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4211-27CD-1785-CDF6-AC80B889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2A920-CBA6-574D-D363-52B9B4F30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1F6B-BF42-5D68-7DE9-8637E280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E4FD-7ECE-0FBB-52E5-6657DE20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F5F6-E9BB-0D4D-AB42-F503C658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B7B8-2EE1-9174-E322-94B70ED9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B7C68-ABCA-C5F9-D2FB-C98F8B65D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BC5D-4B77-F689-D5A5-2B36CEDF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288B-33F9-5CA3-BF5F-6316A0A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9471-E04E-E028-82B2-7F4ED6A8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B980F-2D8C-2DFC-761E-5306B8A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EAF28-26B6-DC64-A282-EA31C8802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EECB-F9B9-CD9D-385B-E5AC50D3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0294-3F14-7E2B-9172-E3BC3316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F85D-0B58-66E6-3260-8CF4FE7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519-0114-2644-3ADA-B53C1EB0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97F5-79EA-863C-AAC2-E768D7A6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CA29-4A2F-4799-38B6-E4E7BAF4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ED26-3DF5-6231-8F17-B09C5AC7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99CB4-6CFC-44C4-7C1E-214DF438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0E35-6CD5-F419-68F5-D56922A2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C081B-10B6-A8C3-52B9-7F2F17B5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E527-5C13-BAB3-75C3-A09EDD8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6678-7AB2-F08C-D583-65E7EE5A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FE51-8BA3-FF75-4EC7-8E4DBFFA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3CB8-E8C3-A0C7-18A4-24B66F2F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89AA-6EFC-1ADF-EED2-D82656D1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2B6FC-AC0B-9AE2-ED68-CC43CF7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F95C-8AA2-F577-69C1-7885283A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16BC1-5902-A03F-559C-F70E2F47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63B2-5A2F-FAED-11DF-DC5ABB7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5FB1-0144-025F-3282-6FAF8D4D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702FC-8F3C-634E-2F5C-0B4FFCA8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B4FEA-EDEE-D84F-2DD0-2293987C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D57E6-BB31-2E88-BC72-05C4BB1EB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7CBEF-E481-DE20-961E-A2306A8E3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9F158-9D88-8C94-932D-28E67CAC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75C13-2E44-BF24-6E08-D679F86E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52AAC-7B86-E02D-44B5-C9B4C1DE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3C5-6A52-2017-263B-3B46CDA8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1EF8C-DA5A-E67D-6C82-7C36FBA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0D2A9-F0C7-86CE-A8D6-91A97083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4E062-BC82-8A2A-E88C-E86E1366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856D-2B1D-7C60-67B7-7E320802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CB87-5422-45CA-D917-0E82D603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8313-BE97-92A3-F730-F6B707CC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8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9A71-B62F-E6C2-5E21-FAC6EB6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DF1D-325C-4C87-37A9-E208783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61129-6242-3B40-85EE-51938784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F0262-AE31-7ADF-5D18-7FD77C22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0F37-FCBE-7F52-9772-0FE0AC2A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A9F4-D3E4-C694-91ED-D0A897F0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A276-A765-41E8-50D4-B9B4BC0F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D3921-35A4-67A0-71B9-A832A9729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A9068-06AF-7AD4-C656-0F8768D9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4D1B-DBB9-8009-59C4-CCC498CA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02BA4-1326-7AA1-E18F-574F6825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C4F9-CD70-E772-BA52-68025E43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0426F-74A3-905C-245F-C3C2029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C66F-D270-2399-D727-211C6F7E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0B3E-7658-8886-264B-50403994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BD6B-04E8-4CC6-8CE7-D926D063E6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D7E4-020E-16D2-79C2-BE1F05B53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26E1E-317D-5393-79C4-C93CA364A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C715-ADBE-4EBC-814E-13FC2AFAE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yanjadal/cs_datatrial/documents/GJ_DataTrial_Presentation_Deck.pptx" TargetMode="External"/><Relationship Id="rId2" Type="http://schemas.openxmlformats.org/officeDocument/2006/relationships/hyperlink" Target="https://github.com/gyanjadal/cs_datat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yanjadal/cs_datatrial/readme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6F01-4EAD-12B9-87DF-F0159C7BA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Scientific</a:t>
            </a:r>
            <a:br>
              <a:rPr lang="en-US" dirty="0"/>
            </a:br>
            <a:r>
              <a:rPr lang="en-US" dirty="0"/>
              <a:t>Data Work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B5651-A0DF-864F-85DC-6F9F4A385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Gyan Jadal</a:t>
            </a:r>
          </a:p>
          <a:p>
            <a:r>
              <a:rPr lang="en-US" dirty="0"/>
              <a:t>3/13/2024</a:t>
            </a:r>
          </a:p>
        </p:txBody>
      </p:sp>
    </p:spTree>
    <p:extLst>
      <p:ext uri="{BB962C8B-B14F-4D97-AF65-F5344CB8AC3E}">
        <p14:creationId xmlns:p14="http://schemas.microsoft.com/office/powerpoint/2010/main" val="29359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68BA-9BB1-06CF-93B5-8B999EC4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 Order Book Data Pipeline Design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33963-CEFE-A050-D149-05E8065CE6E1}"/>
              </a:ext>
            </a:extLst>
          </p:cNvPr>
          <p:cNvSpPr/>
          <p:nvPr/>
        </p:nvSpPr>
        <p:spPr>
          <a:xfrm>
            <a:off x="887767" y="1526959"/>
            <a:ext cx="1038687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CoinBase</a:t>
            </a:r>
            <a:r>
              <a:rPr lang="en-US" sz="1600" dirty="0"/>
              <a:t> Exchange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93DFC-DF09-C3B0-1A38-2E84D9BF50C2}"/>
              </a:ext>
            </a:extLst>
          </p:cNvPr>
          <p:cNvSpPr/>
          <p:nvPr/>
        </p:nvSpPr>
        <p:spPr>
          <a:xfrm>
            <a:off x="3390840" y="2474037"/>
            <a:ext cx="1358284" cy="90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</a:t>
            </a:r>
            <a:r>
              <a:rPr lang="en-US" dirty="0" err="1"/>
              <a:t>Pollers</a:t>
            </a:r>
            <a:endParaRPr lang="en-US" dirty="0"/>
          </a:p>
          <a:p>
            <a:pPr algn="ctr"/>
            <a:r>
              <a:rPr lang="en-US" sz="1100" dirty="0"/>
              <a:t>(AWS Lamba)</a:t>
            </a:r>
            <a:endParaRPr lang="en-US" sz="9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D350C43-3F3E-0FF9-FBC1-E6542333CE7F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 flipV="1">
            <a:off x="4749124" y="2078639"/>
            <a:ext cx="397621" cy="848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8D318F-C0D0-9B41-B66C-948CB973C623}"/>
              </a:ext>
            </a:extLst>
          </p:cNvPr>
          <p:cNvSpPr/>
          <p:nvPr/>
        </p:nvSpPr>
        <p:spPr>
          <a:xfrm>
            <a:off x="7090340" y="2517205"/>
            <a:ext cx="2739751" cy="130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Processor</a:t>
            </a:r>
          </a:p>
          <a:p>
            <a:pPr algn="ctr"/>
            <a:r>
              <a:rPr lang="en-US" sz="1400" dirty="0"/>
              <a:t>(Extract, Load, Transform)</a:t>
            </a:r>
          </a:p>
          <a:p>
            <a:pPr algn="ctr"/>
            <a:r>
              <a:rPr lang="en-US" sz="1100" dirty="0"/>
              <a:t>(Databricks)</a:t>
            </a:r>
            <a:endParaRPr lang="en-US" sz="1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493452F-1E01-DE6D-6BE5-CA4536E176AB}"/>
              </a:ext>
            </a:extLst>
          </p:cNvPr>
          <p:cNvCxnSpPr>
            <a:cxnSpLocks/>
            <a:stCxn id="47" idx="2"/>
            <a:endCxn id="8" idx="1"/>
          </p:cNvCxnSpPr>
          <p:nvPr/>
        </p:nvCxnSpPr>
        <p:spPr>
          <a:xfrm rot="16200000" flipH="1">
            <a:off x="6074000" y="2152616"/>
            <a:ext cx="787834" cy="1244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1BD988-6E84-5960-EA76-3A9F2E0D8995}"/>
              </a:ext>
            </a:extLst>
          </p:cNvPr>
          <p:cNvSpPr txBox="1"/>
          <p:nvPr/>
        </p:nvSpPr>
        <p:spPr>
          <a:xfrm>
            <a:off x="5074487" y="2502719"/>
            <a:ext cx="18389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Raw </a:t>
            </a:r>
            <a:r>
              <a:rPr lang="en-US" sz="1050" dirty="0" err="1"/>
              <a:t>OrderBook</a:t>
            </a:r>
            <a:r>
              <a:rPr lang="en-US" sz="1050" dirty="0"/>
              <a:t> API response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5EDDA6-F05E-8565-BF10-4D83721810F9}"/>
              </a:ext>
            </a:extLst>
          </p:cNvPr>
          <p:cNvCxnSpPr>
            <a:cxnSpLocks/>
            <a:stCxn id="8" idx="3"/>
            <a:endCxn id="59" idx="2"/>
          </p:cNvCxnSpPr>
          <p:nvPr/>
        </p:nvCxnSpPr>
        <p:spPr>
          <a:xfrm flipV="1">
            <a:off x="9830091" y="1884664"/>
            <a:ext cx="882643" cy="1284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9B1D4DB2-EB5F-279C-6463-E11A0E64C8E9}"/>
              </a:ext>
            </a:extLst>
          </p:cNvPr>
          <p:cNvSpPr/>
          <p:nvPr/>
        </p:nvSpPr>
        <p:spPr>
          <a:xfrm>
            <a:off x="9992542" y="5726656"/>
            <a:ext cx="1399742" cy="798990"/>
          </a:xfrm>
          <a:prstGeom prst="flowChartInternalStora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88A9-DAD1-1584-4E4D-EA63C593E2BA}"/>
              </a:ext>
            </a:extLst>
          </p:cNvPr>
          <p:cNvCxnSpPr>
            <a:cxnSpLocks/>
            <a:stCxn id="61" idx="3"/>
            <a:endCxn id="16" idx="0"/>
          </p:cNvCxnSpPr>
          <p:nvPr/>
        </p:nvCxnSpPr>
        <p:spPr>
          <a:xfrm rot="5400000">
            <a:off x="10522480" y="5017057"/>
            <a:ext cx="879533" cy="539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B32BD-E280-CA81-9F71-05C8DDC149F3}"/>
              </a:ext>
            </a:extLst>
          </p:cNvPr>
          <p:cNvSpPr/>
          <p:nvPr/>
        </p:nvSpPr>
        <p:spPr>
          <a:xfrm>
            <a:off x="881849" y="2600971"/>
            <a:ext cx="1038687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Kraken Exchange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A3287-599E-ABA5-4E25-D3ADDBB41EDC}"/>
              </a:ext>
            </a:extLst>
          </p:cNvPr>
          <p:cNvSpPr/>
          <p:nvPr/>
        </p:nvSpPr>
        <p:spPr>
          <a:xfrm>
            <a:off x="881848" y="3676523"/>
            <a:ext cx="1038687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 Exchange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03DEA1D-7D34-EC92-A87C-71F70613EE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26454" y="1890944"/>
            <a:ext cx="1464386" cy="1035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D4DC5C-2691-CCB8-87B9-4A76F0EE4E1A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20536" y="2926799"/>
            <a:ext cx="1470304" cy="38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7977C9-17A2-70B2-4093-7CC0452AF18F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1920535" y="2926799"/>
            <a:ext cx="1470305" cy="1113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2B8301-D517-1CEB-1CFD-BFBF3D2724EE}"/>
              </a:ext>
            </a:extLst>
          </p:cNvPr>
          <p:cNvSpPr txBox="1"/>
          <p:nvPr/>
        </p:nvSpPr>
        <p:spPr>
          <a:xfrm>
            <a:off x="3336035" y="3432307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Poll Order Book Data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D1A79DD2-5E1C-C851-56C5-44F1F3D583A4}"/>
              </a:ext>
            </a:extLst>
          </p:cNvPr>
          <p:cNvSpPr/>
          <p:nvPr/>
        </p:nvSpPr>
        <p:spPr>
          <a:xfrm>
            <a:off x="5146745" y="1776156"/>
            <a:ext cx="1397497" cy="604966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Ingest Data Store</a:t>
            </a:r>
          </a:p>
          <a:p>
            <a:pPr algn="ctr"/>
            <a:r>
              <a:rPr lang="en-US" sz="1050" dirty="0"/>
              <a:t>(AWS S3)</a:t>
            </a:r>
            <a:endParaRPr lang="en-US" sz="1400" dirty="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0A3C7FF-455D-A742-5B75-EC70E5BF6667}"/>
              </a:ext>
            </a:extLst>
          </p:cNvPr>
          <p:cNvSpPr/>
          <p:nvPr/>
        </p:nvSpPr>
        <p:spPr>
          <a:xfrm>
            <a:off x="10712734" y="1461493"/>
            <a:ext cx="1038687" cy="846341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Extract Ingested Data</a:t>
            </a:r>
          </a:p>
          <a:p>
            <a:pPr algn="ctr"/>
            <a:r>
              <a:rPr lang="en-US" sz="1100" dirty="0"/>
              <a:t>(Bronze)</a:t>
            </a: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EDF03022-CB38-C32E-209B-BB34A008DA2E}"/>
              </a:ext>
            </a:extLst>
          </p:cNvPr>
          <p:cNvSpPr/>
          <p:nvPr/>
        </p:nvSpPr>
        <p:spPr>
          <a:xfrm>
            <a:off x="10713216" y="2632995"/>
            <a:ext cx="1038687" cy="84634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Load and Clean Data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(Silver) </a:t>
            </a: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6F037509-FD5A-049E-6C4E-D34BB1F5A774}"/>
              </a:ext>
            </a:extLst>
          </p:cNvPr>
          <p:cNvSpPr/>
          <p:nvPr/>
        </p:nvSpPr>
        <p:spPr>
          <a:xfrm>
            <a:off x="10712734" y="4000782"/>
            <a:ext cx="1038687" cy="8463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Star Schema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(Gold)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9A22003-AD64-F8B1-4977-2582D0035191}"/>
              </a:ext>
            </a:extLst>
          </p:cNvPr>
          <p:cNvCxnSpPr>
            <a:cxnSpLocks/>
            <a:stCxn id="8" idx="3"/>
            <a:endCxn id="60" idx="2"/>
          </p:cNvCxnSpPr>
          <p:nvPr/>
        </p:nvCxnSpPr>
        <p:spPr>
          <a:xfrm flipV="1">
            <a:off x="9830091" y="3056166"/>
            <a:ext cx="883125" cy="112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F6C2CE1-28A2-B35F-F52A-0A5363E90217}"/>
              </a:ext>
            </a:extLst>
          </p:cNvPr>
          <p:cNvCxnSpPr>
            <a:cxnSpLocks/>
            <a:stCxn id="8" idx="3"/>
            <a:endCxn id="61" idx="2"/>
          </p:cNvCxnSpPr>
          <p:nvPr/>
        </p:nvCxnSpPr>
        <p:spPr>
          <a:xfrm>
            <a:off x="9830091" y="3168956"/>
            <a:ext cx="882643" cy="1254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DD48-008B-1A9C-AAC8-5F15F3F9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</a:t>
            </a:r>
            <a:r>
              <a:rPr lang="en-US" sz="1800" dirty="0"/>
              <a:t>(Medallion arch)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70932-899B-8090-FB41-0DE9B9E7CF0A}"/>
              </a:ext>
            </a:extLst>
          </p:cNvPr>
          <p:cNvSpPr/>
          <p:nvPr/>
        </p:nvSpPr>
        <p:spPr>
          <a:xfrm>
            <a:off x="3230503" y="1411710"/>
            <a:ext cx="2584918" cy="2522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Order Book Silver</a:t>
            </a:r>
          </a:p>
          <a:p>
            <a:r>
              <a:rPr lang="en-US" sz="1100" dirty="0">
                <a:solidFill>
                  <a:schemeClr val="tx1"/>
                </a:solidFill>
              </a:rPr>
              <a:t>Format: Delta Table (Structured/Cleaned/Normalized)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Exchange: String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Product: String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Time: </a:t>
            </a:r>
            <a:r>
              <a:rPr lang="en-US" sz="1100" dirty="0" err="1">
                <a:solidFill>
                  <a:schemeClr val="tx1"/>
                </a:solidFill>
              </a:rPr>
              <a:t>DateTime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Bids: Array of</a:t>
            </a:r>
            <a:r>
              <a:rPr lang="en-US" sz="1000" dirty="0">
                <a:solidFill>
                  <a:schemeClr val="tx1"/>
                </a:solidFill>
              </a:rPr>
              <a:t> [Price, </a:t>
            </a:r>
            <a:r>
              <a:rPr lang="en-US" sz="1000" dirty="0" err="1">
                <a:solidFill>
                  <a:schemeClr val="tx1"/>
                </a:solidFill>
              </a:rPr>
              <a:t>TotalQty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NumOrders</a:t>
            </a:r>
            <a:r>
              <a:rPr lang="en-US" sz="1000" dirty="0">
                <a:solidFill>
                  <a:schemeClr val="tx1"/>
                </a:solidFill>
              </a:rPr>
              <a:t>]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Asks: Array of</a:t>
            </a:r>
            <a:r>
              <a:rPr lang="en-US" sz="1000" dirty="0">
                <a:solidFill>
                  <a:schemeClr val="tx1"/>
                </a:solidFill>
              </a:rPr>
              <a:t> [Price, </a:t>
            </a:r>
            <a:r>
              <a:rPr lang="en-US" sz="1000" dirty="0" err="1">
                <a:solidFill>
                  <a:schemeClr val="tx1"/>
                </a:solidFill>
              </a:rPr>
              <a:t>TotalQty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NumOrders</a:t>
            </a:r>
            <a:r>
              <a:rPr lang="en-US" sz="1000" dirty="0">
                <a:solidFill>
                  <a:schemeClr val="tx1"/>
                </a:solidFill>
              </a:rPr>
              <a:t>]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Sequence: Number</a:t>
            </a:r>
          </a:p>
          <a:p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4DC4E-F724-C494-22E7-141EEB5B1BBE}"/>
              </a:ext>
            </a:extLst>
          </p:cNvPr>
          <p:cNvSpPr/>
          <p:nvPr/>
        </p:nvSpPr>
        <p:spPr>
          <a:xfrm>
            <a:off x="6215112" y="1429013"/>
            <a:ext cx="2238914" cy="25227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Fact Order Book Gold</a:t>
            </a:r>
          </a:p>
          <a:p>
            <a:r>
              <a:rPr lang="en-US" sz="1100" dirty="0"/>
              <a:t>Format: Delta Table (Structured/Cleaned/Expanded)</a:t>
            </a:r>
          </a:p>
          <a:p>
            <a:endParaRPr lang="en-US" sz="1100" dirty="0"/>
          </a:p>
          <a:p>
            <a:r>
              <a:rPr lang="en-US" sz="1100" dirty="0" err="1"/>
              <a:t>ExchangeId</a:t>
            </a:r>
            <a:r>
              <a:rPr lang="en-US" sz="1100" dirty="0"/>
              <a:t>: UUID</a:t>
            </a:r>
          </a:p>
          <a:p>
            <a:r>
              <a:rPr lang="en-US" sz="1100" dirty="0" err="1"/>
              <a:t>ProductId</a:t>
            </a:r>
            <a:r>
              <a:rPr lang="en-US" sz="1100" dirty="0"/>
              <a:t>: UUID</a:t>
            </a:r>
          </a:p>
          <a:p>
            <a:r>
              <a:rPr lang="en-US" sz="1100" dirty="0" err="1"/>
              <a:t>OrderTypeId</a:t>
            </a:r>
            <a:r>
              <a:rPr lang="en-US" sz="1100" dirty="0"/>
              <a:t>: UUID </a:t>
            </a:r>
          </a:p>
          <a:p>
            <a:r>
              <a:rPr lang="en-US" sz="1100" dirty="0" err="1"/>
              <a:t>PollId</a:t>
            </a:r>
            <a:r>
              <a:rPr lang="en-US" sz="1100" dirty="0"/>
              <a:t>: UUID </a:t>
            </a:r>
          </a:p>
          <a:p>
            <a:r>
              <a:rPr lang="en-US" sz="1100" dirty="0"/>
              <a:t>Price: Number</a:t>
            </a:r>
          </a:p>
          <a:p>
            <a:r>
              <a:rPr lang="en-US" sz="1100" dirty="0" err="1"/>
              <a:t>TotalQty</a:t>
            </a:r>
            <a:r>
              <a:rPr lang="en-US" sz="1100" dirty="0"/>
              <a:t>: Number</a:t>
            </a:r>
          </a:p>
          <a:p>
            <a:r>
              <a:rPr lang="en-US" sz="1100" dirty="0" err="1"/>
              <a:t>NumOrders</a:t>
            </a:r>
            <a:r>
              <a:rPr lang="en-US" sz="1100" dirty="0"/>
              <a:t>: Number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770DE5-0A0C-1ABC-8099-3FF089C400DC}"/>
              </a:ext>
            </a:extLst>
          </p:cNvPr>
          <p:cNvSpPr/>
          <p:nvPr/>
        </p:nvSpPr>
        <p:spPr>
          <a:xfrm>
            <a:off x="838200" y="1411711"/>
            <a:ext cx="2030835" cy="2522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Order Book Bronze</a:t>
            </a:r>
          </a:p>
          <a:p>
            <a:r>
              <a:rPr lang="en-US" sz="1100" dirty="0"/>
              <a:t>Format: Delta Table (JSON)</a:t>
            </a:r>
          </a:p>
          <a:p>
            <a:endParaRPr lang="en-US" sz="1100" dirty="0"/>
          </a:p>
          <a:p>
            <a:r>
              <a:rPr lang="en-US" sz="1100" dirty="0"/>
              <a:t>Exchange: String</a:t>
            </a:r>
          </a:p>
          <a:p>
            <a:r>
              <a:rPr lang="en-US" sz="1100" dirty="0"/>
              <a:t>Product: String</a:t>
            </a:r>
          </a:p>
          <a:p>
            <a:r>
              <a:rPr lang="en-US" sz="1100" dirty="0"/>
              <a:t>Asks: String (</a:t>
            </a:r>
            <a:r>
              <a:rPr lang="en-US" sz="1100" dirty="0" err="1"/>
              <a:t>json</a:t>
            </a:r>
            <a:r>
              <a:rPr lang="en-US" sz="1100" dirty="0"/>
              <a:t> array)</a:t>
            </a:r>
          </a:p>
          <a:p>
            <a:r>
              <a:rPr lang="en-US" sz="1100" dirty="0"/>
              <a:t>Auction: String</a:t>
            </a:r>
          </a:p>
          <a:p>
            <a:r>
              <a:rPr lang="en-US" sz="1100" dirty="0" err="1"/>
              <a:t>Auction_mode</a:t>
            </a:r>
            <a:r>
              <a:rPr lang="en-US" sz="1100" dirty="0"/>
              <a:t>: String</a:t>
            </a:r>
          </a:p>
          <a:p>
            <a:r>
              <a:rPr lang="en-US" sz="1100" dirty="0"/>
              <a:t>Bids: String (</a:t>
            </a:r>
            <a:r>
              <a:rPr lang="en-US" sz="1100" dirty="0" err="1"/>
              <a:t>json</a:t>
            </a:r>
            <a:r>
              <a:rPr lang="en-US" sz="1100" dirty="0"/>
              <a:t> array)</a:t>
            </a:r>
          </a:p>
          <a:p>
            <a:r>
              <a:rPr lang="en-US" sz="1100" dirty="0"/>
              <a:t>Sequence: String</a:t>
            </a:r>
          </a:p>
          <a:p>
            <a:r>
              <a:rPr lang="en-US" sz="1100" dirty="0"/>
              <a:t>Time: String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B9D9B-4B3F-3DD7-94D6-262EDB1B844C}"/>
              </a:ext>
            </a:extLst>
          </p:cNvPr>
          <p:cNvSpPr/>
          <p:nvPr/>
        </p:nvSpPr>
        <p:spPr>
          <a:xfrm>
            <a:off x="5815421" y="4043494"/>
            <a:ext cx="1519148" cy="9721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/>
              <a:t>DimExchange</a:t>
            </a:r>
            <a:r>
              <a:rPr lang="en-US" sz="1200" dirty="0"/>
              <a:t> Gold</a:t>
            </a:r>
          </a:p>
          <a:p>
            <a:r>
              <a:rPr lang="en-US" sz="1000" dirty="0"/>
              <a:t>Format: Delta Table</a:t>
            </a:r>
          </a:p>
          <a:p>
            <a:endParaRPr lang="en-US" sz="1000" dirty="0"/>
          </a:p>
          <a:p>
            <a:r>
              <a:rPr lang="en-US" sz="1000" dirty="0"/>
              <a:t>Id: UUID</a:t>
            </a:r>
          </a:p>
          <a:p>
            <a:r>
              <a:rPr lang="en-US" sz="1000" dirty="0"/>
              <a:t>Name: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827E0-34B9-0197-F6C9-4AC1F183DFF4}"/>
              </a:ext>
            </a:extLst>
          </p:cNvPr>
          <p:cNvSpPr/>
          <p:nvPr/>
        </p:nvSpPr>
        <p:spPr>
          <a:xfrm>
            <a:off x="7638918" y="4043494"/>
            <a:ext cx="1488304" cy="9721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DimProduct</a:t>
            </a:r>
            <a:r>
              <a:rPr lang="en-US" sz="1400" dirty="0"/>
              <a:t> Gold</a:t>
            </a:r>
          </a:p>
          <a:p>
            <a:r>
              <a:rPr lang="en-US" sz="1000" dirty="0"/>
              <a:t>Format: Delta Table</a:t>
            </a:r>
          </a:p>
          <a:p>
            <a:endParaRPr lang="en-US" sz="1000" dirty="0"/>
          </a:p>
          <a:p>
            <a:r>
              <a:rPr lang="en-US" sz="1000" dirty="0"/>
              <a:t>Id: UUID</a:t>
            </a:r>
          </a:p>
          <a:p>
            <a:r>
              <a:rPr lang="en-US" sz="1000" dirty="0"/>
              <a:t>Name: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88471-3460-0B34-0284-27928EBAB2FD}"/>
              </a:ext>
            </a:extLst>
          </p:cNvPr>
          <p:cNvSpPr/>
          <p:nvPr/>
        </p:nvSpPr>
        <p:spPr>
          <a:xfrm>
            <a:off x="5815421" y="5124685"/>
            <a:ext cx="1519148" cy="10885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/>
              <a:t>DimOrderType</a:t>
            </a:r>
            <a:r>
              <a:rPr lang="en-US" sz="1200" dirty="0"/>
              <a:t> Gold</a:t>
            </a:r>
          </a:p>
          <a:p>
            <a:r>
              <a:rPr lang="en-US" sz="1000" dirty="0"/>
              <a:t>Format: Delta Table</a:t>
            </a:r>
          </a:p>
          <a:p>
            <a:r>
              <a:rPr lang="en-US" sz="1000" dirty="0"/>
              <a:t>(Bid/Ask)</a:t>
            </a:r>
          </a:p>
          <a:p>
            <a:endParaRPr lang="en-US" sz="1000" dirty="0"/>
          </a:p>
          <a:p>
            <a:r>
              <a:rPr lang="en-US" sz="1000" dirty="0"/>
              <a:t>Id: UUID</a:t>
            </a:r>
          </a:p>
          <a:p>
            <a:r>
              <a:rPr lang="en-US" sz="1000" dirty="0"/>
              <a:t>Type: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1B8DD-8BEA-BC0A-4000-947F2AC7CA15}"/>
              </a:ext>
            </a:extLst>
          </p:cNvPr>
          <p:cNvSpPr/>
          <p:nvPr/>
        </p:nvSpPr>
        <p:spPr>
          <a:xfrm>
            <a:off x="7638918" y="5134384"/>
            <a:ext cx="1488304" cy="10788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DimPollInfo</a:t>
            </a:r>
            <a:r>
              <a:rPr lang="en-US" sz="1400" dirty="0"/>
              <a:t> Gold</a:t>
            </a:r>
          </a:p>
          <a:p>
            <a:r>
              <a:rPr lang="en-US" sz="1000" dirty="0"/>
              <a:t>Format: Delta Table</a:t>
            </a:r>
          </a:p>
          <a:p>
            <a:endParaRPr lang="en-US" sz="1000" dirty="0"/>
          </a:p>
          <a:p>
            <a:r>
              <a:rPr lang="en-US" sz="1000" dirty="0"/>
              <a:t>Id: UUID</a:t>
            </a:r>
          </a:p>
          <a:p>
            <a:r>
              <a:rPr lang="en-US" sz="1000" dirty="0"/>
              <a:t>Time: </a:t>
            </a:r>
            <a:r>
              <a:rPr lang="en-US" sz="1000" dirty="0" err="1"/>
              <a:t>DateTime</a:t>
            </a:r>
            <a:endParaRPr lang="en-US" sz="1000" dirty="0"/>
          </a:p>
          <a:p>
            <a:r>
              <a:rPr lang="en-US" sz="1000" dirty="0"/>
              <a:t>Sequence: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47FE6-75E2-0C5C-7831-B53BE0CDDAF2}"/>
              </a:ext>
            </a:extLst>
          </p:cNvPr>
          <p:cNvSpPr/>
          <p:nvPr/>
        </p:nvSpPr>
        <p:spPr>
          <a:xfrm>
            <a:off x="9645285" y="1357093"/>
            <a:ext cx="2238914" cy="34581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RunningAggregates</a:t>
            </a:r>
            <a:r>
              <a:rPr lang="en-US" sz="1200" dirty="0"/>
              <a:t> Gold</a:t>
            </a:r>
            <a:endParaRPr lang="en-US" dirty="0"/>
          </a:p>
          <a:p>
            <a:r>
              <a:rPr lang="en-US" sz="1100" dirty="0"/>
              <a:t>Format: Delta Table (Aggregate)</a:t>
            </a:r>
          </a:p>
          <a:p>
            <a:endParaRPr lang="en-US" sz="1100" dirty="0"/>
          </a:p>
          <a:p>
            <a:r>
              <a:rPr lang="en-US" sz="1100" dirty="0"/>
              <a:t>Exchange: String</a:t>
            </a:r>
          </a:p>
          <a:p>
            <a:r>
              <a:rPr lang="en-US" sz="1100" dirty="0"/>
              <a:t>Product: String</a:t>
            </a:r>
          </a:p>
          <a:p>
            <a:r>
              <a:rPr lang="en-US" sz="1100" dirty="0" err="1"/>
              <a:t>OrderType</a:t>
            </a:r>
            <a:r>
              <a:rPr lang="en-US" sz="1100" dirty="0"/>
              <a:t>: String</a:t>
            </a:r>
          </a:p>
          <a:p>
            <a:r>
              <a:rPr lang="en-US" sz="1100" dirty="0"/>
              <a:t>Time: </a:t>
            </a:r>
            <a:r>
              <a:rPr lang="en-US" sz="1100" dirty="0" err="1"/>
              <a:t>DateTime</a:t>
            </a:r>
            <a:endParaRPr lang="en-US" sz="1100" dirty="0"/>
          </a:p>
          <a:p>
            <a:r>
              <a:rPr lang="en-US" sz="1100" dirty="0"/>
              <a:t>Price: Number</a:t>
            </a:r>
          </a:p>
          <a:p>
            <a:r>
              <a:rPr lang="en-US" sz="1100" dirty="0" err="1"/>
              <a:t>TotalQty</a:t>
            </a:r>
            <a:r>
              <a:rPr lang="en-US" sz="1100" dirty="0"/>
              <a:t>: Number</a:t>
            </a:r>
          </a:p>
          <a:p>
            <a:r>
              <a:rPr lang="en-US" sz="1100" dirty="0" err="1"/>
              <a:t>NumOrders</a:t>
            </a:r>
            <a:r>
              <a:rPr lang="en-US" sz="1100" dirty="0"/>
              <a:t>: Number</a:t>
            </a:r>
          </a:p>
          <a:p>
            <a:r>
              <a:rPr lang="en-US" sz="1100" dirty="0" err="1"/>
              <a:t>AvgPrice</a:t>
            </a:r>
            <a:r>
              <a:rPr lang="en-US" sz="1100" dirty="0"/>
              <a:t>: Number</a:t>
            </a:r>
          </a:p>
          <a:p>
            <a:r>
              <a:rPr lang="en-US" sz="1100" dirty="0" err="1"/>
              <a:t>CumulativeTotalQty</a:t>
            </a:r>
            <a:r>
              <a:rPr lang="en-US" sz="1100" dirty="0"/>
              <a:t>: Number</a:t>
            </a:r>
          </a:p>
          <a:p>
            <a:r>
              <a:rPr lang="en-US" sz="1100" dirty="0" err="1"/>
              <a:t>CumulativeNumOrders</a:t>
            </a:r>
            <a:r>
              <a:rPr lang="en-US" sz="1100" dirty="0"/>
              <a:t>: Number</a:t>
            </a:r>
          </a:p>
          <a:p>
            <a:r>
              <a:rPr lang="en-US" sz="1100" dirty="0" err="1"/>
              <a:t>CumulativeAmount</a:t>
            </a:r>
            <a:r>
              <a:rPr lang="en-US" sz="1100" dirty="0"/>
              <a:t>: Number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250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007C-B446-8A49-9133-3A3144A1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424" cy="132556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9E17-FFB7-8D15-E594-E4B6397B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79297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Ingestion</a:t>
            </a:r>
          </a:p>
          <a:p>
            <a:pPr lvl="1"/>
            <a:r>
              <a:rPr lang="en-US" dirty="0"/>
              <a:t>NestJS, Typescript Handler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EventBridge</a:t>
            </a:r>
            <a:r>
              <a:rPr lang="en-US" dirty="0"/>
              <a:t> Scheduler</a:t>
            </a:r>
          </a:p>
          <a:p>
            <a:pPr algn="l"/>
            <a:r>
              <a:rPr lang="en-US" dirty="0"/>
              <a:t>ELT</a:t>
            </a:r>
          </a:p>
          <a:p>
            <a:pPr lvl="1"/>
            <a:r>
              <a:rPr lang="en-US" dirty="0"/>
              <a:t>Databricks</a:t>
            </a:r>
          </a:p>
          <a:p>
            <a:pPr lvl="1"/>
            <a:r>
              <a:rPr lang="en-US" dirty="0"/>
              <a:t>Delta Live Tables</a:t>
            </a:r>
          </a:p>
          <a:p>
            <a:pPr lvl="2"/>
            <a:r>
              <a:rPr lang="en-US" dirty="0"/>
              <a:t>Framework to build reliable, automated declarative ETL pipelines.</a:t>
            </a:r>
          </a:p>
          <a:p>
            <a:pPr algn="l"/>
            <a:r>
              <a:rPr lang="en-US" dirty="0"/>
              <a:t>Visualization</a:t>
            </a:r>
          </a:p>
          <a:p>
            <a:pPr lvl="1"/>
            <a:r>
              <a:rPr lang="en-US" dirty="0"/>
              <a:t>Tableau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CD00-8105-88BA-CC44-93B86030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C36C-5C16-A321-5FFA-51E0E6C8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/>
            <a:r>
              <a:rPr lang="en-US" sz="2800" dirty="0"/>
              <a:t>Scalability</a:t>
            </a:r>
          </a:p>
          <a:p>
            <a:pPr lvl="1" algn="l"/>
            <a:r>
              <a:rPr lang="en-US" sz="2800" dirty="0"/>
              <a:t>Security</a:t>
            </a:r>
          </a:p>
          <a:p>
            <a:pPr lvl="1" algn="l"/>
            <a:r>
              <a:rPr lang="en-US" sz="2800" dirty="0"/>
              <a:t>Privacy</a:t>
            </a:r>
          </a:p>
          <a:p>
            <a:pPr lvl="1" algn="l"/>
            <a:r>
              <a:rPr lang="en-US" sz="2800" dirty="0"/>
              <a:t>CI/CD</a:t>
            </a:r>
          </a:p>
          <a:p>
            <a:pPr lvl="1" algn="l"/>
            <a:r>
              <a:rPr lang="en-US" sz="2800" dirty="0"/>
              <a:t>Automated Testing</a:t>
            </a:r>
          </a:p>
          <a:p>
            <a:pPr lvl="1" algn="l"/>
            <a:r>
              <a:rPr lang="en-US" sz="2800" dirty="0"/>
              <a:t>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170-004D-CC24-75F4-9A68BB76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BAF7-C59B-9B2D-AC46-0340076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</a:t>
            </a:r>
          </a:p>
          <a:p>
            <a:pPr lvl="1"/>
            <a:r>
              <a:rPr lang="en-US" dirty="0">
                <a:hlinkClick r:id="rId2"/>
              </a:rPr>
              <a:t>https://github.com/gyanjadal/cs_datatrial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Presentation Deck</a:t>
            </a:r>
          </a:p>
          <a:p>
            <a:pPr lvl="1"/>
            <a:r>
              <a:rPr lang="en-US" dirty="0">
                <a:hlinkClick r:id="rId3"/>
              </a:rPr>
              <a:t>https://github.com/gyanjadal/cs_datatrial/documents/GJ_DataTrial_Presentation_Deck.pptx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Readme for the repo</a:t>
            </a:r>
          </a:p>
          <a:p>
            <a:pPr lvl="1"/>
            <a:r>
              <a:rPr lang="en-US" dirty="0">
                <a:hlinkClick r:id="rId4"/>
              </a:rPr>
              <a:t>https://github.com/gyanjadal/cs_datatrial/readme.md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30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1B79-F6FC-ECA3-5768-CFB908D61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950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603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405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Core Scientific Data Work Trial</vt:lpstr>
      <vt:lpstr>Exchange Order Book Data Pipeline Design </vt:lpstr>
      <vt:lpstr>Data Model (Medallion arch)</vt:lpstr>
      <vt:lpstr>Tech Stack</vt:lpstr>
      <vt:lpstr>Considerations</vt:lpstr>
      <vt:lpstr>Deliverables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Trial</dc:title>
  <dc:creator>Gyan Jadal</dc:creator>
  <cp:lastModifiedBy>Gyan Jadal</cp:lastModifiedBy>
  <cp:revision>8</cp:revision>
  <dcterms:created xsi:type="dcterms:W3CDTF">2023-05-02T16:40:28Z</dcterms:created>
  <dcterms:modified xsi:type="dcterms:W3CDTF">2024-03-13T05:34:48Z</dcterms:modified>
</cp:coreProperties>
</file>