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  <p:sldMasterId id="2147483679" r:id="rId3"/>
  </p:sldMasterIdLst>
  <p:notesMasterIdLst>
    <p:notesMasterId r:id="rId37"/>
  </p:notesMasterIdLst>
  <p:handoutMasterIdLst>
    <p:handoutMasterId r:id="rId38"/>
  </p:handoutMasterIdLst>
  <p:sldIdLst>
    <p:sldId id="294" r:id="rId4"/>
    <p:sldId id="358" r:id="rId5"/>
    <p:sldId id="360" r:id="rId6"/>
    <p:sldId id="361" r:id="rId7"/>
    <p:sldId id="359" r:id="rId8"/>
    <p:sldId id="478" r:id="rId9"/>
    <p:sldId id="487" r:id="rId10"/>
    <p:sldId id="479" r:id="rId11"/>
    <p:sldId id="364" r:id="rId12"/>
    <p:sldId id="362" r:id="rId13"/>
    <p:sldId id="365" r:id="rId14"/>
    <p:sldId id="331" r:id="rId15"/>
    <p:sldId id="383" r:id="rId16"/>
    <p:sldId id="466" r:id="rId17"/>
    <p:sldId id="486" r:id="rId18"/>
    <p:sldId id="366" r:id="rId19"/>
    <p:sldId id="434" r:id="rId20"/>
    <p:sldId id="439" r:id="rId21"/>
    <p:sldId id="380" r:id="rId22"/>
    <p:sldId id="384" r:id="rId23"/>
    <p:sldId id="470" r:id="rId24"/>
    <p:sldId id="477" r:id="rId25"/>
    <p:sldId id="484" r:id="rId26"/>
    <p:sldId id="373" r:id="rId27"/>
    <p:sldId id="379" r:id="rId28"/>
    <p:sldId id="480" r:id="rId29"/>
    <p:sldId id="482" r:id="rId30"/>
    <p:sldId id="481" r:id="rId31"/>
    <p:sldId id="483" r:id="rId32"/>
    <p:sldId id="485" r:id="rId33"/>
    <p:sldId id="489" r:id="rId34"/>
    <p:sldId id="488" r:id="rId35"/>
    <p:sldId id="4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You" initials="J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6"/>
    <a:srgbClr val="6AC1C1"/>
    <a:srgbClr val="809F6C"/>
    <a:srgbClr val="81A7C1"/>
    <a:srgbClr val="60819F"/>
    <a:srgbClr val="8CFFFF"/>
    <a:srgbClr val="7DABD1"/>
    <a:srgbClr val="AADBFF"/>
    <a:srgbClr val="FF9966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3899" autoAdjust="0"/>
  </p:normalViewPr>
  <p:slideViewPr>
    <p:cSldViewPr snapToGrid="0">
      <p:cViewPr varScale="1">
        <p:scale>
          <a:sx n="109" d="100"/>
          <a:sy n="109" d="100"/>
        </p:scale>
        <p:origin x="828" y="108"/>
      </p:cViewPr>
      <p:guideLst>
        <p:guide orient="horz" pos="2133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BE08-ACF4-49D9-B9A6-39DE8524E2EF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8A8C-4C0B-4EA6-ADC7-4CFE515D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895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EBBC-4AC3-41F5-82A0-1033E2A8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794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7FA4F3-9D1F-4352-B7C2-963C19829D6A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EBBC-4AC3-41F5-82A0-1033E2A84C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Line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68" y="6269567"/>
            <a:ext cx="573617" cy="35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3267" y="390144"/>
            <a:ext cx="11167533" cy="671989"/>
          </a:xfrm>
          <a:prstGeom prst="rect">
            <a:avLst/>
          </a:prstGeom>
        </p:spPr>
        <p:txBody>
          <a:bodyPr/>
          <a:lstStyle>
            <a:lvl1pPr marL="0" marR="0" indent="0" algn="l" defTabSz="1218565" rtl="0" eaLnBrk="1" fontAlgn="auto" latinLnBrk="0" hangingPunct="1">
              <a:lnSpc>
                <a:spcPts val="413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4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41376" y="1243584"/>
            <a:ext cx="10216896" cy="4888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335"/>
              </a:spcBef>
              <a:defRPr/>
            </a:lvl1pPr>
            <a:lvl2pPr marL="450850" indent="-141605">
              <a:lnSpc>
                <a:spcPct val="110000"/>
              </a:lnSpc>
              <a:spcBef>
                <a:spcPts val="665"/>
              </a:spcBef>
              <a:buSzPct val="80000"/>
              <a:buFont typeface="Arial" panose="020B0604020202020204" pitchFamily="34" charset="0"/>
              <a:buChar char="•"/>
              <a:defRPr sz="2100"/>
            </a:lvl2pPr>
            <a:lvl3pPr marL="763905" indent="-226695">
              <a:lnSpc>
                <a:spcPct val="110000"/>
              </a:lnSpc>
              <a:spcBef>
                <a:spcPts val="535"/>
              </a:spcBef>
              <a:buSzPct val="100000"/>
              <a:buFont typeface="Futura Bk" pitchFamily="34" charset="0"/>
              <a:buChar char="–"/>
              <a:defRPr sz="1600"/>
            </a:lvl3pPr>
            <a:lvl4pPr marL="1060450" indent="-150495">
              <a:lnSpc>
                <a:spcPct val="110000"/>
              </a:lnSpc>
              <a:spcBef>
                <a:spcPts val="535"/>
              </a:spcBef>
              <a:buSzPct val="80000"/>
              <a:buFont typeface="Arial" panose="020B0604020202020204" pitchFamily="34" charset="0"/>
              <a:buChar char="•"/>
              <a:defRPr sz="1600"/>
            </a:lvl4pPr>
            <a:lvl5pPr marL="1369695" indent="-222250" defTabSz="992505">
              <a:lnSpc>
                <a:spcPct val="110000"/>
              </a:lnSpc>
              <a:spcBef>
                <a:spcPts val="535"/>
              </a:spcBef>
              <a:buSzPct val="100000"/>
              <a:buFont typeface="Futura Bk" pitchFamily="34" charset="0"/>
              <a:buChar char="−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" y="116632"/>
            <a:ext cx="11613223" cy="9361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68" y="1280691"/>
            <a:ext cx="6199278" cy="955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62645"/>
            <a:ext cx="10515600" cy="34601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0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-1931"/>
            <a:ext cx="12192000" cy="6859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408368" y="6349092"/>
            <a:ext cx="1373635" cy="37932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289535"/>
            <a:ext cx="12192000" cy="276999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 flipV="1">
            <a:off x="10998200" y="6388100"/>
            <a:ext cx="0" cy="304800"/>
          </a:xfrm>
          <a:prstGeom prst="line">
            <a:avLst/>
          </a:prstGeom>
          <a:noFill/>
          <a:ln w="15875">
            <a:solidFill>
              <a:schemeClr val="bg1">
                <a:lumMod val="95000"/>
              </a:schemeClr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089218" y="6381751"/>
            <a:ext cx="656167" cy="26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2017 恒大集团 Corporation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文件密级：保密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441617"/>
            <a:ext cx="2743200" cy="365125"/>
          </a:xfrm>
        </p:spPr>
        <p:txBody>
          <a:bodyPr/>
          <a:lstStyle/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9025" y="649241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文件密级：保密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0" y="6492415"/>
            <a:ext cx="2743200" cy="365125"/>
          </a:xfrm>
        </p:spPr>
        <p:txBody>
          <a:bodyPr/>
          <a:lstStyle/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vmlDrawing" Target="../drawings/vmlDrawing2.vml"/><Relationship Id="rId3" Type="http://schemas.openxmlformats.org/officeDocument/2006/relationships/slideLayout" Target="../slideLayouts/slideLayout32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9" name="Picture" r:id="rId22" imgW="1746885" imgH="548005" progId="Word.Picture.8">
                  <p:embed/>
                </p:oleObj>
              </mc:Choice>
              <mc:Fallback>
                <p:oleObj name="Picture" r:id="rId22" imgW="1746885" imgH="54800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844401" y="190180"/>
            <a:ext cx="0" cy="472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C3DD-82BD-4A66-9247-9CEA823BD3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932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005" y="1317349"/>
            <a:ext cx="6354040" cy="83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575" y="2330308"/>
            <a:ext cx="1062297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575" y="6435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2017 恒大集团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477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113-069B-4627-BBF8-571DA77542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116504" y="820053"/>
            <a:ext cx="1195899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7" b="20763"/>
          <a:stretch>
            <a:fillRect/>
          </a:stretch>
        </p:blipFill>
        <p:spPr>
          <a:xfrm>
            <a:off x="9227181" y="200012"/>
            <a:ext cx="1686044" cy="42856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10913225" y="238912"/>
          <a:ext cx="816659" cy="42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1" name="Picture" r:id="rId21" imgW="1746885" imgH="548005" progId="Word.Picture.8">
                  <p:embed/>
                </p:oleObj>
              </mc:Choice>
              <mc:Fallback>
                <p:oleObj name="Picture" r:id="rId21" imgW="1746885" imgH="54800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225" y="238912"/>
                        <a:ext cx="816659" cy="424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1587" y="6538912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文件密级：保密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844401" y="190180"/>
            <a:ext cx="0" cy="4727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pmjs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file:///D:\hd_project\Architecture_Management\G3-&#20844;&#20849;&#24179;&#21488;&#39033;&#30446;&#32676;\G3P1-&#20844;&#20849;&#26694;&#26550;&#23376;&#39033;&#30446;\G3P1T3-&#24320;&#21457;&#26694;&#26550;&#19982;&#22806;&#37096;&#25509;&#21475;&#32452;\G3P1T3M1%20&#32479;&#19968;&#26694;&#26550;\05%20&#24320;&#21457;&#35268;&#33539;\EGSC_&#20844;&#20849;&#24179;&#21488;_&#24212;&#29992;&#19982;&#32452;&#20214;&#21069;&#31471;(&#39029;&#38754;&#36335;&#24452;)&#36335;&#30001;&#35268;&#33539;&#28165;&#21333;&#25910;&#38598;_&#21021;&#27493;&#27719;&#24635;&#29256;_v1.6_20171228.xls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conditional.html" TargetMode="Externa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list.html" TargetMode="Externa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6" Type="http://schemas.openxmlformats.org/officeDocument/2006/relationships/hyperlink" Target="https://cn.vuejs.org/v2/guide/forms.html" TargetMode="External"/><Relationship Id="rId5" Type="http://schemas.openxmlformats.org/officeDocument/2006/relationships/hyperlink" Target="https://cn.vuejs.org/v2/guide/events.html" TargetMode="External"/><Relationship Id="rId4" Type="http://schemas.openxmlformats.org/officeDocument/2006/relationships/hyperlink" Target="https://cn.vuejs.org/v2/guide/class-and-style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cspku/articles/Git_cmd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file:///D:\hd_project\Architecture_Management\G3-&#20844;&#20849;&#24179;&#21488;&#39033;&#30446;&#32676;\G3P1-&#20844;&#20849;&#26694;&#26550;&#23376;&#39033;&#30446;\G3P1T3-&#24320;&#21457;&#26694;&#26550;&#19982;&#22806;&#37096;&#25509;&#21475;&#32452;\G3P1T3M1%20&#32479;&#19968;&#26694;&#26550;\05%20&#24320;&#21457;&#35268;&#33539;\EGSC_&#20844;&#20849;&#24179;&#21488;_Web&#21069;&#31471;&#24320;&#21457;&#35268;&#33539;&#25163;&#20876;_v1.3_20180117.docx" TargetMode="External"/><Relationship Id="rId4" Type="http://schemas.openxmlformats.org/officeDocument/2006/relationships/hyperlink" Target="EGSC_&#26234;&#24935;&#23567;&#21306;&#24179;&#21488;_&#20844;&#20849;&#32452;_Web&#21069;&#31471;&#24320;&#21457;&#35268;&#33539;&#25163;&#20876;.doc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://gitlab.hdsc.com/xiaxuanyin/SCP-adminUI-framework/tree/build" TargetMode="External"/><Relationship Id="rId5" Type="http://schemas.openxmlformats.org/officeDocument/2006/relationships/hyperlink" Target="http://gitlab.hdsc.com/xiaxuanyin/SCP-UI-framework/" TargetMode="Externa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://apigateway/" TargetMode="Externa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GSC_&#26234;&#24935;&#23567;&#21306;&#24179;&#21488;_&#20844;&#20849;&#26694;&#26550;-&#21069;&#31471;web&#24320;&#21457;&#25351;&#21335;.docx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Word___1.doc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loader.vuejs.org/en/features/scoped-cs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xx.xxx.xxx.xxx:8081/viewdemo/index2?mock" TargetMode="External"/><Relationship Id="rId4" Type="http://schemas.openxmlformats.org/officeDocument/2006/relationships/hyperlink" Target="http://localhost:8081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/>
        </p:nvSpPr>
        <p:spPr>
          <a:xfrm>
            <a:off x="0" y="1364772"/>
            <a:ext cx="12192000" cy="2417713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it-IT" altLang="zh-CN" sz="2400" dirty="0">
              <a:solidFill>
                <a:srgbClr val="FFFFFF"/>
              </a:solidFill>
            </a:endParaRPr>
          </a:p>
        </p:txBody>
      </p:sp>
      <p:sp>
        <p:nvSpPr>
          <p:cNvPr id="5" name="CasellaDiTesto 52"/>
          <p:cNvSpPr txBox="1">
            <a:spLocks noChangeArrowheads="1"/>
          </p:cNvSpPr>
          <p:nvPr/>
        </p:nvSpPr>
        <p:spPr bwMode="auto">
          <a:xfrm>
            <a:off x="455557" y="1604797"/>
            <a:ext cx="11328400" cy="1971040"/>
          </a:xfrm>
          <a:prstGeom prst="rect">
            <a:avLst/>
          </a:prstGeom>
          <a:noFill/>
          <a:ln>
            <a:noFill/>
          </a:ln>
          <a:effectLst>
            <a:outerShdw blurRad="50800" dist="50800" dir="3000000" sx="99000" sy="99000" algn="ctr" rotWithShape="0">
              <a:srgbClr val="000000">
                <a:alpha val="48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恒大智慧小区项目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sz="37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前端开发规范手册</a:t>
            </a:r>
          </a:p>
        </p:txBody>
      </p:sp>
      <p:sp>
        <p:nvSpPr>
          <p:cNvPr id="8" name="CasellaDiTesto 52"/>
          <p:cNvSpPr txBox="1">
            <a:spLocks noChangeArrowheads="1"/>
          </p:cNvSpPr>
          <p:nvPr/>
        </p:nvSpPr>
        <p:spPr bwMode="auto">
          <a:xfrm>
            <a:off x="431800" y="4320117"/>
            <a:ext cx="11328400" cy="368935"/>
          </a:xfrm>
          <a:prstGeom prst="rect">
            <a:avLst/>
          </a:prstGeom>
          <a:noFill/>
          <a:ln>
            <a:noFill/>
          </a:ln>
          <a:effectLst>
            <a:outerShdw blurRad="50800" dist="50800" dir="30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2018/01/17</a:t>
            </a:r>
            <a:r>
              <a:rPr lang="zh-CN" alt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13" y="2836424"/>
            <a:ext cx="3617001" cy="333671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开发环境搭建介绍</a:t>
            </a: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457200" y="928370"/>
            <a:ext cx="4227830" cy="806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marL="914400" lvl="0" indent="-914400"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</a:lstStyle>
          <a:p>
            <a:pPr marL="0" indent="0" algn="l" eaLnBrk="1" hangingPunct="1"/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nodejs&amp;npm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62778" y="1477761"/>
            <a:ext cx="11935925" cy="5031105"/>
          </a:xfrm>
          <a:ln>
            <a:miter/>
          </a:ln>
        </p:spPr>
        <p:txBody>
          <a:bodyPr vert="horz" wrap="square" anchor="t"/>
          <a:lstStyle/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1800" b="1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安装编辑器</a:t>
            </a:r>
            <a:r>
              <a:rPr lang="en-US" altLang="zh-CN" sz="1800" b="1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800" b="1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r>
              <a:rPr lang="zh-CN" altLang="en-US" sz="1800" b="1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</a:t>
            </a: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800" b="1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fontAlgn="base">
              <a:buClr>
                <a:srgbClr val="F50A64"/>
              </a:buClr>
              <a:buNone/>
            </a:pP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visual</a:t>
            </a: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studio</a:t>
            </a: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</a:t>
            </a:r>
            <a:r>
              <a:rPr lang="zh-CN" altLang="en-US" sz="1800" b="1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1800" b="1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 </a:t>
            </a:r>
            <a:r>
              <a:rPr lang="en-US" altLang="zh-CN" sz="1800" noProof="1">
                <a:sym typeface="微软雅黑" panose="020B0503020204020204" pitchFamily="34" charset="-122"/>
              </a:rPr>
              <a:t>\\zcfs224vw\</a:t>
            </a:r>
            <a:r>
              <a:rPr lang="zh-CN" altLang="en-US" sz="1800" noProof="1">
                <a:sym typeface="微软雅黑" panose="020B0503020204020204" pitchFamily="34" charset="-122"/>
              </a:rPr>
              <a:t>恒大智慧社区</a:t>
            </a:r>
            <a:r>
              <a:rPr lang="en-US" altLang="zh-CN" sz="1800" noProof="1">
                <a:sym typeface="微软雅黑" panose="020B0503020204020204" pitchFamily="34" charset="-122"/>
              </a:rPr>
              <a:t>\IBM\tools\VSCodeSetup</a:t>
            </a:r>
          </a:p>
          <a:p>
            <a:pPr marL="0" lvl="1" indent="0" fontAlgn="base">
              <a:buClr>
                <a:srgbClr val="F50A64"/>
              </a:buClr>
              <a:buNone/>
            </a:pP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Sublime </a:t>
            </a:r>
            <a:r>
              <a:rPr lang="en-US" altLang="zh-CN" sz="1800" b="1" dirty="0"/>
              <a:t>Text</a:t>
            </a:r>
            <a:endParaRPr lang="en-US" altLang="zh-CN" sz="1800" b="1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fontAlgn="base">
              <a:buClr>
                <a:srgbClr val="F50A64"/>
              </a:buClr>
              <a:buNone/>
            </a:pPr>
            <a:r>
              <a:rPr lang="en-US" altLang="zh-CN" sz="1800" b="1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webstorm(mac) </a:t>
            </a:r>
            <a:r>
              <a:rPr lang="en-US" altLang="zh-CN" sz="1800" noProof="1">
                <a:sym typeface="微软雅黑" panose="020B0503020204020204" pitchFamily="34" charset="-122"/>
              </a:rPr>
              <a:t>\\zcfs224vw\</a:t>
            </a:r>
            <a:r>
              <a:rPr lang="zh-CN" altLang="en-US" sz="1800" noProof="1">
                <a:sym typeface="微软雅黑" panose="020B0503020204020204" pitchFamily="34" charset="-122"/>
              </a:rPr>
              <a:t>恒大智慧社区</a:t>
            </a:r>
            <a:r>
              <a:rPr lang="en-US" altLang="zh-CN" sz="1800" noProof="1">
                <a:sym typeface="微软雅黑" panose="020B0503020204020204" pitchFamily="34" charset="-122"/>
              </a:rPr>
              <a:t>\IBM\tools\WebStorm</a:t>
            </a:r>
          </a:p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nodejs</a:t>
            </a:r>
          </a:p>
          <a:p>
            <a:pPr marL="0" lvl="1" indent="0" fontAlgn="base">
              <a:buClr>
                <a:srgbClr val="F50A64"/>
              </a:buClr>
              <a:buNone/>
            </a:pP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https://nodejs.org/en</a:t>
            </a:r>
            <a:r>
              <a:rPr lang="en-US" altLang="zh-CN" sz="1800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/</a:t>
            </a:r>
            <a:r>
              <a:rPr lang="en-US" altLang="zh-CN" sz="1800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&gt;</a:t>
            </a:r>
            <a:r>
              <a:rPr lang="en-US" altLang="zh-CN" sz="1800" dirty="0" smtClean="0"/>
              <a:t>\\</a:t>
            </a:r>
            <a:r>
              <a:rPr lang="en-US" altLang="zh-CN" sz="1800" dirty="0"/>
              <a:t>zcfs224vw\</a:t>
            </a:r>
            <a:r>
              <a:rPr lang="zh-CN" altLang="zh-CN" sz="1800" dirty="0"/>
              <a:t>恒大智慧社区</a:t>
            </a:r>
            <a:r>
              <a:rPr lang="en-US" altLang="zh-CN" sz="1800" dirty="0"/>
              <a:t>\1-</a:t>
            </a:r>
            <a:r>
              <a:rPr lang="zh-CN" altLang="zh-CN" sz="1800" dirty="0"/>
              <a:t>公共</a:t>
            </a:r>
            <a:r>
              <a:rPr lang="en-US" altLang="zh-CN" sz="1800" dirty="0"/>
              <a:t>\</a:t>
            </a:r>
            <a:r>
              <a:rPr lang="en-US" altLang="zh-CN" sz="1800" dirty="0" smtClean="0"/>
              <a:t>node-v8.9.1-x64.msi</a:t>
            </a:r>
            <a:endParaRPr lang="en-US" altLang="zh-CN" sz="1800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en-US" sz="1800" b="1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Npm        </a:t>
            </a:r>
            <a:endParaRPr lang="en-US" altLang="zh-CN" sz="1800" b="1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NodeJS包管理和分发工具</a:t>
            </a:r>
          </a:p>
          <a:p>
            <a:pPr marL="0" lvl="1" indent="0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http://npmjs.org</a:t>
            </a:r>
            <a:r>
              <a:rPr lang="en-US" altLang="zh-CN" sz="1800" strike="noStrike" noProof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/>
              </a:rPr>
              <a:t>/</a:t>
            </a:r>
            <a:endParaRPr lang="en-US" altLang="zh-CN" sz="1800" strike="noStrike" noProof="1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fontAlgn="base">
              <a:buClr>
                <a:srgbClr val="F50A64"/>
              </a:buClr>
              <a:buNone/>
            </a:pPr>
            <a:r>
              <a:rPr lang="zh-CN" altLang="zh-CN" sz="1800" dirty="0" smtClean="0"/>
              <a:t>打开</a:t>
            </a:r>
            <a:r>
              <a:rPr lang="en-US" altLang="zh-CN" sz="1800" dirty="0" err="1"/>
              <a:t>cmd</a:t>
            </a:r>
            <a:r>
              <a:rPr lang="zh-CN" altLang="zh-CN" sz="1800" dirty="0"/>
              <a:t>控制台，输入</a:t>
            </a:r>
            <a:r>
              <a:rPr lang="en-US" altLang="zh-CN" sz="1800" dirty="0"/>
              <a:t>node –v </a:t>
            </a:r>
            <a:r>
              <a:rPr lang="zh-CN" altLang="zh-CN" sz="1800" dirty="0"/>
              <a:t>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npm</a:t>
            </a:r>
            <a:r>
              <a:rPr lang="en-US" altLang="zh-CN" sz="1800" dirty="0"/>
              <a:t> –v</a:t>
            </a:r>
            <a:r>
              <a:rPr lang="zh-CN" altLang="zh-CN" sz="1800" dirty="0" smtClean="0"/>
              <a:t>命令</a:t>
            </a:r>
            <a:r>
              <a:rPr lang="zh-CN" altLang="en-US" sz="1800" dirty="0" smtClean="0"/>
              <a:t>可查看安装是否成功</a:t>
            </a:r>
            <a:endParaRPr lang="en-US" altLang="zh-CN" sz="1800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 algn="l" eaLnBrk="1" fontAlgn="base" hangingPunct="1">
              <a:lnSpc>
                <a:spcPct val="90000"/>
              </a:lnSpc>
              <a:buClr>
                <a:srgbClr val="F50A64"/>
              </a:buClr>
              <a:buNone/>
            </a:pPr>
            <a:r>
              <a:rPr lang="en-US" altLang="zh-CN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npm</a:t>
            </a:r>
            <a:r>
              <a:rPr lang="zh-CN" altLang="en-US" sz="1800" b="1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常用命令</a:t>
            </a:r>
            <a:endParaRPr lang="en-US" altLang="zh-CN" sz="1800" b="1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npm init 创建package.json文件</a:t>
            </a: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npm install &lt;module-name&gt; -g/--save-dev/--save  安装模块</a:t>
            </a: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npm update &lt;module-name &gt;  更新模块</a:t>
            </a: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1800" strike="noStrike" noProof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npm uninstall &lt;module-name &gt; 卸载模块</a:t>
            </a:r>
          </a:p>
          <a:p>
            <a:pPr marL="342900" lvl="1" indent="-342900" eaLnBrk="1" fontAlgn="base" hangingPunct="1">
              <a:lnSpc>
                <a:spcPct val="9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strike="noStrike" noProof="1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3201792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384751"/>
            <a:ext cx="4311330" cy="464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基础UI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" y="1036320"/>
            <a:ext cx="5117277" cy="50166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286" y="1036320"/>
            <a:ext cx="3432998" cy="35158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8592" y="4849641"/>
            <a:ext cx="5069205" cy="92333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各业务模块开发人员复制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目录进行自己业务模块基础目录建立及可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3794915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214501"/>
            <a:ext cx="431133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前端目录业务命名规则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3494000461"/>
              </p:ext>
            </p:extLst>
          </p:nvPr>
        </p:nvGraphicFramePr>
        <p:xfrm>
          <a:off x="328295" y="1009650"/>
          <a:ext cx="11684001" cy="5652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890"/>
                <a:gridCol w="2360100"/>
                <a:gridCol w="2132135"/>
                <a:gridCol w="2132135"/>
                <a:gridCol w="1336431"/>
                <a:gridCol w="1936310"/>
              </a:tblGrid>
              <a:tr h="2882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应用与组件名称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英文名称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 </a:t>
                      </a:r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git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仓库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名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配置管理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 </a:t>
                      </a:r>
                      <a:r>
                        <a:rPr lang="en-US" altLang="zh-CN" sz="16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git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仓库名</a:t>
                      </a: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业务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工程名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配置管理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工程名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模型管理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ModelMgmt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</a:t>
                      </a:r>
                      <a:r>
                        <a:rPr lang="en-US" altLang="zh-CN" sz="1100" b="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adminUI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UserMgmt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设备管理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DeviceMgmt</a:t>
                      </a:r>
                      <a:endParaRPr lang="en-US" altLang="zh-CN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日志管理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LogMgmt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权限管理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AuthorityMgmt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可视对讲应用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VisualIntercomApp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卡片管理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CardMgmt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小区运营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CommunityOperation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地图应用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地图服务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MapComponent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主数据管理应用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MdmApp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主数据管理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MdmComponent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小区服务应用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CommunityService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生活服务应用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LifeService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梯控应用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LadderControlApp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视频应用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VideoGatewayApp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事件应用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EventComponent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信息展示应用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InformationReleaseApp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小区安全应用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CommunitySafetyApp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巡查应用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PatrolApp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门禁应用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AccessControlApp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SCP-adminUI-framework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停车场应用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ParkingLotApp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SCP-UI-framework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SCP-</a:t>
                      </a:r>
                      <a:r>
                        <a:rPr lang="en-US" altLang="zh-CN" sz="1100" b="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adminUI</a:t>
                      </a: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-framework</a:t>
                      </a:r>
                      <a:endParaRPr lang="en-US" altLang="zh-CN" sz="11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egsc</a:t>
                      </a: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-admin-UI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egsc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-admin-UI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前端路由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规则（前期初步版本）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707607" y="941846"/>
            <a:ext cx="11113454" cy="119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5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1795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路由：</a:t>
            </a:r>
            <a:endParaRPr lang="zh-CN" altLang="en-US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前端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框架采用的是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Vue.js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，各个页面之间的跳转我们使用的</a:t>
            </a:r>
            <a:r>
              <a:rPr lang="en-US" altLang="zh-CN" sz="179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-router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插件来进行跳转的。这里的路由也就相当于是页面之间跳转的</a:t>
            </a:r>
            <a:r>
              <a:rPr lang="zh-CN" altLang="en-US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链接，为了更好的规定前端各个模块组件之间的路由设置，避免路由重名问题，所以初步定义如下的格式来规范前端各个组件的路由名称，如后期有更改会做相应调整。	</a:t>
            </a:r>
            <a:endParaRPr lang="zh-CN" altLang="en-US" sz="179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6"/>
          <p:cNvSpPr/>
          <p:nvPr/>
        </p:nvSpPr>
        <p:spPr>
          <a:xfrm>
            <a:off x="514225" y="2421885"/>
            <a:ext cx="11113454" cy="313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admin-UI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经协商后定义支持三级菜单：一级，二级，三级菜单。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每个模块或者组件必须要有一级菜单名称和一级菜单的路由名称。 如果没有二级，三级菜单，请留空白。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如果您的应用或组件有二级 三级， 请参考设备管理的例子增加多好并填上相应的二级、三级的名称以及路由名称。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如果您的应用或组件有大于三级的情况， 请模仿现有的二级、三级模式新增多列进行填写。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一级 与二级之间最好成梯级状，以便于我们后期统计和区分， 如例子， 用了不同的颜色加以简单的区分。当然您在填写的过程中可以不用添加颜色区分。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填写时，不用管最后两列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""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配置管理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路由入口路径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"",""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路由入口路径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""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本路由名称是针对管理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路由的</a:t>
            </a:r>
            <a:r>
              <a:rPr lang="zh-CN" altLang="en-US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</a:t>
            </a:r>
          </a:p>
          <a:p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</a:t>
            </a:r>
            <a:r>
              <a:rPr lang="zh-CN" altLang="en-US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详细请查看附件</a:t>
            </a:r>
            <a:r>
              <a:rPr lang="en-US" altLang="zh-CN" sz="179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》》》》                    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zh-CN" altLang="en-US" sz="179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66366"/>
              </p:ext>
            </p:extLst>
          </p:nvPr>
        </p:nvGraphicFramePr>
        <p:xfrm>
          <a:off x="5928946" y="513840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工作表" showAsIcon="1" r:id="rId4" imgW="914400" imgH="828720" progId="Excel.Sheet.12">
                  <p:link updateAutomatic="1"/>
                </p:oleObj>
              </mc:Choice>
              <mc:Fallback>
                <p:oleObj name="工作表" showAsIcon="1" r:id="rId4" imgW="914400" imgH="82872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8946" y="513840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zh-CN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Vue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常用指令介绍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4388040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214501"/>
            <a:ext cx="431133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609600"/>
            <a:ext cx="246280" cy="400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17" tIns="60958" rIns="121917" bIns="60958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Title 1"/>
          <p:cNvSpPr txBox="1"/>
          <p:nvPr/>
        </p:nvSpPr>
        <p:spPr>
          <a:xfrm>
            <a:off x="143167" y="169040"/>
            <a:ext cx="8709286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</a:rPr>
              <a:t>Vue</a:t>
            </a:r>
            <a:r>
              <a:rPr lang="zh-CN" altLang="en-US" dirty="0">
                <a:latin typeface="微软雅黑" panose="020B0503020204020204" pitchFamily="34" charset="-122"/>
              </a:rPr>
              <a:t>常用指令</a:t>
            </a:r>
            <a:r>
              <a:rPr dirty="0">
                <a:latin typeface="微软雅黑" panose="020B0503020204020204" pitchFamily="34" charset="-122"/>
              </a:rPr>
              <a:t>介绍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835" y="888745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的常用指令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8496" y="2057309"/>
            <a:ext cx="10375007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的指令是以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开头的，作用于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元素，指令提供了一些特殊的特性，将指令绑定在元素上时，指令会为绑定的目标元素添加一些特殊的行为，我们可以将指令看作特殊的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介绍下几个常见的内置指令：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指令：条件渲染指令，它根据表达式的真假来删除和插入元素，（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v-if=“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条件渲染指令，使用v-show指令的元素始终会被渲染到HTML，它只是简单地为元素设置CSS的style属性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v-else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为v-if或v-show添加一个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else块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v-else元素必须立即跟在v-if或v-show元素的后面——否则它不能被识别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https://cn.vuejs.org/v2/guide/conditional.html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609600"/>
            <a:ext cx="246280" cy="400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17" tIns="60958" rIns="121917" bIns="60958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Title 1"/>
          <p:cNvSpPr txBox="1"/>
          <p:nvPr/>
        </p:nvSpPr>
        <p:spPr>
          <a:xfrm>
            <a:off x="143167" y="169040"/>
            <a:ext cx="8709286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2800" b="1">
                <a:solidFill>
                  <a:schemeClr val="accent1">
                    <a:lumMod val="75000"/>
                  </a:schemeClr>
                </a:solidFill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err="1"/>
              <a:t>Vue</a:t>
            </a:r>
            <a:r>
              <a:rPr lang="zh-CN" altLang="en-US" dirty="0"/>
              <a:t>常用指令</a:t>
            </a:r>
            <a:r>
              <a:rPr lang="en-US" altLang="en-US" dirty="0"/>
              <a:t>介绍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957325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的常用指令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1805608"/>
            <a:ext cx="10375007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指令：基于一个数组渲染一个列表，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v-for="item in items" 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https://cn.vuejs.org/v2/guide/list.html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指令：其名称后面带一个参数，中间放一个冒号隔开，这个参数通常是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元素的特性，比如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v-bind:class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v-bind:style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https://cn.vuejs.org/v2/guide/class-and-style.html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指令：用于给监听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v-on:click=“doSomething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https://cn.vuejs.org/v2/guide/events.html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5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 </a:t>
            </a:r>
            <a:r>
              <a:rPr lang="zh-CN" altLang="it-IT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：在表单控件元素上创建双向数据绑定，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v-model="message“</a:t>
            </a: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https://cn.vuejs.org/v2/guide/forms.html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</a:t>
            </a: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5005880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214501"/>
            <a:ext cx="431133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  <a:endParaRPr lang="en-US" altLang="zh-CN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500988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开发环境搭建介绍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前端框架概述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前端目录业务命名规则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1500988" y="4922557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Demo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示例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前端框架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介绍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前端使用技术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介绍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gray">
          <a:xfrm rot="5400000">
            <a:off x="409948" y="1471835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20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384751"/>
            <a:ext cx="4311330" cy="464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/>
          <p:nvPr/>
        </p:nvSpPr>
        <p:spPr>
          <a:xfrm>
            <a:off x="514225" y="19063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Demo示例</a:t>
            </a:r>
          </a:p>
        </p:txBody>
      </p:sp>
      <p:sp>
        <p:nvSpPr>
          <p:cNvPr id="56" name="文本框 55"/>
          <p:cNvSpPr txBox="1"/>
          <p:nvPr>
            <p:custDataLst>
              <p:tags r:id="rId1"/>
            </p:custDataLst>
          </p:nvPr>
        </p:nvSpPr>
        <p:spPr>
          <a:xfrm>
            <a:off x="514350" y="872490"/>
            <a:ext cx="11093450" cy="2054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开发步骤： 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src\views\demo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复制目录将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目录名称修改为对应业务应用名称如（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ModelMgmt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对应业务应用下如（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ModelMgmt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建立对应页面，路由，资源，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、在对应业务应用下配置路由（src\views\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\routers\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、业务应用的路由中需添加业务应用名称为前缀，以实现路由的唯一性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、在src\routers\index.js路由下引用业务路由文件配置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、在src\App.vue或页面菜单入口中使用路由配置等</a:t>
            </a:r>
          </a:p>
          <a:p>
            <a:pPr marL="0" indent="0">
              <a:buNone/>
            </a:pP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  <a:p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780" y="1460500"/>
            <a:ext cx="3035300" cy="3351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" y="3240405"/>
            <a:ext cx="8018780" cy="3530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49665" y="950595"/>
            <a:ext cx="3096895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业务应用目录结构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405" y="2816225"/>
            <a:ext cx="3096895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定义业务应用路由示例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/>
          <p:nvPr/>
        </p:nvSpPr>
        <p:spPr>
          <a:xfrm>
            <a:off x="514225" y="19063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Demo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sym typeface="+mn-ea"/>
              </a:rPr>
              <a:t>路由引用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338580"/>
            <a:ext cx="11584305" cy="539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830" y="881380"/>
            <a:ext cx="7139940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在src\routers\index.js引用业务路由结构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/>
          <p:nvPr/>
        </p:nvSpPr>
        <p:spPr>
          <a:xfrm>
            <a:off x="514225" y="19063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Demo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  <a:sym typeface="+mn-ea"/>
              </a:rPr>
              <a:t>路由引用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3830" y="928370"/>
            <a:ext cx="5069205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npm run dev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1516380"/>
            <a:ext cx="5068570" cy="4579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7440" y="982345"/>
            <a:ext cx="5069205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http://localhost:8080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830" y="919480"/>
            <a:ext cx="5069205" cy="368300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npm run dev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1596390"/>
            <a:ext cx="5428615" cy="4499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/>
          <p:nvPr/>
        </p:nvSpPr>
        <p:spPr>
          <a:xfrm>
            <a:off x="514225" y="19063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高级配置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---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设置与后台服务联调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proxyTable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14350" y="872490"/>
            <a:ext cx="11093450" cy="2054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与后台服务开发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\views\XXX\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\index.js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中引用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‘@/assets/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AxiosPlugin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定义与后台服务的上下文路径如（</a:t>
            </a:r>
            <a:r>
              <a:rPr lang="en-US" altLang="zh-CN" sz="1400" dirty="0" smtClean="0"/>
              <a:t>‘/demo’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）等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、使用全局的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对象，定义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方法获取数据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、在业务页面中引用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XXX\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\index.js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文件，导入相关的方法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\index.js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proxyTable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配置如（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运行程序查看效果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  <a:p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225" y="3648808"/>
            <a:ext cx="461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"/demo":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target:'http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://x.x.x.x:xxx/'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30" y="1654035"/>
            <a:ext cx="6427177" cy="48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17524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新手安装步骤</a:t>
            </a:r>
            <a:endParaRPr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225" y="1251568"/>
            <a:ext cx="10497212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http://gitlab.hdsc.com/ibm/SCP-adminUI-framework/tree/dev1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对应的分支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gitlab.hdsc.com/ibm/SCP-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adminUI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-admin-UI/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dependencies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、浏览器输入：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http://localhost:8080/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4225" y="4344399"/>
            <a:ext cx="6229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操作命令可以参考如下链接：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www.cnblogs.com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cspku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/articles/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Git_cmds.html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rgbClr val="B4C7E7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5586649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214501"/>
            <a:ext cx="431133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8907" y="889040"/>
            <a:ext cx="114257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目录下的目录结构名称须根据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《EGSC_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公共平台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应用与组件命名清单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中命名规则来命名，按基础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前端框架和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前端目录业务命名规则定义和存放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下的路由只能通过“在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\routers\index.js”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下引用业务路由文件及配置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mockjs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只能通过“在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\mocks\mock.js”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下引用业务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文件及配置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只能通过“在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\assets\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\AxiosPlugin.js”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下全局注册的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引用，不需要再自行定义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的规范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css,CSS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文件可分为三级，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common(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全局风格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page(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子业务内公用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scope(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私有风格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全局样式需要进行相关的评估，评估通过后可定义为全局（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\assets\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），子业务内公用样式模块内部定义，可参考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《EGSC_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公共平台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应用与组件命名清单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中命名规划来定义前缀，定义好后模块下页面可通过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\views\xxx\assets\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xxx.less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，私有风格定义为页面级，页面必须标识上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scoped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页面表单要通过前端实现非空验证，验证完成向后台提交数据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管理代码，提交代码前须使用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run dev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run build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进行代码检查，不能出现警告或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报错的情况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开发在各自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或相关分支上进行，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分支用于测试或发布，开发人员不得随意提交代码到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分支上	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文件名称统一用英文字母、数字和下划线的组合，其中不得包含汉字、空格和特殊字符，页面风格前端实现效果按恒大提供的实现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统一使用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按基础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前端框架和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前端目录业务命名规则定义和存放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文件除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index.vue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文件之外，以首字母大写的驼峰命名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.less, .jpg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等文件或目录命名统一用小写的英文字母、数字和下划线的组合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不得包含汉字、空格和特殊字符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现已建立目录或文件的可保持不变，后期改动时可逐步按补充规划调整，新增加的目录或文件按以上规则执行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详细请参考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 action="ppaction://hlinkfile"/>
              </a:rPr>
              <a:t>Web前端开发规范手册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845045"/>
              </p:ext>
            </p:extLst>
          </p:nvPr>
        </p:nvGraphicFramePr>
        <p:xfrm>
          <a:off x="7230207" y="59696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1" name="文档" showAsIcon="1" r:id="rId5" imgW="914400" imgH="828720" progId="Word.Document.12">
                  <p:link updateAutomatic="1"/>
                </p:oleObj>
              </mc:Choice>
              <mc:Fallback>
                <p:oleObj name="文档" showAsIcon="1" r:id="rId5" imgW="914400" imgH="82872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0207" y="59696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b="1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UI前端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分支结构图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5" y="905610"/>
            <a:ext cx="10105638" cy="55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代码库规范</a:t>
            </a:r>
            <a:endParaRPr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225" y="998633"/>
            <a:ext cx="112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团队的分支目录如下：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5" y="1612711"/>
            <a:ext cx="6503014" cy="456828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76746" y="955040"/>
            <a:ext cx="4687764" cy="524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部署说明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egsc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gitlab.hdsc.com/xiaxuanyin/SCP-UI-framework/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tree/build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/>
              <a:t>分支自动部署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egsc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-admin-UI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gitlab.hdsc.com/xiaxuanyin/SCP-adminUI-framework/tree/build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/>
              <a:t>分支</a:t>
            </a:r>
            <a:r>
              <a:rPr lang="zh-CN" altLang="en-US" sz="1600" dirty="0"/>
              <a:t>自动</a:t>
            </a:r>
            <a:r>
              <a:rPr lang="zh-CN" altLang="en-US" sz="1600" dirty="0" smtClean="0"/>
              <a:t>部署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管理代码，提交代码前须使用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run dev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run build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进行代码检查，不能出现警告或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报错的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情况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UI-framework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是支持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IE11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下访问的，各相关开发人员提交代码前也需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IE11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支持检查，通过后才能提交代码。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sz="160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前端静态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页面部署示意图</a:t>
            </a:r>
            <a:endParaRPr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225" y="1025009"/>
            <a:ext cx="112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egsc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-UI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egsc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-admin-UI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4" y="1617786"/>
            <a:ext cx="8502162" cy="41323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436" y="6065932"/>
            <a:ext cx="1129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本地搭建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\\zcfs224vw\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恒大智慧社区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\1-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公共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副本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.zip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832360" y="955040"/>
            <a:ext cx="3232150" cy="524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部署环境说明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600" dirty="0" smtClean="0"/>
              <a:t>自动部署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run build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cnpm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run build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反向代理的上下文配置如下，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应用或组件的上下文，可不断增加相关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配置，需与公共平台或部署相关人员联系。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 ^/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\-[/\w*]*$ {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proxy_pass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5"/>
              </a:rPr>
              <a:t>http://apigateway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sz="160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总体技术路线概述</a:t>
            </a:r>
          </a:p>
        </p:txBody>
      </p:sp>
      <p:sp>
        <p:nvSpPr>
          <p:cNvPr id="15" name="矩形 6"/>
          <p:cNvSpPr/>
          <p:nvPr/>
        </p:nvSpPr>
        <p:spPr>
          <a:xfrm>
            <a:off x="676209" y="1167122"/>
            <a:ext cx="1078682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基于前后端完全分离的要求以及方便多个团队协同开发，综合目前前端主流的开发框架和版本管理工具进行对比选型，我们选择的总体技术路线及选型出发点如下：</a:t>
            </a:r>
          </a:p>
          <a:p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vue.js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框架开发，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vuecli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脚手架框架搭建开发环境方便快捷，可以规范工具和插件的版本。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仓库进行版本管理，每个模块开发团队可以独立维护本地仓库，将稳定版本维护在中央仓库。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elementui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开发，可以大大减少团队在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页面上开发工作量，同时对整体风格予以规范。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在后端尚未开发完成的情况下，前端开发基于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mock.js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框架进行接口开发和数据模拟，提高前后端协同开发的效率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前端开发基于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axios.js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框架封装的</a:t>
            </a:r>
            <a:r>
              <a:rPr lang="en-US" altLang="zh-CN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接口访问后端接口，该框架可以很好的解决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跨域访问的问题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前端代码打包后发布至后端</a:t>
            </a:r>
            <a:r>
              <a:rPr lang="en-US" altLang="zh-CN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altLang="zh-CN" sz="179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ginx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服务器上，通过浏览器访问；开发阶段可以使用本地环境访问</a:t>
            </a:r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58355" y="5975797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 </a:t>
            </a:r>
            <a:r>
              <a:rPr kumimoji="1" lang="en-US" altLang="zh-CN" dirty="0"/>
              <a:t>《</a:t>
            </a:r>
            <a:r>
              <a:rPr kumimoji="1" lang="zh-CN" altLang="en-US" dirty="0">
                <a:hlinkClick r:id="rId3" action="ppaction://hlinkfile"/>
              </a:rPr>
              <a:t>前端</a:t>
            </a:r>
            <a:r>
              <a:rPr kumimoji="1" lang="en-US" altLang="zh-CN" dirty="0">
                <a:hlinkClick r:id="rId3" action="ppaction://hlinkfile"/>
              </a:rPr>
              <a:t>web</a:t>
            </a:r>
            <a:r>
              <a:rPr kumimoji="1" lang="zh-CN" altLang="en-US" dirty="0">
                <a:hlinkClick r:id="rId3" action="ppaction://hlinkfile"/>
              </a:rPr>
              <a:t>开发指南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03876" y="4198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02739"/>
              </p:ext>
            </p:extLst>
          </p:nvPr>
        </p:nvGraphicFramePr>
        <p:xfrm>
          <a:off x="8225512" y="5500255"/>
          <a:ext cx="1846741" cy="109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8" name="文档" showAsIcon="1" r:id="rId4" imgW="914400" imgH="828720" progId="Word.Document.12">
                  <p:embed/>
                </p:oleObj>
              </mc:Choice>
              <mc:Fallback>
                <p:oleObj name="文档" showAsIcon="1" r:id="rId4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5512" y="5500255"/>
                        <a:ext cx="1846741" cy="1094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认证鉴权开发规范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907" y="889040"/>
            <a:ext cx="1142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886" y="851711"/>
            <a:ext cx="65459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、全局用户登录后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的设置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Axios.interceptors.request.use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=&gt;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，发送请求时，设置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sessionStorage.token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中需要传入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FrontType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-admin-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小区管理平台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scp-egsc-ui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小区大屏平台 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egc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-admin-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云管理平台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egc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-owner-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云业主平台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egc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-mobile-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云手机平台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sessionStorage.token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config.headers.Authorization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sessionStorage.token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config.headers.FrontType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scp-egsc-ui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 error =&gt;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Promise.reject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(error)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</p:txBody>
      </p:sp>
      <p:sp>
        <p:nvSpPr>
          <p:cNvPr id="7" name="矩形 6"/>
          <p:cNvSpPr/>
          <p:nvPr/>
        </p:nvSpPr>
        <p:spPr>
          <a:xfrm>
            <a:off x="7082082" y="847238"/>
            <a:ext cx="4912694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用户信息的结构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'data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':{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'code': '00000',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'data': {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'test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'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测试用户（系统联调用 不能删除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‘, 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'department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测试部门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uuid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'1111', 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'status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'1',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'roles':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[{'code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'f023810310bb40c6bebdff099375c6ff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 'name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'}],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uiResources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[{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'id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'acb4bf6e99d14295869af9d9b5c0f579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','title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'menus': [{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'id': '13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','title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'13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 'submenus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[{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'id': '18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','title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'10',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'submenus':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[{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'id': null,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'title': '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2',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'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': '/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viewdemo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/index2'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,'items': ['um_index2_btn1', 'um_index2_btn2']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}],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'items': []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}],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'items': []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}]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}],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'token': '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eyJhbGc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},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'message': ''</a:t>
            </a:r>
          </a:p>
          <a:p>
            <a:pPr fontAlgn="auto">
              <a:lnSpc>
                <a:spcPct val="150000"/>
              </a:lnSpc>
            </a:pP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885" y="3254936"/>
            <a:ext cx="65459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全局用户信息相关信息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this.$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store.getters.getUserInfo.userId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this.$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department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this.$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</a:p>
        </p:txBody>
      </p:sp>
      <p:sp>
        <p:nvSpPr>
          <p:cNvPr id="9" name="矩形 8"/>
          <p:cNvSpPr/>
          <p:nvPr/>
        </p:nvSpPr>
        <p:spPr>
          <a:xfrm>
            <a:off x="443884" y="4981326"/>
            <a:ext cx="654599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、按钮级功能权限设置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&lt;el-button type="primary"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v-has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="'um_index2_btn1'"&gt;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1&lt;/el-button&gt;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el-button type="primary"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v-has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="'um_index2_btn2'"&gt;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2&lt;/el-button&gt;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el-button type="primary"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v-has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="'um_index2_btn3'"&gt;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3&lt;/el-button&gt;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el-button type="primary"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v-has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="'um_index2_btn4'"&gt;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4&lt;/el-button&gt;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el-button type="primary" v-if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="$_has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('um_index2_btn5')"&gt;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5&lt;/el-button&gt;</a:t>
            </a:r>
          </a:p>
        </p:txBody>
      </p:sp>
    </p:spTree>
    <p:extLst>
      <p:ext uri="{BB962C8B-B14F-4D97-AF65-F5344CB8AC3E}">
        <p14:creationId xmlns:p14="http://schemas.microsoft.com/office/powerpoint/2010/main" val="30643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常用代码示例</a:t>
            </a:r>
            <a:endParaRPr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907" y="889040"/>
            <a:ext cx="1142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3886" y="878087"/>
            <a:ext cx="1049721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文件里面带有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标签，它的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只会应用于当前组件的元素，不会泄露给子组件，这样的官方设计可以降低耦合度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针对需要修改第三方组件样式的需求：修改当前组件子组件的样式，这里可以用官方推荐的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 Selector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scope&gt;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.audio-upload /deep/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button.el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-button--small{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padding: 15px 25px;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&lt;/style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2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vue-loader.vuejs.org/en/features/scoped-css.html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886" y="3545083"/>
            <a:ext cx="104972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、默认开启了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数据的支持，通过如下方式可访问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http://localhost:8081/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http://xxx.xxx.xxx.xxx:8081/viewdemo/index2?mock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http://url?mock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支持开启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17513" y="4937205"/>
            <a:ext cx="104972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中数据的获取与设置示例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kumimoji="1"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store.getters.getWindowHeight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store.dispatch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setWindowHeight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r>
              <a:rPr kumimoji="1"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window.innerHeight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kumimoji="1"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store.getters.getUserInfo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.$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store.dispatch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setUserInfo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xxx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8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/>
              <a:t>工程化的生命周期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1" y="962025"/>
            <a:ext cx="11262947" cy="54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zh-CN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71625" y="2128838"/>
            <a:ext cx="881538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前端技术路线</a:t>
            </a:r>
          </a:p>
        </p:txBody>
      </p:sp>
      <p:sp>
        <p:nvSpPr>
          <p:cNvPr id="4" name="矩形 6"/>
          <p:cNvSpPr/>
          <p:nvPr/>
        </p:nvSpPr>
        <p:spPr>
          <a:xfrm>
            <a:off x="707607" y="1275949"/>
            <a:ext cx="1111345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Vue优势：</a:t>
            </a: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1、Vue是一个很轻量简洁的框架，MVVM模式；</a:t>
            </a: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2、数据驱动机制，支持双向绑定，DOM更新快速有效；</a:t>
            </a: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3、组件化，可以提高到代码的复用率；</a:t>
            </a: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4、将页面的不同部分拆分成子模块，降低耦合度；</a:t>
            </a:r>
          </a:p>
        </p:txBody>
      </p:sp>
      <p:sp>
        <p:nvSpPr>
          <p:cNvPr id="5" name="矩形 6"/>
          <p:cNvSpPr/>
          <p:nvPr/>
        </p:nvSpPr>
        <p:spPr>
          <a:xfrm>
            <a:off x="566637" y="3572523"/>
            <a:ext cx="1100496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9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MVVM模式的介绍及优势</a:t>
            </a:r>
            <a:endParaRPr lang="en-US" altLang="zh-CN" sz="179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由 Model,View,ViewModel 三部分构成，Model 层代表数据模型，可以在Model中定义数据修改和操作的业务逻辑；View 代表UI 组件，它负责将数据模型转化成UI 展现出来，ViewModel 是一个同步View 和 Model的对象。</a:t>
            </a:r>
          </a:p>
          <a:p>
            <a:endParaRPr lang="en-US" altLang="zh-CN" sz="179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MVVM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模式可以很好在总体架构上实现前后端页面分离，在前端实现数据绑定，结合</a:t>
            </a:r>
            <a:r>
              <a:rPr lang="en-US" altLang="zh-CN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element </a:t>
            </a:r>
            <a:r>
              <a:rPr lang="en-US" altLang="zh-CN" sz="179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79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框架，前端开发人员只需专注在数据的获取和展示上。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2040248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384751"/>
            <a:ext cx="4311330" cy="464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前端框架介绍</a:t>
            </a: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9976"/>
              </p:ext>
            </p:extLst>
          </p:nvPr>
        </p:nvGraphicFramePr>
        <p:xfrm>
          <a:off x="442595" y="1052195"/>
          <a:ext cx="11264900" cy="523176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92020"/>
                <a:gridCol w="1336675"/>
                <a:gridCol w="7736205"/>
              </a:tblGrid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库名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Vue.js</a:t>
                      </a:r>
                      <a:endParaRPr lang="en-US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2.5.2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Vue.js是一个构建数据驱动的 web 界面的渐进式框架</a:t>
                      </a:r>
                    </a:p>
                  </a:txBody>
                  <a:tcPr marL="9525" marR="9525" marT="9525" marB="0" anchor="ctr"/>
                </a:tc>
              </a:tr>
              <a:tr h="381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element-ui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2.0.7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UI 是一套采用 Vue 2.0 作为基础框架实现的组件库</a:t>
                      </a:r>
                    </a:p>
                  </a:txBody>
                  <a:tcPr marL="9525" marR="9525" marT="9525" marB="0" anchor="ctr"/>
                </a:tc>
              </a:tr>
              <a:tr h="976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endParaRPr lang="en-US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图表控件 ECharts，一个纯 Javascript 的图表库，可以流畅的运行在 PC 和移动设备上，兼容当前绝大部分浏览器（IE8/9/10/11，Chrome，Firefox，Safari等），底层依赖轻量级的 Canvas 类库 ZRender，提供直观，生动，可交互，可高度个性化定制的数据可视化图表。</a:t>
                      </a:r>
                    </a:p>
                  </a:txBody>
                  <a:tcPr marL="9525" marR="9525" marT="9525" marB="0" anchor="ctr"/>
                </a:tc>
              </a:tr>
              <a:tr h="37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nodejs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^8.0.0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Node.js 是一个基于 Chrome V8 引擎的 JavaScript 运行环境。</a:t>
                      </a: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^2.8.0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Vue-cli是快速构建这个前端应用的脚手架</a:t>
                      </a:r>
                    </a:p>
                  </a:txBody>
                  <a:tcPr marL="9525" marR="9525" marT="9525" marB="0" anchor="ctr"/>
                </a:tc>
              </a:tr>
              <a:tr h="381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-router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^2.0.1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vue-router就是vue官方提供的一个路由框架</a:t>
                      </a: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^2.0.0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Vuex 是一个专为 Vue.js 应用程序开发的状态管理模式</a:t>
                      </a:r>
                    </a:p>
                  </a:txBody>
                  <a:tcPr marL="9525" marR="9525" marT="9525" marB="0" anchor="ctr"/>
                </a:tc>
              </a:tr>
              <a:tr h="380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webpack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^2.1.0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webpack 是一个模块打包器。它的主要目标是将 JavaScript 文件打包在一起在浏览器中使用</a:t>
                      </a:r>
                    </a:p>
                  </a:txBody>
                  <a:tcPr marL="9525" marR="9525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babel-core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^6.0.0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Babel是一个广泛使用的转码器，可以将ES6代码转为ES5代码，从而在现有环境执行</a:t>
                      </a:r>
                    </a:p>
                  </a:txBody>
                  <a:tcPr marL="9525" marR="9525" marT="9525" marB="0" anchor="ctr"/>
                </a:tc>
              </a:tr>
              <a:tr h="379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^2.0.4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Less 是一门 CSS 预处理语言,它扩展了 CSS 语言,增加了变量、Mixin、函数等特性。</a:t>
                      </a:r>
                    </a:p>
                  </a:txBody>
                  <a:tcPr marL="9525" marR="9525" marT="9525" marB="0" anchor="ctr"/>
                </a:tc>
              </a:tr>
              <a:tr h="38163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 是一个基于 promise 的 HTTP 库，可以用在浏览器和 node.js 中。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前端框架介绍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4" y="1052736"/>
            <a:ext cx="10911255" cy="5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/>
          <p:nvPr/>
        </p:nvSpPr>
        <p:spPr>
          <a:xfrm>
            <a:off x="514225" y="169040"/>
            <a:ext cx="8709917" cy="72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" y="954405"/>
            <a:ext cx="8503285" cy="5520055"/>
          </a:xfrm>
          <a:prstGeom prst="rect">
            <a:avLst/>
          </a:prstGeom>
        </p:spPr>
      </p:pic>
      <p:sp>
        <p:nvSpPr>
          <p:cNvPr id="56" name="文本框 55"/>
          <p:cNvSpPr txBox="1"/>
          <p:nvPr>
            <p:custDataLst>
              <p:tags r:id="rId1"/>
            </p:custDataLst>
          </p:nvPr>
        </p:nvSpPr>
        <p:spPr>
          <a:xfrm>
            <a:off x="8788400" y="955040"/>
            <a:ext cx="3232150" cy="524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基本的配置和环境：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vue2.5.2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-cli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脚手架搭建项目（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init webpack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egsc-UI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打包项目文件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-router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实现路由切换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进行数据请求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状态管理模式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element-ui</a:t>
            </a:r>
            <a:r>
              <a:rPr 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组件库</a:t>
            </a:r>
            <a:endParaRPr lang="en-US" sz="160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实现数据展示</a:t>
            </a: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vue-router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 vuex element-ui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--save-dev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95432" y="1384751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1501623" y="1384751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技术路线概述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5432" y="2536524"/>
            <a:ext cx="886812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501623" y="2536524"/>
            <a:ext cx="6147209" cy="518680"/>
          </a:xfrm>
          <a:prstGeom prst="rect">
            <a:avLst/>
          </a:prstGeom>
          <a:solidFill>
            <a:srgbClr val="1B76C3"/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开发环境搭建介绍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95432" y="312729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gray">
          <a:xfrm>
            <a:off x="1501623" y="312729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基础UI前端框架概述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95432" y="3718055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gray">
          <a:xfrm>
            <a:off x="1501623" y="3718055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UI前端目录业务命名规则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95432" y="4922557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1501623" y="4922557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Demo示例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95432" y="1956693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501623" y="1956693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前端框架介绍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95432" y="5514709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1501623" y="5514709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编码规范介绍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95432" y="4308820"/>
            <a:ext cx="886812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gray">
          <a:xfrm>
            <a:off x="1501623" y="4308820"/>
            <a:ext cx="6147209" cy="51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</a:ln>
        </p:spPr>
        <p:txBody>
          <a:bodyPr lIns="180000" tIns="46800" rIns="72000" bIns="46800" anchor="ctr"/>
          <a:lstStyle/>
          <a:p>
            <a:pPr marL="0" lvl="1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前端使用技术介绍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gray">
          <a:xfrm rot="5400000">
            <a:off x="409948" y="2596309"/>
            <a:ext cx="249844" cy="334687"/>
          </a:xfrm>
          <a:prstGeom prst="triangle">
            <a:avLst>
              <a:gd name="adj" fmla="val 50000"/>
            </a:avLst>
          </a:prstGeom>
          <a:solidFill>
            <a:srgbClr val="1B76C3"/>
          </a:solidFill>
          <a:ln w="57150">
            <a:solidFill>
              <a:srgbClr val="FFFFFF"/>
            </a:solidFill>
            <a:miter lim="800000"/>
          </a:ln>
        </p:spPr>
        <p:txBody>
          <a:bodyPr rot="10800000" vert="eaVert" wrap="none" lIns="0" tIns="46800" rIns="0" bIns="46800" anchor="ctr"/>
          <a:lstStyle/>
          <a:p>
            <a:pPr algn="ctr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  <p:pic>
        <p:nvPicPr>
          <p:cNvPr id="38" name="Picture 2" descr="PPT_title_art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833" y="1384751"/>
            <a:ext cx="4311330" cy="464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f"/>
  <p:tag name="KSO_WM_UNIT_INDEX" val="1"/>
  <p:tag name="KSO_WM_UNIT_ID" val="custom16018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a"/>
  <p:tag name="KSO_WM_UNIT_INDEX" val="1"/>
  <p:tag name="KSO_WM_UNIT_ID" val="custom16018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a"/>
  <p:tag name="KSO_WM_UNIT_INDEX" val="1"/>
  <p:tag name="KSO_WM_UNIT_ID" val="custom16018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f"/>
  <p:tag name="KSO_WM_UNIT_INDEX" val="1"/>
  <p:tag name="KSO_WM_UNIT_ID" val="custom16018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f"/>
  <p:tag name="KSO_WM_UNIT_INDEX" val="1"/>
  <p:tag name="KSO_WM_UNIT_ID" val="custom16018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f"/>
  <p:tag name="KSO_WM_UNIT_INDEX" val="1"/>
  <p:tag name="KSO_WM_UNIT_ID" val="custom16018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6"/>
  <p:tag name="KSO_WM_UNIT_TYPE" val="f"/>
  <p:tag name="KSO_WM_UNIT_INDEX" val="1"/>
  <p:tag name="KSO_WM_UNIT_ID" val="custom160186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3057</Words>
  <Application>Microsoft Office PowerPoint</Application>
  <PresentationFormat>宽屏</PresentationFormat>
  <Paragraphs>616</Paragraphs>
  <Slides>33</Slides>
  <Notes>14</Notes>
  <HiddenSlides>0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链接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 Unicode MS</vt:lpstr>
      <vt:lpstr>Futura Bk</vt:lpstr>
      <vt:lpstr>SFMono-Regular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Calibri Light</vt:lpstr>
      <vt:lpstr>Microsoft Himalaya</vt:lpstr>
      <vt:lpstr>Wingdings</vt:lpstr>
      <vt:lpstr>Office Theme</vt:lpstr>
      <vt:lpstr>Custom Design</vt:lpstr>
      <vt:lpstr>1_Office Theme</vt:lpstr>
      <vt:lpstr>D:\hd_project\Architecture_Management\G3-公共平台项目群\G3P1-公共框架子项目\G3P1T3-开发框架与外部接口组\G3P1T3M1 统一框架\05 开发规范\EGSC_公共平台_应用与组件前端(页面路径)路由规范清单收集_初步汇总版_v1.6_20171228.xlsx</vt:lpstr>
      <vt:lpstr>D:\hd_project\Architecture_Management\G3-公共平台项目群\G3P1-公共框架子项目\G3P1T3-开发框架与外部接口组\G3P1T3M1 统一框架\05 开发规范\EGSC_公共平台_Web前端开发规范手册_v1.3_20180117.docx</vt:lpstr>
      <vt:lpstr>Picture</vt:lpstr>
      <vt:lpstr>文档</vt:lpstr>
      <vt:lpstr>PowerPoint 演示文稿</vt:lpstr>
      <vt:lpstr>目录</vt:lpstr>
      <vt:lpstr>总体技术路线概述</vt:lpstr>
      <vt:lpstr>前端技术路线</vt:lpstr>
      <vt:lpstr>目录</vt:lpstr>
      <vt:lpstr>前端框架介绍</vt:lpstr>
      <vt:lpstr>前端框架介绍</vt:lpstr>
      <vt:lpstr>PowerPoint 演示文稿</vt:lpstr>
      <vt:lpstr>目录</vt:lpstr>
      <vt:lpstr>开发环境搭建介绍</vt:lpstr>
      <vt:lpstr>目录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项目工程化的生命周期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Zhu Ai</dc:creator>
  <cp:lastModifiedBy>彭志祥（500016）</cp:lastModifiedBy>
  <cp:revision>1478</cp:revision>
  <dcterms:created xsi:type="dcterms:W3CDTF">2017-11-02T02:44:00Z</dcterms:created>
  <dcterms:modified xsi:type="dcterms:W3CDTF">2018-01-31T13:07:14Z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