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15"/>
  </p:notesMasterIdLst>
  <p:handoutMasterIdLst>
    <p:handoutMasterId r:id="rId16"/>
  </p:handoutMasterIdLst>
  <p:sldIdLst>
    <p:sldId id="294" r:id="rId3"/>
    <p:sldId id="433" r:id="rId4"/>
    <p:sldId id="434" r:id="rId5"/>
    <p:sldId id="435" r:id="rId6"/>
    <p:sldId id="437" r:id="rId7"/>
    <p:sldId id="439" r:id="rId8"/>
    <p:sldId id="443" r:id="rId9"/>
    <p:sldId id="440" r:id="rId10"/>
    <p:sldId id="442" r:id="rId11"/>
    <p:sldId id="444" r:id="rId12"/>
    <p:sldId id="441" r:id="rId13"/>
    <p:sldId id="4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You" initials="J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6"/>
    <a:srgbClr val="6AC1C1"/>
    <a:srgbClr val="809F6C"/>
    <a:srgbClr val="81A7C1"/>
    <a:srgbClr val="60819F"/>
    <a:srgbClr val="8CFFFF"/>
    <a:srgbClr val="7DABD1"/>
    <a:srgbClr val="AADBFF"/>
    <a:srgbClr val="FF9966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0" autoAdjust="0"/>
    <p:restoredTop sz="91415" autoAdjust="0"/>
  </p:normalViewPr>
  <p:slideViewPr>
    <p:cSldViewPr snapToGrid="0">
      <p:cViewPr varScale="1">
        <p:scale>
          <a:sx n="105" d="100"/>
          <a:sy n="105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5F8C7-E4FE-4408-B259-37B8FB7B50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43200-CB06-483F-AEF7-FA61E76D4C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1BE08-ACF4-49D9-B9A6-39DE8524E2EF}" type="datetime1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D451-E77C-4E0F-8777-EBB2C8DB89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4669A-9B68-4C51-AA72-9F3AF5B1BE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88A8C-4C0B-4EA6-ADC7-4CFE515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2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0EBBC-4AC3-41F5-82A0-1033E2A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799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1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6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8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2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2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8DDAD2F-CC3C-48C7-991E-BF9816A0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444F573-1A94-43C3-92B8-EF31C5ED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288703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8096-2136-4D0C-8AB1-497211D7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0570-18DC-4052-9A01-691D5B8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542A-559F-4E47-BF7E-3AB60484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33A9DD7-A9DF-4B2C-B8F6-7C8338A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B1883CE-F6C2-4ED7-A3DD-13919B3B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9138901-45F1-4CDA-8808-2E58A3EB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6C5F-9F1A-483A-80A6-5B4AFC8F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DFC21-E063-4D70-8B1B-7CF1D78AB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D0ECF-40DD-4A75-B8EB-83D9B96A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C183A28-3B53-47F5-B8C6-E97B0A3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1E6CAB1-2225-4B69-800D-591EAFF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593C2E-41E5-47A4-8A72-11E11AE6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BC75-2FFC-4C6E-92C0-55EAF613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410B8-F575-47E2-AC77-B3464E6D4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4A6D7CA-5333-4EE7-88DE-8208269F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B5B0F4-4366-4DC1-B1B6-F78F25E7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A1974F-B1DD-4E03-942D-7243002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D2CF8-5DFE-4360-9EB5-67AAF520B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BA87C-545C-4EDF-9D1F-52101AF8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3149BFA-8997-4923-A709-59252392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D52B33D-92F9-425B-8C31-4475C77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81B167-8E4C-4DBA-A625-4BB044F9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E01CF0F-5796-493C-9C8E-FD1108AB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3380C84-30BF-49B7-8352-C4843640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6F9007-D871-4D4B-8DA5-F2A3ED57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AFE223E-CA87-44E0-A568-66B3EFAB8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31"/>
            <a:ext cx="12192000" cy="6859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373D75-7E80-4973-A559-D66271B413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8368" y="6349092"/>
            <a:ext cx="1373635" cy="3793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CFFAFFD-02B5-4BD2-8283-D15D3F0CF188}"/>
              </a:ext>
            </a:extLst>
          </p:cNvPr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 flipV="1">
            <a:off x="10998200" y="6388100"/>
            <a:ext cx="0" cy="304800"/>
          </a:xfrm>
          <a:prstGeom prst="line">
            <a:avLst/>
          </a:prstGeom>
          <a:noFill/>
          <a:ln w="15875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89218" y="6381751"/>
            <a:ext cx="656167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388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A4EAA3-71FA-4620-9ED8-0DA6005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2AF62B-08D4-4CE6-BD8F-26506E89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15726C-89EB-47BA-8BBE-867907E2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09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FB6B-627D-4432-8D4C-C290244A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58CB-0C34-4E16-90EE-C00AFE615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004B-2722-426C-BF26-F1937E59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8160-B83D-45FA-A437-1614F0E8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7F1B-0F2F-4E3A-A413-3E9C7005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0099-E77F-4BEE-900C-5DE69E0E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3940-70D0-41A6-A85D-CF182508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F6A8-D0D8-4793-8DB6-F65233E7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29319-294C-4606-8E25-BF388299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303A-86BC-4D4D-BFA6-A2E5D8E2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79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3AC7-300F-47BC-A813-E6DF6B13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F173C-818E-4BD3-BE0A-90D6CCD4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73D-3FC4-49DC-BB99-0BB2FB6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B920-A183-44F9-866E-0F77963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9F8E-C265-47BE-850A-133C799B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FC08-6E1B-4852-A622-45CAD4EF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7810-9666-4A5F-84FC-3B2332FFB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E1096-4A80-4C09-A513-9952D63B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5227-6E2E-4CE6-AF94-4F41CB75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8666F-F70A-4BB3-9E79-BDDC589D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4C42-A6F2-47A1-9141-EABE3D8F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2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C414-3D43-4EF4-ABBB-845031E6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89F1-0B29-4A59-994C-5D8E8059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1FC92-166F-4C60-AD53-5C13419C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43055-4739-4EE0-9BFE-D0BD5FEC3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DD209-DB40-4F79-AD2C-D6AA7B094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094FB-5184-455E-A188-634F8D4A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BBA3-3704-4C76-AE2B-C0191319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73010-6B00-4DD4-838B-B245EF07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4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9812-0794-473A-8B1A-8D6A53A9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49B14-8000-4BDB-977D-D48631C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D248F-4314-434E-A740-B62FD4E7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929CF-20EE-41DC-94E2-5C8D0436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1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C077-C53C-4B2A-9CB6-7E6E5B9C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7EC8F-93B9-4B9F-863B-15FF6F71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62FA-1479-4D66-A183-4E3D4271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C301-BBC1-4FC6-9652-CB2F12A7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2D79-9F9B-43EF-AE38-FA89C69F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4C7DD-056C-4C57-B31F-09FADDE1E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18701-720F-4B18-B89F-AD4F182C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A24C5-D14D-4BF7-95AC-D3476565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7A77B-DFBB-4CE0-9752-C724460B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2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0025-C3D2-451F-B5A5-E1FD5215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47B0E-A009-43A3-BCC8-CAEE1C454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BAEB-67B9-4ED2-A5D6-FAAD8D399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FAFFC-412D-427D-AFDC-17BB9EBC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A9F1-A21F-4D5C-9E39-7D50F34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AC04-7CD6-4BE3-91A8-A468CF7A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1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E9E6-4A58-4010-8CF4-E799EB8A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6578-9B09-45AD-9B61-F7ACFC00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C9D5-941C-4B2E-9E58-5CCEF1D3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BF7D-158E-4A3A-B0D2-9F232FED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B12A-AA96-4861-B0DC-DDEB4832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1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BA623-7171-482B-BE6F-4C7F350AE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F9D65-5B0F-4EFF-AFFC-357EB582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3940-5AF2-449B-93EA-91855216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6025-335B-40AA-8067-ADE0A0FC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97D7E-0EF4-4187-9651-7C5CDE6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08D2-FFE1-4D7C-8B4D-B15A1224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68" y="1280691"/>
            <a:ext cx="6199278" cy="955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BAC39-5D2B-413C-BA32-3216747EB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62645"/>
            <a:ext cx="10515600" cy="34601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69D5-0955-497A-80BE-7C5CDAD7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295D-AF88-4B2D-B3DD-1C4DC4B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0085-2B1D-4930-A706-69FE50F7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F2F5-963E-4D24-A108-FBB886A9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9895-4F56-4291-B481-7637AEF7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40DD-787B-44A8-A222-E2574ACA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7569-CE31-42DB-B765-FE373C8D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9FF2-F5BA-4493-9676-4348CF3B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F53D-ABA5-46D4-8CAA-48330AD4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A9A0-30BB-4E45-9FA2-879607C4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7B7921-9686-4A96-BEF8-CC4C4C68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71BF827-7538-4947-8119-EE5F67CC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B02CC8-853F-4AFC-BF98-F3F166F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F31F-74F1-4413-BB98-66DC8246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7A3E-1C95-46F4-A239-AE119561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B7FA-4C22-42CD-89AD-4C2F6B490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3F15B3F-EEB2-497C-8074-6A0F0A2F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1D43726-0E13-41AD-9E61-A6973EB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3A6996A-A2D0-4070-BBCB-9B8D7843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64CF-25A6-4888-8B42-056C0BC7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21D0-EC3D-423A-9F68-FE342020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9713C-2DD7-4032-A8CA-B0A34C7E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005D8-E7B9-4F38-8F27-E35D9ACC5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C7D09-4992-4D54-AFC4-DF127264C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02C95-4EFB-4C4F-93D0-EDCA6517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90BC9-D88A-4F18-AA37-2EF4BA51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44E04-1E82-46BF-A12C-D2FAE34B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D5A1-69B0-4653-8D84-EC515FF1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9E33EA3-CB67-4D57-B820-4AAB4DBB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252DAA-67B9-4F53-9881-06EC6117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B03981-1FFD-4A77-B2A6-B17B763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A34513-EF17-45E1-8481-5B2AA417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8261D8-F877-4F6E-86F1-3A10D6E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0E8306-C537-4F41-BB39-10DBDC3B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6989F5-FAFD-40E4-8093-857A7F38806A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9328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AD1B2-FC50-4B81-9CB3-C73349D2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05" y="1317349"/>
            <a:ext cx="6354040" cy="833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15B4-0780-4493-901B-CE74443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575" y="2330308"/>
            <a:ext cx="1062297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C2143-9206-41C7-8F10-6F3939DEA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D9DD-CDE1-49FC-8A79-AA6B4D01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477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AA69D64E-3E47-4384-9557-8DAE71BCB5EC}"/>
              </a:ext>
            </a:extLst>
          </p:cNvPr>
          <p:cNvCxnSpPr/>
          <p:nvPr userDrawn="1"/>
        </p:nvCxnSpPr>
        <p:spPr>
          <a:xfrm>
            <a:off x="116504" y="820053"/>
            <a:ext cx="1195899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8290A92-E755-4E92-ADA5-5B1081ECE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/>
        </p:blipFill>
        <p:spPr>
          <a:xfrm>
            <a:off x="9227181" y="200012"/>
            <a:ext cx="1686044" cy="428565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C498D32-FA8E-4F25-98A9-949E7B904FC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70212458"/>
              </p:ext>
            </p:extLst>
          </p:nvPr>
        </p:nvGraphicFramePr>
        <p:xfrm>
          <a:off x="10913225" y="238912"/>
          <a:ext cx="816659" cy="42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1" name="Picture" r:id="rId21" imgW="1746281" imgH="548657" progId="Word.Picture.8">
                  <p:embed/>
                </p:oleObj>
              </mc:Choice>
              <mc:Fallback>
                <p:oleObj name="Picture" r:id="rId21" imgW="1746281" imgH="548657" progId="Word.Picture.8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1ACA139-DA2E-4FB5-A500-F71BBA1FA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225" y="238912"/>
                        <a:ext cx="816659" cy="42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59E57AC-68F6-4C59-8F9C-5CC90BBB3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BF77A-2EFC-4083-8D34-1BBDBD417053}"/>
              </a:ext>
            </a:extLst>
          </p:cNvPr>
          <p:cNvCxnSpPr/>
          <p:nvPr userDrawn="1"/>
        </p:nvCxnSpPr>
        <p:spPr>
          <a:xfrm>
            <a:off x="10844401" y="190180"/>
            <a:ext cx="0" cy="4727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4" r:id="rId14"/>
    <p:sldLayoutId id="2147483681" r:id="rId15"/>
    <p:sldLayoutId id="2147483682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7EC0E-A1BE-481F-9160-DCB50DFC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8E1D-6E54-4646-9F3F-D44359BD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B1E3-D922-486D-A9E4-AA6A6CD01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ED7AF0-4551-46E3-8808-9A38B41D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8C4276-F417-4034-8634-C22CF8D32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11012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8"/>
          <p:cNvSpPr/>
          <p:nvPr/>
        </p:nvSpPr>
        <p:spPr>
          <a:xfrm>
            <a:off x="0" y="1364772"/>
            <a:ext cx="12192000" cy="2417713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it-IT" altLang="zh-CN" sz="2400" dirty="0">
              <a:solidFill>
                <a:srgbClr val="FFFFFF"/>
              </a:solidFill>
            </a:endParaRPr>
          </a:p>
        </p:txBody>
      </p:sp>
      <p:sp>
        <p:nvSpPr>
          <p:cNvPr id="5" name="CasellaDiTesto 52"/>
          <p:cNvSpPr txBox="1">
            <a:spLocks noChangeArrowheads="1"/>
          </p:cNvSpPr>
          <p:nvPr/>
        </p:nvSpPr>
        <p:spPr bwMode="auto">
          <a:xfrm>
            <a:off x="455557" y="1604797"/>
            <a:ext cx="11328400" cy="2431371"/>
          </a:xfrm>
          <a:prstGeom prst="rect">
            <a:avLst/>
          </a:prstGeom>
          <a:noFill/>
          <a:ln>
            <a:noFill/>
          </a:ln>
          <a:effectLst>
            <a:outerShdw blurRad="50800" dist="50800" dir="3000000" sx="99000" sy="99000" algn="ctr" rotWithShape="0">
              <a:srgbClr val="000000">
                <a:alpha val="48000"/>
              </a:srgbClr>
            </a:outerShdw>
          </a:effectLst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恒大智慧小区项目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733" dirty="0" smtClean="0">
                <a:latin typeface="微软雅黑" pitchFamily="34" charset="-122"/>
                <a:ea typeface="微软雅黑" pitchFamily="34" charset="-122"/>
              </a:rPr>
              <a:t>统一认证</a:t>
            </a:r>
            <a:r>
              <a:rPr lang="zh-CN" altLang="en-US" sz="3733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3733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共平台项目组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asellaDiTesto 52"/>
          <p:cNvSpPr txBox="1">
            <a:spLocks noChangeArrowheads="1"/>
          </p:cNvSpPr>
          <p:nvPr/>
        </p:nvSpPr>
        <p:spPr bwMode="auto">
          <a:xfrm>
            <a:off x="431800" y="4320117"/>
            <a:ext cx="1132840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50000"/>
              </a:srgbClr>
            </a:outerShdw>
          </a:effectLst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2017/12/08</a:t>
            </a:r>
            <a:r>
              <a:rPr lang="zh-CN" altLang="en-US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513" y="2836424"/>
            <a:ext cx="3617001" cy="333671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980654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JWT Demo1 </a:t>
            </a:r>
            <a:r>
              <a:rPr lang="zh-CN" altLang="en-US" dirty="0"/>
              <a:t>统一</a:t>
            </a:r>
            <a:r>
              <a:rPr lang="zh-CN" altLang="en-US" dirty="0" smtClean="0"/>
              <a:t>认证退出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5" y="1537716"/>
            <a:ext cx="9393377" cy="3124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565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/>
              <a:t>决策 </a:t>
            </a:r>
            <a:r>
              <a:rPr lang="en-US" altLang="zh-CN" dirty="0"/>
              <a:t>- </a:t>
            </a:r>
            <a:r>
              <a:rPr lang="zh-CN" altLang="en-US" dirty="0"/>
              <a:t>认证和鉴权组件</a:t>
            </a:r>
            <a:endParaRPr lang="zh-CN" altLang="en-US" sz="3200" dirty="0"/>
          </a:p>
        </p:txBody>
      </p:sp>
      <p:graphicFrame>
        <p:nvGraphicFramePr>
          <p:cNvPr id="5" name="Table 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60635"/>
              </p:ext>
            </p:extLst>
          </p:nvPr>
        </p:nvGraphicFramePr>
        <p:xfrm>
          <a:off x="498793" y="1477262"/>
          <a:ext cx="11016267" cy="4517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568">
                  <a:extLst>
                    <a:ext uri="{9D8B030D-6E8A-4147-A177-3AD203B41FA5}">
                      <a16:colId xmlns:a16="http://schemas.microsoft.com/office/drawing/2014/main" val="3401234340"/>
                    </a:ext>
                  </a:extLst>
                </a:gridCol>
                <a:gridCol w="4734024">
                  <a:extLst>
                    <a:ext uri="{9D8B030D-6E8A-4147-A177-3AD203B41FA5}">
                      <a16:colId xmlns:a16="http://schemas.microsoft.com/office/drawing/2014/main" val="3695358523"/>
                    </a:ext>
                  </a:extLst>
                </a:gridCol>
                <a:gridCol w="4044675">
                  <a:extLst>
                    <a:ext uri="{9D8B030D-6E8A-4147-A177-3AD203B41FA5}">
                      <a16:colId xmlns:a16="http://schemas.microsoft.com/office/drawing/2014/main" val="3415886611"/>
                    </a:ext>
                  </a:extLst>
                </a:gridCol>
              </a:tblGrid>
              <a:tr h="4363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评估维度</a:t>
                      </a:r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认证组件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 (</a:t>
                      </a:r>
                      <a:r>
                        <a:rPr lang="en-US" altLang="zh-C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Web Token)</a:t>
                      </a:r>
                    </a:p>
                    <a:p>
                      <a:pPr algn="l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Central Authentication Service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60898"/>
                  </a:ext>
                </a:extLst>
              </a:tr>
              <a:tr h="43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一种紧凑而安全的开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发标准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(RFC 7519)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，特别用于分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布式应用间声明传输，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等场景。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应用提供的企业级开源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76122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开发难度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，服务网关创建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，认证，生成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tocken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，前端使用自己的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并负责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因为原生</a:t>
                      </a:r>
                      <a:r>
                        <a:rPr lang="en-US" altLang="zh-CN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restful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方式。需要定制的东西较多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server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比如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页面， 数据库用户信息访问等。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client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需要前端定制拦截器来实现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service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的支持。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对移动端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支持不够，需要特殊定制。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205148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部署难度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和开发框架集成，不需要额外部署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需要额外部署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server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97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资源丰富程度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互联网上有很多实施参考案例及技术文档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互联网上有较多实施参考案例及技术文档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9029150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性能风险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系统间调用只需要在服务网关端认证，而服务网关和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都支持水平扩展。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每次系统间调用都需要访问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server,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去验证用户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ticket. 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压力较大。需要配置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599061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是否开源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567963"/>
                  </a:ext>
                </a:extLst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21994"/>
              </p:ext>
            </p:extLst>
          </p:nvPr>
        </p:nvGraphicFramePr>
        <p:xfrm>
          <a:off x="4187143" y="5257522"/>
          <a:ext cx="14684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rawing" r:id="rId4" imgW="1468800" imgH="1173600" progId="">
                  <p:embed/>
                </p:oleObj>
              </mc:Choice>
              <mc:Fallback>
                <p:oleObj name="Drawing" r:id="rId4" imgW="1468800" imgH="1173600" progId="">
                  <p:embed/>
                  <p:pic>
                    <p:nvPicPr>
                      <p:cNvPr id="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143" y="5257522"/>
                        <a:ext cx="14684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</a:t>
            </a:r>
            <a:r>
              <a:rPr lang="zh-CN" altLang="en-US" dirty="0"/>
              <a:t>和鉴权接口定义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6D9D90E-E44E-4310-8BDA-F2087D885FDF}"/>
              </a:ext>
            </a:extLst>
          </p:cNvPr>
          <p:cNvSpPr txBox="1"/>
          <p:nvPr/>
        </p:nvSpPr>
        <p:spPr>
          <a:xfrm>
            <a:off x="505503" y="1133356"/>
            <a:ext cx="1059906" cy="1107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password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8BD0AAA-30D6-494D-A3C5-A540307E3E36}"/>
              </a:ext>
            </a:extLst>
          </p:cNvPr>
          <p:cNvSpPr txBox="1"/>
          <p:nvPr/>
        </p:nvSpPr>
        <p:spPr>
          <a:xfrm>
            <a:off x="2132125" y="1133356"/>
            <a:ext cx="4736912" cy="5355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userId</a:t>
            </a:r>
            <a:endParaRPr lang="en-US" altLang="zh-CN" sz="1200" dirty="0"/>
          </a:p>
          <a:p>
            <a:r>
              <a:rPr lang="en-US" altLang="zh-CN" sz="1200" dirty="0"/>
              <a:t>    username</a:t>
            </a:r>
          </a:p>
          <a:p>
            <a:r>
              <a:rPr lang="en-US" altLang="zh-CN" sz="1200" dirty="0"/>
              <a:t>    …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dept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roles: [{code:</a:t>
            </a:r>
          </a:p>
          <a:p>
            <a:r>
              <a:rPr lang="en-US" altLang="zh-CN" sz="1200" dirty="0"/>
              <a:t>               name:</a:t>
            </a:r>
          </a:p>
          <a:p>
            <a:r>
              <a:rPr lang="en-US" altLang="zh-CN" sz="1200" dirty="0"/>
              <a:t>              }]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serviceIds</a:t>
            </a:r>
            <a:r>
              <a:rPr lang="en-US" altLang="zh-CN" sz="1200" dirty="0"/>
              <a:t>: [“/</a:t>
            </a:r>
            <a:r>
              <a:rPr lang="en-US" altLang="zh-CN" sz="1200" dirty="0" err="1"/>
              <a:t>scp</a:t>
            </a:r>
            <a:r>
              <a:rPr lang="en-US" altLang="zh-CN" sz="1200" dirty="0"/>
              <a:t>-xxx/xxx/module/method”, ..] </a:t>
            </a:r>
          </a:p>
          <a:p>
            <a:r>
              <a:rPr lang="en-US" altLang="zh-CN" sz="1200" dirty="0"/>
              <a:t>    apps: [ {  id:</a:t>
            </a:r>
          </a:p>
          <a:p>
            <a:r>
              <a:rPr lang="en-US" altLang="zh-CN" sz="1200" dirty="0"/>
              <a:t>                  title:</a:t>
            </a:r>
          </a:p>
          <a:p>
            <a:r>
              <a:rPr lang="en-US" altLang="zh-CN" sz="1200" dirty="0"/>
              <a:t>                  menus:[{</a:t>
            </a:r>
            <a:br>
              <a:rPr lang="en-US" altLang="zh-CN" sz="1200" dirty="0"/>
            </a:br>
            <a:r>
              <a:rPr lang="en-US" altLang="zh-CN" sz="1200" dirty="0"/>
              <a:t>                  id:</a:t>
            </a:r>
          </a:p>
          <a:p>
            <a:r>
              <a:rPr lang="en-US" altLang="zh-CN" sz="1200" dirty="0"/>
              <a:t>                  icon:</a:t>
            </a:r>
          </a:p>
          <a:p>
            <a:r>
              <a:rPr lang="en-US" altLang="zh-CN" sz="1200" dirty="0"/>
              <a:t>                  title:</a:t>
            </a:r>
          </a:p>
          <a:p>
            <a:r>
              <a:rPr lang="zh-CN" altLang="en-US" sz="1200" dirty="0"/>
              <a:t>                  </a:t>
            </a:r>
            <a:r>
              <a:rPr lang="en-US" altLang="zh-CN" sz="1200" dirty="0"/>
              <a:t>url:</a:t>
            </a:r>
          </a:p>
          <a:p>
            <a:r>
              <a:rPr lang="en-US" altLang="zh-CN" sz="1200" dirty="0"/>
              <a:t>                  submenus: [{</a:t>
            </a:r>
          </a:p>
          <a:p>
            <a:r>
              <a:rPr lang="en-US" altLang="zh-CN" sz="1200" dirty="0"/>
              <a:t>                        id:</a:t>
            </a:r>
          </a:p>
          <a:p>
            <a:r>
              <a:rPr lang="en-US" altLang="zh-CN" sz="1200" dirty="0"/>
              <a:t>                        title:</a:t>
            </a:r>
          </a:p>
          <a:p>
            <a:r>
              <a:rPr lang="en-US" altLang="zh-CN" sz="1200" dirty="0"/>
              <a:t>                        url:</a:t>
            </a:r>
          </a:p>
          <a:p>
            <a:r>
              <a:rPr lang="en-US" altLang="zh-CN" sz="1200" dirty="0"/>
              <a:t>                        icon:</a:t>
            </a:r>
          </a:p>
          <a:p>
            <a:r>
              <a:rPr lang="zh-CN" altLang="en-US" sz="1200" dirty="0"/>
              <a:t>                        </a:t>
            </a:r>
            <a:r>
              <a:rPr lang="en-US" altLang="zh-CN" sz="1200" dirty="0"/>
              <a:t>submenus:</a:t>
            </a:r>
          </a:p>
          <a:p>
            <a:r>
              <a:rPr lang="zh-CN" altLang="en-US" sz="1200" dirty="0"/>
              <a:t>                        </a:t>
            </a:r>
            <a:r>
              <a:rPr lang="en-US" altLang="zh-CN" sz="1200" dirty="0"/>
              <a:t>items: [“”, “”]</a:t>
            </a:r>
          </a:p>
          <a:p>
            <a:r>
              <a:rPr lang="en-US" altLang="zh-CN" sz="1200" dirty="0"/>
              <a:t>                  }]		</a:t>
            </a:r>
          </a:p>
          <a:p>
            <a:r>
              <a:rPr lang="en-US" altLang="zh-CN" sz="1200" dirty="0"/>
              <a:t>            }]               </a:t>
            </a:r>
          </a:p>
          <a:p>
            <a:r>
              <a:rPr lang="en-US" altLang="zh-CN" sz="1200" dirty="0"/>
              <a:t>    }]	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8BD0AAA-30D6-494D-A3C5-A540307E3E36}"/>
              </a:ext>
            </a:extLst>
          </p:cNvPr>
          <p:cNvSpPr txBox="1"/>
          <p:nvPr/>
        </p:nvSpPr>
        <p:spPr>
          <a:xfrm>
            <a:off x="7274536" y="1133356"/>
            <a:ext cx="4736912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原方案：返回结果：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userId</a:t>
            </a:r>
            <a:endParaRPr lang="en-US" altLang="zh-CN" sz="1200" dirty="0"/>
          </a:p>
          <a:p>
            <a:r>
              <a:rPr lang="en-US" altLang="zh-CN" sz="1200" dirty="0"/>
              <a:t>    username</a:t>
            </a:r>
          </a:p>
          <a:p>
            <a:r>
              <a:rPr lang="en-US" altLang="zh-CN" sz="1200" dirty="0"/>
              <a:t>    …</a:t>
            </a:r>
          </a:p>
          <a:p>
            <a:r>
              <a:rPr lang="en-US" altLang="zh-CN" sz="1200" dirty="0"/>
              <a:t>    roles</a:t>
            </a:r>
          </a:p>
          <a:p>
            <a:r>
              <a:rPr lang="en-US" altLang="zh-CN" sz="1200" dirty="0"/>
              <a:t>    permissions: {</a:t>
            </a:r>
          </a:p>
          <a:p>
            <a:r>
              <a:rPr lang="en-US" altLang="zh-CN" sz="1200" dirty="0"/>
              <a:t>       Ids: [“App/Menu/</a:t>
            </a:r>
            <a:r>
              <a:rPr lang="en-US" altLang="zh-CN" sz="1200" dirty="0" err="1"/>
              <a:t>SubMenu</a:t>
            </a:r>
            <a:r>
              <a:rPr lang="en-US" altLang="zh-CN" sz="1200" dirty="0"/>
              <a:t>/Button”,</a:t>
            </a:r>
          </a:p>
          <a:p>
            <a:r>
              <a:rPr lang="en-US" altLang="zh-CN" sz="1200" dirty="0"/>
              <a:t>              …]   </a:t>
            </a:r>
          </a:p>
          <a:p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6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方案一：</a:t>
            </a:r>
            <a:r>
              <a:rPr lang="en-US" altLang="zh-CN" sz="3200" dirty="0"/>
              <a:t>CAS</a:t>
            </a:r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58380" y="3490461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58380" y="4256764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2400003" y="4194102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4115981" y="4206802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5871533" y="3490460"/>
            <a:ext cx="1911523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5871534" y="4812440"/>
            <a:ext cx="1911522" cy="83281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DE60CE4F-E248-4C27-9E02-6F26CA2DBDC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853017" y="3783486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4">
            <a:extLst>
              <a:ext uri="{FF2B5EF4-FFF2-40B4-BE49-F238E27FC236}">
                <a16:creationId xmlns:a16="http://schemas.microsoft.com/office/drawing/2014/main" id="{FBE76EEF-1E39-4C4E-85EC-0145A135B2C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794640" y="4511525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8">
            <a:extLst>
              <a:ext uri="{FF2B5EF4-FFF2-40B4-BE49-F238E27FC236}">
                <a16:creationId xmlns:a16="http://schemas.microsoft.com/office/drawing/2014/main" id="{67AF3129-8C7A-48DF-A288-E64284A3461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5510618" y="3905074"/>
            <a:ext cx="360915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>
            <a:extLst>
              <a:ext uri="{FF2B5EF4-FFF2-40B4-BE49-F238E27FC236}">
                <a16:creationId xmlns:a16="http://schemas.microsoft.com/office/drawing/2014/main" id="{343D89C8-DF0C-4FF2-B619-7E6450244B29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510618" y="4515971"/>
            <a:ext cx="360916" cy="71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8">
            <a:extLst>
              <a:ext uri="{FF2B5EF4-FFF2-40B4-BE49-F238E27FC236}">
                <a16:creationId xmlns:a16="http://schemas.microsoft.com/office/drawing/2014/main" id="{23BEDED2-A99A-44C8-BA39-0E22367F2A72}"/>
              </a:ext>
            </a:extLst>
          </p:cNvPr>
          <p:cNvSpPr/>
          <p:nvPr/>
        </p:nvSpPr>
        <p:spPr>
          <a:xfrm>
            <a:off x="7591939" y="1681454"/>
            <a:ext cx="1196163" cy="63737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 Server</a:t>
            </a:r>
            <a:endParaRPr lang="zh-CN" altLang="en-US" dirty="0"/>
          </a:p>
        </p:txBody>
      </p:sp>
      <p:sp>
        <p:nvSpPr>
          <p:cNvPr id="26" name="Rectangle: Rounded Corners 29">
            <a:extLst>
              <a:ext uri="{FF2B5EF4-FFF2-40B4-BE49-F238E27FC236}">
                <a16:creationId xmlns:a16="http://schemas.microsoft.com/office/drawing/2014/main" id="{C2CA9F8F-51F0-457F-8CC0-89328CB6221D}"/>
              </a:ext>
            </a:extLst>
          </p:cNvPr>
          <p:cNvSpPr/>
          <p:nvPr/>
        </p:nvSpPr>
        <p:spPr>
          <a:xfrm>
            <a:off x="5871534" y="3490461"/>
            <a:ext cx="255180" cy="82922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sp>
        <p:nvSpPr>
          <p:cNvPr id="27" name="Rectangle: Rounded Corners 34">
            <a:extLst>
              <a:ext uri="{FF2B5EF4-FFF2-40B4-BE49-F238E27FC236}">
                <a16:creationId xmlns:a16="http://schemas.microsoft.com/office/drawing/2014/main" id="{45093CA0-C46C-40F6-B3BD-DBBD5E41F1BD}"/>
              </a:ext>
            </a:extLst>
          </p:cNvPr>
          <p:cNvSpPr/>
          <p:nvPr/>
        </p:nvSpPr>
        <p:spPr>
          <a:xfrm>
            <a:off x="5871535" y="4812440"/>
            <a:ext cx="258722" cy="829228"/>
          </a:xfrm>
          <a:prstGeom prst="roundRect">
            <a:avLst>
              <a:gd name="adj" fmla="val 3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cxnSp>
        <p:nvCxnSpPr>
          <p:cNvPr id="28" name="Connector: Curved 36">
            <a:extLst>
              <a:ext uri="{FF2B5EF4-FFF2-40B4-BE49-F238E27FC236}">
                <a16:creationId xmlns:a16="http://schemas.microsoft.com/office/drawing/2014/main" id="{9B89D0F4-CC30-43CA-A880-BC571216972E}"/>
              </a:ext>
            </a:extLst>
          </p:cNvPr>
          <p:cNvCxnSpPr>
            <a:cxnSpLocks/>
            <a:stCxn id="26" idx="0"/>
            <a:endCxn id="25" idx="1"/>
          </p:cNvCxnSpPr>
          <p:nvPr/>
        </p:nvCxnSpPr>
        <p:spPr>
          <a:xfrm rot="5400000" flipH="1" flipV="1">
            <a:off x="6050372" y="1948895"/>
            <a:ext cx="1490319" cy="1592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46">
            <a:extLst>
              <a:ext uri="{FF2B5EF4-FFF2-40B4-BE49-F238E27FC236}">
                <a16:creationId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546542" y="283646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Flowchart: Connector 47">
            <a:extLst>
              <a:ext uri="{FF2B5EF4-FFF2-40B4-BE49-F238E27FC236}">
                <a16:creationId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044134" y="38822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Flowchart: Connector 48">
            <a:extLst>
              <a:ext uri="{FF2B5EF4-FFF2-40B4-BE49-F238E27FC236}">
                <a16:creationId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3835692" y="425421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2" name="Connector: Curved 53">
            <a:extLst>
              <a:ext uri="{FF2B5EF4-FFF2-40B4-BE49-F238E27FC236}">
                <a16:creationId xmlns:a16="http://schemas.microsoft.com/office/drawing/2014/main" id="{ED0A541E-8D30-4E92-A423-BB6012D85EEE}"/>
              </a:ext>
            </a:extLst>
          </p:cNvPr>
          <p:cNvCxnSpPr>
            <a:cxnSpLocks/>
            <a:stCxn id="26" idx="0"/>
            <a:endCxn id="10" idx="0"/>
          </p:cNvCxnSpPr>
          <p:nvPr/>
        </p:nvCxnSpPr>
        <p:spPr>
          <a:xfrm rot="16200000" flipV="1">
            <a:off x="3577412" y="1068748"/>
            <a:ext cx="12700" cy="48434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56">
            <a:extLst>
              <a:ext uri="{FF2B5EF4-FFF2-40B4-BE49-F238E27FC236}">
                <a16:creationId xmlns:a16="http://schemas.microsoft.com/office/drawing/2014/main" id="{2F472560-C161-4B6F-9E68-AF57C45ECF7F}"/>
              </a:ext>
            </a:extLst>
          </p:cNvPr>
          <p:cNvCxnSpPr>
            <a:cxnSpLocks/>
            <a:stCxn id="10" idx="0"/>
            <a:endCxn id="25" idx="1"/>
          </p:cNvCxnSpPr>
          <p:nvPr/>
        </p:nvCxnSpPr>
        <p:spPr>
          <a:xfrm rot="5400000" flipH="1" flipV="1">
            <a:off x="3628660" y="-472818"/>
            <a:ext cx="1490319" cy="643624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Curved Up 77">
            <a:extLst>
              <a:ext uri="{FF2B5EF4-FFF2-40B4-BE49-F238E27FC236}">
                <a16:creationId xmlns:a16="http://schemas.microsoft.com/office/drawing/2014/main" id="{5ACA65DF-E62F-4D96-97E5-F76C9AEE0E16}"/>
              </a:ext>
            </a:extLst>
          </p:cNvPr>
          <p:cNvSpPr/>
          <p:nvPr/>
        </p:nvSpPr>
        <p:spPr>
          <a:xfrm>
            <a:off x="4197422" y="2809678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Arrow: Curved Up 78">
            <a:extLst>
              <a:ext uri="{FF2B5EF4-FFF2-40B4-BE49-F238E27FC236}">
                <a16:creationId xmlns:a16="http://schemas.microsoft.com/office/drawing/2014/main" id="{B85EFB3B-7A6A-40AF-B2F8-443B7BCB3D9F}"/>
              </a:ext>
            </a:extLst>
          </p:cNvPr>
          <p:cNvSpPr/>
          <p:nvPr/>
        </p:nvSpPr>
        <p:spPr>
          <a:xfrm flipH="1" flipV="1">
            <a:off x="4134514" y="2280750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lowchart: Connector 82">
            <a:extLst>
              <a:ext uri="{FF2B5EF4-FFF2-40B4-BE49-F238E27FC236}">
                <a16:creationId xmlns:a16="http://schemas.microsoft.com/office/drawing/2014/main" id="{217E79F9-64C8-4DAD-B6A5-1C8B264FBBBD}"/>
              </a:ext>
            </a:extLst>
          </p:cNvPr>
          <p:cNvSpPr/>
          <p:nvPr/>
        </p:nvSpPr>
        <p:spPr>
          <a:xfrm>
            <a:off x="4842466" y="263700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7" name="Straight Arrow Connector 112">
            <a:extLst>
              <a:ext uri="{FF2B5EF4-FFF2-40B4-BE49-F238E27FC236}">
                <a16:creationId xmlns:a16="http://schemas.microsoft.com/office/drawing/2014/main" id="{3C7A15F1-22B4-4B8F-8CBE-AB3E71ED84C0}"/>
              </a:ext>
            </a:extLst>
          </p:cNvPr>
          <p:cNvCxnSpPr>
            <a:stCxn id="25" idx="2"/>
            <a:endCxn id="51" idx="0"/>
          </p:cNvCxnSpPr>
          <p:nvPr/>
        </p:nvCxnSpPr>
        <p:spPr>
          <a:xfrm flipH="1">
            <a:off x="8190020" y="2318830"/>
            <a:ext cx="1" cy="42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Magnetic Disk 113">
            <a:extLst>
              <a:ext uri="{FF2B5EF4-FFF2-40B4-BE49-F238E27FC236}">
                <a16:creationId xmlns:a16="http://schemas.microsoft.com/office/drawing/2014/main" id="{2B704D7F-EFF5-4D39-AA2B-B5BDBFB9EE66}"/>
              </a:ext>
            </a:extLst>
          </p:cNvPr>
          <p:cNvSpPr/>
          <p:nvPr/>
        </p:nvSpPr>
        <p:spPr>
          <a:xfrm>
            <a:off x="9260933" y="4377617"/>
            <a:ext cx="898237" cy="44992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edis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134">
            <a:extLst>
              <a:ext uri="{FF2B5EF4-FFF2-40B4-BE49-F238E27FC236}">
                <a16:creationId xmlns:a16="http://schemas.microsoft.com/office/drawing/2014/main" id="{A12FEF9A-4A65-4401-93E3-41F5316D26F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1853017" y="4506434"/>
            <a:ext cx="546986" cy="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42">
            <a:extLst>
              <a:ext uri="{FF2B5EF4-FFF2-40B4-BE49-F238E27FC236}">
                <a16:creationId xmlns:a16="http://schemas.microsoft.com/office/drawing/2014/main" id="{31A20C56-68B5-4855-BBCA-2E27F7C9E256}"/>
              </a:ext>
            </a:extLst>
          </p:cNvPr>
          <p:cNvSpPr txBox="1"/>
          <p:nvPr/>
        </p:nvSpPr>
        <p:spPr>
          <a:xfrm>
            <a:off x="431485" y="629772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后访问应用</a:t>
            </a:r>
          </a:p>
        </p:txBody>
      </p:sp>
      <p:cxnSp>
        <p:nvCxnSpPr>
          <p:cNvPr id="42" name="Straight Arrow Connector 16">
            <a:extLst>
              <a:ext uri="{FF2B5EF4-FFF2-40B4-BE49-F238E27FC236}">
                <a16:creationId xmlns:a16="http://schemas.microsoft.com/office/drawing/2014/main" id="{74772B8E-6133-4B5F-9B19-A34052BFBA9B}"/>
              </a:ext>
            </a:extLst>
          </p:cNvPr>
          <p:cNvCxnSpPr>
            <a:cxnSpLocks/>
          </p:cNvCxnSpPr>
          <p:nvPr/>
        </p:nvCxnSpPr>
        <p:spPr>
          <a:xfrm flipH="1">
            <a:off x="837907" y="2131694"/>
            <a:ext cx="1104" cy="136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9">
            <a:extLst>
              <a:ext uri="{FF2B5EF4-FFF2-40B4-BE49-F238E27FC236}">
                <a16:creationId xmlns:a16="http://schemas.microsoft.com/office/drawing/2014/main" id="{6691528D-29AE-418B-B26B-AD1925475E80}"/>
              </a:ext>
            </a:extLst>
          </p:cNvPr>
          <p:cNvSpPr/>
          <p:nvPr/>
        </p:nvSpPr>
        <p:spPr>
          <a:xfrm>
            <a:off x="5523242" y="393805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351BFB24-C0A4-4A7E-8DFE-E266408C0246}"/>
              </a:ext>
            </a:extLst>
          </p:cNvPr>
          <p:cNvSpPr/>
          <p:nvPr/>
        </p:nvSpPr>
        <p:spPr>
          <a:xfrm>
            <a:off x="458380" y="4918016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云端外部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cxnSp>
        <p:nvCxnSpPr>
          <p:cNvPr id="45" name="直接箭头连接符 44"/>
          <p:cNvCxnSpPr>
            <a:stCxn id="44" idx="3"/>
            <a:endCxn id="13" idx="1"/>
          </p:cNvCxnSpPr>
          <p:nvPr/>
        </p:nvCxnSpPr>
        <p:spPr>
          <a:xfrm flipV="1">
            <a:off x="1853017" y="4511525"/>
            <a:ext cx="546986" cy="65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">
            <a:extLst>
              <a:ext uri="{FF2B5EF4-FFF2-40B4-BE49-F238E27FC236}">
                <a16:creationId xmlns:a16="http://schemas.microsoft.com/office/drawing/2014/main" id="{1F4D63AE-597D-465F-B5B2-2CC3593D6B17}"/>
              </a:ext>
            </a:extLst>
          </p:cNvPr>
          <p:cNvSpPr/>
          <p:nvPr/>
        </p:nvSpPr>
        <p:spPr>
          <a:xfrm>
            <a:off x="458380" y="5569787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云端调用小区平台接口</a:t>
            </a:r>
          </a:p>
        </p:txBody>
      </p:sp>
      <p:cxnSp>
        <p:nvCxnSpPr>
          <p:cNvPr id="47" name="Straight Arrow Connector 40">
            <a:extLst>
              <a:ext uri="{FF2B5EF4-FFF2-40B4-BE49-F238E27FC236}">
                <a16:creationId xmlns:a16="http://schemas.microsoft.com/office/drawing/2014/main" id="{DB147E27-687C-4F38-B336-E7067B4C2549}"/>
              </a:ext>
            </a:extLst>
          </p:cNvPr>
          <p:cNvCxnSpPr>
            <a:cxnSpLocks/>
            <a:stCxn id="46" idx="3"/>
            <a:endCxn id="13" idx="1"/>
          </p:cNvCxnSpPr>
          <p:nvPr/>
        </p:nvCxnSpPr>
        <p:spPr>
          <a:xfrm flipV="1">
            <a:off x="1853017" y="4511525"/>
            <a:ext cx="546986" cy="130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笑脸 47"/>
          <p:cNvSpPr/>
          <p:nvPr/>
        </p:nvSpPr>
        <p:spPr>
          <a:xfrm>
            <a:off x="568214" y="1501173"/>
            <a:ext cx="539386" cy="54925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肘形连接符 48"/>
          <p:cNvCxnSpPr>
            <a:stCxn id="19" idx="3"/>
            <a:endCxn id="38" idx="2"/>
          </p:cNvCxnSpPr>
          <p:nvPr/>
        </p:nvCxnSpPr>
        <p:spPr>
          <a:xfrm>
            <a:off x="7783056" y="3905074"/>
            <a:ext cx="1477877" cy="69750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0" idx="3"/>
            <a:endCxn id="38" idx="2"/>
          </p:cNvCxnSpPr>
          <p:nvPr/>
        </p:nvCxnSpPr>
        <p:spPr>
          <a:xfrm flipV="1">
            <a:off x="7783056" y="4602578"/>
            <a:ext cx="1477877" cy="6262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7333436" y="2741062"/>
            <a:ext cx="1713168" cy="574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方案二：</a:t>
            </a:r>
            <a:r>
              <a:rPr lang="en-US" altLang="zh-CN" sz="3200" dirty="0" smtClean="0"/>
              <a:t>CAS</a:t>
            </a:r>
            <a:endParaRPr lang="zh-CN" altLang="en-US" sz="3200" dirty="0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326B8D9A-F0AE-4FBD-8631-A13A2C13540A}"/>
              </a:ext>
            </a:extLst>
          </p:cNvPr>
          <p:cNvSpPr/>
          <p:nvPr/>
        </p:nvSpPr>
        <p:spPr>
          <a:xfrm>
            <a:off x="409944" y="3068430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3208D77B-6D48-41EC-A155-5AC333462D5A}"/>
              </a:ext>
            </a:extLst>
          </p:cNvPr>
          <p:cNvSpPr/>
          <p:nvPr/>
        </p:nvSpPr>
        <p:spPr>
          <a:xfrm>
            <a:off x="3101137" y="3905828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EA7C22B2-7AB0-4E5B-9987-88D7DF4DD3C2}"/>
              </a:ext>
            </a:extLst>
          </p:cNvPr>
          <p:cNvSpPr/>
          <p:nvPr/>
        </p:nvSpPr>
        <p:spPr>
          <a:xfrm>
            <a:off x="5109477" y="3788578"/>
            <a:ext cx="1785329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7549795" y="3215110"/>
            <a:ext cx="1734882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24420C7F-7A80-4196-B788-D8E6AF7291C4}"/>
              </a:ext>
            </a:extLst>
          </p:cNvPr>
          <p:cNvSpPr/>
          <p:nvPr/>
        </p:nvSpPr>
        <p:spPr>
          <a:xfrm>
            <a:off x="7549795" y="4540673"/>
            <a:ext cx="1734882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Straight Arrow Connector 11">
            <a:extLst>
              <a:ext uri="{FF2B5EF4-FFF2-40B4-BE49-F238E27FC236}">
                <a16:creationId xmlns:a16="http://schemas.microsoft.com/office/drawing/2014/main" id="{DE60CE4F-E248-4C27-9E02-6F26CA2DBDCF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804581" y="3361455"/>
            <a:ext cx="1296556" cy="86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4">
            <a:extLst>
              <a:ext uri="{FF2B5EF4-FFF2-40B4-BE49-F238E27FC236}">
                <a16:creationId xmlns:a16="http://schemas.microsoft.com/office/drawing/2014/main" id="{FBE76EEF-1E39-4C4E-85EC-0145A135B2CB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4495774" y="4203192"/>
            <a:ext cx="613703" cy="2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8">
            <a:extLst>
              <a:ext uri="{FF2B5EF4-FFF2-40B4-BE49-F238E27FC236}">
                <a16:creationId xmlns:a16="http://schemas.microsoft.com/office/drawing/2014/main" id="{67AF3129-8C7A-48DF-A288-E64284A34613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6894806" y="3629724"/>
            <a:ext cx="654989" cy="57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0">
            <a:extLst>
              <a:ext uri="{FF2B5EF4-FFF2-40B4-BE49-F238E27FC236}">
                <a16:creationId xmlns:a16="http://schemas.microsoft.com/office/drawing/2014/main" id="{343D89C8-DF0C-4FF2-B619-7E6450244B29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894806" y="4203192"/>
            <a:ext cx="654989" cy="75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29">
            <a:extLst>
              <a:ext uri="{FF2B5EF4-FFF2-40B4-BE49-F238E27FC236}">
                <a16:creationId xmlns:a16="http://schemas.microsoft.com/office/drawing/2014/main" id="{C2CA9F8F-51F0-457F-8CC0-89328CB6221D}"/>
              </a:ext>
            </a:extLst>
          </p:cNvPr>
          <p:cNvSpPr/>
          <p:nvPr/>
        </p:nvSpPr>
        <p:spPr>
          <a:xfrm>
            <a:off x="5084369" y="3788578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JWT</a:t>
            </a:r>
            <a:endParaRPr lang="zh-CN" altLang="en-US" sz="1100" dirty="0"/>
          </a:p>
        </p:txBody>
      </p:sp>
      <p:sp>
        <p:nvSpPr>
          <p:cNvPr id="62" name="Flowchart: Connector 46">
            <a:extLst>
              <a:ext uri="{FF2B5EF4-FFF2-40B4-BE49-F238E27FC236}">
                <a16:creationId xmlns:a16="http://schemas.microsoft.com/office/drawing/2014/main" id="{C4FF6B04-E210-4AED-8D10-EB351DA5E9CB}"/>
              </a:ext>
            </a:extLst>
          </p:cNvPr>
          <p:cNvSpPr/>
          <p:nvPr/>
        </p:nvSpPr>
        <p:spPr>
          <a:xfrm>
            <a:off x="498106" y="2414429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Flowchart: Connector 47">
            <a:extLst>
              <a:ext uri="{FF2B5EF4-FFF2-40B4-BE49-F238E27FC236}">
                <a16:creationId xmlns:a16="http://schemas.microsoft.com/office/drawing/2014/main" id="{73151C4C-5305-4E51-9DDC-5BF2D0623546}"/>
              </a:ext>
            </a:extLst>
          </p:cNvPr>
          <p:cNvSpPr/>
          <p:nvPr/>
        </p:nvSpPr>
        <p:spPr>
          <a:xfrm>
            <a:off x="2132076" y="337607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Flowchart: Connector 48">
            <a:extLst>
              <a:ext uri="{FF2B5EF4-FFF2-40B4-BE49-F238E27FC236}">
                <a16:creationId xmlns:a16="http://schemas.microsoft.com/office/drawing/2014/main" id="{B36D41AA-D565-4856-A213-68F23773D501}"/>
              </a:ext>
            </a:extLst>
          </p:cNvPr>
          <p:cNvSpPr/>
          <p:nvPr/>
        </p:nvSpPr>
        <p:spPr>
          <a:xfrm>
            <a:off x="4640400" y="39490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5" name="Connector: Curved 53">
            <a:extLst>
              <a:ext uri="{FF2B5EF4-FFF2-40B4-BE49-F238E27FC236}">
                <a16:creationId xmlns:a16="http://schemas.microsoft.com/office/drawing/2014/main" id="{ED0A541E-8D30-4E92-A423-BB6012D85EEE}"/>
              </a:ext>
            </a:extLst>
          </p:cNvPr>
          <p:cNvCxnSpPr>
            <a:cxnSpLocks/>
            <a:stCxn id="61" idx="0"/>
            <a:endCxn id="52" idx="0"/>
          </p:cNvCxnSpPr>
          <p:nvPr/>
        </p:nvCxnSpPr>
        <p:spPr>
          <a:xfrm rot="16200000" flipV="1">
            <a:off x="2799537" y="1376156"/>
            <a:ext cx="720148" cy="4104696"/>
          </a:xfrm>
          <a:prstGeom prst="curvedConnector3">
            <a:avLst>
              <a:gd name="adj1" fmla="val 242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Curved Up 77">
            <a:extLst>
              <a:ext uri="{FF2B5EF4-FFF2-40B4-BE49-F238E27FC236}">
                <a16:creationId xmlns:a16="http://schemas.microsoft.com/office/drawing/2014/main" id="{5ACA65DF-E62F-4D96-97E5-F76C9AEE0E16}"/>
              </a:ext>
            </a:extLst>
          </p:cNvPr>
          <p:cNvSpPr/>
          <p:nvPr/>
        </p:nvSpPr>
        <p:spPr>
          <a:xfrm>
            <a:off x="2780485" y="2847885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Arrow: Curved Up 78">
            <a:extLst>
              <a:ext uri="{FF2B5EF4-FFF2-40B4-BE49-F238E27FC236}">
                <a16:creationId xmlns:a16="http://schemas.microsoft.com/office/drawing/2014/main" id="{B85EFB3B-7A6A-40AF-B2F8-443B7BCB3D9F}"/>
              </a:ext>
            </a:extLst>
          </p:cNvPr>
          <p:cNvSpPr/>
          <p:nvPr/>
        </p:nvSpPr>
        <p:spPr>
          <a:xfrm flipH="1" flipV="1">
            <a:off x="2717577" y="2318957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Flowchart: Connector 82">
            <a:extLst>
              <a:ext uri="{FF2B5EF4-FFF2-40B4-BE49-F238E27FC236}">
                <a16:creationId xmlns:a16="http://schemas.microsoft.com/office/drawing/2014/main" id="{217E79F9-64C8-4DAD-B6A5-1C8B264FBBBD}"/>
              </a:ext>
            </a:extLst>
          </p:cNvPr>
          <p:cNvSpPr/>
          <p:nvPr/>
        </p:nvSpPr>
        <p:spPr>
          <a:xfrm>
            <a:off x="3425529" y="267521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9" name="Straight Arrow Connector 112">
            <a:extLst>
              <a:ext uri="{FF2B5EF4-FFF2-40B4-BE49-F238E27FC236}">
                <a16:creationId xmlns:a16="http://schemas.microsoft.com/office/drawing/2014/main" id="{3C7A15F1-22B4-4B8F-8CBE-AB3E71ED84C0}"/>
              </a:ext>
            </a:extLst>
          </p:cNvPr>
          <p:cNvCxnSpPr>
            <a:cxnSpLocks/>
            <a:stCxn id="61" idx="2"/>
            <a:endCxn id="83" idx="0"/>
          </p:cNvCxnSpPr>
          <p:nvPr/>
        </p:nvCxnSpPr>
        <p:spPr>
          <a:xfrm>
            <a:off x="5211959" y="4617806"/>
            <a:ext cx="124353" cy="111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113">
            <a:extLst>
              <a:ext uri="{FF2B5EF4-FFF2-40B4-BE49-F238E27FC236}">
                <a16:creationId xmlns:a16="http://schemas.microsoft.com/office/drawing/2014/main" id="{2B704D7F-EFF5-4D39-AA2B-B5BDBFB9EE66}"/>
              </a:ext>
            </a:extLst>
          </p:cNvPr>
          <p:cNvSpPr/>
          <p:nvPr/>
        </p:nvSpPr>
        <p:spPr>
          <a:xfrm>
            <a:off x="5579889" y="4854976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edis</a:t>
            </a:r>
            <a:endParaRPr lang="zh-CN" altLang="en-US" dirty="0"/>
          </a:p>
        </p:txBody>
      </p:sp>
      <p:cxnSp>
        <p:nvCxnSpPr>
          <p:cNvPr id="71" name="Straight Arrow Connector 134">
            <a:extLst>
              <a:ext uri="{FF2B5EF4-FFF2-40B4-BE49-F238E27FC236}">
                <a16:creationId xmlns:a16="http://schemas.microsoft.com/office/drawing/2014/main" id="{A12FEF9A-4A65-4401-93E3-41F5316D26F7}"/>
              </a:ext>
            </a:extLst>
          </p:cNvPr>
          <p:cNvCxnSpPr>
            <a:cxnSpLocks/>
            <a:stCxn id="78" idx="3"/>
            <a:endCxn id="53" idx="1"/>
          </p:cNvCxnSpPr>
          <p:nvPr/>
        </p:nvCxnSpPr>
        <p:spPr>
          <a:xfrm>
            <a:off x="1831893" y="4137159"/>
            <a:ext cx="1269244" cy="8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38">
            <a:extLst>
              <a:ext uri="{FF2B5EF4-FFF2-40B4-BE49-F238E27FC236}">
                <a16:creationId xmlns:a16="http://schemas.microsoft.com/office/drawing/2014/main" id="{12DCE346-E1A6-4689-98D0-61DD334B0068}"/>
              </a:ext>
            </a:extLst>
          </p:cNvPr>
          <p:cNvCxnSpPr>
            <a:cxnSpLocks/>
            <a:stCxn id="61" idx="2"/>
            <a:endCxn id="70" idx="2"/>
          </p:cNvCxnSpPr>
          <p:nvPr/>
        </p:nvCxnSpPr>
        <p:spPr>
          <a:xfrm>
            <a:off x="5211959" y="4617806"/>
            <a:ext cx="367930" cy="42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2">
            <a:extLst>
              <a:ext uri="{FF2B5EF4-FFF2-40B4-BE49-F238E27FC236}">
                <a16:creationId xmlns:a16="http://schemas.microsoft.com/office/drawing/2014/main" id="{31A20C56-68B5-4855-BBCA-2E27F7C9E256}"/>
              </a:ext>
            </a:extLst>
          </p:cNvPr>
          <p:cNvSpPr txBox="1"/>
          <p:nvPr/>
        </p:nvSpPr>
        <p:spPr>
          <a:xfrm>
            <a:off x="409944" y="6314961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74" name="TextBox 2">
            <a:extLst>
              <a:ext uri="{FF2B5EF4-FFF2-40B4-BE49-F238E27FC236}">
                <a16:creationId xmlns:a16="http://schemas.microsoft.com/office/drawing/2014/main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认证后访问应用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74772B8E-6133-4B5F-9B19-A34052BFBA9B}"/>
              </a:ext>
            </a:extLst>
          </p:cNvPr>
          <p:cNvCxnSpPr>
            <a:cxnSpLocks/>
          </p:cNvCxnSpPr>
          <p:nvPr/>
        </p:nvCxnSpPr>
        <p:spPr>
          <a:xfrm>
            <a:off x="784225" y="2025034"/>
            <a:ext cx="5246" cy="10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49">
            <a:extLst>
              <a:ext uri="{FF2B5EF4-FFF2-40B4-BE49-F238E27FC236}">
                <a16:creationId xmlns:a16="http://schemas.microsoft.com/office/drawing/2014/main" id="{6691528D-29AE-418B-B26B-AD1925475E80}"/>
              </a:ext>
            </a:extLst>
          </p:cNvPr>
          <p:cNvSpPr/>
          <p:nvPr/>
        </p:nvSpPr>
        <p:spPr>
          <a:xfrm>
            <a:off x="6967119" y="3629724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7" name="直接箭头连接符 76"/>
          <p:cNvCxnSpPr>
            <a:cxnSpLocks/>
            <a:stCxn id="80" idx="3"/>
            <a:endCxn id="53" idx="1"/>
          </p:cNvCxnSpPr>
          <p:nvPr/>
        </p:nvCxnSpPr>
        <p:spPr>
          <a:xfrm flipV="1">
            <a:off x="1810931" y="4223251"/>
            <a:ext cx="1290206" cy="135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39">
            <a:extLst>
              <a:ext uri="{FF2B5EF4-FFF2-40B4-BE49-F238E27FC236}">
                <a16:creationId xmlns:a16="http://schemas.microsoft.com/office/drawing/2014/main" id="{8E7FB375-FBCA-4A16-A12F-558CDD793733}"/>
              </a:ext>
            </a:extLst>
          </p:cNvPr>
          <p:cNvSpPr/>
          <p:nvPr/>
        </p:nvSpPr>
        <p:spPr>
          <a:xfrm>
            <a:off x="404520" y="3887489"/>
            <a:ext cx="1427373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7218A5B-7615-4FEA-AAF7-F00A9DB9E09B}"/>
              </a:ext>
            </a:extLst>
          </p:cNvPr>
          <p:cNvSpPr/>
          <p:nvPr/>
        </p:nvSpPr>
        <p:spPr>
          <a:xfrm>
            <a:off x="404520" y="4619077"/>
            <a:ext cx="1427373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云端外部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80" name="Rectangle 4">
            <a:extLst>
              <a:ext uri="{FF2B5EF4-FFF2-40B4-BE49-F238E27FC236}">
                <a16:creationId xmlns:a16="http://schemas.microsoft.com/office/drawing/2014/main" id="{05C50ADA-4B4D-406C-876B-98B34FDC5729}"/>
              </a:ext>
            </a:extLst>
          </p:cNvPr>
          <p:cNvSpPr/>
          <p:nvPr/>
        </p:nvSpPr>
        <p:spPr>
          <a:xfrm>
            <a:off x="416294" y="5323600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云端调用小区平台接口</a:t>
            </a:r>
          </a:p>
        </p:txBody>
      </p:sp>
      <p:cxnSp>
        <p:nvCxnSpPr>
          <p:cNvPr id="81" name="Straight Arrow Connector 14">
            <a:extLst>
              <a:ext uri="{FF2B5EF4-FFF2-40B4-BE49-F238E27FC236}">
                <a16:creationId xmlns:a16="http://schemas.microsoft.com/office/drawing/2014/main" id="{761847BD-7BFD-43D1-A94C-AC57A939F59F}"/>
              </a:ext>
            </a:extLst>
          </p:cNvPr>
          <p:cNvCxnSpPr>
            <a:stCxn id="79" idx="3"/>
            <a:endCxn id="53" idx="1"/>
          </p:cNvCxnSpPr>
          <p:nvPr/>
        </p:nvCxnSpPr>
        <p:spPr>
          <a:xfrm flipV="1">
            <a:off x="1831893" y="4223251"/>
            <a:ext cx="1269244" cy="64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笑脸 81"/>
          <p:cNvSpPr/>
          <p:nvPr/>
        </p:nvSpPr>
        <p:spPr>
          <a:xfrm>
            <a:off x="530870" y="1413738"/>
            <a:ext cx="539386" cy="54925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F5BF2FD4-8D34-4DAB-AF15-7B8EAA4C8D69}"/>
              </a:ext>
            </a:extLst>
          </p:cNvPr>
          <p:cNvSpPr/>
          <p:nvPr/>
        </p:nvSpPr>
        <p:spPr>
          <a:xfrm>
            <a:off x="4447670" y="5737757"/>
            <a:ext cx="1777284" cy="689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 </a:t>
            </a:r>
            <a:r>
              <a:rPr lang="en-US" altLang="zh-CN" dirty="0"/>
              <a:t>Demo1</a:t>
            </a:r>
            <a:r>
              <a:rPr lang="zh-CN" altLang="en-US" dirty="0"/>
              <a:t>第一次</a:t>
            </a:r>
            <a:r>
              <a:rPr lang="zh-CN" altLang="en-US" dirty="0" smtClean="0"/>
              <a:t>请求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8767"/>
          <a:stretch/>
        </p:blipFill>
        <p:spPr>
          <a:xfrm>
            <a:off x="361524" y="913868"/>
            <a:ext cx="9230532" cy="59441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01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 Demo2</a:t>
            </a:r>
            <a:r>
              <a:rPr lang="zh-CN" altLang="en-US" dirty="0" smtClean="0"/>
              <a:t>第一次请求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3" y="873442"/>
            <a:ext cx="9087701" cy="58052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0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 Demo1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次请求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2" y="1378204"/>
            <a:ext cx="9558395" cy="4394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66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 Demo1 </a:t>
            </a:r>
            <a:r>
              <a:rPr lang="zh-CN" altLang="en-US" dirty="0" smtClean="0"/>
              <a:t>统一认证退出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8" y="1629156"/>
            <a:ext cx="9583783" cy="3124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538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en-US" altLang="zh-CN" dirty="0" smtClean="0"/>
              <a:t> Demo1 </a:t>
            </a:r>
            <a:r>
              <a:rPr lang="zh-CN" altLang="en-US" dirty="0" smtClean="0"/>
              <a:t>第一次请求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79" y="988728"/>
            <a:ext cx="9393377" cy="54483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673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en-US" altLang="zh-CN" dirty="0" smtClean="0"/>
              <a:t> Demo1</a:t>
            </a:r>
            <a:r>
              <a:rPr lang="zh-CN" altLang="en-US" dirty="0" smtClean="0"/>
              <a:t>第二次请求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7" y="874776"/>
            <a:ext cx="9448399" cy="59832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9868336" y="1484589"/>
            <a:ext cx="2209801" cy="5069573"/>
          </a:xfrm>
          <a:prstGeom prst="rect">
            <a:avLst/>
          </a:prstGeom>
          <a:solidFill>
            <a:srgbClr val="FFFFFF"/>
          </a:solidFill>
          <a:ln w="254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lIns="91426" tIns="45711" rIns="91426" bIns="45711" anchor="ctr"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38382" y="1890613"/>
            <a:ext cx="17901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oken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获取方式：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UI-admin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，存放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中，服务网关通过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</a:p>
          <a:p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>
            <a:spLocks noChangeArrowheads="1"/>
          </p:cNvSpPr>
          <p:nvPr/>
        </p:nvSpPr>
        <p:spPr bwMode="auto">
          <a:xfrm>
            <a:off x="9931845" y="2548049"/>
            <a:ext cx="309562" cy="31115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91426" tIns="45711" rIns="91426" bIns="45711" anchor="ctr"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9930257" y="4198937"/>
            <a:ext cx="311150" cy="31115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lIns="91426" tIns="45711" rIns="91426" bIns="45711" anchor="ctr"/>
          <a:lstStyle>
            <a:lvl1pPr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13267" y="4116641"/>
            <a:ext cx="18367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oken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获取方式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：保存在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1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9691</TotalTime>
  <Words>703</Words>
  <Application>Microsoft Office PowerPoint</Application>
  <PresentationFormat>宽屏</PresentationFormat>
  <Paragraphs>188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Theme</vt:lpstr>
      <vt:lpstr>Custom Design</vt:lpstr>
      <vt:lpstr>Picture</vt:lpstr>
      <vt:lpstr>Drawing</vt:lpstr>
      <vt:lpstr>PowerPoint 演示文稿</vt:lpstr>
      <vt:lpstr>方案一：CAS</vt:lpstr>
      <vt:lpstr>方案二：CAS</vt:lpstr>
      <vt:lpstr>CAS Demo1第一次请求</vt:lpstr>
      <vt:lpstr>CAS Demo2第一次请求</vt:lpstr>
      <vt:lpstr>CAS Demo1第二次请求</vt:lpstr>
      <vt:lpstr>CAS Demo1 统一认证退出</vt:lpstr>
      <vt:lpstr>JWT Demo1 第一次请求</vt:lpstr>
      <vt:lpstr>JWT Demo1第二次请求</vt:lpstr>
      <vt:lpstr>JWT Demo1 统一认证退出</vt:lpstr>
      <vt:lpstr>架构决策 - 认证和鉴权组件</vt:lpstr>
      <vt:lpstr>认证和鉴权接口定义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Zhu Ai</dc:creator>
  <cp:lastModifiedBy>窦国强 (500015)</cp:lastModifiedBy>
  <cp:revision>1223</cp:revision>
  <dcterms:created xsi:type="dcterms:W3CDTF">2017-11-02T02:44:55Z</dcterms:created>
  <dcterms:modified xsi:type="dcterms:W3CDTF">2018-01-03T02:29:54Z</dcterms:modified>
</cp:coreProperties>
</file>