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9" r:id="rId5"/>
    <p:sldId id="271" r:id="rId6"/>
    <p:sldId id="270" r:id="rId7"/>
    <p:sldId id="272" r:id="rId8"/>
    <p:sldId id="274" r:id="rId9"/>
    <p:sldId id="275" r:id="rId10"/>
    <p:sldId id="273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355" autoAdjust="0"/>
  </p:normalViewPr>
  <p:slideViewPr>
    <p:cSldViewPr snapToGrid="0">
      <p:cViewPr varScale="1">
        <p:scale>
          <a:sx n="90" d="100"/>
          <a:sy n="90" d="100"/>
        </p:scale>
        <p:origin x="3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8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8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1176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512B-EE7A-44D3-9E56-E388C5DB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2958E-A224-4558-B153-C34315AF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2150-DA3B-457D-8639-3F714DB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8A55-0B46-493A-BC02-7FE12FC8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077A-CBB1-475C-A54C-07140A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46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1650-B5E9-46F3-8A6C-02CF073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ADC1-B555-4995-9355-8399B85E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2A4B-F9EF-464A-B829-6D18EC84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A6E9-3093-4A84-AE1F-6C397975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216D-17A9-4AA8-B2AA-9393D1AC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3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C3FF-CA23-4D21-BF8F-15A3031C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9EF3-FA0A-40DB-B69F-F7354C8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3A73-0F09-4A18-9201-E1E2B035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828C-5918-4C6F-8FC8-0A6FA737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36A1-C461-40BC-B20A-0BAE5C7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3589684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9E68-71BF-4D9C-BD79-5E88191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CF0D-DAE7-40BF-935F-778E3CD4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6A04C-FAA7-4DF4-B990-3E01EB25C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E0C0-EA87-4BC4-B278-85742AD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30CC3-60F7-4DA5-84CA-31E2F90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009CD-6A02-42A3-B269-B92301A8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32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ED17-0ABF-4811-B859-675B8903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E764-3009-42A3-82C0-D270ADEA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CFEDD-D7D2-42AF-B039-F3360FB9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0B52C-1A13-4A24-A5D1-630A5D1E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47FB2-AE94-4F33-9ABC-AE5316DA2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C1841-B6EE-4080-9998-C8CEF71B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B725-E9A9-4474-A657-6825C81B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AE495-AF87-477B-B27A-ABA776E6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44B0-2B47-4F2B-9ADB-C0FA883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49522-8818-4FCB-9637-7CACCCDD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5B878-6D5A-4EF8-809A-E2E5A018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C3DE-9506-4E37-B8FE-6AF544AC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10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EAEE-7A49-4289-BC6C-A9C57C50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DBDF6-F40D-40F3-AC62-0B0C6000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3293B-DBCA-4D3C-8AA4-DA417003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39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2EF7-0E4B-43F9-BB5D-ACB581B0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8D2B-1142-4A59-8587-BD0AD676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D819B-B6E4-47B7-8220-FB76E566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DA15-59D2-4263-90A7-4A4AC19B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875F-266A-43E0-8077-C082A3AB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36064-37ED-46E5-B9F3-6C6B09A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7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CDA-DFF0-42DB-AC7D-C1699B5C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5C58A-8C31-433C-84DC-733D538D4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AA71-027B-47DF-94FF-5654384C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3601C-ED5E-4337-82FF-A8231C21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2608A-B36D-4CF6-BA53-4E2B816A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F04A-0976-49D4-8467-46303F58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53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5600-4CE6-48D8-B850-6B6BE478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2C3D-23BE-4FCC-9543-39D8FC388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6127-66B8-403F-A70B-3AD1B5C3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3A01-335F-4672-A128-BE75B9BB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E5AE-34D7-4049-BB8D-F5B9A53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1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CF7F-9A8C-4CCB-BF8A-730F7D91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1FEB-C548-40A9-B19C-D5D1D4A1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ED2F-37E8-4578-9905-792CD03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B0A8-D9BC-4586-B60A-8B2BA95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4EB1-B581-4EE5-91E7-B2EC3EA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334752" y="6497638"/>
            <a:ext cx="857249" cy="33655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fld id="{194D1E3A-F08A-4566-802A-64C12BEA436C}" type="slidenum">
              <a:rPr lang="de-DE" altLang="zh-CN" sz="1600">
                <a:ea typeface="微软雅黑" panose="020B0503020204020204" pitchFamily="34" charset="-122"/>
              </a:rPr>
              <a:t>‹#›</a:t>
            </a:fld>
            <a:endParaRPr lang="zh-CN" altLang="en-GB" sz="1600">
              <a:ea typeface="微软雅黑" panose="020B0503020204020204" pitchFamily="34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381000" y="1000126"/>
            <a:ext cx="10227733" cy="100013"/>
          </a:xfrm>
          <a:prstGeom prst="rect">
            <a:avLst/>
          </a:prstGeom>
          <a:gradFill rotWithShape="1">
            <a:gsLst>
              <a:gs pos="0">
                <a:srgbClr val="DE35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520" y="285952"/>
            <a:ext cx="8667811" cy="766785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232400" y="6237289"/>
            <a:ext cx="3556000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2E5080C-37F4-4B99-9918-71CCB5C2C689}" type="datetime1">
              <a:rPr lang="en-US"/>
              <a:t>12/27/2017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4322233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>
            <a:fillRect/>
          </a:stretch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 userDrawn="1"/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Picture" r:id="rId4" imgW="1746885" imgH="548005" progId="Word.Picture.8">
                  <p:embed/>
                </p:oleObj>
              </mc:Choice>
              <mc:Fallback>
                <p:oleObj name="Picture" r:id="rId4" imgW="1746885" imgH="54800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18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 userDrawn="1"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4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EFEB8-830E-4D51-83DF-54540A78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94CA2-787E-4A8E-86BC-63884D9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B2BF-8C06-473A-A7C3-CABEE0080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7EDE-5A8D-40E5-8366-D29A4AF8F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F48B-FAA3-403B-B486-FB04C91E6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4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  <p:sldLayoutId id="2147483677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52"/>
          <p:cNvSpPr txBox="1">
            <a:spLocks noChangeArrowheads="1"/>
          </p:cNvSpPr>
          <p:nvPr/>
        </p:nvSpPr>
        <p:spPr bwMode="auto">
          <a:xfrm>
            <a:off x="455557" y="1604797"/>
            <a:ext cx="11328400" cy="2492990"/>
          </a:xfrm>
          <a:prstGeom prst="rect">
            <a:avLst/>
          </a:prstGeom>
          <a:noFill/>
          <a:ln>
            <a:noFill/>
          </a:ln>
          <a:effectLst>
            <a:outerShdw blurRad="50800" dist="50800" dir="3000000" sx="99000" sy="99000" algn="ctr" rotWithShape="0">
              <a:srgbClr val="000000">
                <a:alpha val="48000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恒大智慧小区项目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4000" dirty="0"/>
              <a:t>认证和鉴权技术方案</a:t>
            </a:r>
            <a:endParaRPr lang="en-US" altLang="zh-CN" sz="4000" dirty="0"/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公共框架组</a:t>
            </a:r>
          </a:p>
        </p:txBody>
      </p:sp>
      <p:sp>
        <p:nvSpPr>
          <p:cNvPr id="3" name="CasellaDiTesto 52"/>
          <p:cNvSpPr txBox="1">
            <a:spLocks noChangeArrowheads="1"/>
          </p:cNvSpPr>
          <p:nvPr/>
        </p:nvSpPr>
        <p:spPr bwMode="auto">
          <a:xfrm>
            <a:off x="431800" y="4320117"/>
            <a:ext cx="1132840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2017/12/27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3698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4" y="1361428"/>
            <a:ext cx="9672639" cy="415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957" y="1270061"/>
            <a:ext cx="171365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2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架构决策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认证和鉴权组件</a:t>
            </a:r>
          </a:p>
        </p:txBody>
      </p:sp>
      <p:graphicFrame>
        <p:nvGraphicFramePr>
          <p:cNvPr id="70" name="Table 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0089"/>
              </p:ext>
            </p:extLst>
          </p:nvPr>
        </p:nvGraphicFramePr>
        <p:xfrm>
          <a:off x="498793" y="1477262"/>
          <a:ext cx="11016267" cy="4517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568">
                  <a:extLst>
                    <a:ext uri="{9D8B030D-6E8A-4147-A177-3AD203B41FA5}">
                      <a16:colId xmlns:a16="http://schemas.microsoft.com/office/drawing/2014/main" val="3401234340"/>
                    </a:ext>
                  </a:extLst>
                </a:gridCol>
                <a:gridCol w="4734024">
                  <a:extLst>
                    <a:ext uri="{9D8B030D-6E8A-4147-A177-3AD203B41FA5}">
                      <a16:colId xmlns:a16="http://schemas.microsoft.com/office/drawing/2014/main" val="3695358523"/>
                    </a:ext>
                  </a:extLst>
                </a:gridCol>
                <a:gridCol w="4044675">
                  <a:extLst>
                    <a:ext uri="{9D8B030D-6E8A-4147-A177-3AD203B41FA5}">
                      <a16:colId xmlns:a16="http://schemas.microsoft.com/office/drawing/2014/main" val="3415886611"/>
                    </a:ext>
                  </a:extLst>
                </a:gridCol>
              </a:tblGrid>
              <a:tr h="4363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认证组件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 (</a:t>
                      </a:r>
                      <a:r>
                        <a:rPr lang="en-US" altLang="zh-C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Web Token)</a:t>
                      </a:r>
                    </a:p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Central Authentication Service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60898"/>
                  </a:ext>
                </a:extLst>
              </a:tr>
              <a:tr h="43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一种紧凑而安全的开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发标准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(RFC 7519)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，特别用于分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布式应用间声明传输，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等场景。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应用提供的企业级开源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76122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开发难度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，服务网关创建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，认证，生成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，前端使用自己的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并负责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因为原生</a:t>
                      </a:r>
                      <a:r>
                        <a:rPr lang="en-US" altLang="zh-C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restful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方式。需要定制的东西较多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比如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页面， 数据库用户信息访问等。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需要前端定制拦截器来实现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service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的支持。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对移动端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支持不够，需要特殊定制。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205148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部署难度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和开发框架集成，不需要额外部署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需要额外部署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server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97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资源丰富程度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互联网上有很多实施参考案例及技术文档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互联网上有较多实施参考案例及技术文档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9029150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性能风险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系统间调用只需要在服务网关端认证，而服务网关和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都支持水平扩展。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每次系统间调用都需要访问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server,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去验证用户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 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压力较大。需要配置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599061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是否开源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567963"/>
                  </a:ext>
                </a:extLst>
              </a:tr>
            </a:tbl>
          </a:graphicData>
        </a:graphic>
      </p:graphicFrame>
      <p:graphicFrame>
        <p:nvGraphicFramePr>
          <p:cNvPr id="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03426"/>
              </p:ext>
            </p:extLst>
          </p:nvPr>
        </p:nvGraphicFramePr>
        <p:xfrm>
          <a:off x="4187143" y="5257522"/>
          <a:ext cx="1468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Drawing" r:id="rId3" imgW="1468800" imgH="1173600" progId="">
                  <p:embed/>
                </p:oleObj>
              </mc:Choice>
              <mc:Fallback>
                <p:oleObj name="Drawing" r:id="rId3" imgW="1468800" imgH="117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143" y="5257522"/>
                        <a:ext cx="1468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1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认证和鉴权接口定义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6D9D90E-E44E-4310-8BDA-F2087D885FDF}"/>
              </a:ext>
            </a:extLst>
          </p:cNvPr>
          <p:cNvSpPr txBox="1"/>
          <p:nvPr/>
        </p:nvSpPr>
        <p:spPr>
          <a:xfrm>
            <a:off x="505503" y="1133356"/>
            <a:ext cx="1059906" cy="1107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password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8BD0AAA-30D6-494D-A3C5-A540307E3E36}"/>
              </a:ext>
            </a:extLst>
          </p:cNvPr>
          <p:cNvSpPr txBox="1"/>
          <p:nvPr/>
        </p:nvSpPr>
        <p:spPr>
          <a:xfrm>
            <a:off x="2132125" y="1133356"/>
            <a:ext cx="4736912" cy="5355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username</a:t>
            </a:r>
          </a:p>
          <a:p>
            <a:r>
              <a:rPr lang="en-US" altLang="zh-CN" sz="1200" dirty="0"/>
              <a:t>    …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dept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roles: [{code:</a:t>
            </a:r>
          </a:p>
          <a:p>
            <a:r>
              <a:rPr lang="en-US" altLang="zh-CN" sz="1200" dirty="0"/>
              <a:t>               name:</a:t>
            </a:r>
          </a:p>
          <a:p>
            <a:r>
              <a:rPr lang="en-US" altLang="zh-CN" sz="1200" dirty="0"/>
              <a:t>              }]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serviceIds</a:t>
            </a:r>
            <a:r>
              <a:rPr lang="en-US" altLang="zh-CN" sz="1200" dirty="0"/>
              <a:t>: [“/</a:t>
            </a:r>
            <a:r>
              <a:rPr lang="en-US" altLang="zh-CN" sz="1200" dirty="0" err="1"/>
              <a:t>scp</a:t>
            </a:r>
            <a:r>
              <a:rPr lang="en-US" altLang="zh-CN" sz="1200" dirty="0"/>
              <a:t>-xxx/xxx/module/method”, ..] </a:t>
            </a:r>
          </a:p>
          <a:p>
            <a:r>
              <a:rPr lang="en-US" altLang="zh-CN" sz="1200" dirty="0"/>
              <a:t>    apps: [ {  id:</a:t>
            </a:r>
          </a:p>
          <a:p>
            <a:r>
              <a:rPr lang="en-US" altLang="zh-CN" sz="1200" dirty="0"/>
              <a:t>                  title:</a:t>
            </a:r>
          </a:p>
          <a:p>
            <a:r>
              <a:rPr lang="en-US" altLang="zh-CN" sz="1200" dirty="0"/>
              <a:t>                  menus:[{</a:t>
            </a:r>
            <a:br>
              <a:rPr lang="en-US" altLang="zh-CN" sz="1200" dirty="0"/>
            </a:br>
            <a:r>
              <a:rPr lang="en-US" altLang="zh-CN" sz="1200" dirty="0"/>
              <a:t>                  id:</a:t>
            </a:r>
          </a:p>
          <a:p>
            <a:r>
              <a:rPr lang="en-US" altLang="zh-CN" sz="1200" dirty="0"/>
              <a:t>                  icon:</a:t>
            </a:r>
          </a:p>
          <a:p>
            <a:r>
              <a:rPr lang="en-US" altLang="zh-CN" sz="1200" dirty="0"/>
              <a:t>                  title:</a:t>
            </a:r>
          </a:p>
          <a:p>
            <a:r>
              <a:rPr lang="zh-CN" altLang="en-US" sz="1200" dirty="0"/>
              <a:t>                  </a:t>
            </a:r>
            <a:r>
              <a:rPr lang="en-US" altLang="zh-CN" sz="1200" dirty="0"/>
              <a:t>url:</a:t>
            </a:r>
          </a:p>
          <a:p>
            <a:r>
              <a:rPr lang="en-US" altLang="zh-CN" sz="1200" dirty="0"/>
              <a:t>                  submenus: [{</a:t>
            </a:r>
          </a:p>
          <a:p>
            <a:r>
              <a:rPr lang="en-US" altLang="zh-CN" sz="1200" dirty="0"/>
              <a:t>                        id:</a:t>
            </a:r>
          </a:p>
          <a:p>
            <a:r>
              <a:rPr lang="en-US" altLang="zh-CN" sz="1200" dirty="0"/>
              <a:t>                        title:</a:t>
            </a:r>
          </a:p>
          <a:p>
            <a:r>
              <a:rPr lang="en-US" altLang="zh-CN" sz="1200" dirty="0"/>
              <a:t>                        url:</a:t>
            </a:r>
          </a:p>
          <a:p>
            <a:r>
              <a:rPr lang="en-US" altLang="zh-CN" sz="1200" dirty="0"/>
              <a:t>                        icon:</a:t>
            </a:r>
          </a:p>
          <a:p>
            <a:r>
              <a:rPr lang="zh-CN" altLang="en-US" sz="1200" dirty="0"/>
              <a:t>                        </a:t>
            </a:r>
            <a:r>
              <a:rPr lang="en-US" altLang="zh-CN" sz="1200" dirty="0"/>
              <a:t>submenus:</a:t>
            </a:r>
          </a:p>
          <a:p>
            <a:r>
              <a:rPr lang="zh-CN" altLang="en-US" sz="1200" dirty="0"/>
              <a:t>                        </a:t>
            </a:r>
            <a:r>
              <a:rPr lang="en-US" altLang="zh-CN" sz="1200" dirty="0"/>
              <a:t>items: [“”, “”]</a:t>
            </a:r>
          </a:p>
          <a:p>
            <a:r>
              <a:rPr lang="en-US" altLang="zh-CN" sz="1200" dirty="0"/>
              <a:t>                  }]		</a:t>
            </a:r>
          </a:p>
          <a:p>
            <a:r>
              <a:rPr lang="en-US" altLang="zh-CN" sz="1200" dirty="0"/>
              <a:t>            }]               </a:t>
            </a:r>
          </a:p>
          <a:p>
            <a:r>
              <a:rPr lang="en-US" altLang="zh-CN" sz="1200" dirty="0"/>
              <a:t>    }]	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BD0AAA-30D6-494D-A3C5-A540307E3E36}"/>
              </a:ext>
            </a:extLst>
          </p:cNvPr>
          <p:cNvSpPr txBox="1"/>
          <p:nvPr/>
        </p:nvSpPr>
        <p:spPr>
          <a:xfrm>
            <a:off x="7274536" y="1133356"/>
            <a:ext cx="4736912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原方案：返回结果：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username</a:t>
            </a:r>
          </a:p>
          <a:p>
            <a:r>
              <a:rPr lang="en-US" altLang="zh-CN" sz="1200" dirty="0"/>
              <a:t>    …</a:t>
            </a:r>
          </a:p>
          <a:p>
            <a:r>
              <a:rPr lang="en-US" altLang="zh-CN" sz="1200" dirty="0"/>
              <a:t>    roles</a:t>
            </a:r>
          </a:p>
          <a:p>
            <a:r>
              <a:rPr lang="en-US" altLang="zh-CN" sz="1200" dirty="0"/>
              <a:t>    permissions: {</a:t>
            </a:r>
          </a:p>
          <a:p>
            <a:r>
              <a:rPr lang="en-US" altLang="zh-CN" sz="1200" dirty="0"/>
              <a:t>       Ids: [“App/Menu/</a:t>
            </a:r>
            <a:r>
              <a:rPr lang="en-US" altLang="zh-CN" sz="1200" dirty="0" err="1"/>
              <a:t>SubMenu</a:t>
            </a:r>
            <a:r>
              <a:rPr lang="en-US" altLang="zh-CN" sz="1200" dirty="0"/>
              <a:t>/Button”,</a:t>
            </a:r>
          </a:p>
          <a:p>
            <a:r>
              <a:rPr lang="en-US" altLang="zh-CN" sz="1200" dirty="0"/>
              <a:t>              …]   </a:t>
            </a:r>
          </a:p>
          <a:p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147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CAS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3490461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85692" y="4415024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4194102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115981" y="4206802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5871534" y="3490460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5871534" y="4816023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DE60CE4F-E248-4C27-9E02-6F26CA2DBD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853017" y="3783486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FBE76EEF-1E39-4C4E-85EC-0145A135B2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94640" y="4511525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67AF3129-8C7A-48DF-A288-E64284A346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510618" y="3905074"/>
            <a:ext cx="360916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:a16="http://schemas.microsoft.com/office/drawing/2014/main" id="{343D89C8-DF0C-4FF2-B619-7E6450244B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10618" y="4515971"/>
            <a:ext cx="360916" cy="71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8">
            <a:extLst>
              <a:ext uri="{FF2B5EF4-FFF2-40B4-BE49-F238E27FC236}">
                <a16:creationId xmlns:a16="http://schemas.microsoft.com/office/drawing/2014/main" id="{23BEDED2-A99A-44C8-BA39-0E22367F2A72}"/>
              </a:ext>
            </a:extLst>
          </p:cNvPr>
          <p:cNvSpPr/>
          <p:nvPr/>
        </p:nvSpPr>
        <p:spPr>
          <a:xfrm>
            <a:off x="7591939" y="1681454"/>
            <a:ext cx="1196163" cy="63737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 Server</a:t>
            </a:r>
            <a:endParaRPr lang="zh-CN" altLang="en-US" dirty="0"/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C2CA9F8F-51F0-457F-8CC0-89328CB6221D}"/>
              </a:ext>
            </a:extLst>
          </p:cNvPr>
          <p:cNvSpPr/>
          <p:nvPr/>
        </p:nvSpPr>
        <p:spPr>
          <a:xfrm>
            <a:off x="5871534" y="3490461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sp>
        <p:nvSpPr>
          <p:cNvPr id="17" name="Rectangle: Rounded Corners 34">
            <a:extLst>
              <a:ext uri="{FF2B5EF4-FFF2-40B4-BE49-F238E27FC236}">
                <a16:creationId xmlns:a16="http://schemas.microsoft.com/office/drawing/2014/main" id="{45093CA0-C46C-40F6-B3BD-DBBD5E41F1BD}"/>
              </a:ext>
            </a:extLst>
          </p:cNvPr>
          <p:cNvSpPr/>
          <p:nvPr/>
        </p:nvSpPr>
        <p:spPr>
          <a:xfrm>
            <a:off x="5871535" y="4812440"/>
            <a:ext cx="258722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cxnSp>
        <p:nvCxnSpPr>
          <p:cNvPr id="18" name="Connector: Curved 36">
            <a:extLst>
              <a:ext uri="{FF2B5EF4-FFF2-40B4-BE49-F238E27FC236}">
                <a16:creationId xmlns:a16="http://schemas.microsoft.com/office/drawing/2014/main" id="{9B89D0F4-CC30-43CA-A880-BC571216972E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rot="5400000" flipH="1" flipV="1">
            <a:off x="6050372" y="1948895"/>
            <a:ext cx="1490319" cy="1592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6">
            <a:extLst>
              <a:ext uri="{FF2B5EF4-FFF2-40B4-BE49-F238E27FC236}">
                <a16:creationId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546542" y="283646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Flowchart: Connector 47">
            <a:extLst>
              <a:ext uri="{FF2B5EF4-FFF2-40B4-BE49-F238E27FC236}">
                <a16:creationId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044134" y="38822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Flowchart: Connector 48">
            <a:extLst>
              <a:ext uri="{FF2B5EF4-FFF2-40B4-BE49-F238E27FC236}">
                <a16:creationId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35692" y="425421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2" name="Connector: Curved 53">
            <a:extLst>
              <a:ext uri="{FF2B5EF4-FFF2-40B4-BE49-F238E27FC236}">
                <a16:creationId xmlns:a16="http://schemas.microsoft.com/office/drawing/2014/main" id="{ED0A541E-8D30-4E92-A423-BB6012D85EEE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V="1">
            <a:off x="3577412" y="1068748"/>
            <a:ext cx="12700" cy="48434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56">
            <a:extLst>
              <a:ext uri="{FF2B5EF4-FFF2-40B4-BE49-F238E27FC236}">
                <a16:creationId xmlns:a16="http://schemas.microsoft.com/office/drawing/2014/main" id="{2F472560-C161-4B6F-9E68-AF57C45ECF7F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 rot="5400000" flipH="1" flipV="1">
            <a:off x="3628660" y="-472818"/>
            <a:ext cx="1490319" cy="643624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Up 77">
            <a:extLst>
              <a:ext uri="{FF2B5EF4-FFF2-40B4-BE49-F238E27FC236}">
                <a16:creationId xmlns:a16="http://schemas.microsoft.com/office/drawing/2014/main" id="{5ACA65DF-E62F-4D96-97E5-F76C9AEE0E16}"/>
              </a:ext>
            </a:extLst>
          </p:cNvPr>
          <p:cNvSpPr/>
          <p:nvPr/>
        </p:nvSpPr>
        <p:spPr>
          <a:xfrm>
            <a:off x="4297914" y="2847758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rrow: Curved Up 78">
            <a:extLst>
              <a:ext uri="{FF2B5EF4-FFF2-40B4-BE49-F238E27FC236}">
                <a16:creationId xmlns:a16="http://schemas.microsoft.com/office/drawing/2014/main" id="{B85EFB3B-7A6A-40AF-B2F8-443B7BCB3D9F}"/>
              </a:ext>
            </a:extLst>
          </p:cNvPr>
          <p:cNvSpPr/>
          <p:nvPr/>
        </p:nvSpPr>
        <p:spPr>
          <a:xfrm flipH="1" flipV="1">
            <a:off x="4235006" y="2318830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lowchart: Connector 82">
            <a:extLst>
              <a:ext uri="{FF2B5EF4-FFF2-40B4-BE49-F238E27FC236}">
                <a16:creationId xmlns:a16="http://schemas.microsoft.com/office/drawing/2014/main" id="{217E79F9-64C8-4DAD-B6A5-1C8B264FBBBD}"/>
              </a:ext>
            </a:extLst>
          </p:cNvPr>
          <p:cNvSpPr/>
          <p:nvPr/>
        </p:nvSpPr>
        <p:spPr>
          <a:xfrm>
            <a:off x="4942958" y="267508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Flowchart: Magnetic Disk 110">
            <a:extLst>
              <a:ext uri="{FF2B5EF4-FFF2-40B4-BE49-F238E27FC236}">
                <a16:creationId xmlns:a16="http://schemas.microsoft.com/office/drawing/2014/main" id="{EE9E2943-3510-46EE-AA51-91BAB922604F}"/>
              </a:ext>
            </a:extLst>
          </p:cNvPr>
          <p:cNvSpPr/>
          <p:nvPr/>
        </p:nvSpPr>
        <p:spPr>
          <a:xfrm>
            <a:off x="7568755" y="2745302"/>
            <a:ext cx="1257300" cy="577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28" name="Straight Arrow Connector 112">
            <a:extLst>
              <a:ext uri="{FF2B5EF4-FFF2-40B4-BE49-F238E27FC236}">
                <a16:creationId xmlns:a16="http://schemas.microsoft.com/office/drawing/2014/main" id="{3C7A15F1-22B4-4B8F-8CBE-AB3E71ED84C0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>
            <a:off x="8190021" y="2318830"/>
            <a:ext cx="7384" cy="42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113">
            <a:extLst>
              <a:ext uri="{FF2B5EF4-FFF2-40B4-BE49-F238E27FC236}">
                <a16:creationId xmlns:a16="http://schemas.microsoft.com/office/drawing/2014/main" id="{2B704D7F-EFF5-4D39-AA2B-B5BDBFB9EE66}"/>
              </a:ext>
            </a:extLst>
          </p:cNvPr>
          <p:cNvSpPr/>
          <p:nvPr/>
        </p:nvSpPr>
        <p:spPr>
          <a:xfrm>
            <a:off x="7568755" y="4375219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30" name="Straight Arrow Connector 134">
            <a:extLst>
              <a:ext uri="{FF2B5EF4-FFF2-40B4-BE49-F238E27FC236}">
                <a16:creationId xmlns:a16="http://schemas.microsoft.com/office/drawing/2014/main" id="{A12FEF9A-4A65-4401-93E3-41F5316D26F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80329" y="4511525"/>
            <a:ext cx="519674" cy="1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6">
            <a:extLst>
              <a:ext uri="{FF2B5EF4-FFF2-40B4-BE49-F238E27FC236}">
                <a16:creationId xmlns:a16="http://schemas.microsoft.com/office/drawing/2014/main" id="{1BB00E47-99B5-4AF0-AE10-492AE6CA73D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99124" y="4319689"/>
            <a:ext cx="1772" cy="49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8">
            <a:extLst>
              <a:ext uri="{FF2B5EF4-FFF2-40B4-BE49-F238E27FC236}">
                <a16:creationId xmlns:a16="http://schemas.microsoft.com/office/drawing/2014/main" id="{12DCE346-E1A6-4689-98D0-61DD334B006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005475" y="4564273"/>
            <a:ext cx="156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2">
            <a:extLst>
              <a:ext uri="{FF2B5EF4-FFF2-40B4-BE49-F238E27FC236}">
                <a16:creationId xmlns:a16="http://schemas.microsoft.com/office/drawing/2014/main" id="{31A20C56-68B5-4855-BBCA-2E27F7C9E256}"/>
              </a:ext>
            </a:extLst>
          </p:cNvPr>
          <p:cNvSpPr txBox="1"/>
          <p:nvPr/>
        </p:nvSpPr>
        <p:spPr>
          <a:xfrm>
            <a:off x="431485" y="629772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 client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 CAS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认证，通过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认证后访问应用</a:t>
            </a:r>
          </a:p>
        </p:txBody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8CEF47DE-5DBE-48DF-8BA3-B991EE10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" y="1847947"/>
            <a:ext cx="771966" cy="653202"/>
          </a:xfrm>
          <a:prstGeom prst="rect">
            <a:avLst/>
          </a:prstGeom>
        </p:spPr>
      </p:pic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74772B8E-6133-4B5F-9B19-A34052BFBA9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37907" y="2501149"/>
            <a:ext cx="1032" cy="99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9">
            <a:extLst>
              <a:ext uri="{FF2B5EF4-FFF2-40B4-BE49-F238E27FC236}">
                <a16:creationId xmlns:a16="http://schemas.microsoft.com/office/drawing/2014/main" id="{6691528D-29AE-418B-B26B-AD1925475E80}"/>
              </a:ext>
            </a:extLst>
          </p:cNvPr>
          <p:cNvSpPr/>
          <p:nvPr/>
        </p:nvSpPr>
        <p:spPr>
          <a:xfrm>
            <a:off x="5523242" y="393805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85692" y="5146612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云端外部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cxnSp>
        <p:nvCxnSpPr>
          <p:cNvPr id="39" name="直接箭头连接符 38"/>
          <p:cNvCxnSpPr>
            <a:stCxn id="38" idx="3"/>
            <a:endCxn id="6" idx="1"/>
          </p:cNvCxnSpPr>
          <p:nvPr/>
        </p:nvCxnSpPr>
        <p:spPr>
          <a:xfrm flipV="1">
            <a:off x="1880329" y="4511525"/>
            <a:ext cx="519674" cy="88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>
            <a:extLst>
              <a:ext uri="{FF2B5EF4-FFF2-40B4-BE49-F238E27FC236}">
                <a16:creationId xmlns:a16="http://schemas.microsoft.com/office/drawing/2014/main" id="{1F4D63AE-597D-465F-B5B2-2CC3593D6B17}"/>
              </a:ext>
            </a:extLst>
          </p:cNvPr>
          <p:cNvSpPr/>
          <p:nvPr/>
        </p:nvSpPr>
        <p:spPr>
          <a:xfrm>
            <a:off x="464730" y="5798383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云端调用小区平台接口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147E27-687C-4F38-B336-E7067B4C2549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 flipV="1">
            <a:off x="1859367" y="4511525"/>
            <a:ext cx="540636" cy="1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2 - JWT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3490461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4194102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115981" y="4206802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5871534" y="3490460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5871534" y="4816023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DE60CE4F-E248-4C27-9E02-6F26CA2DBD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853017" y="3783486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FBE76EEF-1E39-4C4E-85EC-0145A135B2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94640" y="4511525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67AF3129-8C7A-48DF-A288-E64284A346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510618" y="3905074"/>
            <a:ext cx="360916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:a16="http://schemas.microsoft.com/office/drawing/2014/main" id="{343D89C8-DF0C-4FF2-B619-7E6450244B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10618" y="4515971"/>
            <a:ext cx="360916" cy="71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C2CA9F8F-51F0-457F-8CC0-89328CB6221D}"/>
              </a:ext>
            </a:extLst>
          </p:cNvPr>
          <p:cNvSpPr/>
          <p:nvPr/>
        </p:nvSpPr>
        <p:spPr>
          <a:xfrm>
            <a:off x="4090873" y="4096910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JWT</a:t>
            </a:r>
            <a:endParaRPr lang="zh-CN" altLang="en-US" sz="1100" dirty="0"/>
          </a:p>
        </p:txBody>
      </p:sp>
      <p:sp>
        <p:nvSpPr>
          <p:cNvPr id="19" name="Flowchart: Connector 46">
            <a:extLst>
              <a:ext uri="{FF2B5EF4-FFF2-40B4-BE49-F238E27FC236}">
                <a16:creationId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546542" y="283646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Flowchart: Connector 47">
            <a:extLst>
              <a:ext uri="{FF2B5EF4-FFF2-40B4-BE49-F238E27FC236}">
                <a16:creationId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044134" y="38822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Flowchart: Connector 48">
            <a:extLst>
              <a:ext uri="{FF2B5EF4-FFF2-40B4-BE49-F238E27FC236}">
                <a16:creationId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35692" y="425421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2" name="Connector: Curved 53">
            <a:extLst>
              <a:ext uri="{FF2B5EF4-FFF2-40B4-BE49-F238E27FC236}">
                <a16:creationId xmlns:a16="http://schemas.microsoft.com/office/drawing/2014/main" id="{ED0A541E-8D30-4E92-A423-BB6012D85EEE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V="1">
            <a:off x="2383857" y="2262304"/>
            <a:ext cx="606449" cy="3062764"/>
          </a:xfrm>
          <a:prstGeom prst="curvedConnector3">
            <a:avLst>
              <a:gd name="adj1" fmla="val 267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Up 77">
            <a:extLst>
              <a:ext uri="{FF2B5EF4-FFF2-40B4-BE49-F238E27FC236}">
                <a16:creationId xmlns:a16="http://schemas.microsoft.com/office/drawing/2014/main" id="{5ACA65DF-E62F-4D96-97E5-F76C9AEE0E16}"/>
              </a:ext>
            </a:extLst>
          </p:cNvPr>
          <p:cNvSpPr/>
          <p:nvPr/>
        </p:nvSpPr>
        <p:spPr>
          <a:xfrm>
            <a:off x="2009036" y="3268461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rrow: Curved Up 78">
            <a:extLst>
              <a:ext uri="{FF2B5EF4-FFF2-40B4-BE49-F238E27FC236}">
                <a16:creationId xmlns:a16="http://schemas.microsoft.com/office/drawing/2014/main" id="{B85EFB3B-7A6A-40AF-B2F8-443B7BCB3D9F}"/>
              </a:ext>
            </a:extLst>
          </p:cNvPr>
          <p:cNvSpPr/>
          <p:nvPr/>
        </p:nvSpPr>
        <p:spPr>
          <a:xfrm flipH="1" flipV="1">
            <a:off x="1946128" y="2739533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lowchart: Connector 82">
            <a:extLst>
              <a:ext uri="{FF2B5EF4-FFF2-40B4-BE49-F238E27FC236}">
                <a16:creationId xmlns:a16="http://schemas.microsoft.com/office/drawing/2014/main" id="{217E79F9-64C8-4DAD-B6A5-1C8B264FBBBD}"/>
              </a:ext>
            </a:extLst>
          </p:cNvPr>
          <p:cNvSpPr/>
          <p:nvPr/>
        </p:nvSpPr>
        <p:spPr>
          <a:xfrm>
            <a:off x="2654080" y="309578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Flowchart: Magnetic Disk 110">
            <a:extLst>
              <a:ext uri="{FF2B5EF4-FFF2-40B4-BE49-F238E27FC236}">
                <a16:creationId xmlns:a16="http://schemas.microsoft.com/office/drawing/2014/main" id="{EE9E2943-3510-46EE-AA51-91BAB922604F}"/>
              </a:ext>
            </a:extLst>
          </p:cNvPr>
          <p:cNvSpPr/>
          <p:nvPr/>
        </p:nvSpPr>
        <p:spPr>
          <a:xfrm>
            <a:off x="3481125" y="5651534"/>
            <a:ext cx="1257300" cy="577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28" name="Straight Arrow Connector 112">
            <a:extLst>
              <a:ext uri="{FF2B5EF4-FFF2-40B4-BE49-F238E27FC236}">
                <a16:creationId xmlns:a16="http://schemas.microsoft.com/office/drawing/2014/main" id="{3C7A15F1-22B4-4B8F-8CBE-AB3E71ED84C0}"/>
              </a:ext>
            </a:extLst>
          </p:cNvPr>
          <p:cNvCxnSpPr>
            <a:cxnSpLocks/>
            <a:stCxn id="16" idx="2"/>
            <a:endCxn id="27" idx="1"/>
          </p:cNvCxnSpPr>
          <p:nvPr/>
        </p:nvCxnSpPr>
        <p:spPr>
          <a:xfrm flipH="1">
            <a:off x="4109775" y="4926138"/>
            <a:ext cx="108688" cy="72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113">
            <a:extLst>
              <a:ext uri="{FF2B5EF4-FFF2-40B4-BE49-F238E27FC236}">
                <a16:creationId xmlns:a16="http://schemas.microsoft.com/office/drawing/2014/main" id="{2B704D7F-EFF5-4D39-AA2B-B5BDBFB9EE66}"/>
              </a:ext>
            </a:extLst>
          </p:cNvPr>
          <p:cNvSpPr/>
          <p:nvPr/>
        </p:nvSpPr>
        <p:spPr>
          <a:xfrm>
            <a:off x="4586393" y="5163308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30" name="Straight Arrow Connector 134">
            <a:extLst>
              <a:ext uri="{FF2B5EF4-FFF2-40B4-BE49-F238E27FC236}">
                <a16:creationId xmlns:a16="http://schemas.microsoft.com/office/drawing/2014/main" id="{A12FEF9A-4A65-4401-93E3-41F5316D26F7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 flipV="1">
            <a:off x="1880329" y="4511525"/>
            <a:ext cx="519674" cy="1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8">
            <a:extLst>
              <a:ext uri="{FF2B5EF4-FFF2-40B4-BE49-F238E27FC236}">
                <a16:creationId xmlns:a16="http://schemas.microsoft.com/office/drawing/2014/main" id="{12DCE346-E1A6-4689-98D0-61DD334B0068}"/>
              </a:ext>
            </a:extLst>
          </p:cNvPr>
          <p:cNvCxnSpPr>
            <a:cxnSpLocks/>
            <a:stCxn id="16" idx="2"/>
            <a:endCxn id="29" idx="2"/>
          </p:cNvCxnSpPr>
          <p:nvPr/>
        </p:nvCxnSpPr>
        <p:spPr>
          <a:xfrm>
            <a:off x="4218463" y="4926138"/>
            <a:ext cx="367930" cy="42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2">
            <a:extLst>
              <a:ext uri="{FF2B5EF4-FFF2-40B4-BE49-F238E27FC236}">
                <a16:creationId xmlns:a16="http://schemas.microsoft.com/office/drawing/2014/main" id="{31A20C56-68B5-4855-BBCA-2E27F7C9E256}"/>
              </a:ext>
            </a:extLst>
          </p:cNvPr>
          <p:cNvSpPr txBox="1"/>
          <p:nvPr/>
        </p:nvSpPr>
        <p:spPr>
          <a:xfrm>
            <a:off x="458380" y="673699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通过认证后访问应用</a:t>
            </a:r>
          </a:p>
        </p:txBody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id="{8CEF47DE-5DBE-48DF-8BA3-B991EE10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" y="1847947"/>
            <a:ext cx="771966" cy="653202"/>
          </a:xfrm>
          <a:prstGeom prst="rect">
            <a:avLst/>
          </a:prstGeom>
        </p:spPr>
      </p:pic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74772B8E-6133-4B5F-9B19-A34052BFBA9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37907" y="2501149"/>
            <a:ext cx="1032" cy="99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9">
            <a:extLst>
              <a:ext uri="{FF2B5EF4-FFF2-40B4-BE49-F238E27FC236}">
                <a16:creationId xmlns:a16="http://schemas.microsoft.com/office/drawing/2014/main" id="{6691528D-29AE-418B-B26B-AD1925475E80}"/>
              </a:ext>
            </a:extLst>
          </p:cNvPr>
          <p:cNvSpPr/>
          <p:nvPr/>
        </p:nvSpPr>
        <p:spPr>
          <a:xfrm>
            <a:off x="5523242" y="393805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cxnSpLocks/>
            <a:endCxn id="6" idx="1"/>
          </p:cNvCxnSpPr>
          <p:nvPr/>
        </p:nvCxnSpPr>
        <p:spPr>
          <a:xfrm flipV="1">
            <a:off x="1880329" y="4511525"/>
            <a:ext cx="519674" cy="163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E7FB375-FBCA-4A16-A12F-558CDD793733}"/>
              </a:ext>
            </a:extLst>
          </p:cNvPr>
          <p:cNvSpPr/>
          <p:nvPr/>
        </p:nvSpPr>
        <p:spPr>
          <a:xfrm>
            <a:off x="485692" y="4415024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07218A5B-7615-4FEA-AAF7-F00A9DB9E09B}"/>
              </a:ext>
            </a:extLst>
          </p:cNvPr>
          <p:cNvSpPr/>
          <p:nvPr/>
        </p:nvSpPr>
        <p:spPr>
          <a:xfrm>
            <a:off x="485692" y="5146612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云端外部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05C50ADA-4B4D-406C-876B-98B34FDC5729}"/>
              </a:ext>
            </a:extLst>
          </p:cNvPr>
          <p:cNvSpPr/>
          <p:nvPr/>
        </p:nvSpPr>
        <p:spPr>
          <a:xfrm>
            <a:off x="464730" y="5798383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云端调用小区平台接口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1847BD-7BFD-43D1-A94C-AC57A939F59F}"/>
              </a:ext>
            </a:extLst>
          </p:cNvPr>
          <p:cNvCxnSpPr>
            <a:stCxn id="41" idx="3"/>
            <a:endCxn id="6" idx="1"/>
          </p:cNvCxnSpPr>
          <p:nvPr/>
        </p:nvCxnSpPr>
        <p:spPr>
          <a:xfrm flipV="1">
            <a:off x="1880329" y="4511525"/>
            <a:ext cx="519674" cy="88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1" y="-850232"/>
            <a:ext cx="9519846" cy="8293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252B94-BF27-4DFF-9741-EBCCDC47F31D}"/>
              </a:ext>
            </a:extLst>
          </p:cNvPr>
          <p:cNvSpPr txBox="1"/>
          <p:nvPr/>
        </p:nvSpPr>
        <p:spPr>
          <a:xfrm>
            <a:off x="10122568" y="1363579"/>
            <a:ext cx="261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</a:t>
            </a:r>
          </a:p>
          <a:p>
            <a:r>
              <a:rPr lang="en-US" altLang="zh-CN" dirty="0"/>
              <a:t>Demo1</a:t>
            </a:r>
            <a:r>
              <a:rPr lang="zh-CN" altLang="en-US" dirty="0"/>
              <a:t>第一次请求</a:t>
            </a:r>
          </a:p>
        </p:txBody>
      </p:sp>
    </p:spTree>
    <p:extLst>
      <p:ext uri="{BB962C8B-B14F-4D97-AF65-F5344CB8AC3E}">
        <p14:creationId xmlns:p14="http://schemas.microsoft.com/office/powerpoint/2010/main" val="2219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3" y="380075"/>
            <a:ext cx="11203333" cy="60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41" y="-385011"/>
            <a:ext cx="9497955" cy="72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67" y="1822080"/>
            <a:ext cx="9583783" cy="3746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29" y="1252060"/>
            <a:ext cx="1307456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45" y="285952"/>
            <a:ext cx="9482233" cy="63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3" y="50799"/>
            <a:ext cx="9736108" cy="68072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92" y="0"/>
            <a:ext cx="262760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3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577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宋体</vt:lpstr>
      <vt:lpstr>微软雅黑</vt:lpstr>
      <vt:lpstr>等线</vt:lpstr>
      <vt:lpstr>等线 Light</vt:lpstr>
      <vt:lpstr>黑体</vt:lpstr>
      <vt:lpstr>Arial</vt:lpstr>
      <vt:lpstr>Calibri</vt:lpstr>
      <vt:lpstr>Wingdings</vt:lpstr>
      <vt:lpstr>Office Theme</vt:lpstr>
      <vt:lpstr>Picture</vt:lpstr>
      <vt:lpstr>Drawing</vt:lpstr>
      <vt:lpstr>PowerPoint Presentation</vt:lpstr>
      <vt:lpstr>方案 1 - CAS</vt:lpstr>
      <vt:lpstr>方案 2 - JWT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架构决策 - 认证和鉴权组件</vt:lpstr>
      <vt:lpstr>认证和鉴权接口定义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认证和鉴权</dc:title>
  <dc:creator>gaoyanlong</dc:creator>
  <cp:lastModifiedBy>gaoyanlong</cp:lastModifiedBy>
  <cp:revision>118</cp:revision>
  <dcterms:created xsi:type="dcterms:W3CDTF">2017-12-27T01:59:47Z</dcterms:created>
  <dcterms:modified xsi:type="dcterms:W3CDTF">2017-12-27T14:56:51Z</dcterms:modified>
</cp:coreProperties>
</file>