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9753600" cy="7315200"/>
  <p:notesSz cx="6858000" cy="9144000"/>
  <p:embeddedFontLst>
    <p:embeddedFont>
      <p:font typeface="Oswald Bold" charset="1" panose="00000800000000000000"/>
      <p:regular r:id="rId30"/>
    </p:embeddedFont>
    <p:embeddedFont>
      <p:font typeface="Canva Sans" charset="1" panose="020B0503030501040103"/>
      <p:regular r:id="rId31"/>
    </p:embeddedFont>
    <p:embeddedFont>
      <p:font typeface="Canva Sans Bold" charset="1" panose="020B0803030501040103"/>
      <p:regular r:id="rId32"/>
    </p:embeddedFont>
    <p:embeddedFont>
      <p:font typeface="Poppins" charset="1" panose="00000500000000000000"/>
      <p:regular r:id="rId33"/>
    </p:embeddedFont>
    <p:embeddedFont>
      <p:font typeface="Oswald"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jpeg" Type="http://schemas.openxmlformats.org/officeDocument/2006/relationships/image"/><Relationship Id="rId5" Target="../media/image14.jpeg" Type="http://schemas.openxmlformats.org/officeDocument/2006/relationships/image"/><Relationship Id="rId6" Target="../media/image2.png" Type="http://schemas.openxmlformats.org/officeDocument/2006/relationships/image"/><Relationship Id="rId7"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6.jpeg" Type="http://schemas.openxmlformats.org/officeDocument/2006/relationships/image"/><Relationship Id="rId5" Target="../media/image17.jpeg" Type="http://schemas.openxmlformats.org/officeDocument/2006/relationships/image"/><Relationship Id="rId6" Target="../media/image2.png" Type="http://schemas.openxmlformats.org/officeDocument/2006/relationships/image"/><Relationship Id="rId7"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9.jpeg" Type="http://schemas.openxmlformats.org/officeDocument/2006/relationships/image"/><Relationship Id="rId5" Target="../media/image20.jpeg" Type="http://schemas.openxmlformats.org/officeDocument/2006/relationships/image"/><Relationship Id="rId6" Target="../media/image2.png" Type="http://schemas.openxmlformats.org/officeDocument/2006/relationships/image"/><Relationship Id="rId7" Target="../media/image2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png" Type="http://schemas.openxmlformats.org/officeDocument/2006/relationships/image"/><Relationship Id="rId7" Target="../media/image24.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5.jpeg" Type="http://schemas.openxmlformats.org/officeDocument/2006/relationships/image"/><Relationship Id="rId5" Target="../media/image26.jpeg" Type="http://schemas.openxmlformats.org/officeDocument/2006/relationships/image"/><Relationship Id="rId6" Target="../media/image2.png" Type="http://schemas.openxmlformats.org/officeDocument/2006/relationships/image"/><Relationship Id="rId7" Target="../media/image2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2.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2.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74317" y="0"/>
            <a:ext cx="10533987" cy="7315200"/>
          </a:xfrm>
          <a:custGeom>
            <a:avLst/>
            <a:gdLst/>
            <a:ahLst/>
            <a:cxnLst/>
            <a:rect r="r" b="b" t="t" l="l"/>
            <a:pathLst>
              <a:path h="7315200" w="10533987">
                <a:moveTo>
                  <a:pt x="0" y="0"/>
                </a:moveTo>
                <a:lnTo>
                  <a:pt x="10533987" y="0"/>
                </a:lnTo>
                <a:lnTo>
                  <a:pt x="10533987" y="7315200"/>
                </a:lnTo>
                <a:lnTo>
                  <a:pt x="0" y="7315200"/>
                </a:lnTo>
                <a:lnTo>
                  <a:pt x="0" y="0"/>
                </a:lnTo>
                <a:close/>
              </a:path>
            </a:pathLst>
          </a:custGeom>
          <a:blipFill>
            <a:blip r:embed="rId2"/>
            <a:stretch>
              <a:fillRect l="-12214" t="0" r="-11241" b="0"/>
            </a:stretch>
          </a:blipFill>
        </p:spPr>
      </p:sp>
      <p:grpSp>
        <p:nvGrpSpPr>
          <p:cNvPr name="Group 3" id="3"/>
          <p:cNvGrpSpPr/>
          <p:nvPr/>
        </p:nvGrpSpPr>
        <p:grpSpPr>
          <a:xfrm rot="0">
            <a:off x="8324435" y="33875"/>
            <a:ext cx="1395289" cy="139528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25" r="-51" b="-25"/>
              </a:stretch>
            </a:blipFill>
          </p:spPr>
        </p:sp>
      </p:grpSp>
      <p:sp>
        <p:nvSpPr>
          <p:cNvPr name="TextBox 5" id="5"/>
          <p:cNvSpPr txBox="true"/>
          <p:nvPr/>
        </p:nvSpPr>
        <p:spPr>
          <a:xfrm rot="0">
            <a:off x="2176931" y="965622"/>
            <a:ext cx="4771815" cy="387985"/>
          </a:xfrm>
          <a:prstGeom prst="rect">
            <a:avLst/>
          </a:prstGeom>
        </p:spPr>
        <p:txBody>
          <a:bodyPr anchor="t" rtlCol="false" tIns="0" lIns="0" bIns="0" rIns="0">
            <a:spAutoFit/>
          </a:bodyPr>
          <a:lstStyle/>
          <a:p>
            <a:pPr algn="ctr">
              <a:lnSpc>
                <a:spcPts val="3079"/>
              </a:lnSpc>
            </a:pPr>
            <a:r>
              <a:rPr lang="en-US" sz="2799" b="true">
                <a:solidFill>
                  <a:srgbClr val="070707"/>
                </a:solidFill>
                <a:latin typeface="Oswald Bold"/>
                <a:ea typeface="Oswald Bold"/>
                <a:cs typeface="Oswald Bold"/>
                <a:sym typeface="Oswald Bold"/>
              </a:rPr>
              <a:t>VILLAGE DEVELOPMENT PLAN</a:t>
            </a:r>
          </a:p>
        </p:txBody>
      </p:sp>
      <p:sp>
        <p:nvSpPr>
          <p:cNvPr name="TextBox 6" id="6"/>
          <p:cNvSpPr txBox="true"/>
          <p:nvPr/>
        </p:nvSpPr>
        <p:spPr>
          <a:xfrm rot="0">
            <a:off x="1193999" y="2027585"/>
            <a:ext cx="7158210" cy="1833605"/>
          </a:xfrm>
          <a:prstGeom prst="rect">
            <a:avLst/>
          </a:prstGeom>
        </p:spPr>
        <p:txBody>
          <a:bodyPr anchor="t" rtlCol="false" tIns="0" lIns="0" bIns="0" rIns="0">
            <a:spAutoFit/>
          </a:bodyPr>
          <a:lstStyle/>
          <a:p>
            <a:pPr algn="ctr">
              <a:lnSpc>
                <a:spcPts val="2989"/>
              </a:lnSpc>
            </a:pPr>
            <a:r>
              <a:rPr lang="en-US" sz="2989" b="true">
                <a:solidFill>
                  <a:srgbClr val="000000"/>
                </a:solidFill>
                <a:latin typeface="Oswald Bold"/>
                <a:ea typeface="Oswald Bold"/>
                <a:cs typeface="Oswald Bold"/>
                <a:sym typeface="Oswald Bold"/>
              </a:rPr>
              <a:t>Bamori Kalan: Current Rural Challenges and a Roadmap to Holistic Village Development</a:t>
            </a:r>
          </a:p>
          <a:p>
            <a:pPr algn="ctr">
              <a:lnSpc>
                <a:spcPts val="2989"/>
              </a:lnSpc>
            </a:pPr>
          </a:p>
          <a:p>
            <a:pPr algn="ctr">
              <a:lnSpc>
                <a:spcPts val="1889"/>
              </a:lnSpc>
            </a:pPr>
            <a:r>
              <a:rPr lang="en-US" sz="1889" b="true">
                <a:solidFill>
                  <a:srgbClr val="000000"/>
                </a:solidFill>
                <a:latin typeface="Oswald Bold"/>
                <a:ea typeface="Oswald Bold"/>
                <a:cs typeface="Oswald Bold"/>
                <a:sym typeface="Oswald Bold"/>
              </a:rPr>
              <a:t>(An overview of infrastructure, community, and development opportunities)</a:t>
            </a:r>
          </a:p>
          <a:p>
            <a:pPr algn="ctr">
              <a:lnSpc>
                <a:spcPts val="1889"/>
              </a:lnSpc>
            </a:pPr>
          </a:p>
        </p:txBody>
      </p:sp>
      <p:grpSp>
        <p:nvGrpSpPr>
          <p:cNvPr name="Group 7" id="7"/>
          <p:cNvGrpSpPr/>
          <p:nvPr/>
        </p:nvGrpSpPr>
        <p:grpSpPr>
          <a:xfrm rot="0">
            <a:off x="3071650" y="4743149"/>
            <a:ext cx="4037294" cy="645020"/>
            <a:chOff x="0" y="0"/>
            <a:chExt cx="2242540" cy="358280"/>
          </a:xfrm>
        </p:grpSpPr>
        <p:sp>
          <p:nvSpPr>
            <p:cNvPr name="Freeform 8" id="8"/>
            <p:cNvSpPr/>
            <p:nvPr/>
          </p:nvSpPr>
          <p:spPr>
            <a:xfrm flipH="false" flipV="false" rot="0">
              <a:off x="0" y="0"/>
              <a:ext cx="2242540" cy="358280"/>
            </a:xfrm>
            <a:custGeom>
              <a:avLst/>
              <a:gdLst/>
              <a:ahLst/>
              <a:cxnLst/>
              <a:rect r="r" b="b" t="t" l="l"/>
              <a:pathLst>
                <a:path h="358280" w="2242540">
                  <a:moveTo>
                    <a:pt x="179140" y="0"/>
                  </a:moveTo>
                  <a:lnTo>
                    <a:pt x="2063400" y="0"/>
                  </a:lnTo>
                  <a:cubicBezTo>
                    <a:pt x="2162336" y="0"/>
                    <a:pt x="2242540" y="80204"/>
                    <a:pt x="2242540" y="179140"/>
                  </a:cubicBezTo>
                  <a:lnTo>
                    <a:pt x="2242540" y="179140"/>
                  </a:lnTo>
                  <a:cubicBezTo>
                    <a:pt x="2242540" y="278076"/>
                    <a:pt x="2162336" y="358280"/>
                    <a:pt x="2063400" y="358280"/>
                  </a:cubicBezTo>
                  <a:lnTo>
                    <a:pt x="179140" y="358280"/>
                  </a:lnTo>
                  <a:cubicBezTo>
                    <a:pt x="80204" y="358280"/>
                    <a:pt x="0" y="278076"/>
                    <a:pt x="0" y="179140"/>
                  </a:cubicBezTo>
                  <a:lnTo>
                    <a:pt x="0" y="179140"/>
                  </a:lnTo>
                  <a:cubicBezTo>
                    <a:pt x="0" y="80204"/>
                    <a:pt x="80204" y="0"/>
                    <a:pt x="179140" y="0"/>
                  </a:cubicBezTo>
                  <a:close/>
                </a:path>
              </a:pathLst>
            </a:custGeom>
            <a:solidFill>
              <a:srgbClr val="000000"/>
            </a:solidFill>
          </p:spPr>
        </p:sp>
        <p:sp>
          <p:nvSpPr>
            <p:cNvPr name="TextBox 9" id="9"/>
            <p:cNvSpPr txBox="true"/>
            <p:nvPr/>
          </p:nvSpPr>
          <p:spPr>
            <a:xfrm>
              <a:off x="0" y="-28575"/>
              <a:ext cx="2242540" cy="386855"/>
            </a:xfrm>
            <a:prstGeom prst="rect">
              <a:avLst/>
            </a:prstGeom>
          </p:spPr>
          <p:txBody>
            <a:bodyPr anchor="ctr" rtlCol="false" tIns="24087" lIns="24087" bIns="24087" rIns="24087"/>
            <a:lstStyle/>
            <a:p>
              <a:pPr algn="ctr">
                <a:lnSpc>
                  <a:spcPts val="2520"/>
                </a:lnSpc>
              </a:pPr>
              <a:r>
                <a:rPr lang="en-US" sz="1800">
                  <a:solidFill>
                    <a:srgbClr val="FFFFFF"/>
                  </a:solidFill>
                  <a:latin typeface="Canva Sans"/>
                  <a:ea typeface="Canva Sans"/>
                  <a:cs typeface="Canva Sans"/>
                  <a:sym typeface="Canva Sans"/>
                </a:rPr>
                <a:t>Presented By: _____</a:t>
              </a:r>
            </a:p>
          </p:txBody>
        </p:sp>
      </p:grpSp>
      <p:grpSp>
        <p:nvGrpSpPr>
          <p:cNvPr name="Group 10" id="10"/>
          <p:cNvGrpSpPr/>
          <p:nvPr/>
        </p:nvGrpSpPr>
        <p:grpSpPr>
          <a:xfrm rot="0">
            <a:off x="3071650" y="5547335"/>
            <a:ext cx="4037294" cy="645020"/>
            <a:chOff x="0" y="0"/>
            <a:chExt cx="2242540" cy="358280"/>
          </a:xfrm>
        </p:grpSpPr>
        <p:sp>
          <p:nvSpPr>
            <p:cNvPr name="Freeform 11" id="11"/>
            <p:cNvSpPr/>
            <p:nvPr/>
          </p:nvSpPr>
          <p:spPr>
            <a:xfrm flipH="false" flipV="false" rot="0">
              <a:off x="0" y="0"/>
              <a:ext cx="2242540" cy="358280"/>
            </a:xfrm>
            <a:custGeom>
              <a:avLst/>
              <a:gdLst/>
              <a:ahLst/>
              <a:cxnLst/>
              <a:rect r="r" b="b" t="t" l="l"/>
              <a:pathLst>
                <a:path h="358280" w="2242540">
                  <a:moveTo>
                    <a:pt x="179140" y="0"/>
                  </a:moveTo>
                  <a:lnTo>
                    <a:pt x="2063400" y="0"/>
                  </a:lnTo>
                  <a:cubicBezTo>
                    <a:pt x="2162336" y="0"/>
                    <a:pt x="2242540" y="80204"/>
                    <a:pt x="2242540" y="179140"/>
                  </a:cubicBezTo>
                  <a:lnTo>
                    <a:pt x="2242540" y="179140"/>
                  </a:lnTo>
                  <a:cubicBezTo>
                    <a:pt x="2242540" y="278076"/>
                    <a:pt x="2162336" y="358280"/>
                    <a:pt x="2063400" y="358280"/>
                  </a:cubicBezTo>
                  <a:lnTo>
                    <a:pt x="179140" y="358280"/>
                  </a:lnTo>
                  <a:cubicBezTo>
                    <a:pt x="80204" y="358280"/>
                    <a:pt x="0" y="278076"/>
                    <a:pt x="0" y="179140"/>
                  </a:cubicBezTo>
                  <a:lnTo>
                    <a:pt x="0" y="179140"/>
                  </a:lnTo>
                  <a:cubicBezTo>
                    <a:pt x="0" y="80204"/>
                    <a:pt x="80204" y="0"/>
                    <a:pt x="179140" y="0"/>
                  </a:cubicBezTo>
                  <a:close/>
                </a:path>
              </a:pathLst>
            </a:custGeom>
            <a:solidFill>
              <a:srgbClr val="000000"/>
            </a:solidFill>
          </p:spPr>
        </p:sp>
        <p:sp>
          <p:nvSpPr>
            <p:cNvPr name="TextBox 12" id="12"/>
            <p:cNvSpPr txBox="true"/>
            <p:nvPr/>
          </p:nvSpPr>
          <p:spPr>
            <a:xfrm>
              <a:off x="0" y="-28575"/>
              <a:ext cx="2242540" cy="386855"/>
            </a:xfrm>
            <a:prstGeom prst="rect">
              <a:avLst/>
            </a:prstGeom>
          </p:spPr>
          <p:txBody>
            <a:bodyPr anchor="ctr" rtlCol="false" tIns="24087" lIns="24087" bIns="24087" rIns="24087"/>
            <a:lstStyle/>
            <a:p>
              <a:pPr algn="ctr">
                <a:lnSpc>
                  <a:spcPts val="2520"/>
                </a:lnSpc>
              </a:pPr>
              <a:r>
                <a:rPr lang="en-US" sz="1800">
                  <a:solidFill>
                    <a:srgbClr val="FFFFFF"/>
                  </a:solidFill>
                  <a:latin typeface="Canva Sans"/>
                  <a:ea typeface="Canva Sans"/>
                  <a:cs typeface="Canva Sans"/>
                  <a:sym typeface="Canva Sans"/>
                </a:rPr>
                <a:t>Date: _____</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193403" y="255883"/>
            <a:ext cx="7302571" cy="645795"/>
          </a:xfrm>
          <a:prstGeom prst="rect">
            <a:avLst/>
          </a:prstGeom>
        </p:spPr>
        <p:txBody>
          <a:bodyPr anchor="t" rtlCol="false" tIns="0" lIns="0" bIns="0" rIns="0">
            <a:spAutoFit/>
          </a:bodyPr>
          <a:lstStyle/>
          <a:p>
            <a:pPr algn="l">
              <a:lnSpc>
                <a:spcPts val="4800"/>
              </a:lnSpc>
            </a:pPr>
            <a:r>
              <a:rPr lang="en-US" sz="4800" b="true">
                <a:solidFill>
                  <a:srgbClr val="070707"/>
                </a:solidFill>
                <a:latin typeface="Oswald Bold"/>
                <a:ea typeface="Oswald Bold"/>
                <a:cs typeface="Oswald Bold"/>
                <a:sym typeface="Oswald Bold"/>
              </a:rPr>
              <a:t>Needs &amp; Gaps</a:t>
            </a:r>
          </a:p>
        </p:txBody>
      </p:sp>
      <p:grpSp>
        <p:nvGrpSpPr>
          <p:cNvPr name="Group 3" id="3"/>
          <p:cNvGrpSpPr/>
          <p:nvPr/>
        </p:nvGrpSpPr>
        <p:grpSpPr>
          <a:xfrm rot="0">
            <a:off x="-3696488" y="5410698"/>
            <a:ext cx="8856016" cy="3263392"/>
            <a:chOff x="0" y="0"/>
            <a:chExt cx="1336482" cy="492486"/>
          </a:xfrm>
        </p:grpSpPr>
        <p:sp>
          <p:nvSpPr>
            <p:cNvPr name="Freeform 4" id="4"/>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04AAD"/>
            </a:solidFill>
          </p:spPr>
        </p:sp>
        <p:sp>
          <p:nvSpPr>
            <p:cNvPr name="TextBox 5" id="5"/>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6" id="6"/>
          <p:cNvGrpSpPr/>
          <p:nvPr/>
        </p:nvGrpSpPr>
        <p:grpSpPr>
          <a:xfrm rot="0">
            <a:off x="467480" y="271878"/>
            <a:ext cx="528080" cy="528080"/>
            <a:chOff x="0" y="0"/>
            <a:chExt cx="195585" cy="195585"/>
          </a:xfrm>
        </p:grpSpPr>
        <p:sp>
          <p:nvSpPr>
            <p:cNvPr name="Freeform 7" id="7"/>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5E17EB"/>
            </a:solidFill>
          </p:spPr>
        </p:sp>
        <p:sp>
          <p:nvSpPr>
            <p:cNvPr name="TextBox 8" id="8"/>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
        <p:nvSpPr>
          <p:cNvPr name="Freeform 9" id="9"/>
          <p:cNvSpPr/>
          <p:nvPr/>
        </p:nvSpPr>
        <p:spPr>
          <a:xfrm flipH="false" flipV="false" rot="-10800000">
            <a:off x="5613894" y="6957271"/>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0" y="6542967"/>
            <a:ext cx="8856016" cy="3263392"/>
            <a:chOff x="0" y="0"/>
            <a:chExt cx="1336482" cy="492486"/>
          </a:xfrm>
        </p:grpSpPr>
        <p:sp>
          <p:nvSpPr>
            <p:cNvPr name="Freeform 11" id="11"/>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04AAD"/>
            </a:solidFill>
          </p:spPr>
        </p:sp>
        <p:sp>
          <p:nvSpPr>
            <p:cNvPr name="TextBox 12" id="12"/>
            <p:cNvSpPr txBox="true"/>
            <p:nvPr/>
          </p:nvSpPr>
          <p:spPr>
            <a:xfrm>
              <a:off x="208825" y="200079"/>
              <a:ext cx="918831" cy="257229"/>
            </a:xfrm>
            <a:prstGeom prst="rect">
              <a:avLst/>
            </a:prstGeom>
          </p:spPr>
          <p:txBody>
            <a:bodyPr anchor="ctr" rtlCol="false" tIns="50800" lIns="50800" bIns="50800" rIns="50800"/>
            <a:lstStyle/>
            <a:p>
              <a:pPr algn="ctr">
                <a:lnSpc>
                  <a:spcPts val="2520"/>
                </a:lnSpc>
              </a:pPr>
            </a:p>
          </p:txBody>
        </p:sp>
      </p:grpSp>
      <p:grpSp>
        <p:nvGrpSpPr>
          <p:cNvPr name="Group 13" id="13"/>
          <p:cNvGrpSpPr/>
          <p:nvPr/>
        </p:nvGrpSpPr>
        <p:grpSpPr>
          <a:xfrm rot="0">
            <a:off x="8358311" y="33875"/>
            <a:ext cx="1395289" cy="139528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graphicFrame>
        <p:nvGraphicFramePr>
          <p:cNvPr name="Table 15" id="15"/>
          <p:cNvGraphicFramePr>
            <a:graphicFrameLocks noGrp="true"/>
          </p:cNvGraphicFramePr>
          <p:nvPr/>
        </p:nvGraphicFramePr>
        <p:xfrm>
          <a:off x="1538031" y="1097331"/>
          <a:ext cx="6682620" cy="4420095"/>
        </p:xfrm>
        <a:graphic>
          <a:graphicData uri="http://schemas.openxmlformats.org/drawingml/2006/table">
            <a:tbl>
              <a:tblPr/>
              <a:tblGrid>
                <a:gridCol w="1358813"/>
                <a:gridCol w="2264545"/>
                <a:gridCol w="3059262"/>
              </a:tblGrid>
              <a:tr h="445076">
                <a:tc>
                  <a:txBody>
                    <a:bodyPr anchor="t" rtlCol="false"/>
                    <a:lstStyle/>
                    <a:p>
                      <a:pPr algn="l">
                        <a:lnSpc>
                          <a:spcPts val="1820"/>
                        </a:lnSpc>
                        <a:defRPr/>
                      </a:pPr>
                      <a:r>
                        <a:rPr lang="en-US" sz="1300">
                          <a:solidFill>
                            <a:srgbClr val="070707"/>
                          </a:solidFill>
                          <a:latin typeface="Poppins"/>
                          <a:ea typeface="Poppins"/>
                          <a:cs typeface="Poppins"/>
                          <a:sym typeface="Poppins"/>
                        </a:rPr>
                        <a:t>Sector</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FFFFFF"/>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Gaps Identified</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Development Needs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407181">
                <a:tc>
                  <a:txBody>
                    <a:bodyPr anchor="t" rtlCol="false"/>
                    <a:lstStyle/>
                    <a:p>
                      <a:pPr algn="l">
                        <a:lnSpc>
                          <a:spcPts val="1260"/>
                        </a:lnSpc>
                        <a:defRPr/>
                      </a:pPr>
                      <a:r>
                        <a:rPr lang="en-US" sz="900">
                          <a:solidFill>
                            <a:srgbClr val="FFFFFF"/>
                          </a:solidFill>
                          <a:latin typeface="Poppins"/>
                          <a:ea typeface="Poppins"/>
                          <a:cs typeface="Poppins"/>
                          <a:sym typeface="Poppins"/>
                        </a:rPr>
                        <a:t>Roads &amp; Transport</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190D5F"/>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Limited public transport; possible poor road quality</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All-weather roads; improved public transport to towns and markets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425922">
                <a:tc>
                  <a:txBody>
                    <a:bodyPr anchor="t" rtlCol="false"/>
                    <a:lstStyle/>
                    <a:p>
                      <a:pPr algn="l">
                        <a:lnSpc>
                          <a:spcPts val="1260"/>
                        </a:lnSpc>
                        <a:defRPr/>
                      </a:pPr>
                      <a:r>
                        <a:rPr lang="en-US" sz="900">
                          <a:solidFill>
                            <a:srgbClr val="FFFFFF"/>
                          </a:solidFill>
                          <a:latin typeface="Poppins"/>
                          <a:ea typeface="Poppins"/>
                          <a:cs typeface="Poppins"/>
                          <a:sym typeface="Poppins"/>
                        </a:rPr>
                        <a:t>Water Supply</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1A0C67"/>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Seasonal scarcity; dependence on handpumps during summer</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Reliable piped water system; rainwater harvesting; tank and well maintenance</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523071">
                <a:tc>
                  <a:txBody>
                    <a:bodyPr anchor="t" rtlCol="false"/>
                    <a:lstStyle/>
                    <a:p>
                      <a:pPr algn="l">
                        <a:lnSpc>
                          <a:spcPts val="1260"/>
                        </a:lnSpc>
                        <a:defRPr/>
                      </a:pPr>
                      <a:r>
                        <a:rPr lang="en-US" sz="900">
                          <a:solidFill>
                            <a:srgbClr val="FFFFFF"/>
                          </a:solidFill>
                          <a:latin typeface="Poppins"/>
                          <a:ea typeface="Poppins"/>
                          <a:cs typeface="Poppins"/>
                          <a:sym typeface="Poppins"/>
                        </a:rPr>
                        <a:t>Electricity</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23137F"/>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Potential voltage issues or occasional cuts (needs verification)</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Uninterrupted power supply; solar lighting systems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471806">
                <a:tc>
                  <a:txBody>
                    <a:bodyPr anchor="t" rtlCol="false"/>
                    <a:lstStyle/>
                    <a:p>
                      <a:pPr algn="l">
                        <a:lnSpc>
                          <a:spcPts val="1260"/>
                        </a:lnSpc>
                        <a:defRPr/>
                      </a:pPr>
                      <a:r>
                        <a:rPr lang="en-US" sz="900">
                          <a:solidFill>
                            <a:srgbClr val="FFFFFF"/>
                          </a:solidFill>
                          <a:latin typeface="Poppins"/>
                          <a:ea typeface="Poppins"/>
                          <a:cs typeface="Poppins"/>
                          <a:sym typeface="Poppins"/>
                        </a:rPr>
                        <a:t>Education</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2A1C77"/>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No higher secondary school or local college</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Establish higher secondary school; ensure transport to nearby colleges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402424">
                <a:tc>
                  <a:txBody>
                    <a:bodyPr anchor="t" rtlCol="false"/>
                    <a:lstStyle/>
                    <a:p>
                      <a:pPr algn="l">
                        <a:lnSpc>
                          <a:spcPts val="1120"/>
                        </a:lnSpc>
                        <a:defRPr/>
                      </a:pPr>
                      <a:r>
                        <a:rPr lang="en-US" sz="800">
                          <a:solidFill>
                            <a:srgbClr val="FFFFFF"/>
                          </a:solidFill>
                          <a:latin typeface="Poppins"/>
                          <a:ea typeface="Poppins"/>
                          <a:cs typeface="Poppins"/>
                          <a:sym typeface="Poppins"/>
                        </a:rPr>
                        <a:t>Healthcare</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2F1F8A"/>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No local Primary Health Centre (PHC)</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Set up of a PHC or Health Sub-Centre; regular health camps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407181">
                <a:tc>
                  <a:txBody>
                    <a:bodyPr anchor="t" rtlCol="false"/>
                    <a:lstStyle/>
                    <a:p>
                      <a:pPr algn="l">
                        <a:lnSpc>
                          <a:spcPts val="1260"/>
                        </a:lnSpc>
                        <a:defRPr/>
                      </a:pPr>
                      <a:r>
                        <a:rPr lang="en-US" sz="900">
                          <a:solidFill>
                            <a:srgbClr val="FFFFFF"/>
                          </a:solidFill>
                          <a:latin typeface="Poppins"/>
                          <a:ea typeface="Poppins"/>
                          <a:cs typeface="Poppins"/>
                          <a:sym typeface="Poppins"/>
                        </a:rPr>
                        <a:t>Agriculture</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2E2170"/>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Traditional methods; market access and storage limitations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Modern farming training; cold storage; direct market linkage; input subsidies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523071">
                <a:tc>
                  <a:txBody>
                    <a:bodyPr anchor="t" rtlCol="false"/>
                    <a:lstStyle/>
                    <a:p>
                      <a:pPr algn="l">
                        <a:lnSpc>
                          <a:spcPts val="1260"/>
                        </a:lnSpc>
                        <a:defRPr/>
                      </a:pPr>
                      <a:r>
                        <a:rPr lang="en-US" sz="900">
                          <a:solidFill>
                            <a:srgbClr val="FFFFFF"/>
                          </a:solidFill>
                          <a:latin typeface="Poppins"/>
                          <a:ea typeface="Poppins"/>
                          <a:cs typeface="Poppins"/>
                          <a:sym typeface="Poppins"/>
                        </a:rPr>
                        <a:t>Employment</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301D9C"/>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High dependence on agriculture; lack of job diversification</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Rural enterprise promotion; SHGs; local and migration-linked job support</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407181">
                <a:tc>
                  <a:txBody>
                    <a:bodyPr anchor="t" rtlCol="false"/>
                    <a:lstStyle/>
                    <a:p>
                      <a:pPr algn="l">
                        <a:lnSpc>
                          <a:spcPts val="1260"/>
                        </a:lnSpc>
                        <a:defRPr/>
                      </a:pPr>
                      <a:r>
                        <a:rPr lang="en-US" sz="900">
                          <a:solidFill>
                            <a:srgbClr val="FFFFFF"/>
                          </a:solidFill>
                          <a:latin typeface="Poppins"/>
                          <a:ea typeface="Poppins"/>
                          <a:cs typeface="Poppins"/>
                          <a:sym typeface="Poppins"/>
                        </a:rPr>
                        <a:t>Sanitation</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5E17EB"/>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Unclear status of toilets and waste management</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Ensure 100% toilet coverage; implement solid &amp; liquid waste management systems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r h="407181">
                <a:tc>
                  <a:txBody>
                    <a:bodyPr anchor="t" rtlCol="false"/>
                    <a:lstStyle/>
                    <a:p>
                      <a:pPr algn="l">
                        <a:lnSpc>
                          <a:spcPts val="1260"/>
                        </a:lnSpc>
                        <a:defRPr/>
                      </a:pPr>
                      <a:r>
                        <a:rPr lang="en-US" sz="900">
                          <a:solidFill>
                            <a:srgbClr val="FFFFFF"/>
                          </a:solidFill>
                          <a:latin typeface="Poppins"/>
                          <a:ea typeface="Poppins"/>
                          <a:cs typeface="Poppins"/>
                          <a:sym typeface="Poppins"/>
                        </a:rPr>
                        <a:t>Skill Development</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solidFill>
                      <a:srgbClr val="6520EE"/>
                    </a:solidFill>
                  </a:tcPr>
                </a:tc>
                <a:tc>
                  <a:txBody>
                    <a:bodyPr anchor="t" rtlCol="false"/>
                    <a:lstStyle/>
                    <a:p>
                      <a:pPr algn="l">
                        <a:lnSpc>
                          <a:spcPts val="1120"/>
                        </a:lnSpc>
                        <a:defRPr/>
                      </a:pPr>
                      <a:r>
                        <a:rPr lang="en-US" sz="800">
                          <a:solidFill>
                            <a:srgbClr val="000000"/>
                          </a:solidFill>
                          <a:latin typeface="Poppins"/>
                          <a:ea typeface="Poppins"/>
                          <a:cs typeface="Poppins"/>
                          <a:sym typeface="Poppins"/>
                        </a:rPr>
                        <a:t>No dedicated centre for vocational or technical training</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c>
                  <a:txBody>
                    <a:bodyPr anchor="t" rtlCol="false"/>
                    <a:lstStyle/>
                    <a:p>
                      <a:pPr algn="l">
                        <a:lnSpc>
                          <a:spcPts val="1120"/>
                        </a:lnSpc>
                        <a:defRPr/>
                      </a:pPr>
                      <a:r>
                        <a:rPr lang="en-US" sz="800">
                          <a:solidFill>
                            <a:srgbClr val="000000"/>
                          </a:solidFill>
                          <a:latin typeface="Poppins"/>
                          <a:ea typeface="Poppins"/>
                          <a:cs typeface="Poppins"/>
                          <a:sym typeface="Poppins"/>
                        </a:rPr>
                        <a:t>Establish a Skill Development Centre under PMKVY or state schemes; promote youth training programs</a:t>
                      </a:r>
                      <a:endParaRPr lang="en-US" sz="1100"/>
                    </a:p>
                  </a:txBody>
                  <a:tcPr marL="57150" marR="57150" marT="57150" marB="57150" anchor="ctr">
                    <a:lnL cmpd="sng" algn="ctr" cap="flat" w="8467">
                      <a:solidFill>
                        <a:srgbClr val="000000"/>
                      </a:solidFill>
                      <a:prstDash val="solid"/>
                      <a:round/>
                      <a:headEnd type="none" w="med" len="med"/>
                      <a:tailEnd type="none" w="med" len="med"/>
                    </a:lnL>
                    <a:lnR cmpd="sng" algn="ctr" cap="flat" w="8467">
                      <a:solidFill>
                        <a:srgbClr val="000000"/>
                      </a:solidFill>
                      <a:prstDash val="solid"/>
                      <a:round/>
                      <a:headEnd type="none" w="med" len="med"/>
                      <a:tailEnd type="none" w="med" len="med"/>
                    </a:lnR>
                    <a:lnT cmpd="sng" algn="ctr" cap="flat" w="8467">
                      <a:solidFill>
                        <a:srgbClr val="000000"/>
                      </a:solidFill>
                      <a:prstDash val="solid"/>
                      <a:round/>
                      <a:headEnd type="none" w="med" len="med"/>
                      <a:tailEnd type="none" w="med" len="med"/>
                    </a:lnT>
                    <a:lnB cmpd="sng" algn="ctr" cap="flat" w="8467">
                      <a:solidFill>
                        <a:srgbClr val="000000"/>
                      </a:solidFill>
                      <a:prstDash val="solid"/>
                      <a:round/>
                      <a:headEnd type="none" w="med" len="med"/>
                      <a:tailEnd type="none" w="med" len="med"/>
                    </a:lnB>
                  </a:tcPr>
                </a:tc>
              </a:tr>
            </a:tbl>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85692" y="3783095"/>
            <a:ext cx="12177988" cy="4091765"/>
            <a:chOff x="0" y="0"/>
            <a:chExt cx="1336482" cy="449054"/>
          </a:xfrm>
        </p:grpSpPr>
        <p:sp>
          <p:nvSpPr>
            <p:cNvPr name="Freeform 3" id="3"/>
            <p:cNvSpPr/>
            <p:nvPr/>
          </p:nvSpPr>
          <p:spPr>
            <a:xfrm flipH="false" flipV="false" rot="0">
              <a:off x="10638" y="3504"/>
              <a:ext cx="1315205" cy="445550"/>
            </a:xfrm>
            <a:custGeom>
              <a:avLst/>
              <a:gdLst/>
              <a:ahLst/>
              <a:cxnLst/>
              <a:rect r="r" b="b" t="t" l="l"/>
              <a:pathLst>
                <a:path h="445550" w="1315205">
                  <a:moveTo>
                    <a:pt x="670794" y="5361"/>
                  </a:moveTo>
                  <a:lnTo>
                    <a:pt x="1312652" y="436685"/>
                  </a:lnTo>
                  <a:cubicBezTo>
                    <a:pt x="1314421" y="437874"/>
                    <a:pt x="1315206" y="440079"/>
                    <a:pt x="1314584" y="442118"/>
                  </a:cubicBezTo>
                  <a:cubicBezTo>
                    <a:pt x="1313963" y="444157"/>
                    <a:pt x="1312082" y="445550"/>
                    <a:pt x="1309951" y="445550"/>
                  </a:cubicBezTo>
                  <a:lnTo>
                    <a:pt x="5255" y="445550"/>
                  </a:lnTo>
                  <a:cubicBezTo>
                    <a:pt x="3124" y="445550"/>
                    <a:pt x="1243" y="444157"/>
                    <a:pt x="622" y="442118"/>
                  </a:cubicBezTo>
                  <a:cubicBezTo>
                    <a:pt x="0" y="440079"/>
                    <a:pt x="784" y="437874"/>
                    <a:pt x="2553" y="436685"/>
                  </a:cubicBezTo>
                  <a:lnTo>
                    <a:pt x="644411" y="5361"/>
                  </a:lnTo>
                  <a:cubicBezTo>
                    <a:pt x="652389" y="0"/>
                    <a:pt x="662817" y="0"/>
                    <a:pt x="670794" y="5361"/>
                  </a:cubicBezTo>
                  <a:close/>
                </a:path>
              </a:pathLst>
            </a:custGeom>
            <a:solidFill>
              <a:srgbClr val="004AAD"/>
            </a:solidFill>
          </p:spPr>
        </p:sp>
        <p:sp>
          <p:nvSpPr>
            <p:cNvPr name="TextBox 4" id="4"/>
            <p:cNvSpPr txBox="true"/>
            <p:nvPr/>
          </p:nvSpPr>
          <p:spPr>
            <a:xfrm>
              <a:off x="208825" y="151339"/>
              <a:ext cx="918831" cy="265639"/>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623070" y="2266390"/>
            <a:ext cx="8651615" cy="4364727"/>
            <a:chOff x="0" y="0"/>
            <a:chExt cx="3204302" cy="1616566"/>
          </a:xfrm>
        </p:grpSpPr>
        <p:sp>
          <p:nvSpPr>
            <p:cNvPr name="Freeform 6" id="6"/>
            <p:cNvSpPr/>
            <p:nvPr/>
          </p:nvSpPr>
          <p:spPr>
            <a:xfrm flipH="false" flipV="false" rot="0">
              <a:off x="0" y="0"/>
              <a:ext cx="3204302" cy="1616566"/>
            </a:xfrm>
            <a:custGeom>
              <a:avLst/>
              <a:gdLst/>
              <a:ahLst/>
              <a:cxnLst/>
              <a:rect r="r" b="b" t="t" l="l"/>
              <a:pathLst>
                <a:path h="1616566" w="3204302">
                  <a:moveTo>
                    <a:pt x="26846" y="0"/>
                  </a:moveTo>
                  <a:lnTo>
                    <a:pt x="3177456" y="0"/>
                  </a:lnTo>
                  <a:cubicBezTo>
                    <a:pt x="3184576" y="0"/>
                    <a:pt x="3191405" y="2828"/>
                    <a:pt x="3196439" y="7863"/>
                  </a:cubicBezTo>
                  <a:cubicBezTo>
                    <a:pt x="3201474" y="12897"/>
                    <a:pt x="3204302" y="19726"/>
                    <a:pt x="3204302" y="26846"/>
                  </a:cubicBezTo>
                  <a:lnTo>
                    <a:pt x="3204302" y="1589720"/>
                  </a:lnTo>
                  <a:cubicBezTo>
                    <a:pt x="3204302" y="1596840"/>
                    <a:pt x="3201474" y="1603668"/>
                    <a:pt x="3196439" y="1608703"/>
                  </a:cubicBezTo>
                  <a:cubicBezTo>
                    <a:pt x="3191405" y="1613737"/>
                    <a:pt x="3184576" y="1616566"/>
                    <a:pt x="3177456" y="1616566"/>
                  </a:cubicBezTo>
                  <a:lnTo>
                    <a:pt x="26846" y="1616566"/>
                  </a:lnTo>
                  <a:cubicBezTo>
                    <a:pt x="19726" y="1616566"/>
                    <a:pt x="12897" y="1613737"/>
                    <a:pt x="7863" y="1608703"/>
                  </a:cubicBezTo>
                  <a:cubicBezTo>
                    <a:pt x="2828" y="1603668"/>
                    <a:pt x="0" y="1596840"/>
                    <a:pt x="0" y="1589720"/>
                  </a:cubicBezTo>
                  <a:lnTo>
                    <a:pt x="0" y="26846"/>
                  </a:lnTo>
                  <a:cubicBezTo>
                    <a:pt x="0" y="19726"/>
                    <a:pt x="2828" y="12897"/>
                    <a:pt x="7863" y="7863"/>
                  </a:cubicBezTo>
                  <a:cubicBezTo>
                    <a:pt x="12897" y="2828"/>
                    <a:pt x="19726" y="0"/>
                    <a:pt x="26846" y="0"/>
                  </a:cubicBezTo>
                  <a:close/>
                </a:path>
              </a:pathLst>
            </a:custGeom>
            <a:solidFill>
              <a:srgbClr val="EEEEEE"/>
            </a:solidFill>
          </p:spPr>
        </p:sp>
        <p:sp>
          <p:nvSpPr>
            <p:cNvPr name="TextBox 7" id="7"/>
            <p:cNvSpPr txBox="true"/>
            <p:nvPr/>
          </p:nvSpPr>
          <p:spPr>
            <a:xfrm>
              <a:off x="0" y="-57150"/>
              <a:ext cx="3204302" cy="1673716"/>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1046330" y="2783532"/>
            <a:ext cx="999022" cy="528080"/>
            <a:chOff x="0" y="0"/>
            <a:chExt cx="370008" cy="195585"/>
          </a:xfrm>
        </p:grpSpPr>
        <p:sp>
          <p:nvSpPr>
            <p:cNvPr name="Freeform 9" id="9"/>
            <p:cNvSpPr/>
            <p:nvPr/>
          </p:nvSpPr>
          <p:spPr>
            <a:xfrm flipH="false" flipV="false" rot="0">
              <a:off x="0" y="0"/>
              <a:ext cx="370008" cy="195585"/>
            </a:xfrm>
            <a:custGeom>
              <a:avLst/>
              <a:gdLst/>
              <a:ahLst/>
              <a:cxnLst/>
              <a:rect r="r" b="b" t="t" l="l"/>
              <a:pathLst>
                <a:path h="195585" w="370008">
                  <a:moveTo>
                    <a:pt x="77495" y="0"/>
                  </a:moveTo>
                  <a:lnTo>
                    <a:pt x="292513" y="0"/>
                  </a:lnTo>
                  <a:cubicBezTo>
                    <a:pt x="335312" y="0"/>
                    <a:pt x="370008" y="34696"/>
                    <a:pt x="370008" y="77495"/>
                  </a:cubicBezTo>
                  <a:lnTo>
                    <a:pt x="370008" y="118090"/>
                  </a:lnTo>
                  <a:cubicBezTo>
                    <a:pt x="370008" y="138643"/>
                    <a:pt x="361843" y="158354"/>
                    <a:pt x="347310" y="172887"/>
                  </a:cubicBezTo>
                  <a:cubicBezTo>
                    <a:pt x="332777" y="187420"/>
                    <a:pt x="313066" y="195585"/>
                    <a:pt x="292513" y="195585"/>
                  </a:cubicBezTo>
                  <a:lnTo>
                    <a:pt x="77495" y="195585"/>
                  </a:lnTo>
                  <a:cubicBezTo>
                    <a:pt x="34696" y="195585"/>
                    <a:pt x="0" y="160889"/>
                    <a:pt x="0" y="118090"/>
                  </a:cubicBezTo>
                  <a:lnTo>
                    <a:pt x="0" y="77495"/>
                  </a:lnTo>
                  <a:cubicBezTo>
                    <a:pt x="0" y="34696"/>
                    <a:pt x="34696" y="0"/>
                    <a:pt x="77495" y="0"/>
                  </a:cubicBezTo>
                  <a:close/>
                </a:path>
              </a:pathLst>
            </a:custGeom>
            <a:solidFill>
              <a:srgbClr val="1A0C67"/>
            </a:solidFill>
          </p:spPr>
        </p:sp>
        <p:sp>
          <p:nvSpPr>
            <p:cNvPr name="TextBox 10" id="10"/>
            <p:cNvSpPr txBox="true"/>
            <p:nvPr/>
          </p:nvSpPr>
          <p:spPr>
            <a:xfrm>
              <a:off x="0" y="-28575"/>
              <a:ext cx="370008" cy="224160"/>
            </a:xfrm>
            <a:prstGeom prst="rect">
              <a:avLst/>
            </a:prstGeom>
          </p:spPr>
          <p:txBody>
            <a:bodyPr anchor="ctr" rtlCol="false" tIns="50800" lIns="50800" bIns="50800" rIns="50800"/>
            <a:lstStyle/>
            <a:p>
              <a:pPr algn="ctr">
                <a:lnSpc>
                  <a:spcPts val="2520"/>
                </a:lnSpc>
              </a:pPr>
              <a:r>
                <a:rPr lang="en-US" sz="1800">
                  <a:solidFill>
                    <a:srgbClr val="FFFFFF"/>
                  </a:solidFill>
                  <a:latin typeface="Canva Sans"/>
                  <a:ea typeface="Canva Sans"/>
                  <a:cs typeface="Canva Sans"/>
                  <a:sym typeface="Canva Sans"/>
                </a:rPr>
                <a:t>VISION</a:t>
              </a:r>
            </a:p>
          </p:txBody>
        </p:sp>
      </p:grpSp>
      <p:grpSp>
        <p:nvGrpSpPr>
          <p:cNvPr name="Group 11" id="11"/>
          <p:cNvGrpSpPr/>
          <p:nvPr/>
        </p:nvGrpSpPr>
        <p:grpSpPr>
          <a:xfrm rot="0">
            <a:off x="1046330" y="4019884"/>
            <a:ext cx="999022" cy="528080"/>
            <a:chOff x="0" y="0"/>
            <a:chExt cx="370008" cy="195585"/>
          </a:xfrm>
        </p:grpSpPr>
        <p:sp>
          <p:nvSpPr>
            <p:cNvPr name="Freeform 12" id="12"/>
            <p:cNvSpPr/>
            <p:nvPr/>
          </p:nvSpPr>
          <p:spPr>
            <a:xfrm flipH="false" flipV="false" rot="0">
              <a:off x="0" y="0"/>
              <a:ext cx="370008" cy="195585"/>
            </a:xfrm>
            <a:custGeom>
              <a:avLst/>
              <a:gdLst/>
              <a:ahLst/>
              <a:cxnLst/>
              <a:rect r="r" b="b" t="t" l="l"/>
              <a:pathLst>
                <a:path h="195585" w="370008">
                  <a:moveTo>
                    <a:pt x="77495" y="0"/>
                  </a:moveTo>
                  <a:lnTo>
                    <a:pt x="292513" y="0"/>
                  </a:lnTo>
                  <a:cubicBezTo>
                    <a:pt x="335312" y="0"/>
                    <a:pt x="370008" y="34696"/>
                    <a:pt x="370008" y="77495"/>
                  </a:cubicBezTo>
                  <a:lnTo>
                    <a:pt x="370008" y="118090"/>
                  </a:lnTo>
                  <a:cubicBezTo>
                    <a:pt x="370008" y="138643"/>
                    <a:pt x="361843" y="158354"/>
                    <a:pt x="347310" y="172887"/>
                  </a:cubicBezTo>
                  <a:cubicBezTo>
                    <a:pt x="332777" y="187420"/>
                    <a:pt x="313066" y="195585"/>
                    <a:pt x="292513" y="195585"/>
                  </a:cubicBezTo>
                  <a:lnTo>
                    <a:pt x="77495" y="195585"/>
                  </a:lnTo>
                  <a:cubicBezTo>
                    <a:pt x="34696" y="195585"/>
                    <a:pt x="0" y="160889"/>
                    <a:pt x="0" y="118090"/>
                  </a:cubicBezTo>
                  <a:lnTo>
                    <a:pt x="0" y="77495"/>
                  </a:lnTo>
                  <a:cubicBezTo>
                    <a:pt x="0" y="34696"/>
                    <a:pt x="34696" y="0"/>
                    <a:pt x="77495" y="0"/>
                  </a:cubicBezTo>
                  <a:close/>
                </a:path>
              </a:pathLst>
            </a:custGeom>
            <a:solidFill>
              <a:srgbClr val="1A0C67"/>
            </a:solidFill>
          </p:spPr>
        </p:sp>
        <p:sp>
          <p:nvSpPr>
            <p:cNvPr name="TextBox 13" id="13"/>
            <p:cNvSpPr txBox="true"/>
            <p:nvPr/>
          </p:nvSpPr>
          <p:spPr>
            <a:xfrm>
              <a:off x="0" y="-28575"/>
              <a:ext cx="370008" cy="224160"/>
            </a:xfrm>
            <a:prstGeom prst="rect">
              <a:avLst/>
            </a:prstGeom>
          </p:spPr>
          <p:txBody>
            <a:bodyPr anchor="ctr" rtlCol="false" tIns="50800" lIns="50800" bIns="50800" rIns="50800"/>
            <a:lstStyle/>
            <a:p>
              <a:pPr algn="ctr">
                <a:lnSpc>
                  <a:spcPts val="2520"/>
                </a:lnSpc>
              </a:pPr>
              <a:r>
                <a:rPr lang="en-US" sz="1800">
                  <a:solidFill>
                    <a:srgbClr val="FFFFFF"/>
                  </a:solidFill>
                  <a:latin typeface="Canva Sans"/>
                  <a:ea typeface="Canva Sans"/>
                  <a:cs typeface="Canva Sans"/>
                  <a:sym typeface="Canva Sans"/>
                </a:rPr>
                <a:t>GOALS</a:t>
              </a:r>
            </a:p>
          </p:txBody>
        </p:sp>
      </p:grpSp>
      <p:sp>
        <p:nvSpPr>
          <p:cNvPr name="TextBox 14" id="14"/>
          <p:cNvSpPr txBox="true"/>
          <p:nvPr/>
        </p:nvSpPr>
        <p:spPr>
          <a:xfrm rot="0">
            <a:off x="960605" y="596807"/>
            <a:ext cx="7222259"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Visions &amp; Goals</a:t>
            </a:r>
          </a:p>
        </p:txBody>
      </p:sp>
      <p:sp>
        <p:nvSpPr>
          <p:cNvPr name="TextBox 15" id="15"/>
          <p:cNvSpPr txBox="true"/>
          <p:nvPr/>
        </p:nvSpPr>
        <p:spPr>
          <a:xfrm rot="0">
            <a:off x="2226284" y="2834212"/>
            <a:ext cx="6795796" cy="407439"/>
          </a:xfrm>
          <a:prstGeom prst="rect">
            <a:avLst/>
          </a:prstGeom>
        </p:spPr>
        <p:txBody>
          <a:bodyPr anchor="t" rtlCol="false" tIns="0" lIns="0" bIns="0" rIns="0">
            <a:spAutoFit/>
          </a:bodyPr>
          <a:lstStyle/>
          <a:p>
            <a:pPr algn="l" marL="522079" indent="-174026" lvl="2">
              <a:lnSpc>
                <a:spcPts val="1692"/>
              </a:lnSpc>
              <a:buFont typeface="Arial"/>
              <a:buChar char="⚬"/>
            </a:pPr>
            <a:r>
              <a:rPr lang="en-US" sz="1209">
                <a:solidFill>
                  <a:srgbClr val="070707"/>
                </a:solidFill>
                <a:latin typeface="Canva Sans"/>
                <a:ea typeface="Canva Sans"/>
                <a:cs typeface="Canva Sans"/>
                <a:sym typeface="Canva Sans"/>
              </a:rPr>
              <a:t>To transform Bamori Kalan into a self-sustaining, inclusive, and digitally empowered rural community through integrated development.</a:t>
            </a:r>
          </a:p>
        </p:txBody>
      </p:sp>
      <p:sp>
        <p:nvSpPr>
          <p:cNvPr name="TextBox 16" id="16"/>
          <p:cNvSpPr txBox="true"/>
          <p:nvPr/>
        </p:nvSpPr>
        <p:spPr>
          <a:xfrm rot="0">
            <a:off x="2556040" y="3880111"/>
            <a:ext cx="6136284" cy="2503170"/>
          </a:xfrm>
          <a:prstGeom prst="rect">
            <a:avLst/>
          </a:prstGeom>
        </p:spPr>
        <p:txBody>
          <a:bodyPr anchor="t" rtlCol="false" tIns="0" lIns="0" bIns="0" rIns="0">
            <a:spAutoFit/>
          </a:bodyPr>
          <a:lstStyle/>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Ensure 100% access to clean drinking water and electricity (including solar integration)</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Pave all internal roads and ensure safe transportation access</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Achieve full school attendance and reduce dropout rates to near-zero</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Provide accessible primary and preventive healthcare</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Create at least one operational skill training center</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Enable digital literacy and basic internet access for every household</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Increase employment and local enterprise opportunities, especially for youth and women</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Promote organized dairy and agriculture through cooperatives and government schemes</a:t>
            </a:r>
          </a:p>
          <a:p>
            <a:pPr algn="l">
              <a:lnSpc>
                <a:spcPts val="1680"/>
              </a:lnSpc>
            </a:pPr>
          </a:p>
        </p:txBody>
      </p:sp>
      <p:grpSp>
        <p:nvGrpSpPr>
          <p:cNvPr name="Group 17" id="17"/>
          <p:cNvGrpSpPr/>
          <p:nvPr/>
        </p:nvGrpSpPr>
        <p:grpSpPr>
          <a:xfrm rot="0">
            <a:off x="8358311" y="33875"/>
            <a:ext cx="1395289" cy="139528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25" r="-51" b="-25"/>
              </a:stretch>
            </a:blipFill>
          </p:spPr>
        </p:sp>
      </p:grpSp>
      <p:grpSp>
        <p:nvGrpSpPr>
          <p:cNvPr name="Group 19" id="19"/>
          <p:cNvGrpSpPr/>
          <p:nvPr/>
        </p:nvGrpSpPr>
        <p:grpSpPr>
          <a:xfrm rot="5400000">
            <a:off x="-920022" y="150315"/>
            <a:ext cx="2399639" cy="1361614"/>
            <a:chOff x="0" y="0"/>
            <a:chExt cx="812800" cy="461203"/>
          </a:xfrm>
        </p:grpSpPr>
        <p:sp>
          <p:nvSpPr>
            <p:cNvPr name="Freeform 20" id="20"/>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5E17EB"/>
            </a:solidFill>
          </p:spPr>
        </p:sp>
        <p:sp>
          <p:nvSpPr>
            <p:cNvPr name="TextBox 21" id="21"/>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503068" y="2520723"/>
            <a:ext cx="2399639" cy="1361614"/>
            <a:chOff x="0" y="0"/>
            <a:chExt cx="812800" cy="461203"/>
          </a:xfrm>
        </p:grpSpPr>
        <p:sp>
          <p:nvSpPr>
            <p:cNvPr name="Freeform 3" id="3"/>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4" id="4"/>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5400000">
            <a:off x="-1149106" y="2520723"/>
            <a:ext cx="2399639" cy="1361614"/>
            <a:chOff x="0" y="0"/>
            <a:chExt cx="812800" cy="461203"/>
          </a:xfrm>
        </p:grpSpPr>
        <p:sp>
          <p:nvSpPr>
            <p:cNvPr name="Freeform 6" id="6"/>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7" id="7"/>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731520" y="6870546"/>
            <a:ext cx="8290560" cy="1556821"/>
            <a:chOff x="0" y="0"/>
            <a:chExt cx="4605043" cy="864746"/>
          </a:xfrm>
        </p:grpSpPr>
        <p:sp>
          <p:nvSpPr>
            <p:cNvPr name="Freeform 9" id="9"/>
            <p:cNvSpPr/>
            <p:nvPr/>
          </p:nvSpPr>
          <p:spPr>
            <a:xfrm flipH="false" flipV="false" rot="0">
              <a:off x="0" y="0"/>
              <a:ext cx="4605043" cy="864746"/>
            </a:xfrm>
            <a:custGeom>
              <a:avLst/>
              <a:gdLst/>
              <a:ahLst/>
              <a:cxnLst/>
              <a:rect r="r" b="b" t="t" l="l"/>
              <a:pathLst>
                <a:path h="864746" w="4605043">
                  <a:moveTo>
                    <a:pt x="26147" y="0"/>
                  </a:moveTo>
                  <a:lnTo>
                    <a:pt x="4578896" y="0"/>
                  </a:lnTo>
                  <a:cubicBezTo>
                    <a:pt x="4593337" y="0"/>
                    <a:pt x="4605043" y="11706"/>
                    <a:pt x="4605043" y="26147"/>
                  </a:cubicBezTo>
                  <a:lnTo>
                    <a:pt x="4605043" y="838599"/>
                  </a:lnTo>
                  <a:cubicBezTo>
                    <a:pt x="4605043" y="845533"/>
                    <a:pt x="4602288" y="852184"/>
                    <a:pt x="4597384" y="857088"/>
                  </a:cubicBezTo>
                  <a:cubicBezTo>
                    <a:pt x="4592481" y="861991"/>
                    <a:pt x="4585831" y="864746"/>
                    <a:pt x="4578896" y="864746"/>
                  </a:cubicBezTo>
                  <a:lnTo>
                    <a:pt x="26147" y="864746"/>
                  </a:lnTo>
                  <a:cubicBezTo>
                    <a:pt x="11706" y="864746"/>
                    <a:pt x="0" y="853039"/>
                    <a:pt x="0" y="838599"/>
                  </a:cubicBezTo>
                  <a:lnTo>
                    <a:pt x="0" y="26147"/>
                  </a:lnTo>
                  <a:cubicBezTo>
                    <a:pt x="0" y="11706"/>
                    <a:pt x="11706" y="0"/>
                    <a:pt x="26147" y="0"/>
                  </a:cubicBezTo>
                  <a:close/>
                </a:path>
              </a:pathLst>
            </a:custGeom>
            <a:solidFill>
              <a:srgbClr val="FFC61A"/>
            </a:solidFill>
          </p:spPr>
        </p:sp>
        <p:sp>
          <p:nvSpPr>
            <p:cNvPr name="TextBox 10" id="10"/>
            <p:cNvSpPr txBox="true"/>
            <p:nvPr/>
          </p:nvSpPr>
          <p:spPr>
            <a:xfrm>
              <a:off x="0" y="-19050"/>
              <a:ext cx="4605043" cy="883796"/>
            </a:xfrm>
            <a:prstGeom prst="rect">
              <a:avLst/>
            </a:prstGeom>
          </p:spPr>
          <p:txBody>
            <a:bodyPr anchor="ctr" rtlCol="false" tIns="24087" lIns="24087" bIns="24087" rIns="24087"/>
            <a:lstStyle/>
            <a:p>
              <a:pPr algn="ctr">
                <a:lnSpc>
                  <a:spcPts val="1920"/>
                </a:lnSpc>
              </a:pPr>
            </a:p>
          </p:txBody>
        </p:sp>
      </p:grpSp>
      <p:sp>
        <p:nvSpPr>
          <p:cNvPr name="Freeform 11" id="11"/>
          <p:cNvSpPr/>
          <p:nvPr/>
        </p:nvSpPr>
        <p:spPr>
          <a:xfrm flipH="false" flipV="false" rot="-10800000">
            <a:off x="813079" y="1193069"/>
            <a:ext cx="3901440" cy="170245"/>
          </a:xfrm>
          <a:custGeom>
            <a:avLst/>
            <a:gdLst/>
            <a:ahLst/>
            <a:cxnLst/>
            <a:rect r="r" b="b" t="t" l="l"/>
            <a:pathLst>
              <a:path h="170245" w="3901440">
                <a:moveTo>
                  <a:pt x="0" y="0"/>
                </a:moveTo>
                <a:lnTo>
                  <a:pt x="3901440" y="0"/>
                </a:lnTo>
                <a:lnTo>
                  <a:pt x="3901440" y="170244"/>
                </a:lnTo>
                <a:lnTo>
                  <a:pt x="0" y="1702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328243" y="3358277"/>
            <a:ext cx="2871112" cy="28711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4"/>
              <a:stretch>
                <a:fillRect l="-12606" t="0" r="-12606" b="0"/>
              </a:stretch>
            </a:blipFill>
          </p:spPr>
        </p:sp>
      </p:grpSp>
      <p:grpSp>
        <p:nvGrpSpPr>
          <p:cNvPr name="Group 14" id="14"/>
          <p:cNvGrpSpPr/>
          <p:nvPr/>
        </p:nvGrpSpPr>
        <p:grpSpPr>
          <a:xfrm rot="0">
            <a:off x="5711898" y="3358277"/>
            <a:ext cx="2871112" cy="287111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5"/>
              <a:stretch>
                <a:fillRect l="-14529" t="0" r="-14529" b="0"/>
              </a:stretch>
            </a:blipFill>
          </p:spPr>
        </p:sp>
      </p:grpSp>
      <p:sp>
        <p:nvSpPr>
          <p:cNvPr name="AutoShape 16" id="16"/>
          <p:cNvSpPr/>
          <p:nvPr/>
        </p:nvSpPr>
        <p:spPr>
          <a:xfrm>
            <a:off x="4199355" y="4793833"/>
            <a:ext cx="1512543" cy="0"/>
          </a:xfrm>
          <a:prstGeom prst="line">
            <a:avLst/>
          </a:prstGeom>
          <a:ln cap="flat" w="38100">
            <a:solidFill>
              <a:srgbClr val="000000"/>
            </a:solidFill>
            <a:prstDash val="solid"/>
            <a:headEnd type="none" len="sm" w="sm"/>
            <a:tailEnd type="arrow" len="sm" w="med"/>
          </a:ln>
        </p:spPr>
      </p:sp>
      <p:grpSp>
        <p:nvGrpSpPr>
          <p:cNvPr name="Group 17" id="17"/>
          <p:cNvGrpSpPr/>
          <p:nvPr/>
        </p:nvGrpSpPr>
        <p:grpSpPr>
          <a:xfrm rot="0">
            <a:off x="8358311" y="33875"/>
            <a:ext cx="1395289" cy="1395289"/>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25" r="-51" b="-25"/>
              </a:stretch>
            </a:blipFill>
          </p:spPr>
        </p:sp>
      </p:grpSp>
      <p:sp>
        <p:nvSpPr>
          <p:cNvPr name="Freeform 19" id="19"/>
          <p:cNvSpPr/>
          <p:nvPr/>
        </p:nvSpPr>
        <p:spPr>
          <a:xfrm flipH="false" flipV="false" rot="0">
            <a:off x="3077424" y="1592929"/>
            <a:ext cx="191616" cy="408781"/>
          </a:xfrm>
          <a:custGeom>
            <a:avLst/>
            <a:gdLst/>
            <a:ahLst/>
            <a:cxnLst/>
            <a:rect r="r" b="b" t="t" l="l"/>
            <a:pathLst>
              <a:path h="408781" w="191616">
                <a:moveTo>
                  <a:pt x="0" y="0"/>
                </a:moveTo>
                <a:lnTo>
                  <a:pt x="191616" y="0"/>
                </a:lnTo>
                <a:lnTo>
                  <a:pt x="191616" y="408781"/>
                </a:lnTo>
                <a:lnTo>
                  <a:pt x="0" y="408781"/>
                </a:lnTo>
                <a:lnTo>
                  <a:pt x="0" y="0"/>
                </a:lnTo>
                <a:close/>
              </a:path>
            </a:pathLst>
          </a:custGeom>
          <a:blipFill>
            <a:blip r:embed="rId7"/>
            <a:stretch>
              <a:fillRect l="0" t="0" r="0" b="0"/>
            </a:stretch>
          </a:blipFill>
        </p:spPr>
      </p:sp>
      <p:sp>
        <p:nvSpPr>
          <p:cNvPr name="TextBox 20" id="20"/>
          <p:cNvSpPr txBox="true"/>
          <p:nvPr/>
        </p:nvSpPr>
        <p:spPr>
          <a:xfrm rot="0">
            <a:off x="731520" y="517842"/>
            <a:ext cx="6089116" cy="494031"/>
          </a:xfrm>
          <a:prstGeom prst="rect">
            <a:avLst/>
          </a:prstGeom>
        </p:spPr>
        <p:txBody>
          <a:bodyPr anchor="t" rtlCol="false" tIns="0" lIns="0" bIns="0" rIns="0">
            <a:spAutoFit/>
          </a:bodyPr>
          <a:lstStyle/>
          <a:p>
            <a:pPr algn="ctr">
              <a:lnSpc>
                <a:spcPts val="3700"/>
              </a:lnSpc>
            </a:pPr>
            <a:r>
              <a:rPr lang="en-US" sz="3700" b="true">
                <a:solidFill>
                  <a:srgbClr val="070707"/>
                </a:solidFill>
                <a:latin typeface="Oswald Bold"/>
                <a:ea typeface="Oswald Bold"/>
                <a:cs typeface="Oswald Bold"/>
                <a:sym typeface="Oswald Bold"/>
              </a:rPr>
              <a:t>Sector-Wise Development  Plan</a:t>
            </a:r>
          </a:p>
        </p:txBody>
      </p:sp>
      <p:sp>
        <p:nvSpPr>
          <p:cNvPr name="TextBox 21" id="21"/>
          <p:cNvSpPr txBox="true"/>
          <p:nvPr/>
        </p:nvSpPr>
        <p:spPr>
          <a:xfrm rot="0">
            <a:off x="333224" y="1592134"/>
            <a:ext cx="7957186" cy="409576"/>
          </a:xfrm>
          <a:prstGeom prst="rect">
            <a:avLst/>
          </a:prstGeom>
        </p:spPr>
        <p:txBody>
          <a:bodyPr anchor="t" rtlCol="false" tIns="0" lIns="0" bIns="0" rIns="0">
            <a:spAutoFit/>
          </a:bodyPr>
          <a:lstStyle/>
          <a:p>
            <a:pPr algn="ctr">
              <a:lnSpc>
                <a:spcPts val="3000"/>
              </a:lnSpc>
            </a:pPr>
            <a:r>
              <a:rPr lang="en-US" sz="3000" b="true">
                <a:solidFill>
                  <a:srgbClr val="070707"/>
                </a:solidFill>
                <a:latin typeface="Oswald Bold"/>
                <a:ea typeface="Oswald Bold"/>
                <a:cs typeface="Oswald Bold"/>
                <a:sym typeface="Oswald Bold"/>
              </a:rPr>
              <a:t>.EDUCATION</a:t>
            </a:r>
          </a:p>
        </p:txBody>
      </p:sp>
      <p:sp>
        <p:nvSpPr>
          <p:cNvPr name="TextBox 22" id="22"/>
          <p:cNvSpPr txBox="true"/>
          <p:nvPr/>
        </p:nvSpPr>
        <p:spPr>
          <a:xfrm rot="0">
            <a:off x="908472" y="1825895"/>
            <a:ext cx="6377262" cy="1210422"/>
          </a:xfrm>
          <a:prstGeom prst="rect">
            <a:avLst/>
          </a:prstGeom>
        </p:spPr>
        <p:txBody>
          <a:bodyPr anchor="t" rtlCol="false" tIns="0" lIns="0" bIns="0" rIns="0">
            <a:spAutoFit/>
          </a:bodyPr>
          <a:lstStyle/>
          <a:p>
            <a:pPr algn="l">
              <a:lnSpc>
                <a:spcPts val="1904"/>
              </a:lnSpc>
            </a:pPr>
          </a:p>
          <a:p>
            <a:pPr algn="l">
              <a:lnSpc>
                <a:spcPts val="1904"/>
              </a:lnSpc>
            </a:pPr>
            <a:r>
              <a:rPr lang="en-US" sz="1904">
                <a:solidFill>
                  <a:srgbClr val="FF3131"/>
                </a:solidFill>
                <a:latin typeface="Oswald"/>
                <a:ea typeface="Oswald"/>
                <a:cs typeface="Oswald"/>
                <a:sym typeface="Oswald"/>
              </a:rPr>
              <a:t>Strategy</a:t>
            </a:r>
          </a:p>
          <a:p>
            <a:pPr algn="l">
              <a:lnSpc>
                <a:spcPts val="1904"/>
              </a:lnSpc>
            </a:pPr>
          </a:p>
          <a:p>
            <a:pPr algn="l" marL="411158" indent="-205579" lvl="1">
              <a:lnSpc>
                <a:spcPts val="1904"/>
              </a:lnSpc>
              <a:buAutoNum type="arabicPeriod" startAt="1"/>
            </a:pPr>
            <a:r>
              <a:rPr lang="en-US" sz="1904">
                <a:solidFill>
                  <a:srgbClr val="070707"/>
                </a:solidFill>
                <a:latin typeface="Oswald"/>
                <a:ea typeface="Oswald"/>
                <a:cs typeface="Oswald"/>
                <a:sym typeface="Oswald"/>
              </a:rPr>
              <a:t> Infrastructure &amp; Digital Access</a:t>
            </a:r>
          </a:p>
          <a:p>
            <a:pPr algn="l" marL="411158" indent="-205579" lvl="1">
              <a:lnSpc>
                <a:spcPts val="1904"/>
              </a:lnSpc>
              <a:buAutoNum type="arabicPeriod" startAt="1"/>
            </a:pPr>
            <a:r>
              <a:rPr lang="en-US" sz="1904">
                <a:solidFill>
                  <a:srgbClr val="070707"/>
                </a:solidFill>
                <a:latin typeface="Oswald"/>
                <a:ea typeface="Oswald"/>
                <a:cs typeface="Oswald"/>
                <a:sym typeface="Oswald"/>
              </a:rPr>
              <a:t>Scholarship &amp; Outreach Programs</a:t>
            </a:r>
          </a:p>
        </p:txBody>
      </p:sp>
      <p:sp>
        <p:nvSpPr>
          <p:cNvPr name="TextBox 23" id="23"/>
          <p:cNvSpPr txBox="true"/>
          <p:nvPr/>
        </p:nvSpPr>
        <p:spPr>
          <a:xfrm rot="0">
            <a:off x="4311817" y="4429924"/>
            <a:ext cx="1432654" cy="245747"/>
          </a:xfrm>
          <a:prstGeom prst="rect">
            <a:avLst/>
          </a:prstGeom>
        </p:spPr>
        <p:txBody>
          <a:bodyPr anchor="t" rtlCol="false" tIns="0" lIns="0" bIns="0" rIns="0">
            <a:spAutoFit/>
          </a:bodyPr>
          <a:lstStyle/>
          <a:p>
            <a:pPr algn="ctr">
              <a:lnSpc>
                <a:spcPts val="1800"/>
              </a:lnSpc>
            </a:pPr>
            <a:r>
              <a:rPr lang="en-US" sz="1800" b="true">
                <a:solidFill>
                  <a:srgbClr val="070707"/>
                </a:solidFill>
                <a:latin typeface="Oswald Bold"/>
                <a:ea typeface="Oswald Bold"/>
                <a:cs typeface="Oswald Bold"/>
                <a:sym typeface="Oswald Bold"/>
              </a:rPr>
              <a:t>Plan</a:t>
            </a:r>
          </a:p>
        </p:txBody>
      </p:sp>
      <p:grpSp>
        <p:nvGrpSpPr>
          <p:cNvPr name="Group 24" id="24"/>
          <p:cNvGrpSpPr/>
          <p:nvPr/>
        </p:nvGrpSpPr>
        <p:grpSpPr>
          <a:xfrm rot="5400000">
            <a:off x="-1149106" y="-83307"/>
            <a:ext cx="2399639" cy="1361614"/>
            <a:chOff x="0" y="0"/>
            <a:chExt cx="812800" cy="461203"/>
          </a:xfrm>
        </p:grpSpPr>
        <p:sp>
          <p:nvSpPr>
            <p:cNvPr name="Freeform 25" id="25"/>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5E17EB"/>
            </a:solidFill>
          </p:spPr>
        </p:sp>
        <p:sp>
          <p:nvSpPr>
            <p:cNvPr name="TextBox 26" id="26"/>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503068" y="2520723"/>
            <a:ext cx="2399639" cy="1361614"/>
            <a:chOff x="0" y="0"/>
            <a:chExt cx="812800" cy="461203"/>
          </a:xfrm>
        </p:grpSpPr>
        <p:sp>
          <p:nvSpPr>
            <p:cNvPr name="Freeform 3" id="3"/>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4" id="4"/>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5400000">
            <a:off x="-1149106" y="2520723"/>
            <a:ext cx="2399639" cy="1361614"/>
            <a:chOff x="0" y="0"/>
            <a:chExt cx="812800" cy="461203"/>
          </a:xfrm>
        </p:grpSpPr>
        <p:sp>
          <p:nvSpPr>
            <p:cNvPr name="Freeform 6" id="6"/>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7" id="7"/>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731520" y="6870546"/>
            <a:ext cx="8290560" cy="1556821"/>
            <a:chOff x="0" y="0"/>
            <a:chExt cx="4605043" cy="864746"/>
          </a:xfrm>
        </p:grpSpPr>
        <p:sp>
          <p:nvSpPr>
            <p:cNvPr name="Freeform 9" id="9"/>
            <p:cNvSpPr/>
            <p:nvPr/>
          </p:nvSpPr>
          <p:spPr>
            <a:xfrm flipH="false" flipV="false" rot="0">
              <a:off x="0" y="0"/>
              <a:ext cx="4605043" cy="864746"/>
            </a:xfrm>
            <a:custGeom>
              <a:avLst/>
              <a:gdLst/>
              <a:ahLst/>
              <a:cxnLst/>
              <a:rect r="r" b="b" t="t" l="l"/>
              <a:pathLst>
                <a:path h="864746" w="4605043">
                  <a:moveTo>
                    <a:pt x="26147" y="0"/>
                  </a:moveTo>
                  <a:lnTo>
                    <a:pt x="4578896" y="0"/>
                  </a:lnTo>
                  <a:cubicBezTo>
                    <a:pt x="4593337" y="0"/>
                    <a:pt x="4605043" y="11706"/>
                    <a:pt x="4605043" y="26147"/>
                  </a:cubicBezTo>
                  <a:lnTo>
                    <a:pt x="4605043" y="838599"/>
                  </a:lnTo>
                  <a:cubicBezTo>
                    <a:pt x="4605043" y="845533"/>
                    <a:pt x="4602288" y="852184"/>
                    <a:pt x="4597384" y="857088"/>
                  </a:cubicBezTo>
                  <a:cubicBezTo>
                    <a:pt x="4592481" y="861991"/>
                    <a:pt x="4585831" y="864746"/>
                    <a:pt x="4578896" y="864746"/>
                  </a:cubicBezTo>
                  <a:lnTo>
                    <a:pt x="26147" y="864746"/>
                  </a:lnTo>
                  <a:cubicBezTo>
                    <a:pt x="11706" y="864746"/>
                    <a:pt x="0" y="853039"/>
                    <a:pt x="0" y="838599"/>
                  </a:cubicBezTo>
                  <a:lnTo>
                    <a:pt x="0" y="26147"/>
                  </a:lnTo>
                  <a:cubicBezTo>
                    <a:pt x="0" y="11706"/>
                    <a:pt x="11706" y="0"/>
                    <a:pt x="26147" y="0"/>
                  </a:cubicBezTo>
                  <a:close/>
                </a:path>
              </a:pathLst>
            </a:custGeom>
            <a:solidFill>
              <a:srgbClr val="FFC61A"/>
            </a:solidFill>
          </p:spPr>
        </p:sp>
        <p:sp>
          <p:nvSpPr>
            <p:cNvPr name="TextBox 10" id="10"/>
            <p:cNvSpPr txBox="true"/>
            <p:nvPr/>
          </p:nvSpPr>
          <p:spPr>
            <a:xfrm>
              <a:off x="0" y="-19050"/>
              <a:ext cx="4605043" cy="883796"/>
            </a:xfrm>
            <a:prstGeom prst="rect">
              <a:avLst/>
            </a:prstGeom>
          </p:spPr>
          <p:txBody>
            <a:bodyPr anchor="ctr" rtlCol="false" tIns="24087" lIns="24087" bIns="24087" rIns="24087"/>
            <a:lstStyle/>
            <a:p>
              <a:pPr algn="ctr">
                <a:lnSpc>
                  <a:spcPts val="1920"/>
                </a:lnSpc>
              </a:pPr>
            </a:p>
          </p:txBody>
        </p:sp>
      </p:grpSp>
      <p:sp>
        <p:nvSpPr>
          <p:cNvPr name="Freeform 11" id="11"/>
          <p:cNvSpPr/>
          <p:nvPr/>
        </p:nvSpPr>
        <p:spPr>
          <a:xfrm flipH="false" flipV="false" rot="-10800000">
            <a:off x="946712" y="1258920"/>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1086113" y="3657600"/>
            <a:ext cx="2871112" cy="2871112"/>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4"/>
              <a:stretch>
                <a:fillRect l="-6196" t="0" r="-6196" b="0"/>
              </a:stretch>
            </a:blipFill>
          </p:spPr>
        </p:sp>
      </p:grpSp>
      <p:grpSp>
        <p:nvGrpSpPr>
          <p:cNvPr name="Group 14" id="14"/>
          <p:cNvGrpSpPr/>
          <p:nvPr/>
        </p:nvGrpSpPr>
        <p:grpSpPr>
          <a:xfrm rot="0">
            <a:off x="5786253" y="3657600"/>
            <a:ext cx="2871112" cy="2871112"/>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5"/>
              <a:stretch>
                <a:fillRect l="-54838" t="0" r="-54838" b="0"/>
              </a:stretch>
            </a:blipFill>
          </p:spPr>
        </p:sp>
      </p:grpSp>
      <p:sp>
        <p:nvSpPr>
          <p:cNvPr name="AutoShape 16" id="16"/>
          <p:cNvSpPr/>
          <p:nvPr/>
        </p:nvSpPr>
        <p:spPr>
          <a:xfrm>
            <a:off x="3957225" y="5093156"/>
            <a:ext cx="1829029" cy="0"/>
          </a:xfrm>
          <a:prstGeom prst="line">
            <a:avLst/>
          </a:prstGeom>
          <a:ln cap="flat" w="38100">
            <a:solidFill>
              <a:srgbClr val="000000"/>
            </a:solidFill>
            <a:prstDash val="solid"/>
            <a:headEnd type="none" len="sm" w="sm"/>
            <a:tailEnd type="arrow" len="sm" w="med"/>
          </a:ln>
        </p:spPr>
      </p:sp>
      <p:sp>
        <p:nvSpPr>
          <p:cNvPr name="TextBox 17" id="17"/>
          <p:cNvSpPr txBox="true"/>
          <p:nvPr/>
        </p:nvSpPr>
        <p:spPr>
          <a:xfrm rot="0">
            <a:off x="-735377" y="404391"/>
            <a:ext cx="7957186" cy="645795"/>
          </a:xfrm>
          <a:prstGeom prst="rect">
            <a:avLst/>
          </a:prstGeom>
        </p:spPr>
        <p:txBody>
          <a:bodyPr anchor="t" rtlCol="false" tIns="0" lIns="0" bIns="0" rIns="0">
            <a:spAutoFit/>
          </a:bodyPr>
          <a:lstStyle/>
          <a:p>
            <a:pPr algn="ctr">
              <a:lnSpc>
                <a:spcPts val="4800"/>
              </a:lnSpc>
            </a:pPr>
            <a:r>
              <a:rPr lang="en-US" sz="4800" b="true">
                <a:solidFill>
                  <a:srgbClr val="070707"/>
                </a:solidFill>
                <a:latin typeface="Oswald Bold"/>
                <a:ea typeface="Oswald Bold"/>
                <a:cs typeface="Oswald Bold"/>
                <a:sym typeface="Oswald Bold"/>
              </a:rPr>
              <a:t>.Agriculture</a:t>
            </a:r>
          </a:p>
        </p:txBody>
      </p:sp>
      <p:grpSp>
        <p:nvGrpSpPr>
          <p:cNvPr name="Group 18" id="18"/>
          <p:cNvGrpSpPr/>
          <p:nvPr/>
        </p:nvGrpSpPr>
        <p:grpSpPr>
          <a:xfrm rot="0">
            <a:off x="8358311" y="33875"/>
            <a:ext cx="1395289" cy="139528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25" r="-51" b="-25"/>
              </a:stretch>
            </a:blipFill>
          </p:spPr>
        </p:sp>
      </p:grpSp>
      <p:sp>
        <p:nvSpPr>
          <p:cNvPr name="Freeform 20" id="20"/>
          <p:cNvSpPr/>
          <p:nvPr/>
        </p:nvSpPr>
        <p:spPr>
          <a:xfrm flipH="false" flipV="false" rot="0">
            <a:off x="1086113" y="365760"/>
            <a:ext cx="511459" cy="637332"/>
          </a:xfrm>
          <a:custGeom>
            <a:avLst/>
            <a:gdLst/>
            <a:ahLst/>
            <a:cxnLst/>
            <a:rect r="r" b="b" t="t" l="l"/>
            <a:pathLst>
              <a:path h="637332" w="511459">
                <a:moveTo>
                  <a:pt x="0" y="0"/>
                </a:moveTo>
                <a:lnTo>
                  <a:pt x="511458" y="0"/>
                </a:lnTo>
                <a:lnTo>
                  <a:pt x="511458" y="637332"/>
                </a:lnTo>
                <a:lnTo>
                  <a:pt x="0" y="637332"/>
                </a:lnTo>
                <a:lnTo>
                  <a:pt x="0" y="0"/>
                </a:lnTo>
                <a:close/>
              </a:path>
            </a:pathLst>
          </a:custGeom>
          <a:blipFill>
            <a:blip r:embed="rId7"/>
            <a:stretch>
              <a:fillRect l="0" t="0" r="0" b="0"/>
            </a:stretch>
          </a:blipFill>
        </p:spPr>
      </p:sp>
      <p:sp>
        <p:nvSpPr>
          <p:cNvPr name="TextBox 21" id="21"/>
          <p:cNvSpPr txBox="true"/>
          <p:nvPr/>
        </p:nvSpPr>
        <p:spPr>
          <a:xfrm rot="0">
            <a:off x="4311817" y="4429924"/>
            <a:ext cx="1432654" cy="245747"/>
          </a:xfrm>
          <a:prstGeom prst="rect">
            <a:avLst/>
          </a:prstGeom>
        </p:spPr>
        <p:txBody>
          <a:bodyPr anchor="t" rtlCol="false" tIns="0" lIns="0" bIns="0" rIns="0">
            <a:spAutoFit/>
          </a:bodyPr>
          <a:lstStyle/>
          <a:p>
            <a:pPr algn="ctr">
              <a:lnSpc>
                <a:spcPts val="1800"/>
              </a:lnSpc>
            </a:pPr>
            <a:r>
              <a:rPr lang="en-US" sz="1800" b="true">
                <a:solidFill>
                  <a:srgbClr val="070707"/>
                </a:solidFill>
                <a:latin typeface="Oswald Bold"/>
                <a:ea typeface="Oswald Bold"/>
                <a:cs typeface="Oswald Bold"/>
                <a:sym typeface="Oswald Bold"/>
              </a:rPr>
              <a:t>Plan</a:t>
            </a:r>
          </a:p>
        </p:txBody>
      </p:sp>
      <p:sp>
        <p:nvSpPr>
          <p:cNvPr name="TextBox 22" id="22"/>
          <p:cNvSpPr txBox="true"/>
          <p:nvPr/>
        </p:nvSpPr>
        <p:spPr>
          <a:xfrm rot="0">
            <a:off x="946712" y="1762970"/>
            <a:ext cx="6377262" cy="1210422"/>
          </a:xfrm>
          <a:prstGeom prst="rect">
            <a:avLst/>
          </a:prstGeom>
        </p:spPr>
        <p:txBody>
          <a:bodyPr anchor="t" rtlCol="false" tIns="0" lIns="0" bIns="0" rIns="0">
            <a:spAutoFit/>
          </a:bodyPr>
          <a:lstStyle/>
          <a:p>
            <a:pPr algn="l">
              <a:lnSpc>
                <a:spcPts val="1904"/>
              </a:lnSpc>
            </a:pPr>
          </a:p>
          <a:p>
            <a:pPr algn="l">
              <a:lnSpc>
                <a:spcPts val="1904"/>
              </a:lnSpc>
            </a:pPr>
            <a:r>
              <a:rPr lang="en-US" sz="1904">
                <a:solidFill>
                  <a:srgbClr val="FF3131"/>
                </a:solidFill>
                <a:latin typeface="Oswald"/>
                <a:ea typeface="Oswald"/>
                <a:cs typeface="Oswald"/>
                <a:sym typeface="Oswald"/>
              </a:rPr>
              <a:t>Strategy</a:t>
            </a:r>
          </a:p>
          <a:p>
            <a:pPr algn="l">
              <a:lnSpc>
                <a:spcPts val="1904"/>
              </a:lnSpc>
            </a:pPr>
          </a:p>
          <a:p>
            <a:pPr algn="l" marL="411158" indent="-205579" lvl="1">
              <a:lnSpc>
                <a:spcPts val="1904"/>
              </a:lnSpc>
              <a:buAutoNum type="arabicPeriod" startAt="1"/>
            </a:pPr>
            <a:r>
              <a:rPr lang="en-US" sz="1904">
                <a:solidFill>
                  <a:srgbClr val="070707"/>
                </a:solidFill>
                <a:latin typeface="Oswald"/>
                <a:ea typeface="Oswald"/>
                <a:cs typeface="Oswald"/>
                <a:sym typeface="Oswald"/>
              </a:rPr>
              <a:t>Modernization of Farming Practices and Technology Adoption</a:t>
            </a:r>
          </a:p>
          <a:p>
            <a:pPr algn="l" marL="411158" indent="-205579" lvl="1">
              <a:lnSpc>
                <a:spcPts val="1904"/>
              </a:lnSpc>
              <a:buAutoNum type="arabicPeriod" startAt="1"/>
            </a:pPr>
            <a:r>
              <a:rPr lang="en-US" sz="1904">
                <a:solidFill>
                  <a:srgbClr val="070707"/>
                </a:solidFill>
                <a:latin typeface="Oswald"/>
                <a:ea typeface="Oswald"/>
                <a:cs typeface="Oswald"/>
                <a:sym typeface="Oswald"/>
              </a:rPr>
              <a:t>Formation of Agricultural Cooperatives and Market Linkages</a:t>
            </a:r>
          </a:p>
        </p:txBody>
      </p:sp>
      <p:grpSp>
        <p:nvGrpSpPr>
          <p:cNvPr name="Group 23" id="23"/>
          <p:cNvGrpSpPr/>
          <p:nvPr/>
        </p:nvGrpSpPr>
        <p:grpSpPr>
          <a:xfrm rot="5400000">
            <a:off x="-933914" y="50713"/>
            <a:ext cx="2399639" cy="1361614"/>
            <a:chOff x="0" y="0"/>
            <a:chExt cx="812800" cy="461203"/>
          </a:xfrm>
        </p:grpSpPr>
        <p:sp>
          <p:nvSpPr>
            <p:cNvPr name="Freeform 24" id="24"/>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5E17EB"/>
            </a:solidFill>
          </p:spPr>
        </p:sp>
        <p:sp>
          <p:nvSpPr>
            <p:cNvPr name="TextBox 25" id="25"/>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503068" y="2520723"/>
            <a:ext cx="2399639" cy="1361614"/>
            <a:chOff x="0" y="0"/>
            <a:chExt cx="812800" cy="461203"/>
          </a:xfrm>
        </p:grpSpPr>
        <p:sp>
          <p:nvSpPr>
            <p:cNvPr name="Freeform 3" id="3"/>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4" id="4"/>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5400000">
            <a:off x="-1149106" y="2520723"/>
            <a:ext cx="2399639" cy="1361614"/>
            <a:chOff x="0" y="0"/>
            <a:chExt cx="812800" cy="461203"/>
          </a:xfrm>
        </p:grpSpPr>
        <p:sp>
          <p:nvSpPr>
            <p:cNvPr name="Freeform 6" id="6"/>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7" id="7"/>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5400000">
            <a:off x="-982419" y="121084"/>
            <a:ext cx="2399639" cy="1361614"/>
            <a:chOff x="0" y="0"/>
            <a:chExt cx="812800" cy="461203"/>
          </a:xfrm>
        </p:grpSpPr>
        <p:sp>
          <p:nvSpPr>
            <p:cNvPr name="Freeform 9" id="9"/>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5E17EB"/>
            </a:solidFill>
          </p:spPr>
        </p:sp>
        <p:sp>
          <p:nvSpPr>
            <p:cNvPr name="TextBox 10" id="10"/>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11" id="11"/>
          <p:cNvGrpSpPr/>
          <p:nvPr/>
        </p:nvGrpSpPr>
        <p:grpSpPr>
          <a:xfrm rot="0">
            <a:off x="731520" y="6870546"/>
            <a:ext cx="8290560" cy="1556821"/>
            <a:chOff x="0" y="0"/>
            <a:chExt cx="4605043" cy="864746"/>
          </a:xfrm>
        </p:grpSpPr>
        <p:sp>
          <p:nvSpPr>
            <p:cNvPr name="Freeform 12" id="12"/>
            <p:cNvSpPr/>
            <p:nvPr/>
          </p:nvSpPr>
          <p:spPr>
            <a:xfrm flipH="false" flipV="false" rot="0">
              <a:off x="0" y="0"/>
              <a:ext cx="4605043" cy="864746"/>
            </a:xfrm>
            <a:custGeom>
              <a:avLst/>
              <a:gdLst/>
              <a:ahLst/>
              <a:cxnLst/>
              <a:rect r="r" b="b" t="t" l="l"/>
              <a:pathLst>
                <a:path h="864746" w="4605043">
                  <a:moveTo>
                    <a:pt x="26147" y="0"/>
                  </a:moveTo>
                  <a:lnTo>
                    <a:pt x="4578896" y="0"/>
                  </a:lnTo>
                  <a:cubicBezTo>
                    <a:pt x="4593337" y="0"/>
                    <a:pt x="4605043" y="11706"/>
                    <a:pt x="4605043" y="26147"/>
                  </a:cubicBezTo>
                  <a:lnTo>
                    <a:pt x="4605043" y="838599"/>
                  </a:lnTo>
                  <a:cubicBezTo>
                    <a:pt x="4605043" y="845533"/>
                    <a:pt x="4602288" y="852184"/>
                    <a:pt x="4597384" y="857088"/>
                  </a:cubicBezTo>
                  <a:cubicBezTo>
                    <a:pt x="4592481" y="861991"/>
                    <a:pt x="4585831" y="864746"/>
                    <a:pt x="4578896" y="864746"/>
                  </a:cubicBezTo>
                  <a:lnTo>
                    <a:pt x="26147" y="864746"/>
                  </a:lnTo>
                  <a:cubicBezTo>
                    <a:pt x="11706" y="864746"/>
                    <a:pt x="0" y="853039"/>
                    <a:pt x="0" y="838599"/>
                  </a:cubicBezTo>
                  <a:lnTo>
                    <a:pt x="0" y="26147"/>
                  </a:lnTo>
                  <a:cubicBezTo>
                    <a:pt x="0" y="11706"/>
                    <a:pt x="11706" y="0"/>
                    <a:pt x="26147" y="0"/>
                  </a:cubicBezTo>
                  <a:close/>
                </a:path>
              </a:pathLst>
            </a:custGeom>
            <a:solidFill>
              <a:srgbClr val="FFC61A"/>
            </a:solidFill>
          </p:spPr>
        </p:sp>
        <p:sp>
          <p:nvSpPr>
            <p:cNvPr name="TextBox 13" id="13"/>
            <p:cNvSpPr txBox="true"/>
            <p:nvPr/>
          </p:nvSpPr>
          <p:spPr>
            <a:xfrm>
              <a:off x="0" y="-19050"/>
              <a:ext cx="4605043" cy="883796"/>
            </a:xfrm>
            <a:prstGeom prst="rect">
              <a:avLst/>
            </a:prstGeom>
          </p:spPr>
          <p:txBody>
            <a:bodyPr anchor="ctr" rtlCol="false" tIns="24087" lIns="24087" bIns="24087" rIns="24087"/>
            <a:lstStyle/>
            <a:p>
              <a:pPr algn="ctr">
                <a:lnSpc>
                  <a:spcPts val="1920"/>
                </a:lnSpc>
              </a:pPr>
            </a:p>
          </p:txBody>
        </p:sp>
      </p:grpSp>
      <p:sp>
        <p:nvSpPr>
          <p:cNvPr name="Freeform 14" id="14"/>
          <p:cNvSpPr/>
          <p:nvPr/>
        </p:nvSpPr>
        <p:spPr>
          <a:xfrm flipH="false" flipV="false" rot="-10800000">
            <a:off x="1087300" y="1344042"/>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328243" y="3358277"/>
            <a:ext cx="2871112" cy="287111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4"/>
              <a:stretch>
                <a:fillRect l="-14102" t="0" r="-14102" b="0"/>
              </a:stretch>
            </a:blipFill>
          </p:spPr>
        </p:sp>
      </p:grpSp>
      <p:grpSp>
        <p:nvGrpSpPr>
          <p:cNvPr name="Group 17" id="17"/>
          <p:cNvGrpSpPr/>
          <p:nvPr/>
        </p:nvGrpSpPr>
        <p:grpSpPr>
          <a:xfrm rot="0">
            <a:off x="5711898" y="3358277"/>
            <a:ext cx="2871112" cy="287111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5"/>
              <a:stretch>
                <a:fillRect l="-25957" t="0" r="-25957" b="0"/>
              </a:stretch>
            </a:blipFill>
          </p:spPr>
        </p:sp>
      </p:grpSp>
      <p:sp>
        <p:nvSpPr>
          <p:cNvPr name="AutoShape 19" id="19"/>
          <p:cNvSpPr/>
          <p:nvPr/>
        </p:nvSpPr>
        <p:spPr>
          <a:xfrm>
            <a:off x="4199355" y="4793833"/>
            <a:ext cx="1512543" cy="0"/>
          </a:xfrm>
          <a:prstGeom prst="line">
            <a:avLst/>
          </a:prstGeom>
          <a:ln cap="flat" w="38100">
            <a:solidFill>
              <a:srgbClr val="000000"/>
            </a:solidFill>
            <a:prstDash val="solid"/>
            <a:headEnd type="none" len="sm" w="sm"/>
            <a:tailEnd type="arrow" len="sm" w="med"/>
          </a:ln>
        </p:spPr>
      </p:sp>
      <p:sp>
        <p:nvSpPr>
          <p:cNvPr name="TextBox 20" id="20"/>
          <p:cNvSpPr txBox="true"/>
          <p:nvPr/>
        </p:nvSpPr>
        <p:spPr>
          <a:xfrm rot="0">
            <a:off x="-1425106" y="472006"/>
            <a:ext cx="7957186" cy="645795"/>
          </a:xfrm>
          <a:prstGeom prst="rect">
            <a:avLst/>
          </a:prstGeom>
        </p:spPr>
        <p:txBody>
          <a:bodyPr anchor="t" rtlCol="false" tIns="0" lIns="0" bIns="0" rIns="0">
            <a:spAutoFit/>
          </a:bodyPr>
          <a:lstStyle/>
          <a:p>
            <a:pPr algn="ctr">
              <a:lnSpc>
                <a:spcPts val="4800"/>
              </a:lnSpc>
            </a:pPr>
            <a:r>
              <a:rPr lang="en-US" sz="4800" b="true">
                <a:solidFill>
                  <a:srgbClr val="070707"/>
                </a:solidFill>
                <a:latin typeface="Oswald Bold"/>
                <a:ea typeface="Oswald Bold"/>
                <a:cs typeface="Oswald Bold"/>
                <a:sym typeface="Oswald Bold"/>
              </a:rPr>
              <a:t>.Health</a:t>
            </a:r>
          </a:p>
        </p:txBody>
      </p:sp>
      <p:grpSp>
        <p:nvGrpSpPr>
          <p:cNvPr name="Group 21" id="21"/>
          <p:cNvGrpSpPr/>
          <p:nvPr/>
        </p:nvGrpSpPr>
        <p:grpSpPr>
          <a:xfrm rot="0">
            <a:off x="8358311" y="33875"/>
            <a:ext cx="1395289" cy="139528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25" r="-51" b="-25"/>
              </a:stretch>
            </a:blipFill>
          </p:spPr>
        </p:sp>
      </p:grpSp>
      <p:sp>
        <p:nvSpPr>
          <p:cNvPr name="Freeform 23" id="23"/>
          <p:cNvSpPr/>
          <p:nvPr/>
        </p:nvSpPr>
        <p:spPr>
          <a:xfrm flipH="false" flipV="false" rot="0">
            <a:off x="1087300" y="345239"/>
            <a:ext cx="481886" cy="772562"/>
          </a:xfrm>
          <a:custGeom>
            <a:avLst/>
            <a:gdLst/>
            <a:ahLst/>
            <a:cxnLst/>
            <a:rect r="r" b="b" t="t" l="l"/>
            <a:pathLst>
              <a:path h="772562" w="481886">
                <a:moveTo>
                  <a:pt x="0" y="0"/>
                </a:moveTo>
                <a:lnTo>
                  <a:pt x="481886" y="0"/>
                </a:lnTo>
                <a:lnTo>
                  <a:pt x="481886" y="772562"/>
                </a:lnTo>
                <a:lnTo>
                  <a:pt x="0" y="772562"/>
                </a:lnTo>
                <a:lnTo>
                  <a:pt x="0" y="0"/>
                </a:lnTo>
                <a:close/>
              </a:path>
            </a:pathLst>
          </a:custGeom>
          <a:blipFill>
            <a:blip r:embed="rId7"/>
            <a:stretch>
              <a:fillRect l="0" t="0" r="0" b="0"/>
            </a:stretch>
          </a:blipFill>
        </p:spPr>
      </p:sp>
      <p:sp>
        <p:nvSpPr>
          <p:cNvPr name="TextBox 24" id="24"/>
          <p:cNvSpPr txBox="true"/>
          <p:nvPr/>
        </p:nvSpPr>
        <p:spPr>
          <a:xfrm rot="0">
            <a:off x="4311817" y="4429924"/>
            <a:ext cx="1432654" cy="245747"/>
          </a:xfrm>
          <a:prstGeom prst="rect">
            <a:avLst/>
          </a:prstGeom>
        </p:spPr>
        <p:txBody>
          <a:bodyPr anchor="t" rtlCol="false" tIns="0" lIns="0" bIns="0" rIns="0">
            <a:spAutoFit/>
          </a:bodyPr>
          <a:lstStyle/>
          <a:p>
            <a:pPr algn="ctr">
              <a:lnSpc>
                <a:spcPts val="1800"/>
              </a:lnSpc>
            </a:pPr>
            <a:r>
              <a:rPr lang="en-US" sz="1800" b="true">
                <a:solidFill>
                  <a:srgbClr val="070707"/>
                </a:solidFill>
                <a:latin typeface="Oswald Bold"/>
                <a:ea typeface="Oswald Bold"/>
                <a:cs typeface="Oswald Bold"/>
                <a:sym typeface="Oswald Bold"/>
              </a:rPr>
              <a:t>Plan</a:t>
            </a:r>
          </a:p>
        </p:txBody>
      </p:sp>
      <p:sp>
        <p:nvSpPr>
          <p:cNvPr name="TextBox 25" id="25"/>
          <p:cNvSpPr txBox="true"/>
          <p:nvPr/>
        </p:nvSpPr>
        <p:spPr>
          <a:xfrm rot="0">
            <a:off x="1087300" y="1771462"/>
            <a:ext cx="6377262" cy="1210422"/>
          </a:xfrm>
          <a:prstGeom prst="rect">
            <a:avLst/>
          </a:prstGeom>
        </p:spPr>
        <p:txBody>
          <a:bodyPr anchor="t" rtlCol="false" tIns="0" lIns="0" bIns="0" rIns="0">
            <a:spAutoFit/>
          </a:bodyPr>
          <a:lstStyle/>
          <a:p>
            <a:pPr algn="l">
              <a:lnSpc>
                <a:spcPts val="1904"/>
              </a:lnSpc>
            </a:pPr>
          </a:p>
          <a:p>
            <a:pPr algn="l">
              <a:lnSpc>
                <a:spcPts val="1904"/>
              </a:lnSpc>
            </a:pPr>
            <a:r>
              <a:rPr lang="en-US" sz="1904">
                <a:solidFill>
                  <a:srgbClr val="FF3131"/>
                </a:solidFill>
                <a:latin typeface="Oswald"/>
                <a:ea typeface="Oswald"/>
                <a:cs typeface="Oswald"/>
                <a:sym typeface="Oswald"/>
              </a:rPr>
              <a:t>Strategy</a:t>
            </a:r>
          </a:p>
          <a:p>
            <a:pPr algn="l">
              <a:lnSpc>
                <a:spcPts val="1904"/>
              </a:lnSpc>
            </a:pPr>
          </a:p>
          <a:p>
            <a:pPr algn="l" marL="411158" indent="-205579" lvl="1">
              <a:lnSpc>
                <a:spcPts val="1904"/>
              </a:lnSpc>
              <a:buAutoNum type="arabicPeriod" startAt="1"/>
            </a:pPr>
            <a:r>
              <a:rPr lang="en-US" sz="1904">
                <a:solidFill>
                  <a:srgbClr val="070707"/>
                </a:solidFill>
                <a:latin typeface="Oswald"/>
                <a:ea typeface="Oswald"/>
                <a:cs typeface="Oswald"/>
                <a:sym typeface="Oswald"/>
              </a:rPr>
              <a:t> Healthcare Facility Strengthening</a:t>
            </a:r>
          </a:p>
          <a:p>
            <a:pPr algn="l" marL="411158" indent="-205579" lvl="1">
              <a:lnSpc>
                <a:spcPts val="1904"/>
              </a:lnSpc>
              <a:buAutoNum type="arabicPeriod" startAt="1"/>
            </a:pPr>
            <a:r>
              <a:rPr lang="en-US" sz="1904">
                <a:solidFill>
                  <a:srgbClr val="070707"/>
                </a:solidFill>
                <a:latin typeface="Oswald"/>
                <a:ea typeface="Oswald"/>
                <a:cs typeface="Oswald"/>
                <a:sym typeface="Oswald"/>
              </a:rPr>
              <a:t>Health Awareness Programs &amp; Community Outreach</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503068" y="2520723"/>
            <a:ext cx="2399639" cy="1361614"/>
            <a:chOff x="0" y="0"/>
            <a:chExt cx="812800" cy="461203"/>
          </a:xfrm>
        </p:grpSpPr>
        <p:sp>
          <p:nvSpPr>
            <p:cNvPr name="Freeform 3" id="3"/>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4" id="4"/>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5400000">
            <a:off x="-1149106" y="2520723"/>
            <a:ext cx="2399639" cy="1361614"/>
            <a:chOff x="0" y="0"/>
            <a:chExt cx="812800" cy="461203"/>
          </a:xfrm>
        </p:grpSpPr>
        <p:sp>
          <p:nvSpPr>
            <p:cNvPr name="Freeform 6" id="6"/>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1A0C67"/>
            </a:solidFill>
          </p:spPr>
        </p:sp>
        <p:sp>
          <p:nvSpPr>
            <p:cNvPr name="TextBox 7" id="7"/>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5400000">
            <a:off x="-1023522" y="121084"/>
            <a:ext cx="2399639" cy="1361614"/>
            <a:chOff x="0" y="0"/>
            <a:chExt cx="812800" cy="461203"/>
          </a:xfrm>
        </p:grpSpPr>
        <p:sp>
          <p:nvSpPr>
            <p:cNvPr name="Freeform 9" id="9"/>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5E17EB"/>
            </a:solidFill>
          </p:spPr>
        </p:sp>
        <p:sp>
          <p:nvSpPr>
            <p:cNvPr name="TextBox 10" id="10"/>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11" id="11"/>
          <p:cNvGrpSpPr/>
          <p:nvPr/>
        </p:nvGrpSpPr>
        <p:grpSpPr>
          <a:xfrm rot="0">
            <a:off x="731520" y="6870546"/>
            <a:ext cx="8290560" cy="1556821"/>
            <a:chOff x="0" y="0"/>
            <a:chExt cx="4605043" cy="864746"/>
          </a:xfrm>
        </p:grpSpPr>
        <p:sp>
          <p:nvSpPr>
            <p:cNvPr name="Freeform 12" id="12"/>
            <p:cNvSpPr/>
            <p:nvPr/>
          </p:nvSpPr>
          <p:spPr>
            <a:xfrm flipH="false" flipV="false" rot="0">
              <a:off x="0" y="0"/>
              <a:ext cx="4605043" cy="864746"/>
            </a:xfrm>
            <a:custGeom>
              <a:avLst/>
              <a:gdLst/>
              <a:ahLst/>
              <a:cxnLst/>
              <a:rect r="r" b="b" t="t" l="l"/>
              <a:pathLst>
                <a:path h="864746" w="4605043">
                  <a:moveTo>
                    <a:pt x="26147" y="0"/>
                  </a:moveTo>
                  <a:lnTo>
                    <a:pt x="4578896" y="0"/>
                  </a:lnTo>
                  <a:cubicBezTo>
                    <a:pt x="4593337" y="0"/>
                    <a:pt x="4605043" y="11706"/>
                    <a:pt x="4605043" y="26147"/>
                  </a:cubicBezTo>
                  <a:lnTo>
                    <a:pt x="4605043" y="838599"/>
                  </a:lnTo>
                  <a:cubicBezTo>
                    <a:pt x="4605043" y="845533"/>
                    <a:pt x="4602288" y="852184"/>
                    <a:pt x="4597384" y="857088"/>
                  </a:cubicBezTo>
                  <a:cubicBezTo>
                    <a:pt x="4592481" y="861991"/>
                    <a:pt x="4585831" y="864746"/>
                    <a:pt x="4578896" y="864746"/>
                  </a:cubicBezTo>
                  <a:lnTo>
                    <a:pt x="26147" y="864746"/>
                  </a:lnTo>
                  <a:cubicBezTo>
                    <a:pt x="11706" y="864746"/>
                    <a:pt x="0" y="853039"/>
                    <a:pt x="0" y="838599"/>
                  </a:cubicBezTo>
                  <a:lnTo>
                    <a:pt x="0" y="26147"/>
                  </a:lnTo>
                  <a:cubicBezTo>
                    <a:pt x="0" y="11706"/>
                    <a:pt x="11706" y="0"/>
                    <a:pt x="26147" y="0"/>
                  </a:cubicBezTo>
                  <a:close/>
                </a:path>
              </a:pathLst>
            </a:custGeom>
            <a:solidFill>
              <a:srgbClr val="FFC61A"/>
            </a:solidFill>
          </p:spPr>
        </p:sp>
        <p:sp>
          <p:nvSpPr>
            <p:cNvPr name="TextBox 13" id="13"/>
            <p:cNvSpPr txBox="true"/>
            <p:nvPr/>
          </p:nvSpPr>
          <p:spPr>
            <a:xfrm>
              <a:off x="0" y="-19050"/>
              <a:ext cx="4605043" cy="883796"/>
            </a:xfrm>
            <a:prstGeom prst="rect">
              <a:avLst/>
            </a:prstGeom>
          </p:spPr>
          <p:txBody>
            <a:bodyPr anchor="ctr" rtlCol="false" tIns="24087" lIns="24087" bIns="24087" rIns="24087"/>
            <a:lstStyle/>
            <a:p>
              <a:pPr algn="ctr">
                <a:lnSpc>
                  <a:spcPts val="1920"/>
                </a:lnSpc>
              </a:pPr>
            </a:p>
          </p:txBody>
        </p:sp>
      </p:grpSp>
      <p:sp>
        <p:nvSpPr>
          <p:cNvPr name="Freeform 14" id="14"/>
          <p:cNvSpPr/>
          <p:nvPr/>
        </p:nvSpPr>
        <p:spPr>
          <a:xfrm flipH="false" flipV="false" rot="-10800000">
            <a:off x="731520" y="1258920"/>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328243" y="3358277"/>
            <a:ext cx="2871112" cy="287111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4"/>
              <a:stretch>
                <a:fillRect l="-32692" t="0" r="-32692" b="0"/>
              </a:stretch>
            </a:blipFill>
          </p:spPr>
        </p:sp>
      </p:grpSp>
      <p:grpSp>
        <p:nvGrpSpPr>
          <p:cNvPr name="Group 17" id="17"/>
          <p:cNvGrpSpPr/>
          <p:nvPr/>
        </p:nvGrpSpPr>
        <p:grpSpPr>
          <a:xfrm rot="0">
            <a:off x="5711898" y="3358277"/>
            <a:ext cx="2871112" cy="287111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5"/>
              <a:stretch>
                <a:fillRect l="-13247" t="0" r="-13247" b="0"/>
              </a:stretch>
            </a:blipFill>
          </p:spPr>
        </p:sp>
      </p:grpSp>
      <p:sp>
        <p:nvSpPr>
          <p:cNvPr name="AutoShape 19" id="19"/>
          <p:cNvSpPr/>
          <p:nvPr/>
        </p:nvSpPr>
        <p:spPr>
          <a:xfrm>
            <a:off x="4199355" y="4793833"/>
            <a:ext cx="1512543" cy="0"/>
          </a:xfrm>
          <a:prstGeom prst="line">
            <a:avLst/>
          </a:prstGeom>
          <a:ln cap="flat" w="38100">
            <a:solidFill>
              <a:srgbClr val="000000"/>
            </a:solidFill>
            <a:prstDash val="solid"/>
            <a:headEnd type="none" len="sm" w="sm"/>
            <a:tailEnd type="arrow" len="sm" w="med"/>
          </a:ln>
        </p:spPr>
      </p:sp>
      <p:sp>
        <p:nvSpPr>
          <p:cNvPr name="TextBox 20" id="20"/>
          <p:cNvSpPr txBox="true"/>
          <p:nvPr/>
        </p:nvSpPr>
        <p:spPr>
          <a:xfrm rot="0">
            <a:off x="-1681912" y="474762"/>
            <a:ext cx="7957186" cy="645795"/>
          </a:xfrm>
          <a:prstGeom prst="rect">
            <a:avLst/>
          </a:prstGeom>
        </p:spPr>
        <p:txBody>
          <a:bodyPr anchor="t" rtlCol="false" tIns="0" lIns="0" bIns="0" rIns="0">
            <a:spAutoFit/>
          </a:bodyPr>
          <a:lstStyle/>
          <a:p>
            <a:pPr algn="ctr">
              <a:lnSpc>
                <a:spcPts val="4800"/>
              </a:lnSpc>
            </a:pPr>
            <a:r>
              <a:rPr lang="en-US" sz="4800" b="true">
                <a:solidFill>
                  <a:srgbClr val="070707"/>
                </a:solidFill>
                <a:latin typeface="Oswald Bold"/>
                <a:ea typeface="Oswald Bold"/>
                <a:cs typeface="Oswald Bold"/>
                <a:sym typeface="Oswald Bold"/>
              </a:rPr>
              <a:t>.Water</a:t>
            </a:r>
          </a:p>
        </p:txBody>
      </p:sp>
      <p:grpSp>
        <p:nvGrpSpPr>
          <p:cNvPr name="Group 21" id="21"/>
          <p:cNvGrpSpPr/>
          <p:nvPr/>
        </p:nvGrpSpPr>
        <p:grpSpPr>
          <a:xfrm rot="0">
            <a:off x="8358311" y="33875"/>
            <a:ext cx="1395289" cy="139528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25" r="-51" b="-25"/>
              </a:stretch>
            </a:blipFill>
          </p:spPr>
        </p:sp>
      </p:grpSp>
      <p:sp>
        <p:nvSpPr>
          <p:cNvPr name="Freeform 23" id="23"/>
          <p:cNvSpPr/>
          <p:nvPr/>
        </p:nvSpPr>
        <p:spPr>
          <a:xfrm flipH="false" flipV="false" rot="0">
            <a:off x="857105" y="483225"/>
            <a:ext cx="446929" cy="637332"/>
          </a:xfrm>
          <a:custGeom>
            <a:avLst/>
            <a:gdLst/>
            <a:ahLst/>
            <a:cxnLst/>
            <a:rect r="r" b="b" t="t" l="l"/>
            <a:pathLst>
              <a:path h="637332" w="446929">
                <a:moveTo>
                  <a:pt x="0" y="0"/>
                </a:moveTo>
                <a:lnTo>
                  <a:pt x="446928" y="0"/>
                </a:lnTo>
                <a:lnTo>
                  <a:pt x="446928" y="637332"/>
                </a:lnTo>
                <a:lnTo>
                  <a:pt x="0" y="637332"/>
                </a:lnTo>
                <a:lnTo>
                  <a:pt x="0" y="0"/>
                </a:lnTo>
                <a:close/>
              </a:path>
            </a:pathLst>
          </a:custGeom>
          <a:blipFill>
            <a:blip r:embed="rId7"/>
            <a:stretch>
              <a:fillRect l="0" t="0" r="0" b="0"/>
            </a:stretch>
          </a:blipFill>
        </p:spPr>
      </p:sp>
      <p:sp>
        <p:nvSpPr>
          <p:cNvPr name="TextBox 24" id="24"/>
          <p:cNvSpPr txBox="true"/>
          <p:nvPr/>
        </p:nvSpPr>
        <p:spPr>
          <a:xfrm rot="0">
            <a:off x="4311817" y="4429924"/>
            <a:ext cx="1432654" cy="245747"/>
          </a:xfrm>
          <a:prstGeom prst="rect">
            <a:avLst/>
          </a:prstGeom>
        </p:spPr>
        <p:txBody>
          <a:bodyPr anchor="t" rtlCol="false" tIns="0" lIns="0" bIns="0" rIns="0">
            <a:spAutoFit/>
          </a:bodyPr>
          <a:lstStyle/>
          <a:p>
            <a:pPr algn="ctr">
              <a:lnSpc>
                <a:spcPts val="1800"/>
              </a:lnSpc>
            </a:pPr>
            <a:r>
              <a:rPr lang="en-US" sz="1800" b="true">
                <a:solidFill>
                  <a:srgbClr val="070707"/>
                </a:solidFill>
                <a:latin typeface="Oswald Bold"/>
                <a:ea typeface="Oswald Bold"/>
                <a:cs typeface="Oswald Bold"/>
                <a:sym typeface="Oswald Bold"/>
              </a:rPr>
              <a:t>Plan</a:t>
            </a:r>
          </a:p>
        </p:txBody>
      </p:sp>
      <p:sp>
        <p:nvSpPr>
          <p:cNvPr name="TextBox 25" id="25"/>
          <p:cNvSpPr txBox="true"/>
          <p:nvPr/>
        </p:nvSpPr>
        <p:spPr>
          <a:xfrm rot="0">
            <a:off x="1010724" y="1509681"/>
            <a:ext cx="6377262" cy="1210422"/>
          </a:xfrm>
          <a:prstGeom prst="rect">
            <a:avLst/>
          </a:prstGeom>
        </p:spPr>
        <p:txBody>
          <a:bodyPr anchor="t" rtlCol="false" tIns="0" lIns="0" bIns="0" rIns="0">
            <a:spAutoFit/>
          </a:bodyPr>
          <a:lstStyle/>
          <a:p>
            <a:pPr algn="l">
              <a:lnSpc>
                <a:spcPts val="1904"/>
              </a:lnSpc>
            </a:pPr>
          </a:p>
          <a:p>
            <a:pPr algn="l">
              <a:lnSpc>
                <a:spcPts val="1904"/>
              </a:lnSpc>
            </a:pPr>
            <a:r>
              <a:rPr lang="en-US" sz="1904">
                <a:solidFill>
                  <a:srgbClr val="FF3131"/>
                </a:solidFill>
                <a:latin typeface="Oswald"/>
                <a:ea typeface="Oswald"/>
                <a:cs typeface="Oswald"/>
                <a:sym typeface="Oswald"/>
              </a:rPr>
              <a:t>Strategy</a:t>
            </a:r>
          </a:p>
          <a:p>
            <a:pPr algn="l">
              <a:lnSpc>
                <a:spcPts val="1904"/>
              </a:lnSpc>
            </a:pPr>
          </a:p>
          <a:p>
            <a:pPr algn="l" marL="411158" indent="-205579" lvl="1">
              <a:lnSpc>
                <a:spcPts val="1904"/>
              </a:lnSpc>
              <a:buAutoNum type="arabicPeriod" startAt="1"/>
            </a:pPr>
            <a:r>
              <a:rPr lang="en-US" sz="1904">
                <a:solidFill>
                  <a:srgbClr val="070707"/>
                </a:solidFill>
                <a:latin typeface="Oswald"/>
                <a:ea typeface="Oswald"/>
                <a:cs typeface="Oswald"/>
                <a:sym typeface="Oswald"/>
              </a:rPr>
              <a:t>Solar-Powered Water Supply &amp; Filtration Systems</a:t>
            </a:r>
          </a:p>
          <a:p>
            <a:pPr algn="l" marL="411158" indent="-205579" lvl="1">
              <a:lnSpc>
                <a:spcPts val="1904"/>
              </a:lnSpc>
              <a:buAutoNum type="arabicPeriod" startAt="1"/>
            </a:pPr>
            <a:r>
              <a:rPr lang="en-US" sz="1904">
                <a:solidFill>
                  <a:srgbClr val="070707"/>
                </a:solidFill>
                <a:latin typeface="Oswald"/>
                <a:ea typeface="Oswald"/>
                <a:cs typeface="Oswald"/>
                <a:sym typeface="Oswald"/>
              </a:rPr>
              <a:t>Installation of Rainwater Harvesting Systems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8503068" y="2520723"/>
            <a:ext cx="2399639" cy="1361614"/>
            <a:chOff x="0" y="0"/>
            <a:chExt cx="812800" cy="461203"/>
          </a:xfrm>
        </p:grpSpPr>
        <p:sp>
          <p:nvSpPr>
            <p:cNvPr name="Freeform 3" id="3"/>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004AAD"/>
            </a:solidFill>
          </p:spPr>
        </p:sp>
        <p:sp>
          <p:nvSpPr>
            <p:cNvPr name="TextBox 4" id="4"/>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5400000">
            <a:off x="-1149106" y="2520723"/>
            <a:ext cx="2399639" cy="1361614"/>
            <a:chOff x="0" y="0"/>
            <a:chExt cx="812800" cy="461203"/>
          </a:xfrm>
        </p:grpSpPr>
        <p:sp>
          <p:nvSpPr>
            <p:cNvPr name="Freeform 6" id="6"/>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004AAD"/>
            </a:solidFill>
          </p:spPr>
        </p:sp>
        <p:sp>
          <p:nvSpPr>
            <p:cNvPr name="TextBox 7" id="7"/>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5400000">
            <a:off x="-1149106" y="-41938"/>
            <a:ext cx="2399639" cy="1361614"/>
            <a:chOff x="0" y="0"/>
            <a:chExt cx="812800" cy="461203"/>
          </a:xfrm>
        </p:grpSpPr>
        <p:sp>
          <p:nvSpPr>
            <p:cNvPr name="Freeform 9" id="9"/>
            <p:cNvSpPr/>
            <p:nvPr/>
          </p:nvSpPr>
          <p:spPr>
            <a:xfrm flipH="false" flipV="false" rot="0">
              <a:off x="41563" y="36430"/>
              <a:ext cx="729674" cy="424772"/>
            </a:xfrm>
            <a:custGeom>
              <a:avLst/>
              <a:gdLst/>
              <a:ahLst/>
              <a:cxnLst/>
              <a:rect r="r" b="b" t="t" l="l"/>
              <a:pathLst>
                <a:path h="424772" w="729674">
                  <a:moveTo>
                    <a:pt x="418161" y="24085"/>
                  </a:moveTo>
                  <a:lnTo>
                    <a:pt x="717913" y="364258"/>
                  </a:lnTo>
                  <a:cubicBezTo>
                    <a:pt x="727378" y="375000"/>
                    <a:pt x="729674" y="390290"/>
                    <a:pt x="723781" y="403338"/>
                  </a:cubicBezTo>
                  <a:cubicBezTo>
                    <a:pt x="717887" y="416386"/>
                    <a:pt x="704897" y="424773"/>
                    <a:pt x="690580" y="424773"/>
                  </a:cubicBezTo>
                  <a:lnTo>
                    <a:pt x="39094" y="424773"/>
                  </a:lnTo>
                  <a:cubicBezTo>
                    <a:pt x="24777" y="424773"/>
                    <a:pt x="11787" y="416386"/>
                    <a:pt x="5893" y="403338"/>
                  </a:cubicBezTo>
                  <a:cubicBezTo>
                    <a:pt x="0" y="390290"/>
                    <a:pt x="2296" y="375000"/>
                    <a:pt x="11761" y="364258"/>
                  </a:cubicBezTo>
                  <a:lnTo>
                    <a:pt x="311513" y="24085"/>
                  </a:lnTo>
                  <a:cubicBezTo>
                    <a:pt x="325005" y="8773"/>
                    <a:pt x="344429" y="0"/>
                    <a:pt x="364837" y="0"/>
                  </a:cubicBezTo>
                  <a:cubicBezTo>
                    <a:pt x="385245" y="0"/>
                    <a:pt x="404669" y="8773"/>
                    <a:pt x="418161" y="24085"/>
                  </a:cubicBezTo>
                  <a:close/>
                </a:path>
              </a:pathLst>
            </a:custGeom>
            <a:solidFill>
              <a:srgbClr val="5E17EB"/>
            </a:solidFill>
          </p:spPr>
        </p:sp>
        <p:sp>
          <p:nvSpPr>
            <p:cNvPr name="TextBox 10" id="10"/>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11" id="11"/>
          <p:cNvGrpSpPr/>
          <p:nvPr/>
        </p:nvGrpSpPr>
        <p:grpSpPr>
          <a:xfrm rot="0">
            <a:off x="731520" y="6870546"/>
            <a:ext cx="8290560" cy="1556821"/>
            <a:chOff x="0" y="0"/>
            <a:chExt cx="4605043" cy="864746"/>
          </a:xfrm>
        </p:grpSpPr>
        <p:sp>
          <p:nvSpPr>
            <p:cNvPr name="Freeform 12" id="12"/>
            <p:cNvSpPr/>
            <p:nvPr/>
          </p:nvSpPr>
          <p:spPr>
            <a:xfrm flipH="false" flipV="false" rot="0">
              <a:off x="0" y="0"/>
              <a:ext cx="4605043" cy="864746"/>
            </a:xfrm>
            <a:custGeom>
              <a:avLst/>
              <a:gdLst/>
              <a:ahLst/>
              <a:cxnLst/>
              <a:rect r="r" b="b" t="t" l="l"/>
              <a:pathLst>
                <a:path h="864746" w="4605043">
                  <a:moveTo>
                    <a:pt x="26147" y="0"/>
                  </a:moveTo>
                  <a:lnTo>
                    <a:pt x="4578896" y="0"/>
                  </a:lnTo>
                  <a:cubicBezTo>
                    <a:pt x="4593337" y="0"/>
                    <a:pt x="4605043" y="11706"/>
                    <a:pt x="4605043" y="26147"/>
                  </a:cubicBezTo>
                  <a:lnTo>
                    <a:pt x="4605043" y="838599"/>
                  </a:lnTo>
                  <a:cubicBezTo>
                    <a:pt x="4605043" y="845533"/>
                    <a:pt x="4602288" y="852184"/>
                    <a:pt x="4597384" y="857088"/>
                  </a:cubicBezTo>
                  <a:cubicBezTo>
                    <a:pt x="4592481" y="861991"/>
                    <a:pt x="4585831" y="864746"/>
                    <a:pt x="4578896" y="864746"/>
                  </a:cubicBezTo>
                  <a:lnTo>
                    <a:pt x="26147" y="864746"/>
                  </a:lnTo>
                  <a:cubicBezTo>
                    <a:pt x="11706" y="864746"/>
                    <a:pt x="0" y="853039"/>
                    <a:pt x="0" y="838599"/>
                  </a:cubicBezTo>
                  <a:lnTo>
                    <a:pt x="0" y="26147"/>
                  </a:lnTo>
                  <a:cubicBezTo>
                    <a:pt x="0" y="11706"/>
                    <a:pt x="11706" y="0"/>
                    <a:pt x="26147" y="0"/>
                  </a:cubicBezTo>
                  <a:close/>
                </a:path>
              </a:pathLst>
            </a:custGeom>
            <a:solidFill>
              <a:srgbClr val="FFC61A"/>
            </a:solidFill>
          </p:spPr>
        </p:sp>
        <p:sp>
          <p:nvSpPr>
            <p:cNvPr name="TextBox 13" id="13"/>
            <p:cNvSpPr txBox="true"/>
            <p:nvPr/>
          </p:nvSpPr>
          <p:spPr>
            <a:xfrm>
              <a:off x="0" y="-19050"/>
              <a:ext cx="4605043" cy="883796"/>
            </a:xfrm>
            <a:prstGeom prst="rect">
              <a:avLst/>
            </a:prstGeom>
          </p:spPr>
          <p:txBody>
            <a:bodyPr anchor="ctr" rtlCol="false" tIns="24087" lIns="24087" bIns="24087" rIns="24087"/>
            <a:lstStyle/>
            <a:p>
              <a:pPr algn="ctr">
                <a:lnSpc>
                  <a:spcPts val="1920"/>
                </a:lnSpc>
              </a:pPr>
            </a:p>
          </p:txBody>
        </p:sp>
      </p:grpSp>
      <p:sp>
        <p:nvSpPr>
          <p:cNvPr name="Freeform 14" id="14"/>
          <p:cNvSpPr/>
          <p:nvPr/>
        </p:nvSpPr>
        <p:spPr>
          <a:xfrm flipH="false" flipV="false" rot="-10800000">
            <a:off x="534908" y="1463040"/>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872999" y="3358277"/>
            <a:ext cx="2871112" cy="287111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4"/>
              <a:stretch>
                <a:fillRect l="-102173" t="0" r="-102173" b="0"/>
              </a:stretch>
            </a:blipFill>
          </p:spPr>
        </p:sp>
      </p:grpSp>
      <p:grpSp>
        <p:nvGrpSpPr>
          <p:cNvPr name="Group 17" id="17"/>
          <p:cNvGrpSpPr/>
          <p:nvPr/>
        </p:nvGrpSpPr>
        <p:grpSpPr>
          <a:xfrm rot="0">
            <a:off x="5711898" y="3358277"/>
            <a:ext cx="2871112" cy="287111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3144" y="0"/>
                  </a:moveTo>
                  <a:lnTo>
                    <a:pt x="769656" y="0"/>
                  </a:lnTo>
                  <a:cubicBezTo>
                    <a:pt x="781099" y="0"/>
                    <a:pt x="792072" y="4545"/>
                    <a:pt x="800163" y="12637"/>
                  </a:cubicBezTo>
                  <a:cubicBezTo>
                    <a:pt x="808254" y="20728"/>
                    <a:pt x="812800" y="31701"/>
                    <a:pt x="812800" y="43144"/>
                  </a:cubicBezTo>
                  <a:lnTo>
                    <a:pt x="812800" y="769656"/>
                  </a:lnTo>
                  <a:cubicBezTo>
                    <a:pt x="812800" y="781099"/>
                    <a:pt x="808254" y="792072"/>
                    <a:pt x="800163" y="800163"/>
                  </a:cubicBezTo>
                  <a:cubicBezTo>
                    <a:pt x="792072" y="808254"/>
                    <a:pt x="781099" y="812800"/>
                    <a:pt x="769656" y="812800"/>
                  </a:cubicBezTo>
                  <a:lnTo>
                    <a:pt x="43144" y="812800"/>
                  </a:lnTo>
                  <a:cubicBezTo>
                    <a:pt x="31701" y="812800"/>
                    <a:pt x="20728" y="808254"/>
                    <a:pt x="12637" y="800163"/>
                  </a:cubicBezTo>
                  <a:cubicBezTo>
                    <a:pt x="4545" y="792072"/>
                    <a:pt x="0" y="781099"/>
                    <a:pt x="0" y="769656"/>
                  </a:cubicBezTo>
                  <a:lnTo>
                    <a:pt x="0" y="43144"/>
                  </a:lnTo>
                  <a:cubicBezTo>
                    <a:pt x="0" y="31701"/>
                    <a:pt x="4545" y="20728"/>
                    <a:pt x="12637" y="12637"/>
                  </a:cubicBezTo>
                  <a:cubicBezTo>
                    <a:pt x="20728" y="4545"/>
                    <a:pt x="31701" y="0"/>
                    <a:pt x="43144" y="0"/>
                  </a:cubicBezTo>
                  <a:close/>
                </a:path>
              </a:pathLst>
            </a:custGeom>
            <a:blipFill>
              <a:blip r:embed="rId5"/>
              <a:stretch>
                <a:fillRect l="-20726" t="0" r="-20726" b="0"/>
              </a:stretch>
            </a:blipFill>
          </p:spPr>
        </p:sp>
      </p:grpSp>
      <p:sp>
        <p:nvSpPr>
          <p:cNvPr name="AutoShape 19" id="19"/>
          <p:cNvSpPr/>
          <p:nvPr/>
        </p:nvSpPr>
        <p:spPr>
          <a:xfrm>
            <a:off x="3744111" y="4793833"/>
            <a:ext cx="1967787" cy="0"/>
          </a:xfrm>
          <a:prstGeom prst="line">
            <a:avLst/>
          </a:prstGeom>
          <a:ln cap="flat" w="38100">
            <a:solidFill>
              <a:srgbClr val="000000"/>
            </a:solidFill>
            <a:prstDash val="solid"/>
            <a:headEnd type="none" len="sm" w="sm"/>
            <a:tailEnd type="arrow" len="sm" w="med"/>
          </a:ln>
        </p:spPr>
      </p:sp>
      <p:sp>
        <p:nvSpPr>
          <p:cNvPr name="TextBox 20" id="20"/>
          <p:cNvSpPr txBox="true"/>
          <p:nvPr/>
        </p:nvSpPr>
        <p:spPr>
          <a:xfrm rot="0">
            <a:off x="731520" y="817245"/>
            <a:ext cx="7957186" cy="645795"/>
          </a:xfrm>
          <a:prstGeom prst="rect">
            <a:avLst/>
          </a:prstGeom>
        </p:spPr>
        <p:txBody>
          <a:bodyPr anchor="t" rtlCol="false" tIns="0" lIns="0" bIns="0" rIns="0">
            <a:spAutoFit/>
          </a:bodyPr>
          <a:lstStyle/>
          <a:p>
            <a:pPr algn="ctr">
              <a:lnSpc>
                <a:spcPts val="4800"/>
              </a:lnSpc>
            </a:pPr>
            <a:r>
              <a:rPr lang="en-US" sz="4800" b="true">
                <a:solidFill>
                  <a:srgbClr val="070707"/>
                </a:solidFill>
                <a:latin typeface="Oswald Bold"/>
                <a:ea typeface="Oswald Bold"/>
                <a:cs typeface="Oswald Bold"/>
                <a:sym typeface="Oswald Bold"/>
              </a:rPr>
              <a:t>.Livelihood/Skill Development</a:t>
            </a:r>
          </a:p>
        </p:txBody>
      </p:sp>
      <p:grpSp>
        <p:nvGrpSpPr>
          <p:cNvPr name="Group 21" id="21"/>
          <p:cNvGrpSpPr/>
          <p:nvPr/>
        </p:nvGrpSpPr>
        <p:grpSpPr>
          <a:xfrm rot="0">
            <a:off x="8358311" y="33875"/>
            <a:ext cx="1395289" cy="1395289"/>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0" t="-25" r="-51" b="-25"/>
              </a:stretch>
            </a:blipFill>
          </p:spPr>
        </p:sp>
      </p:grpSp>
      <p:sp>
        <p:nvSpPr>
          <p:cNvPr name="Freeform 23" id="23"/>
          <p:cNvSpPr/>
          <p:nvPr/>
        </p:nvSpPr>
        <p:spPr>
          <a:xfrm flipH="false" flipV="false" rot="0">
            <a:off x="534908" y="872388"/>
            <a:ext cx="393223" cy="556777"/>
          </a:xfrm>
          <a:custGeom>
            <a:avLst/>
            <a:gdLst/>
            <a:ahLst/>
            <a:cxnLst/>
            <a:rect r="r" b="b" t="t" l="l"/>
            <a:pathLst>
              <a:path h="556777" w="393223">
                <a:moveTo>
                  <a:pt x="0" y="0"/>
                </a:moveTo>
                <a:lnTo>
                  <a:pt x="393224" y="0"/>
                </a:lnTo>
                <a:lnTo>
                  <a:pt x="393224" y="556777"/>
                </a:lnTo>
                <a:lnTo>
                  <a:pt x="0" y="556777"/>
                </a:lnTo>
                <a:lnTo>
                  <a:pt x="0" y="0"/>
                </a:lnTo>
                <a:close/>
              </a:path>
            </a:pathLst>
          </a:custGeom>
          <a:blipFill>
            <a:blip r:embed="rId7"/>
            <a:stretch>
              <a:fillRect l="0" t="0" r="0" b="0"/>
            </a:stretch>
          </a:blipFill>
        </p:spPr>
      </p:sp>
      <p:sp>
        <p:nvSpPr>
          <p:cNvPr name="TextBox 24" id="24"/>
          <p:cNvSpPr txBox="true"/>
          <p:nvPr/>
        </p:nvSpPr>
        <p:spPr>
          <a:xfrm rot="0">
            <a:off x="4311817" y="4429924"/>
            <a:ext cx="1432654" cy="245747"/>
          </a:xfrm>
          <a:prstGeom prst="rect">
            <a:avLst/>
          </a:prstGeom>
        </p:spPr>
        <p:txBody>
          <a:bodyPr anchor="t" rtlCol="false" tIns="0" lIns="0" bIns="0" rIns="0">
            <a:spAutoFit/>
          </a:bodyPr>
          <a:lstStyle/>
          <a:p>
            <a:pPr algn="ctr">
              <a:lnSpc>
                <a:spcPts val="1800"/>
              </a:lnSpc>
            </a:pPr>
            <a:r>
              <a:rPr lang="en-US" sz="1800" b="true">
                <a:solidFill>
                  <a:srgbClr val="070707"/>
                </a:solidFill>
                <a:latin typeface="Oswald Bold"/>
                <a:ea typeface="Oswald Bold"/>
                <a:cs typeface="Oswald Bold"/>
                <a:sym typeface="Oswald Bold"/>
              </a:rPr>
              <a:t>Plan</a:t>
            </a:r>
          </a:p>
        </p:txBody>
      </p:sp>
      <p:sp>
        <p:nvSpPr>
          <p:cNvPr name="TextBox 25" id="25"/>
          <p:cNvSpPr txBox="true"/>
          <p:nvPr/>
        </p:nvSpPr>
        <p:spPr>
          <a:xfrm rot="0">
            <a:off x="534908" y="1699960"/>
            <a:ext cx="6377262" cy="1210422"/>
          </a:xfrm>
          <a:prstGeom prst="rect">
            <a:avLst/>
          </a:prstGeom>
        </p:spPr>
        <p:txBody>
          <a:bodyPr anchor="t" rtlCol="false" tIns="0" lIns="0" bIns="0" rIns="0">
            <a:spAutoFit/>
          </a:bodyPr>
          <a:lstStyle/>
          <a:p>
            <a:pPr algn="l">
              <a:lnSpc>
                <a:spcPts val="1904"/>
              </a:lnSpc>
            </a:pPr>
          </a:p>
          <a:p>
            <a:pPr algn="l">
              <a:lnSpc>
                <a:spcPts val="1904"/>
              </a:lnSpc>
            </a:pPr>
            <a:r>
              <a:rPr lang="en-US" sz="1904">
                <a:solidFill>
                  <a:srgbClr val="FF3131"/>
                </a:solidFill>
                <a:latin typeface="Oswald"/>
                <a:ea typeface="Oswald"/>
                <a:cs typeface="Oswald"/>
                <a:sym typeface="Oswald"/>
              </a:rPr>
              <a:t>Strategy</a:t>
            </a:r>
          </a:p>
          <a:p>
            <a:pPr algn="l">
              <a:lnSpc>
                <a:spcPts val="1904"/>
              </a:lnSpc>
            </a:pPr>
          </a:p>
          <a:p>
            <a:pPr algn="l" marL="411158" indent="-205579" lvl="1">
              <a:lnSpc>
                <a:spcPts val="1904"/>
              </a:lnSpc>
              <a:buAutoNum type="arabicPeriod" startAt="1"/>
            </a:pPr>
            <a:r>
              <a:rPr lang="en-US" sz="1904">
                <a:solidFill>
                  <a:srgbClr val="070707"/>
                </a:solidFill>
                <a:latin typeface="Oswald"/>
                <a:ea typeface="Oswald"/>
                <a:cs typeface="Oswald"/>
                <a:sym typeface="Oswald"/>
              </a:rPr>
              <a:t>  Establishment of Skill Development Centers</a:t>
            </a:r>
          </a:p>
          <a:p>
            <a:pPr algn="l" marL="411158" indent="-205579" lvl="1">
              <a:lnSpc>
                <a:spcPts val="1904"/>
              </a:lnSpc>
              <a:buAutoNum type="arabicPeriod" startAt="1"/>
            </a:pPr>
            <a:r>
              <a:rPr lang="en-US" sz="1904">
                <a:solidFill>
                  <a:srgbClr val="070707"/>
                </a:solidFill>
                <a:latin typeface="Oswald"/>
                <a:ea typeface="Oswald"/>
                <a:cs typeface="Oswald"/>
                <a:sym typeface="Oswald"/>
              </a:rPr>
              <a:t> Support for Entrepreneurship and Self-Employment</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469098" y="5179591"/>
            <a:ext cx="11013387" cy="3168042"/>
            <a:chOff x="0" y="0"/>
            <a:chExt cx="1561091" cy="449054"/>
          </a:xfrm>
        </p:grpSpPr>
        <p:sp>
          <p:nvSpPr>
            <p:cNvPr name="Freeform 3" id="3"/>
            <p:cNvSpPr/>
            <p:nvPr/>
          </p:nvSpPr>
          <p:spPr>
            <a:xfrm flipH="false" flipV="false" rot="0">
              <a:off x="12490" y="3338"/>
              <a:ext cx="1536111" cy="445716"/>
            </a:xfrm>
            <a:custGeom>
              <a:avLst/>
              <a:gdLst/>
              <a:ahLst/>
              <a:cxnLst/>
              <a:rect r="r" b="b" t="t" l="l"/>
              <a:pathLst>
                <a:path h="445716" w="1536111">
                  <a:moveTo>
                    <a:pt x="783288" y="5426"/>
                  </a:moveTo>
                  <a:lnTo>
                    <a:pt x="1533368" y="436952"/>
                  </a:lnTo>
                  <a:cubicBezTo>
                    <a:pt x="1535211" y="438012"/>
                    <a:pt x="1536111" y="440179"/>
                    <a:pt x="1535562" y="442233"/>
                  </a:cubicBezTo>
                  <a:cubicBezTo>
                    <a:pt x="1535014" y="444287"/>
                    <a:pt x="1533153" y="445716"/>
                    <a:pt x="1531027" y="445716"/>
                  </a:cubicBezTo>
                  <a:lnTo>
                    <a:pt x="5084" y="445716"/>
                  </a:lnTo>
                  <a:cubicBezTo>
                    <a:pt x="2958" y="445716"/>
                    <a:pt x="1097" y="444287"/>
                    <a:pt x="548" y="442233"/>
                  </a:cubicBezTo>
                  <a:cubicBezTo>
                    <a:pt x="0" y="440179"/>
                    <a:pt x="900" y="438012"/>
                    <a:pt x="2743" y="436952"/>
                  </a:cubicBezTo>
                  <a:lnTo>
                    <a:pt x="752822" y="5426"/>
                  </a:lnTo>
                  <a:cubicBezTo>
                    <a:pt x="762253" y="0"/>
                    <a:pt x="773858" y="0"/>
                    <a:pt x="783288" y="5426"/>
                  </a:cubicBezTo>
                  <a:close/>
                </a:path>
              </a:pathLst>
            </a:custGeom>
            <a:solidFill>
              <a:srgbClr val="1A0C67"/>
            </a:solidFill>
          </p:spPr>
        </p:sp>
        <p:sp>
          <p:nvSpPr>
            <p:cNvPr name="TextBox 4" id="4"/>
            <p:cNvSpPr txBox="true"/>
            <p:nvPr/>
          </p:nvSpPr>
          <p:spPr>
            <a:xfrm>
              <a:off x="243920" y="151339"/>
              <a:ext cx="1073250" cy="26563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5399999">
            <a:off x="8283823" y="6217556"/>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24103" y="1593892"/>
            <a:ext cx="7974129" cy="3614427"/>
          </a:xfrm>
          <a:prstGeom prst="rect">
            <a:avLst/>
          </a:prstGeom>
        </p:spPr>
        <p:txBody>
          <a:bodyPr anchor="t" rtlCol="false" tIns="0" lIns="0" bIns="0" rIns="0">
            <a:spAutoFit/>
          </a:bodyPr>
          <a:lstStyle/>
          <a:p>
            <a:pPr algn="l">
              <a:lnSpc>
                <a:spcPts val="2050"/>
              </a:lnSpc>
            </a:pPr>
            <a:r>
              <a:rPr lang="en-US" sz="2050">
                <a:solidFill>
                  <a:srgbClr val="000000"/>
                </a:solidFill>
                <a:latin typeface="Canva Sans"/>
                <a:ea typeface="Canva Sans"/>
                <a:cs typeface="Canva Sans"/>
                <a:sym typeface="Canva Sans"/>
              </a:rPr>
              <a:t>Manhit Exim Pvt. Ltd. (MEPL), established in 2018 by Director Mr. Vikas Nagar, is a nationally recognized organization dedicated to delivering multi-disciplinary learning and skill development solutions. With operations across 15–18 states, MEPL partners with government ministries and agencies such as NSDC, UPSDM, RSLDC, ASDM, and NULM to implement skill training programs. As an authorized training partner of the National Skill Development Corporation (NSDC), MEPL specializes in equipping youth with employable skills and supporting job placement. The organization’s experienced team of certified trainers and IT professionals makes it a strong candidate to drive sustainable development in villages like Bamori Kalan by setting up training centres and promoting livelihood enhancement.</a:t>
            </a:r>
          </a:p>
        </p:txBody>
      </p:sp>
      <p:grpSp>
        <p:nvGrpSpPr>
          <p:cNvPr name="Group 7" id="7"/>
          <p:cNvGrpSpPr/>
          <p:nvPr/>
        </p:nvGrpSpPr>
        <p:grpSpPr>
          <a:xfrm rot="-5400000">
            <a:off x="8064008" y="2114148"/>
            <a:ext cx="2399639" cy="1331190"/>
            <a:chOff x="0" y="0"/>
            <a:chExt cx="812800" cy="450898"/>
          </a:xfrm>
        </p:grpSpPr>
        <p:sp>
          <p:nvSpPr>
            <p:cNvPr name="Freeform 8" id="8"/>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EEEEEE"/>
            </a:solidFill>
          </p:spPr>
        </p:sp>
        <p:sp>
          <p:nvSpPr>
            <p:cNvPr name="TextBox 9" id="9"/>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0">
            <a:off x="8358311" y="33875"/>
            <a:ext cx="1395289" cy="139528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
        <p:nvSpPr>
          <p:cNvPr name="TextBox 12" id="12"/>
          <p:cNvSpPr txBox="true"/>
          <p:nvPr/>
        </p:nvSpPr>
        <p:spPr>
          <a:xfrm rot="0">
            <a:off x="2466119" y="660201"/>
            <a:ext cx="4265819"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About Organization</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469098" y="5179591"/>
            <a:ext cx="11013387" cy="3168042"/>
            <a:chOff x="0" y="0"/>
            <a:chExt cx="1561091" cy="449054"/>
          </a:xfrm>
        </p:grpSpPr>
        <p:sp>
          <p:nvSpPr>
            <p:cNvPr name="Freeform 3" id="3"/>
            <p:cNvSpPr/>
            <p:nvPr/>
          </p:nvSpPr>
          <p:spPr>
            <a:xfrm flipH="false" flipV="false" rot="0">
              <a:off x="12490" y="3338"/>
              <a:ext cx="1536111" cy="445716"/>
            </a:xfrm>
            <a:custGeom>
              <a:avLst/>
              <a:gdLst/>
              <a:ahLst/>
              <a:cxnLst/>
              <a:rect r="r" b="b" t="t" l="l"/>
              <a:pathLst>
                <a:path h="445716" w="1536111">
                  <a:moveTo>
                    <a:pt x="783288" y="5426"/>
                  </a:moveTo>
                  <a:lnTo>
                    <a:pt x="1533368" y="436952"/>
                  </a:lnTo>
                  <a:cubicBezTo>
                    <a:pt x="1535211" y="438012"/>
                    <a:pt x="1536111" y="440179"/>
                    <a:pt x="1535562" y="442233"/>
                  </a:cubicBezTo>
                  <a:cubicBezTo>
                    <a:pt x="1535014" y="444287"/>
                    <a:pt x="1533153" y="445716"/>
                    <a:pt x="1531027" y="445716"/>
                  </a:cubicBezTo>
                  <a:lnTo>
                    <a:pt x="5084" y="445716"/>
                  </a:lnTo>
                  <a:cubicBezTo>
                    <a:pt x="2958" y="445716"/>
                    <a:pt x="1097" y="444287"/>
                    <a:pt x="548" y="442233"/>
                  </a:cubicBezTo>
                  <a:cubicBezTo>
                    <a:pt x="0" y="440179"/>
                    <a:pt x="900" y="438012"/>
                    <a:pt x="2743" y="436952"/>
                  </a:cubicBezTo>
                  <a:lnTo>
                    <a:pt x="752822" y="5426"/>
                  </a:lnTo>
                  <a:cubicBezTo>
                    <a:pt x="762253" y="0"/>
                    <a:pt x="773858" y="0"/>
                    <a:pt x="783288" y="5426"/>
                  </a:cubicBezTo>
                  <a:close/>
                </a:path>
              </a:pathLst>
            </a:custGeom>
            <a:solidFill>
              <a:srgbClr val="1A0C67"/>
            </a:solidFill>
          </p:spPr>
        </p:sp>
        <p:sp>
          <p:nvSpPr>
            <p:cNvPr name="TextBox 4" id="4"/>
            <p:cNvSpPr txBox="true"/>
            <p:nvPr/>
          </p:nvSpPr>
          <p:spPr>
            <a:xfrm>
              <a:off x="243920" y="151339"/>
              <a:ext cx="1073250" cy="26563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5399999">
            <a:off x="8043902" y="6397488"/>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466119" y="2167150"/>
            <a:ext cx="5144911" cy="3012442"/>
          </a:xfrm>
          <a:prstGeom prst="rect">
            <a:avLst/>
          </a:prstGeom>
        </p:spPr>
        <p:txBody>
          <a:bodyPr anchor="t" rtlCol="false" tIns="0" lIns="0" bIns="0" rIns="0">
            <a:spAutoFit/>
          </a:bodyPr>
          <a:lstStyle/>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Strong Vision for Sustainable Development</a:t>
            </a:r>
          </a:p>
          <a:p>
            <a:pPr algn="l">
              <a:lnSpc>
                <a:spcPts val="1600"/>
              </a:lnSpc>
            </a:pPr>
          </a:p>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 Proven Experience in Skill Development</a:t>
            </a:r>
          </a:p>
          <a:p>
            <a:pPr algn="l">
              <a:lnSpc>
                <a:spcPts val="1600"/>
              </a:lnSpc>
            </a:pPr>
          </a:p>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Rural Education Campaigns</a:t>
            </a:r>
          </a:p>
          <a:p>
            <a:pPr algn="l">
              <a:lnSpc>
                <a:spcPts val="1600"/>
              </a:lnSpc>
            </a:pPr>
          </a:p>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Employment &amp; Career Focused</a:t>
            </a:r>
          </a:p>
          <a:p>
            <a:pPr algn="l">
              <a:lnSpc>
                <a:spcPts val="1600"/>
              </a:lnSpc>
            </a:pPr>
          </a:p>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 Emphasis on Cultural Engagement</a:t>
            </a:r>
          </a:p>
          <a:p>
            <a:pPr algn="l">
              <a:lnSpc>
                <a:spcPts val="1600"/>
              </a:lnSpc>
            </a:pPr>
          </a:p>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 Support for Education through Scholarships</a:t>
            </a:r>
          </a:p>
          <a:p>
            <a:pPr algn="l">
              <a:lnSpc>
                <a:spcPts val="1600"/>
              </a:lnSpc>
            </a:pPr>
          </a:p>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Environmental Commitment</a:t>
            </a:r>
          </a:p>
          <a:p>
            <a:pPr algn="l">
              <a:lnSpc>
                <a:spcPts val="1600"/>
              </a:lnSpc>
            </a:pPr>
          </a:p>
          <a:p>
            <a:pPr algn="l" marL="345454" indent="-172727" lvl="1">
              <a:lnSpc>
                <a:spcPts val="1600"/>
              </a:lnSpc>
              <a:buFont typeface="Arial"/>
              <a:buChar char="•"/>
            </a:pPr>
            <a:r>
              <a:rPr lang="en-US" b="true" sz="1600">
                <a:solidFill>
                  <a:srgbClr val="000000"/>
                </a:solidFill>
                <a:latin typeface="Canva Sans Bold"/>
                <a:ea typeface="Canva Sans Bold"/>
                <a:cs typeface="Canva Sans Bold"/>
                <a:sym typeface="Canva Sans Bold"/>
              </a:rPr>
              <a:t>Health Awareness Programs</a:t>
            </a:r>
          </a:p>
        </p:txBody>
      </p:sp>
      <p:grpSp>
        <p:nvGrpSpPr>
          <p:cNvPr name="Group 7" id="7"/>
          <p:cNvGrpSpPr/>
          <p:nvPr/>
        </p:nvGrpSpPr>
        <p:grpSpPr>
          <a:xfrm rot="-5400000">
            <a:off x="8064008" y="2114148"/>
            <a:ext cx="2399639" cy="1331190"/>
            <a:chOff x="0" y="0"/>
            <a:chExt cx="812800" cy="450898"/>
          </a:xfrm>
        </p:grpSpPr>
        <p:sp>
          <p:nvSpPr>
            <p:cNvPr name="Freeform 8" id="8"/>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EEEEEE"/>
            </a:solidFill>
          </p:spPr>
        </p:sp>
        <p:sp>
          <p:nvSpPr>
            <p:cNvPr name="TextBox 9" id="9"/>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0">
            <a:off x="8358311" y="33875"/>
            <a:ext cx="1395289" cy="1395289"/>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
        <p:nvSpPr>
          <p:cNvPr name="TextBox 12" id="12"/>
          <p:cNvSpPr txBox="true"/>
          <p:nvPr/>
        </p:nvSpPr>
        <p:spPr>
          <a:xfrm rot="0">
            <a:off x="2320043" y="1062053"/>
            <a:ext cx="5113515" cy="367111"/>
          </a:xfrm>
          <a:prstGeom prst="rect">
            <a:avLst/>
          </a:prstGeom>
        </p:spPr>
        <p:txBody>
          <a:bodyPr anchor="t" rtlCol="false" tIns="0" lIns="0" bIns="0" rIns="0">
            <a:spAutoFit/>
          </a:bodyPr>
          <a:lstStyle/>
          <a:p>
            <a:pPr algn="l">
              <a:lnSpc>
                <a:spcPts val="2828"/>
              </a:lnSpc>
            </a:pPr>
            <a:r>
              <a:rPr lang="en-US" sz="2828" b="true">
                <a:solidFill>
                  <a:srgbClr val="FF3131"/>
                </a:solidFill>
                <a:latin typeface="Oswald Bold"/>
                <a:ea typeface="Oswald Bold"/>
                <a:cs typeface="Oswald Bold"/>
                <a:sym typeface="Oswald Bold"/>
              </a:rPr>
              <a:t> OUR Major Areas/Focus OF Work</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856873" y="5489963"/>
            <a:ext cx="11013387" cy="3168042"/>
            <a:chOff x="0" y="0"/>
            <a:chExt cx="1561091" cy="449054"/>
          </a:xfrm>
        </p:grpSpPr>
        <p:sp>
          <p:nvSpPr>
            <p:cNvPr name="Freeform 3" id="3"/>
            <p:cNvSpPr/>
            <p:nvPr/>
          </p:nvSpPr>
          <p:spPr>
            <a:xfrm flipH="false" flipV="false" rot="0">
              <a:off x="12490" y="3338"/>
              <a:ext cx="1536111" cy="445716"/>
            </a:xfrm>
            <a:custGeom>
              <a:avLst/>
              <a:gdLst/>
              <a:ahLst/>
              <a:cxnLst/>
              <a:rect r="r" b="b" t="t" l="l"/>
              <a:pathLst>
                <a:path h="445716" w="1536111">
                  <a:moveTo>
                    <a:pt x="783288" y="5426"/>
                  </a:moveTo>
                  <a:lnTo>
                    <a:pt x="1533368" y="436952"/>
                  </a:lnTo>
                  <a:cubicBezTo>
                    <a:pt x="1535211" y="438012"/>
                    <a:pt x="1536111" y="440179"/>
                    <a:pt x="1535562" y="442233"/>
                  </a:cubicBezTo>
                  <a:cubicBezTo>
                    <a:pt x="1535014" y="444287"/>
                    <a:pt x="1533153" y="445716"/>
                    <a:pt x="1531027" y="445716"/>
                  </a:cubicBezTo>
                  <a:lnTo>
                    <a:pt x="5084" y="445716"/>
                  </a:lnTo>
                  <a:cubicBezTo>
                    <a:pt x="2958" y="445716"/>
                    <a:pt x="1097" y="444287"/>
                    <a:pt x="548" y="442233"/>
                  </a:cubicBezTo>
                  <a:cubicBezTo>
                    <a:pt x="0" y="440179"/>
                    <a:pt x="900" y="438012"/>
                    <a:pt x="2743" y="436952"/>
                  </a:cubicBezTo>
                  <a:lnTo>
                    <a:pt x="752822" y="5426"/>
                  </a:lnTo>
                  <a:cubicBezTo>
                    <a:pt x="762253" y="0"/>
                    <a:pt x="773858" y="0"/>
                    <a:pt x="783288" y="5426"/>
                  </a:cubicBezTo>
                  <a:close/>
                </a:path>
              </a:pathLst>
            </a:custGeom>
            <a:solidFill>
              <a:srgbClr val="1A0C67"/>
            </a:solidFill>
          </p:spPr>
        </p:sp>
        <p:sp>
          <p:nvSpPr>
            <p:cNvPr name="TextBox 4" id="4"/>
            <p:cNvSpPr txBox="true"/>
            <p:nvPr/>
          </p:nvSpPr>
          <p:spPr>
            <a:xfrm>
              <a:off x="243920" y="151339"/>
              <a:ext cx="1073250" cy="26563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5399999">
            <a:off x="8168686" y="5903147"/>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8487856" y="2131172"/>
            <a:ext cx="2399639" cy="1331190"/>
            <a:chOff x="0" y="0"/>
            <a:chExt cx="812800" cy="450898"/>
          </a:xfrm>
        </p:grpSpPr>
        <p:sp>
          <p:nvSpPr>
            <p:cNvPr name="Freeform 7" id="7"/>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EEEEEE"/>
            </a:solidFill>
          </p:spPr>
        </p:sp>
        <p:sp>
          <p:nvSpPr>
            <p:cNvPr name="TextBox 8" id="8"/>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9" id="9"/>
          <p:cNvGrpSpPr/>
          <p:nvPr/>
        </p:nvGrpSpPr>
        <p:grpSpPr>
          <a:xfrm rot="0">
            <a:off x="8358311" y="0"/>
            <a:ext cx="1395289" cy="13952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graphicFrame>
        <p:nvGraphicFramePr>
          <p:cNvPr name="Table 11" id="11"/>
          <p:cNvGraphicFramePr>
            <a:graphicFrameLocks noGrp="true"/>
          </p:cNvGraphicFramePr>
          <p:nvPr/>
        </p:nvGraphicFramePr>
        <p:xfrm>
          <a:off x="2129600" y="1438561"/>
          <a:ext cx="6457765" cy="4062323"/>
        </p:xfrm>
        <a:graphic>
          <a:graphicData uri="http://schemas.openxmlformats.org/drawingml/2006/table">
            <a:tbl>
              <a:tblPr/>
              <a:tblGrid>
                <a:gridCol w="1181677"/>
                <a:gridCol w="1559545"/>
                <a:gridCol w="3716543"/>
              </a:tblGrid>
              <a:tr h="636307">
                <a:tc>
                  <a:txBody>
                    <a:bodyPr anchor="t" rtlCol="false"/>
                    <a:lstStyle/>
                    <a:p>
                      <a:pPr algn="l">
                        <a:lnSpc>
                          <a:spcPts val="1679"/>
                        </a:lnSpc>
                        <a:defRPr/>
                      </a:pPr>
                      <a:r>
                        <a:rPr lang="en-US" sz="1199">
                          <a:solidFill>
                            <a:srgbClr val="000000"/>
                          </a:solidFill>
                          <a:latin typeface="Poppins"/>
                          <a:ea typeface="Poppins"/>
                          <a:cs typeface="Poppins"/>
                          <a:sym typeface="Poppins"/>
                        </a:rPr>
                        <a:t>Phase</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199">
                          <a:solidFill>
                            <a:srgbClr val="000000"/>
                          </a:solidFill>
                          <a:latin typeface="Poppins"/>
                          <a:ea typeface="Poppins"/>
                          <a:cs typeface="Poppins"/>
                          <a:sym typeface="Poppins"/>
                        </a:rPr>
                        <a:t>Duration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679"/>
                        </a:lnSpc>
                        <a:defRPr/>
                      </a:pPr>
                      <a:r>
                        <a:rPr lang="en-US" sz="1199">
                          <a:solidFill>
                            <a:srgbClr val="000000"/>
                          </a:solidFill>
                          <a:latin typeface="Poppins"/>
                          <a:ea typeface="Poppins"/>
                          <a:cs typeface="Poppins"/>
                          <a:sym typeface="Poppins"/>
                        </a:rPr>
                        <a:t>Focus Area</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6020">
                <a:tc>
                  <a:txBody>
                    <a:bodyPr anchor="t" rtlCol="false"/>
                    <a:lstStyle/>
                    <a:p>
                      <a:pPr algn="l">
                        <a:lnSpc>
                          <a:spcPts val="1539"/>
                        </a:lnSpc>
                        <a:defRPr/>
                      </a:pPr>
                      <a:r>
                        <a:rPr lang="en-US" sz="1099">
                          <a:solidFill>
                            <a:srgbClr val="FFFFFF"/>
                          </a:solidFill>
                          <a:latin typeface="Poppins"/>
                          <a:ea typeface="Poppins"/>
                          <a:cs typeface="Poppins"/>
                          <a:sym typeface="Poppins"/>
                        </a:rPr>
                        <a:t>Phase I</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190D5F"/>
                    </a:solidFill>
                  </a:tcPr>
                </a:tc>
                <a:tc>
                  <a:txBody>
                    <a:bodyPr anchor="t" rtlCol="false"/>
                    <a:lstStyle/>
                    <a:p>
                      <a:pPr algn="l">
                        <a:lnSpc>
                          <a:spcPts val="1539"/>
                        </a:lnSpc>
                        <a:defRPr/>
                      </a:pPr>
                      <a:r>
                        <a:rPr lang="en-US" sz="1099">
                          <a:solidFill>
                            <a:srgbClr val="000000"/>
                          </a:solidFill>
                          <a:latin typeface="Poppins"/>
                          <a:ea typeface="Poppins"/>
                          <a:cs typeface="Poppins"/>
                          <a:sym typeface="Poppins"/>
                        </a:rPr>
                        <a:t>0–3 months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539"/>
                        </a:lnSpc>
                        <a:defRPr/>
                      </a:pPr>
                      <a:r>
                        <a:rPr lang="en-US" sz="1099">
                          <a:solidFill>
                            <a:srgbClr val="000000"/>
                          </a:solidFill>
                          <a:latin typeface="Poppins"/>
                          <a:ea typeface="Poppins"/>
                          <a:cs typeface="Poppins"/>
                          <a:sym typeface="Poppins"/>
                        </a:rPr>
                        <a:t>Baseline survey, partnerships with local authorities, identify beneficiaries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756020">
                <a:tc>
                  <a:txBody>
                    <a:bodyPr anchor="t" rtlCol="false"/>
                    <a:lstStyle/>
                    <a:p>
                      <a:pPr algn="l">
                        <a:lnSpc>
                          <a:spcPts val="1539"/>
                        </a:lnSpc>
                        <a:defRPr/>
                      </a:pPr>
                      <a:r>
                        <a:rPr lang="en-US" sz="1099">
                          <a:solidFill>
                            <a:srgbClr val="FFFFFF"/>
                          </a:solidFill>
                          <a:latin typeface="Poppins"/>
                          <a:ea typeface="Poppins"/>
                          <a:cs typeface="Poppins"/>
                          <a:sym typeface="Poppins"/>
                        </a:rPr>
                        <a:t>Phase II</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1A0C67"/>
                    </a:solidFill>
                  </a:tcPr>
                </a:tc>
                <a:tc>
                  <a:txBody>
                    <a:bodyPr anchor="t" rtlCol="false"/>
                    <a:lstStyle/>
                    <a:p>
                      <a:pPr algn="l">
                        <a:lnSpc>
                          <a:spcPts val="1539"/>
                        </a:lnSpc>
                        <a:defRPr/>
                      </a:pPr>
                      <a:r>
                        <a:rPr lang="en-US" sz="1099">
                          <a:solidFill>
                            <a:srgbClr val="000000"/>
                          </a:solidFill>
                          <a:latin typeface="Poppins"/>
                          <a:ea typeface="Poppins"/>
                          <a:cs typeface="Poppins"/>
                          <a:sym typeface="Poppins"/>
                        </a:rPr>
                        <a:t>3–9 months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539"/>
                        </a:lnSpc>
                        <a:defRPr/>
                      </a:pPr>
                      <a:r>
                        <a:rPr lang="en-US" sz="1099">
                          <a:solidFill>
                            <a:srgbClr val="000000"/>
                          </a:solidFill>
                          <a:latin typeface="Poppins"/>
                          <a:ea typeface="Poppins"/>
                          <a:cs typeface="Poppins"/>
                          <a:sym typeface="Poppins"/>
                        </a:rPr>
                        <a:t>Start skill training, initiate educational support, set up health camps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74302">
                <a:tc>
                  <a:txBody>
                    <a:bodyPr anchor="t" rtlCol="false"/>
                    <a:lstStyle/>
                    <a:p>
                      <a:pPr algn="l">
                        <a:lnSpc>
                          <a:spcPts val="1539"/>
                        </a:lnSpc>
                        <a:defRPr/>
                      </a:pPr>
                      <a:r>
                        <a:rPr lang="en-US" sz="1099">
                          <a:solidFill>
                            <a:srgbClr val="FFFFFF"/>
                          </a:solidFill>
                          <a:latin typeface="Poppins"/>
                          <a:ea typeface="Poppins"/>
                          <a:cs typeface="Poppins"/>
                          <a:sym typeface="Poppins"/>
                        </a:rPr>
                        <a:t>Phase III</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23137F"/>
                    </a:solidFill>
                  </a:tcPr>
                </a:tc>
                <a:tc>
                  <a:txBody>
                    <a:bodyPr anchor="t" rtlCol="false"/>
                    <a:lstStyle/>
                    <a:p>
                      <a:pPr algn="l">
                        <a:lnSpc>
                          <a:spcPts val="1539"/>
                        </a:lnSpc>
                        <a:defRPr/>
                      </a:pPr>
                      <a:r>
                        <a:rPr lang="en-US" sz="1099">
                          <a:solidFill>
                            <a:srgbClr val="000000"/>
                          </a:solidFill>
                          <a:latin typeface="Poppins"/>
                          <a:ea typeface="Poppins"/>
                          <a:cs typeface="Poppins"/>
                          <a:sym typeface="Poppins"/>
                        </a:rPr>
                        <a:t>9–18 months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539"/>
                        </a:lnSpc>
                        <a:defRPr/>
                      </a:pPr>
                      <a:r>
                        <a:rPr lang="en-US" sz="1099">
                          <a:solidFill>
                            <a:srgbClr val="000000"/>
                          </a:solidFill>
                          <a:latin typeface="Poppins"/>
                          <a:ea typeface="Poppins"/>
                          <a:cs typeface="Poppins"/>
                          <a:sym typeface="Poppins"/>
                        </a:rPr>
                        <a:t>Strengthen infrastructure, expand placement support, solar energy installation</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839673">
                <a:tc>
                  <a:txBody>
                    <a:bodyPr anchor="t" rtlCol="false"/>
                    <a:lstStyle/>
                    <a:p>
                      <a:pPr algn="l">
                        <a:lnSpc>
                          <a:spcPts val="1539"/>
                        </a:lnSpc>
                        <a:defRPr/>
                      </a:pPr>
                      <a:r>
                        <a:rPr lang="en-US" sz="1099">
                          <a:solidFill>
                            <a:srgbClr val="FFFFFF"/>
                          </a:solidFill>
                          <a:latin typeface="Poppins"/>
                          <a:ea typeface="Poppins"/>
                          <a:cs typeface="Poppins"/>
                          <a:sym typeface="Poppins"/>
                        </a:rPr>
                        <a:t>Phase IV</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solidFill>
                      <a:srgbClr val="301D9C"/>
                    </a:solidFill>
                  </a:tcPr>
                </a:tc>
                <a:tc>
                  <a:txBody>
                    <a:bodyPr anchor="t" rtlCol="false"/>
                    <a:lstStyle/>
                    <a:p>
                      <a:pPr algn="l">
                        <a:lnSpc>
                          <a:spcPts val="1539"/>
                        </a:lnSpc>
                        <a:defRPr/>
                      </a:pPr>
                      <a:r>
                        <a:rPr lang="en-US" sz="1099">
                          <a:solidFill>
                            <a:srgbClr val="000000"/>
                          </a:solidFill>
                          <a:latin typeface="Poppins"/>
                          <a:ea typeface="Poppins"/>
                          <a:cs typeface="Poppins"/>
                          <a:sym typeface="Poppins"/>
                        </a:rPr>
                        <a:t>18+ months</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539"/>
                        </a:lnSpc>
                        <a:defRPr/>
                      </a:pPr>
                      <a:r>
                        <a:rPr lang="en-US" sz="1099">
                          <a:solidFill>
                            <a:srgbClr val="000000"/>
                          </a:solidFill>
                          <a:latin typeface="Poppins"/>
                          <a:ea typeface="Poppins"/>
                          <a:cs typeface="Poppins"/>
                          <a:sym typeface="Poppins"/>
                        </a:rPr>
                        <a:t>Continuous monitoring, performance assessment, new initiative rollout</a:t>
                      </a:r>
                      <a:endParaRPr lang="en-US" sz="1100"/>
                    </a:p>
                  </a:txBody>
                  <a:tcPr marL="133350" marR="133350" marT="133350" marB="1333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731520" y="570141"/>
            <a:ext cx="5636785" cy="370384"/>
          </a:xfrm>
          <a:prstGeom prst="rect">
            <a:avLst/>
          </a:prstGeom>
        </p:spPr>
        <p:txBody>
          <a:bodyPr anchor="t" rtlCol="false" tIns="0" lIns="0" bIns="0" rIns="0">
            <a:spAutoFit/>
          </a:bodyPr>
          <a:lstStyle/>
          <a:p>
            <a:pPr algn="l">
              <a:lnSpc>
                <a:spcPts val="2742"/>
              </a:lnSpc>
            </a:pPr>
            <a:r>
              <a:rPr lang="en-US" sz="2742" b="true">
                <a:solidFill>
                  <a:srgbClr val="070707"/>
                </a:solidFill>
                <a:latin typeface="Oswald Bold"/>
                <a:ea typeface="Oswald Bold"/>
                <a:cs typeface="Oswald Bold"/>
                <a:sym typeface="Oswald Bold"/>
              </a:rPr>
              <a:t>Implementation Strategy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6953"/>
            <a:ext cx="9753600" cy="7308247"/>
          </a:xfrm>
          <a:custGeom>
            <a:avLst/>
            <a:gdLst/>
            <a:ahLst/>
            <a:cxnLst/>
            <a:rect r="r" b="b" t="t" l="l"/>
            <a:pathLst>
              <a:path h="7308247" w="9753600">
                <a:moveTo>
                  <a:pt x="0" y="0"/>
                </a:moveTo>
                <a:lnTo>
                  <a:pt x="9753600" y="0"/>
                </a:lnTo>
                <a:lnTo>
                  <a:pt x="9753600" y="7308247"/>
                </a:lnTo>
                <a:lnTo>
                  <a:pt x="0" y="7308247"/>
                </a:lnTo>
                <a:lnTo>
                  <a:pt x="0" y="0"/>
                </a:lnTo>
                <a:close/>
              </a:path>
            </a:pathLst>
          </a:custGeom>
          <a:blipFill>
            <a:blip r:embed="rId2"/>
            <a:stretch>
              <a:fillRect l="-5167" t="-485" r="-5230" b="0"/>
            </a:stretch>
          </a:blipFill>
        </p:spPr>
      </p:sp>
      <p:grpSp>
        <p:nvGrpSpPr>
          <p:cNvPr name="Group 3" id="3"/>
          <p:cNvGrpSpPr/>
          <p:nvPr/>
        </p:nvGrpSpPr>
        <p:grpSpPr>
          <a:xfrm rot="0">
            <a:off x="8358311" y="33875"/>
            <a:ext cx="1395289" cy="139528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25" r="-51" b="-25"/>
              </a:stretch>
            </a:blipFill>
          </p:spPr>
        </p:sp>
      </p:grpSp>
      <p:sp>
        <p:nvSpPr>
          <p:cNvPr name="TextBox 5" id="5"/>
          <p:cNvSpPr txBox="true"/>
          <p:nvPr/>
        </p:nvSpPr>
        <p:spPr>
          <a:xfrm rot="0">
            <a:off x="2176931" y="965622"/>
            <a:ext cx="4771815" cy="5175885"/>
          </a:xfrm>
          <a:prstGeom prst="rect">
            <a:avLst/>
          </a:prstGeom>
        </p:spPr>
        <p:txBody>
          <a:bodyPr anchor="t" rtlCol="false" tIns="0" lIns="0" bIns="0" rIns="0">
            <a:spAutoFit/>
          </a:bodyPr>
          <a:lstStyle/>
          <a:p>
            <a:pPr algn="l">
              <a:lnSpc>
                <a:spcPts val="3079"/>
              </a:lnSpc>
            </a:pPr>
            <a:r>
              <a:rPr lang="en-US" sz="2799" b="true">
                <a:solidFill>
                  <a:srgbClr val="070707"/>
                </a:solidFill>
                <a:latin typeface="Oswald Bold"/>
                <a:ea typeface="Oswald Bold"/>
                <a:cs typeface="Oswald Bold"/>
                <a:sym typeface="Oswald Bold"/>
              </a:rPr>
              <a:t>Contents</a:t>
            </a:r>
          </a:p>
          <a:p>
            <a:pPr algn="l">
              <a:lnSpc>
                <a:spcPts val="3079"/>
              </a:lnSpc>
            </a:pP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Introduction</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Village Profile</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Current Infrastructure</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Socio-Economic Overview</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SWOT Analysis</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Needs &amp; Gaps</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Visions &amp; Goals</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Sector-Wise Development Plan</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Implementation Strategy</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Monitoring &amp; Evaluation</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Budget Overview</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Risk &amp; Management</a:t>
            </a:r>
          </a:p>
          <a:p>
            <a:pPr algn="l" marL="496572" indent="-248286" lvl="1">
              <a:lnSpc>
                <a:spcPts val="2530"/>
              </a:lnSpc>
              <a:buFont typeface="Arial"/>
              <a:buChar char="•"/>
            </a:pPr>
            <a:r>
              <a:rPr lang="en-US" b="true" sz="2300">
                <a:solidFill>
                  <a:srgbClr val="070707"/>
                </a:solidFill>
                <a:latin typeface="Canva Sans Bold"/>
                <a:ea typeface="Canva Sans Bold"/>
                <a:cs typeface="Canva Sans Bold"/>
                <a:sym typeface="Canva Sans Bold"/>
              </a:rPr>
              <a:t>Conclusion</a:t>
            </a:r>
          </a:p>
        </p:txBody>
      </p:sp>
      <p:sp>
        <p:nvSpPr>
          <p:cNvPr name="AutoShape 6" id="6"/>
          <p:cNvSpPr/>
          <p:nvPr/>
        </p:nvSpPr>
        <p:spPr>
          <a:xfrm>
            <a:off x="3632522" y="1144251"/>
            <a:ext cx="4154299" cy="0"/>
          </a:xfrm>
          <a:prstGeom prst="line">
            <a:avLst/>
          </a:prstGeom>
          <a:ln cap="flat" w="38100">
            <a:solidFill>
              <a:srgbClr val="5E17EB"/>
            </a:solidFill>
            <a:prstDash val="solid"/>
            <a:headEnd type="none" len="sm" w="sm"/>
            <a:tailEnd type="none" len="sm" w="sm"/>
          </a:ln>
        </p:spPr>
      </p:sp>
      <p:sp>
        <p:nvSpPr>
          <p:cNvPr name="AutoShape 7" id="7"/>
          <p:cNvSpPr/>
          <p:nvPr/>
        </p:nvSpPr>
        <p:spPr>
          <a:xfrm>
            <a:off x="2176931" y="1620638"/>
            <a:ext cx="0" cy="4963042"/>
          </a:xfrm>
          <a:prstGeom prst="line">
            <a:avLst/>
          </a:prstGeom>
          <a:ln cap="flat" w="38100">
            <a:solidFill>
              <a:srgbClr val="5E17EB"/>
            </a:solidFill>
            <a:prstDash val="solid"/>
            <a:headEnd type="none" len="sm" w="sm"/>
            <a:tailEnd type="none" len="sm" w="sm"/>
          </a:ln>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6158622">
            <a:off x="-2010261" y="31346"/>
            <a:ext cx="4715121" cy="1356322"/>
            <a:chOff x="0" y="0"/>
            <a:chExt cx="1561091" cy="449054"/>
          </a:xfrm>
        </p:grpSpPr>
        <p:sp>
          <p:nvSpPr>
            <p:cNvPr name="Freeform 3" id="3"/>
            <p:cNvSpPr/>
            <p:nvPr/>
          </p:nvSpPr>
          <p:spPr>
            <a:xfrm flipH="false" flipV="false" rot="0">
              <a:off x="29173" y="7797"/>
              <a:ext cx="1502745" cy="441257"/>
            </a:xfrm>
            <a:custGeom>
              <a:avLst/>
              <a:gdLst/>
              <a:ahLst/>
              <a:cxnLst/>
              <a:rect r="r" b="b" t="t" l="l"/>
              <a:pathLst>
                <a:path h="441257" w="1502745">
                  <a:moveTo>
                    <a:pt x="786953" y="12673"/>
                  </a:moveTo>
                  <a:lnTo>
                    <a:pt x="1496337" y="420787"/>
                  </a:lnTo>
                  <a:cubicBezTo>
                    <a:pt x="1500642" y="423263"/>
                    <a:pt x="1502745" y="428324"/>
                    <a:pt x="1501463" y="433121"/>
                  </a:cubicBezTo>
                  <a:cubicBezTo>
                    <a:pt x="1500181" y="437919"/>
                    <a:pt x="1495835" y="441257"/>
                    <a:pt x="1490869" y="441257"/>
                  </a:cubicBezTo>
                  <a:lnTo>
                    <a:pt x="11875" y="441257"/>
                  </a:lnTo>
                  <a:cubicBezTo>
                    <a:pt x="6909" y="441257"/>
                    <a:pt x="2563" y="437919"/>
                    <a:pt x="1282" y="433121"/>
                  </a:cubicBezTo>
                  <a:cubicBezTo>
                    <a:pt x="0" y="428324"/>
                    <a:pt x="2103" y="423263"/>
                    <a:pt x="6407" y="420787"/>
                  </a:cubicBezTo>
                  <a:lnTo>
                    <a:pt x="715792" y="12673"/>
                  </a:lnTo>
                  <a:cubicBezTo>
                    <a:pt x="737820" y="0"/>
                    <a:pt x="764925" y="0"/>
                    <a:pt x="786953" y="12673"/>
                  </a:cubicBezTo>
                  <a:close/>
                </a:path>
              </a:pathLst>
            </a:custGeom>
            <a:solidFill>
              <a:srgbClr val="004AAD"/>
            </a:solidFill>
          </p:spPr>
        </p:sp>
        <p:sp>
          <p:nvSpPr>
            <p:cNvPr name="TextBox 4" id="4"/>
            <p:cNvSpPr txBox="true"/>
            <p:nvPr/>
          </p:nvSpPr>
          <p:spPr>
            <a:xfrm>
              <a:off x="243920" y="151339"/>
              <a:ext cx="1073250" cy="26563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5399999">
            <a:off x="8707671" y="6531965"/>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8487856" y="2131172"/>
            <a:ext cx="2399639" cy="1331190"/>
            <a:chOff x="0" y="0"/>
            <a:chExt cx="812800" cy="450898"/>
          </a:xfrm>
        </p:grpSpPr>
        <p:sp>
          <p:nvSpPr>
            <p:cNvPr name="Freeform 7" id="7"/>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EEEEEE"/>
            </a:solidFill>
          </p:spPr>
        </p:sp>
        <p:sp>
          <p:nvSpPr>
            <p:cNvPr name="TextBox 8" id="8"/>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aphicFrame>
        <p:nvGraphicFramePr>
          <p:cNvPr name="Table 9" id="9"/>
          <p:cNvGraphicFramePr>
            <a:graphicFrameLocks noGrp="true"/>
          </p:cNvGraphicFramePr>
          <p:nvPr/>
        </p:nvGraphicFramePr>
        <p:xfrm>
          <a:off x="935595" y="969487"/>
          <a:ext cx="5120955" cy="3487491"/>
        </p:xfrm>
        <a:graphic>
          <a:graphicData uri="http://schemas.openxmlformats.org/drawingml/2006/table">
            <a:tbl>
              <a:tblPr/>
              <a:tblGrid>
                <a:gridCol w="672116"/>
                <a:gridCol w="1494459"/>
                <a:gridCol w="658417"/>
                <a:gridCol w="817663"/>
                <a:gridCol w="1478300"/>
              </a:tblGrid>
              <a:tr h="395021">
                <a:tc>
                  <a:txBody>
                    <a:bodyPr anchor="t" rtlCol="false"/>
                    <a:lstStyle/>
                    <a:p>
                      <a:pPr algn="l">
                        <a:lnSpc>
                          <a:spcPts val="1357"/>
                        </a:lnSpc>
                        <a:defRPr/>
                      </a:pPr>
                      <a:r>
                        <a:rPr lang="en-US" sz="969">
                          <a:solidFill>
                            <a:srgbClr val="070707"/>
                          </a:solidFill>
                          <a:latin typeface="Poppins"/>
                          <a:ea typeface="Poppins"/>
                          <a:cs typeface="Poppins"/>
                          <a:sym typeface="Poppins"/>
                        </a:rPr>
                        <a:t>Development Area</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357"/>
                        </a:lnSpc>
                        <a:defRPr/>
                      </a:pPr>
                      <a:r>
                        <a:rPr lang="en-US" sz="969">
                          <a:solidFill>
                            <a:srgbClr val="070707"/>
                          </a:solidFill>
                          <a:latin typeface="Poppins"/>
                          <a:ea typeface="Poppins"/>
                          <a:cs typeface="Poppins"/>
                          <a:sym typeface="Poppins"/>
                        </a:rPr>
                        <a:t>Key Indicators (KPIs)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357"/>
                        </a:lnSpc>
                        <a:defRPr/>
                      </a:pPr>
                      <a:r>
                        <a:rPr lang="en-US" sz="969">
                          <a:solidFill>
                            <a:srgbClr val="000000"/>
                          </a:solidFill>
                          <a:latin typeface="Poppins"/>
                          <a:ea typeface="Poppins"/>
                          <a:cs typeface="Poppins"/>
                          <a:sym typeface="Poppins"/>
                        </a:rPr>
                        <a:t>Monitoring Frequency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357"/>
                        </a:lnSpc>
                        <a:defRPr/>
                      </a:pPr>
                      <a:r>
                        <a:rPr lang="en-US" sz="969">
                          <a:solidFill>
                            <a:srgbClr val="000000"/>
                          </a:solidFill>
                          <a:latin typeface="Poppins"/>
                          <a:ea typeface="Poppins"/>
                          <a:cs typeface="Poppins"/>
                          <a:sym typeface="Poppins"/>
                        </a:rPr>
                        <a:t>Responsible Entity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357"/>
                        </a:lnSpc>
                        <a:defRPr/>
                      </a:pPr>
                      <a:r>
                        <a:rPr lang="en-US" sz="969">
                          <a:solidFill>
                            <a:srgbClr val="000000"/>
                          </a:solidFill>
                          <a:latin typeface="Poppins"/>
                          <a:ea typeface="Poppins"/>
                          <a:cs typeface="Poppins"/>
                          <a:sym typeface="Poppins"/>
                        </a:rPr>
                        <a:t>Evaluation Method</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451119">
                <a:tc>
                  <a:txBody>
                    <a:bodyPr anchor="t" rtlCol="false"/>
                    <a:lstStyle/>
                    <a:p>
                      <a:pPr algn="l">
                        <a:lnSpc>
                          <a:spcPts val="1217"/>
                        </a:lnSpc>
                        <a:defRPr/>
                      </a:pPr>
                      <a:r>
                        <a:rPr lang="en-US" sz="869">
                          <a:solidFill>
                            <a:srgbClr val="FFFFFF"/>
                          </a:solidFill>
                          <a:latin typeface="Poppins"/>
                          <a:ea typeface="Poppins"/>
                          <a:cs typeface="Poppins"/>
                          <a:sym typeface="Poppins"/>
                        </a:rPr>
                        <a:t>Skill Development &amp; Employment</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190D5F"/>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No. of youth trained   - % job placement rate  - No. of new enterprises started</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797"/>
                        </a:lnSpc>
                        <a:defRPr/>
                      </a:pPr>
                      <a:r>
                        <a:rPr lang="en-US" sz="569">
                          <a:solidFill>
                            <a:srgbClr val="000000"/>
                          </a:solidFill>
                          <a:latin typeface="Poppins"/>
                          <a:ea typeface="Poppins"/>
                          <a:cs typeface="Poppins"/>
                          <a:sym typeface="Poppins"/>
                        </a:rPr>
                        <a:t>Monthly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MEPL Training Team  Govt. Skill Schemes Cell</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Trainee tracking reports, employer feedback</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398797">
                <a:tc>
                  <a:txBody>
                    <a:bodyPr anchor="t" rtlCol="false"/>
                    <a:lstStyle/>
                    <a:p>
                      <a:pPr algn="l">
                        <a:lnSpc>
                          <a:spcPts val="1217"/>
                        </a:lnSpc>
                        <a:defRPr/>
                      </a:pPr>
                      <a:r>
                        <a:rPr lang="en-US" sz="869">
                          <a:solidFill>
                            <a:srgbClr val="FFFFFF"/>
                          </a:solidFill>
                          <a:latin typeface="Poppins"/>
                          <a:ea typeface="Poppins"/>
                          <a:cs typeface="Poppins"/>
                          <a:sym typeface="Poppins"/>
                        </a:rPr>
                        <a:t>Education Improvement</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2A1C77"/>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School attendance rate  - Dropout rate (esp. girls)  - Students receiving scholarships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Quarterly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School Admin  MEPL Education Volunteers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School records, field surveys, focus group discussions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302119">
                <a:tc>
                  <a:txBody>
                    <a:bodyPr anchor="t" rtlCol="false"/>
                    <a:lstStyle/>
                    <a:p>
                      <a:pPr algn="l">
                        <a:lnSpc>
                          <a:spcPts val="1217"/>
                        </a:lnSpc>
                        <a:defRPr/>
                      </a:pPr>
                      <a:r>
                        <a:rPr lang="en-US" sz="869">
                          <a:solidFill>
                            <a:srgbClr val="FFFFFF"/>
                          </a:solidFill>
                          <a:latin typeface="Poppins"/>
                          <a:ea typeface="Poppins"/>
                          <a:cs typeface="Poppins"/>
                          <a:sym typeface="Poppins"/>
                        </a:rPr>
                        <a:t>Healthcare &amp; Awareness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2E2170"/>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No. of health camps  - % of population screened  - Health issue reduction rate</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Quarterly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PHC Staff  MEPL Health Volunteers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Camp reports, health department data</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412944">
                <a:tc>
                  <a:txBody>
                    <a:bodyPr anchor="t" rtlCol="false"/>
                    <a:lstStyle/>
                    <a:p>
                      <a:pPr algn="l">
                        <a:lnSpc>
                          <a:spcPts val="1217"/>
                        </a:lnSpc>
                        <a:defRPr/>
                      </a:pPr>
                      <a:r>
                        <a:rPr lang="en-US" sz="869">
                          <a:solidFill>
                            <a:srgbClr val="FFFFFF"/>
                          </a:solidFill>
                          <a:latin typeface="Poppins"/>
                          <a:ea typeface="Poppins"/>
                          <a:cs typeface="Poppins"/>
                          <a:sym typeface="Poppins"/>
                        </a:rPr>
                        <a:t>Water &amp; Sanitation</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2F1F8A"/>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No. of functional water sources  - % households with toilets  - Water quality levels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Bi-annually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Jal Jeevan Mission Team  Local Panchayat</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Physical verification, lab water tests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398797">
                <a:tc>
                  <a:txBody>
                    <a:bodyPr anchor="t" rtlCol="false"/>
                    <a:lstStyle/>
                    <a:p>
                      <a:pPr algn="l">
                        <a:lnSpc>
                          <a:spcPts val="1217"/>
                        </a:lnSpc>
                        <a:defRPr/>
                      </a:pPr>
                      <a:r>
                        <a:rPr lang="en-US" sz="869">
                          <a:solidFill>
                            <a:srgbClr val="FFFFFF"/>
                          </a:solidFill>
                          <a:latin typeface="Poppins"/>
                          <a:ea typeface="Poppins"/>
                          <a:cs typeface="Poppins"/>
                          <a:sym typeface="Poppins"/>
                        </a:rPr>
                        <a:t>Electricity &amp; Solar</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301D9C"/>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No. of households with solar panels  - Reduction in power outages  - No. of solar streetlights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Quarterly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Energy Dept.  MEPL Infrastructure Team</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Energy usage logs, field audits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398797">
                <a:tc>
                  <a:txBody>
                    <a:bodyPr anchor="t" rtlCol="false"/>
                    <a:lstStyle/>
                    <a:p>
                      <a:pPr algn="l">
                        <a:lnSpc>
                          <a:spcPts val="1217"/>
                        </a:lnSpc>
                        <a:defRPr/>
                      </a:pPr>
                      <a:r>
                        <a:rPr lang="en-US" sz="869">
                          <a:solidFill>
                            <a:srgbClr val="FFFFFF"/>
                          </a:solidFill>
                          <a:latin typeface="Poppins"/>
                          <a:ea typeface="Poppins"/>
                          <a:cs typeface="Poppins"/>
                          <a:sym typeface="Poppins"/>
                        </a:rPr>
                        <a:t>Livelihood &amp; Dairy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540CE2"/>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Milk production volume  - No. of dairy SHGs formed  - Cooperative revenue growth</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Monthly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Animal Husbandry Dept.  SHG Coordinators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Dairy collection reports, cooperative accounts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427778">
                <a:tc>
                  <a:txBody>
                    <a:bodyPr anchor="t" rtlCol="false"/>
                    <a:lstStyle/>
                    <a:p>
                      <a:pPr algn="l">
                        <a:lnSpc>
                          <a:spcPts val="1217"/>
                        </a:lnSpc>
                        <a:defRPr/>
                      </a:pPr>
                      <a:r>
                        <a:rPr lang="en-US" sz="869">
                          <a:solidFill>
                            <a:srgbClr val="FFFFFF"/>
                          </a:solidFill>
                          <a:latin typeface="Poppins"/>
                          <a:ea typeface="Poppins"/>
                          <a:cs typeface="Poppins"/>
                          <a:sym typeface="Poppins"/>
                        </a:rPr>
                        <a:t>Community Engagement</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5E17EB"/>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No. of cultural events  - Community participation rate  - Formation of youth/women groups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Quarterly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Community Leaders  MEPL Program Team</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Event records, group meeting logs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r h="302119">
                <a:tc>
                  <a:txBody>
                    <a:bodyPr anchor="t" rtlCol="false"/>
                    <a:lstStyle/>
                    <a:p>
                      <a:pPr algn="l">
                        <a:lnSpc>
                          <a:spcPts val="1217"/>
                        </a:lnSpc>
                        <a:defRPr/>
                      </a:pPr>
                      <a:r>
                        <a:rPr lang="en-US" sz="869">
                          <a:solidFill>
                            <a:srgbClr val="FFFFFF"/>
                          </a:solidFill>
                          <a:latin typeface="Poppins"/>
                          <a:ea typeface="Poppins"/>
                          <a:cs typeface="Poppins"/>
                          <a:sym typeface="Poppins"/>
                        </a:rPr>
                        <a:t>Digital &amp; Internet Access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solidFill>
                      <a:srgbClr val="6520EE"/>
                    </a:solidFill>
                  </a:tcPr>
                </a:tc>
                <a:tc>
                  <a:txBody>
                    <a:bodyPr anchor="t" rtlCol="false"/>
                    <a:lstStyle/>
                    <a:p>
                      <a:pPr algn="l">
                        <a:lnSpc>
                          <a:spcPts val="1217"/>
                        </a:lnSpc>
                        <a:defRPr/>
                      </a:pPr>
                      <a:r>
                        <a:rPr lang="en-US" sz="869">
                          <a:solidFill>
                            <a:srgbClr val="000000"/>
                          </a:solidFill>
                          <a:latin typeface="Poppins"/>
                          <a:ea typeface="Poppins"/>
                          <a:cs typeface="Poppins"/>
                          <a:sym typeface="Poppins"/>
                        </a:rPr>
                        <a:t>- No. of internet-connected households  - No. of people trained in digital literacy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Bi-annually</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Digital India Cell  MEPL Tech Team</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c>
                  <a:txBody>
                    <a:bodyPr anchor="t" rtlCol="false"/>
                    <a:lstStyle/>
                    <a:p>
                      <a:pPr algn="l">
                        <a:lnSpc>
                          <a:spcPts val="1217"/>
                        </a:lnSpc>
                        <a:defRPr/>
                      </a:pPr>
                      <a:r>
                        <a:rPr lang="en-US" sz="869">
                          <a:solidFill>
                            <a:srgbClr val="000000"/>
                          </a:solidFill>
                          <a:latin typeface="Poppins"/>
                          <a:ea typeface="Poppins"/>
                          <a:cs typeface="Poppins"/>
                          <a:sym typeface="Poppins"/>
                        </a:rPr>
                        <a:t>ISP data, digital literacy assessments</a:t>
                      </a:r>
                      <a:endParaRPr lang="en-US" sz="1100"/>
                    </a:p>
                  </a:txBody>
                  <a:tcPr marL="47625" marR="47625" marT="47625" marB="47625" anchor="ctr">
                    <a:lnL cmpd="sng" algn="ctr" cap="flat" w="6032">
                      <a:solidFill>
                        <a:srgbClr val="000000"/>
                      </a:solidFill>
                      <a:prstDash val="solid"/>
                      <a:round/>
                      <a:headEnd type="none" w="med" len="med"/>
                      <a:tailEnd type="none" w="med" len="med"/>
                    </a:lnL>
                    <a:lnR cmpd="sng" algn="ctr" cap="flat" w="6032">
                      <a:solidFill>
                        <a:srgbClr val="000000"/>
                      </a:solidFill>
                      <a:prstDash val="solid"/>
                      <a:round/>
                      <a:headEnd type="none" w="med" len="med"/>
                      <a:tailEnd type="none" w="med" len="med"/>
                    </a:lnR>
                    <a:lnT cmpd="sng" algn="ctr" cap="flat" w="6032">
                      <a:solidFill>
                        <a:srgbClr val="000000"/>
                      </a:solidFill>
                      <a:prstDash val="solid"/>
                      <a:round/>
                      <a:headEnd type="none" w="med" len="med"/>
                      <a:tailEnd type="none" w="med" len="med"/>
                    </a:lnT>
                    <a:lnB cmpd="sng" algn="ctr" cap="flat" w="6032">
                      <a:solidFill>
                        <a:srgbClr val="000000"/>
                      </a:solidFill>
                      <a:prstDash val="solid"/>
                      <a:round/>
                      <a:headEnd type="none" w="med" len="med"/>
                      <a:tailEnd type="none" w="med" len="med"/>
                    </a:lnB>
                  </a:tcPr>
                </a:tc>
              </a:tr>
            </a:tbl>
          </a:graphicData>
        </a:graphic>
      </p:graphicFrame>
      <p:sp>
        <p:nvSpPr>
          <p:cNvPr name="TextBox 10" id="10"/>
          <p:cNvSpPr txBox="true"/>
          <p:nvPr/>
        </p:nvSpPr>
        <p:spPr>
          <a:xfrm rot="0">
            <a:off x="2700386" y="321944"/>
            <a:ext cx="5835626" cy="409576"/>
          </a:xfrm>
          <a:prstGeom prst="rect">
            <a:avLst/>
          </a:prstGeom>
        </p:spPr>
        <p:txBody>
          <a:bodyPr anchor="t" rtlCol="false" tIns="0" lIns="0" bIns="0" rIns="0">
            <a:spAutoFit/>
          </a:bodyPr>
          <a:lstStyle/>
          <a:p>
            <a:pPr algn="l">
              <a:lnSpc>
                <a:spcPts val="3000"/>
              </a:lnSpc>
            </a:pPr>
            <a:r>
              <a:rPr lang="en-US" sz="3000" b="true">
                <a:solidFill>
                  <a:srgbClr val="070707"/>
                </a:solidFill>
                <a:latin typeface="Oswald Bold"/>
                <a:ea typeface="Oswald Bold"/>
                <a:cs typeface="Oswald Bold"/>
                <a:sym typeface="Oswald Bold"/>
              </a:rPr>
              <a:t>Monitoring &amp; Evaluation</a:t>
            </a:r>
          </a:p>
        </p:txBody>
      </p:sp>
      <p:grpSp>
        <p:nvGrpSpPr>
          <p:cNvPr name="Group 11" id="11"/>
          <p:cNvGrpSpPr/>
          <p:nvPr/>
        </p:nvGrpSpPr>
        <p:grpSpPr>
          <a:xfrm rot="0">
            <a:off x="8884196" y="0"/>
            <a:ext cx="869404" cy="869404"/>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206907" y="5933098"/>
            <a:ext cx="11013387" cy="3168042"/>
            <a:chOff x="0" y="0"/>
            <a:chExt cx="1561091" cy="449054"/>
          </a:xfrm>
        </p:grpSpPr>
        <p:sp>
          <p:nvSpPr>
            <p:cNvPr name="Freeform 3" id="3"/>
            <p:cNvSpPr/>
            <p:nvPr/>
          </p:nvSpPr>
          <p:spPr>
            <a:xfrm flipH="false" flipV="false" rot="0">
              <a:off x="12490" y="3338"/>
              <a:ext cx="1536111" cy="445716"/>
            </a:xfrm>
            <a:custGeom>
              <a:avLst/>
              <a:gdLst/>
              <a:ahLst/>
              <a:cxnLst/>
              <a:rect r="r" b="b" t="t" l="l"/>
              <a:pathLst>
                <a:path h="445716" w="1536111">
                  <a:moveTo>
                    <a:pt x="783288" y="5426"/>
                  </a:moveTo>
                  <a:lnTo>
                    <a:pt x="1533368" y="436952"/>
                  </a:lnTo>
                  <a:cubicBezTo>
                    <a:pt x="1535211" y="438012"/>
                    <a:pt x="1536111" y="440179"/>
                    <a:pt x="1535562" y="442233"/>
                  </a:cubicBezTo>
                  <a:cubicBezTo>
                    <a:pt x="1535014" y="444287"/>
                    <a:pt x="1533153" y="445716"/>
                    <a:pt x="1531027" y="445716"/>
                  </a:cubicBezTo>
                  <a:lnTo>
                    <a:pt x="5084" y="445716"/>
                  </a:lnTo>
                  <a:cubicBezTo>
                    <a:pt x="2958" y="445716"/>
                    <a:pt x="1097" y="444287"/>
                    <a:pt x="548" y="442233"/>
                  </a:cubicBezTo>
                  <a:cubicBezTo>
                    <a:pt x="0" y="440179"/>
                    <a:pt x="900" y="438012"/>
                    <a:pt x="2743" y="436952"/>
                  </a:cubicBezTo>
                  <a:lnTo>
                    <a:pt x="752822" y="5426"/>
                  </a:lnTo>
                  <a:cubicBezTo>
                    <a:pt x="762253" y="0"/>
                    <a:pt x="773858" y="0"/>
                    <a:pt x="783288" y="5426"/>
                  </a:cubicBezTo>
                  <a:close/>
                </a:path>
              </a:pathLst>
            </a:custGeom>
            <a:solidFill>
              <a:srgbClr val="1A0C67"/>
            </a:solidFill>
          </p:spPr>
        </p:sp>
        <p:sp>
          <p:nvSpPr>
            <p:cNvPr name="TextBox 4" id="4"/>
            <p:cNvSpPr txBox="true"/>
            <p:nvPr/>
          </p:nvSpPr>
          <p:spPr>
            <a:xfrm>
              <a:off x="243920" y="151339"/>
              <a:ext cx="1073250" cy="26563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5399999">
            <a:off x="9007142" y="6397488"/>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8487856" y="2131172"/>
            <a:ext cx="2399639" cy="1331190"/>
            <a:chOff x="0" y="0"/>
            <a:chExt cx="812800" cy="450898"/>
          </a:xfrm>
        </p:grpSpPr>
        <p:sp>
          <p:nvSpPr>
            <p:cNvPr name="Freeform 7" id="7"/>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EEEEEE"/>
            </a:solidFill>
          </p:spPr>
        </p:sp>
        <p:sp>
          <p:nvSpPr>
            <p:cNvPr name="TextBox 8" id="8"/>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9" id="9"/>
          <p:cNvGrpSpPr/>
          <p:nvPr/>
        </p:nvGrpSpPr>
        <p:grpSpPr>
          <a:xfrm rot="0">
            <a:off x="8358311" y="0"/>
            <a:ext cx="1395289" cy="13952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graphicFrame>
        <p:nvGraphicFramePr>
          <p:cNvPr name="Table 11" id="11"/>
          <p:cNvGraphicFramePr>
            <a:graphicFrameLocks noGrp="true"/>
          </p:cNvGraphicFramePr>
          <p:nvPr/>
        </p:nvGraphicFramePr>
        <p:xfrm>
          <a:off x="1710710" y="1656116"/>
          <a:ext cx="4841266" cy="3401944"/>
        </p:xfrm>
        <a:graphic>
          <a:graphicData uri="http://schemas.openxmlformats.org/drawingml/2006/table">
            <a:tbl>
              <a:tblPr/>
              <a:tblGrid>
                <a:gridCol w="1062547"/>
                <a:gridCol w="677062"/>
                <a:gridCol w="2077659"/>
                <a:gridCol w="1023999"/>
              </a:tblGrid>
              <a:tr h="429106">
                <a:tc>
                  <a:txBody>
                    <a:bodyPr anchor="t" rtlCol="false"/>
                    <a:lstStyle/>
                    <a:p>
                      <a:pPr algn="l">
                        <a:lnSpc>
                          <a:spcPts val="1309"/>
                        </a:lnSpc>
                        <a:defRPr/>
                      </a:pPr>
                      <a:r>
                        <a:rPr lang="en-US" sz="935">
                          <a:solidFill>
                            <a:srgbClr val="000000"/>
                          </a:solidFill>
                          <a:latin typeface="Poppins"/>
                          <a:ea typeface="Poppins"/>
                          <a:cs typeface="Poppins"/>
                          <a:sym typeface="Poppins"/>
                        </a:rPr>
                        <a:t>Sector</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Estimated Cost (INR)</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Fund Mobilization Plan</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Funding Gap (If Any)</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r>
              <a:tr h="721238">
                <a:tc>
                  <a:txBody>
                    <a:bodyPr anchor="t" rtlCol="false"/>
                    <a:lstStyle/>
                    <a:p>
                      <a:pPr algn="l">
                        <a:lnSpc>
                          <a:spcPts val="1589"/>
                        </a:lnSpc>
                        <a:defRPr/>
                      </a:pPr>
                      <a:r>
                        <a:rPr lang="en-US" sz="1135">
                          <a:solidFill>
                            <a:srgbClr val="FFFFFF"/>
                          </a:solidFill>
                          <a:latin typeface="Poppins"/>
                          <a:ea typeface="Poppins"/>
                          <a:cs typeface="Poppins"/>
                          <a:sym typeface="Poppins"/>
                        </a:rPr>
                        <a:t>1. Infrastructure</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solidFill>
                      <a:srgbClr val="1A0C67"/>
                    </a:solidFill>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PMGSY (roads), Jal Jeevan Mission (water), Saubhagya Scheme (electricity), CSR funds</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r>
              <a:tr h="485169">
                <a:tc>
                  <a:txBody>
                    <a:bodyPr anchor="t" rtlCol="false"/>
                    <a:lstStyle/>
                    <a:p>
                      <a:pPr algn="l">
                        <a:lnSpc>
                          <a:spcPts val="1309"/>
                        </a:lnSpc>
                        <a:defRPr/>
                      </a:pPr>
                      <a:r>
                        <a:rPr lang="en-US" sz="935">
                          <a:solidFill>
                            <a:srgbClr val="FFFFFF"/>
                          </a:solidFill>
                          <a:latin typeface="Poppins"/>
                          <a:ea typeface="Poppins"/>
                          <a:cs typeface="Poppins"/>
                          <a:sym typeface="Poppins"/>
                        </a:rPr>
                        <a:t>2. Education</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solidFill>
                      <a:srgbClr val="23137F"/>
                    </a:solidFill>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RTE Funds, Sarva Shiksha Abhiyan, Scholarships (NSP), NGO contributions</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r>
              <a:tr h="505563">
                <a:tc>
                  <a:txBody>
                    <a:bodyPr anchor="t" rtlCol="false"/>
                    <a:lstStyle/>
                    <a:p>
                      <a:pPr algn="l">
                        <a:lnSpc>
                          <a:spcPts val="1309"/>
                        </a:lnSpc>
                        <a:defRPr/>
                      </a:pPr>
                      <a:r>
                        <a:rPr lang="en-US" sz="935">
                          <a:solidFill>
                            <a:srgbClr val="FFFFFF"/>
                          </a:solidFill>
                          <a:latin typeface="Poppins"/>
                          <a:ea typeface="Poppins"/>
                          <a:cs typeface="Poppins"/>
                          <a:sym typeface="Poppins"/>
                        </a:rPr>
                        <a:t>3. Healthcare</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solidFill>
                      <a:srgbClr val="301D9C"/>
                    </a:solidFill>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NHM (National Health Mission), CSR from pharma/health firms, NGO support</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r>
              <a:tr h="561738">
                <a:tc>
                  <a:txBody>
                    <a:bodyPr anchor="t" rtlCol="false"/>
                    <a:lstStyle/>
                    <a:p>
                      <a:pPr algn="l">
                        <a:lnSpc>
                          <a:spcPts val="1029"/>
                        </a:lnSpc>
                        <a:defRPr/>
                      </a:pPr>
                      <a:r>
                        <a:rPr lang="en-US" sz="735">
                          <a:solidFill>
                            <a:srgbClr val="FFFFFF"/>
                          </a:solidFill>
                          <a:latin typeface="Poppins"/>
                          <a:ea typeface="Poppins"/>
                          <a:cs typeface="Poppins"/>
                          <a:sym typeface="Poppins"/>
                        </a:rPr>
                        <a:t>4. Skill Development</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solidFill>
                      <a:srgbClr val="540CE2"/>
                    </a:solidFill>
                  </a:tcPr>
                </a:tc>
                <a:tc>
                  <a:txBody>
                    <a:bodyPr anchor="t" rtlCol="false"/>
                    <a:lstStyle/>
                    <a:p>
                      <a:pPr algn="l">
                        <a:lnSpc>
                          <a:spcPts val="102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NSDC, UPSDM, RSLDC schemes, company-led CSR (MEPL, Manhit Exim Pvt. Ltd)</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r>
              <a:tr h="699129">
                <a:tc>
                  <a:txBody>
                    <a:bodyPr anchor="t" rtlCol="false"/>
                    <a:lstStyle/>
                    <a:p>
                      <a:pPr algn="l">
                        <a:lnSpc>
                          <a:spcPts val="1309"/>
                        </a:lnSpc>
                        <a:defRPr/>
                      </a:pPr>
                      <a:r>
                        <a:rPr lang="en-US" sz="935">
                          <a:solidFill>
                            <a:srgbClr val="FFFFFF"/>
                          </a:solidFill>
                          <a:latin typeface="Poppins"/>
                          <a:ea typeface="Poppins"/>
                          <a:cs typeface="Poppins"/>
                          <a:sym typeface="Poppins"/>
                        </a:rPr>
                        <a:t>5. Agriculture/Dairy</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solidFill>
                      <a:srgbClr val="5E17EB"/>
                    </a:solidFill>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r>
                        <a:rPr lang="en-US" sz="935">
                          <a:solidFill>
                            <a:srgbClr val="000000"/>
                          </a:solidFill>
                          <a:latin typeface="Poppins"/>
                          <a:ea typeface="Poppins"/>
                          <a:cs typeface="Poppins"/>
                          <a:sym typeface="Poppins"/>
                        </a:rPr>
                        <a:t>NABARD, Agri Start-up Funds, Dairy Co-op Assistance Scheme</a:t>
                      </a: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c>
                  <a:txBody>
                    <a:bodyPr anchor="t" rtlCol="false"/>
                    <a:lstStyle/>
                    <a:p>
                      <a:pPr algn="l">
                        <a:lnSpc>
                          <a:spcPts val="1309"/>
                        </a:lnSpc>
                        <a:defRPr/>
                      </a:pPr>
                      <a:endParaRPr lang="en-US" sz="1100"/>
                    </a:p>
                  </a:txBody>
                  <a:tcPr marL="57150" marR="57150" marT="57150" marB="57150" anchor="ctr">
                    <a:lnL cmpd="sng" algn="ctr" cap="flat" w="7784">
                      <a:solidFill>
                        <a:srgbClr val="000000"/>
                      </a:solidFill>
                      <a:prstDash val="solid"/>
                      <a:round/>
                      <a:headEnd type="none" w="med" len="med"/>
                      <a:tailEnd type="none" w="med" len="med"/>
                    </a:lnL>
                    <a:lnR cmpd="sng" algn="ctr" cap="flat" w="7784">
                      <a:solidFill>
                        <a:srgbClr val="000000"/>
                      </a:solidFill>
                      <a:prstDash val="solid"/>
                      <a:round/>
                      <a:headEnd type="none" w="med" len="med"/>
                      <a:tailEnd type="none" w="med" len="med"/>
                    </a:lnR>
                    <a:lnT cmpd="sng" algn="ctr" cap="flat" w="7784">
                      <a:solidFill>
                        <a:srgbClr val="000000"/>
                      </a:solidFill>
                      <a:prstDash val="solid"/>
                      <a:round/>
                      <a:headEnd type="none" w="med" len="med"/>
                      <a:tailEnd type="none" w="med" len="med"/>
                    </a:lnT>
                    <a:lnB cmpd="sng" algn="ctr" cap="flat" w="7784">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1304462" y="463330"/>
            <a:ext cx="4610616"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Budget Overview</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6443512">
            <a:off x="-5506693" y="-1206416"/>
            <a:ext cx="11013387" cy="3168042"/>
            <a:chOff x="0" y="0"/>
            <a:chExt cx="1561091" cy="449054"/>
          </a:xfrm>
        </p:grpSpPr>
        <p:sp>
          <p:nvSpPr>
            <p:cNvPr name="Freeform 3" id="3"/>
            <p:cNvSpPr/>
            <p:nvPr/>
          </p:nvSpPr>
          <p:spPr>
            <a:xfrm flipH="false" flipV="false" rot="0">
              <a:off x="12490" y="3338"/>
              <a:ext cx="1536111" cy="445716"/>
            </a:xfrm>
            <a:custGeom>
              <a:avLst/>
              <a:gdLst/>
              <a:ahLst/>
              <a:cxnLst/>
              <a:rect r="r" b="b" t="t" l="l"/>
              <a:pathLst>
                <a:path h="445716" w="1536111">
                  <a:moveTo>
                    <a:pt x="783288" y="5426"/>
                  </a:moveTo>
                  <a:lnTo>
                    <a:pt x="1533368" y="436952"/>
                  </a:lnTo>
                  <a:cubicBezTo>
                    <a:pt x="1535211" y="438012"/>
                    <a:pt x="1536111" y="440179"/>
                    <a:pt x="1535562" y="442233"/>
                  </a:cubicBezTo>
                  <a:cubicBezTo>
                    <a:pt x="1535014" y="444287"/>
                    <a:pt x="1533153" y="445716"/>
                    <a:pt x="1531027" y="445716"/>
                  </a:cubicBezTo>
                  <a:lnTo>
                    <a:pt x="5084" y="445716"/>
                  </a:lnTo>
                  <a:cubicBezTo>
                    <a:pt x="2958" y="445716"/>
                    <a:pt x="1097" y="444287"/>
                    <a:pt x="548" y="442233"/>
                  </a:cubicBezTo>
                  <a:cubicBezTo>
                    <a:pt x="0" y="440179"/>
                    <a:pt x="900" y="438012"/>
                    <a:pt x="2743" y="436952"/>
                  </a:cubicBezTo>
                  <a:lnTo>
                    <a:pt x="752822" y="5426"/>
                  </a:lnTo>
                  <a:cubicBezTo>
                    <a:pt x="762253" y="0"/>
                    <a:pt x="773858" y="0"/>
                    <a:pt x="783288" y="5426"/>
                  </a:cubicBezTo>
                  <a:close/>
                </a:path>
              </a:pathLst>
            </a:custGeom>
            <a:solidFill>
              <a:srgbClr val="004AAD"/>
            </a:solidFill>
          </p:spPr>
        </p:sp>
        <p:sp>
          <p:nvSpPr>
            <p:cNvPr name="TextBox 4" id="4"/>
            <p:cNvSpPr txBox="true"/>
            <p:nvPr/>
          </p:nvSpPr>
          <p:spPr>
            <a:xfrm>
              <a:off x="243920" y="151339"/>
              <a:ext cx="1073250" cy="26563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5399999">
            <a:off x="8707671" y="6397488"/>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5400000">
            <a:off x="8487856" y="2131172"/>
            <a:ext cx="2399639" cy="1331190"/>
            <a:chOff x="0" y="0"/>
            <a:chExt cx="812800" cy="450898"/>
          </a:xfrm>
        </p:grpSpPr>
        <p:sp>
          <p:nvSpPr>
            <p:cNvPr name="Freeform 7" id="7"/>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EEEEEE"/>
            </a:solidFill>
          </p:spPr>
        </p:sp>
        <p:sp>
          <p:nvSpPr>
            <p:cNvPr name="TextBox 8" id="8"/>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9" id="9"/>
          <p:cNvGrpSpPr/>
          <p:nvPr/>
        </p:nvGrpSpPr>
        <p:grpSpPr>
          <a:xfrm rot="0">
            <a:off x="8358311" y="0"/>
            <a:ext cx="1395289" cy="139528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graphicFrame>
        <p:nvGraphicFramePr>
          <p:cNvPr name="Table 11" id="11"/>
          <p:cNvGraphicFramePr>
            <a:graphicFrameLocks noGrp="true"/>
          </p:cNvGraphicFramePr>
          <p:nvPr/>
        </p:nvGraphicFramePr>
        <p:xfrm>
          <a:off x="831618" y="1285875"/>
          <a:ext cx="8556586" cy="6000750"/>
        </p:xfrm>
        <a:graphic>
          <a:graphicData uri="http://schemas.openxmlformats.org/drawingml/2006/table">
            <a:tbl>
              <a:tblPr/>
              <a:tblGrid>
                <a:gridCol w="4044662"/>
                <a:gridCol w="4511924"/>
              </a:tblGrid>
              <a:tr h="468211">
                <a:tc>
                  <a:txBody>
                    <a:bodyPr anchor="t" rtlCol="false"/>
                    <a:lstStyle/>
                    <a:p>
                      <a:pPr algn="l">
                        <a:lnSpc>
                          <a:spcPts val="1539"/>
                        </a:lnSpc>
                        <a:defRPr/>
                      </a:pPr>
                      <a:r>
                        <a:rPr lang="en-US" sz="1099">
                          <a:solidFill>
                            <a:srgbClr val="000000"/>
                          </a:solidFill>
                          <a:latin typeface="Poppins"/>
                          <a:ea typeface="Poppins"/>
                          <a:cs typeface="Poppins"/>
                          <a:sym typeface="Poppins"/>
                        </a:rPr>
                        <a:t>Potential Challenges (Risks)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539"/>
                        </a:lnSpc>
                        <a:defRPr/>
                      </a:pPr>
                      <a:r>
                        <a:rPr lang="en-US" sz="1099">
                          <a:solidFill>
                            <a:srgbClr val="000000"/>
                          </a:solidFill>
                          <a:latin typeface="Poppins"/>
                          <a:ea typeface="Poppins"/>
                          <a:cs typeface="Poppins"/>
                          <a:sym typeface="Poppins"/>
                        </a:rPr>
                        <a:t>Mitigation Strategies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1. Low community participation or resistance to change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Conduct regular awareness sessions  - Involve local leaders and SHGs in planning</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2. Inconsistent government support or delays in fund allocation</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Diversify funding sources (NGOs, CSR)  - Establish MoUs with relevant departments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3. Skill mismatch with job market requirements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Conduct industry needs assessment  - Regularly update training modules accordingly</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611541">
                <a:tc>
                  <a:txBody>
                    <a:bodyPr anchor="t" rtlCol="false"/>
                    <a:lstStyle/>
                    <a:p>
                      <a:pPr algn="l">
                        <a:lnSpc>
                          <a:spcPts val="1399"/>
                        </a:lnSpc>
                        <a:defRPr/>
                      </a:pPr>
                      <a:r>
                        <a:rPr lang="en-US" sz="999">
                          <a:solidFill>
                            <a:srgbClr val="000000"/>
                          </a:solidFill>
                          <a:latin typeface="Poppins"/>
                          <a:ea typeface="Poppins"/>
                          <a:cs typeface="Poppins"/>
                          <a:sym typeface="Poppins"/>
                        </a:rPr>
                        <a:t>4. Migration of youth before completing programs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399"/>
                        </a:lnSpc>
                        <a:defRPr/>
                      </a:pPr>
                      <a:r>
                        <a:rPr lang="en-US" sz="999">
                          <a:solidFill>
                            <a:srgbClr val="000000"/>
                          </a:solidFill>
                          <a:latin typeface="Poppins"/>
                          <a:ea typeface="Poppins"/>
                          <a:cs typeface="Poppins"/>
                          <a:sym typeface="Poppins"/>
                        </a:rPr>
                        <a:t>- Provide local job linkages and incentives to stay  - Promote entrepreneurship</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5. Infrastructure implementation delays (roads, solar, water)</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Establish clear timelines and regular contractor reviews  - Community monitoring</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6. Poor health service adoption due to social stigma or lack of awareness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Health education campaigns  - Engage community health workers and women volunteers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7. Gender disparity in education and employment</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Special programs and incentives for girls/women  - Gender-sensitive planning</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410879">
                <a:tc>
                  <a:txBody>
                    <a:bodyPr anchor="t" rtlCol="false"/>
                    <a:lstStyle/>
                    <a:p>
                      <a:pPr algn="l">
                        <a:lnSpc>
                          <a:spcPts val="1260"/>
                        </a:lnSpc>
                        <a:defRPr/>
                      </a:pPr>
                      <a:r>
                        <a:rPr lang="en-US" sz="900">
                          <a:solidFill>
                            <a:srgbClr val="000000"/>
                          </a:solidFill>
                          <a:latin typeface="Poppins"/>
                          <a:ea typeface="Poppins"/>
                          <a:cs typeface="Poppins"/>
                          <a:sym typeface="Poppins"/>
                        </a:rPr>
                        <a:t>8. Internet and digital divide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Provide shared digital access points  - Conduct digital literacy workshops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9. Sustainability of solar systems and water infrastructure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Train local maintenance teams  - Set up village-level operation and maintenance fund</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563765">
                <a:tc>
                  <a:txBody>
                    <a:bodyPr anchor="t" rtlCol="false"/>
                    <a:lstStyle/>
                    <a:p>
                      <a:pPr algn="l">
                        <a:lnSpc>
                          <a:spcPts val="1260"/>
                        </a:lnSpc>
                        <a:defRPr/>
                      </a:pPr>
                      <a:r>
                        <a:rPr lang="en-US" sz="900">
                          <a:solidFill>
                            <a:srgbClr val="000000"/>
                          </a:solidFill>
                          <a:latin typeface="Poppins"/>
                          <a:ea typeface="Poppins"/>
                          <a:cs typeface="Poppins"/>
                          <a:sym typeface="Poppins"/>
                        </a:rPr>
                        <a:t>10. Environmental challenges (drought, water shortage)</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1260"/>
                        </a:lnSpc>
                        <a:defRPr/>
                      </a:pPr>
                      <a:r>
                        <a:rPr lang="en-US" sz="900">
                          <a:solidFill>
                            <a:srgbClr val="000000"/>
                          </a:solidFill>
                          <a:latin typeface="Poppins"/>
                          <a:ea typeface="Poppins"/>
                          <a:cs typeface="Poppins"/>
                          <a:sym typeface="Poppins"/>
                        </a:rPr>
                        <a:t>- Promote rainwater harvesting  - Use drought-resilient crops and techniques</a:t>
                      </a:r>
                      <a:endParaRPr lang="en-US" sz="1100"/>
                    </a:p>
                  </a:txBody>
                  <a:tcPr marL="85725" marR="85725" marT="85725" marB="8572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2" id="12"/>
          <p:cNvSpPr txBox="true"/>
          <p:nvPr/>
        </p:nvSpPr>
        <p:spPr>
          <a:xfrm rot="0">
            <a:off x="2671072" y="463330"/>
            <a:ext cx="4411457"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Risk &amp; Management</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655347" y="5364241"/>
            <a:ext cx="11013387" cy="3168042"/>
            <a:chOff x="0" y="0"/>
            <a:chExt cx="1561091" cy="449054"/>
          </a:xfrm>
        </p:grpSpPr>
        <p:sp>
          <p:nvSpPr>
            <p:cNvPr name="Freeform 3" id="3"/>
            <p:cNvSpPr/>
            <p:nvPr/>
          </p:nvSpPr>
          <p:spPr>
            <a:xfrm flipH="false" flipV="false" rot="0">
              <a:off x="12490" y="3338"/>
              <a:ext cx="1536111" cy="445716"/>
            </a:xfrm>
            <a:custGeom>
              <a:avLst/>
              <a:gdLst/>
              <a:ahLst/>
              <a:cxnLst/>
              <a:rect r="r" b="b" t="t" l="l"/>
              <a:pathLst>
                <a:path h="445716" w="1536111">
                  <a:moveTo>
                    <a:pt x="783288" y="5426"/>
                  </a:moveTo>
                  <a:lnTo>
                    <a:pt x="1533368" y="436952"/>
                  </a:lnTo>
                  <a:cubicBezTo>
                    <a:pt x="1535211" y="438012"/>
                    <a:pt x="1536111" y="440179"/>
                    <a:pt x="1535562" y="442233"/>
                  </a:cubicBezTo>
                  <a:cubicBezTo>
                    <a:pt x="1535014" y="444287"/>
                    <a:pt x="1533153" y="445716"/>
                    <a:pt x="1531027" y="445716"/>
                  </a:cubicBezTo>
                  <a:lnTo>
                    <a:pt x="5084" y="445716"/>
                  </a:lnTo>
                  <a:cubicBezTo>
                    <a:pt x="2958" y="445716"/>
                    <a:pt x="1097" y="444287"/>
                    <a:pt x="548" y="442233"/>
                  </a:cubicBezTo>
                  <a:cubicBezTo>
                    <a:pt x="0" y="440179"/>
                    <a:pt x="900" y="438012"/>
                    <a:pt x="2743" y="436952"/>
                  </a:cubicBezTo>
                  <a:lnTo>
                    <a:pt x="752822" y="5426"/>
                  </a:lnTo>
                  <a:cubicBezTo>
                    <a:pt x="762253" y="0"/>
                    <a:pt x="773858" y="0"/>
                    <a:pt x="783288" y="5426"/>
                  </a:cubicBezTo>
                  <a:close/>
                </a:path>
              </a:pathLst>
            </a:custGeom>
            <a:solidFill>
              <a:srgbClr val="1A0C67"/>
            </a:solidFill>
          </p:spPr>
        </p:sp>
        <p:sp>
          <p:nvSpPr>
            <p:cNvPr name="TextBox 4" id="4"/>
            <p:cNvSpPr txBox="true"/>
            <p:nvPr/>
          </p:nvSpPr>
          <p:spPr>
            <a:xfrm>
              <a:off x="243920" y="151339"/>
              <a:ext cx="1073250" cy="265639"/>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5399999">
            <a:off x="8786132" y="6531965"/>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731520" y="497205"/>
            <a:ext cx="6024002" cy="554355"/>
          </a:xfrm>
          <a:prstGeom prst="rect">
            <a:avLst/>
          </a:prstGeom>
        </p:spPr>
        <p:txBody>
          <a:bodyPr anchor="t" rtlCol="false" tIns="0" lIns="0" bIns="0" rIns="0">
            <a:spAutoFit/>
          </a:bodyPr>
          <a:lstStyle/>
          <a:p>
            <a:pPr algn="l">
              <a:lnSpc>
                <a:spcPts val="4200"/>
              </a:lnSpc>
            </a:pPr>
            <a:r>
              <a:rPr lang="en-US" sz="4200" b="true">
                <a:solidFill>
                  <a:srgbClr val="070707"/>
                </a:solidFill>
                <a:latin typeface="Oswald Bold"/>
                <a:ea typeface="Oswald Bold"/>
                <a:cs typeface="Oswald Bold"/>
                <a:sym typeface="Oswald Bold"/>
              </a:rPr>
              <a:t>Conclusion &amp; Way Forward</a:t>
            </a:r>
          </a:p>
        </p:txBody>
      </p:sp>
      <p:sp>
        <p:nvSpPr>
          <p:cNvPr name="TextBox 7" id="7"/>
          <p:cNvSpPr txBox="true"/>
          <p:nvPr/>
        </p:nvSpPr>
        <p:spPr>
          <a:xfrm rot="0">
            <a:off x="598049" y="3404274"/>
            <a:ext cx="6024002" cy="1788161"/>
          </a:xfrm>
          <a:prstGeom prst="rect">
            <a:avLst/>
          </a:prstGeom>
        </p:spPr>
        <p:txBody>
          <a:bodyPr anchor="t" rtlCol="false" tIns="0" lIns="0" bIns="0" rIns="0">
            <a:spAutoFit/>
          </a:bodyPr>
          <a:lstStyle/>
          <a:p>
            <a:pPr algn="l">
              <a:lnSpc>
                <a:spcPts val="2500"/>
              </a:lnSpc>
            </a:pPr>
            <a:r>
              <a:rPr lang="en-US" sz="2500" b="true">
                <a:solidFill>
                  <a:srgbClr val="FF3131"/>
                </a:solidFill>
                <a:latin typeface="Oswald Bold"/>
                <a:ea typeface="Oswald Bold"/>
                <a:cs typeface="Oswald Bold"/>
                <a:sym typeface="Oswald Bold"/>
              </a:rPr>
              <a:t> Call for Collaboration:</a:t>
            </a:r>
          </a:p>
          <a:p>
            <a:pPr algn="l">
              <a:lnSpc>
                <a:spcPts val="2500"/>
              </a:lnSpc>
            </a:pPr>
          </a:p>
          <a:p>
            <a:pPr algn="l" marL="388633" indent="-194316" lvl="1">
              <a:lnSpc>
                <a:spcPts val="1800"/>
              </a:lnSpc>
              <a:buFont typeface="Arial"/>
              <a:buChar char="•"/>
            </a:pPr>
            <a:r>
              <a:rPr lang="en-US" sz="1800">
                <a:solidFill>
                  <a:srgbClr val="000000"/>
                </a:solidFill>
                <a:latin typeface="Oswald"/>
                <a:ea typeface="Oswald"/>
                <a:cs typeface="Oswald"/>
                <a:sym typeface="Oswald"/>
              </a:rPr>
              <a:t>Government Departments</a:t>
            </a:r>
          </a:p>
          <a:p>
            <a:pPr algn="l" marL="388633" indent="-194316" lvl="1">
              <a:lnSpc>
                <a:spcPts val="1800"/>
              </a:lnSpc>
              <a:buFont typeface="Arial"/>
              <a:buChar char="•"/>
            </a:pPr>
            <a:r>
              <a:rPr lang="en-US" sz="1800">
                <a:solidFill>
                  <a:srgbClr val="000000"/>
                </a:solidFill>
                <a:latin typeface="Oswald"/>
                <a:ea typeface="Oswald"/>
                <a:cs typeface="Oswald"/>
                <a:sym typeface="Oswald"/>
              </a:rPr>
              <a:t>NGOs &amp; Development Organizations</a:t>
            </a:r>
          </a:p>
          <a:p>
            <a:pPr algn="l" marL="388633" indent="-194316" lvl="1">
              <a:lnSpc>
                <a:spcPts val="1800"/>
              </a:lnSpc>
              <a:buFont typeface="Arial"/>
              <a:buChar char="•"/>
            </a:pPr>
            <a:r>
              <a:rPr lang="en-US" sz="1800">
                <a:solidFill>
                  <a:srgbClr val="000000"/>
                </a:solidFill>
                <a:latin typeface="Oswald"/>
                <a:ea typeface="Oswald"/>
                <a:cs typeface="Oswald"/>
                <a:sym typeface="Oswald"/>
              </a:rPr>
              <a:t>Private Sector &amp; CSR Units</a:t>
            </a:r>
          </a:p>
          <a:p>
            <a:pPr algn="l" marL="388633" indent="-194316" lvl="1">
              <a:lnSpc>
                <a:spcPts val="1800"/>
              </a:lnSpc>
              <a:buFont typeface="Arial"/>
              <a:buChar char="•"/>
            </a:pPr>
            <a:r>
              <a:rPr lang="en-US" sz="1800">
                <a:solidFill>
                  <a:srgbClr val="000000"/>
                </a:solidFill>
                <a:latin typeface="Oswald"/>
                <a:ea typeface="Oswald"/>
                <a:cs typeface="Oswald"/>
                <a:sym typeface="Oswald"/>
              </a:rPr>
              <a:t>Local Community Leaders &amp; Panchayat</a:t>
            </a:r>
          </a:p>
          <a:p>
            <a:pPr algn="l" marL="388633" indent="-194316" lvl="1">
              <a:lnSpc>
                <a:spcPts val="1800"/>
              </a:lnSpc>
              <a:buFont typeface="Arial"/>
              <a:buChar char="•"/>
            </a:pPr>
            <a:r>
              <a:rPr lang="en-US" sz="1800">
                <a:solidFill>
                  <a:srgbClr val="000000"/>
                </a:solidFill>
                <a:latin typeface="Oswald"/>
                <a:ea typeface="Oswald"/>
                <a:cs typeface="Oswald"/>
                <a:sym typeface="Oswald"/>
              </a:rPr>
              <a:t>Youth &amp; Women</a:t>
            </a:r>
          </a:p>
        </p:txBody>
      </p:sp>
      <p:sp>
        <p:nvSpPr>
          <p:cNvPr name="TextBox 8" id="8"/>
          <p:cNvSpPr txBox="true"/>
          <p:nvPr/>
        </p:nvSpPr>
        <p:spPr>
          <a:xfrm rot="0">
            <a:off x="851346" y="1215568"/>
            <a:ext cx="8143410" cy="1979156"/>
          </a:xfrm>
          <a:prstGeom prst="rect">
            <a:avLst/>
          </a:prstGeom>
        </p:spPr>
        <p:txBody>
          <a:bodyPr anchor="t" rtlCol="false" tIns="0" lIns="0" bIns="0" rIns="0">
            <a:spAutoFit/>
          </a:bodyPr>
          <a:lstStyle/>
          <a:p>
            <a:pPr algn="l">
              <a:lnSpc>
                <a:spcPts val="1735"/>
              </a:lnSpc>
            </a:pPr>
            <a:r>
              <a:rPr lang="en-US" sz="1735" b="true">
                <a:solidFill>
                  <a:srgbClr val="1A0C67"/>
                </a:solidFill>
                <a:latin typeface="Canva Sans Bold"/>
                <a:ea typeface="Canva Sans Bold"/>
                <a:cs typeface="Canva Sans Bold"/>
                <a:sym typeface="Canva Sans Bold"/>
              </a:rPr>
              <a:t>The success of our development plan for Bamori Kalan hinges on a comprehensive, seven-pillar approach: establishing a fully equipped Training Centre, implementing critical Infrastructure Upgrades, ensuring reliable Water &amp; Sanitation, providing rich Educational Resources, maintaining rigorous Health &amp; Safety standards, setting up efficient Office &amp; Administration, and driving ongoing Community Engagement. By addressing each of these core areas in concert, we will create an enabling environment that empowers local youth, strengthens village infrastructure, and fosters sustainable, community-led growth.</a:t>
            </a:r>
          </a:p>
          <a:p>
            <a:pPr algn="l">
              <a:lnSpc>
                <a:spcPts val="81"/>
              </a:lnSpc>
            </a:pPr>
          </a:p>
        </p:txBody>
      </p:sp>
      <p:grpSp>
        <p:nvGrpSpPr>
          <p:cNvPr name="Group 9" id="9"/>
          <p:cNvGrpSpPr/>
          <p:nvPr/>
        </p:nvGrpSpPr>
        <p:grpSpPr>
          <a:xfrm rot="-5400000">
            <a:off x="8487856" y="2131172"/>
            <a:ext cx="2399639" cy="1331190"/>
            <a:chOff x="0" y="0"/>
            <a:chExt cx="812800" cy="450898"/>
          </a:xfrm>
        </p:grpSpPr>
        <p:sp>
          <p:nvSpPr>
            <p:cNvPr name="Freeform 10" id="10"/>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EEEEEE"/>
            </a:solidFill>
          </p:spPr>
        </p:sp>
        <p:sp>
          <p:nvSpPr>
            <p:cNvPr name="TextBox 11" id="11"/>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12" id="12"/>
          <p:cNvGrpSpPr/>
          <p:nvPr/>
        </p:nvGrpSpPr>
        <p:grpSpPr>
          <a:xfrm rot="0">
            <a:off x="8358311" y="0"/>
            <a:ext cx="1395289" cy="139528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399999">
            <a:off x="7892231" y="5594143"/>
            <a:ext cx="628818" cy="732248"/>
          </a:xfrm>
          <a:custGeom>
            <a:avLst/>
            <a:gdLst/>
            <a:ahLst/>
            <a:cxnLst/>
            <a:rect r="r" b="b" t="t" l="l"/>
            <a:pathLst>
              <a:path h="732248" w="628818">
                <a:moveTo>
                  <a:pt x="0" y="0"/>
                </a:moveTo>
                <a:lnTo>
                  <a:pt x="628817" y="0"/>
                </a:lnTo>
                <a:lnTo>
                  <a:pt x="628817" y="732247"/>
                </a:lnTo>
                <a:lnTo>
                  <a:pt x="0" y="7322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5400000">
            <a:off x="7540661" y="3416593"/>
            <a:ext cx="3847088" cy="2182932"/>
            <a:chOff x="0" y="0"/>
            <a:chExt cx="812800" cy="461203"/>
          </a:xfrm>
        </p:grpSpPr>
        <p:sp>
          <p:nvSpPr>
            <p:cNvPr name="Freeform 4" id="4"/>
            <p:cNvSpPr/>
            <p:nvPr/>
          </p:nvSpPr>
          <p:spPr>
            <a:xfrm flipH="false" flipV="false" rot="0">
              <a:off x="25925" y="22724"/>
              <a:ext cx="760950" cy="438479"/>
            </a:xfrm>
            <a:custGeom>
              <a:avLst/>
              <a:gdLst/>
              <a:ahLst/>
              <a:cxnLst/>
              <a:rect r="r" b="b" t="t" l="l"/>
              <a:pathLst>
                <a:path h="438479" w="760950">
                  <a:moveTo>
                    <a:pt x="413736" y="15023"/>
                  </a:moveTo>
                  <a:lnTo>
                    <a:pt x="753614" y="400732"/>
                  </a:lnTo>
                  <a:cubicBezTo>
                    <a:pt x="759518" y="407432"/>
                    <a:pt x="760950" y="416970"/>
                    <a:pt x="757274" y="425109"/>
                  </a:cubicBezTo>
                  <a:cubicBezTo>
                    <a:pt x="753598" y="433248"/>
                    <a:pt x="745495" y="438479"/>
                    <a:pt x="736565" y="438479"/>
                  </a:cubicBezTo>
                  <a:lnTo>
                    <a:pt x="24385" y="438479"/>
                  </a:lnTo>
                  <a:cubicBezTo>
                    <a:pt x="15455" y="438479"/>
                    <a:pt x="7352" y="433248"/>
                    <a:pt x="3676" y="425109"/>
                  </a:cubicBezTo>
                  <a:cubicBezTo>
                    <a:pt x="0" y="416970"/>
                    <a:pt x="1432" y="407432"/>
                    <a:pt x="7336" y="400732"/>
                  </a:cubicBezTo>
                  <a:lnTo>
                    <a:pt x="347214" y="15023"/>
                  </a:lnTo>
                  <a:cubicBezTo>
                    <a:pt x="355630" y="5472"/>
                    <a:pt x="367745" y="0"/>
                    <a:pt x="380475" y="0"/>
                  </a:cubicBezTo>
                  <a:cubicBezTo>
                    <a:pt x="393205" y="0"/>
                    <a:pt x="405320" y="5472"/>
                    <a:pt x="413736" y="15023"/>
                  </a:cubicBezTo>
                  <a:close/>
                </a:path>
              </a:pathLst>
            </a:custGeom>
            <a:solidFill>
              <a:srgbClr val="1A0C67"/>
            </a:solidFill>
          </p:spPr>
        </p:sp>
        <p:sp>
          <p:nvSpPr>
            <p:cNvPr name="TextBox 5" id="5"/>
            <p:cNvSpPr txBox="true"/>
            <p:nvPr/>
          </p:nvSpPr>
          <p:spPr>
            <a:xfrm>
              <a:off x="127000" y="156980"/>
              <a:ext cx="558800" cy="271280"/>
            </a:xfrm>
            <a:prstGeom prst="rect">
              <a:avLst/>
            </a:prstGeom>
          </p:spPr>
          <p:txBody>
            <a:bodyPr anchor="ctr" rtlCol="false" tIns="50800" lIns="50800" bIns="50800" rIns="50800"/>
            <a:lstStyle/>
            <a:p>
              <a:pPr algn="ctr">
                <a:lnSpc>
                  <a:spcPts val="2520"/>
                </a:lnSpc>
              </a:pPr>
            </a:p>
          </p:txBody>
        </p:sp>
      </p:grpSp>
      <p:grpSp>
        <p:nvGrpSpPr>
          <p:cNvPr name="Group 6" id="6"/>
          <p:cNvGrpSpPr/>
          <p:nvPr/>
        </p:nvGrpSpPr>
        <p:grpSpPr>
          <a:xfrm rot="0">
            <a:off x="1102003" y="939832"/>
            <a:ext cx="771111" cy="796424"/>
            <a:chOff x="0" y="0"/>
            <a:chExt cx="285597" cy="294972"/>
          </a:xfrm>
        </p:grpSpPr>
        <p:sp>
          <p:nvSpPr>
            <p:cNvPr name="Freeform 7" id="7"/>
            <p:cNvSpPr/>
            <p:nvPr/>
          </p:nvSpPr>
          <p:spPr>
            <a:xfrm flipH="false" flipV="false" rot="0">
              <a:off x="0" y="0"/>
              <a:ext cx="285597" cy="294972"/>
            </a:xfrm>
            <a:custGeom>
              <a:avLst/>
              <a:gdLst/>
              <a:ahLst/>
              <a:cxnLst/>
              <a:rect r="r" b="b" t="t" l="l"/>
              <a:pathLst>
                <a:path h="294972" w="285597">
                  <a:moveTo>
                    <a:pt x="100400" y="0"/>
                  </a:moveTo>
                  <a:lnTo>
                    <a:pt x="185197" y="0"/>
                  </a:lnTo>
                  <a:cubicBezTo>
                    <a:pt x="211825" y="0"/>
                    <a:pt x="237362" y="10578"/>
                    <a:pt x="256190" y="29406"/>
                  </a:cubicBezTo>
                  <a:cubicBezTo>
                    <a:pt x="275019" y="48235"/>
                    <a:pt x="285597" y="73772"/>
                    <a:pt x="285597" y="100400"/>
                  </a:cubicBezTo>
                  <a:lnTo>
                    <a:pt x="285597" y="194572"/>
                  </a:lnTo>
                  <a:cubicBezTo>
                    <a:pt x="285597" y="221200"/>
                    <a:pt x="275019" y="246737"/>
                    <a:pt x="256190" y="265565"/>
                  </a:cubicBezTo>
                  <a:cubicBezTo>
                    <a:pt x="237362" y="284394"/>
                    <a:pt x="211825" y="294972"/>
                    <a:pt x="185197" y="294972"/>
                  </a:cubicBezTo>
                  <a:lnTo>
                    <a:pt x="100400" y="294972"/>
                  </a:lnTo>
                  <a:cubicBezTo>
                    <a:pt x="73772" y="294972"/>
                    <a:pt x="48235" y="284394"/>
                    <a:pt x="29406" y="265565"/>
                  </a:cubicBezTo>
                  <a:cubicBezTo>
                    <a:pt x="10578" y="246737"/>
                    <a:pt x="0" y="221200"/>
                    <a:pt x="0" y="194572"/>
                  </a:cubicBezTo>
                  <a:lnTo>
                    <a:pt x="0" y="100400"/>
                  </a:lnTo>
                  <a:cubicBezTo>
                    <a:pt x="0" y="73772"/>
                    <a:pt x="10578" y="48235"/>
                    <a:pt x="29406" y="29406"/>
                  </a:cubicBezTo>
                  <a:cubicBezTo>
                    <a:pt x="48235" y="10578"/>
                    <a:pt x="73772" y="0"/>
                    <a:pt x="100400" y="0"/>
                  </a:cubicBezTo>
                  <a:close/>
                </a:path>
              </a:pathLst>
            </a:custGeom>
            <a:solidFill>
              <a:srgbClr val="FFC61A"/>
            </a:solidFill>
          </p:spPr>
        </p:sp>
        <p:sp>
          <p:nvSpPr>
            <p:cNvPr name="TextBox 8" id="8"/>
            <p:cNvSpPr txBox="true"/>
            <p:nvPr/>
          </p:nvSpPr>
          <p:spPr>
            <a:xfrm>
              <a:off x="0" y="-57150"/>
              <a:ext cx="285597" cy="352122"/>
            </a:xfrm>
            <a:prstGeom prst="rect">
              <a:avLst/>
            </a:prstGeom>
          </p:spPr>
          <p:txBody>
            <a:bodyPr anchor="ctr" rtlCol="false" tIns="50800" lIns="50800" bIns="50800" rIns="50800"/>
            <a:lstStyle/>
            <a:p>
              <a:pPr algn="ctr">
                <a:lnSpc>
                  <a:spcPts val="2520"/>
                </a:lnSpc>
              </a:pPr>
            </a:p>
          </p:txBody>
        </p:sp>
      </p:grpSp>
      <p:grpSp>
        <p:nvGrpSpPr>
          <p:cNvPr name="Group 9" id="9"/>
          <p:cNvGrpSpPr/>
          <p:nvPr/>
        </p:nvGrpSpPr>
        <p:grpSpPr>
          <a:xfrm rot="5400000">
            <a:off x="-4218239" y="4465615"/>
            <a:ext cx="8436479" cy="4236130"/>
            <a:chOff x="0" y="0"/>
            <a:chExt cx="812800" cy="408124"/>
          </a:xfrm>
        </p:grpSpPr>
        <p:sp>
          <p:nvSpPr>
            <p:cNvPr name="Freeform 10" id="10"/>
            <p:cNvSpPr/>
            <p:nvPr/>
          </p:nvSpPr>
          <p:spPr>
            <a:xfrm flipH="false" flipV="false" rot="0">
              <a:off x="12662" y="9531"/>
              <a:ext cx="787475" cy="398592"/>
            </a:xfrm>
            <a:custGeom>
              <a:avLst/>
              <a:gdLst/>
              <a:ahLst/>
              <a:cxnLst/>
              <a:rect r="r" b="b" t="t" l="l"/>
              <a:pathLst>
                <a:path h="398592" w="787475">
                  <a:moveTo>
                    <a:pt x="409926" y="6726"/>
                  </a:moveTo>
                  <a:lnTo>
                    <a:pt x="783950" y="382336"/>
                  </a:lnTo>
                  <a:cubicBezTo>
                    <a:pt x="786668" y="385065"/>
                    <a:pt x="787476" y="389162"/>
                    <a:pt x="785998" y="392718"/>
                  </a:cubicBezTo>
                  <a:cubicBezTo>
                    <a:pt x="784520" y="396275"/>
                    <a:pt x="781048" y="398593"/>
                    <a:pt x="777196" y="398593"/>
                  </a:cubicBezTo>
                  <a:lnTo>
                    <a:pt x="10280" y="398593"/>
                  </a:lnTo>
                  <a:cubicBezTo>
                    <a:pt x="6428" y="398593"/>
                    <a:pt x="2956" y="396275"/>
                    <a:pt x="1478" y="392718"/>
                  </a:cubicBezTo>
                  <a:cubicBezTo>
                    <a:pt x="0" y="389162"/>
                    <a:pt x="808" y="385065"/>
                    <a:pt x="3526" y="382336"/>
                  </a:cubicBezTo>
                  <a:lnTo>
                    <a:pt x="377550" y="6726"/>
                  </a:lnTo>
                  <a:cubicBezTo>
                    <a:pt x="381837" y="2420"/>
                    <a:pt x="387662" y="0"/>
                    <a:pt x="393738" y="0"/>
                  </a:cubicBezTo>
                  <a:cubicBezTo>
                    <a:pt x="399814" y="0"/>
                    <a:pt x="405639" y="2420"/>
                    <a:pt x="409926" y="6726"/>
                  </a:cubicBezTo>
                  <a:close/>
                </a:path>
              </a:pathLst>
            </a:custGeom>
            <a:solidFill>
              <a:srgbClr val="EEEEEE"/>
            </a:solidFill>
          </p:spPr>
        </p:sp>
        <p:sp>
          <p:nvSpPr>
            <p:cNvPr name="TextBox 11" id="11"/>
            <p:cNvSpPr txBox="true"/>
            <p:nvPr/>
          </p:nvSpPr>
          <p:spPr>
            <a:xfrm>
              <a:off x="127000" y="132336"/>
              <a:ext cx="558800" cy="246636"/>
            </a:xfrm>
            <a:prstGeom prst="rect">
              <a:avLst/>
            </a:prstGeom>
          </p:spPr>
          <p:txBody>
            <a:bodyPr anchor="ctr" rtlCol="false" tIns="50800" lIns="50800" bIns="50800" rIns="50800"/>
            <a:lstStyle/>
            <a:p>
              <a:pPr algn="ctr">
                <a:lnSpc>
                  <a:spcPts val="2520"/>
                </a:lnSpc>
              </a:pPr>
            </a:p>
          </p:txBody>
        </p:sp>
      </p:grpSp>
      <p:sp>
        <p:nvSpPr>
          <p:cNvPr name="TextBox 12" id="12"/>
          <p:cNvSpPr txBox="true"/>
          <p:nvPr/>
        </p:nvSpPr>
        <p:spPr>
          <a:xfrm rot="0">
            <a:off x="1873114" y="2363804"/>
            <a:ext cx="6007372" cy="1293796"/>
          </a:xfrm>
          <a:prstGeom prst="rect">
            <a:avLst/>
          </a:prstGeom>
        </p:spPr>
        <p:txBody>
          <a:bodyPr anchor="t" rtlCol="false" tIns="0" lIns="0" bIns="0" rIns="0">
            <a:spAutoFit/>
          </a:bodyPr>
          <a:lstStyle/>
          <a:p>
            <a:pPr algn="ctr">
              <a:lnSpc>
                <a:spcPts val="9686"/>
              </a:lnSpc>
            </a:pPr>
            <a:r>
              <a:rPr lang="en-US" sz="9686" b="true">
                <a:solidFill>
                  <a:srgbClr val="070707"/>
                </a:solidFill>
                <a:latin typeface="Oswald Bold"/>
                <a:ea typeface="Oswald Bold"/>
                <a:cs typeface="Oswald Bold"/>
                <a:sym typeface="Oswald Bold"/>
              </a:rPr>
              <a:t>Thank You</a:t>
            </a:r>
          </a:p>
        </p:txBody>
      </p:sp>
      <p:sp>
        <p:nvSpPr>
          <p:cNvPr name="Freeform 13" id="13"/>
          <p:cNvSpPr/>
          <p:nvPr/>
        </p:nvSpPr>
        <p:spPr>
          <a:xfrm flipH="false" flipV="false" rot="-10800000">
            <a:off x="2784797" y="3938503"/>
            <a:ext cx="3901440" cy="170245"/>
          </a:xfrm>
          <a:custGeom>
            <a:avLst/>
            <a:gdLst/>
            <a:ahLst/>
            <a:cxnLst/>
            <a:rect r="r" b="b" t="t" l="l"/>
            <a:pathLst>
              <a:path h="170245" w="3901440">
                <a:moveTo>
                  <a:pt x="0" y="0"/>
                </a:moveTo>
                <a:lnTo>
                  <a:pt x="3901440" y="0"/>
                </a:lnTo>
                <a:lnTo>
                  <a:pt x="3901440" y="170245"/>
                </a:lnTo>
                <a:lnTo>
                  <a:pt x="0" y="1702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6520EE"/>
        </a:solidFill>
      </p:bgPr>
    </p:bg>
    <p:spTree>
      <p:nvGrpSpPr>
        <p:cNvPr id="1" name=""/>
        <p:cNvGrpSpPr/>
        <p:nvPr/>
      </p:nvGrpSpPr>
      <p:grpSpPr>
        <a:xfrm>
          <a:off x="0" y="0"/>
          <a:ext cx="0" cy="0"/>
          <a:chOff x="0" y="0"/>
          <a:chExt cx="0" cy="0"/>
        </a:xfrm>
      </p:grpSpPr>
      <p:sp>
        <p:nvSpPr>
          <p:cNvPr name="Freeform 2" id="2"/>
          <p:cNvSpPr/>
          <p:nvPr/>
        </p:nvSpPr>
        <p:spPr>
          <a:xfrm flipH="false" flipV="false" rot="-5399999">
            <a:off x="243728" y="214098"/>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358311" y="33875"/>
            <a:ext cx="1395289" cy="1395289"/>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grpSp>
        <p:nvGrpSpPr>
          <p:cNvPr name="Group 5" id="5"/>
          <p:cNvGrpSpPr/>
          <p:nvPr/>
        </p:nvGrpSpPr>
        <p:grpSpPr>
          <a:xfrm rot="0">
            <a:off x="426671" y="1214169"/>
            <a:ext cx="8900259" cy="1040459"/>
            <a:chOff x="0" y="0"/>
            <a:chExt cx="3296392" cy="385355"/>
          </a:xfrm>
        </p:grpSpPr>
        <p:sp>
          <p:nvSpPr>
            <p:cNvPr name="Freeform 6" id="6"/>
            <p:cNvSpPr/>
            <p:nvPr/>
          </p:nvSpPr>
          <p:spPr>
            <a:xfrm flipH="false" flipV="false" rot="0">
              <a:off x="0" y="0"/>
              <a:ext cx="3296392" cy="385355"/>
            </a:xfrm>
            <a:custGeom>
              <a:avLst/>
              <a:gdLst/>
              <a:ahLst/>
              <a:cxnLst/>
              <a:rect r="r" b="b" t="t" l="l"/>
              <a:pathLst>
                <a:path h="385355" w="3296392">
                  <a:moveTo>
                    <a:pt x="31315" y="0"/>
                  </a:moveTo>
                  <a:lnTo>
                    <a:pt x="3265077" y="0"/>
                  </a:lnTo>
                  <a:cubicBezTo>
                    <a:pt x="3282372" y="0"/>
                    <a:pt x="3296392" y="14020"/>
                    <a:pt x="3296392" y="31315"/>
                  </a:cubicBezTo>
                  <a:lnTo>
                    <a:pt x="3296392" y="354041"/>
                  </a:lnTo>
                  <a:cubicBezTo>
                    <a:pt x="3296392" y="362346"/>
                    <a:pt x="3293093" y="370311"/>
                    <a:pt x="3287220" y="376183"/>
                  </a:cubicBezTo>
                  <a:cubicBezTo>
                    <a:pt x="3281348" y="382056"/>
                    <a:pt x="3273383" y="385355"/>
                    <a:pt x="3265077" y="385355"/>
                  </a:cubicBezTo>
                  <a:lnTo>
                    <a:pt x="31315" y="385355"/>
                  </a:lnTo>
                  <a:cubicBezTo>
                    <a:pt x="14020" y="385355"/>
                    <a:pt x="0" y="371335"/>
                    <a:pt x="0" y="354041"/>
                  </a:cubicBezTo>
                  <a:lnTo>
                    <a:pt x="0" y="31315"/>
                  </a:lnTo>
                  <a:cubicBezTo>
                    <a:pt x="0" y="14020"/>
                    <a:pt x="14020" y="0"/>
                    <a:pt x="31315" y="0"/>
                  </a:cubicBezTo>
                  <a:close/>
                </a:path>
              </a:pathLst>
            </a:custGeom>
            <a:solidFill>
              <a:srgbClr val="5E17EB"/>
            </a:solidFill>
          </p:spPr>
        </p:sp>
        <p:sp>
          <p:nvSpPr>
            <p:cNvPr name="TextBox 7" id="7"/>
            <p:cNvSpPr txBox="true"/>
            <p:nvPr/>
          </p:nvSpPr>
          <p:spPr>
            <a:xfrm>
              <a:off x="0" y="-57150"/>
              <a:ext cx="3296392" cy="442505"/>
            </a:xfrm>
            <a:prstGeom prst="rect">
              <a:avLst/>
            </a:prstGeom>
          </p:spPr>
          <p:txBody>
            <a:bodyPr anchor="ctr" rtlCol="false" tIns="50800" lIns="50800" bIns="50800" rIns="50800"/>
            <a:lstStyle/>
            <a:p>
              <a:pPr algn="ctr">
                <a:lnSpc>
                  <a:spcPts val="3219"/>
                </a:lnSpc>
              </a:pPr>
              <a:r>
                <a:rPr lang="en-US" sz="2299">
                  <a:solidFill>
                    <a:srgbClr val="FFFFFF"/>
                  </a:solidFill>
                  <a:latin typeface="Poppins"/>
                  <a:ea typeface="Poppins"/>
                  <a:cs typeface="Poppins"/>
                  <a:sym typeface="Poppins"/>
                </a:rPr>
                <a:t>    Bamori Kalan is a rural village situated in the Mangrol Block of Baran District, Rajasthan</a:t>
              </a:r>
            </a:p>
          </p:txBody>
        </p:sp>
      </p:grpSp>
      <p:sp>
        <p:nvSpPr>
          <p:cNvPr name="Freeform 8" id="8"/>
          <p:cNvSpPr/>
          <p:nvPr/>
        </p:nvSpPr>
        <p:spPr>
          <a:xfrm flipH="false" flipV="false" rot="0">
            <a:off x="1328057" y="2348817"/>
            <a:ext cx="7097485" cy="4836311"/>
          </a:xfrm>
          <a:custGeom>
            <a:avLst/>
            <a:gdLst/>
            <a:ahLst/>
            <a:cxnLst/>
            <a:rect r="r" b="b" t="t" l="l"/>
            <a:pathLst>
              <a:path h="4836311" w="7097485">
                <a:moveTo>
                  <a:pt x="0" y="0"/>
                </a:moveTo>
                <a:lnTo>
                  <a:pt x="7097486" y="0"/>
                </a:lnTo>
                <a:lnTo>
                  <a:pt x="7097486" y="4836311"/>
                </a:lnTo>
                <a:lnTo>
                  <a:pt x="0" y="4836311"/>
                </a:lnTo>
                <a:lnTo>
                  <a:pt x="0" y="0"/>
                </a:lnTo>
                <a:close/>
              </a:path>
            </a:pathLst>
          </a:custGeom>
          <a:blipFill>
            <a:blip r:embed="rId5"/>
            <a:stretch>
              <a:fillRect l="-2211" t="0" r="0" b="0"/>
            </a:stretch>
          </a:blipFill>
        </p:spPr>
      </p:sp>
      <p:sp>
        <p:nvSpPr>
          <p:cNvPr name="Freeform 9" id="9"/>
          <p:cNvSpPr/>
          <p:nvPr/>
        </p:nvSpPr>
        <p:spPr>
          <a:xfrm flipH="false" flipV="false" rot="0">
            <a:off x="558137" y="1324056"/>
            <a:ext cx="742408" cy="620768"/>
          </a:xfrm>
          <a:custGeom>
            <a:avLst/>
            <a:gdLst/>
            <a:ahLst/>
            <a:cxnLst/>
            <a:rect r="r" b="b" t="t" l="l"/>
            <a:pathLst>
              <a:path h="620768" w="742408">
                <a:moveTo>
                  <a:pt x="0" y="0"/>
                </a:moveTo>
                <a:lnTo>
                  <a:pt x="742408" y="0"/>
                </a:lnTo>
                <a:lnTo>
                  <a:pt x="742408" y="620768"/>
                </a:lnTo>
                <a:lnTo>
                  <a:pt x="0" y="62076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112638" y="261452"/>
            <a:ext cx="4766988" cy="742315"/>
          </a:xfrm>
          <a:prstGeom prst="rect">
            <a:avLst/>
          </a:prstGeom>
        </p:spPr>
        <p:txBody>
          <a:bodyPr anchor="t" rtlCol="false" tIns="0" lIns="0" bIns="0" rIns="0">
            <a:spAutoFit/>
          </a:bodyPr>
          <a:lstStyle/>
          <a:p>
            <a:pPr algn="l">
              <a:lnSpc>
                <a:spcPts val="5600"/>
              </a:lnSpc>
            </a:pPr>
            <a:r>
              <a:rPr lang="en-US" sz="5600" b="true">
                <a:solidFill>
                  <a:srgbClr val="070707"/>
                </a:solidFill>
                <a:latin typeface="Oswald Bold"/>
                <a:ea typeface="Oswald Bold"/>
                <a:cs typeface="Oswald Bold"/>
                <a:sym typeface="Oswald Bold"/>
              </a:rPr>
              <a:t>About Village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780836" y="4389693"/>
            <a:ext cx="8856016" cy="4582005"/>
            <a:chOff x="0" y="0"/>
            <a:chExt cx="1336482" cy="691481"/>
          </a:xfrm>
        </p:grpSpPr>
        <p:sp>
          <p:nvSpPr>
            <p:cNvPr name="Freeform 3" id="3"/>
            <p:cNvSpPr/>
            <p:nvPr/>
          </p:nvSpPr>
          <p:spPr>
            <a:xfrm flipH="false" flipV="false" rot="0">
              <a:off x="11866" y="9272"/>
              <a:ext cx="1312750" cy="682209"/>
            </a:xfrm>
            <a:custGeom>
              <a:avLst/>
              <a:gdLst/>
              <a:ahLst/>
              <a:cxnLst/>
              <a:rect r="r" b="b" t="t" l="l"/>
              <a:pathLst>
                <a:path h="682209" w="1312750">
                  <a:moveTo>
                    <a:pt x="671562" y="6444"/>
                  </a:moveTo>
                  <a:lnTo>
                    <a:pt x="1309428" y="666493"/>
                  </a:lnTo>
                  <a:cubicBezTo>
                    <a:pt x="1312015" y="669169"/>
                    <a:pt x="1312750" y="673132"/>
                    <a:pt x="1311297" y="676558"/>
                  </a:cubicBezTo>
                  <a:cubicBezTo>
                    <a:pt x="1309843" y="679984"/>
                    <a:pt x="1306482" y="682209"/>
                    <a:pt x="1302761" y="682209"/>
                  </a:cubicBezTo>
                  <a:lnTo>
                    <a:pt x="9989" y="682209"/>
                  </a:lnTo>
                  <a:cubicBezTo>
                    <a:pt x="6268" y="682209"/>
                    <a:pt x="2907" y="679984"/>
                    <a:pt x="1453" y="676558"/>
                  </a:cubicBezTo>
                  <a:cubicBezTo>
                    <a:pt x="0" y="673132"/>
                    <a:pt x="735" y="669169"/>
                    <a:pt x="3321" y="666493"/>
                  </a:cubicBezTo>
                  <a:lnTo>
                    <a:pt x="641188" y="6444"/>
                  </a:lnTo>
                  <a:cubicBezTo>
                    <a:pt x="645167" y="2326"/>
                    <a:pt x="650648" y="0"/>
                    <a:pt x="656375" y="0"/>
                  </a:cubicBezTo>
                  <a:cubicBezTo>
                    <a:pt x="662102" y="0"/>
                    <a:pt x="667583" y="2326"/>
                    <a:pt x="671562" y="6444"/>
                  </a:cubicBezTo>
                  <a:close/>
                </a:path>
              </a:pathLst>
            </a:custGeom>
            <a:solidFill>
              <a:srgbClr val="004AAD"/>
            </a:solidFill>
          </p:spPr>
        </p:sp>
        <p:sp>
          <p:nvSpPr>
            <p:cNvPr name="TextBox 4" id="4"/>
            <p:cNvSpPr txBox="true"/>
            <p:nvPr/>
          </p:nvSpPr>
          <p:spPr>
            <a:xfrm>
              <a:off x="208825" y="263895"/>
              <a:ext cx="918831" cy="378195"/>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9055955" y="6416656"/>
            <a:ext cx="528080" cy="528080"/>
            <a:chOff x="0" y="0"/>
            <a:chExt cx="195585" cy="195585"/>
          </a:xfrm>
        </p:grpSpPr>
        <p:sp>
          <p:nvSpPr>
            <p:cNvPr name="Freeform 6" id="6"/>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5E17EB"/>
            </a:solidFill>
          </p:spPr>
        </p:sp>
        <p:sp>
          <p:nvSpPr>
            <p:cNvPr name="TextBox 7" id="7"/>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8358311" y="33875"/>
            <a:ext cx="1395289" cy="139528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25" r="-51" b="-25"/>
              </a:stretch>
            </a:blipFill>
          </p:spPr>
        </p:sp>
      </p:grpSp>
      <p:grpSp>
        <p:nvGrpSpPr>
          <p:cNvPr name="Group 10" id="10"/>
          <p:cNvGrpSpPr/>
          <p:nvPr/>
        </p:nvGrpSpPr>
        <p:grpSpPr>
          <a:xfrm rot="0">
            <a:off x="3449491" y="3001210"/>
            <a:ext cx="2194560" cy="1097280"/>
            <a:chOff x="0" y="0"/>
            <a:chExt cx="812800" cy="406400"/>
          </a:xfrm>
        </p:grpSpPr>
        <p:sp>
          <p:nvSpPr>
            <p:cNvPr name="Freeform 11" id="11"/>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12" id="12"/>
            <p:cNvSpPr txBox="true"/>
            <p:nvPr/>
          </p:nvSpPr>
          <p:spPr>
            <a:xfrm>
              <a:off x="0" y="-76200"/>
              <a:ext cx="812800" cy="482600"/>
            </a:xfrm>
            <a:prstGeom prst="rect">
              <a:avLst/>
            </a:prstGeom>
          </p:spPr>
          <p:txBody>
            <a:bodyPr anchor="ctr" rtlCol="false" tIns="50800" lIns="50800" bIns="50800" rIns="50800"/>
            <a:lstStyle/>
            <a:p>
              <a:pPr algn="ctr">
                <a:lnSpc>
                  <a:spcPts val="4059"/>
                </a:lnSpc>
              </a:pPr>
              <a:r>
                <a:rPr lang="en-US" sz="2899">
                  <a:solidFill>
                    <a:srgbClr val="FFFFFF"/>
                  </a:solidFill>
                  <a:latin typeface="Poppins"/>
                  <a:ea typeface="Poppins"/>
                  <a:cs typeface="Poppins"/>
                  <a:sym typeface="Poppins"/>
                </a:rPr>
                <a:t>Objective</a:t>
              </a:r>
            </a:p>
          </p:txBody>
        </p:sp>
      </p:grpSp>
      <p:grpSp>
        <p:nvGrpSpPr>
          <p:cNvPr name="Group 13" id="13"/>
          <p:cNvGrpSpPr/>
          <p:nvPr/>
        </p:nvGrpSpPr>
        <p:grpSpPr>
          <a:xfrm rot="0">
            <a:off x="365670" y="1116098"/>
            <a:ext cx="2194560" cy="1097280"/>
            <a:chOff x="0" y="0"/>
            <a:chExt cx="812800" cy="406400"/>
          </a:xfrm>
        </p:grpSpPr>
        <p:sp>
          <p:nvSpPr>
            <p:cNvPr name="Freeform 14" id="14"/>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15" id="15"/>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Agriculture</a:t>
              </a:r>
            </a:p>
          </p:txBody>
        </p:sp>
      </p:grpSp>
      <p:grpSp>
        <p:nvGrpSpPr>
          <p:cNvPr name="Group 16" id="16"/>
          <p:cNvGrpSpPr/>
          <p:nvPr/>
        </p:nvGrpSpPr>
        <p:grpSpPr>
          <a:xfrm rot="0">
            <a:off x="3449491" y="5065380"/>
            <a:ext cx="2194560" cy="1097280"/>
            <a:chOff x="0" y="0"/>
            <a:chExt cx="812800" cy="406400"/>
          </a:xfrm>
        </p:grpSpPr>
        <p:sp>
          <p:nvSpPr>
            <p:cNvPr name="Freeform 17" id="17"/>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18" id="18"/>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Animal Husbandry</a:t>
              </a:r>
            </a:p>
          </p:txBody>
        </p:sp>
      </p:grpSp>
      <p:grpSp>
        <p:nvGrpSpPr>
          <p:cNvPr name="Group 19" id="19"/>
          <p:cNvGrpSpPr/>
          <p:nvPr/>
        </p:nvGrpSpPr>
        <p:grpSpPr>
          <a:xfrm rot="0">
            <a:off x="6567976" y="5065380"/>
            <a:ext cx="2194560" cy="1097280"/>
            <a:chOff x="0" y="0"/>
            <a:chExt cx="812800" cy="406400"/>
          </a:xfrm>
        </p:grpSpPr>
        <p:sp>
          <p:nvSpPr>
            <p:cNvPr name="Freeform 20" id="20"/>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21" id="21"/>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Renewable Energy</a:t>
              </a:r>
            </a:p>
          </p:txBody>
        </p:sp>
      </p:grpSp>
      <p:grpSp>
        <p:nvGrpSpPr>
          <p:cNvPr name="Group 22" id="22"/>
          <p:cNvGrpSpPr/>
          <p:nvPr/>
        </p:nvGrpSpPr>
        <p:grpSpPr>
          <a:xfrm rot="0">
            <a:off x="331006" y="5065380"/>
            <a:ext cx="2194560" cy="1097280"/>
            <a:chOff x="0" y="0"/>
            <a:chExt cx="812800" cy="406400"/>
          </a:xfrm>
        </p:grpSpPr>
        <p:sp>
          <p:nvSpPr>
            <p:cNvPr name="Freeform 23" id="23"/>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24" id="24"/>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Water &amp; Sanitation</a:t>
              </a:r>
            </a:p>
          </p:txBody>
        </p:sp>
      </p:grpSp>
      <p:grpSp>
        <p:nvGrpSpPr>
          <p:cNvPr name="Group 25" id="25"/>
          <p:cNvGrpSpPr/>
          <p:nvPr/>
        </p:nvGrpSpPr>
        <p:grpSpPr>
          <a:xfrm rot="0">
            <a:off x="365670" y="3001210"/>
            <a:ext cx="2387027" cy="1097280"/>
            <a:chOff x="0" y="0"/>
            <a:chExt cx="884084" cy="406400"/>
          </a:xfrm>
        </p:grpSpPr>
        <p:sp>
          <p:nvSpPr>
            <p:cNvPr name="Freeform 26" id="26"/>
            <p:cNvSpPr/>
            <p:nvPr/>
          </p:nvSpPr>
          <p:spPr>
            <a:xfrm flipH="false" flipV="false" rot="0">
              <a:off x="0" y="0"/>
              <a:ext cx="884084" cy="406400"/>
            </a:xfrm>
            <a:custGeom>
              <a:avLst/>
              <a:gdLst/>
              <a:ahLst/>
              <a:cxnLst/>
              <a:rect r="r" b="b" t="t" l="l"/>
              <a:pathLst>
                <a:path h="406400" w="884084">
                  <a:moveTo>
                    <a:pt x="116760" y="0"/>
                  </a:moveTo>
                  <a:lnTo>
                    <a:pt x="767324" y="0"/>
                  </a:lnTo>
                  <a:cubicBezTo>
                    <a:pt x="798291" y="0"/>
                    <a:pt x="827989" y="12301"/>
                    <a:pt x="849886" y="34198"/>
                  </a:cubicBezTo>
                  <a:cubicBezTo>
                    <a:pt x="871783" y="56095"/>
                    <a:pt x="884084" y="85793"/>
                    <a:pt x="884084" y="116760"/>
                  </a:cubicBezTo>
                  <a:lnTo>
                    <a:pt x="884084" y="289640"/>
                  </a:lnTo>
                  <a:cubicBezTo>
                    <a:pt x="884084" y="320607"/>
                    <a:pt x="871783" y="350305"/>
                    <a:pt x="849886" y="372202"/>
                  </a:cubicBezTo>
                  <a:cubicBezTo>
                    <a:pt x="827989" y="394099"/>
                    <a:pt x="798291" y="406400"/>
                    <a:pt x="767324" y="406400"/>
                  </a:cubicBezTo>
                  <a:lnTo>
                    <a:pt x="116760" y="406400"/>
                  </a:lnTo>
                  <a:cubicBezTo>
                    <a:pt x="85793" y="406400"/>
                    <a:pt x="56095" y="394099"/>
                    <a:pt x="34198" y="372202"/>
                  </a:cubicBezTo>
                  <a:cubicBezTo>
                    <a:pt x="12301" y="350305"/>
                    <a:pt x="0" y="320607"/>
                    <a:pt x="0" y="289640"/>
                  </a:cubicBezTo>
                  <a:lnTo>
                    <a:pt x="0" y="116760"/>
                  </a:lnTo>
                  <a:cubicBezTo>
                    <a:pt x="0" y="85793"/>
                    <a:pt x="12301" y="56095"/>
                    <a:pt x="34198" y="34198"/>
                  </a:cubicBezTo>
                  <a:cubicBezTo>
                    <a:pt x="56095" y="12301"/>
                    <a:pt x="85793" y="0"/>
                    <a:pt x="116760" y="0"/>
                  </a:cubicBezTo>
                  <a:close/>
                </a:path>
              </a:pathLst>
            </a:custGeom>
            <a:solidFill>
              <a:srgbClr val="5E17EB"/>
            </a:solidFill>
          </p:spPr>
        </p:sp>
        <p:sp>
          <p:nvSpPr>
            <p:cNvPr name="TextBox 27" id="27"/>
            <p:cNvSpPr txBox="true"/>
            <p:nvPr/>
          </p:nvSpPr>
          <p:spPr>
            <a:xfrm>
              <a:off x="0" y="-57150"/>
              <a:ext cx="884084"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Education </a:t>
              </a:r>
            </a:p>
          </p:txBody>
        </p:sp>
      </p:grpSp>
      <p:grpSp>
        <p:nvGrpSpPr>
          <p:cNvPr name="Group 28" id="28"/>
          <p:cNvGrpSpPr/>
          <p:nvPr/>
        </p:nvGrpSpPr>
        <p:grpSpPr>
          <a:xfrm rot="0">
            <a:off x="3350805" y="1116098"/>
            <a:ext cx="2430031" cy="1097280"/>
            <a:chOff x="0" y="0"/>
            <a:chExt cx="900011" cy="406400"/>
          </a:xfrm>
        </p:grpSpPr>
        <p:sp>
          <p:nvSpPr>
            <p:cNvPr name="Freeform 29" id="29"/>
            <p:cNvSpPr/>
            <p:nvPr/>
          </p:nvSpPr>
          <p:spPr>
            <a:xfrm flipH="false" flipV="false" rot="0">
              <a:off x="0" y="0"/>
              <a:ext cx="900011" cy="406400"/>
            </a:xfrm>
            <a:custGeom>
              <a:avLst/>
              <a:gdLst/>
              <a:ahLst/>
              <a:cxnLst/>
              <a:rect r="r" b="b" t="t" l="l"/>
              <a:pathLst>
                <a:path h="406400" w="900011">
                  <a:moveTo>
                    <a:pt x="114694" y="0"/>
                  </a:moveTo>
                  <a:lnTo>
                    <a:pt x="785318" y="0"/>
                  </a:lnTo>
                  <a:cubicBezTo>
                    <a:pt x="815736" y="0"/>
                    <a:pt x="844909" y="12084"/>
                    <a:pt x="866418" y="33593"/>
                  </a:cubicBezTo>
                  <a:cubicBezTo>
                    <a:pt x="887928" y="55102"/>
                    <a:pt x="900011" y="84275"/>
                    <a:pt x="900011" y="114694"/>
                  </a:cubicBezTo>
                  <a:lnTo>
                    <a:pt x="900011" y="291706"/>
                  </a:lnTo>
                  <a:cubicBezTo>
                    <a:pt x="900011" y="322125"/>
                    <a:pt x="887928" y="351298"/>
                    <a:pt x="866418" y="372807"/>
                  </a:cubicBezTo>
                  <a:cubicBezTo>
                    <a:pt x="844909" y="394316"/>
                    <a:pt x="815736" y="406400"/>
                    <a:pt x="785318" y="406400"/>
                  </a:cubicBezTo>
                  <a:lnTo>
                    <a:pt x="114694" y="406400"/>
                  </a:lnTo>
                  <a:cubicBezTo>
                    <a:pt x="84275" y="406400"/>
                    <a:pt x="55102" y="394316"/>
                    <a:pt x="33593" y="372807"/>
                  </a:cubicBezTo>
                  <a:cubicBezTo>
                    <a:pt x="12084" y="351298"/>
                    <a:pt x="0" y="322125"/>
                    <a:pt x="0" y="291706"/>
                  </a:cubicBezTo>
                  <a:lnTo>
                    <a:pt x="0" y="114694"/>
                  </a:lnTo>
                  <a:cubicBezTo>
                    <a:pt x="0" y="84275"/>
                    <a:pt x="12084" y="55102"/>
                    <a:pt x="33593" y="33593"/>
                  </a:cubicBezTo>
                  <a:cubicBezTo>
                    <a:pt x="55102" y="12084"/>
                    <a:pt x="84275" y="0"/>
                    <a:pt x="114694" y="0"/>
                  </a:cubicBezTo>
                  <a:close/>
                </a:path>
              </a:pathLst>
            </a:custGeom>
            <a:solidFill>
              <a:srgbClr val="5E17EB"/>
            </a:solidFill>
          </p:spPr>
        </p:sp>
        <p:sp>
          <p:nvSpPr>
            <p:cNvPr name="TextBox 30" id="30"/>
            <p:cNvSpPr txBox="true"/>
            <p:nvPr/>
          </p:nvSpPr>
          <p:spPr>
            <a:xfrm>
              <a:off x="0" y="-57150"/>
              <a:ext cx="900011"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Livelihood/Skill Development</a:t>
              </a:r>
            </a:p>
          </p:txBody>
        </p:sp>
      </p:grpSp>
      <p:grpSp>
        <p:nvGrpSpPr>
          <p:cNvPr name="Group 31" id="31"/>
          <p:cNvGrpSpPr/>
          <p:nvPr/>
        </p:nvGrpSpPr>
        <p:grpSpPr>
          <a:xfrm rot="0">
            <a:off x="6720376" y="3001210"/>
            <a:ext cx="2194560" cy="1097280"/>
            <a:chOff x="0" y="0"/>
            <a:chExt cx="812800" cy="406400"/>
          </a:xfrm>
        </p:grpSpPr>
        <p:sp>
          <p:nvSpPr>
            <p:cNvPr name="Freeform 32" id="32"/>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33" id="33"/>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Infrastructure</a:t>
              </a:r>
            </a:p>
          </p:txBody>
        </p:sp>
      </p:grpSp>
      <p:grpSp>
        <p:nvGrpSpPr>
          <p:cNvPr name="Group 34" id="34"/>
          <p:cNvGrpSpPr/>
          <p:nvPr/>
        </p:nvGrpSpPr>
        <p:grpSpPr>
          <a:xfrm rot="0">
            <a:off x="6567976" y="1116098"/>
            <a:ext cx="2194560" cy="1097280"/>
            <a:chOff x="0" y="0"/>
            <a:chExt cx="812800" cy="406400"/>
          </a:xfrm>
        </p:grpSpPr>
        <p:sp>
          <p:nvSpPr>
            <p:cNvPr name="Freeform 35" id="35"/>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36" id="36"/>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Digital Connectivity</a:t>
              </a:r>
            </a:p>
          </p:txBody>
        </p:sp>
      </p:grpSp>
      <p:sp>
        <p:nvSpPr>
          <p:cNvPr name="AutoShape 37" id="37"/>
          <p:cNvSpPr/>
          <p:nvPr/>
        </p:nvSpPr>
        <p:spPr>
          <a:xfrm flipV="true">
            <a:off x="4546771" y="2263746"/>
            <a:ext cx="0" cy="737464"/>
          </a:xfrm>
          <a:prstGeom prst="line">
            <a:avLst/>
          </a:prstGeom>
          <a:ln cap="flat" w="38100">
            <a:solidFill>
              <a:srgbClr val="070707"/>
            </a:solidFill>
            <a:prstDash val="solid"/>
            <a:headEnd type="none" len="sm" w="sm"/>
            <a:tailEnd type="arrow" len="sm" w="med"/>
          </a:ln>
        </p:spPr>
      </p:sp>
      <p:sp>
        <p:nvSpPr>
          <p:cNvPr name="AutoShape 38" id="38"/>
          <p:cNvSpPr/>
          <p:nvPr/>
        </p:nvSpPr>
        <p:spPr>
          <a:xfrm>
            <a:off x="4546771" y="4098490"/>
            <a:ext cx="0" cy="966889"/>
          </a:xfrm>
          <a:prstGeom prst="line">
            <a:avLst/>
          </a:prstGeom>
          <a:ln cap="flat" w="38100">
            <a:solidFill>
              <a:srgbClr val="070707"/>
            </a:solidFill>
            <a:prstDash val="solid"/>
            <a:headEnd type="none" len="sm" w="sm"/>
            <a:tailEnd type="arrow" len="sm" w="med"/>
          </a:ln>
        </p:spPr>
      </p:sp>
      <p:sp>
        <p:nvSpPr>
          <p:cNvPr name="AutoShape 39" id="39"/>
          <p:cNvSpPr/>
          <p:nvPr/>
        </p:nvSpPr>
        <p:spPr>
          <a:xfrm flipH="true">
            <a:off x="1428286" y="4098490"/>
            <a:ext cx="3118485" cy="966889"/>
          </a:xfrm>
          <a:prstGeom prst="line">
            <a:avLst/>
          </a:prstGeom>
          <a:ln cap="flat" w="38100">
            <a:solidFill>
              <a:srgbClr val="070707"/>
            </a:solidFill>
            <a:prstDash val="solid"/>
            <a:headEnd type="none" len="sm" w="sm"/>
            <a:tailEnd type="arrow" len="sm" w="med"/>
          </a:ln>
        </p:spPr>
      </p:sp>
      <p:sp>
        <p:nvSpPr>
          <p:cNvPr name="AutoShape 40" id="40"/>
          <p:cNvSpPr/>
          <p:nvPr/>
        </p:nvSpPr>
        <p:spPr>
          <a:xfrm>
            <a:off x="4546771" y="4098490"/>
            <a:ext cx="3118485" cy="966889"/>
          </a:xfrm>
          <a:prstGeom prst="line">
            <a:avLst/>
          </a:prstGeom>
          <a:ln cap="flat" w="38100">
            <a:solidFill>
              <a:srgbClr val="070707"/>
            </a:solidFill>
            <a:prstDash val="solid"/>
            <a:headEnd type="none" len="sm" w="sm"/>
            <a:tailEnd type="arrow" len="sm" w="med"/>
          </a:ln>
        </p:spPr>
      </p:sp>
      <p:sp>
        <p:nvSpPr>
          <p:cNvPr name="AutoShape 41" id="41"/>
          <p:cNvSpPr/>
          <p:nvPr/>
        </p:nvSpPr>
        <p:spPr>
          <a:xfrm flipH="true">
            <a:off x="2752697" y="3549850"/>
            <a:ext cx="696793" cy="0"/>
          </a:xfrm>
          <a:prstGeom prst="line">
            <a:avLst/>
          </a:prstGeom>
          <a:ln cap="flat" w="38100">
            <a:solidFill>
              <a:srgbClr val="070707"/>
            </a:solidFill>
            <a:prstDash val="solid"/>
            <a:headEnd type="none" len="sm" w="sm"/>
            <a:tailEnd type="arrow" len="sm" w="med"/>
          </a:ln>
        </p:spPr>
      </p:sp>
      <p:sp>
        <p:nvSpPr>
          <p:cNvPr name="AutoShape 42" id="42"/>
          <p:cNvSpPr/>
          <p:nvPr/>
        </p:nvSpPr>
        <p:spPr>
          <a:xfrm>
            <a:off x="5644051" y="3549850"/>
            <a:ext cx="1076325" cy="0"/>
          </a:xfrm>
          <a:prstGeom prst="line">
            <a:avLst/>
          </a:prstGeom>
          <a:ln cap="flat" w="38100">
            <a:solidFill>
              <a:srgbClr val="070707"/>
            </a:solidFill>
            <a:prstDash val="solid"/>
            <a:headEnd type="none" len="sm" w="sm"/>
            <a:tailEnd type="arrow" len="sm" w="med"/>
          </a:ln>
        </p:spPr>
      </p:sp>
      <p:sp>
        <p:nvSpPr>
          <p:cNvPr name="AutoShape 43" id="43"/>
          <p:cNvSpPr/>
          <p:nvPr/>
        </p:nvSpPr>
        <p:spPr>
          <a:xfrm flipH="true" flipV="true">
            <a:off x="1462950" y="2213378"/>
            <a:ext cx="3083820" cy="787832"/>
          </a:xfrm>
          <a:prstGeom prst="line">
            <a:avLst/>
          </a:prstGeom>
          <a:ln cap="flat" w="38100">
            <a:solidFill>
              <a:srgbClr val="070707"/>
            </a:solidFill>
            <a:prstDash val="solid"/>
            <a:headEnd type="none" len="sm" w="sm"/>
            <a:tailEnd type="arrow" len="sm" w="med"/>
          </a:ln>
        </p:spPr>
      </p:sp>
      <p:sp>
        <p:nvSpPr>
          <p:cNvPr name="AutoShape 44" id="44"/>
          <p:cNvSpPr/>
          <p:nvPr/>
        </p:nvSpPr>
        <p:spPr>
          <a:xfrm flipV="true">
            <a:off x="4546771" y="2213378"/>
            <a:ext cx="3118485" cy="787832"/>
          </a:xfrm>
          <a:prstGeom prst="line">
            <a:avLst/>
          </a:prstGeom>
          <a:ln cap="flat" w="38100">
            <a:solidFill>
              <a:srgbClr val="070707"/>
            </a:solidFill>
            <a:prstDash val="solid"/>
            <a:headEnd type="none" len="sm" w="sm"/>
            <a:tailEnd type="arrow" len="sm" w="med"/>
          </a:ln>
        </p:spPr>
      </p:sp>
      <p:grpSp>
        <p:nvGrpSpPr>
          <p:cNvPr name="Group 45" id="45"/>
          <p:cNvGrpSpPr/>
          <p:nvPr/>
        </p:nvGrpSpPr>
        <p:grpSpPr>
          <a:xfrm rot="0">
            <a:off x="-3869871" y="6162660"/>
            <a:ext cx="8856016" cy="3263392"/>
            <a:chOff x="0" y="0"/>
            <a:chExt cx="1336482" cy="492486"/>
          </a:xfrm>
        </p:grpSpPr>
        <p:sp>
          <p:nvSpPr>
            <p:cNvPr name="Freeform 46" id="46"/>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04AAD"/>
            </a:solidFill>
          </p:spPr>
        </p:sp>
        <p:sp>
          <p:nvSpPr>
            <p:cNvPr name="TextBox 47" id="47"/>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2135640" y="6583680"/>
            <a:ext cx="8856016" cy="3263392"/>
            <a:chOff x="0" y="0"/>
            <a:chExt cx="1336482" cy="492486"/>
          </a:xfrm>
        </p:grpSpPr>
        <p:sp>
          <p:nvSpPr>
            <p:cNvPr name="Freeform 49" id="49"/>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04AAD"/>
            </a:solidFill>
          </p:spPr>
        </p:sp>
        <p:sp>
          <p:nvSpPr>
            <p:cNvPr name="TextBox 50" id="50"/>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203440" y="203440"/>
            <a:ext cx="528080" cy="528080"/>
            <a:chOff x="0" y="0"/>
            <a:chExt cx="195585" cy="195585"/>
          </a:xfrm>
        </p:grpSpPr>
        <p:sp>
          <p:nvSpPr>
            <p:cNvPr name="Freeform 52" id="52"/>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004AAD"/>
            </a:solidFill>
          </p:spPr>
        </p:sp>
        <p:sp>
          <p:nvSpPr>
            <p:cNvPr name="TextBox 53" id="53"/>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780836" y="4389693"/>
            <a:ext cx="8856016" cy="4582005"/>
            <a:chOff x="0" y="0"/>
            <a:chExt cx="1336482" cy="691481"/>
          </a:xfrm>
        </p:grpSpPr>
        <p:sp>
          <p:nvSpPr>
            <p:cNvPr name="Freeform 3" id="3"/>
            <p:cNvSpPr/>
            <p:nvPr/>
          </p:nvSpPr>
          <p:spPr>
            <a:xfrm flipH="false" flipV="false" rot="0">
              <a:off x="11866" y="9272"/>
              <a:ext cx="1312750" cy="682209"/>
            </a:xfrm>
            <a:custGeom>
              <a:avLst/>
              <a:gdLst/>
              <a:ahLst/>
              <a:cxnLst/>
              <a:rect r="r" b="b" t="t" l="l"/>
              <a:pathLst>
                <a:path h="682209" w="1312750">
                  <a:moveTo>
                    <a:pt x="671562" y="6444"/>
                  </a:moveTo>
                  <a:lnTo>
                    <a:pt x="1309428" y="666493"/>
                  </a:lnTo>
                  <a:cubicBezTo>
                    <a:pt x="1312015" y="669169"/>
                    <a:pt x="1312750" y="673132"/>
                    <a:pt x="1311297" y="676558"/>
                  </a:cubicBezTo>
                  <a:cubicBezTo>
                    <a:pt x="1309843" y="679984"/>
                    <a:pt x="1306482" y="682209"/>
                    <a:pt x="1302761" y="682209"/>
                  </a:cubicBezTo>
                  <a:lnTo>
                    <a:pt x="9989" y="682209"/>
                  </a:lnTo>
                  <a:cubicBezTo>
                    <a:pt x="6268" y="682209"/>
                    <a:pt x="2907" y="679984"/>
                    <a:pt x="1453" y="676558"/>
                  </a:cubicBezTo>
                  <a:cubicBezTo>
                    <a:pt x="0" y="673132"/>
                    <a:pt x="735" y="669169"/>
                    <a:pt x="3321" y="666493"/>
                  </a:cubicBezTo>
                  <a:lnTo>
                    <a:pt x="641188" y="6444"/>
                  </a:lnTo>
                  <a:cubicBezTo>
                    <a:pt x="645167" y="2326"/>
                    <a:pt x="650648" y="0"/>
                    <a:pt x="656375" y="0"/>
                  </a:cubicBezTo>
                  <a:cubicBezTo>
                    <a:pt x="662102" y="0"/>
                    <a:pt x="667583" y="2326"/>
                    <a:pt x="671562" y="6444"/>
                  </a:cubicBezTo>
                  <a:close/>
                </a:path>
              </a:pathLst>
            </a:custGeom>
            <a:solidFill>
              <a:srgbClr val="004AAD"/>
            </a:solidFill>
          </p:spPr>
        </p:sp>
        <p:sp>
          <p:nvSpPr>
            <p:cNvPr name="TextBox 4" id="4"/>
            <p:cNvSpPr txBox="true"/>
            <p:nvPr/>
          </p:nvSpPr>
          <p:spPr>
            <a:xfrm>
              <a:off x="208825" y="263895"/>
              <a:ext cx="918831" cy="378195"/>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9055955" y="6416656"/>
            <a:ext cx="528080" cy="528080"/>
            <a:chOff x="0" y="0"/>
            <a:chExt cx="195585" cy="195585"/>
          </a:xfrm>
        </p:grpSpPr>
        <p:sp>
          <p:nvSpPr>
            <p:cNvPr name="Freeform 6" id="6"/>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5E17EB"/>
            </a:solidFill>
          </p:spPr>
        </p:sp>
        <p:sp>
          <p:nvSpPr>
            <p:cNvPr name="TextBox 7" id="7"/>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8358311" y="33875"/>
            <a:ext cx="1395289" cy="1395289"/>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0" t="-25" r="-51" b="-25"/>
              </a:stretch>
            </a:blipFill>
          </p:spPr>
        </p:sp>
      </p:grpSp>
      <p:grpSp>
        <p:nvGrpSpPr>
          <p:cNvPr name="Group 10" id="10"/>
          <p:cNvGrpSpPr/>
          <p:nvPr/>
        </p:nvGrpSpPr>
        <p:grpSpPr>
          <a:xfrm rot="0">
            <a:off x="3449491" y="3001210"/>
            <a:ext cx="2194560" cy="1097280"/>
            <a:chOff x="0" y="0"/>
            <a:chExt cx="812800" cy="406400"/>
          </a:xfrm>
        </p:grpSpPr>
        <p:sp>
          <p:nvSpPr>
            <p:cNvPr name="Freeform 11" id="11"/>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12" id="12"/>
            <p:cNvSpPr txBox="true"/>
            <p:nvPr/>
          </p:nvSpPr>
          <p:spPr>
            <a:xfrm>
              <a:off x="0" y="-57150"/>
              <a:ext cx="812800" cy="463550"/>
            </a:xfrm>
            <a:prstGeom prst="rect">
              <a:avLst/>
            </a:prstGeom>
          </p:spPr>
          <p:txBody>
            <a:bodyPr anchor="ctr" rtlCol="false" tIns="50800" lIns="50800" bIns="50800" rIns="50800"/>
            <a:lstStyle/>
            <a:p>
              <a:pPr algn="ctr">
                <a:lnSpc>
                  <a:spcPts val="3219"/>
                </a:lnSpc>
              </a:pPr>
              <a:r>
                <a:rPr lang="en-US" sz="2299">
                  <a:solidFill>
                    <a:srgbClr val="FFFFFF"/>
                  </a:solidFill>
                  <a:latin typeface="Poppins"/>
                  <a:ea typeface="Poppins"/>
                  <a:cs typeface="Poppins"/>
                  <a:sym typeface="Poppins"/>
                </a:rPr>
                <a:t>Stakeholders</a:t>
              </a:r>
            </a:p>
          </p:txBody>
        </p:sp>
      </p:grpSp>
      <p:grpSp>
        <p:nvGrpSpPr>
          <p:cNvPr name="Group 13" id="13"/>
          <p:cNvGrpSpPr/>
          <p:nvPr/>
        </p:nvGrpSpPr>
        <p:grpSpPr>
          <a:xfrm rot="0">
            <a:off x="365670" y="1116098"/>
            <a:ext cx="2194560" cy="1097280"/>
            <a:chOff x="0" y="0"/>
            <a:chExt cx="812800" cy="406400"/>
          </a:xfrm>
        </p:grpSpPr>
        <p:sp>
          <p:nvSpPr>
            <p:cNvPr name="Freeform 14" id="14"/>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15" id="15"/>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Public Works Department(PWD)</a:t>
              </a:r>
            </a:p>
          </p:txBody>
        </p:sp>
      </p:grpSp>
      <p:grpSp>
        <p:nvGrpSpPr>
          <p:cNvPr name="Group 16" id="16"/>
          <p:cNvGrpSpPr/>
          <p:nvPr/>
        </p:nvGrpSpPr>
        <p:grpSpPr>
          <a:xfrm rot="0">
            <a:off x="3449491" y="5065380"/>
            <a:ext cx="2194560" cy="1097280"/>
            <a:chOff x="0" y="0"/>
            <a:chExt cx="812800" cy="406400"/>
          </a:xfrm>
        </p:grpSpPr>
        <p:sp>
          <p:nvSpPr>
            <p:cNvPr name="Freeform 17" id="17"/>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18" id="18"/>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Agriculture Department</a:t>
              </a:r>
            </a:p>
          </p:txBody>
        </p:sp>
      </p:grpSp>
      <p:grpSp>
        <p:nvGrpSpPr>
          <p:cNvPr name="Group 19" id="19"/>
          <p:cNvGrpSpPr/>
          <p:nvPr/>
        </p:nvGrpSpPr>
        <p:grpSpPr>
          <a:xfrm rot="0">
            <a:off x="6567976" y="5065380"/>
            <a:ext cx="2194560" cy="1097280"/>
            <a:chOff x="0" y="0"/>
            <a:chExt cx="812800" cy="406400"/>
          </a:xfrm>
        </p:grpSpPr>
        <p:sp>
          <p:nvSpPr>
            <p:cNvPr name="Freeform 20" id="20"/>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21" id="21"/>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Drinking Water Department</a:t>
              </a:r>
            </a:p>
          </p:txBody>
        </p:sp>
      </p:grpSp>
      <p:grpSp>
        <p:nvGrpSpPr>
          <p:cNvPr name="Group 22" id="22"/>
          <p:cNvGrpSpPr/>
          <p:nvPr/>
        </p:nvGrpSpPr>
        <p:grpSpPr>
          <a:xfrm rot="0">
            <a:off x="331006" y="5065380"/>
            <a:ext cx="2194560" cy="1097280"/>
            <a:chOff x="0" y="0"/>
            <a:chExt cx="812800" cy="406400"/>
          </a:xfrm>
        </p:grpSpPr>
        <p:sp>
          <p:nvSpPr>
            <p:cNvPr name="Freeform 23" id="23"/>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24" id="24"/>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Animal Husbandry Department</a:t>
              </a:r>
            </a:p>
          </p:txBody>
        </p:sp>
      </p:grpSp>
      <p:grpSp>
        <p:nvGrpSpPr>
          <p:cNvPr name="Group 25" id="25"/>
          <p:cNvGrpSpPr/>
          <p:nvPr/>
        </p:nvGrpSpPr>
        <p:grpSpPr>
          <a:xfrm rot="0">
            <a:off x="365670" y="3001210"/>
            <a:ext cx="2387027" cy="1097280"/>
            <a:chOff x="0" y="0"/>
            <a:chExt cx="884084" cy="406400"/>
          </a:xfrm>
        </p:grpSpPr>
        <p:sp>
          <p:nvSpPr>
            <p:cNvPr name="Freeform 26" id="26"/>
            <p:cNvSpPr/>
            <p:nvPr/>
          </p:nvSpPr>
          <p:spPr>
            <a:xfrm flipH="false" flipV="false" rot="0">
              <a:off x="0" y="0"/>
              <a:ext cx="884084" cy="406400"/>
            </a:xfrm>
            <a:custGeom>
              <a:avLst/>
              <a:gdLst/>
              <a:ahLst/>
              <a:cxnLst/>
              <a:rect r="r" b="b" t="t" l="l"/>
              <a:pathLst>
                <a:path h="406400" w="884084">
                  <a:moveTo>
                    <a:pt x="116760" y="0"/>
                  </a:moveTo>
                  <a:lnTo>
                    <a:pt x="767324" y="0"/>
                  </a:lnTo>
                  <a:cubicBezTo>
                    <a:pt x="798291" y="0"/>
                    <a:pt x="827989" y="12301"/>
                    <a:pt x="849886" y="34198"/>
                  </a:cubicBezTo>
                  <a:cubicBezTo>
                    <a:pt x="871783" y="56095"/>
                    <a:pt x="884084" y="85793"/>
                    <a:pt x="884084" y="116760"/>
                  </a:cubicBezTo>
                  <a:lnTo>
                    <a:pt x="884084" y="289640"/>
                  </a:lnTo>
                  <a:cubicBezTo>
                    <a:pt x="884084" y="320607"/>
                    <a:pt x="871783" y="350305"/>
                    <a:pt x="849886" y="372202"/>
                  </a:cubicBezTo>
                  <a:cubicBezTo>
                    <a:pt x="827989" y="394099"/>
                    <a:pt x="798291" y="406400"/>
                    <a:pt x="767324" y="406400"/>
                  </a:cubicBezTo>
                  <a:lnTo>
                    <a:pt x="116760" y="406400"/>
                  </a:lnTo>
                  <a:cubicBezTo>
                    <a:pt x="85793" y="406400"/>
                    <a:pt x="56095" y="394099"/>
                    <a:pt x="34198" y="372202"/>
                  </a:cubicBezTo>
                  <a:cubicBezTo>
                    <a:pt x="12301" y="350305"/>
                    <a:pt x="0" y="320607"/>
                    <a:pt x="0" y="289640"/>
                  </a:cubicBezTo>
                  <a:lnTo>
                    <a:pt x="0" y="116760"/>
                  </a:lnTo>
                  <a:cubicBezTo>
                    <a:pt x="0" y="85793"/>
                    <a:pt x="12301" y="56095"/>
                    <a:pt x="34198" y="34198"/>
                  </a:cubicBezTo>
                  <a:cubicBezTo>
                    <a:pt x="56095" y="12301"/>
                    <a:pt x="85793" y="0"/>
                    <a:pt x="116760" y="0"/>
                  </a:cubicBezTo>
                  <a:close/>
                </a:path>
              </a:pathLst>
            </a:custGeom>
            <a:solidFill>
              <a:srgbClr val="5E17EB"/>
            </a:solidFill>
          </p:spPr>
        </p:sp>
        <p:sp>
          <p:nvSpPr>
            <p:cNvPr name="TextBox 27" id="27"/>
            <p:cNvSpPr txBox="true"/>
            <p:nvPr/>
          </p:nvSpPr>
          <p:spPr>
            <a:xfrm>
              <a:off x="0" y="-57150"/>
              <a:ext cx="884084"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Education Department</a:t>
              </a:r>
            </a:p>
          </p:txBody>
        </p:sp>
      </p:grpSp>
      <p:grpSp>
        <p:nvGrpSpPr>
          <p:cNvPr name="Group 28" id="28"/>
          <p:cNvGrpSpPr/>
          <p:nvPr/>
        </p:nvGrpSpPr>
        <p:grpSpPr>
          <a:xfrm rot="0">
            <a:off x="3350805" y="1116098"/>
            <a:ext cx="2430031" cy="1097280"/>
            <a:chOff x="0" y="0"/>
            <a:chExt cx="900011" cy="406400"/>
          </a:xfrm>
        </p:grpSpPr>
        <p:sp>
          <p:nvSpPr>
            <p:cNvPr name="Freeform 29" id="29"/>
            <p:cNvSpPr/>
            <p:nvPr/>
          </p:nvSpPr>
          <p:spPr>
            <a:xfrm flipH="false" flipV="false" rot="0">
              <a:off x="0" y="0"/>
              <a:ext cx="900011" cy="406400"/>
            </a:xfrm>
            <a:custGeom>
              <a:avLst/>
              <a:gdLst/>
              <a:ahLst/>
              <a:cxnLst/>
              <a:rect r="r" b="b" t="t" l="l"/>
              <a:pathLst>
                <a:path h="406400" w="900011">
                  <a:moveTo>
                    <a:pt x="114694" y="0"/>
                  </a:moveTo>
                  <a:lnTo>
                    <a:pt x="785318" y="0"/>
                  </a:lnTo>
                  <a:cubicBezTo>
                    <a:pt x="815736" y="0"/>
                    <a:pt x="844909" y="12084"/>
                    <a:pt x="866418" y="33593"/>
                  </a:cubicBezTo>
                  <a:cubicBezTo>
                    <a:pt x="887928" y="55102"/>
                    <a:pt x="900011" y="84275"/>
                    <a:pt x="900011" y="114694"/>
                  </a:cubicBezTo>
                  <a:lnTo>
                    <a:pt x="900011" y="291706"/>
                  </a:lnTo>
                  <a:cubicBezTo>
                    <a:pt x="900011" y="322125"/>
                    <a:pt x="887928" y="351298"/>
                    <a:pt x="866418" y="372807"/>
                  </a:cubicBezTo>
                  <a:cubicBezTo>
                    <a:pt x="844909" y="394316"/>
                    <a:pt x="815736" y="406400"/>
                    <a:pt x="785318" y="406400"/>
                  </a:cubicBezTo>
                  <a:lnTo>
                    <a:pt x="114694" y="406400"/>
                  </a:lnTo>
                  <a:cubicBezTo>
                    <a:pt x="84275" y="406400"/>
                    <a:pt x="55102" y="394316"/>
                    <a:pt x="33593" y="372807"/>
                  </a:cubicBezTo>
                  <a:cubicBezTo>
                    <a:pt x="12084" y="351298"/>
                    <a:pt x="0" y="322125"/>
                    <a:pt x="0" y="291706"/>
                  </a:cubicBezTo>
                  <a:lnTo>
                    <a:pt x="0" y="114694"/>
                  </a:lnTo>
                  <a:cubicBezTo>
                    <a:pt x="0" y="84275"/>
                    <a:pt x="12084" y="55102"/>
                    <a:pt x="33593" y="33593"/>
                  </a:cubicBezTo>
                  <a:cubicBezTo>
                    <a:pt x="55102" y="12084"/>
                    <a:pt x="84275" y="0"/>
                    <a:pt x="114694" y="0"/>
                  </a:cubicBezTo>
                  <a:close/>
                </a:path>
              </a:pathLst>
            </a:custGeom>
            <a:solidFill>
              <a:srgbClr val="5E17EB"/>
            </a:solidFill>
          </p:spPr>
        </p:sp>
        <p:sp>
          <p:nvSpPr>
            <p:cNvPr name="TextBox 30" id="30"/>
            <p:cNvSpPr txBox="true"/>
            <p:nvPr/>
          </p:nvSpPr>
          <p:spPr>
            <a:xfrm>
              <a:off x="0" y="-57150"/>
              <a:ext cx="900011"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Gram Panchayat</a:t>
              </a:r>
            </a:p>
          </p:txBody>
        </p:sp>
      </p:grpSp>
      <p:grpSp>
        <p:nvGrpSpPr>
          <p:cNvPr name="Group 31" id="31"/>
          <p:cNvGrpSpPr/>
          <p:nvPr/>
        </p:nvGrpSpPr>
        <p:grpSpPr>
          <a:xfrm rot="0">
            <a:off x="6827520" y="3001210"/>
            <a:ext cx="2194560" cy="1097280"/>
            <a:chOff x="0" y="0"/>
            <a:chExt cx="812800" cy="406400"/>
          </a:xfrm>
        </p:grpSpPr>
        <p:sp>
          <p:nvSpPr>
            <p:cNvPr name="Freeform 32" id="32"/>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33" id="33"/>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Electricity Board</a:t>
              </a:r>
            </a:p>
          </p:txBody>
        </p:sp>
      </p:grpSp>
      <p:grpSp>
        <p:nvGrpSpPr>
          <p:cNvPr name="Group 34" id="34"/>
          <p:cNvGrpSpPr/>
          <p:nvPr/>
        </p:nvGrpSpPr>
        <p:grpSpPr>
          <a:xfrm rot="0">
            <a:off x="6567976" y="1116098"/>
            <a:ext cx="2194560" cy="1097280"/>
            <a:chOff x="0" y="0"/>
            <a:chExt cx="812800" cy="406400"/>
          </a:xfrm>
        </p:grpSpPr>
        <p:sp>
          <p:nvSpPr>
            <p:cNvPr name="Freeform 35" id="35"/>
            <p:cNvSpPr/>
            <p:nvPr/>
          </p:nvSpPr>
          <p:spPr>
            <a:xfrm flipH="false" flipV="false" rot="0">
              <a:off x="0" y="0"/>
              <a:ext cx="812800" cy="406400"/>
            </a:xfrm>
            <a:custGeom>
              <a:avLst/>
              <a:gdLst/>
              <a:ahLst/>
              <a:cxnLst/>
              <a:rect r="r" b="b" t="t" l="l"/>
              <a:pathLst>
                <a:path h="406400" w="812800">
                  <a:moveTo>
                    <a:pt x="127000" y="0"/>
                  </a:moveTo>
                  <a:lnTo>
                    <a:pt x="685800" y="0"/>
                  </a:lnTo>
                  <a:cubicBezTo>
                    <a:pt x="755940" y="0"/>
                    <a:pt x="812800" y="56860"/>
                    <a:pt x="812800" y="127000"/>
                  </a:cubicBezTo>
                  <a:lnTo>
                    <a:pt x="812800" y="279400"/>
                  </a:lnTo>
                  <a:cubicBezTo>
                    <a:pt x="812800" y="349540"/>
                    <a:pt x="755940" y="406400"/>
                    <a:pt x="685800" y="406400"/>
                  </a:cubicBezTo>
                  <a:lnTo>
                    <a:pt x="127000" y="406400"/>
                  </a:lnTo>
                  <a:cubicBezTo>
                    <a:pt x="56860" y="406400"/>
                    <a:pt x="0" y="349540"/>
                    <a:pt x="0" y="279400"/>
                  </a:cubicBezTo>
                  <a:lnTo>
                    <a:pt x="0" y="127000"/>
                  </a:lnTo>
                  <a:cubicBezTo>
                    <a:pt x="0" y="56860"/>
                    <a:pt x="56860" y="0"/>
                    <a:pt x="127000" y="0"/>
                  </a:cubicBezTo>
                  <a:close/>
                </a:path>
              </a:pathLst>
            </a:custGeom>
            <a:solidFill>
              <a:srgbClr val="5E17EB"/>
            </a:solidFill>
          </p:spPr>
        </p:sp>
        <p:sp>
          <p:nvSpPr>
            <p:cNvPr name="TextBox 36" id="36"/>
            <p:cNvSpPr txBox="true"/>
            <p:nvPr/>
          </p:nvSpPr>
          <p:spPr>
            <a:xfrm>
              <a:off x="0" y="-57150"/>
              <a:ext cx="812800" cy="463550"/>
            </a:xfrm>
            <a:prstGeom prst="rect">
              <a:avLst/>
            </a:prstGeom>
          </p:spPr>
          <p:txBody>
            <a:bodyPr anchor="ctr" rtlCol="false" tIns="50800" lIns="50800" bIns="50800" rIns="50800"/>
            <a:lstStyle/>
            <a:p>
              <a:pPr algn="ctr">
                <a:lnSpc>
                  <a:spcPts val="2520"/>
                </a:lnSpc>
              </a:pPr>
              <a:r>
                <a:rPr lang="en-US" sz="1800">
                  <a:solidFill>
                    <a:srgbClr val="FFFFFF"/>
                  </a:solidFill>
                  <a:latin typeface="Poppins"/>
                  <a:ea typeface="Poppins"/>
                  <a:cs typeface="Poppins"/>
                  <a:sym typeface="Poppins"/>
                </a:rPr>
                <a:t>Health Department</a:t>
              </a:r>
            </a:p>
          </p:txBody>
        </p:sp>
      </p:grpSp>
      <p:sp>
        <p:nvSpPr>
          <p:cNvPr name="AutoShape 37" id="37"/>
          <p:cNvSpPr/>
          <p:nvPr/>
        </p:nvSpPr>
        <p:spPr>
          <a:xfrm flipV="true">
            <a:off x="4546771" y="2263746"/>
            <a:ext cx="0" cy="737464"/>
          </a:xfrm>
          <a:prstGeom prst="line">
            <a:avLst/>
          </a:prstGeom>
          <a:ln cap="flat" w="38100">
            <a:solidFill>
              <a:srgbClr val="070707"/>
            </a:solidFill>
            <a:prstDash val="solid"/>
            <a:headEnd type="none" len="sm" w="sm"/>
            <a:tailEnd type="arrow" len="sm" w="med"/>
          </a:ln>
        </p:spPr>
      </p:sp>
      <p:sp>
        <p:nvSpPr>
          <p:cNvPr name="AutoShape 38" id="38"/>
          <p:cNvSpPr/>
          <p:nvPr/>
        </p:nvSpPr>
        <p:spPr>
          <a:xfrm>
            <a:off x="4546771" y="4098490"/>
            <a:ext cx="0" cy="966889"/>
          </a:xfrm>
          <a:prstGeom prst="line">
            <a:avLst/>
          </a:prstGeom>
          <a:ln cap="flat" w="38100">
            <a:solidFill>
              <a:srgbClr val="070707"/>
            </a:solidFill>
            <a:prstDash val="solid"/>
            <a:headEnd type="none" len="sm" w="sm"/>
            <a:tailEnd type="arrow" len="sm" w="med"/>
          </a:ln>
        </p:spPr>
      </p:sp>
      <p:sp>
        <p:nvSpPr>
          <p:cNvPr name="AutoShape 39" id="39"/>
          <p:cNvSpPr/>
          <p:nvPr/>
        </p:nvSpPr>
        <p:spPr>
          <a:xfrm flipH="true">
            <a:off x="1428286" y="4098490"/>
            <a:ext cx="3118485" cy="966889"/>
          </a:xfrm>
          <a:prstGeom prst="line">
            <a:avLst/>
          </a:prstGeom>
          <a:ln cap="flat" w="38100">
            <a:solidFill>
              <a:srgbClr val="070707"/>
            </a:solidFill>
            <a:prstDash val="solid"/>
            <a:headEnd type="none" len="sm" w="sm"/>
            <a:tailEnd type="arrow" len="sm" w="med"/>
          </a:ln>
        </p:spPr>
      </p:sp>
      <p:sp>
        <p:nvSpPr>
          <p:cNvPr name="AutoShape 40" id="40"/>
          <p:cNvSpPr/>
          <p:nvPr/>
        </p:nvSpPr>
        <p:spPr>
          <a:xfrm>
            <a:off x="4546771" y="4098490"/>
            <a:ext cx="3118485" cy="966889"/>
          </a:xfrm>
          <a:prstGeom prst="line">
            <a:avLst/>
          </a:prstGeom>
          <a:ln cap="flat" w="38100">
            <a:solidFill>
              <a:srgbClr val="070707"/>
            </a:solidFill>
            <a:prstDash val="solid"/>
            <a:headEnd type="none" len="sm" w="sm"/>
            <a:tailEnd type="arrow" len="sm" w="med"/>
          </a:ln>
        </p:spPr>
      </p:sp>
      <p:sp>
        <p:nvSpPr>
          <p:cNvPr name="AutoShape 41" id="41"/>
          <p:cNvSpPr/>
          <p:nvPr/>
        </p:nvSpPr>
        <p:spPr>
          <a:xfrm flipH="true">
            <a:off x="2752697" y="3549850"/>
            <a:ext cx="696793" cy="0"/>
          </a:xfrm>
          <a:prstGeom prst="line">
            <a:avLst/>
          </a:prstGeom>
          <a:ln cap="flat" w="38100">
            <a:solidFill>
              <a:srgbClr val="070707"/>
            </a:solidFill>
            <a:prstDash val="solid"/>
            <a:headEnd type="none" len="sm" w="sm"/>
            <a:tailEnd type="arrow" len="sm" w="med"/>
          </a:ln>
        </p:spPr>
      </p:sp>
      <p:sp>
        <p:nvSpPr>
          <p:cNvPr name="AutoShape 42" id="42"/>
          <p:cNvSpPr/>
          <p:nvPr/>
        </p:nvSpPr>
        <p:spPr>
          <a:xfrm>
            <a:off x="5644051" y="3549850"/>
            <a:ext cx="1183469" cy="0"/>
          </a:xfrm>
          <a:prstGeom prst="line">
            <a:avLst/>
          </a:prstGeom>
          <a:ln cap="flat" w="38100">
            <a:solidFill>
              <a:srgbClr val="070707"/>
            </a:solidFill>
            <a:prstDash val="solid"/>
            <a:headEnd type="none" len="sm" w="sm"/>
            <a:tailEnd type="arrow" len="sm" w="med"/>
          </a:ln>
        </p:spPr>
      </p:sp>
      <p:sp>
        <p:nvSpPr>
          <p:cNvPr name="AutoShape 43" id="43"/>
          <p:cNvSpPr/>
          <p:nvPr/>
        </p:nvSpPr>
        <p:spPr>
          <a:xfrm flipH="true" flipV="true">
            <a:off x="1462950" y="2213378"/>
            <a:ext cx="3083820" cy="787832"/>
          </a:xfrm>
          <a:prstGeom prst="line">
            <a:avLst/>
          </a:prstGeom>
          <a:ln cap="flat" w="38100">
            <a:solidFill>
              <a:srgbClr val="070707"/>
            </a:solidFill>
            <a:prstDash val="solid"/>
            <a:headEnd type="none" len="sm" w="sm"/>
            <a:tailEnd type="arrow" len="sm" w="med"/>
          </a:ln>
        </p:spPr>
      </p:sp>
      <p:sp>
        <p:nvSpPr>
          <p:cNvPr name="AutoShape 44" id="44"/>
          <p:cNvSpPr/>
          <p:nvPr/>
        </p:nvSpPr>
        <p:spPr>
          <a:xfrm flipV="true">
            <a:off x="4546771" y="2213378"/>
            <a:ext cx="3118485" cy="787832"/>
          </a:xfrm>
          <a:prstGeom prst="line">
            <a:avLst/>
          </a:prstGeom>
          <a:ln cap="flat" w="38100">
            <a:solidFill>
              <a:srgbClr val="070707"/>
            </a:solidFill>
            <a:prstDash val="solid"/>
            <a:headEnd type="none" len="sm" w="sm"/>
            <a:tailEnd type="arrow" len="sm" w="med"/>
          </a:ln>
        </p:spPr>
      </p:sp>
      <p:grpSp>
        <p:nvGrpSpPr>
          <p:cNvPr name="Group 45" id="45"/>
          <p:cNvGrpSpPr/>
          <p:nvPr/>
        </p:nvGrpSpPr>
        <p:grpSpPr>
          <a:xfrm rot="0">
            <a:off x="-3869871" y="6162660"/>
            <a:ext cx="8856016" cy="3263392"/>
            <a:chOff x="0" y="0"/>
            <a:chExt cx="1336482" cy="492486"/>
          </a:xfrm>
        </p:grpSpPr>
        <p:sp>
          <p:nvSpPr>
            <p:cNvPr name="Freeform 46" id="46"/>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04AAD"/>
            </a:solidFill>
          </p:spPr>
        </p:sp>
        <p:sp>
          <p:nvSpPr>
            <p:cNvPr name="TextBox 47" id="47"/>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48" id="48"/>
          <p:cNvGrpSpPr/>
          <p:nvPr/>
        </p:nvGrpSpPr>
        <p:grpSpPr>
          <a:xfrm rot="0">
            <a:off x="-2135640" y="6583680"/>
            <a:ext cx="8856016" cy="3263392"/>
            <a:chOff x="0" y="0"/>
            <a:chExt cx="1336482" cy="492486"/>
          </a:xfrm>
        </p:grpSpPr>
        <p:sp>
          <p:nvSpPr>
            <p:cNvPr name="Freeform 49" id="49"/>
            <p:cNvSpPr/>
            <p:nvPr/>
          </p:nvSpPr>
          <p:spPr>
            <a:xfrm flipH="false" flipV="false" rot="0">
              <a:off x="14062" y="5256"/>
              <a:ext cx="1308358" cy="487230"/>
            </a:xfrm>
            <a:custGeom>
              <a:avLst/>
              <a:gdLst/>
              <a:ahLst/>
              <a:cxnLst/>
              <a:rect r="r" b="b" t="t" l="l"/>
              <a:pathLst>
                <a:path h="487230" w="1308358">
                  <a:moveTo>
                    <a:pt x="671772" y="7710"/>
                  </a:moveTo>
                  <a:lnTo>
                    <a:pt x="1304827" y="474264"/>
                  </a:lnTo>
                  <a:cubicBezTo>
                    <a:pt x="1307325" y="476105"/>
                    <a:pt x="1308358" y="479342"/>
                    <a:pt x="1307389" y="482290"/>
                  </a:cubicBezTo>
                  <a:cubicBezTo>
                    <a:pt x="1306420" y="485237"/>
                    <a:pt x="1303668" y="487230"/>
                    <a:pt x="1300565" y="487230"/>
                  </a:cubicBezTo>
                  <a:lnTo>
                    <a:pt x="7793" y="487230"/>
                  </a:lnTo>
                  <a:cubicBezTo>
                    <a:pt x="4690" y="487230"/>
                    <a:pt x="1938" y="485237"/>
                    <a:pt x="969" y="482290"/>
                  </a:cubicBezTo>
                  <a:cubicBezTo>
                    <a:pt x="0" y="479342"/>
                    <a:pt x="1033" y="476105"/>
                    <a:pt x="3531" y="474264"/>
                  </a:cubicBezTo>
                  <a:lnTo>
                    <a:pt x="636586" y="7710"/>
                  </a:lnTo>
                  <a:cubicBezTo>
                    <a:pt x="647047" y="0"/>
                    <a:pt x="661310" y="0"/>
                    <a:pt x="671772" y="7710"/>
                  </a:cubicBezTo>
                  <a:close/>
                </a:path>
              </a:pathLst>
            </a:custGeom>
            <a:solidFill>
              <a:srgbClr val="004AAD"/>
            </a:solidFill>
          </p:spPr>
        </p:sp>
        <p:sp>
          <p:nvSpPr>
            <p:cNvPr name="TextBox 50" id="50"/>
            <p:cNvSpPr txBox="true"/>
            <p:nvPr/>
          </p:nvSpPr>
          <p:spPr>
            <a:xfrm>
              <a:off x="208825" y="171504"/>
              <a:ext cx="918831" cy="285804"/>
            </a:xfrm>
            <a:prstGeom prst="rect">
              <a:avLst/>
            </a:prstGeom>
          </p:spPr>
          <p:txBody>
            <a:bodyPr anchor="ctr" rtlCol="false" tIns="50800" lIns="50800" bIns="50800" rIns="50800"/>
            <a:lstStyle/>
            <a:p>
              <a:pPr algn="ctr">
                <a:lnSpc>
                  <a:spcPts val="2520"/>
                </a:lnSpc>
              </a:pPr>
            </a:p>
          </p:txBody>
        </p:sp>
      </p:grpSp>
      <p:grpSp>
        <p:nvGrpSpPr>
          <p:cNvPr name="Group 51" id="51"/>
          <p:cNvGrpSpPr/>
          <p:nvPr/>
        </p:nvGrpSpPr>
        <p:grpSpPr>
          <a:xfrm rot="0">
            <a:off x="203440" y="203440"/>
            <a:ext cx="528080" cy="528080"/>
            <a:chOff x="0" y="0"/>
            <a:chExt cx="195585" cy="195585"/>
          </a:xfrm>
        </p:grpSpPr>
        <p:sp>
          <p:nvSpPr>
            <p:cNvPr name="Freeform 52" id="52"/>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004AAD"/>
            </a:solidFill>
          </p:spPr>
        </p:sp>
        <p:sp>
          <p:nvSpPr>
            <p:cNvPr name="TextBox 53" id="53"/>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6329" y="2769451"/>
            <a:ext cx="3479812" cy="1776298"/>
            <a:chOff x="0" y="0"/>
            <a:chExt cx="1288819" cy="657888"/>
          </a:xfrm>
        </p:grpSpPr>
        <p:sp>
          <p:nvSpPr>
            <p:cNvPr name="Freeform 3" id="3"/>
            <p:cNvSpPr/>
            <p:nvPr/>
          </p:nvSpPr>
          <p:spPr>
            <a:xfrm flipH="false" flipV="false" rot="0">
              <a:off x="0" y="0"/>
              <a:ext cx="1288819" cy="657888"/>
            </a:xfrm>
            <a:custGeom>
              <a:avLst/>
              <a:gdLst/>
              <a:ahLst/>
              <a:cxnLst/>
              <a:rect r="r" b="b" t="t" l="l"/>
              <a:pathLst>
                <a:path h="657888" w="1288819">
                  <a:moveTo>
                    <a:pt x="55620" y="0"/>
                  </a:moveTo>
                  <a:lnTo>
                    <a:pt x="1233199" y="0"/>
                  </a:lnTo>
                  <a:cubicBezTo>
                    <a:pt x="1247950" y="0"/>
                    <a:pt x="1262098" y="5860"/>
                    <a:pt x="1272529" y="16291"/>
                  </a:cubicBezTo>
                  <a:cubicBezTo>
                    <a:pt x="1282959" y="26722"/>
                    <a:pt x="1288819" y="40869"/>
                    <a:pt x="1288819" y="55620"/>
                  </a:cubicBezTo>
                  <a:lnTo>
                    <a:pt x="1288819" y="602268"/>
                  </a:lnTo>
                  <a:cubicBezTo>
                    <a:pt x="1288819" y="617019"/>
                    <a:pt x="1282959" y="631167"/>
                    <a:pt x="1272529" y="641597"/>
                  </a:cubicBezTo>
                  <a:cubicBezTo>
                    <a:pt x="1262098" y="652028"/>
                    <a:pt x="1247950" y="657888"/>
                    <a:pt x="1233199" y="657888"/>
                  </a:cubicBezTo>
                  <a:lnTo>
                    <a:pt x="55620" y="657888"/>
                  </a:lnTo>
                  <a:cubicBezTo>
                    <a:pt x="40869" y="657888"/>
                    <a:pt x="26722" y="652028"/>
                    <a:pt x="16291" y="641597"/>
                  </a:cubicBezTo>
                  <a:cubicBezTo>
                    <a:pt x="5860" y="631167"/>
                    <a:pt x="0" y="617019"/>
                    <a:pt x="0" y="602268"/>
                  </a:cubicBezTo>
                  <a:lnTo>
                    <a:pt x="0" y="55620"/>
                  </a:lnTo>
                  <a:cubicBezTo>
                    <a:pt x="0" y="40869"/>
                    <a:pt x="5860" y="26722"/>
                    <a:pt x="16291" y="16291"/>
                  </a:cubicBezTo>
                  <a:cubicBezTo>
                    <a:pt x="26722" y="5860"/>
                    <a:pt x="40869" y="0"/>
                    <a:pt x="55620" y="0"/>
                  </a:cubicBezTo>
                  <a:close/>
                </a:path>
              </a:pathLst>
            </a:custGeom>
            <a:solidFill>
              <a:srgbClr val="EEEEEE"/>
            </a:solidFill>
          </p:spPr>
        </p:sp>
        <p:sp>
          <p:nvSpPr>
            <p:cNvPr name="TextBox 4" id="4"/>
            <p:cNvSpPr txBox="true"/>
            <p:nvPr/>
          </p:nvSpPr>
          <p:spPr>
            <a:xfrm>
              <a:off x="0" y="-28575"/>
              <a:ext cx="1288819" cy="686463"/>
            </a:xfrm>
            <a:prstGeom prst="rect">
              <a:avLst/>
            </a:prstGeom>
          </p:spPr>
          <p:txBody>
            <a:bodyPr anchor="ctr" rtlCol="false" tIns="50800" lIns="50800" bIns="50800" rIns="50800"/>
            <a:lstStyle/>
            <a:p>
              <a:pPr algn="l">
                <a:lnSpc>
                  <a:spcPts val="2520"/>
                </a:lnSpc>
              </a:pPr>
              <a:r>
                <a:rPr lang="en-US" sz="1800">
                  <a:solidFill>
                    <a:srgbClr val="070707"/>
                  </a:solidFill>
                  <a:latin typeface="Canva Sans"/>
                  <a:ea typeface="Canva Sans"/>
                  <a:cs typeface="Canva Sans"/>
                  <a:sym typeface="Canva Sans"/>
                </a:rPr>
                <a:t>        </a:t>
              </a:r>
            </a:p>
            <a:p>
              <a:pPr algn="l">
                <a:lnSpc>
                  <a:spcPts val="2520"/>
                </a:lnSpc>
              </a:pPr>
              <a:r>
                <a:rPr lang="en-US" sz="1800">
                  <a:solidFill>
                    <a:srgbClr val="070707"/>
                  </a:solidFill>
                  <a:latin typeface="Canva Sans"/>
                  <a:ea typeface="Canva Sans"/>
                  <a:cs typeface="Canva Sans"/>
                  <a:sym typeface="Canva Sans"/>
                </a:rPr>
                <a:t>       Total:  6000</a:t>
              </a:r>
            </a:p>
            <a:p>
              <a:pPr algn="l">
                <a:lnSpc>
                  <a:spcPts val="2520"/>
                </a:lnSpc>
              </a:pPr>
              <a:r>
                <a:rPr lang="en-US" sz="1800">
                  <a:solidFill>
                    <a:srgbClr val="070707"/>
                  </a:solidFill>
                  <a:latin typeface="Canva Sans"/>
                  <a:ea typeface="Canva Sans"/>
                  <a:cs typeface="Canva Sans"/>
                  <a:sym typeface="Canva Sans"/>
                </a:rPr>
                <a:t>        Men’s:  3547</a:t>
              </a:r>
            </a:p>
            <a:p>
              <a:pPr algn="l">
                <a:lnSpc>
                  <a:spcPts val="2520"/>
                </a:lnSpc>
              </a:pPr>
              <a:r>
                <a:rPr lang="en-US" sz="1800">
                  <a:solidFill>
                    <a:srgbClr val="070707"/>
                  </a:solidFill>
                  <a:latin typeface="Canva Sans"/>
                  <a:ea typeface="Canva Sans"/>
                  <a:cs typeface="Canva Sans"/>
                  <a:sym typeface="Canva Sans"/>
                </a:rPr>
                <a:t>        Women’s:  2453</a:t>
              </a:r>
            </a:p>
          </p:txBody>
        </p:sp>
      </p:grpSp>
      <p:sp>
        <p:nvSpPr>
          <p:cNvPr name="TextBox 5" id="5"/>
          <p:cNvSpPr txBox="true"/>
          <p:nvPr/>
        </p:nvSpPr>
        <p:spPr>
          <a:xfrm rot="0">
            <a:off x="1064894" y="1016958"/>
            <a:ext cx="7623812" cy="742315"/>
          </a:xfrm>
          <a:prstGeom prst="rect">
            <a:avLst/>
          </a:prstGeom>
        </p:spPr>
        <p:txBody>
          <a:bodyPr anchor="t" rtlCol="false" tIns="0" lIns="0" bIns="0" rIns="0">
            <a:spAutoFit/>
          </a:bodyPr>
          <a:lstStyle/>
          <a:p>
            <a:pPr algn="ctr">
              <a:lnSpc>
                <a:spcPts val="5600"/>
              </a:lnSpc>
            </a:pPr>
            <a:r>
              <a:rPr lang="en-US" sz="5600" b="true">
                <a:solidFill>
                  <a:srgbClr val="070707"/>
                </a:solidFill>
                <a:latin typeface="Oswald Bold"/>
                <a:ea typeface="Oswald Bold"/>
                <a:cs typeface="Oswald Bold"/>
                <a:sym typeface="Oswald Bold"/>
              </a:rPr>
              <a:t>VILLAGE PROFILE</a:t>
            </a:r>
          </a:p>
        </p:txBody>
      </p:sp>
      <p:sp>
        <p:nvSpPr>
          <p:cNvPr name="TextBox 6" id="6"/>
          <p:cNvSpPr txBox="true"/>
          <p:nvPr/>
        </p:nvSpPr>
        <p:spPr>
          <a:xfrm rot="0">
            <a:off x="1227688" y="2920371"/>
            <a:ext cx="2597549" cy="325755"/>
          </a:xfrm>
          <a:prstGeom prst="rect">
            <a:avLst/>
          </a:prstGeom>
        </p:spPr>
        <p:txBody>
          <a:bodyPr anchor="t" rtlCol="false" tIns="0" lIns="0" bIns="0" rIns="0">
            <a:spAutoFit/>
          </a:bodyPr>
          <a:lstStyle/>
          <a:p>
            <a:pPr algn="l">
              <a:lnSpc>
                <a:spcPts val="2520"/>
              </a:lnSpc>
            </a:pPr>
            <a:r>
              <a:rPr lang="en-US" sz="1800">
                <a:solidFill>
                  <a:srgbClr val="070707"/>
                </a:solidFill>
                <a:latin typeface="Poppins"/>
                <a:ea typeface="Poppins"/>
                <a:cs typeface="Poppins"/>
                <a:sym typeface="Poppins"/>
              </a:rPr>
              <a:t>POPULATION</a:t>
            </a:r>
          </a:p>
        </p:txBody>
      </p:sp>
      <p:grpSp>
        <p:nvGrpSpPr>
          <p:cNvPr name="Group 7" id="7"/>
          <p:cNvGrpSpPr/>
          <p:nvPr/>
        </p:nvGrpSpPr>
        <p:grpSpPr>
          <a:xfrm rot="5400000">
            <a:off x="495713" y="3348274"/>
            <a:ext cx="1255767" cy="859066"/>
            <a:chOff x="0" y="0"/>
            <a:chExt cx="403005" cy="275694"/>
          </a:xfrm>
        </p:grpSpPr>
        <p:sp>
          <p:nvSpPr>
            <p:cNvPr name="Freeform 8" id="8"/>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004AAD"/>
            </a:solidFill>
          </p:spPr>
        </p:sp>
        <p:sp>
          <p:nvSpPr>
            <p:cNvPr name="TextBox 9" id="9"/>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grpSp>
        <p:nvGrpSpPr>
          <p:cNvPr name="Group 10" id="10"/>
          <p:cNvGrpSpPr/>
          <p:nvPr/>
        </p:nvGrpSpPr>
        <p:grpSpPr>
          <a:xfrm rot="0">
            <a:off x="1027438" y="4758408"/>
            <a:ext cx="3749350" cy="1503417"/>
            <a:chOff x="0" y="0"/>
            <a:chExt cx="1388648" cy="556821"/>
          </a:xfrm>
        </p:grpSpPr>
        <p:sp>
          <p:nvSpPr>
            <p:cNvPr name="Freeform 11" id="11"/>
            <p:cNvSpPr/>
            <p:nvPr/>
          </p:nvSpPr>
          <p:spPr>
            <a:xfrm flipH="false" flipV="false" rot="0">
              <a:off x="0" y="0"/>
              <a:ext cx="1388648" cy="556821"/>
            </a:xfrm>
            <a:custGeom>
              <a:avLst/>
              <a:gdLst/>
              <a:ahLst/>
              <a:cxnLst/>
              <a:rect r="r" b="b" t="t" l="l"/>
              <a:pathLst>
                <a:path h="556821" w="1388648">
                  <a:moveTo>
                    <a:pt x="51622" y="0"/>
                  </a:moveTo>
                  <a:lnTo>
                    <a:pt x="1337026" y="0"/>
                  </a:lnTo>
                  <a:cubicBezTo>
                    <a:pt x="1365536" y="0"/>
                    <a:pt x="1388648" y="23112"/>
                    <a:pt x="1388648" y="51622"/>
                  </a:cubicBezTo>
                  <a:lnTo>
                    <a:pt x="1388648" y="505199"/>
                  </a:lnTo>
                  <a:cubicBezTo>
                    <a:pt x="1388648" y="533709"/>
                    <a:pt x="1365536" y="556821"/>
                    <a:pt x="1337026" y="556821"/>
                  </a:cubicBezTo>
                  <a:lnTo>
                    <a:pt x="51622" y="556821"/>
                  </a:lnTo>
                  <a:cubicBezTo>
                    <a:pt x="23112" y="556821"/>
                    <a:pt x="0" y="533709"/>
                    <a:pt x="0" y="505199"/>
                  </a:cubicBezTo>
                  <a:lnTo>
                    <a:pt x="0" y="51622"/>
                  </a:lnTo>
                  <a:cubicBezTo>
                    <a:pt x="0" y="23112"/>
                    <a:pt x="23112" y="0"/>
                    <a:pt x="51622" y="0"/>
                  </a:cubicBezTo>
                  <a:close/>
                </a:path>
              </a:pathLst>
            </a:custGeom>
            <a:solidFill>
              <a:srgbClr val="EEEEEE"/>
            </a:solidFill>
          </p:spPr>
        </p:sp>
        <p:sp>
          <p:nvSpPr>
            <p:cNvPr name="TextBox 12" id="12"/>
            <p:cNvSpPr txBox="true"/>
            <p:nvPr/>
          </p:nvSpPr>
          <p:spPr>
            <a:xfrm>
              <a:off x="0" y="-57150"/>
              <a:ext cx="1388648" cy="613971"/>
            </a:xfrm>
            <a:prstGeom prst="rect">
              <a:avLst/>
            </a:prstGeom>
          </p:spPr>
          <p:txBody>
            <a:bodyPr anchor="ctr" rtlCol="false" tIns="50800" lIns="50800" bIns="50800" rIns="50800"/>
            <a:lstStyle/>
            <a:p>
              <a:pPr algn="ctr">
                <a:lnSpc>
                  <a:spcPts val="2520"/>
                </a:lnSpc>
              </a:pPr>
            </a:p>
          </p:txBody>
        </p:sp>
      </p:grpSp>
      <p:sp>
        <p:nvSpPr>
          <p:cNvPr name="TextBox 13" id="13"/>
          <p:cNvSpPr txBox="true"/>
          <p:nvPr/>
        </p:nvSpPr>
        <p:spPr>
          <a:xfrm rot="0">
            <a:off x="1622029" y="4853658"/>
            <a:ext cx="3045637" cy="1554480"/>
          </a:xfrm>
          <a:prstGeom prst="rect">
            <a:avLst/>
          </a:prstGeom>
        </p:spPr>
        <p:txBody>
          <a:bodyPr anchor="t" rtlCol="false" tIns="0" lIns="0" bIns="0" rIns="0">
            <a:spAutoFit/>
          </a:bodyPr>
          <a:lstStyle/>
          <a:p>
            <a:pPr algn="l">
              <a:lnSpc>
                <a:spcPts val="2520"/>
              </a:lnSpc>
            </a:pPr>
            <a:r>
              <a:rPr lang="en-US" sz="1800">
                <a:solidFill>
                  <a:srgbClr val="070707"/>
                </a:solidFill>
                <a:latin typeface="Canva Sans"/>
                <a:ea typeface="Canva Sans"/>
                <a:cs typeface="Canva Sans"/>
                <a:sym typeface="Canva Sans"/>
              </a:rPr>
              <a:t>Literacy Rate:</a:t>
            </a:r>
          </a:p>
          <a:p>
            <a:pPr algn="l" marL="388620" indent="-194310" lvl="1">
              <a:lnSpc>
                <a:spcPts val="2520"/>
              </a:lnSpc>
              <a:buFont typeface="Arial"/>
              <a:buChar char="•"/>
            </a:pPr>
            <a:r>
              <a:rPr lang="en-US" sz="1800">
                <a:solidFill>
                  <a:srgbClr val="070707"/>
                </a:solidFill>
                <a:latin typeface="Canva Sans"/>
                <a:ea typeface="Canva Sans"/>
                <a:cs typeface="Canva Sans"/>
                <a:sym typeface="Canva Sans"/>
              </a:rPr>
              <a:t>Overall ~63%</a:t>
            </a:r>
          </a:p>
          <a:p>
            <a:pPr algn="l" marL="388620" indent="-194310" lvl="1">
              <a:lnSpc>
                <a:spcPts val="2520"/>
              </a:lnSpc>
              <a:buFont typeface="Arial"/>
              <a:buChar char="•"/>
            </a:pPr>
            <a:r>
              <a:rPr lang="en-US" sz="1800">
                <a:solidFill>
                  <a:srgbClr val="070707"/>
                </a:solidFill>
                <a:latin typeface="Canva Sans"/>
                <a:ea typeface="Canva Sans"/>
                <a:cs typeface="Canva Sans"/>
                <a:sym typeface="Canva Sans"/>
              </a:rPr>
              <a:t>Male Literacy: ~75%</a:t>
            </a:r>
          </a:p>
          <a:p>
            <a:pPr algn="l" marL="388620" indent="-194310" lvl="1">
              <a:lnSpc>
                <a:spcPts val="2520"/>
              </a:lnSpc>
              <a:buFont typeface="Arial"/>
              <a:buChar char="•"/>
            </a:pPr>
            <a:r>
              <a:rPr lang="en-US" sz="1800">
                <a:solidFill>
                  <a:srgbClr val="070707"/>
                </a:solidFill>
                <a:latin typeface="Canva Sans"/>
                <a:ea typeface="Canva Sans"/>
                <a:cs typeface="Canva Sans"/>
                <a:sym typeface="Canva Sans"/>
              </a:rPr>
              <a:t>Female Literacy: ~50%</a:t>
            </a:r>
          </a:p>
          <a:p>
            <a:pPr algn="l">
              <a:lnSpc>
                <a:spcPts val="2520"/>
              </a:lnSpc>
            </a:pPr>
          </a:p>
        </p:txBody>
      </p:sp>
      <p:grpSp>
        <p:nvGrpSpPr>
          <p:cNvPr name="Group 14" id="14"/>
          <p:cNvGrpSpPr/>
          <p:nvPr/>
        </p:nvGrpSpPr>
        <p:grpSpPr>
          <a:xfrm rot="5400000">
            <a:off x="495713" y="5080584"/>
            <a:ext cx="1255767" cy="859066"/>
            <a:chOff x="0" y="0"/>
            <a:chExt cx="403005" cy="275694"/>
          </a:xfrm>
        </p:grpSpPr>
        <p:sp>
          <p:nvSpPr>
            <p:cNvPr name="Freeform 15" id="15"/>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5E17EB"/>
            </a:solidFill>
          </p:spPr>
        </p:sp>
        <p:sp>
          <p:nvSpPr>
            <p:cNvPr name="TextBox 16" id="16"/>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grpSp>
        <p:nvGrpSpPr>
          <p:cNvPr name="Group 17" id="17"/>
          <p:cNvGrpSpPr/>
          <p:nvPr/>
        </p:nvGrpSpPr>
        <p:grpSpPr>
          <a:xfrm rot="0">
            <a:off x="5406346" y="2853696"/>
            <a:ext cx="3749350" cy="1503417"/>
            <a:chOff x="0" y="0"/>
            <a:chExt cx="1388648" cy="556821"/>
          </a:xfrm>
        </p:grpSpPr>
        <p:sp>
          <p:nvSpPr>
            <p:cNvPr name="Freeform 18" id="18"/>
            <p:cNvSpPr/>
            <p:nvPr/>
          </p:nvSpPr>
          <p:spPr>
            <a:xfrm flipH="false" flipV="false" rot="0">
              <a:off x="0" y="0"/>
              <a:ext cx="1388648" cy="556821"/>
            </a:xfrm>
            <a:custGeom>
              <a:avLst/>
              <a:gdLst/>
              <a:ahLst/>
              <a:cxnLst/>
              <a:rect r="r" b="b" t="t" l="l"/>
              <a:pathLst>
                <a:path h="556821" w="1388648">
                  <a:moveTo>
                    <a:pt x="51622" y="0"/>
                  </a:moveTo>
                  <a:lnTo>
                    <a:pt x="1337026" y="0"/>
                  </a:lnTo>
                  <a:cubicBezTo>
                    <a:pt x="1365536" y="0"/>
                    <a:pt x="1388648" y="23112"/>
                    <a:pt x="1388648" y="51622"/>
                  </a:cubicBezTo>
                  <a:lnTo>
                    <a:pt x="1388648" y="505199"/>
                  </a:lnTo>
                  <a:cubicBezTo>
                    <a:pt x="1388648" y="533709"/>
                    <a:pt x="1365536" y="556821"/>
                    <a:pt x="1337026" y="556821"/>
                  </a:cubicBezTo>
                  <a:lnTo>
                    <a:pt x="51622" y="556821"/>
                  </a:lnTo>
                  <a:cubicBezTo>
                    <a:pt x="23112" y="556821"/>
                    <a:pt x="0" y="533709"/>
                    <a:pt x="0" y="505199"/>
                  </a:cubicBezTo>
                  <a:lnTo>
                    <a:pt x="0" y="51622"/>
                  </a:lnTo>
                  <a:cubicBezTo>
                    <a:pt x="0" y="23112"/>
                    <a:pt x="23112" y="0"/>
                    <a:pt x="51622" y="0"/>
                  </a:cubicBezTo>
                  <a:close/>
                </a:path>
              </a:pathLst>
            </a:custGeom>
            <a:solidFill>
              <a:srgbClr val="EEEEEE"/>
            </a:solidFill>
          </p:spPr>
        </p:sp>
        <p:sp>
          <p:nvSpPr>
            <p:cNvPr name="TextBox 19" id="19"/>
            <p:cNvSpPr txBox="true"/>
            <p:nvPr/>
          </p:nvSpPr>
          <p:spPr>
            <a:xfrm>
              <a:off x="0" y="-57150"/>
              <a:ext cx="1388648" cy="613971"/>
            </a:xfrm>
            <a:prstGeom prst="rect">
              <a:avLst/>
            </a:prstGeom>
          </p:spPr>
          <p:txBody>
            <a:bodyPr anchor="ctr" rtlCol="false" tIns="50800" lIns="50800" bIns="50800" rIns="50800"/>
            <a:lstStyle/>
            <a:p>
              <a:pPr algn="ctr">
                <a:lnSpc>
                  <a:spcPts val="2520"/>
                </a:lnSpc>
              </a:pPr>
            </a:p>
          </p:txBody>
        </p:sp>
      </p:grpSp>
      <p:sp>
        <p:nvSpPr>
          <p:cNvPr name="TextBox 20" id="20"/>
          <p:cNvSpPr txBox="true"/>
          <p:nvPr/>
        </p:nvSpPr>
        <p:spPr>
          <a:xfrm rot="0">
            <a:off x="6034633" y="3121348"/>
            <a:ext cx="2597549" cy="1554480"/>
          </a:xfrm>
          <a:prstGeom prst="rect">
            <a:avLst/>
          </a:prstGeom>
        </p:spPr>
        <p:txBody>
          <a:bodyPr anchor="t" rtlCol="false" tIns="0" lIns="0" bIns="0" rIns="0">
            <a:spAutoFit/>
          </a:bodyPr>
          <a:lstStyle/>
          <a:p>
            <a:pPr algn="l">
              <a:lnSpc>
                <a:spcPts val="2520"/>
              </a:lnSpc>
            </a:pPr>
            <a:r>
              <a:rPr lang="en-US" sz="1800">
                <a:solidFill>
                  <a:srgbClr val="070707"/>
                </a:solidFill>
                <a:latin typeface="Canva Sans"/>
                <a:ea typeface="Canva Sans"/>
                <a:cs typeface="Canva Sans"/>
                <a:sym typeface="Canva Sans"/>
              </a:rPr>
              <a:t>AREA</a:t>
            </a:r>
          </a:p>
          <a:p>
            <a:pPr algn="l">
              <a:lnSpc>
                <a:spcPts val="2520"/>
              </a:lnSpc>
            </a:pPr>
          </a:p>
          <a:p>
            <a:pPr algn="l" marL="388620" indent="-194310" lvl="1">
              <a:lnSpc>
                <a:spcPts val="2520"/>
              </a:lnSpc>
              <a:buFont typeface="Arial"/>
              <a:buChar char="•"/>
            </a:pPr>
            <a:r>
              <a:rPr lang="en-US" sz="1800">
                <a:solidFill>
                  <a:srgbClr val="070707"/>
                </a:solidFill>
                <a:latin typeface="Canva Sans"/>
                <a:ea typeface="Canva Sans"/>
                <a:cs typeface="Canva Sans"/>
                <a:sym typeface="Canva Sans"/>
              </a:rPr>
              <a:t> About 16.61 sq. km</a:t>
            </a:r>
          </a:p>
          <a:p>
            <a:pPr algn="l">
              <a:lnSpc>
                <a:spcPts val="2520"/>
              </a:lnSpc>
            </a:pPr>
          </a:p>
          <a:p>
            <a:pPr algn="l">
              <a:lnSpc>
                <a:spcPts val="2520"/>
              </a:lnSpc>
            </a:pPr>
          </a:p>
        </p:txBody>
      </p:sp>
      <p:grpSp>
        <p:nvGrpSpPr>
          <p:cNvPr name="Group 21" id="21"/>
          <p:cNvGrpSpPr/>
          <p:nvPr/>
        </p:nvGrpSpPr>
        <p:grpSpPr>
          <a:xfrm rot="5400000">
            <a:off x="4778462" y="3175871"/>
            <a:ext cx="1255767" cy="859066"/>
            <a:chOff x="0" y="0"/>
            <a:chExt cx="403005" cy="275694"/>
          </a:xfrm>
        </p:grpSpPr>
        <p:sp>
          <p:nvSpPr>
            <p:cNvPr name="Freeform 22" id="22"/>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5E17EB"/>
            </a:solidFill>
          </p:spPr>
        </p:sp>
        <p:sp>
          <p:nvSpPr>
            <p:cNvPr name="TextBox 23" id="23"/>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grpSp>
        <p:nvGrpSpPr>
          <p:cNvPr name="Group 24" id="24"/>
          <p:cNvGrpSpPr/>
          <p:nvPr/>
        </p:nvGrpSpPr>
        <p:grpSpPr>
          <a:xfrm rot="0">
            <a:off x="5310187" y="4758408"/>
            <a:ext cx="3749350" cy="1503417"/>
            <a:chOff x="0" y="0"/>
            <a:chExt cx="1388648" cy="556821"/>
          </a:xfrm>
        </p:grpSpPr>
        <p:sp>
          <p:nvSpPr>
            <p:cNvPr name="Freeform 25" id="25"/>
            <p:cNvSpPr/>
            <p:nvPr/>
          </p:nvSpPr>
          <p:spPr>
            <a:xfrm flipH="false" flipV="false" rot="0">
              <a:off x="0" y="0"/>
              <a:ext cx="1388648" cy="556821"/>
            </a:xfrm>
            <a:custGeom>
              <a:avLst/>
              <a:gdLst/>
              <a:ahLst/>
              <a:cxnLst/>
              <a:rect r="r" b="b" t="t" l="l"/>
              <a:pathLst>
                <a:path h="556821" w="1388648">
                  <a:moveTo>
                    <a:pt x="51622" y="0"/>
                  </a:moveTo>
                  <a:lnTo>
                    <a:pt x="1337026" y="0"/>
                  </a:lnTo>
                  <a:cubicBezTo>
                    <a:pt x="1365536" y="0"/>
                    <a:pt x="1388648" y="23112"/>
                    <a:pt x="1388648" y="51622"/>
                  </a:cubicBezTo>
                  <a:lnTo>
                    <a:pt x="1388648" y="505199"/>
                  </a:lnTo>
                  <a:cubicBezTo>
                    <a:pt x="1388648" y="533709"/>
                    <a:pt x="1365536" y="556821"/>
                    <a:pt x="1337026" y="556821"/>
                  </a:cubicBezTo>
                  <a:lnTo>
                    <a:pt x="51622" y="556821"/>
                  </a:lnTo>
                  <a:cubicBezTo>
                    <a:pt x="23112" y="556821"/>
                    <a:pt x="0" y="533709"/>
                    <a:pt x="0" y="505199"/>
                  </a:cubicBezTo>
                  <a:lnTo>
                    <a:pt x="0" y="51622"/>
                  </a:lnTo>
                  <a:cubicBezTo>
                    <a:pt x="0" y="23112"/>
                    <a:pt x="23112" y="0"/>
                    <a:pt x="51622" y="0"/>
                  </a:cubicBezTo>
                  <a:close/>
                </a:path>
              </a:pathLst>
            </a:custGeom>
            <a:solidFill>
              <a:srgbClr val="EEEEEE"/>
            </a:solidFill>
          </p:spPr>
        </p:sp>
        <p:sp>
          <p:nvSpPr>
            <p:cNvPr name="TextBox 26" id="26"/>
            <p:cNvSpPr txBox="true"/>
            <p:nvPr/>
          </p:nvSpPr>
          <p:spPr>
            <a:xfrm>
              <a:off x="0" y="-57150"/>
              <a:ext cx="1388648" cy="613971"/>
            </a:xfrm>
            <a:prstGeom prst="rect">
              <a:avLst/>
            </a:prstGeom>
          </p:spPr>
          <p:txBody>
            <a:bodyPr anchor="ctr" rtlCol="false" tIns="50800" lIns="50800" bIns="50800" rIns="50800"/>
            <a:lstStyle/>
            <a:p>
              <a:pPr algn="ctr">
                <a:lnSpc>
                  <a:spcPts val="2520"/>
                </a:lnSpc>
              </a:pPr>
            </a:p>
          </p:txBody>
        </p:sp>
      </p:grpSp>
      <p:sp>
        <p:nvSpPr>
          <p:cNvPr name="TextBox 27" id="27"/>
          <p:cNvSpPr txBox="true"/>
          <p:nvPr/>
        </p:nvSpPr>
        <p:spPr>
          <a:xfrm rot="0">
            <a:off x="6034633" y="4853658"/>
            <a:ext cx="2987447" cy="1554480"/>
          </a:xfrm>
          <a:prstGeom prst="rect">
            <a:avLst/>
          </a:prstGeom>
        </p:spPr>
        <p:txBody>
          <a:bodyPr anchor="t" rtlCol="false" tIns="0" lIns="0" bIns="0" rIns="0">
            <a:spAutoFit/>
          </a:bodyPr>
          <a:lstStyle/>
          <a:p>
            <a:pPr algn="l">
              <a:lnSpc>
                <a:spcPts val="2520"/>
              </a:lnSpc>
            </a:pPr>
            <a:r>
              <a:rPr lang="en-US" sz="1800">
                <a:solidFill>
                  <a:srgbClr val="070707"/>
                </a:solidFill>
                <a:latin typeface="Canva Sans"/>
                <a:ea typeface="Canva Sans"/>
                <a:cs typeface="Canva Sans"/>
                <a:sym typeface="Canva Sans"/>
              </a:rPr>
              <a:t>Main Occupations:</a:t>
            </a:r>
          </a:p>
          <a:p>
            <a:pPr algn="l">
              <a:lnSpc>
                <a:spcPts val="2520"/>
              </a:lnSpc>
            </a:pPr>
            <a:r>
              <a:rPr lang="en-US" sz="1800">
                <a:solidFill>
                  <a:srgbClr val="070707"/>
                </a:solidFill>
                <a:latin typeface="Canva Sans"/>
                <a:ea typeface="Canva Sans"/>
                <a:cs typeface="Canva Sans"/>
                <a:sym typeface="Canva Sans"/>
              </a:rPr>
              <a:t>Agriculture, animal husbandry, and seasonal labor migration</a:t>
            </a:r>
          </a:p>
          <a:p>
            <a:pPr algn="l">
              <a:lnSpc>
                <a:spcPts val="2520"/>
              </a:lnSpc>
            </a:pPr>
          </a:p>
        </p:txBody>
      </p:sp>
      <p:grpSp>
        <p:nvGrpSpPr>
          <p:cNvPr name="Group 28" id="28"/>
          <p:cNvGrpSpPr/>
          <p:nvPr/>
        </p:nvGrpSpPr>
        <p:grpSpPr>
          <a:xfrm rot="5400000">
            <a:off x="4778462" y="5080584"/>
            <a:ext cx="1255767" cy="859066"/>
            <a:chOff x="0" y="0"/>
            <a:chExt cx="403005" cy="275694"/>
          </a:xfrm>
        </p:grpSpPr>
        <p:sp>
          <p:nvSpPr>
            <p:cNvPr name="Freeform 29" id="29"/>
            <p:cNvSpPr/>
            <p:nvPr/>
          </p:nvSpPr>
          <p:spPr>
            <a:xfrm flipH="false" flipV="false" rot="0">
              <a:off x="71009" y="78256"/>
              <a:ext cx="260986" cy="197438"/>
            </a:xfrm>
            <a:custGeom>
              <a:avLst/>
              <a:gdLst/>
              <a:ahLst/>
              <a:cxnLst/>
              <a:rect r="r" b="b" t="t" l="l"/>
              <a:pathLst>
                <a:path h="197438" w="260986">
                  <a:moveTo>
                    <a:pt x="221441" y="46178"/>
                  </a:moveTo>
                  <a:lnTo>
                    <a:pt x="241048" y="73004"/>
                  </a:lnTo>
                  <a:cubicBezTo>
                    <a:pt x="258436" y="96795"/>
                    <a:pt x="260986" y="128336"/>
                    <a:pt x="247646" y="154611"/>
                  </a:cubicBezTo>
                  <a:cubicBezTo>
                    <a:pt x="234305" y="180885"/>
                    <a:pt x="207336" y="197438"/>
                    <a:pt x="177868" y="197438"/>
                  </a:cubicBezTo>
                  <a:lnTo>
                    <a:pt x="83118" y="197438"/>
                  </a:lnTo>
                  <a:cubicBezTo>
                    <a:pt x="53651" y="197438"/>
                    <a:pt x="26682" y="180885"/>
                    <a:pt x="13341" y="154611"/>
                  </a:cubicBezTo>
                  <a:cubicBezTo>
                    <a:pt x="0" y="128336"/>
                    <a:pt x="2550" y="96795"/>
                    <a:pt x="19939" y="73004"/>
                  </a:cubicBezTo>
                  <a:lnTo>
                    <a:pt x="39546" y="46178"/>
                  </a:lnTo>
                  <a:cubicBezTo>
                    <a:pt x="60758" y="17156"/>
                    <a:pt x="94546" y="0"/>
                    <a:pt x="130493" y="0"/>
                  </a:cubicBezTo>
                  <a:cubicBezTo>
                    <a:pt x="166441" y="0"/>
                    <a:pt x="200229" y="17156"/>
                    <a:pt x="221441" y="46178"/>
                  </a:cubicBezTo>
                  <a:close/>
                </a:path>
              </a:pathLst>
            </a:custGeom>
            <a:solidFill>
              <a:srgbClr val="004AAD"/>
            </a:solidFill>
          </p:spPr>
        </p:sp>
        <p:sp>
          <p:nvSpPr>
            <p:cNvPr name="TextBox 30" id="30"/>
            <p:cNvSpPr txBox="true"/>
            <p:nvPr/>
          </p:nvSpPr>
          <p:spPr>
            <a:xfrm>
              <a:off x="62969" y="70851"/>
              <a:ext cx="277066" cy="185151"/>
            </a:xfrm>
            <a:prstGeom prst="rect">
              <a:avLst/>
            </a:prstGeom>
          </p:spPr>
          <p:txBody>
            <a:bodyPr anchor="ctr" rtlCol="false" tIns="50800" lIns="50800" bIns="50800" rIns="50800"/>
            <a:lstStyle/>
            <a:p>
              <a:pPr algn="ctr">
                <a:lnSpc>
                  <a:spcPts val="2520"/>
                </a:lnSpc>
              </a:pPr>
            </a:p>
          </p:txBody>
        </p:sp>
      </p:grpSp>
      <p:grpSp>
        <p:nvGrpSpPr>
          <p:cNvPr name="Group 31" id="31"/>
          <p:cNvGrpSpPr/>
          <p:nvPr/>
        </p:nvGrpSpPr>
        <p:grpSpPr>
          <a:xfrm rot="-2861767">
            <a:off x="-946508" y="-241678"/>
            <a:ext cx="2399639" cy="1331190"/>
            <a:chOff x="0" y="0"/>
            <a:chExt cx="812800" cy="450898"/>
          </a:xfrm>
        </p:grpSpPr>
        <p:sp>
          <p:nvSpPr>
            <p:cNvPr name="Freeform 32" id="32"/>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004AAD"/>
            </a:solidFill>
          </p:spPr>
        </p:sp>
        <p:sp>
          <p:nvSpPr>
            <p:cNvPr name="TextBox 33" id="33"/>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grpSp>
        <p:nvGrpSpPr>
          <p:cNvPr name="Group 34" id="34"/>
          <p:cNvGrpSpPr/>
          <p:nvPr/>
        </p:nvGrpSpPr>
        <p:grpSpPr>
          <a:xfrm rot="7770483">
            <a:off x="8401455" y="6454754"/>
            <a:ext cx="2399639" cy="1331190"/>
            <a:chOff x="0" y="0"/>
            <a:chExt cx="812800" cy="450898"/>
          </a:xfrm>
        </p:grpSpPr>
        <p:sp>
          <p:nvSpPr>
            <p:cNvPr name="Freeform 35" id="35"/>
            <p:cNvSpPr/>
            <p:nvPr/>
          </p:nvSpPr>
          <p:spPr>
            <a:xfrm flipH="false" flipV="false" rot="0">
              <a:off x="42106" y="35887"/>
              <a:ext cx="728587" cy="415011"/>
            </a:xfrm>
            <a:custGeom>
              <a:avLst/>
              <a:gdLst/>
              <a:ahLst/>
              <a:cxnLst/>
              <a:rect r="r" b="b" t="t" l="l"/>
              <a:pathLst>
                <a:path h="415011" w="728587">
                  <a:moveTo>
                    <a:pt x="418294" y="24026"/>
                  </a:moveTo>
                  <a:lnTo>
                    <a:pt x="716694" y="355098"/>
                  </a:lnTo>
                  <a:cubicBezTo>
                    <a:pt x="726185" y="365628"/>
                    <a:pt x="728588" y="380760"/>
                    <a:pt x="722825" y="393712"/>
                  </a:cubicBezTo>
                  <a:cubicBezTo>
                    <a:pt x="717062" y="406665"/>
                    <a:pt x="704214" y="415011"/>
                    <a:pt x="690037" y="415011"/>
                  </a:cubicBezTo>
                  <a:lnTo>
                    <a:pt x="38551" y="415011"/>
                  </a:lnTo>
                  <a:cubicBezTo>
                    <a:pt x="24374" y="415011"/>
                    <a:pt x="11526" y="406665"/>
                    <a:pt x="5763" y="393712"/>
                  </a:cubicBezTo>
                  <a:cubicBezTo>
                    <a:pt x="0" y="380760"/>
                    <a:pt x="2403" y="365628"/>
                    <a:pt x="11894" y="355098"/>
                  </a:cubicBezTo>
                  <a:lnTo>
                    <a:pt x="310294" y="24026"/>
                  </a:lnTo>
                  <a:cubicBezTo>
                    <a:pt x="324079" y="8731"/>
                    <a:pt x="343704" y="0"/>
                    <a:pt x="364294" y="0"/>
                  </a:cubicBezTo>
                  <a:cubicBezTo>
                    <a:pt x="384884" y="0"/>
                    <a:pt x="404509" y="8731"/>
                    <a:pt x="418294" y="24026"/>
                  </a:cubicBezTo>
                  <a:close/>
                </a:path>
              </a:pathLst>
            </a:custGeom>
            <a:solidFill>
              <a:srgbClr val="004AAD"/>
            </a:solidFill>
          </p:spPr>
        </p:sp>
        <p:sp>
          <p:nvSpPr>
            <p:cNvPr name="TextBox 36" id="36"/>
            <p:cNvSpPr txBox="true"/>
            <p:nvPr/>
          </p:nvSpPr>
          <p:spPr>
            <a:xfrm>
              <a:off x="127000" y="152195"/>
              <a:ext cx="558800" cy="266495"/>
            </a:xfrm>
            <a:prstGeom prst="rect">
              <a:avLst/>
            </a:prstGeom>
          </p:spPr>
          <p:txBody>
            <a:bodyPr anchor="ctr" rtlCol="false" tIns="50800" lIns="50800" bIns="50800" rIns="50800"/>
            <a:lstStyle/>
            <a:p>
              <a:pPr algn="ctr">
                <a:lnSpc>
                  <a:spcPts val="2520"/>
                </a:lnSpc>
              </a:pPr>
            </a:p>
          </p:txBody>
        </p:sp>
      </p:grpSp>
      <p:sp>
        <p:nvSpPr>
          <p:cNvPr name="Freeform 37" id="37"/>
          <p:cNvSpPr/>
          <p:nvPr/>
        </p:nvSpPr>
        <p:spPr>
          <a:xfrm flipH="false" flipV="false" rot="2469640">
            <a:off x="8488446" y="2119642"/>
            <a:ext cx="2701057" cy="117864"/>
          </a:xfrm>
          <a:custGeom>
            <a:avLst/>
            <a:gdLst/>
            <a:ahLst/>
            <a:cxnLst/>
            <a:rect r="r" b="b" t="t" l="l"/>
            <a:pathLst>
              <a:path h="117864" w="2701057">
                <a:moveTo>
                  <a:pt x="0" y="0"/>
                </a:moveTo>
                <a:lnTo>
                  <a:pt x="2701057" y="0"/>
                </a:lnTo>
                <a:lnTo>
                  <a:pt x="2701057" y="117864"/>
                </a:lnTo>
                <a:lnTo>
                  <a:pt x="0" y="117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8" id="38"/>
          <p:cNvGrpSpPr/>
          <p:nvPr/>
        </p:nvGrpSpPr>
        <p:grpSpPr>
          <a:xfrm rot="5400000">
            <a:off x="155542" y="3884998"/>
            <a:ext cx="3222058" cy="7541001"/>
            <a:chOff x="0" y="0"/>
            <a:chExt cx="1091368" cy="2554270"/>
          </a:xfrm>
        </p:grpSpPr>
        <p:sp>
          <p:nvSpPr>
            <p:cNvPr name="Freeform 39" id="39"/>
            <p:cNvSpPr/>
            <p:nvPr/>
          </p:nvSpPr>
          <p:spPr>
            <a:xfrm flipH="false" flipV="false" rot="0">
              <a:off x="9485" y="48592"/>
              <a:ext cx="1072397" cy="2505678"/>
            </a:xfrm>
            <a:custGeom>
              <a:avLst/>
              <a:gdLst/>
              <a:ahLst/>
              <a:cxnLst/>
              <a:rect r="r" b="b" t="t" l="l"/>
              <a:pathLst>
                <a:path h="2505678" w="1072397">
                  <a:moveTo>
                    <a:pt x="548749" y="10152"/>
                  </a:moveTo>
                  <a:lnTo>
                    <a:pt x="1069333" y="2446934"/>
                  </a:lnTo>
                  <a:cubicBezTo>
                    <a:pt x="1072398" y="2461279"/>
                    <a:pt x="1068818" y="2476241"/>
                    <a:pt x="1059592" y="2487646"/>
                  </a:cubicBezTo>
                  <a:cubicBezTo>
                    <a:pt x="1050366" y="2499051"/>
                    <a:pt x="1036482" y="2505678"/>
                    <a:pt x="1021813" y="2505678"/>
                  </a:cubicBezTo>
                  <a:lnTo>
                    <a:pt x="50585" y="2505678"/>
                  </a:lnTo>
                  <a:cubicBezTo>
                    <a:pt x="35916" y="2505678"/>
                    <a:pt x="22031" y="2499051"/>
                    <a:pt x="12806" y="2487646"/>
                  </a:cubicBezTo>
                  <a:cubicBezTo>
                    <a:pt x="3580" y="2476241"/>
                    <a:pt x="0" y="2461279"/>
                    <a:pt x="3065" y="2446934"/>
                  </a:cubicBezTo>
                  <a:lnTo>
                    <a:pt x="523649" y="10152"/>
                  </a:lnTo>
                  <a:cubicBezTo>
                    <a:pt x="524914" y="4231"/>
                    <a:pt x="530145" y="0"/>
                    <a:pt x="536199" y="0"/>
                  </a:cubicBezTo>
                  <a:cubicBezTo>
                    <a:pt x="542253" y="0"/>
                    <a:pt x="547484" y="4231"/>
                    <a:pt x="548749" y="10152"/>
                  </a:cubicBezTo>
                  <a:close/>
                </a:path>
              </a:pathLst>
            </a:custGeom>
            <a:solidFill>
              <a:srgbClr val="1A0C67"/>
            </a:solidFill>
          </p:spPr>
        </p:sp>
        <p:sp>
          <p:nvSpPr>
            <p:cNvPr name="TextBox 40" id="40"/>
            <p:cNvSpPr txBox="true"/>
            <p:nvPr/>
          </p:nvSpPr>
          <p:spPr>
            <a:xfrm>
              <a:off x="170526" y="1128761"/>
              <a:ext cx="750315" cy="1243061"/>
            </a:xfrm>
            <a:prstGeom prst="rect">
              <a:avLst/>
            </a:prstGeom>
          </p:spPr>
          <p:txBody>
            <a:bodyPr anchor="ctr" rtlCol="false" tIns="50800" lIns="50800" bIns="50800" rIns="50800"/>
            <a:lstStyle/>
            <a:p>
              <a:pPr algn="ctr">
                <a:lnSpc>
                  <a:spcPts val="2520"/>
                </a:lnSpc>
              </a:pPr>
            </a:p>
          </p:txBody>
        </p:sp>
      </p:grpSp>
      <p:grpSp>
        <p:nvGrpSpPr>
          <p:cNvPr name="Group 41" id="41"/>
          <p:cNvGrpSpPr/>
          <p:nvPr/>
        </p:nvGrpSpPr>
        <p:grpSpPr>
          <a:xfrm rot="0">
            <a:off x="8324435" y="33875"/>
            <a:ext cx="1395289" cy="1395289"/>
            <a:chOff x="0" y="0"/>
            <a:chExt cx="812800" cy="812800"/>
          </a:xfrm>
        </p:grpSpPr>
        <p:sp>
          <p:nvSpPr>
            <p:cNvPr name="Freeform 42" id="4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463768" y="300838"/>
            <a:ext cx="5455258" cy="1255395"/>
          </a:xfrm>
          <a:prstGeom prst="rect">
            <a:avLst/>
          </a:prstGeom>
        </p:spPr>
        <p:txBody>
          <a:bodyPr anchor="t" rtlCol="false" tIns="0" lIns="0" bIns="0" rIns="0">
            <a:spAutoFit/>
          </a:bodyPr>
          <a:lstStyle/>
          <a:p>
            <a:pPr algn="l">
              <a:lnSpc>
                <a:spcPts val="4800"/>
              </a:lnSpc>
            </a:pPr>
            <a:r>
              <a:rPr lang="en-US" sz="4800" b="true">
                <a:solidFill>
                  <a:srgbClr val="070707"/>
                </a:solidFill>
                <a:latin typeface="Oswald Bold"/>
                <a:ea typeface="Oswald Bold"/>
                <a:cs typeface="Oswald Bold"/>
                <a:sym typeface="Oswald Bold"/>
              </a:rPr>
              <a:t>CURRENT INFRASTRUCTUIRE</a:t>
            </a:r>
          </a:p>
        </p:txBody>
      </p:sp>
      <p:grpSp>
        <p:nvGrpSpPr>
          <p:cNvPr name="Group 3" id="3"/>
          <p:cNvGrpSpPr/>
          <p:nvPr/>
        </p:nvGrpSpPr>
        <p:grpSpPr>
          <a:xfrm rot="5400000">
            <a:off x="-4676898" y="1606679"/>
            <a:ext cx="9353795" cy="4101841"/>
            <a:chOff x="0" y="0"/>
            <a:chExt cx="1411603" cy="619018"/>
          </a:xfrm>
        </p:grpSpPr>
        <p:sp>
          <p:nvSpPr>
            <p:cNvPr name="Freeform 4" id="4"/>
            <p:cNvSpPr/>
            <p:nvPr/>
          </p:nvSpPr>
          <p:spPr>
            <a:xfrm flipH="false" flipV="false" rot="0">
              <a:off x="12260" y="5837"/>
              <a:ext cx="1387082" cy="613182"/>
            </a:xfrm>
            <a:custGeom>
              <a:avLst/>
              <a:gdLst/>
              <a:ahLst/>
              <a:cxnLst/>
              <a:rect r="r" b="b" t="t" l="l"/>
              <a:pathLst>
                <a:path h="613182" w="1387082">
                  <a:moveTo>
                    <a:pt x="709098" y="7807"/>
                  </a:moveTo>
                  <a:lnTo>
                    <a:pt x="1383786" y="599538"/>
                  </a:lnTo>
                  <a:cubicBezTo>
                    <a:pt x="1386225" y="601676"/>
                    <a:pt x="1387083" y="605101"/>
                    <a:pt x="1385940" y="608137"/>
                  </a:cubicBezTo>
                  <a:cubicBezTo>
                    <a:pt x="1384798" y="611172"/>
                    <a:pt x="1381894" y="613181"/>
                    <a:pt x="1378651" y="613181"/>
                  </a:cubicBezTo>
                  <a:lnTo>
                    <a:pt x="8432" y="613181"/>
                  </a:lnTo>
                  <a:cubicBezTo>
                    <a:pt x="5189" y="613181"/>
                    <a:pt x="2285" y="611172"/>
                    <a:pt x="1143" y="608137"/>
                  </a:cubicBezTo>
                  <a:cubicBezTo>
                    <a:pt x="0" y="605101"/>
                    <a:pt x="858" y="601676"/>
                    <a:pt x="3296" y="599538"/>
                  </a:cubicBezTo>
                  <a:lnTo>
                    <a:pt x="677985" y="7807"/>
                  </a:lnTo>
                  <a:cubicBezTo>
                    <a:pt x="686887" y="0"/>
                    <a:pt x="700196" y="0"/>
                    <a:pt x="709098" y="7807"/>
                  </a:cubicBezTo>
                  <a:close/>
                </a:path>
              </a:pathLst>
            </a:custGeom>
            <a:solidFill>
              <a:srgbClr val="EEEEEE"/>
            </a:solidFill>
          </p:spPr>
        </p:sp>
        <p:sp>
          <p:nvSpPr>
            <p:cNvPr name="TextBox 5" id="5"/>
            <p:cNvSpPr txBox="true"/>
            <p:nvPr/>
          </p:nvSpPr>
          <p:spPr>
            <a:xfrm>
              <a:off x="220563" y="230251"/>
              <a:ext cx="970477" cy="344551"/>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5399999">
            <a:off x="783235" y="5751411"/>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605323" y="2067917"/>
            <a:ext cx="3967228" cy="687897"/>
          </a:xfrm>
          <a:prstGeom prst="rect">
            <a:avLst/>
          </a:prstGeom>
        </p:spPr>
        <p:txBody>
          <a:bodyPr anchor="t" rtlCol="false" tIns="0" lIns="0" bIns="0" rIns="0">
            <a:spAutoFit/>
          </a:bodyPr>
          <a:lstStyle/>
          <a:p>
            <a:pPr algn="l" marL="270130" indent="-135065" lvl="1">
              <a:lnSpc>
                <a:spcPts val="1751"/>
              </a:lnSpc>
              <a:buFont typeface="Arial"/>
              <a:buChar char="•"/>
            </a:pPr>
            <a:r>
              <a:rPr lang="en-US" sz="1251">
                <a:solidFill>
                  <a:srgbClr val="070707"/>
                </a:solidFill>
                <a:latin typeface="Canva Sans"/>
                <a:ea typeface="Canva Sans"/>
                <a:cs typeface="Canva Sans"/>
                <a:sym typeface="Canva Sans"/>
              </a:rPr>
              <a:t>Major access via NH27 and NH52</a:t>
            </a:r>
          </a:p>
          <a:p>
            <a:pPr algn="l" marL="270130" indent="-135065" lvl="1">
              <a:lnSpc>
                <a:spcPts val="1751"/>
              </a:lnSpc>
              <a:buFont typeface="Arial"/>
              <a:buChar char="•"/>
            </a:pPr>
            <a:r>
              <a:rPr lang="en-US" sz="1251">
                <a:solidFill>
                  <a:srgbClr val="070707"/>
                </a:solidFill>
                <a:latin typeface="Canva Sans"/>
                <a:ea typeface="Canva Sans"/>
                <a:cs typeface="Canva Sans"/>
                <a:sym typeface="Canva Sans"/>
              </a:rPr>
              <a:t>Internal roads largely unpaved (kaccha), challenging during monsoons</a:t>
            </a:r>
          </a:p>
          <a:p>
            <a:pPr algn="l">
              <a:lnSpc>
                <a:spcPts val="72"/>
              </a:lnSpc>
            </a:pPr>
          </a:p>
        </p:txBody>
      </p:sp>
      <p:grpSp>
        <p:nvGrpSpPr>
          <p:cNvPr name="Group 8" id="8"/>
          <p:cNvGrpSpPr/>
          <p:nvPr/>
        </p:nvGrpSpPr>
        <p:grpSpPr>
          <a:xfrm rot="0">
            <a:off x="1858540" y="2096492"/>
            <a:ext cx="2132745" cy="780554"/>
            <a:chOff x="0" y="0"/>
            <a:chExt cx="1184646" cy="433564"/>
          </a:xfrm>
        </p:grpSpPr>
        <p:sp>
          <p:nvSpPr>
            <p:cNvPr name="Freeform 9" id="9"/>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1A0C67"/>
            </a:solidFill>
          </p:spPr>
        </p:sp>
        <p:sp>
          <p:nvSpPr>
            <p:cNvPr name="TextBox 10" id="10"/>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Roads &amp; Transportation</a:t>
              </a:r>
            </a:p>
          </p:txBody>
        </p:sp>
      </p:grpSp>
      <p:sp>
        <p:nvSpPr>
          <p:cNvPr name="TextBox 11" id="11"/>
          <p:cNvSpPr txBox="true"/>
          <p:nvPr/>
        </p:nvSpPr>
        <p:spPr>
          <a:xfrm rot="0">
            <a:off x="4605323" y="2935506"/>
            <a:ext cx="4974973" cy="826770"/>
          </a:xfrm>
          <a:prstGeom prst="rect">
            <a:avLst/>
          </a:prstGeom>
        </p:spPr>
        <p:txBody>
          <a:bodyPr anchor="t" rtlCol="false" tIns="0" lIns="0" bIns="0" rIns="0">
            <a:spAutoFit/>
          </a:bodyPr>
          <a:lstStyle/>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Connected to the state electricity grid</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Power cuts still frequent</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Limited household use of solar panels despite district solar project presence</a:t>
            </a:r>
          </a:p>
        </p:txBody>
      </p:sp>
      <p:grpSp>
        <p:nvGrpSpPr>
          <p:cNvPr name="Group 12" id="12"/>
          <p:cNvGrpSpPr/>
          <p:nvPr/>
        </p:nvGrpSpPr>
        <p:grpSpPr>
          <a:xfrm rot="0">
            <a:off x="1858540" y="2981721"/>
            <a:ext cx="2132745" cy="780554"/>
            <a:chOff x="0" y="0"/>
            <a:chExt cx="1184646" cy="433564"/>
          </a:xfrm>
        </p:grpSpPr>
        <p:sp>
          <p:nvSpPr>
            <p:cNvPr name="Freeform 13" id="13"/>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70707"/>
            </a:solidFill>
          </p:spPr>
        </p:sp>
        <p:sp>
          <p:nvSpPr>
            <p:cNvPr name="TextBox 14" id="14"/>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Electricity</a:t>
              </a:r>
            </a:p>
          </p:txBody>
        </p:sp>
      </p:grpSp>
      <p:sp>
        <p:nvSpPr>
          <p:cNvPr name="TextBox 15" id="15"/>
          <p:cNvSpPr txBox="true"/>
          <p:nvPr/>
        </p:nvSpPr>
        <p:spPr>
          <a:xfrm rot="0">
            <a:off x="4605323" y="3924200"/>
            <a:ext cx="4040267" cy="690744"/>
          </a:xfrm>
          <a:prstGeom prst="rect">
            <a:avLst/>
          </a:prstGeom>
        </p:spPr>
        <p:txBody>
          <a:bodyPr anchor="t" rtlCol="false" tIns="0" lIns="0" bIns="0" rIns="0">
            <a:spAutoFit/>
          </a:bodyPr>
          <a:lstStyle/>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Wells and hand pumps</a:t>
            </a:r>
          </a:p>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Issues: Seasonal water scarcity and quality concerns</a:t>
            </a:r>
          </a:p>
        </p:txBody>
      </p:sp>
      <p:grpSp>
        <p:nvGrpSpPr>
          <p:cNvPr name="Group 16" id="16"/>
          <p:cNvGrpSpPr/>
          <p:nvPr/>
        </p:nvGrpSpPr>
        <p:grpSpPr>
          <a:xfrm rot="0">
            <a:off x="1858540" y="3867050"/>
            <a:ext cx="2132745" cy="780554"/>
            <a:chOff x="0" y="0"/>
            <a:chExt cx="1184646" cy="433564"/>
          </a:xfrm>
        </p:grpSpPr>
        <p:sp>
          <p:nvSpPr>
            <p:cNvPr name="Freeform 17" id="17"/>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1A0C67"/>
            </a:solidFill>
          </p:spPr>
        </p:sp>
        <p:sp>
          <p:nvSpPr>
            <p:cNvPr name="TextBox 18" id="18"/>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Water</a:t>
              </a:r>
            </a:p>
          </p:txBody>
        </p:sp>
      </p:grpSp>
      <p:sp>
        <p:nvSpPr>
          <p:cNvPr name="TextBox 19" id="19"/>
          <p:cNvSpPr txBox="true"/>
          <p:nvPr/>
        </p:nvSpPr>
        <p:spPr>
          <a:xfrm rot="0">
            <a:off x="4605323" y="4922314"/>
            <a:ext cx="4040267" cy="616977"/>
          </a:xfrm>
          <a:prstGeom prst="rect">
            <a:avLst/>
          </a:prstGeom>
        </p:spPr>
        <p:txBody>
          <a:bodyPr anchor="t" rtlCol="false" tIns="0" lIns="0" bIns="0" rIns="0">
            <a:spAutoFit/>
          </a:bodyPr>
          <a:lstStyle/>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A primary health center exists but lacks staff and equipment</a:t>
            </a:r>
          </a:p>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People travel to towns for specialized care</a:t>
            </a:r>
          </a:p>
        </p:txBody>
      </p:sp>
      <p:sp>
        <p:nvSpPr>
          <p:cNvPr name="TextBox 20" id="20"/>
          <p:cNvSpPr txBox="true"/>
          <p:nvPr/>
        </p:nvSpPr>
        <p:spPr>
          <a:xfrm rot="0">
            <a:off x="4568803" y="5914486"/>
            <a:ext cx="4040267" cy="826527"/>
          </a:xfrm>
          <a:prstGeom prst="rect">
            <a:avLst/>
          </a:prstGeom>
        </p:spPr>
        <p:txBody>
          <a:bodyPr anchor="t" rtlCol="false" tIns="0" lIns="0" bIns="0" rIns="0">
            <a:spAutoFit/>
          </a:bodyPr>
          <a:lstStyle/>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One government senior secondary school and a few primary schools and one secondary School and one private school</a:t>
            </a:r>
          </a:p>
          <a:p>
            <a:pPr algn="l">
              <a:lnSpc>
                <a:spcPts val="1693"/>
              </a:lnSpc>
            </a:pPr>
          </a:p>
        </p:txBody>
      </p:sp>
      <p:grpSp>
        <p:nvGrpSpPr>
          <p:cNvPr name="Group 21" id="21"/>
          <p:cNvGrpSpPr/>
          <p:nvPr/>
        </p:nvGrpSpPr>
        <p:grpSpPr>
          <a:xfrm rot="0">
            <a:off x="1858540" y="4850051"/>
            <a:ext cx="2132745" cy="780554"/>
            <a:chOff x="0" y="0"/>
            <a:chExt cx="1184646" cy="433564"/>
          </a:xfrm>
        </p:grpSpPr>
        <p:sp>
          <p:nvSpPr>
            <p:cNvPr name="Freeform 22" id="22"/>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70707"/>
            </a:solidFill>
          </p:spPr>
        </p:sp>
        <p:sp>
          <p:nvSpPr>
            <p:cNvPr name="TextBox 23" id="23"/>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 Healthcare Facilities</a:t>
              </a:r>
            </a:p>
          </p:txBody>
        </p:sp>
      </p:grpSp>
      <p:grpSp>
        <p:nvGrpSpPr>
          <p:cNvPr name="Group 24" id="24"/>
          <p:cNvGrpSpPr/>
          <p:nvPr/>
        </p:nvGrpSpPr>
        <p:grpSpPr>
          <a:xfrm rot="0">
            <a:off x="1858540" y="5830630"/>
            <a:ext cx="2132745" cy="780554"/>
            <a:chOff x="0" y="0"/>
            <a:chExt cx="1184646" cy="433564"/>
          </a:xfrm>
        </p:grpSpPr>
        <p:sp>
          <p:nvSpPr>
            <p:cNvPr name="Freeform 25" id="25"/>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04AAD"/>
            </a:solidFill>
          </p:spPr>
        </p:sp>
        <p:sp>
          <p:nvSpPr>
            <p:cNvPr name="TextBox 26" id="26"/>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 Education</a:t>
              </a:r>
            </a:p>
          </p:txBody>
        </p:sp>
      </p:grpSp>
      <p:grpSp>
        <p:nvGrpSpPr>
          <p:cNvPr name="Group 27" id="27"/>
          <p:cNvGrpSpPr/>
          <p:nvPr/>
        </p:nvGrpSpPr>
        <p:grpSpPr>
          <a:xfrm rot="0">
            <a:off x="731520" y="621634"/>
            <a:ext cx="528080" cy="528080"/>
            <a:chOff x="0" y="0"/>
            <a:chExt cx="195585" cy="195585"/>
          </a:xfrm>
        </p:grpSpPr>
        <p:sp>
          <p:nvSpPr>
            <p:cNvPr name="Freeform 28" id="28"/>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004AAD"/>
            </a:solidFill>
          </p:spPr>
        </p:sp>
        <p:sp>
          <p:nvSpPr>
            <p:cNvPr name="TextBox 29" id="29"/>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8358311" y="33875"/>
            <a:ext cx="1395289" cy="139528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564512" y="387556"/>
            <a:ext cx="5455258" cy="1255395"/>
          </a:xfrm>
          <a:prstGeom prst="rect">
            <a:avLst/>
          </a:prstGeom>
        </p:spPr>
        <p:txBody>
          <a:bodyPr anchor="t" rtlCol="false" tIns="0" lIns="0" bIns="0" rIns="0">
            <a:spAutoFit/>
          </a:bodyPr>
          <a:lstStyle/>
          <a:p>
            <a:pPr algn="l">
              <a:lnSpc>
                <a:spcPts val="4800"/>
              </a:lnSpc>
            </a:pPr>
            <a:r>
              <a:rPr lang="en-US" sz="4800" b="true">
                <a:solidFill>
                  <a:srgbClr val="070707"/>
                </a:solidFill>
                <a:latin typeface="Oswald Bold"/>
                <a:ea typeface="Oswald Bold"/>
                <a:cs typeface="Oswald Bold"/>
                <a:sym typeface="Oswald Bold"/>
              </a:rPr>
              <a:t>SOCIO-ECONOMIC OVERVIEW</a:t>
            </a:r>
          </a:p>
        </p:txBody>
      </p:sp>
      <p:grpSp>
        <p:nvGrpSpPr>
          <p:cNvPr name="Group 3" id="3"/>
          <p:cNvGrpSpPr/>
          <p:nvPr/>
        </p:nvGrpSpPr>
        <p:grpSpPr>
          <a:xfrm rot="5400000">
            <a:off x="-4676898" y="1606679"/>
            <a:ext cx="9353795" cy="4101841"/>
            <a:chOff x="0" y="0"/>
            <a:chExt cx="1411603" cy="619018"/>
          </a:xfrm>
        </p:grpSpPr>
        <p:sp>
          <p:nvSpPr>
            <p:cNvPr name="Freeform 4" id="4"/>
            <p:cNvSpPr/>
            <p:nvPr/>
          </p:nvSpPr>
          <p:spPr>
            <a:xfrm flipH="false" flipV="false" rot="0">
              <a:off x="12260" y="5837"/>
              <a:ext cx="1387082" cy="613182"/>
            </a:xfrm>
            <a:custGeom>
              <a:avLst/>
              <a:gdLst/>
              <a:ahLst/>
              <a:cxnLst/>
              <a:rect r="r" b="b" t="t" l="l"/>
              <a:pathLst>
                <a:path h="613182" w="1387082">
                  <a:moveTo>
                    <a:pt x="709098" y="7807"/>
                  </a:moveTo>
                  <a:lnTo>
                    <a:pt x="1383786" y="599538"/>
                  </a:lnTo>
                  <a:cubicBezTo>
                    <a:pt x="1386225" y="601676"/>
                    <a:pt x="1387083" y="605101"/>
                    <a:pt x="1385940" y="608137"/>
                  </a:cubicBezTo>
                  <a:cubicBezTo>
                    <a:pt x="1384798" y="611172"/>
                    <a:pt x="1381894" y="613181"/>
                    <a:pt x="1378651" y="613181"/>
                  </a:cubicBezTo>
                  <a:lnTo>
                    <a:pt x="8432" y="613181"/>
                  </a:lnTo>
                  <a:cubicBezTo>
                    <a:pt x="5189" y="613181"/>
                    <a:pt x="2285" y="611172"/>
                    <a:pt x="1143" y="608137"/>
                  </a:cubicBezTo>
                  <a:cubicBezTo>
                    <a:pt x="0" y="605101"/>
                    <a:pt x="858" y="601676"/>
                    <a:pt x="3296" y="599538"/>
                  </a:cubicBezTo>
                  <a:lnTo>
                    <a:pt x="677985" y="7807"/>
                  </a:lnTo>
                  <a:cubicBezTo>
                    <a:pt x="686887" y="0"/>
                    <a:pt x="700196" y="0"/>
                    <a:pt x="709098" y="7807"/>
                  </a:cubicBezTo>
                  <a:close/>
                </a:path>
              </a:pathLst>
            </a:custGeom>
            <a:solidFill>
              <a:srgbClr val="EEEEEE"/>
            </a:solidFill>
          </p:spPr>
        </p:sp>
        <p:sp>
          <p:nvSpPr>
            <p:cNvPr name="TextBox 5" id="5"/>
            <p:cNvSpPr txBox="true"/>
            <p:nvPr/>
          </p:nvSpPr>
          <p:spPr>
            <a:xfrm>
              <a:off x="220563" y="230251"/>
              <a:ext cx="970477" cy="344551"/>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5399999">
            <a:off x="1178007" y="5578890"/>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605323" y="1966801"/>
            <a:ext cx="4595150" cy="910245"/>
          </a:xfrm>
          <a:prstGeom prst="rect">
            <a:avLst/>
          </a:prstGeom>
        </p:spPr>
        <p:txBody>
          <a:bodyPr anchor="t" rtlCol="false" tIns="0" lIns="0" bIns="0" rIns="0">
            <a:spAutoFit/>
          </a:bodyPr>
          <a:lstStyle/>
          <a:p>
            <a:pPr algn="l" marL="270130" indent="-135065" lvl="1">
              <a:lnSpc>
                <a:spcPts val="1751"/>
              </a:lnSpc>
              <a:buFont typeface="Arial"/>
              <a:buChar char="•"/>
            </a:pPr>
            <a:r>
              <a:rPr lang="en-US" sz="1251">
                <a:solidFill>
                  <a:srgbClr val="070707"/>
                </a:solidFill>
                <a:latin typeface="Poppins"/>
                <a:ea typeface="Poppins"/>
                <a:cs typeface="Poppins"/>
                <a:sym typeface="Poppins"/>
              </a:rPr>
              <a:t>Major dependence on rain-fed agriculture and animal husbandry.</a:t>
            </a:r>
          </a:p>
          <a:p>
            <a:pPr algn="l" marL="270130" indent="-135065" lvl="1">
              <a:lnSpc>
                <a:spcPts val="1751"/>
              </a:lnSpc>
              <a:buFont typeface="Arial"/>
              <a:buChar char="•"/>
            </a:pPr>
            <a:r>
              <a:rPr lang="en-US" sz="1251">
                <a:solidFill>
                  <a:srgbClr val="070707"/>
                </a:solidFill>
                <a:latin typeface="Canva Sans"/>
                <a:ea typeface="Canva Sans"/>
                <a:cs typeface="Canva Sans"/>
                <a:sym typeface="Canva Sans"/>
              </a:rPr>
              <a:t>Seasonal labor migration to cities for supplementary income.</a:t>
            </a:r>
          </a:p>
          <a:p>
            <a:pPr algn="l">
              <a:lnSpc>
                <a:spcPts val="72"/>
              </a:lnSpc>
            </a:pPr>
            <a:r>
              <a:rPr lang="en-US" sz="100">
                <a:solidFill>
                  <a:srgbClr val="070707"/>
                </a:solidFill>
                <a:latin typeface="Poppins"/>
                <a:ea typeface="Poppins"/>
                <a:cs typeface="Poppins"/>
                <a:sym typeface="Poppins"/>
              </a:rPr>
              <a:t>Seasonal labor migration to cities for supplementary income.</a:t>
            </a:r>
          </a:p>
        </p:txBody>
      </p:sp>
      <p:grpSp>
        <p:nvGrpSpPr>
          <p:cNvPr name="Group 8" id="8"/>
          <p:cNvGrpSpPr/>
          <p:nvPr/>
        </p:nvGrpSpPr>
        <p:grpSpPr>
          <a:xfrm rot="0">
            <a:off x="1858540" y="2096492"/>
            <a:ext cx="2132745" cy="780554"/>
            <a:chOff x="0" y="0"/>
            <a:chExt cx="1184646" cy="433564"/>
          </a:xfrm>
        </p:grpSpPr>
        <p:sp>
          <p:nvSpPr>
            <p:cNvPr name="Freeform 9" id="9"/>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1A0C67"/>
            </a:solidFill>
          </p:spPr>
        </p:sp>
        <p:sp>
          <p:nvSpPr>
            <p:cNvPr name="TextBox 10" id="10"/>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AGRICULTURE &amp; Livelihoods</a:t>
              </a:r>
            </a:p>
          </p:txBody>
        </p:sp>
      </p:grpSp>
      <p:sp>
        <p:nvSpPr>
          <p:cNvPr name="TextBox 11" id="11"/>
          <p:cNvSpPr txBox="true"/>
          <p:nvPr/>
        </p:nvSpPr>
        <p:spPr>
          <a:xfrm rot="0">
            <a:off x="4605323" y="3053863"/>
            <a:ext cx="4974973" cy="617220"/>
          </a:xfrm>
          <a:prstGeom prst="rect">
            <a:avLst/>
          </a:prstGeom>
        </p:spPr>
        <p:txBody>
          <a:bodyPr anchor="t" rtlCol="false" tIns="0" lIns="0" bIns="0" rIns="0">
            <a:spAutoFit/>
          </a:bodyPr>
          <a:lstStyle/>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Primary and secondary schools are present.</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Literacy improving but female literacy still lags behind.</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High dropout rate in higher education levels.</a:t>
            </a:r>
          </a:p>
        </p:txBody>
      </p:sp>
      <p:grpSp>
        <p:nvGrpSpPr>
          <p:cNvPr name="Group 12" id="12"/>
          <p:cNvGrpSpPr/>
          <p:nvPr/>
        </p:nvGrpSpPr>
        <p:grpSpPr>
          <a:xfrm rot="0">
            <a:off x="1858540" y="2981721"/>
            <a:ext cx="2132745" cy="780554"/>
            <a:chOff x="0" y="0"/>
            <a:chExt cx="1184646" cy="433564"/>
          </a:xfrm>
        </p:grpSpPr>
        <p:sp>
          <p:nvSpPr>
            <p:cNvPr name="Freeform 13" id="13"/>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70707"/>
            </a:solidFill>
          </p:spPr>
        </p:sp>
        <p:sp>
          <p:nvSpPr>
            <p:cNvPr name="TextBox 14" id="14"/>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Education status</a:t>
              </a:r>
            </a:p>
          </p:txBody>
        </p:sp>
      </p:grpSp>
      <p:sp>
        <p:nvSpPr>
          <p:cNvPr name="TextBox 15" id="15"/>
          <p:cNvSpPr txBox="true"/>
          <p:nvPr/>
        </p:nvSpPr>
        <p:spPr>
          <a:xfrm rot="0">
            <a:off x="4605323" y="3896145"/>
            <a:ext cx="4595150" cy="690744"/>
          </a:xfrm>
          <a:prstGeom prst="rect">
            <a:avLst/>
          </a:prstGeom>
        </p:spPr>
        <p:txBody>
          <a:bodyPr anchor="t" rtlCol="false" tIns="0" lIns="0" bIns="0" rIns="0">
            <a:spAutoFit/>
          </a:bodyPr>
          <a:lstStyle/>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Limited access to healthcare facilities.</a:t>
            </a:r>
          </a:p>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Malnutrition and maternal health remain concerns.</a:t>
            </a:r>
          </a:p>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Need for awareness and preventive care services.</a:t>
            </a:r>
          </a:p>
        </p:txBody>
      </p:sp>
      <p:grpSp>
        <p:nvGrpSpPr>
          <p:cNvPr name="Group 16" id="16"/>
          <p:cNvGrpSpPr/>
          <p:nvPr/>
        </p:nvGrpSpPr>
        <p:grpSpPr>
          <a:xfrm rot="0">
            <a:off x="1858540" y="3867050"/>
            <a:ext cx="2132745" cy="780554"/>
            <a:chOff x="0" y="0"/>
            <a:chExt cx="1184646" cy="433564"/>
          </a:xfrm>
        </p:grpSpPr>
        <p:sp>
          <p:nvSpPr>
            <p:cNvPr name="Freeform 17" id="17"/>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1A0C67"/>
            </a:solidFill>
          </p:spPr>
        </p:sp>
        <p:sp>
          <p:nvSpPr>
            <p:cNvPr name="TextBox 18" id="18"/>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Helath Indicators </a:t>
              </a:r>
            </a:p>
          </p:txBody>
        </p:sp>
      </p:grpSp>
      <p:sp>
        <p:nvSpPr>
          <p:cNvPr name="TextBox 19" id="19"/>
          <p:cNvSpPr txBox="true"/>
          <p:nvPr/>
        </p:nvSpPr>
        <p:spPr>
          <a:xfrm rot="0">
            <a:off x="4605323" y="4863532"/>
            <a:ext cx="4762378" cy="826527"/>
          </a:xfrm>
          <a:prstGeom prst="rect">
            <a:avLst/>
          </a:prstGeom>
        </p:spPr>
        <p:txBody>
          <a:bodyPr anchor="t" rtlCol="false" tIns="0" lIns="0" bIns="0" rIns="0">
            <a:spAutoFit/>
          </a:bodyPr>
          <a:lstStyle/>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Presence of a few active Self-Help Groups led by women.</a:t>
            </a:r>
          </a:p>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Lack </a:t>
            </a:r>
            <a:r>
              <a:rPr lang="en-US" sz="1209">
                <a:solidFill>
                  <a:srgbClr val="070707"/>
                </a:solidFill>
                <a:latin typeface="Canva Sans"/>
                <a:ea typeface="Canva Sans"/>
                <a:cs typeface="Canva Sans"/>
                <a:sym typeface="Canva Sans"/>
              </a:rPr>
              <a:t>of access to financial literacy and microcredit opportunities.</a:t>
            </a:r>
          </a:p>
          <a:p>
            <a:pPr algn="l">
              <a:lnSpc>
                <a:spcPts val="1693"/>
              </a:lnSpc>
            </a:pPr>
          </a:p>
        </p:txBody>
      </p:sp>
      <p:sp>
        <p:nvSpPr>
          <p:cNvPr name="TextBox 20" id="20"/>
          <p:cNvSpPr txBox="true"/>
          <p:nvPr/>
        </p:nvSpPr>
        <p:spPr>
          <a:xfrm rot="0">
            <a:off x="4532284" y="5966703"/>
            <a:ext cx="4040267" cy="616977"/>
          </a:xfrm>
          <a:prstGeom prst="rect">
            <a:avLst/>
          </a:prstGeom>
        </p:spPr>
        <p:txBody>
          <a:bodyPr anchor="t" rtlCol="false" tIns="0" lIns="0" bIns="0" rIns="0">
            <a:spAutoFit/>
          </a:bodyPr>
          <a:lstStyle/>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Majority engaged in informal employment.</a:t>
            </a:r>
          </a:p>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Scarcity of local job opportunities.</a:t>
            </a:r>
          </a:p>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Youth unemployment high; migration prevalent.</a:t>
            </a:r>
          </a:p>
        </p:txBody>
      </p:sp>
      <p:grpSp>
        <p:nvGrpSpPr>
          <p:cNvPr name="Group 21" id="21"/>
          <p:cNvGrpSpPr/>
          <p:nvPr/>
        </p:nvGrpSpPr>
        <p:grpSpPr>
          <a:xfrm rot="0">
            <a:off x="1858540" y="4850051"/>
            <a:ext cx="2132745" cy="780554"/>
            <a:chOff x="0" y="0"/>
            <a:chExt cx="1184646" cy="433564"/>
          </a:xfrm>
        </p:grpSpPr>
        <p:sp>
          <p:nvSpPr>
            <p:cNvPr name="Freeform 22" id="22"/>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70707"/>
            </a:solidFill>
          </p:spPr>
        </p:sp>
        <p:sp>
          <p:nvSpPr>
            <p:cNvPr name="TextBox 23" id="23"/>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 SHGs or Cooperatives</a:t>
              </a:r>
            </a:p>
          </p:txBody>
        </p:sp>
      </p:grpSp>
      <p:grpSp>
        <p:nvGrpSpPr>
          <p:cNvPr name="Group 24" id="24"/>
          <p:cNvGrpSpPr/>
          <p:nvPr/>
        </p:nvGrpSpPr>
        <p:grpSpPr>
          <a:xfrm rot="0">
            <a:off x="1858540" y="5803126"/>
            <a:ext cx="2132745" cy="824028"/>
            <a:chOff x="0" y="0"/>
            <a:chExt cx="1184646" cy="457711"/>
          </a:xfrm>
        </p:grpSpPr>
        <p:sp>
          <p:nvSpPr>
            <p:cNvPr name="Freeform 25" id="25"/>
            <p:cNvSpPr/>
            <p:nvPr/>
          </p:nvSpPr>
          <p:spPr>
            <a:xfrm flipH="false" flipV="false" rot="0">
              <a:off x="0" y="0"/>
              <a:ext cx="1184646" cy="457711"/>
            </a:xfrm>
            <a:custGeom>
              <a:avLst/>
              <a:gdLst/>
              <a:ahLst/>
              <a:cxnLst/>
              <a:rect r="r" b="b" t="t" l="l"/>
              <a:pathLst>
                <a:path h="457711" w="1184646">
                  <a:moveTo>
                    <a:pt x="54450" y="0"/>
                  </a:moveTo>
                  <a:lnTo>
                    <a:pt x="1130196" y="0"/>
                  </a:lnTo>
                  <a:cubicBezTo>
                    <a:pt x="1144637" y="0"/>
                    <a:pt x="1158487" y="5737"/>
                    <a:pt x="1168698" y="15948"/>
                  </a:cubicBezTo>
                  <a:cubicBezTo>
                    <a:pt x="1178910" y="26160"/>
                    <a:pt x="1184646" y="40009"/>
                    <a:pt x="1184646" y="54450"/>
                  </a:cubicBezTo>
                  <a:lnTo>
                    <a:pt x="1184646" y="403261"/>
                  </a:lnTo>
                  <a:cubicBezTo>
                    <a:pt x="1184646" y="417702"/>
                    <a:pt x="1178910" y="431552"/>
                    <a:pt x="1168698" y="441763"/>
                  </a:cubicBezTo>
                  <a:cubicBezTo>
                    <a:pt x="1158487" y="451975"/>
                    <a:pt x="1144637" y="457711"/>
                    <a:pt x="1130196" y="457711"/>
                  </a:cubicBezTo>
                  <a:lnTo>
                    <a:pt x="54450" y="457711"/>
                  </a:lnTo>
                  <a:cubicBezTo>
                    <a:pt x="40009" y="457711"/>
                    <a:pt x="26160" y="451975"/>
                    <a:pt x="15948" y="441763"/>
                  </a:cubicBezTo>
                  <a:cubicBezTo>
                    <a:pt x="5737" y="431552"/>
                    <a:pt x="0" y="417702"/>
                    <a:pt x="0" y="403261"/>
                  </a:cubicBezTo>
                  <a:lnTo>
                    <a:pt x="0" y="54450"/>
                  </a:lnTo>
                  <a:cubicBezTo>
                    <a:pt x="0" y="40009"/>
                    <a:pt x="5737" y="26160"/>
                    <a:pt x="15948" y="15948"/>
                  </a:cubicBezTo>
                  <a:cubicBezTo>
                    <a:pt x="26160" y="5737"/>
                    <a:pt x="40009" y="0"/>
                    <a:pt x="54450" y="0"/>
                  </a:cubicBezTo>
                  <a:close/>
                </a:path>
              </a:pathLst>
            </a:custGeom>
            <a:solidFill>
              <a:srgbClr val="004AAD"/>
            </a:solidFill>
          </p:spPr>
        </p:sp>
        <p:sp>
          <p:nvSpPr>
            <p:cNvPr name="TextBox 26" id="26"/>
            <p:cNvSpPr txBox="true"/>
            <p:nvPr/>
          </p:nvSpPr>
          <p:spPr>
            <a:xfrm>
              <a:off x="0" y="0"/>
              <a:ext cx="1184646" cy="457711"/>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 Employment/Unemployment Rate</a:t>
              </a:r>
            </a:p>
          </p:txBody>
        </p:sp>
      </p:grpSp>
      <p:grpSp>
        <p:nvGrpSpPr>
          <p:cNvPr name="Group 27" id="27"/>
          <p:cNvGrpSpPr/>
          <p:nvPr/>
        </p:nvGrpSpPr>
        <p:grpSpPr>
          <a:xfrm rot="0">
            <a:off x="731520" y="467480"/>
            <a:ext cx="528080" cy="528080"/>
            <a:chOff x="0" y="0"/>
            <a:chExt cx="195585" cy="195585"/>
          </a:xfrm>
        </p:grpSpPr>
        <p:sp>
          <p:nvSpPr>
            <p:cNvPr name="Freeform 28" id="28"/>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004AAD"/>
            </a:solidFill>
          </p:spPr>
        </p:sp>
        <p:sp>
          <p:nvSpPr>
            <p:cNvPr name="TextBox 29" id="29"/>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grpSp>
        <p:nvGrpSpPr>
          <p:cNvPr name="Group 30" id="30"/>
          <p:cNvGrpSpPr/>
          <p:nvPr/>
        </p:nvGrpSpPr>
        <p:grpSpPr>
          <a:xfrm rot="0">
            <a:off x="8358311" y="33875"/>
            <a:ext cx="1395289" cy="1395289"/>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704467" y="568531"/>
            <a:ext cx="5455258" cy="645795"/>
          </a:xfrm>
          <a:prstGeom prst="rect">
            <a:avLst/>
          </a:prstGeom>
        </p:spPr>
        <p:txBody>
          <a:bodyPr anchor="t" rtlCol="false" tIns="0" lIns="0" bIns="0" rIns="0">
            <a:spAutoFit/>
          </a:bodyPr>
          <a:lstStyle/>
          <a:p>
            <a:pPr algn="l">
              <a:lnSpc>
                <a:spcPts val="4800"/>
              </a:lnSpc>
            </a:pPr>
            <a:r>
              <a:rPr lang="en-US" sz="4800" b="true">
                <a:solidFill>
                  <a:srgbClr val="070707"/>
                </a:solidFill>
                <a:latin typeface="Oswald Bold"/>
                <a:ea typeface="Oswald Bold"/>
                <a:cs typeface="Oswald Bold"/>
                <a:sym typeface="Oswald Bold"/>
              </a:rPr>
              <a:t>SWOT Analysis</a:t>
            </a:r>
          </a:p>
        </p:txBody>
      </p:sp>
      <p:grpSp>
        <p:nvGrpSpPr>
          <p:cNvPr name="Group 3" id="3"/>
          <p:cNvGrpSpPr/>
          <p:nvPr/>
        </p:nvGrpSpPr>
        <p:grpSpPr>
          <a:xfrm rot="5400000">
            <a:off x="-4676898" y="1606679"/>
            <a:ext cx="9353795" cy="4101841"/>
            <a:chOff x="0" y="0"/>
            <a:chExt cx="1411603" cy="619018"/>
          </a:xfrm>
        </p:grpSpPr>
        <p:sp>
          <p:nvSpPr>
            <p:cNvPr name="Freeform 4" id="4"/>
            <p:cNvSpPr/>
            <p:nvPr/>
          </p:nvSpPr>
          <p:spPr>
            <a:xfrm flipH="false" flipV="false" rot="0">
              <a:off x="12260" y="5837"/>
              <a:ext cx="1387082" cy="613182"/>
            </a:xfrm>
            <a:custGeom>
              <a:avLst/>
              <a:gdLst/>
              <a:ahLst/>
              <a:cxnLst/>
              <a:rect r="r" b="b" t="t" l="l"/>
              <a:pathLst>
                <a:path h="613182" w="1387082">
                  <a:moveTo>
                    <a:pt x="709098" y="7807"/>
                  </a:moveTo>
                  <a:lnTo>
                    <a:pt x="1383786" y="599538"/>
                  </a:lnTo>
                  <a:cubicBezTo>
                    <a:pt x="1386225" y="601676"/>
                    <a:pt x="1387083" y="605101"/>
                    <a:pt x="1385940" y="608137"/>
                  </a:cubicBezTo>
                  <a:cubicBezTo>
                    <a:pt x="1384798" y="611172"/>
                    <a:pt x="1381894" y="613181"/>
                    <a:pt x="1378651" y="613181"/>
                  </a:cubicBezTo>
                  <a:lnTo>
                    <a:pt x="8432" y="613181"/>
                  </a:lnTo>
                  <a:cubicBezTo>
                    <a:pt x="5189" y="613181"/>
                    <a:pt x="2285" y="611172"/>
                    <a:pt x="1143" y="608137"/>
                  </a:cubicBezTo>
                  <a:cubicBezTo>
                    <a:pt x="0" y="605101"/>
                    <a:pt x="858" y="601676"/>
                    <a:pt x="3296" y="599538"/>
                  </a:cubicBezTo>
                  <a:lnTo>
                    <a:pt x="677985" y="7807"/>
                  </a:lnTo>
                  <a:cubicBezTo>
                    <a:pt x="686887" y="0"/>
                    <a:pt x="700196" y="0"/>
                    <a:pt x="709098" y="7807"/>
                  </a:cubicBezTo>
                  <a:close/>
                </a:path>
              </a:pathLst>
            </a:custGeom>
            <a:solidFill>
              <a:srgbClr val="004AAD"/>
            </a:solidFill>
          </p:spPr>
        </p:sp>
        <p:sp>
          <p:nvSpPr>
            <p:cNvPr name="TextBox 5" id="5"/>
            <p:cNvSpPr txBox="true"/>
            <p:nvPr/>
          </p:nvSpPr>
          <p:spPr>
            <a:xfrm>
              <a:off x="220563" y="230251"/>
              <a:ext cx="970477" cy="344551"/>
            </a:xfrm>
            <a:prstGeom prst="rect">
              <a:avLst/>
            </a:prstGeom>
          </p:spPr>
          <p:txBody>
            <a:bodyPr anchor="ctr" rtlCol="false" tIns="50800" lIns="50800" bIns="50800" rIns="50800"/>
            <a:lstStyle/>
            <a:p>
              <a:pPr algn="ctr">
                <a:lnSpc>
                  <a:spcPts val="2520"/>
                </a:lnSpc>
              </a:pPr>
            </a:p>
          </p:txBody>
        </p:sp>
      </p:grpSp>
      <p:sp>
        <p:nvSpPr>
          <p:cNvPr name="Freeform 6" id="6"/>
          <p:cNvSpPr/>
          <p:nvPr/>
        </p:nvSpPr>
        <p:spPr>
          <a:xfrm flipH="false" flipV="false" rot="-5399999">
            <a:off x="1178007" y="5578890"/>
            <a:ext cx="628818" cy="732248"/>
          </a:xfrm>
          <a:custGeom>
            <a:avLst/>
            <a:gdLst/>
            <a:ahLst/>
            <a:cxnLst/>
            <a:rect r="r" b="b" t="t" l="l"/>
            <a:pathLst>
              <a:path h="732248" w="628818">
                <a:moveTo>
                  <a:pt x="0" y="0"/>
                </a:moveTo>
                <a:lnTo>
                  <a:pt x="628818" y="0"/>
                </a:lnTo>
                <a:lnTo>
                  <a:pt x="628818" y="732248"/>
                </a:lnTo>
                <a:lnTo>
                  <a:pt x="0" y="7322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532284" y="1966801"/>
            <a:ext cx="4595150" cy="1132594"/>
          </a:xfrm>
          <a:prstGeom prst="rect">
            <a:avLst/>
          </a:prstGeom>
        </p:spPr>
        <p:txBody>
          <a:bodyPr anchor="t" rtlCol="false" tIns="0" lIns="0" bIns="0" rIns="0">
            <a:spAutoFit/>
          </a:bodyPr>
          <a:lstStyle/>
          <a:p>
            <a:pPr algn="l" marL="270130" indent="-135065" lvl="1">
              <a:lnSpc>
                <a:spcPts val="1751"/>
              </a:lnSpc>
              <a:buFont typeface="Arial"/>
              <a:buChar char="•"/>
            </a:pPr>
            <a:r>
              <a:rPr lang="en-US" sz="1251">
                <a:solidFill>
                  <a:srgbClr val="070707"/>
                </a:solidFill>
                <a:latin typeface="Canva Sans"/>
                <a:ea typeface="Canva Sans"/>
                <a:cs typeface="Canva Sans"/>
                <a:sym typeface="Canva Sans"/>
              </a:rPr>
              <a:t>Strong community ties and cultural heritage</a:t>
            </a:r>
          </a:p>
          <a:p>
            <a:pPr algn="l" marL="270130" indent="-135065" lvl="1">
              <a:lnSpc>
                <a:spcPts val="1751"/>
              </a:lnSpc>
              <a:buFont typeface="Arial"/>
              <a:buChar char="•"/>
            </a:pPr>
            <a:r>
              <a:rPr lang="en-US" sz="1251">
                <a:solidFill>
                  <a:srgbClr val="070707"/>
                </a:solidFill>
                <a:latin typeface="Canva Sans"/>
                <a:ea typeface="Canva Sans"/>
                <a:cs typeface="Canva Sans"/>
                <a:sym typeface="Canva Sans"/>
              </a:rPr>
              <a:t>F</a:t>
            </a:r>
            <a:r>
              <a:rPr lang="en-US" sz="1251">
                <a:solidFill>
                  <a:srgbClr val="070707"/>
                </a:solidFill>
                <a:latin typeface="Canva Sans"/>
                <a:ea typeface="Canva Sans"/>
                <a:cs typeface="Canva Sans"/>
                <a:sym typeface="Canva Sans"/>
              </a:rPr>
              <a:t>ertile land for agriculture</a:t>
            </a:r>
          </a:p>
          <a:p>
            <a:pPr algn="l" marL="270130" indent="-135065" lvl="1">
              <a:lnSpc>
                <a:spcPts val="1751"/>
              </a:lnSpc>
              <a:buFont typeface="Arial"/>
              <a:buChar char="•"/>
            </a:pPr>
            <a:r>
              <a:rPr lang="en-US" sz="1251">
                <a:solidFill>
                  <a:srgbClr val="070707"/>
                </a:solidFill>
                <a:latin typeface="Canva Sans"/>
                <a:ea typeface="Canva Sans"/>
                <a:cs typeface="Canva Sans"/>
                <a:sym typeface="Canva Sans"/>
              </a:rPr>
              <a:t>Presence of basic infrastructure like schools and health center</a:t>
            </a:r>
          </a:p>
          <a:p>
            <a:pPr algn="l" marL="270130" indent="-135065" lvl="1">
              <a:lnSpc>
                <a:spcPts val="1751"/>
              </a:lnSpc>
              <a:buFont typeface="Arial"/>
              <a:buChar char="•"/>
            </a:pPr>
            <a:r>
              <a:rPr lang="en-US" sz="1251">
                <a:solidFill>
                  <a:srgbClr val="070707"/>
                </a:solidFill>
                <a:latin typeface="Canva Sans"/>
                <a:ea typeface="Canva Sans"/>
                <a:cs typeface="Canva Sans"/>
                <a:sym typeface="Canva Sans"/>
              </a:rPr>
              <a:t>Active participation of SHGs and Panchayat</a:t>
            </a:r>
          </a:p>
          <a:p>
            <a:pPr algn="l">
              <a:lnSpc>
                <a:spcPts val="72"/>
              </a:lnSpc>
            </a:pPr>
          </a:p>
        </p:txBody>
      </p:sp>
      <p:grpSp>
        <p:nvGrpSpPr>
          <p:cNvPr name="Group 8" id="8"/>
          <p:cNvGrpSpPr/>
          <p:nvPr/>
        </p:nvGrpSpPr>
        <p:grpSpPr>
          <a:xfrm rot="0">
            <a:off x="1858540" y="1995376"/>
            <a:ext cx="2132745" cy="780554"/>
            <a:chOff x="0" y="0"/>
            <a:chExt cx="1184646" cy="433564"/>
          </a:xfrm>
        </p:grpSpPr>
        <p:sp>
          <p:nvSpPr>
            <p:cNvPr name="Freeform 9" id="9"/>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1A0C67"/>
            </a:solidFill>
          </p:spPr>
        </p:sp>
        <p:sp>
          <p:nvSpPr>
            <p:cNvPr name="TextBox 10" id="10"/>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Strenghts</a:t>
              </a:r>
            </a:p>
          </p:txBody>
        </p:sp>
      </p:grpSp>
      <p:sp>
        <p:nvSpPr>
          <p:cNvPr name="TextBox 11" id="11"/>
          <p:cNvSpPr txBox="true"/>
          <p:nvPr/>
        </p:nvSpPr>
        <p:spPr>
          <a:xfrm rot="0">
            <a:off x="4532284" y="3286532"/>
            <a:ext cx="4974973" cy="826770"/>
          </a:xfrm>
          <a:prstGeom prst="rect">
            <a:avLst/>
          </a:prstGeom>
        </p:spPr>
        <p:txBody>
          <a:bodyPr anchor="t" rtlCol="false" tIns="0" lIns="0" bIns="0" rIns="0">
            <a:spAutoFit/>
          </a:bodyPr>
          <a:lstStyle/>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Poor road connectivity and transport facilities</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Inconsistent electricity and water supply</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Low female literacy and high dropout rates</a:t>
            </a:r>
          </a:p>
          <a:p>
            <a:pPr algn="l" marL="259083" indent="-129542" lvl="1">
              <a:lnSpc>
                <a:spcPts val="1680"/>
              </a:lnSpc>
              <a:buFont typeface="Arial"/>
              <a:buChar char="•"/>
            </a:pPr>
            <a:r>
              <a:rPr lang="en-US" sz="1200">
                <a:solidFill>
                  <a:srgbClr val="070707"/>
                </a:solidFill>
                <a:latin typeface="Canva Sans"/>
                <a:ea typeface="Canva Sans"/>
                <a:cs typeface="Canva Sans"/>
                <a:sym typeface="Canva Sans"/>
              </a:rPr>
              <a:t>Limited access to quality healthcare</a:t>
            </a:r>
          </a:p>
        </p:txBody>
      </p:sp>
      <p:grpSp>
        <p:nvGrpSpPr>
          <p:cNvPr name="Group 12" id="12"/>
          <p:cNvGrpSpPr/>
          <p:nvPr/>
        </p:nvGrpSpPr>
        <p:grpSpPr>
          <a:xfrm rot="0">
            <a:off x="1858540" y="3257819"/>
            <a:ext cx="2132745" cy="780554"/>
            <a:chOff x="0" y="0"/>
            <a:chExt cx="1184646" cy="433564"/>
          </a:xfrm>
        </p:grpSpPr>
        <p:sp>
          <p:nvSpPr>
            <p:cNvPr name="Freeform 13" id="13"/>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70707"/>
            </a:solidFill>
          </p:spPr>
        </p:sp>
        <p:sp>
          <p:nvSpPr>
            <p:cNvPr name="TextBox 14" id="14"/>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Weaknesses</a:t>
              </a:r>
            </a:p>
          </p:txBody>
        </p:sp>
      </p:grpSp>
      <p:sp>
        <p:nvSpPr>
          <p:cNvPr name="TextBox 15" id="15"/>
          <p:cNvSpPr txBox="true"/>
          <p:nvPr/>
        </p:nvSpPr>
        <p:spPr>
          <a:xfrm rot="0">
            <a:off x="4532284" y="4503737"/>
            <a:ext cx="4595150" cy="919344"/>
          </a:xfrm>
          <a:prstGeom prst="rect">
            <a:avLst/>
          </a:prstGeom>
        </p:spPr>
        <p:txBody>
          <a:bodyPr anchor="t" rtlCol="false" tIns="0" lIns="0" bIns="0" rIns="0">
            <a:spAutoFit/>
          </a:bodyPr>
          <a:lstStyle/>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Scope for solar energy expansion</a:t>
            </a:r>
          </a:p>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Government schemes for rural development</a:t>
            </a:r>
          </a:p>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Potential to develop skill centers and cooperatives</a:t>
            </a:r>
          </a:p>
          <a:p>
            <a:pPr algn="l" marL="281826" indent="-140913" lvl="1">
              <a:lnSpc>
                <a:spcPts val="1827"/>
              </a:lnSpc>
              <a:buFont typeface="Arial"/>
              <a:buChar char="•"/>
            </a:pPr>
            <a:r>
              <a:rPr lang="en-US" sz="1305">
                <a:solidFill>
                  <a:srgbClr val="070707"/>
                </a:solidFill>
                <a:latin typeface="Canva Sans"/>
                <a:ea typeface="Canva Sans"/>
                <a:cs typeface="Canva Sans"/>
                <a:sym typeface="Canva Sans"/>
              </a:rPr>
              <a:t>Acc</a:t>
            </a:r>
            <a:r>
              <a:rPr lang="en-US" sz="1305">
                <a:solidFill>
                  <a:srgbClr val="070707"/>
                </a:solidFill>
                <a:latin typeface="Canva Sans"/>
                <a:ea typeface="Canva Sans"/>
                <a:cs typeface="Canva Sans"/>
                <a:sym typeface="Canva Sans"/>
              </a:rPr>
              <a:t>ess to markets for dairy and agriculture products</a:t>
            </a:r>
          </a:p>
        </p:txBody>
      </p:sp>
      <p:grpSp>
        <p:nvGrpSpPr>
          <p:cNvPr name="Group 16" id="16"/>
          <p:cNvGrpSpPr/>
          <p:nvPr/>
        </p:nvGrpSpPr>
        <p:grpSpPr>
          <a:xfrm rot="0">
            <a:off x="1858540" y="4520262"/>
            <a:ext cx="2132745" cy="780554"/>
            <a:chOff x="0" y="0"/>
            <a:chExt cx="1184646" cy="433564"/>
          </a:xfrm>
        </p:grpSpPr>
        <p:sp>
          <p:nvSpPr>
            <p:cNvPr name="Freeform 17" id="17"/>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04AAD"/>
            </a:solidFill>
          </p:spPr>
        </p:sp>
        <p:sp>
          <p:nvSpPr>
            <p:cNvPr name="TextBox 18" id="18"/>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Opportunities </a:t>
              </a:r>
            </a:p>
          </p:txBody>
        </p:sp>
      </p:grpSp>
      <p:sp>
        <p:nvSpPr>
          <p:cNvPr name="TextBox 19" id="19"/>
          <p:cNvSpPr txBox="true"/>
          <p:nvPr/>
        </p:nvSpPr>
        <p:spPr>
          <a:xfrm rot="0">
            <a:off x="4532284" y="6061256"/>
            <a:ext cx="4762378" cy="826527"/>
          </a:xfrm>
          <a:prstGeom prst="rect">
            <a:avLst/>
          </a:prstGeom>
        </p:spPr>
        <p:txBody>
          <a:bodyPr anchor="t" rtlCol="false" tIns="0" lIns="0" bIns="0" rIns="0">
            <a:spAutoFit/>
          </a:bodyPr>
          <a:lstStyle/>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Migration of youth due to unemployment</a:t>
            </a:r>
          </a:p>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Climate variability affecting agriculture</a:t>
            </a:r>
          </a:p>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Health risks due to inadequate facilities</a:t>
            </a:r>
          </a:p>
          <a:p>
            <a:pPr algn="l" marL="261143" indent="-130571" lvl="1">
              <a:lnSpc>
                <a:spcPts val="1693"/>
              </a:lnSpc>
              <a:buFont typeface="Arial"/>
              <a:buChar char="•"/>
            </a:pPr>
            <a:r>
              <a:rPr lang="en-US" sz="1209">
                <a:solidFill>
                  <a:srgbClr val="070707"/>
                </a:solidFill>
                <a:latin typeface="Canva Sans"/>
                <a:ea typeface="Canva Sans"/>
                <a:cs typeface="Canva Sans"/>
                <a:sym typeface="Canva Sans"/>
              </a:rPr>
              <a:t>Social disparities and gender gap</a:t>
            </a:r>
          </a:p>
        </p:txBody>
      </p:sp>
      <p:grpSp>
        <p:nvGrpSpPr>
          <p:cNvPr name="Group 20" id="20"/>
          <p:cNvGrpSpPr/>
          <p:nvPr/>
        </p:nvGrpSpPr>
        <p:grpSpPr>
          <a:xfrm rot="0">
            <a:off x="1858540" y="6058802"/>
            <a:ext cx="2132745" cy="780554"/>
            <a:chOff x="0" y="0"/>
            <a:chExt cx="1184646" cy="433564"/>
          </a:xfrm>
        </p:grpSpPr>
        <p:sp>
          <p:nvSpPr>
            <p:cNvPr name="Freeform 21" id="21"/>
            <p:cNvSpPr/>
            <p:nvPr/>
          </p:nvSpPr>
          <p:spPr>
            <a:xfrm flipH="false" flipV="false" rot="0">
              <a:off x="0" y="0"/>
              <a:ext cx="1184646" cy="433564"/>
            </a:xfrm>
            <a:custGeom>
              <a:avLst/>
              <a:gdLst/>
              <a:ahLst/>
              <a:cxnLst/>
              <a:rect r="r" b="b" t="t" l="l"/>
              <a:pathLst>
                <a:path h="433564" w="1184646">
                  <a:moveTo>
                    <a:pt x="54450" y="0"/>
                  </a:moveTo>
                  <a:lnTo>
                    <a:pt x="1130196" y="0"/>
                  </a:lnTo>
                  <a:cubicBezTo>
                    <a:pt x="1144637" y="0"/>
                    <a:pt x="1158487" y="5737"/>
                    <a:pt x="1168698" y="15948"/>
                  </a:cubicBezTo>
                  <a:cubicBezTo>
                    <a:pt x="1178910" y="26160"/>
                    <a:pt x="1184646" y="40009"/>
                    <a:pt x="1184646" y="54450"/>
                  </a:cubicBezTo>
                  <a:lnTo>
                    <a:pt x="1184646" y="379113"/>
                  </a:lnTo>
                  <a:cubicBezTo>
                    <a:pt x="1184646" y="393554"/>
                    <a:pt x="1178910" y="407404"/>
                    <a:pt x="1168698" y="417615"/>
                  </a:cubicBezTo>
                  <a:cubicBezTo>
                    <a:pt x="1158487" y="427827"/>
                    <a:pt x="1144637" y="433564"/>
                    <a:pt x="1130196" y="433564"/>
                  </a:cubicBezTo>
                  <a:lnTo>
                    <a:pt x="54450" y="433564"/>
                  </a:lnTo>
                  <a:cubicBezTo>
                    <a:pt x="40009" y="433564"/>
                    <a:pt x="26160" y="427827"/>
                    <a:pt x="15948" y="417615"/>
                  </a:cubicBezTo>
                  <a:cubicBezTo>
                    <a:pt x="5737" y="407404"/>
                    <a:pt x="0" y="393554"/>
                    <a:pt x="0" y="379113"/>
                  </a:cubicBezTo>
                  <a:lnTo>
                    <a:pt x="0" y="54450"/>
                  </a:lnTo>
                  <a:cubicBezTo>
                    <a:pt x="0" y="40009"/>
                    <a:pt x="5737" y="26160"/>
                    <a:pt x="15948" y="15948"/>
                  </a:cubicBezTo>
                  <a:cubicBezTo>
                    <a:pt x="26160" y="5737"/>
                    <a:pt x="40009" y="0"/>
                    <a:pt x="54450" y="0"/>
                  </a:cubicBezTo>
                  <a:close/>
                </a:path>
              </a:pathLst>
            </a:custGeom>
            <a:solidFill>
              <a:srgbClr val="070707"/>
            </a:solidFill>
          </p:spPr>
        </p:sp>
        <p:sp>
          <p:nvSpPr>
            <p:cNvPr name="TextBox 22" id="22"/>
            <p:cNvSpPr txBox="true"/>
            <p:nvPr/>
          </p:nvSpPr>
          <p:spPr>
            <a:xfrm>
              <a:off x="0" y="0"/>
              <a:ext cx="1184646" cy="433564"/>
            </a:xfrm>
            <a:prstGeom prst="rect">
              <a:avLst/>
            </a:prstGeom>
          </p:spPr>
          <p:txBody>
            <a:bodyPr anchor="ctr" rtlCol="false" tIns="24087" lIns="24087" bIns="24087" rIns="24087"/>
            <a:lstStyle/>
            <a:p>
              <a:pPr algn="ctr">
                <a:lnSpc>
                  <a:spcPts val="1920"/>
                </a:lnSpc>
              </a:pPr>
              <a:r>
                <a:rPr lang="en-US" sz="1600">
                  <a:solidFill>
                    <a:srgbClr val="FFFFFF"/>
                  </a:solidFill>
                  <a:latin typeface="Canva Sans"/>
                  <a:ea typeface="Canva Sans"/>
                  <a:cs typeface="Canva Sans"/>
                  <a:sym typeface="Canva Sans"/>
                </a:rPr>
                <a:t>Threats</a:t>
              </a:r>
            </a:p>
          </p:txBody>
        </p:sp>
      </p:grpSp>
      <p:grpSp>
        <p:nvGrpSpPr>
          <p:cNvPr name="Group 23" id="23"/>
          <p:cNvGrpSpPr/>
          <p:nvPr/>
        </p:nvGrpSpPr>
        <p:grpSpPr>
          <a:xfrm rot="0">
            <a:off x="964336" y="605792"/>
            <a:ext cx="528080" cy="528080"/>
            <a:chOff x="0" y="0"/>
            <a:chExt cx="195585" cy="195585"/>
          </a:xfrm>
        </p:grpSpPr>
        <p:sp>
          <p:nvSpPr>
            <p:cNvPr name="Freeform 24" id="24"/>
            <p:cNvSpPr/>
            <p:nvPr/>
          </p:nvSpPr>
          <p:spPr>
            <a:xfrm flipH="false" flipV="false" rot="0">
              <a:off x="0" y="0"/>
              <a:ext cx="195585" cy="195585"/>
            </a:xfrm>
            <a:custGeom>
              <a:avLst/>
              <a:gdLst/>
              <a:ahLst/>
              <a:cxnLst/>
              <a:rect r="r" b="b" t="t" l="l"/>
              <a:pathLst>
                <a:path h="195585" w="195585">
                  <a:moveTo>
                    <a:pt x="97793" y="0"/>
                  </a:moveTo>
                  <a:lnTo>
                    <a:pt x="97793" y="0"/>
                  </a:lnTo>
                  <a:cubicBezTo>
                    <a:pt x="123729" y="0"/>
                    <a:pt x="148603" y="10303"/>
                    <a:pt x="166942" y="28643"/>
                  </a:cubicBezTo>
                  <a:cubicBezTo>
                    <a:pt x="185282" y="46982"/>
                    <a:pt x="195585" y="71856"/>
                    <a:pt x="195585" y="97793"/>
                  </a:cubicBezTo>
                  <a:lnTo>
                    <a:pt x="195585" y="97793"/>
                  </a:lnTo>
                  <a:cubicBezTo>
                    <a:pt x="195585" y="123729"/>
                    <a:pt x="185282" y="148603"/>
                    <a:pt x="166942" y="166942"/>
                  </a:cubicBezTo>
                  <a:cubicBezTo>
                    <a:pt x="148603" y="185282"/>
                    <a:pt x="123729" y="195585"/>
                    <a:pt x="97793" y="195585"/>
                  </a:cubicBezTo>
                  <a:lnTo>
                    <a:pt x="97793" y="195585"/>
                  </a:lnTo>
                  <a:cubicBezTo>
                    <a:pt x="71856" y="195585"/>
                    <a:pt x="46982" y="185282"/>
                    <a:pt x="28643" y="166942"/>
                  </a:cubicBezTo>
                  <a:cubicBezTo>
                    <a:pt x="10303" y="148603"/>
                    <a:pt x="0" y="123729"/>
                    <a:pt x="0" y="97793"/>
                  </a:cubicBezTo>
                  <a:lnTo>
                    <a:pt x="0" y="97793"/>
                  </a:lnTo>
                  <a:cubicBezTo>
                    <a:pt x="0" y="71856"/>
                    <a:pt x="10303" y="46982"/>
                    <a:pt x="28643" y="28643"/>
                  </a:cubicBezTo>
                  <a:cubicBezTo>
                    <a:pt x="46982" y="10303"/>
                    <a:pt x="71856" y="0"/>
                    <a:pt x="97793" y="0"/>
                  </a:cubicBezTo>
                  <a:close/>
                </a:path>
              </a:pathLst>
            </a:custGeom>
            <a:solidFill>
              <a:srgbClr val="004AAD"/>
            </a:solidFill>
          </p:spPr>
        </p:sp>
        <p:sp>
          <p:nvSpPr>
            <p:cNvPr name="TextBox 25" id="25"/>
            <p:cNvSpPr txBox="true"/>
            <p:nvPr/>
          </p:nvSpPr>
          <p:spPr>
            <a:xfrm>
              <a:off x="0" y="-57150"/>
              <a:ext cx="195585" cy="252735"/>
            </a:xfrm>
            <a:prstGeom prst="rect">
              <a:avLst/>
            </a:prstGeom>
          </p:spPr>
          <p:txBody>
            <a:bodyPr anchor="ctr" rtlCol="false" tIns="50800" lIns="50800" bIns="50800" rIns="50800"/>
            <a:lstStyle/>
            <a:p>
              <a:pPr algn="ctr">
                <a:lnSpc>
                  <a:spcPts val="2520"/>
                </a:lnSpc>
              </a:pPr>
            </a:p>
          </p:txBody>
        </p:sp>
      </p:grpSp>
      <p:grpSp>
        <p:nvGrpSpPr>
          <p:cNvPr name="Group 26" id="26"/>
          <p:cNvGrpSpPr/>
          <p:nvPr/>
        </p:nvGrpSpPr>
        <p:grpSpPr>
          <a:xfrm rot="0">
            <a:off x="8358311" y="33875"/>
            <a:ext cx="1395289" cy="139528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25" r="-51" b="-25"/>
              </a:stretch>
            </a:blip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DAGmlxVp_8Q</dc:identifier>
  <dcterms:modified xsi:type="dcterms:W3CDTF">2011-08-01T06:04:30Z</dcterms:modified>
  <cp:revision>1</cp:revision>
  <dc:title>Village Development Plan PPT By Gyansingh</dc:title>
</cp:coreProperties>
</file>