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Cambria" panose="02040503050406030204" pitchFamily="18" charset="0"/>
      <p:regular r:id="rId32"/>
      <p:bold r:id="rId33"/>
      <p:italic r:id="rId34"/>
      <p:boldItalic r:id="rId35"/>
    </p:embeddedFont>
    <p:embeddedFont>
      <p:font typeface="Montserrat" panose="000005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snapToGrid="0">
      <p:cViewPr varScale="1">
        <p:scale>
          <a:sx n="82" d="100"/>
          <a:sy n="82" d="100"/>
        </p:scale>
        <p:origin x="832"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3" name="Picture 2">
            <a:extLst>
              <a:ext uri="{FF2B5EF4-FFF2-40B4-BE49-F238E27FC236}">
                <a16:creationId xmlns:a16="http://schemas.microsoft.com/office/drawing/2014/main" id="{D2A5DCBA-E7FC-44E8-7493-48A445F3F103}"/>
              </a:ext>
            </a:extLst>
          </p:cNvPr>
          <p:cNvPicPr>
            <a:picLocks noChangeAspect="1"/>
          </p:cNvPicPr>
          <p:nvPr/>
        </p:nvPicPr>
        <p:blipFill>
          <a:blip r:embed="rId3"/>
          <a:stretch>
            <a:fillRect/>
          </a:stretch>
        </p:blipFill>
        <p:spPr>
          <a:xfrm>
            <a:off x="0" y="0"/>
            <a:ext cx="9242359" cy="5143500"/>
          </a:xfrm>
          <a:prstGeom prst="rect">
            <a:avLst/>
          </a:prstGeom>
        </p:spPr>
      </p:pic>
      <p:sp>
        <p:nvSpPr>
          <p:cNvPr id="55" name="Google Shape;55;p13"/>
          <p:cNvSpPr txBox="1">
            <a:spLocks noGrp="1"/>
          </p:cNvSpPr>
          <p:nvPr>
            <p:ph type="ctrTitle"/>
          </p:nvPr>
        </p:nvSpPr>
        <p:spPr>
          <a:xfrm>
            <a:off x="680943" y="178148"/>
            <a:ext cx="7782114" cy="2612734"/>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000" b="1" dirty="0">
                <a:solidFill>
                  <a:srgbClr val="CC0000"/>
                </a:solidFill>
                <a:latin typeface="Montserrat"/>
                <a:ea typeface="Montserrat"/>
                <a:cs typeface="Montserrat"/>
                <a:sym typeface="Montserrat"/>
              </a:rPr>
              <a:t>           Capstone Project-1</a:t>
            </a:r>
            <a:endParaRPr sz="40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IN" sz="3600" b="1" dirty="0">
                <a:solidFill>
                  <a:schemeClr val="lt1"/>
                </a:solidFill>
                <a:latin typeface="Montserrat"/>
                <a:ea typeface="Montserrat"/>
                <a:cs typeface="Montserrat"/>
                <a:sym typeface="Montserrat"/>
              </a:rPr>
              <a:t>     Global Terrorism</a:t>
            </a:r>
            <a:br>
              <a:rPr lang="en-IN" sz="3600" b="1" dirty="0">
                <a:solidFill>
                  <a:schemeClr val="lt1"/>
                </a:solidFill>
                <a:latin typeface="Montserrat"/>
                <a:ea typeface="Montserrat"/>
                <a:cs typeface="Montserrat"/>
                <a:sym typeface="Montserrat"/>
              </a:rPr>
            </a:br>
            <a:r>
              <a:rPr lang="en-IN" sz="3600" b="1" dirty="0">
                <a:solidFill>
                  <a:schemeClr val="lt1"/>
                </a:solidFill>
                <a:latin typeface="Montserrat"/>
                <a:ea typeface="Montserrat"/>
                <a:cs typeface="Montserrat"/>
                <a:sym typeface="Montserrat"/>
              </a:rPr>
              <a:t>Exploratory data analysis </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4" name="TextBox 3">
            <a:extLst>
              <a:ext uri="{FF2B5EF4-FFF2-40B4-BE49-F238E27FC236}">
                <a16:creationId xmlns:a16="http://schemas.microsoft.com/office/drawing/2014/main" id="{BB21609B-A914-ACDC-B445-36CFC41F3F9D}"/>
              </a:ext>
            </a:extLst>
          </p:cNvPr>
          <p:cNvSpPr txBox="1"/>
          <p:nvPr/>
        </p:nvSpPr>
        <p:spPr>
          <a:xfrm>
            <a:off x="6919994" y="4319021"/>
            <a:ext cx="2554840" cy="646331"/>
          </a:xfrm>
          <a:prstGeom prst="rect">
            <a:avLst/>
          </a:prstGeom>
          <a:noFill/>
        </p:spPr>
        <p:txBody>
          <a:bodyPr wrap="square" rtlCol="0">
            <a:spAutoFit/>
          </a:bodyPr>
          <a:lstStyle/>
          <a:p>
            <a:r>
              <a:rPr lang="en-IN" sz="1800" b="1" dirty="0">
                <a:solidFill>
                  <a:schemeClr val="bg2">
                    <a:lumMod val="10000"/>
                  </a:schemeClr>
                </a:solidFill>
                <a:latin typeface="Montserrat" panose="00000500000000000000" pitchFamily="2" charset="0"/>
              </a:rPr>
              <a:t>Submitted By:</a:t>
            </a:r>
          </a:p>
          <a:p>
            <a:r>
              <a:rPr lang="en-IN" sz="1800" b="1" dirty="0">
                <a:solidFill>
                  <a:schemeClr val="bg2">
                    <a:lumMod val="10000"/>
                  </a:schemeClr>
                </a:solidFill>
                <a:latin typeface="Montserrat" panose="00000500000000000000" pitchFamily="2" charset="0"/>
              </a:rPr>
              <a:t>Gyanveer Meena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7759C3-CDC9-A422-65B0-7ADC558A81AF}"/>
              </a:ext>
            </a:extLst>
          </p:cNvPr>
          <p:cNvSpPr>
            <a:spLocks noGrp="1"/>
          </p:cNvSpPr>
          <p:nvPr>
            <p:ph type="title"/>
          </p:nvPr>
        </p:nvSpPr>
        <p:spPr>
          <a:xfrm>
            <a:off x="242237" y="219841"/>
            <a:ext cx="8520600" cy="572700"/>
          </a:xfrm>
        </p:spPr>
        <p:txBody>
          <a:bodyPr/>
          <a:lstStyle/>
          <a:p>
            <a:r>
              <a:rPr lang="en-IN" dirty="0"/>
              <a:t>Top 10 Most  Attacked Countries</a:t>
            </a:r>
          </a:p>
        </p:txBody>
      </p:sp>
      <p:pic>
        <p:nvPicPr>
          <p:cNvPr id="5124" name="Picture 4">
            <a:extLst>
              <a:ext uri="{FF2B5EF4-FFF2-40B4-BE49-F238E27FC236}">
                <a16:creationId xmlns:a16="http://schemas.microsoft.com/office/drawing/2014/main" id="{7D4E3523-FFF7-8C77-B633-F0DC8DB5C3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9513" y="792541"/>
            <a:ext cx="5663324" cy="42547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F70F896-D0E7-3962-0002-92EE657147D0}"/>
              </a:ext>
            </a:extLst>
          </p:cNvPr>
          <p:cNvSpPr txBox="1"/>
          <p:nvPr/>
        </p:nvSpPr>
        <p:spPr>
          <a:xfrm>
            <a:off x="381164" y="1185621"/>
            <a:ext cx="2718350" cy="3108543"/>
          </a:xfrm>
          <a:prstGeom prst="rect">
            <a:avLst/>
          </a:prstGeom>
          <a:noFill/>
        </p:spPr>
        <p:txBody>
          <a:bodyPr wrap="square" rtlCol="0">
            <a:spAutoFit/>
          </a:bodyPr>
          <a:lstStyle/>
          <a:p>
            <a:r>
              <a:rPr lang="en-IN" dirty="0">
                <a:solidFill>
                  <a:schemeClr val="bg1">
                    <a:lumMod val="50000"/>
                  </a:schemeClr>
                </a:solidFill>
                <a:latin typeface="Cambria" panose="02040503050406030204" pitchFamily="18" charset="0"/>
                <a:ea typeface="Cambria" panose="02040503050406030204" pitchFamily="18" charset="0"/>
              </a:rPr>
              <a:t>From the adjacent figure, we came to know about the total number of terrorist attacks on different countries from </a:t>
            </a:r>
            <a:r>
              <a:rPr lang="en-IN" b="1" dirty="0">
                <a:solidFill>
                  <a:schemeClr val="bg1">
                    <a:lumMod val="60000"/>
                    <a:lumOff val="40000"/>
                  </a:schemeClr>
                </a:solidFill>
                <a:latin typeface="Cambria" panose="02040503050406030204" pitchFamily="18" charset="0"/>
                <a:ea typeface="Cambria" panose="02040503050406030204" pitchFamily="18" charset="0"/>
              </a:rPr>
              <a:t>1970 to 2017.</a:t>
            </a:r>
          </a:p>
          <a:p>
            <a:endParaRPr lang="en-IN" dirty="0">
              <a:solidFill>
                <a:schemeClr val="bg1">
                  <a:lumMod val="50000"/>
                </a:schemeClr>
              </a:solidFill>
              <a:latin typeface="Cambria" panose="02040503050406030204" pitchFamily="18" charset="0"/>
              <a:ea typeface="Cambria" panose="02040503050406030204" pitchFamily="18" charset="0"/>
            </a:endParaRPr>
          </a:p>
          <a:p>
            <a:r>
              <a:rPr lang="en-IN" dirty="0">
                <a:solidFill>
                  <a:schemeClr val="bg1">
                    <a:lumMod val="50000"/>
                  </a:schemeClr>
                </a:solidFill>
                <a:latin typeface="Cambria" panose="02040503050406030204" pitchFamily="18" charset="0"/>
                <a:ea typeface="Cambria" panose="02040503050406030204" pitchFamily="18" charset="0"/>
              </a:rPr>
              <a:t>From the graph we came to know that </a:t>
            </a:r>
            <a:r>
              <a:rPr lang="en-IN" b="1" dirty="0">
                <a:solidFill>
                  <a:schemeClr val="bg1">
                    <a:lumMod val="60000"/>
                    <a:lumOff val="40000"/>
                  </a:schemeClr>
                </a:solidFill>
                <a:latin typeface="Cambria" panose="02040503050406030204" pitchFamily="18" charset="0"/>
                <a:ea typeface="Cambria" panose="02040503050406030204" pitchFamily="18" charset="0"/>
              </a:rPr>
              <a:t>Iraq</a:t>
            </a:r>
            <a:r>
              <a:rPr lang="en-IN" dirty="0">
                <a:solidFill>
                  <a:schemeClr val="bg1">
                    <a:lumMod val="50000"/>
                  </a:schemeClr>
                </a:solidFill>
                <a:latin typeface="Cambria" panose="02040503050406030204" pitchFamily="18" charset="0"/>
                <a:ea typeface="Cambria" panose="02040503050406030204" pitchFamily="18" charset="0"/>
              </a:rPr>
              <a:t> suffered lot with the number of terrorist attacks followed by Pakistan.</a:t>
            </a:r>
          </a:p>
          <a:p>
            <a:endParaRPr lang="en-IN" dirty="0">
              <a:solidFill>
                <a:schemeClr val="bg1">
                  <a:lumMod val="50000"/>
                </a:schemeClr>
              </a:solidFill>
              <a:latin typeface="Cambria" panose="02040503050406030204" pitchFamily="18" charset="0"/>
              <a:ea typeface="Cambria" panose="02040503050406030204" pitchFamily="18" charset="0"/>
            </a:endParaRPr>
          </a:p>
          <a:p>
            <a:r>
              <a:rPr lang="en-IN" dirty="0">
                <a:solidFill>
                  <a:schemeClr val="tx1">
                    <a:lumMod val="75000"/>
                  </a:schemeClr>
                </a:solidFill>
                <a:latin typeface="Cambria" panose="02040503050406030204" pitchFamily="18" charset="0"/>
                <a:ea typeface="Cambria" panose="02040503050406030204" pitchFamily="18" charset="0"/>
              </a:rPr>
              <a:t>24,636</a:t>
            </a:r>
            <a:r>
              <a:rPr lang="en-IN" dirty="0">
                <a:solidFill>
                  <a:schemeClr val="bg1">
                    <a:lumMod val="50000"/>
                  </a:schemeClr>
                </a:solidFill>
                <a:latin typeface="Cambria" panose="02040503050406030204" pitchFamily="18" charset="0"/>
                <a:ea typeface="Cambria" panose="02040503050406030204" pitchFamily="18" charset="0"/>
              </a:rPr>
              <a:t> times Iraq is attacked by the terrorist.</a:t>
            </a:r>
          </a:p>
          <a:p>
            <a:endParaRPr lang="en-IN" dirty="0"/>
          </a:p>
        </p:txBody>
      </p:sp>
    </p:spTree>
    <p:extLst>
      <p:ext uri="{BB962C8B-B14F-4D97-AF65-F5344CB8AC3E}">
        <p14:creationId xmlns:p14="http://schemas.microsoft.com/office/powerpoint/2010/main" val="1672041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3892-7FE0-3872-9167-BC4A06855FBB}"/>
              </a:ext>
            </a:extLst>
          </p:cNvPr>
          <p:cNvSpPr>
            <a:spLocks noGrp="1"/>
          </p:cNvSpPr>
          <p:nvPr>
            <p:ph type="title"/>
          </p:nvPr>
        </p:nvSpPr>
        <p:spPr/>
        <p:txBody>
          <a:bodyPr/>
          <a:lstStyle/>
          <a:p>
            <a:r>
              <a:rPr lang="en-IN" dirty="0"/>
              <a:t>Total Casualties Country Wise</a:t>
            </a:r>
          </a:p>
        </p:txBody>
      </p:sp>
      <p:pic>
        <p:nvPicPr>
          <p:cNvPr id="7170" name="Picture 2">
            <a:extLst>
              <a:ext uri="{FF2B5EF4-FFF2-40B4-BE49-F238E27FC236}">
                <a16:creationId xmlns:a16="http://schemas.microsoft.com/office/drawing/2014/main" id="{1C98C7EE-6115-CDF5-8255-E572080AF7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6671" y="1017725"/>
            <a:ext cx="5913491" cy="3754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14FD5E7-A206-2423-5CB7-6E73F0FFF985}"/>
              </a:ext>
            </a:extLst>
          </p:cNvPr>
          <p:cNvSpPr txBox="1"/>
          <p:nvPr/>
        </p:nvSpPr>
        <p:spPr>
          <a:xfrm>
            <a:off x="311700" y="1379349"/>
            <a:ext cx="2516741" cy="2800767"/>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lumMod val="50000"/>
                  </a:schemeClr>
                </a:solidFill>
                <a:latin typeface="Cambria" panose="02040503050406030204" pitchFamily="18" charset="0"/>
                <a:ea typeface="Cambria" panose="02040503050406030204" pitchFamily="18" charset="0"/>
              </a:rPr>
              <a:t>From the figure on the right hand side, we can see that Iraq have the most number casualties and that’s not shocking because Iraq also have most number of attacks. </a:t>
            </a:r>
          </a:p>
          <a:p>
            <a:endParaRPr lang="en-IN" sz="1600" dirty="0">
              <a:solidFill>
                <a:schemeClr val="bg1">
                  <a:lumMod val="50000"/>
                </a:schemeClr>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IN" sz="1600" dirty="0">
                <a:solidFill>
                  <a:schemeClr val="bg1">
                    <a:lumMod val="50000"/>
                  </a:schemeClr>
                </a:solidFill>
                <a:latin typeface="Cambria" panose="02040503050406030204" pitchFamily="18" charset="0"/>
                <a:ea typeface="Cambria" panose="02040503050406030204" pitchFamily="18" charset="0"/>
              </a:rPr>
              <a:t>Total Number of casualties are </a:t>
            </a:r>
            <a:r>
              <a:rPr lang="en-IN" sz="1600" dirty="0">
                <a:solidFill>
                  <a:schemeClr val="tx1">
                    <a:lumMod val="75000"/>
                  </a:schemeClr>
                </a:solidFill>
                <a:latin typeface="Cambria" panose="02040503050406030204" pitchFamily="18" charset="0"/>
                <a:ea typeface="Cambria" panose="02040503050406030204" pitchFamily="18" charset="0"/>
              </a:rPr>
              <a:t>2,13,279</a:t>
            </a:r>
            <a:r>
              <a:rPr lang="en-IN" sz="1600" dirty="0">
                <a:solidFill>
                  <a:schemeClr val="bg1">
                    <a:lumMod val="50000"/>
                  </a:schemeClr>
                </a:solidFill>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4224746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B898-47C4-3758-D7D2-FF780EAD47B0}"/>
              </a:ext>
            </a:extLst>
          </p:cNvPr>
          <p:cNvSpPr>
            <a:spLocks noGrp="1"/>
          </p:cNvSpPr>
          <p:nvPr>
            <p:ph type="title"/>
          </p:nvPr>
        </p:nvSpPr>
        <p:spPr>
          <a:xfrm>
            <a:off x="271461" y="166087"/>
            <a:ext cx="8299102" cy="1058280"/>
          </a:xfrm>
        </p:spPr>
        <p:txBody>
          <a:bodyPr/>
          <a:lstStyle/>
          <a:p>
            <a:r>
              <a:rPr lang="en-IN" dirty="0"/>
              <a:t> Graphical presentation killed and wounded people  country wise </a:t>
            </a:r>
          </a:p>
        </p:txBody>
      </p:sp>
      <p:pic>
        <p:nvPicPr>
          <p:cNvPr id="8194" name="Picture 2">
            <a:extLst>
              <a:ext uri="{FF2B5EF4-FFF2-40B4-BE49-F238E27FC236}">
                <a16:creationId xmlns:a16="http://schemas.microsoft.com/office/drawing/2014/main" id="{E709F099-9D71-491F-F15B-B6E952A4B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1" y="1160615"/>
            <a:ext cx="8520599" cy="3982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595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05C18-603B-C0DB-E1DA-D57E08B5B9C9}"/>
              </a:ext>
            </a:extLst>
          </p:cNvPr>
          <p:cNvSpPr>
            <a:spLocks noGrp="1"/>
          </p:cNvSpPr>
          <p:nvPr>
            <p:ph type="title"/>
          </p:nvPr>
        </p:nvSpPr>
        <p:spPr/>
        <p:txBody>
          <a:bodyPr/>
          <a:lstStyle/>
          <a:p>
            <a:r>
              <a:rPr lang="en-IN" dirty="0"/>
              <a:t>Killed and Wounded People Country Wise</a:t>
            </a:r>
          </a:p>
        </p:txBody>
      </p:sp>
      <p:sp>
        <p:nvSpPr>
          <p:cNvPr id="3" name="Text Placeholder 2">
            <a:extLst>
              <a:ext uri="{FF2B5EF4-FFF2-40B4-BE49-F238E27FC236}">
                <a16:creationId xmlns:a16="http://schemas.microsoft.com/office/drawing/2014/main" id="{777D9300-61D7-F41F-4307-FB8DB850A59E}"/>
              </a:ext>
            </a:extLst>
          </p:cNvPr>
          <p:cNvSpPr>
            <a:spLocks noGrp="1"/>
          </p:cNvSpPr>
          <p:nvPr>
            <p:ph type="body" idx="1"/>
          </p:nvPr>
        </p:nvSpPr>
        <p:spPr/>
        <p:txBody>
          <a:bodyPr/>
          <a:lstStyle/>
          <a:p>
            <a:pPr>
              <a:buClr>
                <a:schemeClr val="accent2"/>
              </a:buClr>
            </a:pPr>
            <a:r>
              <a:rPr lang="en-IN" dirty="0">
                <a:solidFill>
                  <a:schemeClr val="bg1">
                    <a:lumMod val="75000"/>
                  </a:schemeClr>
                </a:solidFill>
              </a:rPr>
              <a:t>The graph on previous slide show the number of people killed and wounded by terrorist activities.</a:t>
            </a:r>
          </a:p>
          <a:p>
            <a:pPr>
              <a:buClr>
                <a:schemeClr val="accent2"/>
              </a:buClr>
            </a:pPr>
            <a:r>
              <a:rPr lang="en-IN" dirty="0">
                <a:solidFill>
                  <a:schemeClr val="bg1">
                    <a:lumMod val="75000"/>
                  </a:schemeClr>
                </a:solidFill>
              </a:rPr>
              <a:t>As we can see that </a:t>
            </a:r>
            <a:r>
              <a:rPr lang="en-IN" dirty="0">
                <a:solidFill>
                  <a:schemeClr val="bg1">
                    <a:lumMod val="60000"/>
                    <a:lumOff val="40000"/>
                  </a:schemeClr>
                </a:solidFill>
              </a:rPr>
              <a:t>Iraq</a:t>
            </a:r>
            <a:r>
              <a:rPr lang="en-IN" dirty="0">
                <a:solidFill>
                  <a:schemeClr val="bg1">
                    <a:lumMod val="75000"/>
                  </a:schemeClr>
                </a:solidFill>
              </a:rPr>
              <a:t> is at top in both graph of killed and wounded people.</a:t>
            </a:r>
          </a:p>
          <a:p>
            <a:pPr>
              <a:buClr>
                <a:schemeClr val="accent2"/>
              </a:buClr>
            </a:pPr>
            <a:r>
              <a:rPr lang="en-IN" dirty="0">
                <a:solidFill>
                  <a:schemeClr val="bg1">
                    <a:lumMod val="75000"/>
                  </a:schemeClr>
                </a:solidFill>
              </a:rPr>
              <a:t>Number of killed people is </a:t>
            </a:r>
            <a:r>
              <a:rPr lang="en-IN" dirty="0">
                <a:solidFill>
                  <a:schemeClr val="tx1">
                    <a:lumMod val="75000"/>
                  </a:schemeClr>
                </a:solidFill>
              </a:rPr>
              <a:t>78,589</a:t>
            </a:r>
            <a:r>
              <a:rPr lang="en-IN" dirty="0">
                <a:solidFill>
                  <a:schemeClr val="bg1">
                    <a:lumMod val="75000"/>
                  </a:schemeClr>
                </a:solidFill>
              </a:rPr>
              <a:t> and wounded is </a:t>
            </a:r>
            <a:r>
              <a:rPr lang="en-IN" dirty="0">
                <a:solidFill>
                  <a:schemeClr val="tx1">
                    <a:lumMod val="75000"/>
                  </a:schemeClr>
                </a:solidFill>
              </a:rPr>
              <a:t>1,34,690</a:t>
            </a:r>
            <a:r>
              <a:rPr lang="en-IN" dirty="0">
                <a:solidFill>
                  <a:schemeClr val="bg1">
                    <a:lumMod val="75000"/>
                  </a:schemeClr>
                </a:solidFill>
              </a:rPr>
              <a:t>.</a:t>
            </a:r>
          </a:p>
          <a:p>
            <a:pPr>
              <a:buClr>
                <a:schemeClr val="accent2"/>
              </a:buClr>
            </a:pPr>
            <a:r>
              <a:rPr lang="en-IN" dirty="0">
                <a:solidFill>
                  <a:schemeClr val="bg1">
                    <a:lumMod val="75000"/>
                  </a:schemeClr>
                </a:solidFill>
              </a:rPr>
              <a:t>Here we conclude that number of wounded people is higher than killed people.</a:t>
            </a:r>
          </a:p>
          <a:p>
            <a:endParaRPr lang="en-IN" dirty="0"/>
          </a:p>
        </p:txBody>
      </p:sp>
    </p:spTree>
    <p:extLst>
      <p:ext uri="{BB962C8B-B14F-4D97-AF65-F5344CB8AC3E}">
        <p14:creationId xmlns:p14="http://schemas.microsoft.com/office/powerpoint/2010/main" val="92965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41FA5-5C7E-3CC2-4E31-71B0D308414F}"/>
              </a:ext>
            </a:extLst>
          </p:cNvPr>
          <p:cNvSpPr>
            <a:spLocks noGrp="1"/>
          </p:cNvSpPr>
          <p:nvPr>
            <p:ph type="title"/>
          </p:nvPr>
        </p:nvSpPr>
        <p:spPr/>
        <p:txBody>
          <a:bodyPr/>
          <a:lstStyle/>
          <a:p>
            <a:r>
              <a:rPr lang="en-IN" dirty="0"/>
              <a:t>Top 10 Most Attacked Cities</a:t>
            </a:r>
          </a:p>
        </p:txBody>
      </p:sp>
      <p:sp>
        <p:nvSpPr>
          <p:cNvPr id="3" name="Text Placeholder 2">
            <a:extLst>
              <a:ext uri="{FF2B5EF4-FFF2-40B4-BE49-F238E27FC236}">
                <a16:creationId xmlns:a16="http://schemas.microsoft.com/office/drawing/2014/main" id="{A71CBDB0-93E0-7FBF-2240-CD8DC773DC06}"/>
              </a:ext>
            </a:extLst>
          </p:cNvPr>
          <p:cNvSpPr>
            <a:spLocks noGrp="1"/>
          </p:cNvSpPr>
          <p:nvPr>
            <p:ph type="body" idx="1"/>
          </p:nvPr>
        </p:nvSpPr>
        <p:spPr>
          <a:xfrm>
            <a:off x="218710" y="1166465"/>
            <a:ext cx="2904198" cy="2956084"/>
          </a:xfrm>
        </p:spPr>
        <p:txBody>
          <a:bodyPr/>
          <a:lstStyle/>
          <a:p>
            <a:pPr>
              <a:buClrTx/>
            </a:pPr>
            <a:r>
              <a:rPr lang="en-IN" sz="1400" dirty="0">
                <a:solidFill>
                  <a:schemeClr val="bg1">
                    <a:lumMod val="75000"/>
                  </a:schemeClr>
                </a:solidFill>
              </a:rPr>
              <a:t>From the figure on the right hand side, we can see that Baghdad have the most number attacks from </a:t>
            </a:r>
            <a:r>
              <a:rPr lang="en-IN" sz="1400" b="1" dirty="0">
                <a:solidFill>
                  <a:schemeClr val="bg1">
                    <a:lumMod val="60000"/>
                    <a:lumOff val="40000"/>
                  </a:schemeClr>
                </a:solidFill>
              </a:rPr>
              <a:t>1970 to 2017.</a:t>
            </a:r>
          </a:p>
          <a:p>
            <a:pPr>
              <a:buClrTx/>
            </a:pPr>
            <a:r>
              <a:rPr lang="en-IN" sz="1400" dirty="0">
                <a:solidFill>
                  <a:schemeClr val="bg1">
                    <a:lumMod val="75000"/>
                  </a:schemeClr>
                </a:solidFill>
              </a:rPr>
              <a:t>No other country is close to the number of attacks </a:t>
            </a:r>
            <a:r>
              <a:rPr lang="en-IN" sz="1400" b="1" dirty="0">
                <a:solidFill>
                  <a:schemeClr val="bg1">
                    <a:lumMod val="60000"/>
                    <a:lumOff val="40000"/>
                  </a:schemeClr>
                </a:solidFill>
              </a:rPr>
              <a:t>Baghdad</a:t>
            </a:r>
            <a:r>
              <a:rPr lang="en-IN" sz="1400" dirty="0">
                <a:solidFill>
                  <a:schemeClr val="bg1">
                    <a:lumMod val="75000"/>
                  </a:schemeClr>
                </a:solidFill>
              </a:rPr>
              <a:t> have. From this we can conclude the Baghdad is the </a:t>
            </a:r>
            <a:r>
              <a:rPr lang="en-IN" sz="1400" u="sng" dirty="0">
                <a:solidFill>
                  <a:schemeClr val="bg1">
                    <a:lumMod val="75000"/>
                  </a:schemeClr>
                </a:solidFill>
              </a:rPr>
              <a:t>hotspot</a:t>
            </a:r>
            <a:r>
              <a:rPr lang="en-IN" sz="1400" dirty="0">
                <a:solidFill>
                  <a:schemeClr val="bg1">
                    <a:lumMod val="75000"/>
                  </a:schemeClr>
                </a:solidFill>
              </a:rPr>
              <a:t> of terrorism.</a:t>
            </a:r>
          </a:p>
        </p:txBody>
      </p:sp>
      <p:pic>
        <p:nvPicPr>
          <p:cNvPr id="10242" name="Picture 2">
            <a:extLst>
              <a:ext uri="{FF2B5EF4-FFF2-40B4-BE49-F238E27FC236}">
                <a16:creationId xmlns:a16="http://schemas.microsoft.com/office/drawing/2014/main" id="{642C99C2-CBB8-1FC4-85B4-3B0CC5ACC0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1140" y="1017725"/>
            <a:ext cx="5557110" cy="3972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493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545E1-5CD8-9C92-BDD7-130313E8E0CF}"/>
              </a:ext>
            </a:extLst>
          </p:cNvPr>
          <p:cNvSpPr>
            <a:spLocks noGrp="1"/>
          </p:cNvSpPr>
          <p:nvPr>
            <p:ph type="title"/>
          </p:nvPr>
        </p:nvSpPr>
        <p:spPr>
          <a:xfrm>
            <a:off x="269947" y="258224"/>
            <a:ext cx="8520600" cy="572700"/>
          </a:xfrm>
        </p:spPr>
        <p:txBody>
          <a:bodyPr/>
          <a:lstStyle/>
          <a:p>
            <a:r>
              <a:rPr lang="en-IN" dirty="0"/>
              <a:t>Total Casualties City Wise</a:t>
            </a:r>
          </a:p>
        </p:txBody>
      </p:sp>
      <p:sp>
        <p:nvSpPr>
          <p:cNvPr id="3" name="Text Placeholder 2">
            <a:extLst>
              <a:ext uri="{FF2B5EF4-FFF2-40B4-BE49-F238E27FC236}">
                <a16:creationId xmlns:a16="http://schemas.microsoft.com/office/drawing/2014/main" id="{36963AEB-25C2-E5F7-3E5D-CF62217B2A30}"/>
              </a:ext>
            </a:extLst>
          </p:cNvPr>
          <p:cNvSpPr>
            <a:spLocks noGrp="1"/>
          </p:cNvSpPr>
          <p:nvPr>
            <p:ph type="body" idx="1"/>
          </p:nvPr>
        </p:nvSpPr>
        <p:spPr>
          <a:xfrm>
            <a:off x="218709" y="1170122"/>
            <a:ext cx="3198666" cy="3549112"/>
          </a:xfrm>
        </p:spPr>
        <p:txBody>
          <a:bodyPr/>
          <a:lstStyle/>
          <a:p>
            <a:pPr>
              <a:buClrTx/>
            </a:pPr>
            <a:r>
              <a:rPr lang="en-IN" sz="1400" dirty="0">
                <a:solidFill>
                  <a:schemeClr val="bg1">
                    <a:lumMod val="75000"/>
                  </a:schemeClr>
                </a:solidFill>
              </a:rPr>
              <a:t>From the figure on the right hand side, we can see that </a:t>
            </a:r>
            <a:r>
              <a:rPr lang="en-IN" sz="1400" b="1" dirty="0">
                <a:solidFill>
                  <a:schemeClr val="bg1">
                    <a:lumMod val="60000"/>
                    <a:lumOff val="40000"/>
                  </a:schemeClr>
                </a:solidFill>
              </a:rPr>
              <a:t>Baghdad</a:t>
            </a:r>
            <a:r>
              <a:rPr lang="en-IN" sz="1400" dirty="0">
                <a:solidFill>
                  <a:schemeClr val="bg1">
                    <a:lumMod val="75000"/>
                  </a:schemeClr>
                </a:solidFill>
              </a:rPr>
              <a:t> have the most number casualties.</a:t>
            </a:r>
          </a:p>
          <a:p>
            <a:pPr marL="114300" indent="0">
              <a:buClrTx/>
              <a:buNone/>
            </a:pPr>
            <a:endParaRPr lang="en-IN" sz="1400" dirty="0">
              <a:solidFill>
                <a:schemeClr val="bg1">
                  <a:lumMod val="75000"/>
                </a:schemeClr>
              </a:solidFill>
            </a:endParaRPr>
          </a:p>
          <a:p>
            <a:pPr>
              <a:buClrTx/>
            </a:pPr>
            <a:r>
              <a:rPr lang="en-IN" sz="1400" dirty="0">
                <a:solidFill>
                  <a:schemeClr val="bg1">
                    <a:lumMod val="75000"/>
                  </a:schemeClr>
                </a:solidFill>
              </a:rPr>
              <a:t>Total Number of Casualties are </a:t>
            </a:r>
            <a:r>
              <a:rPr lang="en-IN" sz="1400" dirty="0">
                <a:solidFill>
                  <a:schemeClr val="tx1">
                    <a:lumMod val="75000"/>
                  </a:schemeClr>
                </a:solidFill>
              </a:rPr>
              <a:t>77,876</a:t>
            </a:r>
            <a:r>
              <a:rPr lang="en-IN" sz="1400" dirty="0">
                <a:solidFill>
                  <a:schemeClr val="bg1">
                    <a:lumMod val="75000"/>
                  </a:schemeClr>
                </a:solidFill>
              </a:rPr>
              <a:t> and the following country New York city have </a:t>
            </a:r>
            <a:r>
              <a:rPr lang="en-IN" sz="1400" dirty="0">
                <a:solidFill>
                  <a:schemeClr val="tx1">
                    <a:lumMod val="75000"/>
                  </a:schemeClr>
                </a:solidFill>
              </a:rPr>
              <a:t>19,619</a:t>
            </a:r>
            <a:r>
              <a:rPr lang="en-IN" sz="1400" dirty="0">
                <a:solidFill>
                  <a:schemeClr val="bg1">
                    <a:lumMod val="75000"/>
                  </a:schemeClr>
                </a:solidFill>
              </a:rPr>
              <a:t> total casualties.</a:t>
            </a:r>
          </a:p>
          <a:p>
            <a:pPr marL="114300" indent="0">
              <a:buClrTx/>
              <a:buNone/>
            </a:pPr>
            <a:endParaRPr lang="en-IN" sz="1400" dirty="0">
              <a:solidFill>
                <a:schemeClr val="bg1">
                  <a:lumMod val="75000"/>
                </a:schemeClr>
              </a:solidFill>
            </a:endParaRPr>
          </a:p>
          <a:p>
            <a:pPr>
              <a:buClrTx/>
            </a:pPr>
            <a:r>
              <a:rPr lang="en-IN" sz="1400" dirty="0">
                <a:solidFill>
                  <a:schemeClr val="bg1">
                    <a:lumMod val="75000"/>
                  </a:schemeClr>
                </a:solidFill>
              </a:rPr>
              <a:t>As we can see that the gap between first and second place is huge.</a:t>
            </a:r>
          </a:p>
        </p:txBody>
      </p:sp>
      <p:pic>
        <p:nvPicPr>
          <p:cNvPr id="11266" name="Picture 2">
            <a:extLst>
              <a:ext uri="{FF2B5EF4-FFF2-40B4-BE49-F238E27FC236}">
                <a16:creationId xmlns:a16="http://schemas.microsoft.com/office/drawing/2014/main" id="{AB899D52-31DC-1633-4E72-DA303B7356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7375" y="883403"/>
            <a:ext cx="5616683" cy="4001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168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3EB5E-8520-72A9-99AA-9F68A90F2829}"/>
              </a:ext>
            </a:extLst>
          </p:cNvPr>
          <p:cNvSpPr>
            <a:spLocks noGrp="1"/>
          </p:cNvSpPr>
          <p:nvPr>
            <p:ph type="title"/>
          </p:nvPr>
        </p:nvSpPr>
        <p:spPr>
          <a:xfrm>
            <a:off x="193373" y="238784"/>
            <a:ext cx="8520600" cy="1066060"/>
          </a:xfrm>
        </p:spPr>
        <p:txBody>
          <a:bodyPr/>
          <a:lstStyle/>
          <a:p>
            <a:r>
              <a:rPr lang="en-IN" dirty="0"/>
              <a:t>Graphical presentation of killed and wounded people city wise.</a:t>
            </a:r>
          </a:p>
        </p:txBody>
      </p:sp>
      <p:pic>
        <p:nvPicPr>
          <p:cNvPr id="12292" name="Picture 4">
            <a:extLst>
              <a:ext uri="{FF2B5EF4-FFF2-40B4-BE49-F238E27FC236}">
                <a16:creationId xmlns:a16="http://schemas.microsoft.com/office/drawing/2014/main" id="{3C58BA97-2188-3DEA-36D5-51841B097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73" y="1141015"/>
            <a:ext cx="8082722" cy="3906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65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9E8CC-60B2-41D6-CB2D-AAB4DA1594D3}"/>
              </a:ext>
            </a:extLst>
          </p:cNvPr>
          <p:cNvSpPr>
            <a:spLocks noGrp="1"/>
          </p:cNvSpPr>
          <p:nvPr>
            <p:ph type="title"/>
          </p:nvPr>
        </p:nvSpPr>
        <p:spPr/>
        <p:txBody>
          <a:bodyPr/>
          <a:lstStyle/>
          <a:p>
            <a:r>
              <a:rPr lang="en-IN" dirty="0"/>
              <a:t>Killed and Wounded City wise</a:t>
            </a:r>
          </a:p>
        </p:txBody>
      </p:sp>
      <p:sp>
        <p:nvSpPr>
          <p:cNvPr id="3" name="Text Placeholder 2">
            <a:extLst>
              <a:ext uri="{FF2B5EF4-FFF2-40B4-BE49-F238E27FC236}">
                <a16:creationId xmlns:a16="http://schemas.microsoft.com/office/drawing/2014/main" id="{B1414861-C41E-A5FC-386D-B83D573F2D62}"/>
              </a:ext>
            </a:extLst>
          </p:cNvPr>
          <p:cNvSpPr>
            <a:spLocks noGrp="1"/>
          </p:cNvSpPr>
          <p:nvPr>
            <p:ph type="body" idx="1"/>
          </p:nvPr>
        </p:nvSpPr>
        <p:spPr/>
        <p:txBody>
          <a:bodyPr/>
          <a:lstStyle/>
          <a:p>
            <a:pPr>
              <a:buClrTx/>
            </a:pPr>
            <a:r>
              <a:rPr lang="en-IN" dirty="0">
                <a:solidFill>
                  <a:schemeClr val="bg1">
                    <a:lumMod val="75000"/>
                  </a:schemeClr>
                </a:solidFill>
              </a:rPr>
              <a:t>The graph on previous slide show the number of people killed and wounded by terrorist activities city wise.</a:t>
            </a:r>
          </a:p>
          <a:p>
            <a:pPr>
              <a:buClrTx/>
            </a:pPr>
            <a:r>
              <a:rPr lang="en-IN" dirty="0">
                <a:solidFill>
                  <a:schemeClr val="bg1">
                    <a:lumMod val="75000"/>
                  </a:schemeClr>
                </a:solidFill>
              </a:rPr>
              <a:t>In killed people graph we can see that the </a:t>
            </a:r>
            <a:r>
              <a:rPr lang="en-IN" dirty="0">
                <a:solidFill>
                  <a:schemeClr val="bg1">
                    <a:lumMod val="60000"/>
                    <a:lumOff val="40000"/>
                  </a:schemeClr>
                </a:solidFill>
              </a:rPr>
              <a:t>unknown</a:t>
            </a:r>
            <a:r>
              <a:rPr lang="en-IN" dirty="0">
                <a:solidFill>
                  <a:schemeClr val="bg1">
                    <a:lumMod val="75000"/>
                  </a:schemeClr>
                </a:solidFill>
              </a:rPr>
              <a:t> category is at top, that means we don’t even know the city of the killed people.</a:t>
            </a:r>
          </a:p>
          <a:p>
            <a:pPr>
              <a:buClrTx/>
            </a:pPr>
            <a:r>
              <a:rPr lang="en-IN" dirty="0">
                <a:solidFill>
                  <a:schemeClr val="bg1">
                    <a:lumMod val="75000"/>
                  </a:schemeClr>
                </a:solidFill>
              </a:rPr>
              <a:t>The second top city is the hot spot city </a:t>
            </a:r>
            <a:r>
              <a:rPr lang="en-IN" dirty="0">
                <a:solidFill>
                  <a:schemeClr val="bg1">
                    <a:lumMod val="60000"/>
                    <a:lumOff val="40000"/>
                  </a:schemeClr>
                </a:solidFill>
              </a:rPr>
              <a:t>Baghdad</a:t>
            </a:r>
            <a:r>
              <a:rPr lang="en-IN" dirty="0">
                <a:solidFill>
                  <a:schemeClr val="bg1">
                    <a:lumMod val="75000"/>
                  </a:schemeClr>
                </a:solidFill>
              </a:rPr>
              <a:t>, also on top in number of attack graph.</a:t>
            </a:r>
          </a:p>
          <a:p>
            <a:pPr>
              <a:buClrTx/>
            </a:pPr>
            <a:r>
              <a:rPr lang="en-IN" dirty="0">
                <a:solidFill>
                  <a:schemeClr val="tx1">
                    <a:lumMod val="75000"/>
                  </a:schemeClr>
                </a:solidFill>
              </a:rPr>
              <a:t>22,647</a:t>
            </a:r>
            <a:r>
              <a:rPr lang="en-IN" dirty="0">
                <a:solidFill>
                  <a:schemeClr val="bg1">
                    <a:lumMod val="75000"/>
                  </a:schemeClr>
                </a:solidFill>
              </a:rPr>
              <a:t> people killed and we don’t know the city of these people.</a:t>
            </a:r>
          </a:p>
          <a:p>
            <a:pPr>
              <a:buClrTx/>
            </a:pPr>
            <a:r>
              <a:rPr lang="en-IN" dirty="0">
                <a:solidFill>
                  <a:schemeClr val="bg1">
                    <a:lumMod val="75000"/>
                  </a:schemeClr>
                </a:solidFill>
              </a:rPr>
              <a:t>On left hand side graph we can see </a:t>
            </a:r>
            <a:r>
              <a:rPr lang="en-IN" dirty="0">
                <a:solidFill>
                  <a:schemeClr val="bg1">
                    <a:lumMod val="60000"/>
                    <a:lumOff val="40000"/>
                  </a:schemeClr>
                </a:solidFill>
              </a:rPr>
              <a:t>Baghdad</a:t>
            </a:r>
            <a:r>
              <a:rPr lang="en-IN" dirty="0">
                <a:solidFill>
                  <a:schemeClr val="bg1">
                    <a:lumMod val="75000"/>
                  </a:schemeClr>
                </a:solidFill>
              </a:rPr>
              <a:t> is at top with most number of wounded people.</a:t>
            </a:r>
          </a:p>
          <a:p>
            <a:pPr>
              <a:buClrTx/>
            </a:pPr>
            <a:endParaRPr lang="en-IN" dirty="0">
              <a:solidFill>
                <a:schemeClr val="bg1">
                  <a:lumMod val="75000"/>
                </a:schemeClr>
              </a:solidFill>
            </a:endParaRPr>
          </a:p>
          <a:p>
            <a:pPr marL="114300" indent="0">
              <a:buClrTx/>
              <a:buNone/>
            </a:pPr>
            <a:endParaRPr lang="en-IN" dirty="0">
              <a:solidFill>
                <a:schemeClr val="bg1">
                  <a:lumMod val="75000"/>
                </a:schemeClr>
              </a:solidFill>
            </a:endParaRPr>
          </a:p>
          <a:p>
            <a:endParaRPr lang="en-IN" dirty="0"/>
          </a:p>
        </p:txBody>
      </p:sp>
    </p:spTree>
    <p:extLst>
      <p:ext uri="{BB962C8B-B14F-4D97-AF65-F5344CB8AC3E}">
        <p14:creationId xmlns:p14="http://schemas.microsoft.com/office/powerpoint/2010/main" val="2213136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98A62-62D3-AD62-BC31-801FB7C43964}"/>
              </a:ext>
            </a:extLst>
          </p:cNvPr>
          <p:cNvSpPr>
            <a:spLocks noGrp="1"/>
          </p:cNvSpPr>
          <p:nvPr>
            <p:ph type="title"/>
          </p:nvPr>
        </p:nvSpPr>
        <p:spPr>
          <a:xfrm>
            <a:off x="203212" y="288275"/>
            <a:ext cx="8520600" cy="572700"/>
          </a:xfrm>
        </p:spPr>
        <p:txBody>
          <a:bodyPr/>
          <a:lstStyle/>
          <a:p>
            <a:r>
              <a:rPr lang="en-IN" dirty="0"/>
              <a:t>Attacks in Every Year</a:t>
            </a:r>
          </a:p>
        </p:txBody>
      </p:sp>
      <p:sp>
        <p:nvSpPr>
          <p:cNvPr id="3" name="Text Placeholder 2">
            <a:extLst>
              <a:ext uri="{FF2B5EF4-FFF2-40B4-BE49-F238E27FC236}">
                <a16:creationId xmlns:a16="http://schemas.microsoft.com/office/drawing/2014/main" id="{322427B8-0E2E-5D15-9E06-36020EE720E5}"/>
              </a:ext>
            </a:extLst>
          </p:cNvPr>
          <p:cNvSpPr>
            <a:spLocks noGrp="1"/>
          </p:cNvSpPr>
          <p:nvPr>
            <p:ph type="body" idx="1"/>
          </p:nvPr>
        </p:nvSpPr>
        <p:spPr>
          <a:xfrm>
            <a:off x="79226" y="800749"/>
            <a:ext cx="3237412" cy="4181956"/>
          </a:xfrm>
        </p:spPr>
        <p:txBody>
          <a:bodyPr/>
          <a:lstStyle/>
          <a:p>
            <a:pPr>
              <a:buClrTx/>
            </a:pPr>
            <a:r>
              <a:rPr lang="en-IN" sz="1400" dirty="0">
                <a:solidFill>
                  <a:schemeClr val="bg1">
                    <a:lumMod val="75000"/>
                  </a:schemeClr>
                </a:solidFill>
              </a:rPr>
              <a:t>From the adjacent figure we came to know about the total number of attacks in the year from 1970 to 2017.</a:t>
            </a:r>
          </a:p>
          <a:p>
            <a:pPr>
              <a:buClrTx/>
            </a:pPr>
            <a:endParaRPr lang="en-IN" sz="1400" dirty="0">
              <a:solidFill>
                <a:schemeClr val="bg1">
                  <a:lumMod val="75000"/>
                </a:schemeClr>
              </a:solidFill>
            </a:endParaRPr>
          </a:p>
          <a:p>
            <a:pPr>
              <a:buClrTx/>
            </a:pPr>
            <a:r>
              <a:rPr lang="en-IN" sz="1400" dirty="0">
                <a:solidFill>
                  <a:schemeClr val="bg1">
                    <a:lumMod val="75000"/>
                  </a:schemeClr>
                </a:solidFill>
              </a:rPr>
              <a:t>From the graph we can conclude that most attacks were done in year 2014.</a:t>
            </a:r>
          </a:p>
          <a:p>
            <a:pPr>
              <a:buClrTx/>
            </a:pPr>
            <a:r>
              <a:rPr lang="en-IN" sz="1400" dirty="0">
                <a:solidFill>
                  <a:schemeClr val="bg1">
                    <a:lumMod val="75000"/>
                  </a:schemeClr>
                </a:solidFill>
              </a:rPr>
              <a:t>We can see here that attacks slowly start to increase form 1972 until about 1993 where until 2004 we se downward global trend in Terrorism then after 2014 the terrorist activities starts increasing till 2014 then slowly decreases. </a:t>
            </a:r>
          </a:p>
          <a:p>
            <a:pPr>
              <a:buClrTx/>
            </a:pPr>
            <a:endParaRPr lang="en-IN" sz="1400" dirty="0">
              <a:solidFill>
                <a:schemeClr val="bg1">
                  <a:lumMod val="75000"/>
                </a:schemeClr>
              </a:solidFill>
            </a:endParaRPr>
          </a:p>
          <a:p>
            <a:pPr>
              <a:buClrTx/>
            </a:pPr>
            <a:endParaRPr lang="en-IN" sz="1400" dirty="0">
              <a:solidFill>
                <a:schemeClr val="bg1">
                  <a:lumMod val="75000"/>
                </a:schemeClr>
              </a:solidFill>
            </a:endParaRPr>
          </a:p>
        </p:txBody>
      </p:sp>
      <p:pic>
        <p:nvPicPr>
          <p:cNvPr id="13314" name="Picture 2">
            <a:extLst>
              <a:ext uri="{FF2B5EF4-FFF2-40B4-BE49-F238E27FC236}">
                <a16:creationId xmlns:a16="http://schemas.microsoft.com/office/drawing/2014/main" id="{8F176763-82B2-9A1B-6D9B-8E2B5747DD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6638" y="1017725"/>
            <a:ext cx="5602638" cy="355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610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89B1-1447-A36D-CE9C-C06D5CEDF2DA}"/>
              </a:ext>
            </a:extLst>
          </p:cNvPr>
          <p:cNvSpPr>
            <a:spLocks noGrp="1"/>
          </p:cNvSpPr>
          <p:nvPr>
            <p:ph type="title"/>
          </p:nvPr>
        </p:nvSpPr>
        <p:spPr>
          <a:xfrm>
            <a:off x="187713" y="197053"/>
            <a:ext cx="8520600" cy="508120"/>
          </a:xfrm>
        </p:spPr>
        <p:txBody>
          <a:bodyPr/>
          <a:lstStyle/>
          <a:p>
            <a:r>
              <a:rPr lang="en-IN" b="0" dirty="0">
                <a:solidFill>
                  <a:schemeClr val="bg1">
                    <a:lumMod val="75000"/>
                  </a:schemeClr>
                </a:solidFill>
                <a:effectLst/>
                <a:latin typeface="Cambria" panose="02040503050406030204" pitchFamily="18" charset="0"/>
                <a:ea typeface="Cambria" panose="02040503050406030204" pitchFamily="18" charset="0"/>
              </a:rPr>
              <a:t>Which organisation </a:t>
            </a:r>
            <a:r>
              <a:rPr lang="en-IN" dirty="0">
                <a:solidFill>
                  <a:schemeClr val="bg1">
                    <a:lumMod val="75000"/>
                  </a:schemeClr>
                </a:solidFill>
                <a:latin typeface="Cambria" panose="02040503050406030204" pitchFamily="18" charset="0"/>
                <a:ea typeface="Cambria" panose="02040503050406030204" pitchFamily="18" charset="0"/>
              </a:rPr>
              <a:t>cause most attacks</a:t>
            </a:r>
            <a:br>
              <a:rPr lang="en-IN" b="0" dirty="0">
                <a:solidFill>
                  <a:schemeClr val="bg1">
                    <a:lumMod val="75000"/>
                  </a:schemeClr>
                </a:solidFill>
                <a:effectLst/>
                <a:latin typeface="Cambria" panose="02040503050406030204" pitchFamily="18" charset="0"/>
                <a:ea typeface="Cambria" panose="02040503050406030204" pitchFamily="18" charset="0"/>
              </a:rPr>
            </a:br>
            <a:br>
              <a:rPr lang="en-IN" b="0" dirty="0">
                <a:solidFill>
                  <a:schemeClr val="bg1">
                    <a:lumMod val="75000"/>
                  </a:schemeClr>
                </a:solidFill>
                <a:effectLst/>
                <a:latin typeface="Cambria" panose="02040503050406030204" pitchFamily="18" charset="0"/>
                <a:ea typeface="Cambria" panose="02040503050406030204" pitchFamily="18" charset="0"/>
              </a:rPr>
            </a:br>
            <a:endParaRPr lang="en-IN" dirty="0"/>
          </a:p>
        </p:txBody>
      </p:sp>
      <p:pic>
        <p:nvPicPr>
          <p:cNvPr id="14340" name="Picture 4">
            <a:extLst>
              <a:ext uri="{FF2B5EF4-FFF2-40B4-BE49-F238E27FC236}">
                <a16:creationId xmlns:a16="http://schemas.microsoft.com/office/drawing/2014/main" id="{42F3C760-8A0F-3DB3-5C70-5D7A674B3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2651" y="769753"/>
            <a:ext cx="5610575" cy="43968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F7A474B-C12D-FA80-1408-BAEF01CDF2AD}"/>
              </a:ext>
            </a:extLst>
          </p:cNvPr>
          <p:cNvSpPr txBox="1"/>
          <p:nvPr/>
        </p:nvSpPr>
        <p:spPr>
          <a:xfrm>
            <a:off x="317715" y="1170122"/>
            <a:ext cx="2681207" cy="3539430"/>
          </a:xfrm>
          <a:prstGeom prst="rect">
            <a:avLst/>
          </a:prstGeom>
          <a:noFill/>
        </p:spPr>
        <p:txBody>
          <a:bodyPr wrap="square" rtlCol="0">
            <a:spAutoFit/>
          </a:bodyPr>
          <a:lstStyle/>
          <a:p>
            <a:pPr marL="285750" indent="-285750">
              <a:buClrTx/>
              <a:buFont typeface="Arial" panose="020B0604020202020204" pitchFamily="34" charset="0"/>
              <a:buChar char="•"/>
            </a:pPr>
            <a:r>
              <a:rPr lang="en-IN" sz="1600" dirty="0">
                <a:solidFill>
                  <a:schemeClr val="bg1">
                    <a:lumMod val="50000"/>
                  </a:schemeClr>
                </a:solidFill>
              </a:rPr>
              <a:t>From the adjacent figure we came to know that which terrorist organisation cause more attacks.</a:t>
            </a:r>
          </a:p>
          <a:p>
            <a:pPr marL="285750" indent="-285750">
              <a:buClrTx/>
              <a:buFont typeface="Arial" panose="020B0604020202020204" pitchFamily="34" charset="0"/>
              <a:buChar char="•"/>
            </a:pPr>
            <a:endParaRPr lang="en-IN" sz="1600" dirty="0">
              <a:solidFill>
                <a:schemeClr val="bg1">
                  <a:lumMod val="50000"/>
                </a:schemeClr>
              </a:solidFill>
            </a:endParaRPr>
          </a:p>
          <a:p>
            <a:pPr marL="285750" indent="-285750">
              <a:buClrTx/>
              <a:buFont typeface="Arial" panose="020B0604020202020204" pitchFamily="34" charset="0"/>
              <a:buChar char="•"/>
            </a:pPr>
            <a:r>
              <a:rPr lang="en-IN" sz="1600" dirty="0">
                <a:solidFill>
                  <a:schemeClr val="bg1">
                    <a:lumMod val="50000"/>
                  </a:schemeClr>
                </a:solidFill>
              </a:rPr>
              <a:t>As the graph shows most attacks is caused by </a:t>
            </a:r>
            <a:r>
              <a:rPr lang="en-IN" sz="1600" b="1" dirty="0">
                <a:solidFill>
                  <a:schemeClr val="bg1">
                    <a:lumMod val="60000"/>
                    <a:lumOff val="40000"/>
                  </a:schemeClr>
                </a:solidFill>
              </a:rPr>
              <a:t>unknown</a:t>
            </a:r>
            <a:r>
              <a:rPr lang="en-IN" sz="1600" dirty="0">
                <a:solidFill>
                  <a:schemeClr val="bg1">
                    <a:lumMod val="50000"/>
                  </a:schemeClr>
                </a:solidFill>
              </a:rPr>
              <a:t> terrorist groups.</a:t>
            </a:r>
          </a:p>
          <a:p>
            <a:pPr marL="285750" indent="-285750">
              <a:buClrTx/>
              <a:buFont typeface="Arial" panose="020B0604020202020204" pitchFamily="34" charset="0"/>
              <a:buChar char="•"/>
            </a:pPr>
            <a:endParaRPr lang="en-IN" sz="1600" dirty="0">
              <a:solidFill>
                <a:schemeClr val="bg1">
                  <a:lumMod val="50000"/>
                </a:schemeClr>
              </a:solidFill>
            </a:endParaRPr>
          </a:p>
          <a:p>
            <a:pPr marL="285750" indent="-285750">
              <a:buClrTx/>
              <a:buFont typeface="Arial" panose="020B0604020202020204" pitchFamily="34" charset="0"/>
              <a:buChar char="•"/>
            </a:pPr>
            <a:r>
              <a:rPr lang="en-IN" sz="1600" dirty="0">
                <a:solidFill>
                  <a:schemeClr val="bg1">
                    <a:lumMod val="50000"/>
                  </a:schemeClr>
                </a:solidFill>
              </a:rPr>
              <a:t>The second top terrorist organisation is the most famous </a:t>
            </a:r>
            <a:r>
              <a:rPr lang="en-IN" sz="1600" b="1" dirty="0">
                <a:solidFill>
                  <a:schemeClr val="bg1">
                    <a:lumMod val="60000"/>
                    <a:lumOff val="40000"/>
                  </a:schemeClr>
                </a:solidFill>
              </a:rPr>
              <a:t>Taliban</a:t>
            </a:r>
            <a:r>
              <a:rPr lang="en-IN" sz="1600" dirty="0">
                <a:solidFill>
                  <a:schemeClr val="bg1">
                    <a:lumMod val="50000"/>
                  </a:schemeClr>
                </a:solidFill>
              </a:rPr>
              <a:t>.</a:t>
            </a:r>
          </a:p>
        </p:txBody>
      </p:sp>
    </p:spTree>
    <p:extLst>
      <p:ext uri="{BB962C8B-B14F-4D97-AF65-F5344CB8AC3E}">
        <p14:creationId xmlns:p14="http://schemas.microsoft.com/office/powerpoint/2010/main" val="2422576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40224" y="8081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b="1" u="sng" dirty="0">
                <a:solidFill>
                  <a:schemeClr val="lt1"/>
                </a:solidFill>
                <a:latin typeface="Cambria" panose="02040503050406030204" pitchFamily="18" charset="0"/>
                <a:ea typeface="Cambria" panose="02040503050406030204" pitchFamily="18" charset="0"/>
                <a:cs typeface="Arial" panose="020B0604020202020204" pitchFamily="34" charset="0"/>
                <a:sym typeface="Montserrat"/>
              </a:rPr>
              <a:t>Point to Discuss</a:t>
            </a:r>
            <a:endParaRPr b="1" u="sng" dirty="0">
              <a:solidFill>
                <a:schemeClr val="lt1"/>
              </a:solidFill>
              <a:latin typeface="Cambria" panose="02040503050406030204" pitchFamily="18" charset="0"/>
              <a:ea typeface="Cambria" panose="02040503050406030204" pitchFamily="18" charset="0"/>
              <a:cs typeface="Arial" panose="020B0604020202020204" pitchFamily="34" charset="0"/>
              <a:sym typeface="Montserrat"/>
            </a:endParaRPr>
          </a:p>
        </p:txBody>
      </p:sp>
      <p:sp>
        <p:nvSpPr>
          <p:cNvPr id="3" name="Text Placeholder 2">
            <a:extLst>
              <a:ext uri="{FF2B5EF4-FFF2-40B4-BE49-F238E27FC236}">
                <a16:creationId xmlns:a16="http://schemas.microsoft.com/office/drawing/2014/main" id="{8FF67916-CE10-1E76-B896-0852319F063C}"/>
              </a:ext>
            </a:extLst>
          </p:cNvPr>
          <p:cNvSpPr>
            <a:spLocks noGrp="1"/>
          </p:cNvSpPr>
          <p:nvPr>
            <p:ph type="body" idx="1"/>
          </p:nvPr>
        </p:nvSpPr>
        <p:spPr>
          <a:xfrm>
            <a:off x="240224" y="653515"/>
            <a:ext cx="8592076" cy="4409170"/>
          </a:xfrm>
        </p:spPr>
        <p:txBody>
          <a:bodyPr/>
          <a:lstStyle/>
          <a:p>
            <a:pPr>
              <a:buClr>
                <a:schemeClr val="accent2"/>
              </a:buClr>
            </a:pPr>
            <a:r>
              <a:rPr lang="en-IN" dirty="0">
                <a:solidFill>
                  <a:schemeClr val="bg1">
                    <a:lumMod val="75000"/>
                  </a:schemeClr>
                </a:solidFill>
                <a:latin typeface="Cambria" panose="02040503050406030204" pitchFamily="18" charset="0"/>
                <a:ea typeface="Cambria" panose="02040503050406030204" pitchFamily="18" charset="0"/>
              </a:rPr>
              <a:t>Data Summary</a:t>
            </a:r>
          </a:p>
          <a:p>
            <a:pPr>
              <a:buClr>
                <a:schemeClr val="accent2"/>
              </a:buClr>
            </a:pPr>
            <a:r>
              <a:rPr lang="en-IN" dirty="0">
                <a:solidFill>
                  <a:schemeClr val="bg1">
                    <a:lumMod val="75000"/>
                  </a:schemeClr>
                </a:solidFill>
                <a:latin typeface="Cambria" panose="02040503050406030204" pitchFamily="18" charset="0"/>
                <a:ea typeface="Cambria" panose="02040503050406030204" pitchFamily="18" charset="0"/>
              </a:rPr>
              <a:t>Data Cleaning</a:t>
            </a:r>
          </a:p>
          <a:p>
            <a:pPr>
              <a:buClr>
                <a:schemeClr val="accent2"/>
              </a:buClr>
            </a:pPr>
            <a:r>
              <a:rPr lang="en-IN" b="0" dirty="0">
                <a:solidFill>
                  <a:schemeClr val="bg1">
                    <a:lumMod val="75000"/>
                  </a:schemeClr>
                </a:solidFill>
                <a:effectLst/>
                <a:latin typeface="Cambria" panose="02040503050406030204" pitchFamily="18" charset="0"/>
                <a:ea typeface="Cambria" panose="02040503050406030204" pitchFamily="18" charset="0"/>
              </a:rPr>
              <a:t>Correlation Analysis</a:t>
            </a:r>
          </a:p>
          <a:p>
            <a:pPr>
              <a:buClr>
                <a:schemeClr val="accent2"/>
              </a:buClr>
            </a:pPr>
            <a:r>
              <a:rPr lang="en-IN" dirty="0">
                <a:solidFill>
                  <a:schemeClr val="bg1">
                    <a:lumMod val="75000"/>
                  </a:schemeClr>
                </a:solidFill>
                <a:latin typeface="Cambria" panose="02040503050406030204" pitchFamily="18" charset="0"/>
                <a:ea typeface="Cambria" panose="02040503050406030204" pitchFamily="18" charset="0"/>
              </a:rPr>
              <a:t>Region wise attacks and killed</a:t>
            </a:r>
          </a:p>
          <a:p>
            <a:pPr>
              <a:buClr>
                <a:schemeClr val="accent2"/>
              </a:buClr>
            </a:pPr>
            <a:r>
              <a:rPr lang="en-IN" dirty="0">
                <a:solidFill>
                  <a:schemeClr val="bg1">
                    <a:lumMod val="75000"/>
                  </a:schemeClr>
                </a:solidFill>
                <a:latin typeface="Cambria" panose="02040503050406030204" pitchFamily="18" charset="0"/>
                <a:ea typeface="Cambria" panose="02040503050406030204" pitchFamily="18" charset="0"/>
              </a:rPr>
              <a:t>Attacks in every year</a:t>
            </a:r>
          </a:p>
          <a:p>
            <a:pPr>
              <a:buClr>
                <a:schemeClr val="accent2"/>
              </a:buClr>
            </a:pPr>
            <a:r>
              <a:rPr lang="en-IN" b="0" dirty="0">
                <a:solidFill>
                  <a:schemeClr val="bg1">
                    <a:lumMod val="75000"/>
                  </a:schemeClr>
                </a:solidFill>
                <a:effectLst/>
                <a:latin typeface="Cambria" panose="02040503050406030204" pitchFamily="18" charset="0"/>
                <a:ea typeface="Cambria" panose="02040503050406030204" pitchFamily="18" charset="0"/>
              </a:rPr>
              <a:t>Top 10 most attacked Countries and killed</a:t>
            </a:r>
          </a:p>
          <a:p>
            <a:pPr>
              <a:buClr>
                <a:schemeClr val="accent2"/>
              </a:buClr>
            </a:pPr>
            <a:r>
              <a:rPr lang="en-IN" b="0" dirty="0">
                <a:solidFill>
                  <a:schemeClr val="bg1">
                    <a:lumMod val="75000"/>
                  </a:schemeClr>
                </a:solidFill>
                <a:effectLst/>
                <a:latin typeface="Cambria" panose="02040503050406030204" pitchFamily="18" charset="0"/>
                <a:ea typeface="Cambria" panose="02040503050406030204" pitchFamily="18" charset="0"/>
              </a:rPr>
              <a:t>Top 10 most attacked Cities and killed</a:t>
            </a:r>
          </a:p>
          <a:p>
            <a:pPr>
              <a:buClr>
                <a:schemeClr val="accent2"/>
              </a:buClr>
            </a:pPr>
            <a:r>
              <a:rPr lang="en-IN" b="0" dirty="0">
                <a:solidFill>
                  <a:schemeClr val="bg1">
                    <a:lumMod val="75000"/>
                  </a:schemeClr>
                </a:solidFill>
                <a:effectLst/>
                <a:latin typeface="Cambria" panose="02040503050406030204" pitchFamily="18" charset="0"/>
                <a:ea typeface="Cambria" panose="02040503050406030204" pitchFamily="18" charset="0"/>
              </a:rPr>
              <a:t>Top 10 active terrorist </a:t>
            </a:r>
            <a:r>
              <a:rPr lang="en-IN" dirty="0">
                <a:solidFill>
                  <a:schemeClr val="bg1">
                    <a:lumMod val="75000"/>
                  </a:schemeClr>
                </a:solidFill>
                <a:latin typeface="Cambria" panose="02040503050406030204" pitchFamily="18" charset="0"/>
                <a:ea typeface="Cambria" panose="02040503050406030204" pitchFamily="18" charset="0"/>
              </a:rPr>
              <a:t>groups</a:t>
            </a:r>
          </a:p>
          <a:p>
            <a:pPr>
              <a:buClr>
                <a:schemeClr val="accent2"/>
              </a:buClr>
            </a:pPr>
            <a:r>
              <a:rPr lang="en-IN" b="0" dirty="0">
                <a:solidFill>
                  <a:schemeClr val="bg1">
                    <a:lumMod val="75000"/>
                  </a:schemeClr>
                </a:solidFill>
                <a:effectLst/>
                <a:latin typeface="Cambria" panose="02040503050406030204" pitchFamily="18" charset="0"/>
                <a:ea typeface="Cambria" panose="02040503050406030204" pitchFamily="18" charset="0"/>
              </a:rPr>
              <a:t>Which Organisation is more active.</a:t>
            </a:r>
          </a:p>
          <a:p>
            <a:pPr>
              <a:buClr>
                <a:schemeClr val="accent2"/>
              </a:buClr>
            </a:pPr>
            <a:r>
              <a:rPr lang="en-IN" dirty="0">
                <a:solidFill>
                  <a:schemeClr val="bg1">
                    <a:lumMod val="75000"/>
                  </a:schemeClr>
                </a:solidFill>
                <a:latin typeface="Cambria" panose="02040503050406030204" pitchFamily="18" charset="0"/>
                <a:ea typeface="Cambria" panose="02040503050406030204" pitchFamily="18" charset="0"/>
              </a:rPr>
              <a:t>Methods of attacks</a:t>
            </a:r>
          </a:p>
          <a:p>
            <a:pPr>
              <a:buClr>
                <a:schemeClr val="accent2"/>
              </a:buClr>
            </a:pPr>
            <a:r>
              <a:rPr lang="en-IN" dirty="0">
                <a:solidFill>
                  <a:schemeClr val="bg1">
                    <a:lumMod val="75000"/>
                  </a:schemeClr>
                </a:solidFill>
                <a:latin typeface="Cambria" panose="02040503050406030204" pitchFamily="18" charset="0"/>
                <a:ea typeface="Cambria" panose="02040503050406030204" pitchFamily="18" charset="0"/>
              </a:rPr>
              <a:t>Top Indian terrorist group </a:t>
            </a:r>
          </a:p>
          <a:p>
            <a:pPr>
              <a:buClr>
                <a:schemeClr val="accent2"/>
              </a:buClr>
            </a:pPr>
            <a:r>
              <a:rPr lang="en-IN" b="0" dirty="0">
                <a:solidFill>
                  <a:schemeClr val="bg1">
                    <a:lumMod val="75000"/>
                  </a:schemeClr>
                </a:solidFill>
                <a:effectLst/>
                <a:latin typeface="Cambria" panose="02040503050406030204" pitchFamily="18" charset="0"/>
                <a:ea typeface="Cambria" panose="02040503050406030204" pitchFamily="18" charset="0"/>
              </a:rPr>
              <a:t>Challenges faced</a:t>
            </a:r>
          </a:p>
          <a:p>
            <a:pPr>
              <a:buClr>
                <a:schemeClr val="accent2"/>
              </a:buClr>
            </a:pPr>
            <a:r>
              <a:rPr lang="en-IN" dirty="0">
                <a:solidFill>
                  <a:schemeClr val="bg1">
                    <a:lumMod val="75000"/>
                  </a:schemeClr>
                </a:solidFill>
                <a:latin typeface="Cambria" panose="02040503050406030204" pitchFamily="18" charset="0"/>
                <a:ea typeface="Cambria" panose="02040503050406030204" pitchFamily="18" charset="0"/>
              </a:rPr>
              <a:t>Conclusion</a:t>
            </a:r>
            <a:endParaRPr lang="en-IN" b="0" dirty="0">
              <a:solidFill>
                <a:schemeClr val="bg1">
                  <a:lumMod val="75000"/>
                </a:schemeClr>
              </a:solidFill>
              <a:effectLst/>
              <a:latin typeface="Cambria" panose="02040503050406030204" pitchFamily="18" charset="0"/>
              <a:ea typeface="Cambria" panose="02040503050406030204" pitchFamily="18" charset="0"/>
            </a:endParaRPr>
          </a:p>
          <a:p>
            <a:pPr>
              <a:buClr>
                <a:schemeClr val="accent2"/>
              </a:buClr>
            </a:pPr>
            <a:endParaRPr lang="en-IN" b="0" dirty="0">
              <a:solidFill>
                <a:schemeClr val="accent2"/>
              </a:solidFill>
              <a:effectLst/>
              <a:latin typeface="Cambria" panose="02040503050406030204" pitchFamily="18" charset="0"/>
              <a:ea typeface="Cambria" panose="02040503050406030204" pitchFamily="18" charset="0"/>
            </a:endParaRPr>
          </a:p>
          <a:p>
            <a:pPr>
              <a:buClr>
                <a:schemeClr val="accent2"/>
              </a:buClr>
            </a:pPr>
            <a:endParaRPr lang="en-IN" dirty="0">
              <a:solidFill>
                <a:schemeClr val="accent2"/>
              </a:solidFill>
            </a:endParaRPr>
          </a:p>
          <a:p>
            <a:pPr>
              <a:buClr>
                <a:schemeClr val="accent2"/>
              </a:buClr>
            </a:pPr>
            <a:endParaRPr lang="en-IN" dirty="0">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114C6-BEAA-DCE4-66AF-A02BDFCB3207}"/>
              </a:ext>
            </a:extLst>
          </p:cNvPr>
          <p:cNvSpPr>
            <a:spLocks noGrp="1"/>
          </p:cNvSpPr>
          <p:nvPr>
            <p:ph type="title"/>
          </p:nvPr>
        </p:nvSpPr>
        <p:spPr>
          <a:xfrm>
            <a:off x="235943" y="158675"/>
            <a:ext cx="8520600" cy="572700"/>
          </a:xfrm>
        </p:spPr>
        <p:txBody>
          <a:bodyPr/>
          <a:lstStyle/>
          <a:p>
            <a:r>
              <a:rPr lang="en-IN" dirty="0"/>
              <a:t>Methods of Attacks</a:t>
            </a:r>
          </a:p>
        </p:txBody>
      </p:sp>
      <p:sp>
        <p:nvSpPr>
          <p:cNvPr id="3" name="Text Placeholder 2">
            <a:extLst>
              <a:ext uri="{FF2B5EF4-FFF2-40B4-BE49-F238E27FC236}">
                <a16:creationId xmlns:a16="http://schemas.microsoft.com/office/drawing/2014/main" id="{85E75EB0-D4C1-4E6A-09A5-DCAF7A36A508}"/>
              </a:ext>
            </a:extLst>
          </p:cNvPr>
          <p:cNvSpPr>
            <a:spLocks noGrp="1"/>
          </p:cNvSpPr>
          <p:nvPr>
            <p:ph type="body" idx="1"/>
          </p:nvPr>
        </p:nvSpPr>
        <p:spPr>
          <a:xfrm>
            <a:off x="55977" y="1297502"/>
            <a:ext cx="2694972" cy="2251609"/>
          </a:xfrm>
        </p:spPr>
        <p:txBody>
          <a:bodyPr/>
          <a:lstStyle/>
          <a:p>
            <a:pPr>
              <a:buClrTx/>
            </a:pPr>
            <a:r>
              <a:rPr lang="en-IN" sz="1600" dirty="0">
                <a:solidFill>
                  <a:schemeClr val="bg1">
                    <a:lumMod val="75000"/>
                  </a:schemeClr>
                </a:solidFill>
              </a:rPr>
              <a:t>From the adjacent figure we cam to know that terrorist favourite attack method is </a:t>
            </a:r>
            <a:r>
              <a:rPr lang="en-IN" sz="1600" b="1" dirty="0">
                <a:solidFill>
                  <a:schemeClr val="bg1">
                    <a:lumMod val="60000"/>
                    <a:lumOff val="40000"/>
                  </a:schemeClr>
                </a:solidFill>
                <a:latin typeface="Cambria" panose="02040503050406030204" pitchFamily="18" charset="0"/>
                <a:ea typeface="Cambria" panose="02040503050406030204" pitchFamily="18" charset="0"/>
              </a:rPr>
              <a:t>Bombing/Explosions</a:t>
            </a:r>
            <a:r>
              <a:rPr lang="en-IN" sz="1600" dirty="0">
                <a:solidFill>
                  <a:schemeClr val="bg1">
                    <a:lumMod val="75000"/>
                  </a:schemeClr>
                </a:solidFill>
              </a:rPr>
              <a:t>.</a:t>
            </a:r>
          </a:p>
        </p:txBody>
      </p:sp>
      <p:pic>
        <p:nvPicPr>
          <p:cNvPr id="15362" name="Picture 2">
            <a:extLst>
              <a:ext uri="{FF2B5EF4-FFF2-40B4-BE49-F238E27FC236}">
                <a16:creationId xmlns:a16="http://schemas.microsoft.com/office/drawing/2014/main" id="{9B794206-B264-C2AF-2AEB-FE9C1F024C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0949" y="601775"/>
            <a:ext cx="6214820" cy="438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924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05408-E08A-81ED-5215-5DB3D442EDB7}"/>
              </a:ext>
            </a:extLst>
          </p:cNvPr>
          <p:cNvSpPr>
            <a:spLocks noGrp="1"/>
          </p:cNvSpPr>
          <p:nvPr>
            <p:ph type="title"/>
          </p:nvPr>
        </p:nvSpPr>
        <p:spPr>
          <a:xfrm>
            <a:off x="241958" y="131737"/>
            <a:ext cx="8520600" cy="942073"/>
          </a:xfrm>
        </p:spPr>
        <p:txBody>
          <a:bodyPr/>
          <a:lstStyle/>
          <a:p>
            <a:r>
              <a:rPr lang="en-IN" dirty="0"/>
              <a:t>Graphical presentation of number of people killed and wounded in each attack type.</a:t>
            </a:r>
          </a:p>
        </p:txBody>
      </p:sp>
      <p:pic>
        <p:nvPicPr>
          <p:cNvPr id="16386" name="Picture 2">
            <a:extLst>
              <a:ext uri="{FF2B5EF4-FFF2-40B4-BE49-F238E27FC236}">
                <a16:creationId xmlns:a16="http://schemas.microsoft.com/office/drawing/2014/main" id="{25785275-E6B2-B777-234A-C07BFB376B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339" y="1177870"/>
            <a:ext cx="7985838" cy="3833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020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7234B-4005-C060-59E3-BEFBAC3BD166}"/>
              </a:ext>
            </a:extLst>
          </p:cNvPr>
          <p:cNvSpPr>
            <a:spLocks noGrp="1"/>
          </p:cNvSpPr>
          <p:nvPr>
            <p:ph type="title"/>
          </p:nvPr>
        </p:nvSpPr>
        <p:spPr>
          <a:xfrm>
            <a:off x="311700" y="204801"/>
            <a:ext cx="8520600" cy="996317"/>
          </a:xfrm>
        </p:spPr>
        <p:txBody>
          <a:bodyPr/>
          <a:lstStyle/>
          <a:p>
            <a:r>
              <a:rPr lang="en-IN" dirty="0"/>
              <a:t>Number of people killed and wounded in each attack type.</a:t>
            </a:r>
          </a:p>
        </p:txBody>
      </p:sp>
      <p:sp>
        <p:nvSpPr>
          <p:cNvPr id="3" name="Text Placeholder 2">
            <a:extLst>
              <a:ext uri="{FF2B5EF4-FFF2-40B4-BE49-F238E27FC236}">
                <a16:creationId xmlns:a16="http://schemas.microsoft.com/office/drawing/2014/main" id="{C255DD7E-F773-4C73-276A-145316DCCD40}"/>
              </a:ext>
            </a:extLst>
          </p:cNvPr>
          <p:cNvSpPr>
            <a:spLocks noGrp="1"/>
          </p:cNvSpPr>
          <p:nvPr>
            <p:ph type="body" idx="1"/>
          </p:nvPr>
        </p:nvSpPr>
        <p:spPr>
          <a:xfrm>
            <a:off x="311699" y="1464590"/>
            <a:ext cx="7925649" cy="3378630"/>
          </a:xfrm>
        </p:spPr>
        <p:txBody>
          <a:bodyPr/>
          <a:lstStyle/>
          <a:p>
            <a:pPr>
              <a:buClrTx/>
            </a:pPr>
            <a:r>
              <a:rPr lang="en-IN" dirty="0">
                <a:solidFill>
                  <a:schemeClr val="bg1">
                    <a:lumMod val="75000"/>
                  </a:schemeClr>
                </a:solidFill>
              </a:rPr>
              <a:t>The graph on previous slide show the number of people killed and wounded by each attack type.</a:t>
            </a:r>
          </a:p>
          <a:p>
            <a:pPr>
              <a:buClrTx/>
            </a:pPr>
            <a:r>
              <a:rPr lang="en-IN" dirty="0">
                <a:solidFill>
                  <a:schemeClr val="bg1">
                    <a:lumMod val="75000"/>
                  </a:schemeClr>
                </a:solidFill>
              </a:rPr>
              <a:t>On  the right hand side graph we can see that </a:t>
            </a:r>
            <a:r>
              <a:rPr lang="en-IN" dirty="0">
                <a:solidFill>
                  <a:schemeClr val="bg1">
                    <a:lumMod val="60000"/>
                    <a:lumOff val="40000"/>
                  </a:schemeClr>
                </a:solidFill>
              </a:rPr>
              <a:t>Armed Assault</a:t>
            </a:r>
            <a:r>
              <a:rPr lang="en-IN" dirty="0">
                <a:solidFill>
                  <a:schemeClr val="bg1">
                    <a:lumMod val="75000"/>
                  </a:schemeClr>
                </a:solidFill>
              </a:rPr>
              <a:t> killed the most number of people and the number is </a:t>
            </a:r>
            <a:r>
              <a:rPr lang="en-IN" dirty="0">
                <a:solidFill>
                  <a:schemeClr val="tx1">
                    <a:lumMod val="75000"/>
                  </a:schemeClr>
                </a:solidFill>
              </a:rPr>
              <a:t>1,60,297</a:t>
            </a:r>
            <a:r>
              <a:rPr lang="en-IN" dirty="0">
                <a:solidFill>
                  <a:schemeClr val="bg1">
                    <a:lumMod val="75000"/>
                  </a:schemeClr>
                </a:solidFill>
              </a:rPr>
              <a:t>.</a:t>
            </a:r>
          </a:p>
          <a:p>
            <a:pPr>
              <a:buClrTx/>
            </a:pPr>
            <a:r>
              <a:rPr lang="en-IN" dirty="0">
                <a:solidFill>
                  <a:schemeClr val="bg1">
                    <a:lumMod val="75000"/>
                  </a:schemeClr>
                </a:solidFill>
              </a:rPr>
              <a:t>On the left hand side graph we can see that </a:t>
            </a:r>
            <a:r>
              <a:rPr lang="en-IN" dirty="0">
                <a:solidFill>
                  <a:schemeClr val="bg1">
                    <a:lumMod val="60000"/>
                    <a:lumOff val="40000"/>
                  </a:schemeClr>
                </a:solidFill>
              </a:rPr>
              <a:t>Bombing/Explosion </a:t>
            </a:r>
            <a:r>
              <a:rPr lang="en-IN" dirty="0">
                <a:solidFill>
                  <a:schemeClr val="bg1">
                    <a:lumMod val="75000"/>
                  </a:schemeClr>
                </a:solidFill>
              </a:rPr>
              <a:t>wounded the most number of people and the number is </a:t>
            </a:r>
            <a:r>
              <a:rPr lang="en-IN" dirty="0">
                <a:solidFill>
                  <a:schemeClr val="tx1">
                    <a:lumMod val="75000"/>
                  </a:schemeClr>
                </a:solidFill>
              </a:rPr>
              <a:t>3,72,686</a:t>
            </a:r>
            <a:r>
              <a:rPr lang="en-IN" dirty="0">
                <a:solidFill>
                  <a:schemeClr val="bg1">
                    <a:lumMod val="75000"/>
                  </a:schemeClr>
                </a:solidFill>
              </a:rPr>
              <a:t>.</a:t>
            </a:r>
          </a:p>
          <a:p>
            <a:pPr marL="114300" indent="0">
              <a:buClrTx/>
              <a:buNone/>
            </a:pPr>
            <a:endParaRPr lang="en-IN" dirty="0">
              <a:solidFill>
                <a:schemeClr val="bg1">
                  <a:lumMod val="75000"/>
                </a:schemeClr>
              </a:solidFill>
            </a:endParaRPr>
          </a:p>
        </p:txBody>
      </p:sp>
    </p:spTree>
    <p:extLst>
      <p:ext uri="{BB962C8B-B14F-4D97-AF65-F5344CB8AC3E}">
        <p14:creationId xmlns:p14="http://schemas.microsoft.com/office/powerpoint/2010/main" val="3184601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33E3C-F1DA-0B95-4200-CBF3E526A536}"/>
              </a:ext>
            </a:extLst>
          </p:cNvPr>
          <p:cNvSpPr>
            <a:spLocks noGrp="1"/>
          </p:cNvSpPr>
          <p:nvPr>
            <p:ph type="title"/>
          </p:nvPr>
        </p:nvSpPr>
        <p:spPr>
          <a:xfrm>
            <a:off x="311700" y="359784"/>
            <a:ext cx="8520600" cy="572700"/>
          </a:xfrm>
        </p:spPr>
        <p:txBody>
          <a:bodyPr/>
          <a:lstStyle/>
          <a:p>
            <a:r>
              <a:rPr lang="en-IN" dirty="0"/>
              <a:t>India’s most popular terrorist organisations.</a:t>
            </a:r>
          </a:p>
        </p:txBody>
      </p:sp>
      <p:sp>
        <p:nvSpPr>
          <p:cNvPr id="3" name="Text Placeholder 2">
            <a:extLst>
              <a:ext uri="{FF2B5EF4-FFF2-40B4-BE49-F238E27FC236}">
                <a16:creationId xmlns:a16="http://schemas.microsoft.com/office/drawing/2014/main" id="{ADAFDF3F-016C-F17F-D72C-033D3D58305D}"/>
              </a:ext>
            </a:extLst>
          </p:cNvPr>
          <p:cNvSpPr>
            <a:spLocks noGrp="1"/>
          </p:cNvSpPr>
          <p:nvPr>
            <p:ph type="body" idx="1"/>
          </p:nvPr>
        </p:nvSpPr>
        <p:spPr>
          <a:xfrm>
            <a:off x="311699" y="1152475"/>
            <a:ext cx="2818959" cy="3373030"/>
          </a:xfrm>
        </p:spPr>
        <p:txBody>
          <a:bodyPr/>
          <a:lstStyle/>
          <a:p>
            <a:pPr>
              <a:buClrTx/>
            </a:pPr>
            <a:r>
              <a:rPr lang="en-IN" sz="1600" dirty="0">
                <a:solidFill>
                  <a:schemeClr val="bg1">
                    <a:lumMod val="75000"/>
                  </a:schemeClr>
                </a:solidFill>
              </a:rPr>
              <a:t>From the right hand side graph we came to the conclusion that </a:t>
            </a:r>
            <a:r>
              <a:rPr lang="en-IN" sz="1600" b="1" dirty="0">
                <a:solidFill>
                  <a:schemeClr val="bg1">
                    <a:lumMod val="60000"/>
                    <a:lumOff val="40000"/>
                  </a:schemeClr>
                </a:solidFill>
              </a:rPr>
              <a:t>Communist Party of India – Maoist (CPI-Maoist)</a:t>
            </a:r>
            <a:r>
              <a:rPr lang="en-IN" sz="1600" dirty="0">
                <a:solidFill>
                  <a:schemeClr val="bg1">
                    <a:lumMod val="75000"/>
                  </a:schemeClr>
                </a:solidFill>
              </a:rPr>
              <a:t> is the most famous terrorist group of India</a:t>
            </a:r>
          </a:p>
        </p:txBody>
      </p:sp>
      <p:pic>
        <p:nvPicPr>
          <p:cNvPr id="17410" name="Picture 2">
            <a:extLst>
              <a:ext uri="{FF2B5EF4-FFF2-40B4-BE49-F238E27FC236}">
                <a16:creationId xmlns:a16="http://schemas.microsoft.com/office/drawing/2014/main" id="{AC96A1C5-2296-6145-9E5A-089212BC97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7866"/>
          <a:stretch/>
        </p:blipFill>
        <p:spPr bwMode="auto">
          <a:xfrm>
            <a:off x="3603356" y="1152475"/>
            <a:ext cx="5300420"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540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AC815-2CD7-92DE-896A-A89D26E459F1}"/>
              </a:ext>
            </a:extLst>
          </p:cNvPr>
          <p:cNvSpPr>
            <a:spLocks noGrp="1"/>
          </p:cNvSpPr>
          <p:nvPr>
            <p:ph type="title"/>
          </p:nvPr>
        </p:nvSpPr>
        <p:spPr>
          <a:xfrm>
            <a:off x="311699" y="288276"/>
            <a:ext cx="8520600" cy="572700"/>
          </a:xfrm>
        </p:spPr>
        <p:txBody>
          <a:bodyPr/>
          <a:lstStyle/>
          <a:p>
            <a:pPr algn="ctr"/>
            <a:r>
              <a:rPr lang="en-IN" dirty="0"/>
              <a:t>Challenges Faced</a:t>
            </a:r>
          </a:p>
        </p:txBody>
      </p:sp>
      <p:sp>
        <p:nvSpPr>
          <p:cNvPr id="3" name="Text Placeholder 2">
            <a:extLst>
              <a:ext uri="{FF2B5EF4-FFF2-40B4-BE49-F238E27FC236}">
                <a16:creationId xmlns:a16="http://schemas.microsoft.com/office/drawing/2014/main" id="{C72B8D44-9D5F-9AA3-C6C4-0BB61D243FC8}"/>
              </a:ext>
            </a:extLst>
          </p:cNvPr>
          <p:cNvSpPr>
            <a:spLocks noGrp="1"/>
          </p:cNvSpPr>
          <p:nvPr>
            <p:ph type="body" idx="1"/>
          </p:nvPr>
        </p:nvSpPr>
        <p:spPr>
          <a:xfrm>
            <a:off x="395208" y="1115878"/>
            <a:ext cx="8004873" cy="3739346"/>
          </a:xfrm>
        </p:spPr>
        <p:txBody>
          <a:bodyPr/>
          <a:lstStyle/>
          <a:p>
            <a:pPr marL="114300" indent="0">
              <a:buClr>
                <a:schemeClr val="tx2">
                  <a:lumMod val="10000"/>
                </a:schemeClr>
              </a:buClr>
              <a:buNone/>
            </a:pPr>
            <a:r>
              <a:rPr lang="en-IN" sz="1400" dirty="0">
                <a:solidFill>
                  <a:schemeClr val="bg1">
                    <a:lumMod val="75000"/>
                  </a:schemeClr>
                </a:solidFill>
              </a:rPr>
              <a:t>Working on this amazing topic was very informative for me. The challenges I have faced here in it were bare minimum. </a:t>
            </a:r>
          </a:p>
          <a:p>
            <a:pPr marL="114300" indent="0">
              <a:buClr>
                <a:schemeClr val="tx2">
                  <a:lumMod val="10000"/>
                </a:schemeClr>
              </a:buClr>
              <a:buNone/>
            </a:pPr>
            <a:r>
              <a:rPr lang="en-IN" sz="1400" dirty="0">
                <a:solidFill>
                  <a:schemeClr val="bg1">
                    <a:lumMod val="75000"/>
                  </a:schemeClr>
                </a:solidFill>
              </a:rPr>
              <a:t>The challenges I have faced are listed as below:</a:t>
            </a:r>
          </a:p>
          <a:p>
            <a:pPr>
              <a:buClrTx/>
              <a:buFont typeface="+mj-lt"/>
              <a:buAutoNum type="arabicPeriod"/>
            </a:pPr>
            <a:r>
              <a:rPr lang="en-IN" sz="1400" dirty="0">
                <a:solidFill>
                  <a:schemeClr val="bg1">
                    <a:lumMod val="75000"/>
                  </a:schemeClr>
                </a:solidFill>
              </a:rPr>
              <a:t>To extract the database holding with excluded nan values. Doing this I didn’t want to loose any non-naan values but I did loose.</a:t>
            </a:r>
          </a:p>
          <a:p>
            <a:pPr>
              <a:buClrTx/>
              <a:buFont typeface="+mj-lt"/>
              <a:buAutoNum type="arabicPeriod"/>
            </a:pPr>
            <a:r>
              <a:rPr lang="en-IN" sz="1400" dirty="0">
                <a:solidFill>
                  <a:schemeClr val="bg1">
                    <a:lumMod val="75000"/>
                  </a:schemeClr>
                </a:solidFill>
              </a:rPr>
              <a:t>I Want to utilise all the columns as I consider that each column given int the dataset must have some relation with another column, and if not we can create by performing a search analysis. And I did it for a few columns but some were still proved to be unwanted  and unfortunately I had to dump those unwanted columns and start again.</a:t>
            </a:r>
          </a:p>
          <a:p>
            <a:pPr>
              <a:buClrTx/>
              <a:buFont typeface="+mj-lt"/>
              <a:buAutoNum type="arabicPeriod"/>
            </a:pPr>
            <a:r>
              <a:rPr lang="en-IN" sz="1400" dirty="0">
                <a:solidFill>
                  <a:schemeClr val="bg1">
                    <a:lumMod val="75000"/>
                  </a:schemeClr>
                </a:solidFill>
              </a:rPr>
              <a:t>The biggest challenge which occurred was to figure out the name of the ‘Unknown columns’ which held the most number of deaths, so I decided to not to change them.</a:t>
            </a:r>
          </a:p>
          <a:p>
            <a:pPr>
              <a:buClrTx/>
              <a:buFont typeface="+mj-lt"/>
              <a:buAutoNum type="arabicPeriod"/>
            </a:pPr>
            <a:r>
              <a:rPr lang="en-IN" sz="1400" dirty="0">
                <a:solidFill>
                  <a:schemeClr val="bg1">
                    <a:lumMod val="75000"/>
                  </a:schemeClr>
                </a:solidFill>
              </a:rPr>
              <a:t>The other problem I had to face is to decide the proper graphs for the analysis.</a:t>
            </a:r>
          </a:p>
          <a:p>
            <a:pPr marL="114300" indent="0">
              <a:buClrTx/>
              <a:buNone/>
            </a:pPr>
            <a:endParaRPr lang="en-IN" sz="1400" dirty="0">
              <a:solidFill>
                <a:schemeClr val="bg1">
                  <a:lumMod val="75000"/>
                </a:schemeClr>
              </a:solidFill>
            </a:endParaRPr>
          </a:p>
        </p:txBody>
      </p:sp>
    </p:spTree>
    <p:extLst>
      <p:ext uri="{BB962C8B-B14F-4D97-AF65-F5344CB8AC3E}">
        <p14:creationId xmlns:p14="http://schemas.microsoft.com/office/powerpoint/2010/main" val="3982864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1BFF6-1052-4BB0-5134-77C2B1969698}"/>
              </a:ext>
            </a:extLst>
          </p:cNvPr>
          <p:cNvSpPr>
            <a:spLocks noGrp="1"/>
          </p:cNvSpPr>
          <p:nvPr>
            <p:ph type="title"/>
          </p:nvPr>
        </p:nvSpPr>
        <p:spPr>
          <a:xfrm>
            <a:off x="311700" y="288275"/>
            <a:ext cx="8520600" cy="572700"/>
          </a:xfrm>
        </p:spPr>
        <p:txBody>
          <a:bodyPr/>
          <a:lstStyle/>
          <a:p>
            <a:pPr algn="ctr"/>
            <a:r>
              <a:rPr lang="en-IN" sz="3200" dirty="0"/>
              <a:t>Conclusion 1</a:t>
            </a:r>
          </a:p>
        </p:txBody>
      </p:sp>
      <p:sp>
        <p:nvSpPr>
          <p:cNvPr id="3" name="Text Placeholder 2">
            <a:extLst>
              <a:ext uri="{FF2B5EF4-FFF2-40B4-BE49-F238E27FC236}">
                <a16:creationId xmlns:a16="http://schemas.microsoft.com/office/drawing/2014/main" id="{06DC4BDA-E326-E81C-310A-F70D105DE224}"/>
              </a:ext>
            </a:extLst>
          </p:cNvPr>
          <p:cNvSpPr>
            <a:spLocks noGrp="1"/>
          </p:cNvSpPr>
          <p:nvPr>
            <p:ph type="body" idx="1"/>
          </p:nvPr>
        </p:nvSpPr>
        <p:spPr>
          <a:xfrm>
            <a:off x="311700" y="1152475"/>
            <a:ext cx="8251114" cy="3148305"/>
          </a:xfrm>
        </p:spPr>
        <p:txBody>
          <a:bodyPr/>
          <a:lstStyle/>
          <a:p>
            <a:pPr>
              <a:buClrTx/>
            </a:pPr>
            <a:r>
              <a:rPr lang="en-US" b="0" i="0" dirty="0">
                <a:solidFill>
                  <a:schemeClr val="bg1">
                    <a:lumMod val="75000"/>
                  </a:schemeClr>
                </a:solidFill>
                <a:effectLst/>
                <a:latin typeface="Cambria" panose="02040503050406030204" pitchFamily="18" charset="0"/>
                <a:ea typeface="Cambria" panose="02040503050406030204" pitchFamily="18" charset="0"/>
              </a:rPr>
              <a:t>Total number of Casualties due to Terrorist Attacks from 1970 to 2017 across the world is </a:t>
            </a:r>
            <a:r>
              <a:rPr lang="en-US" b="0" i="0" dirty="0">
                <a:solidFill>
                  <a:schemeClr val="tx1">
                    <a:lumMod val="75000"/>
                  </a:schemeClr>
                </a:solidFill>
                <a:effectLst/>
                <a:latin typeface="Cambria" panose="02040503050406030204" pitchFamily="18" charset="0"/>
                <a:ea typeface="Cambria" panose="02040503050406030204" pitchFamily="18" charset="0"/>
              </a:rPr>
              <a:t>9,35,737</a:t>
            </a:r>
            <a:r>
              <a:rPr lang="en-US" b="0" i="0" dirty="0">
                <a:solidFill>
                  <a:schemeClr val="bg1">
                    <a:lumMod val="75000"/>
                  </a:schemeClr>
                </a:solidFill>
                <a:effectLst/>
                <a:latin typeface="Cambria" panose="02040503050406030204" pitchFamily="18" charset="0"/>
                <a:ea typeface="Cambria" panose="02040503050406030204" pitchFamily="18" charset="0"/>
              </a:rPr>
              <a:t>.</a:t>
            </a:r>
          </a:p>
          <a:p>
            <a:pPr>
              <a:buClrTx/>
            </a:pPr>
            <a:r>
              <a:rPr lang="en-US" b="0" i="0" dirty="0">
                <a:solidFill>
                  <a:schemeClr val="bg1">
                    <a:lumMod val="75000"/>
                  </a:schemeClr>
                </a:solidFill>
                <a:effectLst/>
                <a:latin typeface="Cambria" panose="02040503050406030204" pitchFamily="18" charset="0"/>
                <a:ea typeface="Cambria" panose="02040503050406030204" pitchFamily="18" charset="0"/>
              </a:rPr>
              <a:t>Total number of Killed due to Terrorist Attacks from 1970 to 2017 across the world is </a:t>
            </a:r>
            <a:r>
              <a:rPr lang="en-US" b="0" i="0" dirty="0">
                <a:solidFill>
                  <a:schemeClr val="tx1">
                    <a:lumMod val="75000"/>
                  </a:schemeClr>
                </a:solidFill>
                <a:effectLst/>
                <a:latin typeface="Cambria" panose="02040503050406030204" pitchFamily="18" charset="0"/>
                <a:ea typeface="Cambria" panose="02040503050406030204" pitchFamily="18" charset="0"/>
              </a:rPr>
              <a:t>4,11,868</a:t>
            </a:r>
            <a:r>
              <a:rPr lang="en-US" b="0" i="0" dirty="0">
                <a:solidFill>
                  <a:schemeClr val="bg1">
                    <a:lumMod val="75000"/>
                  </a:schemeClr>
                </a:solidFill>
                <a:effectLst/>
                <a:latin typeface="Cambria" panose="02040503050406030204" pitchFamily="18" charset="0"/>
                <a:ea typeface="Cambria" panose="02040503050406030204" pitchFamily="18" charset="0"/>
              </a:rPr>
              <a:t>. </a:t>
            </a:r>
          </a:p>
          <a:p>
            <a:pPr>
              <a:buClrTx/>
            </a:pPr>
            <a:r>
              <a:rPr lang="en-US" b="0" i="0" dirty="0">
                <a:solidFill>
                  <a:schemeClr val="bg1">
                    <a:lumMod val="75000"/>
                  </a:schemeClr>
                </a:solidFill>
                <a:effectLst/>
                <a:latin typeface="Cambria" panose="02040503050406030204" pitchFamily="18" charset="0"/>
                <a:ea typeface="Cambria" panose="02040503050406030204" pitchFamily="18" charset="0"/>
              </a:rPr>
              <a:t>Total number of  Wounded due to Terrorist Attacks from 1970 to 2017 across the world is </a:t>
            </a:r>
            <a:r>
              <a:rPr lang="en-US" b="0" i="0" dirty="0">
                <a:solidFill>
                  <a:schemeClr val="tx1">
                    <a:lumMod val="75000"/>
                  </a:schemeClr>
                </a:solidFill>
                <a:effectLst/>
                <a:latin typeface="Cambria" panose="02040503050406030204" pitchFamily="18" charset="0"/>
                <a:ea typeface="Cambria" panose="02040503050406030204" pitchFamily="18" charset="0"/>
              </a:rPr>
              <a:t>523869</a:t>
            </a:r>
            <a:r>
              <a:rPr lang="en-US" b="0" i="0" dirty="0">
                <a:solidFill>
                  <a:schemeClr val="bg1">
                    <a:lumMod val="75000"/>
                  </a:schemeClr>
                </a:solidFill>
                <a:effectLst/>
                <a:latin typeface="Cambria" panose="02040503050406030204" pitchFamily="18" charset="0"/>
                <a:ea typeface="Cambria" panose="02040503050406030204" pitchFamily="18" charset="0"/>
              </a:rPr>
              <a:t>.</a:t>
            </a:r>
          </a:p>
          <a:p>
            <a:pPr>
              <a:buClrTx/>
            </a:pPr>
            <a:r>
              <a:rPr lang="en-US" b="0" i="0" dirty="0">
                <a:solidFill>
                  <a:schemeClr val="tx1">
                    <a:lumMod val="75000"/>
                  </a:schemeClr>
                </a:solidFill>
                <a:effectLst/>
                <a:latin typeface="Cambria" panose="02040503050406030204" pitchFamily="18" charset="0"/>
                <a:ea typeface="Cambria" panose="02040503050406030204" pitchFamily="18" charset="0"/>
              </a:rPr>
              <a:t>651</a:t>
            </a:r>
            <a:r>
              <a:rPr lang="en-US" b="0" i="0" dirty="0">
                <a:solidFill>
                  <a:schemeClr val="bg1">
                    <a:lumMod val="75000"/>
                  </a:schemeClr>
                </a:solidFill>
                <a:effectLst/>
                <a:latin typeface="Cambria" panose="02040503050406030204" pitchFamily="18" charset="0"/>
                <a:ea typeface="Cambria" panose="02040503050406030204" pitchFamily="18" charset="0"/>
              </a:rPr>
              <a:t> attacks happened in 1970 and </a:t>
            </a:r>
            <a:r>
              <a:rPr lang="en-US" b="0" i="0" dirty="0">
                <a:solidFill>
                  <a:schemeClr val="tx1">
                    <a:lumMod val="75000"/>
                  </a:schemeClr>
                </a:solidFill>
                <a:effectLst/>
                <a:latin typeface="Cambria" panose="02040503050406030204" pitchFamily="18" charset="0"/>
                <a:ea typeface="Cambria" panose="02040503050406030204" pitchFamily="18" charset="0"/>
              </a:rPr>
              <a:t>10900</a:t>
            </a:r>
            <a:r>
              <a:rPr lang="en-US" b="0" i="0" dirty="0">
                <a:solidFill>
                  <a:schemeClr val="bg1">
                    <a:lumMod val="75000"/>
                  </a:schemeClr>
                </a:solidFill>
                <a:effectLst/>
                <a:latin typeface="Cambria" panose="02040503050406030204" pitchFamily="18" charset="0"/>
                <a:ea typeface="Cambria" panose="02040503050406030204" pitchFamily="18" charset="0"/>
              </a:rPr>
              <a:t> attacks happened in 2017.</a:t>
            </a:r>
          </a:p>
          <a:p>
            <a:pPr>
              <a:buClrTx/>
            </a:pPr>
            <a:r>
              <a:rPr lang="en-US" b="0" i="0" dirty="0">
                <a:solidFill>
                  <a:schemeClr val="bg1">
                    <a:lumMod val="75000"/>
                  </a:schemeClr>
                </a:solidFill>
                <a:effectLst/>
                <a:latin typeface="Cambria" panose="02040503050406030204" pitchFamily="18" charset="0"/>
                <a:ea typeface="Cambria" panose="02040503050406030204" pitchFamily="18" charset="0"/>
              </a:rPr>
              <a:t> The percentage of attacks from 1970 to 2017 is increased by </a:t>
            </a:r>
            <a:r>
              <a:rPr lang="en-US" b="0" i="0" dirty="0">
                <a:solidFill>
                  <a:schemeClr val="tx1">
                    <a:lumMod val="75000"/>
                  </a:schemeClr>
                </a:solidFill>
                <a:effectLst/>
                <a:latin typeface="Cambria" panose="02040503050406030204" pitchFamily="18" charset="0"/>
                <a:ea typeface="Cambria" panose="02040503050406030204" pitchFamily="18" charset="0"/>
              </a:rPr>
              <a:t>94%</a:t>
            </a:r>
            <a:endParaRPr lang="en-IN" dirty="0">
              <a:solidFill>
                <a:schemeClr val="tx1">
                  <a:lumMod val="7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12210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CD344-DA64-7DC1-469E-B28AF679DE03}"/>
              </a:ext>
            </a:extLst>
          </p:cNvPr>
          <p:cNvSpPr>
            <a:spLocks noGrp="1"/>
          </p:cNvSpPr>
          <p:nvPr>
            <p:ph type="title"/>
          </p:nvPr>
        </p:nvSpPr>
        <p:spPr/>
        <p:txBody>
          <a:bodyPr/>
          <a:lstStyle/>
          <a:p>
            <a:pPr algn="ctr"/>
            <a:r>
              <a:rPr lang="en-IN" sz="3200" dirty="0"/>
              <a:t>Conclusion 2</a:t>
            </a:r>
          </a:p>
        </p:txBody>
      </p:sp>
      <p:sp>
        <p:nvSpPr>
          <p:cNvPr id="3" name="Text Placeholder 2">
            <a:extLst>
              <a:ext uri="{FF2B5EF4-FFF2-40B4-BE49-F238E27FC236}">
                <a16:creationId xmlns:a16="http://schemas.microsoft.com/office/drawing/2014/main" id="{327FB90F-8956-88DF-E635-2E465E459364}"/>
              </a:ext>
            </a:extLst>
          </p:cNvPr>
          <p:cNvSpPr>
            <a:spLocks noGrp="1"/>
          </p:cNvSpPr>
          <p:nvPr>
            <p:ph type="body" idx="1"/>
          </p:nvPr>
        </p:nvSpPr>
        <p:spPr>
          <a:xfrm>
            <a:off x="311700" y="1152475"/>
            <a:ext cx="8018639" cy="3419525"/>
          </a:xfrm>
        </p:spPr>
        <p:txBody>
          <a:bodyPr/>
          <a:lstStyle/>
          <a:p>
            <a:pPr>
              <a:buClrTx/>
            </a:pPr>
            <a:r>
              <a:rPr lang="en-IN" sz="2000" dirty="0">
                <a:solidFill>
                  <a:schemeClr val="bg1">
                    <a:lumMod val="75000"/>
                  </a:schemeClr>
                </a:solidFill>
                <a:latin typeface="Cambria" panose="02040503050406030204" pitchFamily="18" charset="0"/>
                <a:ea typeface="Cambria" panose="02040503050406030204" pitchFamily="18" charset="0"/>
              </a:rPr>
              <a:t>The hotspot of global terrorism: </a:t>
            </a:r>
            <a:r>
              <a:rPr lang="en-IN" sz="2000" dirty="0">
                <a:solidFill>
                  <a:schemeClr val="bg1">
                    <a:lumMod val="60000"/>
                    <a:lumOff val="40000"/>
                  </a:schemeClr>
                </a:solidFill>
                <a:latin typeface="Cambria" panose="02040503050406030204" pitchFamily="18" charset="0"/>
                <a:ea typeface="Cambria" panose="02040503050406030204" pitchFamily="18" charset="0"/>
              </a:rPr>
              <a:t>Baghdad</a:t>
            </a:r>
            <a:r>
              <a:rPr lang="en-IN" sz="2000" dirty="0">
                <a:solidFill>
                  <a:schemeClr val="bg1">
                    <a:lumMod val="75000"/>
                  </a:schemeClr>
                </a:solidFill>
                <a:latin typeface="Cambria" panose="02040503050406030204" pitchFamily="18" charset="0"/>
                <a:ea typeface="Cambria" panose="02040503050406030204" pitchFamily="18" charset="0"/>
              </a:rPr>
              <a:t> </a:t>
            </a:r>
          </a:p>
          <a:p>
            <a:pPr>
              <a:buClrTx/>
            </a:pPr>
            <a:r>
              <a:rPr lang="en-IN" sz="2000" dirty="0">
                <a:solidFill>
                  <a:schemeClr val="bg1">
                    <a:lumMod val="75000"/>
                  </a:schemeClr>
                </a:solidFill>
                <a:latin typeface="Cambria" panose="02040503050406030204" pitchFamily="18" charset="0"/>
                <a:ea typeface="Cambria" panose="02040503050406030204" pitchFamily="18" charset="0"/>
              </a:rPr>
              <a:t>The most active group from the start: </a:t>
            </a:r>
            <a:r>
              <a:rPr lang="en-IN" sz="2000" dirty="0">
                <a:solidFill>
                  <a:schemeClr val="bg1">
                    <a:lumMod val="60000"/>
                    <a:lumOff val="40000"/>
                  </a:schemeClr>
                </a:solidFill>
                <a:latin typeface="Cambria" panose="02040503050406030204" pitchFamily="18" charset="0"/>
                <a:ea typeface="Cambria" panose="02040503050406030204" pitchFamily="18" charset="0"/>
              </a:rPr>
              <a:t>Taliban</a:t>
            </a:r>
            <a:endParaRPr lang="en-IN" sz="2000" dirty="0">
              <a:solidFill>
                <a:schemeClr val="bg1">
                  <a:lumMod val="75000"/>
                </a:schemeClr>
              </a:solidFill>
              <a:latin typeface="Cambria" panose="02040503050406030204" pitchFamily="18" charset="0"/>
              <a:ea typeface="Cambria" panose="02040503050406030204" pitchFamily="18" charset="0"/>
            </a:endParaRPr>
          </a:p>
          <a:p>
            <a:pPr>
              <a:buClrTx/>
            </a:pPr>
            <a:r>
              <a:rPr lang="en-IN" sz="2000" dirty="0">
                <a:solidFill>
                  <a:schemeClr val="bg1">
                    <a:lumMod val="75000"/>
                  </a:schemeClr>
                </a:solidFill>
                <a:latin typeface="Cambria" panose="02040503050406030204" pitchFamily="18" charset="0"/>
                <a:ea typeface="Cambria" panose="02040503050406030204" pitchFamily="18" charset="0"/>
              </a:rPr>
              <a:t>Region with most terrorist attacks : </a:t>
            </a:r>
            <a:r>
              <a:rPr lang="en-IN" sz="2000" dirty="0">
                <a:solidFill>
                  <a:schemeClr val="bg1">
                    <a:lumMod val="60000"/>
                    <a:lumOff val="40000"/>
                  </a:schemeClr>
                </a:solidFill>
                <a:latin typeface="Cambria" panose="02040503050406030204" pitchFamily="18" charset="0"/>
                <a:ea typeface="Cambria" panose="02040503050406030204" pitchFamily="18" charset="0"/>
              </a:rPr>
              <a:t>Middle East and North Africa </a:t>
            </a:r>
          </a:p>
          <a:p>
            <a:pPr>
              <a:buClrTx/>
            </a:pPr>
            <a:r>
              <a:rPr lang="en-IN" sz="2000" dirty="0">
                <a:solidFill>
                  <a:schemeClr val="bg1">
                    <a:lumMod val="75000"/>
                  </a:schemeClr>
                </a:solidFill>
                <a:latin typeface="Cambria" panose="02040503050406030204" pitchFamily="18" charset="0"/>
                <a:ea typeface="Cambria" panose="02040503050406030204" pitchFamily="18" charset="0"/>
              </a:rPr>
              <a:t>Country with most terrorist attacks: </a:t>
            </a:r>
            <a:r>
              <a:rPr lang="en-IN" sz="2000" dirty="0">
                <a:solidFill>
                  <a:schemeClr val="bg1">
                    <a:lumMod val="60000"/>
                    <a:lumOff val="40000"/>
                  </a:schemeClr>
                </a:solidFill>
                <a:latin typeface="Cambria" panose="02040503050406030204" pitchFamily="18" charset="0"/>
                <a:ea typeface="Cambria" panose="02040503050406030204" pitchFamily="18" charset="0"/>
              </a:rPr>
              <a:t>Iraq</a:t>
            </a:r>
          </a:p>
          <a:p>
            <a:pPr>
              <a:buClrTx/>
            </a:pPr>
            <a:r>
              <a:rPr lang="en-IN" sz="2000" dirty="0">
                <a:solidFill>
                  <a:schemeClr val="bg1">
                    <a:lumMod val="75000"/>
                  </a:schemeClr>
                </a:solidFill>
                <a:latin typeface="Cambria" panose="02040503050406030204" pitchFamily="18" charset="0"/>
                <a:ea typeface="Cambria" panose="02040503050406030204" pitchFamily="18" charset="0"/>
              </a:rPr>
              <a:t>Hotspot city of terrorism : </a:t>
            </a:r>
            <a:r>
              <a:rPr lang="en-IN" sz="2000" dirty="0">
                <a:solidFill>
                  <a:schemeClr val="bg1">
                    <a:lumMod val="60000"/>
                    <a:lumOff val="40000"/>
                  </a:schemeClr>
                </a:solidFill>
                <a:latin typeface="Cambria" panose="02040503050406030204" pitchFamily="18" charset="0"/>
                <a:ea typeface="Cambria" panose="02040503050406030204" pitchFamily="18" charset="0"/>
              </a:rPr>
              <a:t>Baghdad</a:t>
            </a:r>
          </a:p>
          <a:p>
            <a:pPr>
              <a:buClrTx/>
            </a:pPr>
            <a:r>
              <a:rPr lang="en-IN" sz="2000" dirty="0">
                <a:solidFill>
                  <a:schemeClr val="bg1">
                    <a:lumMod val="75000"/>
                  </a:schemeClr>
                </a:solidFill>
                <a:latin typeface="Cambria" panose="02040503050406030204" pitchFamily="18" charset="0"/>
                <a:ea typeface="Cambria" panose="02040503050406030204" pitchFamily="18" charset="0"/>
              </a:rPr>
              <a:t>Year with the most attacks : </a:t>
            </a:r>
            <a:r>
              <a:rPr lang="en-IN" sz="2000" dirty="0">
                <a:solidFill>
                  <a:schemeClr val="bg1">
                    <a:lumMod val="60000"/>
                    <a:lumOff val="40000"/>
                  </a:schemeClr>
                </a:solidFill>
                <a:latin typeface="Cambria" panose="02040503050406030204" pitchFamily="18" charset="0"/>
                <a:ea typeface="Cambria" panose="02040503050406030204" pitchFamily="18" charset="0"/>
              </a:rPr>
              <a:t>2014</a:t>
            </a:r>
          </a:p>
          <a:p>
            <a:pPr>
              <a:buClrTx/>
            </a:pPr>
            <a:r>
              <a:rPr lang="en-IN" sz="2000" dirty="0">
                <a:solidFill>
                  <a:schemeClr val="bg1">
                    <a:lumMod val="75000"/>
                  </a:schemeClr>
                </a:solidFill>
                <a:latin typeface="Cambria" panose="02040503050406030204" pitchFamily="18" charset="0"/>
                <a:ea typeface="Cambria" panose="02040503050406030204" pitchFamily="18" charset="0"/>
              </a:rPr>
              <a:t>Terrorist Organisation with the most attacks: </a:t>
            </a:r>
            <a:r>
              <a:rPr lang="en-IN" sz="2000" dirty="0">
                <a:solidFill>
                  <a:schemeClr val="bg1">
                    <a:lumMod val="60000"/>
                    <a:lumOff val="40000"/>
                  </a:schemeClr>
                </a:solidFill>
                <a:latin typeface="Cambria" panose="02040503050406030204" pitchFamily="18" charset="0"/>
                <a:ea typeface="Cambria" panose="02040503050406030204" pitchFamily="18" charset="0"/>
              </a:rPr>
              <a:t>Taliban</a:t>
            </a:r>
          </a:p>
          <a:p>
            <a:pPr>
              <a:buClrTx/>
            </a:pPr>
            <a:r>
              <a:rPr lang="en-IN" sz="2000" dirty="0">
                <a:solidFill>
                  <a:schemeClr val="bg1">
                    <a:lumMod val="75000"/>
                  </a:schemeClr>
                </a:solidFill>
                <a:latin typeface="Cambria" panose="02040503050406030204" pitchFamily="18" charset="0"/>
                <a:ea typeface="Cambria" panose="02040503050406030204" pitchFamily="18" charset="0"/>
              </a:rPr>
              <a:t>Favourite attack type of terrorist </a:t>
            </a:r>
            <a:r>
              <a:rPr lang="en-IN" sz="2000" dirty="0">
                <a:solidFill>
                  <a:schemeClr val="bg1">
                    <a:lumMod val="60000"/>
                    <a:lumOff val="40000"/>
                  </a:schemeClr>
                </a:solidFill>
                <a:latin typeface="Cambria" panose="02040503050406030204" pitchFamily="18" charset="0"/>
                <a:ea typeface="Cambria" panose="02040503050406030204" pitchFamily="18" charset="0"/>
              </a:rPr>
              <a:t>: Bombing/Explosion, Armed           Assault</a:t>
            </a:r>
          </a:p>
          <a:p>
            <a:pPr>
              <a:buClrTx/>
            </a:pPr>
            <a:endParaRPr lang="en-IN" sz="2000" dirty="0">
              <a:solidFill>
                <a:schemeClr val="bg1">
                  <a:lumMod val="7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26203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F1AB9-937B-5FDD-0224-D5FB5216A24A}"/>
              </a:ext>
            </a:extLst>
          </p:cNvPr>
          <p:cNvSpPr>
            <a:spLocks noGrp="1"/>
          </p:cNvSpPr>
          <p:nvPr>
            <p:ph type="title"/>
          </p:nvPr>
        </p:nvSpPr>
        <p:spPr>
          <a:xfrm>
            <a:off x="311699" y="243547"/>
            <a:ext cx="8520600" cy="572700"/>
          </a:xfrm>
        </p:spPr>
        <p:txBody>
          <a:bodyPr/>
          <a:lstStyle/>
          <a:p>
            <a:pPr algn="ctr"/>
            <a:r>
              <a:rPr lang="en-IN" dirty="0"/>
              <a:t>Conclusion 3</a:t>
            </a:r>
          </a:p>
        </p:txBody>
      </p:sp>
      <p:sp>
        <p:nvSpPr>
          <p:cNvPr id="3" name="Text Placeholder 2">
            <a:extLst>
              <a:ext uri="{FF2B5EF4-FFF2-40B4-BE49-F238E27FC236}">
                <a16:creationId xmlns:a16="http://schemas.microsoft.com/office/drawing/2014/main" id="{5FA8A989-8E14-B779-6E0F-BE5A88FB3235}"/>
              </a:ext>
            </a:extLst>
          </p:cNvPr>
          <p:cNvSpPr>
            <a:spLocks noGrp="1"/>
          </p:cNvSpPr>
          <p:nvPr>
            <p:ph type="body" idx="1"/>
          </p:nvPr>
        </p:nvSpPr>
        <p:spPr>
          <a:xfrm>
            <a:off x="311699" y="1167974"/>
            <a:ext cx="8599825" cy="3814732"/>
          </a:xfrm>
        </p:spPr>
        <p:txBody>
          <a:bodyPr/>
          <a:lstStyle/>
          <a:p>
            <a:pPr marL="114300" indent="0" algn="ctr">
              <a:buClrTx/>
              <a:buNone/>
            </a:pPr>
            <a:r>
              <a:rPr lang="en-IN" dirty="0">
                <a:solidFill>
                  <a:schemeClr val="bg1">
                    <a:lumMod val="75000"/>
                  </a:schemeClr>
                </a:solidFill>
                <a:latin typeface="Cambria" panose="02040503050406030204" pitchFamily="18" charset="0"/>
                <a:ea typeface="Cambria" panose="02040503050406030204" pitchFamily="18" charset="0"/>
              </a:rPr>
              <a:t>Top 10 terrorist organisations with the attacks</a:t>
            </a:r>
          </a:p>
          <a:p>
            <a:pPr marL="114300" indent="0" algn="ctr">
              <a:buClrTx/>
              <a:buNone/>
            </a:pPr>
            <a:endParaRPr lang="en-IN" sz="1600" dirty="0">
              <a:solidFill>
                <a:schemeClr val="bg1">
                  <a:lumMod val="75000"/>
                </a:schemeClr>
              </a:solidFill>
              <a:latin typeface="Cambria" panose="02040503050406030204" pitchFamily="18" charset="0"/>
              <a:ea typeface="Cambria" panose="02040503050406030204" pitchFamily="18" charset="0"/>
            </a:endParaRPr>
          </a:p>
          <a:p>
            <a:pPr algn="ctr">
              <a:buClrTx/>
              <a:buFont typeface="+mj-lt"/>
              <a:buAutoNum type="alphaLcParenR"/>
            </a:pPr>
            <a:r>
              <a:rPr lang="en-IN" sz="1600" b="0" i="0" dirty="0">
                <a:solidFill>
                  <a:schemeClr val="bg1">
                    <a:lumMod val="75000"/>
                  </a:schemeClr>
                </a:solidFill>
                <a:effectLst/>
                <a:latin typeface="Cambria" panose="02040503050406030204" pitchFamily="18" charset="0"/>
                <a:ea typeface="Cambria" panose="02040503050406030204" pitchFamily="18" charset="0"/>
              </a:rPr>
              <a:t>Taliban :</a:t>
            </a:r>
            <a:r>
              <a:rPr lang="en-IN" sz="1600" b="0" i="0" dirty="0">
                <a:solidFill>
                  <a:schemeClr val="tx1">
                    <a:lumMod val="75000"/>
                  </a:schemeClr>
                </a:solidFill>
                <a:effectLst/>
                <a:latin typeface="Cambria" panose="02040503050406030204" pitchFamily="18" charset="0"/>
                <a:ea typeface="Cambria" panose="02040503050406030204" pitchFamily="18" charset="0"/>
              </a:rPr>
              <a:t>7478</a:t>
            </a:r>
            <a:r>
              <a:rPr lang="en-IN" sz="1600" b="0" i="0" dirty="0">
                <a:solidFill>
                  <a:schemeClr val="bg1">
                    <a:lumMod val="75000"/>
                  </a:schemeClr>
                </a:solidFill>
                <a:effectLst/>
                <a:latin typeface="Cambria" panose="02040503050406030204" pitchFamily="18" charset="0"/>
                <a:ea typeface="Cambria" panose="02040503050406030204" pitchFamily="18" charset="0"/>
              </a:rPr>
              <a:t> </a:t>
            </a:r>
          </a:p>
          <a:p>
            <a:pPr algn="ctr">
              <a:buClrTx/>
              <a:buFont typeface="+mj-lt"/>
              <a:buAutoNum type="alphaLcParenR"/>
            </a:pPr>
            <a:r>
              <a:rPr lang="en-IN" sz="1600" b="0" i="0" dirty="0">
                <a:solidFill>
                  <a:schemeClr val="bg1">
                    <a:lumMod val="75000"/>
                  </a:schemeClr>
                </a:solidFill>
                <a:effectLst/>
                <a:latin typeface="Cambria" panose="02040503050406030204" pitchFamily="18" charset="0"/>
                <a:ea typeface="Cambria" panose="02040503050406030204" pitchFamily="18" charset="0"/>
              </a:rPr>
              <a:t>Islamic State of Iraq and the Levant (ISIL): </a:t>
            </a:r>
            <a:r>
              <a:rPr lang="en-IN" sz="1600" b="0" i="0" dirty="0">
                <a:solidFill>
                  <a:schemeClr val="tx1">
                    <a:lumMod val="75000"/>
                  </a:schemeClr>
                </a:solidFill>
                <a:effectLst/>
                <a:latin typeface="Cambria" panose="02040503050406030204" pitchFamily="18" charset="0"/>
                <a:ea typeface="Cambria" panose="02040503050406030204" pitchFamily="18" charset="0"/>
              </a:rPr>
              <a:t>5613</a:t>
            </a:r>
          </a:p>
          <a:p>
            <a:pPr algn="ctr">
              <a:buClrTx/>
              <a:buFont typeface="+mj-lt"/>
              <a:buAutoNum type="alphaLcParenR"/>
            </a:pPr>
            <a:r>
              <a:rPr lang="en-IN" sz="1600" b="0" i="0" dirty="0">
                <a:solidFill>
                  <a:schemeClr val="bg1">
                    <a:lumMod val="75000"/>
                  </a:schemeClr>
                </a:solidFill>
                <a:effectLst/>
                <a:latin typeface="Cambria" panose="02040503050406030204" pitchFamily="18" charset="0"/>
                <a:ea typeface="Cambria" panose="02040503050406030204" pitchFamily="18" charset="0"/>
              </a:rPr>
              <a:t> Shining Path (SL): </a:t>
            </a:r>
            <a:r>
              <a:rPr lang="en-IN" sz="1600" b="0" i="0" dirty="0">
                <a:solidFill>
                  <a:schemeClr val="tx1">
                    <a:lumMod val="75000"/>
                  </a:schemeClr>
                </a:solidFill>
                <a:effectLst/>
                <a:latin typeface="Cambria" panose="02040503050406030204" pitchFamily="18" charset="0"/>
                <a:ea typeface="Cambria" panose="02040503050406030204" pitchFamily="18" charset="0"/>
              </a:rPr>
              <a:t>4555</a:t>
            </a:r>
          </a:p>
          <a:p>
            <a:pPr algn="ctr">
              <a:buClrTx/>
              <a:buFont typeface="+mj-lt"/>
              <a:buAutoNum type="alphaLcParenR"/>
            </a:pPr>
            <a:r>
              <a:rPr lang="en-IN" sz="1600" b="0" i="0" dirty="0">
                <a:solidFill>
                  <a:schemeClr val="bg1">
                    <a:lumMod val="75000"/>
                  </a:schemeClr>
                </a:solidFill>
                <a:effectLst/>
                <a:latin typeface="Cambria" panose="02040503050406030204" pitchFamily="18" charset="0"/>
                <a:ea typeface="Cambria" panose="02040503050406030204" pitchFamily="18" charset="0"/>
              </a:rPr>
              <a:t> Farabundo Marti National Liberation Front (FMLN) :</a:t>
            </a:r>
            <a:r>
              <a:rPr lang="en-IN" sz="1600" b="0" i="0" dirty="0">
                <a:solidFill>
                  <a:schemeClr val="tx1">
                    <a:lumMod val="75000"/>
                  </a:schemeClr>
                </a:solidFill>
                <a:effectLst/>
                <a:latin typeface="Cambria" panose="02040503050406030204" pitchFamily="18" charset="0"/>
                <a:ea typeface="Cambria" panose="02040503050406030204" pitchFamily="18" charset="0"/>
              </a:rPr>
              <a:t>3351</a:t>
            </a:r>
            <a:r>
              <a:rPr lang="en-IN" sz="1600" b="0" i="0" dirty="0">
                <a:solidFill>
                  <a:schemeClr val="bg1">
                    <a:lumMod val="75000"/>
                  </a:schemeClr>
                </a:solidFill>
                <a:effectLst/>
                <a:latin typeface="Cambria" panose="02040503050406030204" pitchFamily="18" charset="0"/>
                <a:ea typeface="Cambria" panose="02040503050406030204" pitchFamily="18" charset="0"/>
              </a:rPr>
              <a:t> </a:t>
            </a:r>
          </a:p>
          <a:p>
            <a:pPr algn="ctr">
              <a:buClrTx/>
              <a:buFont typeface="+mj-lt"/>
              <a:buAutoNum type="alphaLcParenR"/>
            </a:pPr>
            <a:r>
              <a:rPr lang="en-IN" sz="1600" b="0" i="0" dirty="0">
                <a:solidFill>
                  <a:schemeClr val="bg1">
                    <a:lumMod val="75000"/>
                  </a:schemeClr>
                </a:solidFill>
                <a:effectLst/>
                <a:latin typeface="Cambria" panose="02040503050406030204" pitchFamily="18" charset="0"/>
                <a:ea typeface="Cambria" panose="02040503050406030204" pitchFamily="18" charset="0"/>
              </a:rPr>
              <a:t>Al-Shabaab :</a:t>
            </a:r>
            <a:r>
              <a:rPr lang="en-IN" sz="1600" b="0" i="0" dirty="0">
                <a:solidFill>
                  <a:schemeClr val="tx1">
                    <a:lumMod val="75000"/>
                  </a:schemeClr>
                </a:solidFill>
                <a:effectLst/>
                <a:latin typeface="Cambria" panose="02040503050406030204" pitchFamily="18" charset="0"/>
                <a:ea typeface="Cambria" panose="02040503050406030204" pitchFamily="18" charset="0"/>
              </a:rPr>
              <a:t>3288</a:t>
            </a:r>
            <a:r>
              <a:rPr lang="en-IN" sz="1600" b="0" i="0" dirty="0">
                <a:solidFill>
                  <a:schemeClr val="bg1">
                    <a:lumMod val="75000"/>
                  </a:schemeClr>
                </a:solidFill>
                <a:effectLst/>
                <a:latin typeface="Cambria" panose="02040503050406030204" pitchFamily="18" charset="0"/>
                <a:ea typeface="Cambria" panose="02040503050406030204" pitchFamily="18" charset="0"/>
              </a:rPr>
              <a:t> </a:t>
            </a:r>
          </a:p>
          <a:p>
            <a:pPr algn="ctr">
              <a:buClrTx/>
              <a:buFont typeface="+mj-lt"/>
              <a:buAutoNum type="alphaLcParenR"/>
            </a:pPr>
            <a:r>
              <a:rPr lang="en-IN" sz="1600" b="0" i="0" dirty="0">
                <a:solidFill>
                  <a:schemeClr val="bg1">
                    <a:lumMod val="75000"/>
                  </a:schemeClr>
                </a:solidFill>
                <a:effectLst/>
                <a:latin typeface="Cambria" panose="02040503050406030204" pitchFamily="18" charset="0"/>
                <a:ea typeface="Cambria" panose="02040503050406030204" pitchFamily="18" charset="0"/>
              </a:rPr>
              <a:t>New People's Army (NPA): </a:t>
            </a:r>
            <a:r>
              <a:rPr lang="en-IN" sz="1600" b="0" i="0" dirty="0">
                <a:solidFill>
                  <a:schemeClr val="tx1">
                    <a:lumMod val="75000"/>
                  </a:schemeClr>
                </a:solidFill>
                <a:effectLst/>
                <a:latin typeface="Cambria" panose="02040503050406030204" pitchFamily="18" charset="0"/>
                <a:ea typeface="Cambria" panose="02040503050406030204" pitchFamily="18" charset="0"/>
              </a:rPr>
              <a:t>2772</a:t>
            </a:r>
            <a:r>
              <a:rPr lang="en-IN" sz="1600" b="0" i="0" dirty="0">
                <a:solidFill>
                  <a:schemeClr val="bg1">
                    <a:lumMod val="75000"/>
                  </a:schemeClr>
                </a:solidFill>
                <a:effectLst/>
                <a:latin typeface="Cambria" panose="02040503050406030204" pitchFamily="18" charset="0"/>
                <a:ea typeface="Cambria" panose="02040503050406030204" pitchFamily="18" charset="0"/>
              </a:rPr>
              <a:t> </a:t>
            </a:r>
          </a:p>
          <a:p>
            <a:pPr algn="ctr">
              <a:buClrTx/>
              <a:buFont typeface="+mj-lt"/>
              <a:buAutoNum type="alphaLcParenR"/>
            </a:pPr>
            <a:r>
              <a:rPr lang="en-IN" sz="1600" b="0" i="0" dirty="0">
                <a:solidFill>
                  <a:schemeClr val="bg1">
                    <a:lumMod val="75000"/>
                  </a:schemeClr>
                </a:solidFill>
                <a:effectLst/>
                <a:latin typeface="Cambria" panose="02040503050406030204" pitchFamily="18" charset="0"/>
                <a:ea typeface="Cambria" panose="02040503050406030204" pitchFamily="18" charset="0"/>
              </a:rPr>
              <a:t>Irish Republican Army (IRA) :</a:t>
            </a:r>
            <a:r>
              <a:rPr lang="en-IN" sz="1600" b="0" i="0" dirty="0">
                <a:solidFill>
                  <a:schemeClr val="tx1">
                    <a:lumMod val="75000"/>
                  </a:schemeClr>
                </a:solidFill>
                <a:effectLst/>
                <a:latin typeface="Cambria" panose="02040503050406030204" pitchFamily="18" charset="0"/>
                <a:ea typeface="Cambria" panose="02040503050406030204" pitchFamily="18" charset="0"/>
              </a:rPr>
              <a:t>2671</a:t>
            </a:r>
            <a:r>
              <a:rPr lang="en-IN" sz="1600" b="0" i="0" dirty="0">
                <a:solidFill>
                  <a:schemeClr val="bg1">
                    <a:lumMod val="75000"/>
                  </a:schemeClr>
                </a:solidFill>
                <a:effectLst/>
                <a:latin typeface="Cambria" panose="02040503050406030204" pitchFamily="18" charset="0"/>
                <a:ea typeface="Cambria" panose="02040503050406030204" pitchFamily="18" charset="0"/>
              </a:rPr>
              <a:t> </a:t>
            </a:r>
          </a:p>
          <a:p>
            <a:pPr algn="ctr">
              <a:buClrTx/>
              <a:buFont typeface="+mj-lt"/>
              <a:buAutoNum type="alphaLcParenR"/>
            </a:pPr>
            <a:r>
              <a:rPr lang="en-IN" sz="1600" b="0" i="0" dirty="0">
                <a:solidFill>
                  <a:schemeClr val="bg1">
                    <a:lumMod val="75000"/>
                  </a:schemeClr>
                </a:solidFill>
                <a:effectLst/>
                <a:latin typeface="Cambria" panose="02040503050406030204" pitchFamily="18" charset="0"/>
                <a:ea typeface="Cambria" panose="02040503050406030204" pitchFamily="18" charset="0"/>
              </a:rPr>
              <a:t>Revolutionary Armed Forces of Colombia (FARC) :</a:t>
            </a:r>
            <a:r>
              <a:rPr lang="en-IN" sz="1600" b="0" i="0" dirty="0">
                <a:solidFill>
                  <a:schemeClr val="tx1">
                    <a:lumMod val="75000"/>
                  </a:schemeClr>
                </a:solidFill>
                <a:effectLst/>
                <a:latin typeface="Cambria" panose="02040503050406030204" pitchFamily="18" charset="0"/>
                <a:ea typeface="Cambria" panose="02040503050406030204" pitchFamily="18" charset="0"/>
              </a:rPr>
              <a:t>2487</a:t>
            </a:r>
            <a:r>
              <a:rPr lang="en-IN" sz="1600" b="0" i="0" dirty="0">
                <a:solidFill>
                  <a:schemeClr val="bg1">
                    <a:lumMod val="75000"/>
                  </a:schemeClr>
                </a:solidFill>
                <a:effectLst/>
                <a:latin typeface="Cambria" panose="02040503050406030204" pitchFamily="18" charset="0"/>
                <a:ea typeface="Cambria" panose="02040503050406030204" pitchFamily="18" charset="0"/>
              </a:rPr>
              <a:t> </a:t>
            </a:r>
          </a:p>
          <a:p>
            <a:pPr algn="ctr">
              <a:buClrTx/>
              <a:buFont typeface="+mj-lt"/>
              <a:buAutoNum type="alphaLcParenR"/>
            </a:pPr>
            <a:r>
              <a:rPr lang="en-IN" sz="1600" b="0" i="0" dirty="0">
                <a:solidFill>
                  <a:schemeClr val="bg1">
                    <a:lumMod val="75000"/>
                  </a:schemeClr>
                </a:solidFill>
                <a:effectLst/>
                <a:latin typeface="Cambria" panose="02040503050406030204" pitchFamily="18" charset="0"/>
                <a:ea typeface="Cambria" panose="02040503050406030204" pitchFamily="18" charset="0"/>
              </a:rPr>
              <a:t>Boko Haram: </a:t>
            </a:r>
            <a:r>
              <a:rPr lang="en-IN" sz="1600" b="0" i="0" dirty="0">
                <a:solidFill>
                  <a:schemeClr val="tx1">
                    <a:lumMod val="75000"/>
                  </a:schemeClr>
                </a:solidFill>
                <a:effectLst/>
                <a:latin typeface="Cambria" panose="02040503050406030204" pitchFamily="18" charset="0"/>
                <a:ea typeface="Cambria" panose="02040503050406030204" pitchFamily="18" charset="0"/>
              </a:rPr>
              <a:t>2418</a:t>
            </a:r>
            <a:r>
              <a:rPr lang="en-IN" sz="1600" b="0" i="0" dirty="0">
                <a:solidFill>
                  <a:schemeClr val="bg1">
                    <a:lumMod val="75000"/>
                  </a:schemeClr>
                </a:solidFill>
                <a:effectLst/>
                <a:latin typeface="Cambria" panose="02040503050406030204" pitchFamily="18" charset="0"/>
                <a:ea typeface="Cambria" panose="02040503050406030204" pitchFamily="18" charset="0"/>
              </a:rPr>
              <a:t> </a:t>
            </a:r>
          </a:p>
          <a:p>
            <a:pPr algn="ctr">
              <a:buClrTx/>
              <a:buFont typeface="+mj-lt"/>
              <a:buAutoNum type="alphaLcParenR"/>
            </a:pPr>
            <a:r>
              <a:rPr lang="en-IN" sz="1600" b="0" i="0" dirty="0">
                <a:solidFill>
                  <a:schemeClr val="bg1">
                    <a:lumMod val="75000"/>
                  </a:schemeClr>
                </a:solidFill>
                <a:effectLst/>
                <a:latin typeface="Cambria" panose="02040503050406030204" pitchFamily="18" charset="0"/>
                <a:ea typeface="Cambria" panose="02040503050406030204" pitchFamily="18" charset="0"/>
              </a:rPr>
              <a:t>Kurdistan Workers' Party (PKK) :</a:t>
            </a:r>
            <a:r>
              <a:rPr lang="en-IN" sz="1600" b="0" i="0" dirty="0">
                <a:solidFill>
                  <a:schemeClr val="tx1">
                    <a:lumMod val="75000"/>
                  </a:schemeClr>
                </a:solidFill>
                <a:effectLst/>
                <a:latin typeface="Cambria" panose="02040503050406030204" pitchFamily="18" charset="0"/>
                <a:ea typeface="Cambria" panose="02040503050406030204" pitchFamily="18" charset="0"/>
              </a:rPr>
              <a:t>2310</a:t>
            </a:r>
            <a:endParaRPr lang="en-IN" sz="1600" dirty="0">
              <a:solidFill>
                <a:schemeClr val="tx1">
                  <a:lumMod val="7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84340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BB2E0-285C-B812-134C-B4AF3A710649}"/>
              </a:ext>
            </a:extLst>
          </p:cNvPr>
          <p:cNvSpPr>
            <a:spLocks noGrp="1"/>
          </p:cNvSpPr>
          <p:nvPr>
            <p:ph type="title"/>
          </p:nvPr>
        </p:nvSpPr>
        <p:spPr/>
        <p:txBody>
          <a:bodyPr/>
          <a:lstStyle/>
          <a:p>
            <a:pPr algn="ctr"/>
            <a:r>
              <a:rPr lang="en-IN" dirty="0"/>
              <a:t>Conclusion 4</a:t>
            </a:r>
          </a:p>
        </p:txBody>
      </p:sp>
      <p:sp>
        <p:nvSpPr>
          <p:cNvPr id="3" name="Text Placeholder 2">
            <a:extLst>
              <a:ext uri="{FF2B5EF4-FFF2-40B4-BE49-F238E27FC236}">
                <a16:creationId xmlns:a16="http://schemas.microsoft.com/office/drawing/2014/main" id="{56D58DFE-AEAB-5F63-E464-B1A04E67E9C3}"/>
              </a:ext>
            </a:extLst>
          </p:cNvPr>
          <p:cNvSpPr>
            <a:spLocks noGrp="1"/>
          </p:cNvSpPr>
          <p:nvPr>
            <p:ph type="body" idx="1"/>
          </p:nvPr>
        </p:nvSpPr>
        <p:spPr>
          <a:xfrm>
            <a:off x="311700" y="1017725"/>
            <a:ext cx="8520600" cy="3416400"/>
          </a:xfrm>
        </p:spPr>
        <p:txBody>
          <a:bodyPr/>
          <a:lstStyle/>
          <a:p>
            <a:pPr marL="114300" indent="0" algn="ctr">
              <a:buClrTx/>
              <a:buNone/>
            </a:pPr>
            <a:r>
              <a:rPr lang="en-IN" sz="2000" dirty="0">
                <a:solidFill>
                  <a:schemeClr val="bg1">
                    <a:lumMod val="75000"/>
                  </a:schemeClr>
                </a:solidFill>
              </a:rPr>
              <a:t>Top 10 city with most killed people</a:t>
            </a:r>
          </a:p>
          <a:p>
            <a:pPr marL="114300" indent="0" algn="ctr">
              <a:buClrTx/>
              <a:buNone/>
            </a:pPr>
            <a:endParaRPr lang="en-IN" dirty="0">
              <a:solidFill>
                <a:schemeClr val="bg1">
                  <a:lumMod val="75000"/>
                </a:schemeClr>
              </a:solidFill>
            </a:endParaRPr>
          </a:p>
        </p:txBody>
      </p:sp>
      <p:graphicFrame>
        <p:nvGraphicFramePr>
          <p:cNvPr id="4" name="Table 3">
            <a:extLst>
              <a:ext uri="{FF2B5EF4-FFF2-40B4-BE49-F238E27FC236}">
                <a16:creationId xmlns:a16="http://schemas.microsoft.com/office/drawing/2014/main" id="{8746DF5C-C337-A21B-0473-B736844F7663}"/>
              </a:ext>
            </a:extLst>
          </p:cNvPr>
          <p:cNvGraphicFramePr>
            <a:graphicFrameLocks noGrp="1"/>
          </p:cNvGraphicFramePr>
          <p:nvPr>
            <p:extLst>
              <p:ext uri="{D42A27DB-BD31-4B8C-83A1-F6EECF244321}">
                <p14:modId xmlns:p14="http://schemas.microsoft.com/office/powerpoint/2010/main" val="3084897812"/>
              </p:ext>
            </p:extLst>
          </p:nvPr>
        </p:nvGraphicFramePr>
        <p:xfrm>
          <a:off x="1596325" y="1689315"/>
          <a:ext cx="5819046" cy="3035286"/>
        </p:xfrm>
        <a:graphic>
          <a:graphicData uri="http://schemas.openxmlformats.org/drawingml/2006/table">
            <a:tbl>
              <a:tblPr/>
              <a:tblGrid>
                <a:gridCol w="1368542">
                  <a:extLst>
                    <a:ext uri="{9D8B030D-6E8A-4147-A177-3AD203B41FA5}">
                      <a16:colId xmlns:a16="http://schemas.microsoft.com/office/drawing/2014/main" val="389604810"/>
                    </a:ext>
                  </a:extLst>
                </a:gridCol>
                <a:gridCol w="4450504">
                  <a:extLst>
                    <a:ext uri="{9D8B030D-6E8A-4147-A177-3AD203B41FA5}">
                      <a16:colId xmlns:a16="http://schemas.microsoft.com/office/drawing/2014/main" val="2230384847"/>
                    </a:ext>
                  </a:extLst>
                </a:gridCol>
              </a:tblGrid>
              <a:tr h="312916">
                <a:tc>
                  <a:txBody>
                    <a:bodyPr/>
                    <a:lstStyle/>
                    <a:p>
                      <a:pPr fontAlgn="ctr"/>
                      <a:r>
                        <a:rPr lang="en-IN" b="1" dirty="0">
                          <a:solidFill>
                            <a:schemeClr val="bg1">
                              <a:lumMod val="75000"/>
                            </a:schemeClr>
                          </a:solidFill>
                          <a:effectLst/>
                          <a:latin typeface="Cambria" panose="02040503050406030204" pitchFamily="18" charset="0"/>
                          <a:ea typeface="Cambria" panose="02040503050406030204" pitchFamily="18" charset="0"/>
                        </a:rPr>
                        <a:t>Baghdad</a:t>
                      </a:r>
                    </a:p>
                  </a:txBody>
                  <a:tcPr anchor="ctr">
                    <a:lnL>
                      <a:noFill/>
                    </a:lnL>
                    <a:lnR>
                      <a:noFill/>
                    </a:lnR>
                    <a:lnT>
                      <a:noFill/>
                    </a:lnT>
                    <a:lnB>
                      <a:noFill/>
                    </a:lnB>
                  </a:tcPr>
                </a:tc>
                <a:tc>
                  <a:txBody>
                    <a:bodyPr/>
                    <a:lstStyle/>
                    <a:p>
                      <a:pPr algn="r"/>
                      <a:r>
                        <a:rPr lang="en-IN" dirty="0">
                          <a:solidFill>
                            <a:schemeClr val="tx1">
                              <a:lumMod val="75000"/>
                            </a:schemeClr>
                          </a:solidFill>
                          <a:effectLst/>
                          <a:latin typeface="Cambria" panose="02040503050406030204" pitchFamily="18" charset="0"/>
                          <a:ea typeface="Cambria" panose="02040503050406030204" pitchFamily="18" charset="0"/>
                        </a:rPr>
                        <a:t>21151.0</a:t>
                      </a:r>
                    </a:p>
                  </a:txBody>
                  <a:tcPr anchor="ctr">
                    <a:lnL>
                      <a:noFill/>
                    </a:lnL>
                    <a:lnR>
                      <a:noFill/>
                    </a:lnR>
                    <a:lnT>
                      <a:noFill/>
                    </a:lnT>
                    <a:lnB>
                      <a:noFill/>
                    </a:lnB>
                  </a:tcPr>
                </a:tc>
                <a:extLst>
                  <a:ext uri="{0D108BD9-81ED-4DB2-BD59-A6C34878D82A}">
                    <a16:rowId xmlns:a16="http://schemas.microsoft.com/office/drawing/2014/main" val="3370442760"/>
                  </a:ext>
                </a:extLst>
              </a:tr>
              <a:tr h="312916">
                <a:tc>
                  <a:txBody>
                    <a:bodyPr/>
                    <a:lstStyle/>
                    <a:p>
                      <a:pPr fontAlgn="ctr"/>
                      <a:r>
                        <a:rPr lang="en-IN" b="1">
                          <a:solidFill>
                            <a:schemeClr val="bg1">
                              <a:lumMod val="75000"/>
                            </a:schemeClr>
                          </a:solidFill>
                          <a:effectLst/>
                          <a:latin typeface="Cambria" panose="02040503050406030204" pitchFamily="18" charset="0"/>
                          <a:ea typeface="Cambria" panose="02040503050406030204" pitchFamily="18" charset="0"/>
                        </a:rPr>
                        <a:t>Mosul</a:t>
                      </a:r>
                    </a:p>
                  </a:txBody>
                  <a:tcPr anchor="ctr">
                    <a:lnL>
                      <a:noFill/>
                    </a:lnL>
                    <a:lnR>
                      <a:noFill/>
                    </a:lnR>
                    <a:lnT>
                      <a:noFill/>
                    </a:lnT>
                    <a:lnB>
                      <a:noFill/>
                    </a:lnB>
                  </a:tcPr>
                </a:tc>
                <a:tc>
                  <a:txBody>
                    <a:bodyPr/>
                    <a:lstStyle/>
                    <a:p>
                      <a:pPr algn="r"/>
                      <a:r>
                        <a:rPr lang="en-IN">
                          <a:solidFill>
                            <a:schemeClr val="tx1">
                              <a:lumMod val="75000"/>
                            </a:schemeClr>
                          </a:solidFill>
                          <a:effectLst/>
                          <a:latin typeface="Cambria" panose="02040503050406030204" pitchFamily="18" charset="0"/>
                          <a:ea typeface="Cambria" panose="02040503050406030204" pitchFamily="18" charset="0"/>
                        </a:rPr>
                        <a:t>7140.0</a:t>
                      </a:r>
                    </a:p>
                  </a:txBody>
                  <a:tcPr anchor="ctr">
                    <a:lnL>
                      <a:noFill/>
                    </a:lnL>
                    <a:lnR>
                      <a:noFill/>
                    </a:lnR>
                    <a:lnT>
                      <a:noFill/>
                    </a:lnT>
                    <a:lnB>
                      <a:noFill/>
                    </a:lnB>
                  </a:tcPr>
                </a:tc>
                <a:extLst>
                  <a:ext uri="{0D108BD9-81ED-4DB2-BD59-A6C34878D82A}">
                    <a16:rowId xmlns:a16="http://schemas.microsoft.com/office/drawing/2014/main" val="3615789767"/>
                  </a:ext>
                </a:extLst>
              </a:tr>
              <a:tr h="312916">
                <a:tc>
                  <a:txBody>
                    <a:bodyPr/>
                    <a:lstStyle/>
                    <a:p>
                      <a:pPr fontAlgn="ctr"/>
                      <a:r>
                        <a:rPr lang="en-IN" b="1" dirty="0">
                          <a:solidFill>
                            <a:schemeClr val="bg1">
                              <a:lumMod val="75000"/>
                            </a:schemeClr>
                          </a:solidFill>
                          <a:effectLst/>
                          <a:latin typeface="Cambria" panose="02040503050406030204" pitchFamily="18" charset="0"/>
                          <a:ea typeface="Cambria" panose="02040503050406030204" pitchFamily="18" charset="0"/>
                        </a:rPr>
                        <a:t>Mogadishu</a:t>
                      </a:r>
                    </a:p>
                  </a:txBody>
                  <a:tcPr anchor="ctr">
                    <a:lnL>
                      <a:noFill/>
                    </a:lnL>
                    <a:lnR>
                      <a:noFill/>
                    </a:lnR>
                    <a:lnT>
                      <a:noFill/>
                    </a:lnT>
                    <a:lnB>
                      <a:noFill/>
                    </a:lnB>
                  </a:tcPr>
                </a:tc>
                <a:tc>
                  <a:txBody>
                    <a:bodyPr/>
                    <a:lstStyle/>
                    <a:p>
                      <a:pPr algn="r"/>
                      <a:r>
                        <a:rPr lang="en-IN" dirty="0">
                          <a:solidFill>
                            <a:schemeClr val="tx1">
                              <a:lumMod val="75000"/>
                            </a:schemeClr>
                          </a:solidFill>
                          <a:effectLst/>
                          <a:latin typeface="Cambria" panose="02040503050406030204" pitchFamily="18" charset="0"/>
                          <a:ea typeface="Cambria" panose="02040503050406030204" pitchFamily="18" charset="0"/>
                        </a:rPr>
                        <a:t>3913.0</a:t>
                      </a:r>
                    </a:p>
                  </a:txBody>
                  <a:tcPr anchor="ctr">
                    <a:lnL>
                      <a:noFill/>
                    </a:lnL>
                    <a:lnR>
                      <a:noFill/>
                    </a:lnR>
                    <a:lnT>
                      <a:noFill/>
                    </a:lnT>
                    <a:lnB>
                      <a:noFill/>
                    </a:lnB>
                  </a:tcPr>
                </a:tc>
                <a:extLst>
                  <a:ext uri="{0D108BD9-81ED-4DB2-BD59-A6C34878D82A}">
                    <a16:rowId xmlns:a16="http://schemas.microsoft.com/office/drawing/2014/main" val="3974915629"/>
                  </a:ext>
                </a:extLst>
              </a:tr>
              <a:tr h="312916">
                <a:tc>
                  <a:txBody>
                    <a:bodyPr/>
                    <a:lstStyle/>
                    <a:p>
                      <a:pPr fontAlgn="ctr"/>
                      <a:r>
                        <a:rPr lang="en-IN" b="1">
                          <a:solidFill>
                            <a:schemeClr val="bg1">
                              <a:lumMod val="75000"/>
                            </a:schemeClr>
                          </a:solidFill>
                          <a:effectLst/>
                          <a:latin typeface="Cambria" panose="02040503050406030204" pitchFamily="18" charset="0"/>
                          <a:ea typeface="Cambria" panose="02040503050406030204" pitchFamily="18" charset="0"/>
                        </a:rPr>
                        <a:t>Karachi</a:t>
                      </a:r>
                    </a:p>
                  </a:txBody>
                  <a:tcPr anchor="ctr">
                    <a:lnL>
                      <a:noFill/>
                    </a:lnL>
                    <a:lnR>
                      <a:noFill/>
                    </a:lnR>
                    <a:lnT>
                      <a:noFill/>
                    </a:lnT>
                    <a:lnB>
                      <a:noFill/>
                    </a:lnB>
                  </a:tcPr>
                </a:tc>
                <a:tc>
                  <a:txBody>
                    <a:bodyPr/>
                    <a:lstStyle/>
                    <a:p>
                      <a:pPr algn="r"/>
                      <a:r>
                        <a:rPr lang="en-IN" dirty="0">
                          <a:solidFill>
                            <a:schemeClr val="tx1">
                              <a:lumMod val="75000"/>
                            </a:schemeClr>
                          </a:solidFill>
                          <a:effectLst/>
                          <a:latin typeface="Cambria" panose="02040503050406030204" pitchFamily="18" charset="0"/>
                          <a:ea typeface="Cambria" panose="02040503050406030204" pitchFamily="18" charset="0"/>
                        </a:rPr>
                        <a:t>3688.0</a:t>
                      </a:r>
                    </a:p>
                  </a:txBody>
                  <a:tcPr anchor="ctr">
                    <a:lnL>
                      <a:noFill/>
                    </a:lnL>
                    <a:lnR>
                      <a:noFill/>
                    </a:lnR>
                    <a:lnT>
                      <a:noFill/>
                    </a:lnT>
                    <a:lnB>
                      <a:noFill/>
                    </a:lnB>
                  </a:tcPr>
                </a:tc>
                <a:extLst>
                  <a:ext uri="{0D108BD9-81ED-4DB2-BD59-A6C34878D82A}">
                    <a16:rowId xmlns:a16="http://schemas.microsoft.com/office/drawing/2014/main" val="535726444"/>
                  </a:ext>
                </a:extLst>
              </a:tr>
              <a:tr h="531958">
                <a:tc>
                  <a:txBody>
                    <a:bodyPr/>
                    <a:lstStyle/>
                    <a:p>
                      <a:pPr fontAlgn="ctr"/>
                      <a:r>
                        <a:rPr lang="en-IN" b="1">
                          <a:solidFill>
                            <a:schemeClr val="bg1">
                              <a:lumMod val="75000"/>
                            </a:schemeClr>
                          </a:solidFill>
                          <a:effectLst/>
                          <a:latin typeface="Cambria" panose="02040503050406030204" pitchFamily="18" charset="0"/>
                          <a:ea typeface="Cambria" panose="02040503050406030204" pitchFamily="18" charset="0"/>
                        </a:rPr>
                        <a:t>New York City</a:t>
                      </a:r>
                    </a:p>
                  </a:txBody>
                  <a:tcPr anchor="ctr">
                    <a:lnL>
                      <a:noFill/>
                    </a:lnL>
                    <a:lnR>
                      <a:noFill/>
                    </a:lnR>
                    <a:lnT>
                      <a:noFill/>
                    </a:lnT>
                    <a:lnB>
                      <a:noFill/>
                    </a:lnB>
                  </a:tcPr>
                </a:tc>
                <a:tc>
                  <a:txBody>
                    <a:bodyPr/>
                    <a:lstStyle/>
                    <a:p>
                      <a:pPr algn="r"/>
                      <a:r>
                        <a:rPr lang="en-IN" dirty="0">
                          <a:solidFill>
                            <a:schemeClr val="tx1">
                              <a:lumMod val="75000"/>
                            </a:schemeClr>
                          </a:solidFill>
                          <a:effectLst/>
                          <a:latin typeface="Cambria" panose="02040503050406030204" pitchFamily="18" charset="0"/>
                          <a:ea typeface="Cambria" panose="02040503050406030204" pitchFamily="18" charset="0"/>
                        </a:rPr>
                        <a:t>2838.0</a:t>
                      </a:r>
                    </a:p>
                  </a:txBody>
                  <a:tcPr anchor="ctr">
                    <a:lnL>
                      <a:noFill/>
                    </a:lnL>
                    <a:lnR>
                      <a:noFill/>
                    </a:lnR>
                    <a:lnT>
                      <a:noFill/>
                    </a:lnT>
                    <a:lnB>
                      <a:noFill/>
                    </a:lnB>
                  </a:tcPr>
                </a:tc>
                <a:extLst>
                  <a:ext uri="{0D108BD9-81ED-4DB2-BD59-A6C34878D82A}">
                    <a16:rowId xmlns:a16="http://schemas.microsoft.com/office/drawing/2014/main" val="179650079"/>
                  </a:ext>
                </a:extLst>
              </a:tr>
              <a:tr h="312916">
                <a:tc>
                  <a:txBody>
                    <a:bodyPr/>
                    <a:lstStyle/>
                    <a:p>
                      <a:pPr fontAlgn="ctr"/>
                      <a:r>
                        <a:rPr lang="en-IN" b="1">
                          <a:solidFill>
                            <a:schemeClr val="bg1">
                              <a:lumMod val="75000"/>
                            </a:schemeClr>
                          </a:solidFill>
                          <a:effectLst/>
                          <a:latin typeface="Cambria" panose="02040503050406030204" pitchFamily="18" charset="0"/>
                          <a:ea typeface="Cambria" panose="02040503050406030204" pitchFamily="18" charset="0"/>
                        </a:rPr>
                        <a:t>Tikrit</a:t>
                      </a:r>
                    </a:p>
                  </a:txBody>
                  <a:tcPr anchor="ctr">
                    <a:lnL>
                      <a:noFill/>
                    </a:lnL>
                    <a:lnR>
                      <a:noFill/>
                    </a:lnR>
                    <a:lnT>
                      <a:noFill/>
                    </a:lnT>
                    <a:lnB>
                      <a:noFill/>
                    </a:lnB>
                  </a:tcPr>
                </a:tc>
                <a:tc>
                  <a:txBody>
                    <a:bodyPr/>
                    <a:lstStyle/>
                    <a:p>
                      <a:pPr algn="r"/>
                      <a:r>
                        <a:rPr lang="en-IN" dirty="0">
                          <a:solidFill>
                            <a:schemeClr val="tx1">
                              <a:lumMod val="75000"/>
                            </a:schemeClr>
                          </a:solidFill>
                          <a:effectLst/>
                          <a:latin typeface="Cambria" panose="02040503050406030204" pitchFamily="18" charset="0"/>
                          <a:ea typeface="Cambria" panose="02040503050406030204" pitchFamily="18" charset="0"/>
                        </a:rPr>
                        <a:t>2679.0</a:t>
                      </a:r>
                    </a:p>
                  </a:txBody>
                  <a:tcPr anchor="ctr">
                    <a:lnL>
                      <a:noFill/>
                    </a:lnL>
                    <a:lnR>
                      <a:noFill/>
                    </a:lnR>
                    <a:lnT>
                      <a:noFill/>
                    </a:lnT>
                    <a:lnB>
                      <a:noFill/>
                    </a:lnB>
                  </a:tcPr>
                </a:tc>
                <a:extLst>
                  <a:ext uri="{0D108BD9-81ED-4DB2-BD59-A6C34878D82A}">
                    <a16:rowId xmlns:a16="http://schemas.microsoft.com/office/drawing/2014/main" val="3129156322"/>
                  </a:ext>
                </a:extLst>
              </a:tr>
              <a:tr h="312916">
                <a:tc>
                  <a:txBody>
                    <a:bodyPr/>
                    <a:lstStyle/>
                    <a:p>
                      <a:pPr fontAlgn="ctr"/>
                      <a:r>
                        <a:rPr lang="en-IN" b="1">
                          <a:solidFill>
                            <a:schemeClr val="bg1">
                              <a:lumMod val="75000"/>
                            </a:schemeClr>
                          </a:solidFill>
                          <a:effectLst/>
                          <a:latin typeface="Cambria" panose="02040503050406030204" pitchFamily="18" charset="0"/>
                          <a:ea typeface="Cambria" panose="02040503050406030204" pitchFamily="18" charset="0"/>
                        </a:rPr>
                        <a:t>Kabul</a:t>
                      </a:r>
                    </a:p>
                  </a:txBody>
                  <a:tcPr anchor="ctr">
                    <a:lnL>
                      <a:noFill/>
                    </a:lnL>
                    <a:lnR>
                      <a:noFill/>
                    </a:lnR>
                    <a:lnT>
                      <a:noFill/>
                    </a:lnT>
                    <a:lnB>
                      <a:noFill/>
                    </a:lnB>
                  </a:tcPr>
                </a:tc>
                <a:tc>
                  <a:txBody>
                    <a:bodyPr/>
                    <a:lstStyle/>
                    <a:p>
                      <a:pPr algn="r"/>
                      <a:r>
                        <a:rPr lang="en-IN" dirty="0">
                          <a:solidFill>
                            <a:schemeClr val="tx1">
                              <a:lumMod val="75000"/>
                            </a:schemeClr>
                          </a:solidFill>
                          <a:effectLst/>
                          <a:latin typeface="Cambria" panose="02040503050406030204" pitchFamily="18" charset="0"/>
                          <a:ea typeface="Cambria" panose="02040503050406030204" pitchFamily="18" charset="0"/>
                        </a:rPr>
                        <a:t>2493.0</a:t>
                      </a:r>
                    </a:p>
                  </a:txBody>
                  <a:tcPr anchor="ctr">
                    <a:lnL>
                      <a:noFill/>
                    </a:lnL>
                    <a:lnR>
                      <a:noFill/>
                    </a:lnR>
                    <a:lnT>
                      <a:noFill/>
                    </a:lnT>
                    <a:lnB>
                      <a:noFill/>
                    </a:lnB>
                  </a:tcPr>
                </a:tc>
                <a:extLst>
                  <a:ext uri="{0D108BD9-81ED-4DB2-BD59-A6C34878D82A}">
                    <a16:rowId xmlns:a16="http://schemas.microsoft.com/office/drawing/2014/main" val="529655936"/>
                  </a:ext>
                </a:extLst>
              </a:tr>
              <a:tr h="312916">
                <a:tc>
                  <a:txBody>
                    <a:bodyPr/>
                    <a:lstStyle/>
                    <a:p>
                      <a:pPr fontAlgn="ctr"/>
                      <a:r>
                        <a:rPr lang="en-IN" b="1">
                          <a:solidFill>
                            <a:schemeClr val="bg1">
                              <a:lumMod val="75000"/>
                            </a:schemeClr>
                          </a:solidFill>
                          <a:effectLst/>
                          <a:latin typeface="Cambria" panose="02040503050406030204" pitchFamily="18" charset="0"/>
                          <a:ea typeface="Cambria" panose="02040503050406030204" pitchFamily="18" charset="0"/>
                        </a:rPr>
                        <a:t>Ramadi</a:t>
                      </a:r>
                    </a:p>
                  </a:txBody>
                  <a:tcPr anchor="ctr">
                    <a:lnL>
                      <a:noFill/>
                    </a:lnL>
                    <a:lnR>
                      <a:noFill/>
                    </a:lnR>
                    <a:lnT>
                      <a:noFill/>
                    </a:lnT>
                    <a:lnB>
                      <a:noFill/>
                    </a:lnB>
                  </a:tcPr>
                </a:tc>
                <a:tc>
                  <a:txBody>
                    <a:bodyPr/>
                    <a:lstStyle/>
                    <a:p>
                      <a:pPr algn="r"/>
                      <a:r>
                        <a:rPr lang="en-IN" dirty="0">
                          <a:solidFill>
                            <a:schemeClr val="tx1">
                              <a:lumMod val="75000"/>
                            </a:schemeClr>
                          </a:solidFill>
                          <a:effectLst/>
                          <a:latin typeface="Cambria" panose="02040503050406030204" pitchFamily="18" charset="0"/>
                          <a:ea typeface="Cambria" panose="02040503050406030204" pitchFamily="18" charset="0"/>
                        </a:rPr>
                        <a:t>2313.0</a:t>
                      </a:r>
                    </a:p>
                  </a:txBody>
                  <a:tcPr anchor="ctr">
                    <a:lnL>
                      <a:noFill/>
                    </a:lnL>
                    <a:lnR>
                      <a:noFill/>
                    </a:lnR>
                    <a:lnT>
                      <a:noFill/>
                    </a:lnT>
                    <a:lnB>
                      <a:noFill/>
                    </a:lnB>
                  </a:tcPr>
                </a:tc>
                <a:extLst>
                  <a:ext uri="{0D108BD9-81ED-4DB2-BD59-A6C34878D82A}">
                    <a16:rowId xmlns:a16="http://schemas.microsoft.com/office/drawing/2014/main" val="3303077902"/>
                  </a:ext>
                </a:extLst>
              </a:tr>
              <a:tr h="312916">
                <a:tc>
                  <a:txBody>
                    <a:bodyPr/>
                    <a:lstStyle/>
                    <a:p>
                      <a:pPr fontAlgn="ctr"/>
                      <a:r>
                        <a:rPr lang="en-IN" b="1">
                          <a:solidFill>
                            <a:schemeClr val="bg1">
                              <a:lumMod val="75000"/>
                            </a:schemeClr>
                          </a:solidFill>
                          <a:effectLst/>
                          <a:latin typeface="Cambria" panose="02040503050406030204" pitchFamily="18" charset="0"/>
                          <a:ea typeface="Cambria" panose="02040503050406030204" pitchFamily="18" charset="0"/>
                        </a:rPr>
                        <a:t>Maiduguri</a:t>
                      </a:r>
                    </a:p>
                  </a:txBody>
                  <a:tcPr anchor="ctr">
                    <a:lnL>
                      <a:noFill/>
                    </a:lnL>
                    <a:lnR>
                      <a:noFill/>
                    </a:lnR>
                    <a:lnT>
                      <a:noFill/>
                    </a:lnT>
                    <a:lnB>
                      <a:noFill/>
                    </a:lnB>
                  </a:tcPr>
                </a:tc>
                <a:tc>
                  <a:txBody>
                    <a:bodyPr/>
                    <a:lstStyle/>
                    <a:p>
                      <a:pPr algn="r"/>
                      <a:r>
                        <a:rPr lang="en-IN" dirty="0">
                          <a:solidFill>
                            <a:schemeClr val="tx1">
                              <a:lumMod val="75000"/>
                            </a:schemeClr>
                          </a:solidFill>
                          <a:effectLst/>
                          <a:latin typeface="Cambria" panose="02040503050406030204" pitchFamily="18" charset="0"/>
                          <a:ea typeface="Cambria" panose="02040503050406030204" pitchFamily="18" charset="0"/>
                        </a:rPr>
                        <a:t>2235.0</a:t>
                      </a:r>
                    </a:p>
                  </a:txBody>
                  <a:tcPr anchor="ctr">
                    <a:lnL>
                      <a:noFill/>
                    </a:lnL>
                    <a:lnR>
                      <a:noFill/>
                    </a:lnR>
                    <a:lnT>
                      <a:noFill/>
                    </a:lnT>
                    <a:lnB>
                      <a:noFill/>
                    </a:lnB>
                  </a:tcPr>
                </a:tc>
                <a:extLst>
                  <a:ext uri="{0D108BD9-81ED-4DB2-BD59-A6C34878D82A}">
                    <a16:rowId xmlns:a16="http://schemas.microsoft.com/office/drawing/2014/main" val="29056140"/>
                  </a:ext>
                </a:extLst>
              </a:tr>
            </a:tbl>
          </a:graphicData>
        </a:graphic>
      </p:graphicFrame>
    </p:spTree>
    <p:extLst>
      <p:ext uri="{BB962C8B-B14F-4D97-AF65-F5344CB8AC3E}">
        <p14:creationId xmlns:p14="http://schemas.microsoft.com/office/powerpoint/2010/main" val="1889231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E655D-98BF-C595-A6A9-5863ED105308}"/>
              </a:ext>
            </a:extLst>
          </p:cNvPr>
          <p:cNvSpPr>
            <a:spLocks noGrp="1"/>
          </p:cNvSpPr>
          <p:nvPr>
            <p:ph type="title"/>
          </p:nvPr>
        </p:nvSpPr>
        <p:spPr>
          <a:xfrm>
            <a:off x="3248630" y="1677140"/>
            <a:ext cx="3407893" cy="2119945"/>
          </a:xfrm>
        </p:spPr>
        <p:txBody>
          <a:bodyPr/>
          <a:lstStyle/>
          <a:p>
            <a:r>
              <a:rPr lang="en-IN" sz="6000" dirty="0"/>
              <a:t>Q&amp;A</a:t>
            </a:r>
            <a:endParaRPr lang="en-IN" dirty="0"/>
          </a:p>
        </p:txBody>
      </p:sp>
    </p:spTree>
    <p:extLst>
      <p:ext uri="{BB962C8B-B14F-4D97-AF65-F5344CB8AC3E}">
        <p14:creationId xmlns:p14="http://schemas.microsoft.com/office/powerpoint/2010/main" val="2977382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B8B73-1DE1-1223-2094-6B0BA253FB67}"/>
              </a:ext>
            </a:extLst>
          </p:cNvPr>
          <p:cNvSpPr>
            <a:spLocks noGrp="1"/>
          </p:cNvSpPr>
          <p:nvPr>
            <p:ph type="title"/>
          </p:nvPr>
        </p:nvSpPr>
        <p:spPr/>
        <p:txBody>
          <a:bodyPr/>
          <a:lstStyle/>
          <a:p>
            <a:r>
              <a:rPr lang="en-IN" u="sng" dirty="0">
                <a:latin typeface="Cambria" panose="02040503050406030204" pitchFamily="18" charset="0"/>
                <a:ea typeface="Cambria" panose="02040503050406030204" pitchFamily="18" charset="0"/>
              </a:rPr>
              <a:t>Data Summary and Data Cleaning</a:t>
            </a:r>
          </a:p>
        </p:txBody>
      </p:sp>
      <p:sp>
        <p:nvSpPr>
          <p:cNvPr id="3" name="Text Placeholder 2">
            <a:extLst>
              <a:ext uri="{FF2B5EF4-FFF2-40B4-BE49-F238E27FC236}">
                <a16:creationId xmlns:a16="http://schemas.microsoft.com/office/drawing/2014/main" id="{6DD93834-EB4C-2348-7B21-2C4C49ED1AFF}"/>
              </a:ext>
            </a:extLst>
          </p:cNvPr>
          <p:cNvSpPr>
            <a:spLocks noGrp="1"/>
          </p:cNvSpPr>
          <p:nvPr>
            <p:ph type="body" idx="1"/>
          </p:nvPr>
        </p:nvSpPr>
        <p:spPr/>
        <p:txBody>
          <a:bodyPr/>
          <a:lstStyle/>
          <a:p>
            <a:pPr>
              <a:buClr>
                <a:schemeClr val="accent2"/>
              </a:buClr>
              <a:buFont typeface="Arial" panose="020B0604020202020204" pitchFamily="34" charset="0"/>
              <a:buChar char="•"/>
            </a:pPr>
            <a:r>
              <a:rPr lang="en-IN" b="1" dirty="0">
                <a:solidFill>
                  <a:schemeClr val="bg1">
                    <a:lumMod val="75000"/>
                  </a:schemeClr>
                </a:solidFill>
              </a:rPr>
              <a:t>Global Terrorism Data frame:  </a:t>
            </a:r>
            <a:r>
              <a:rPr lang="en-IN" dirty="0">
                <a:solidFill>
                  <a:schemeClr val="accent5">
                    <a:lumMod val="75000"/>
                  </a:schemeClr>
                </a:solidFill>
              </a:rPr>
              <a:t>It contains all the information about the terrorist activities around the world , like most active terrorist group and the country attacked most by the terrorist. </a:t>
            </a:r>
          </a:p>
          <a:p>
            <a:pPr>
              <a:buClr>
                <a:schemeClr val="accent2"/>
              </a:buClr>
              <a:buFont typeface="Arial" panose="020B0604020202020204" pitchFamily="34" charset="0"/>
              <a:buChar char="•"/>
            </a:pPr>
            <a:r>
              <a:rPr lang="en-IN" dirty="0">
                <a:solidFill>
                  <a:schemeClr val="accent5">
                    <a:lumMod val="75000"/>
                  </a:schemeClr>
                </a:solidFill>
              </a:rPr>
              <a:t>The data is huge containing : </a:t>
            </a:r>
            <a:r>
              <a:rPr lang="en-IN" sz="1600" dirty="0">
                <a:solidFill>
                  <a:schemeClr val="accent3">
                    <a:lumMod val="50000"/>
                  </a:schemeClr>
                </a:solidFill>
              </a:rPr>
              <a:t>Rows:181691, </a:t>
            </a:r>
          </a:p>
          <a:p>
            <a:pPr marL="114300" indent="0">
              <a:buClr>
                <a:schemeClr val="accent2"/>
              </a:buClr>
              <a:buNone/>
            </a:pPr>
            <a:r>
              <a:rPr lang="en-IN" sz="1600" dirty="0">
                <a:solidFill>
                  <a:schemeClr val="accent3">
                    <a:lumMod val="50000"/>
                  </a:schemeClr>
                </a:solidFill>
              </a:rPr>
              <a:t>                                                          Columns: 135  </a:t>
            </a:r>
          </a:p>
          <a:p>
            <a:pPr>
              <a:buClr>
                <a:schemeClr val="accent2"/>
              </a:buClr>
              <a:buFont typeface="Arial" panose="020B0604020202020204" pitchFamily="34" charset="0"/>
              <a:buChar char="•"/>
            </a:pPr>
            <a:r>
              <a:rPr lang="en-IN" sz="1600" b="1" dirty="0">
                <a:solidFill>
                  <a:schemeClr val="bg1">
                    <a:lumMod val="75000"/>
                  </a:schemeClr>
                </a:solidFill>
              </a:rPr>
              <a:t>Data Cleaning: </a:t>
            </a:r>
            <a:r>
              <a:rPr lang="en-IN" sz="1600" dirty="0">
                <a:solidFill>
                  <a:schemeClr val="accent5">
                    <a:lumMod val="75000"/>
                  </a:schemeClr>
                </a:solidFill>
              </a:rPr>
              <a:t>Data had large number of null values and unwanted rows and columns , so first I cleaned the data and selected the required number of columns for the EDA. The data is cleaned and have no null values. </a:t>
            </a:r>
            <a:endParaRPr lang="en-IN" sz="1600" b="1" dirty="0">
              <a:solidFill>
                <a:schemeClr val="bg1">
                  <a:lumMod val="75000"/>
                </a:schemeClr>
              </a:solidFill>
            </a:endParaRPr>
          </a:p>
        </p:txBody>
      </p:sp>
    </p:spTree>
    <p:extLst>
      <p:ext uri="{BB962C8B-B14F-4D97-AF65-F5344CB8AC3E}">
        <p14:creationId xmlns:p14="http://schemas.microsoft.com/office/powerpoint/2010/main" val="2832863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6010C-5BA1-724A-2BA3-545C25693400}"/>
              </a:ext>
            </a:extLst>
          </p:cNvPr>
          <p:cNvSpPr>
            <a:spLocks noGrp="1"/>
          </p:cNvSpPr>
          <p:nvPr>
            <p:ph type="title"/>
          </p:nvPr>
        </p:nvSpPr>
        <p:spPr>
          <a:xfrm>
            <a:off x="311700" y="149162"/>
            <a:ext cx="7468449" cy="432024"/>
          </a:xfrm>
        </p:spPr>
        <p:txBody>
          <a:bodyPr/>
          <a:lstStyle/>
          <a:p>
            <a:r>
              <a:rPr lang="en-IN" dirty="0"/>
              <a:t>Correlation Analysis Heatmap</a:t>
            </a:r>
          </a:p>
        </p:txBody>
      </p:sp>
      <p:pic>
        <p:nvPicPr>
          <p:cNvPr id="2050" name="Picture 2">
            <a:extLst>
              <a:ext uri="{FF2B5EF4-FFF2-40B4-BE49-F238E27FC236}">
                <a16:creationId xmlns:a16="http://schemas.microsoft.com/office/drawing/2014/main" id="{07C6F763-FF2C-53E9-BC05-4186813CA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941" y="769753"/>
            <a:ext cx="7036231" cy="4224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737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2FBC-A901-7C51-2050-7846D1245B18}"/>
              </a:ext>
            </a:extLst>
          </p:cNvPr>
          <p:cNvSpPr>
            <a:spLocks noGrp="1"/>
          </p:cNvSpPr>
          <p:nvPr>
            <p:ph type="title"/>
          </p:nvPr>
        </p:nvSpPr>
        <p:spPr/>
        <p:txBody>
          <a:bodyPr/>
          <a:lstStyle/>
          <a:p>
            <a:r>
              <a:rPr lang="en-IN" u="sng" dirty="0"/>
              <a:t>Correlation Analysis</a:t>
            </a:r>
          </a:p>
        </p:txBody>
      </p:sp>
      <p:sp>
        <p:nvSpPr>
          <p:cNvPr id="3" name="Text Placeholder 2">
            <a:extLst>
              <a:ext uri="{FF2B5EF4-FFF2-40B4-BE49-F238E27FC236}">
                <a16:creationId xmlns:a16="http://schemas.microsoft.com/office/drawing/2014/main" id="{3D1F5D12-7393-F860-2AB1-30928805642E}"/>
              </a:ext>
            </a:extLst>
          </p:cNvPr>
          <p:cNvSpPr>
            <a:spLocks noGrp="1"/>
          </p:cNvSpPr>
          <p:nvPr>
            <p:ph type="body" idx="1"/>
          </p:nvPr>
        </p:nvSpPr>
        <p:spPr>
          <a:xfrm>
            <a:off x="311700" y="1152475"/>
            <a:ext cx="8049636" cy="3737240"/>
          </a:xfrm>
        </p:spPr>
        <p:txBody>
          <a:bodyPr/>
          <a:lstStyle/>
          <a:p>
            <a:pPr marL="114300" indent="0">
              <a:buNone/>
            </a:pPr>
            <a:r>
              <a:rPr lang="en-IN" dirty="0">
                <a:solidFill>
                  <a:schemeClr val="bg1">
                    <a:lumMod val="75000"/>
                  </a:schemeClr>
                </a:solidFill>
              </a:rPr>
              <a:t>The figure  shows correlation matrix darker  the shade of the blocks, more the attributes are correlated to each other. This observation shows that the most of the attacks are done by the citizen of their own country. Such relation provide an interesting  insight into how to perceive international terrorism as the proportion of international terrorism is significantly less in comparison with domestic terrorism. Attack type and weapon used in the attack also hold close ties with each other as attack type is defined based on the weapon used in that incident. This graph shows the more relation ship with killed and wounded people than any other factor, this shows that the terrorism is winning thorough out the year.</a:t>
            </a:r>
          </a:p>
          <a:p>
            <a:pPr marL="114300" indent="0">
              <a:buNone/>
            </a:pPr>
            <a:endParaRPr lang="en-IN" dirty="0">
              <a:solidFill>
                <a:schemeClr val="bg1">
                  <a:lumMod val="75000"/>
                </a:schemeClr>
              </a:solidFill>
            </a:endParaRPr>
          </a:p>
        </p:txBody>
      </p:sp>
    </p:spTree>
    <p:extLst>
      <p:ext uri="{BB962C8B-B14F-4D97-AF65-F5344CB8AC3E}">
        <p14:creationId xmlns:p14="http://schemas.microsoft.com/office/powerpoint/2010/main" val="3726673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56F10-E39E-2F74-4D6F-BC74134EAF44}"/>
              </a:ext>
            </a:extLst>
          </p:cNvPr>
          <p:cNvSpPr>
            <a:spLocks noGrp="1"/>
          </p:cNvSpPr>
          <p:nvPr>
            <p:ph type="title"/>
          </p:nvPr>
        </p:nvSpPr>
        <p:spPr>
          <a:xfrm>
            <a:off x="451185" y="142808"/>
            <a:ext cx="8520600" cy="572700"/>
          </a:xfrm>
        </p:spPr>
        <p:txBody>
          <a:bodyPr/>
          <a:lstStyle/>
          <a:p>
            <a:r>
              <a:rPr lang="en-IN" dirty="0"/>
              <a:t>Region wise attack and Casualties</a:t>
            </a:r>
          </a:p>
        </p:txBody>
      </p:sp>
      <p:pic>
        <p:nvPicPr>
          <p:cNvPr id="3074" name="Picture 2">
            <a:extLst>
              <a:ext uri="{FF2B5EF4-FFF2-40B4-BE49-F238E27FC236}">
                <a16:creationId xmlns:a16="http://schemas.microsoft.com/office/drawing/2014/main" id="{1F0B3373-6A75-54E6-59AB-E6F9D8301C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0333" y="683587"/>
            <a:ext cx="5047453" cy="37763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CB0402E-031E-87DA-E26A-713603BB7427}"/>
              </a:ext>
            </a:extLst>
          </p:cNvPr>
          <p:cNvSpPr txBox="1"/>
          <p:nvPr/>
        </p:nvSpPr>
        <p:spPr>
          <a:xfrm>
            <a:off x="364211" y="976394"/>
            <a:ext cx="3456122" cy="3323987"/>
          </a:xfrm>
          <a:prstGeom prst="rect">
            <a:avLst/>
          </a:prstGeom>
          <a:noFill/>
        </p:spPr>
        <p:txBody>
          <a:bodyPr wrap="square" rtlCol="0">
            <a:spAutoFit/>
          </a:bodyPr>
          <a:lstStyle/>
          <a:p>
            <a:r>
              <a:rPr lang="en-IN" dirty="0">
                <a:solidFill>
                  <a:schemeClr val="bg1">
                    <a:lumMod val="75000"/>
                  </a:schemeClr>
                </a:solidFill>
                <a:latin typeface="Cambria" panose="02040503050406030204" pitchFamily="18" charset="0"/>
                <a:ea typeface="Cambria" panose="02040503050406030204" pitchFamily="18" charset="0"/>
              </a:rPr>
              <a:t>From the adjacent figure, we came to know about the total number of terrorist attacks from 1970 to 2017 all over the region.</a:t>
            </a:r>
          </a:p>
          <a:p>
            <a:endParaRPr lang="en-IN" dirty="0">
              <a:solidFill>
                <a:schemeClr val="bg1">
                  <a:lumMod val="75000"/>
                </a:schemeClr>
              </a:solidFill>
              <a:latin typeface="Cambria" panose="02040503050406030204" pitchFamily="18" charset="0"/>
              <a:ea typeface="Cambria" panose="02040503050406030204" pitchFamily="18" charset="0"/>
            </a:endParaRPr>
          </a:p>
          <a:p>
            <a:r>
              <a:rPr lang="en-IN" dirty="0">
                <a:solidFill>
                  <a:schemeClr val="bg1">
                    <a:lumMod val="75000"/>
                  </a:schemeClr>
                </a:solidFill>
                <a:latin typeface="Cambria" panose="02040503050406030204" pitchFamily="18" charset="0"/>
                <a:ea typeface="Cambria" panose="02040503050406030204" pitchFamily="18" charset="0"/>
              </a:rPr>
              <a:t>We conclude the </a:t>
            </a:r>
            <a:r>
              <a:rPr lang="en-IN" b="1" dirty="0">
                <a:solidFill>
                  <a:schemeClr val="bg1">
                    <a:lumMod val="60000"/>
                    <a:lumOff val="40000"/>
                  </a:schemeClr>
                </a:solidFill>
                <a:latin typeface="Cambria" panose="02040503050406030204" pitchFamily="18" charset="0"/>
                <a:ea typeface="Cambria" panose="02040503050406030204" pitchFamily="18" charset="0"/>
              </a:rPr>
              <a:t>Middle East and North Africa</a:t>
            </a:r>
            <a:r>
              <a:rPr lang="en-IN" dirty="0">
                <a:solidFill>
                  <a:schemeClr val="bg1">
                    <a:lumMod val="75000"/>
                  </a:schemeClr>
                </a:solidFill>
                <a:latin typeface="Cambria" panose="02040503050406030204" pitchFamily="18" charset="0"/>
                <a:ea typeface="Cambria" panose="02040503050406030204" pitchFamily="18" charset="0"/>
              </a:rPr>
              <a:t> have the title of most attacks by terrorist.</a:t>
            </a:r>
          </a:p>
          <a:p>
            <a:endParaRPr lang="en-IN" dirty="0">
              <a:solidFill>
                <a:schemeClr val="bg1">
                  <a:lumMod val="75000"/>
                </a:schemeClr>
              </a:solidFill>
              <a:latin typeface="Cambria" panose="02040503050406030204" pitchFamily="18" charset="0"/>
              <a:ea typeface="Cambria" panose="02040503050406030204" pitchFamily="18" charset="0"/>
            </a:endParaRPr>
          </a:p>
          <a:p>
            <a:r>
              <a:rPr lang="en-IN" dirty="0">
                <a:solidFill>
                  <a:schemeClr val="bg1">
                    <a:lumMod val="75000"/>
                  </a:schemeClr>
                </a:solidFill>
                <a:latin typeface="Cambria" panose="02040503050406030204" pitchFamily="18" charset="0"/>
                <a:ea typeface="Cambria" panose="02040503050406030204" pitchFamily="18" charset="0"/>
              </a:rPr>
              <a:t>In the graph we can see that </a:t>
            </a:r>
            <a:r>
              <a:rPr lang="en-IN" b="1" dirty="0">
                <a:solidFill>
                  <a:schemeClr val="bg1">
                    <a:lumMod val="60000"/>
                    <a:lumOff val="40000"/>
                  </a:schemeClr>
                </a:solidFill>
                <a:latin typeface="Cambria" panose="02040503050406030204" pitchFamily="18" charset="0"/>
                <a:ea typeface="Cambria" panose="02040503050406030204" pitchFamily="18" charset="0"/>
              </a:rPr>
              <a:t>South Asia </a:t>
            </a:r>
            <a:r>
              <a:rPr lang="en-IN" dirty="0">
                <a:solidFill>
                  <a:schemeClr val="bg1">
                    <a:lumMod val="75000"/>
                  </a:schemeClr>
                </a:solidFill>
                <a:latin typeface="Cambria" panose="02040503050406030204" pitchFamily="18" charset="0"/>
                <a:ea typeface="Cambria" panose="02040503050406030204" pitchFamily="18" charset="0"/>
              </a:rPr>
              <a:t>is close to the Middle East and North Africa  in terrorist attacks.</a:t>
            </a:r>
          </a:p>
          <a:p>
            <a:endParaRPr lang="en-IN" dirty="0">
              <a:solidFill>
                <a:schemeClr val="bg1">
                  <a:lumMod val="75000"/>
                </a:schemeClr>
              </a:solidFill>
              <a:latin typeface="Cambria" panose="02040503050406030204" pitchFamily="18" charset="0"/>
              <a:ea typeface="Cambria" panose="02040503050406030204" pitchFamily="18" charset="0"/>
            </a:endParaRPr>
          </a:p>
          <a:p>
            <a:r>
              <a:rPr lang="en-IN" b="1" dirty="0">
                <a:solidFill>
                  <a:schemeClr val="bg1">
                    <a:lumMod val="60000"/>
                    <a:lumOff val="40000"/>
                  </a:schemeClr>
                </a:solidFill>
                <a:latin typeface="Cambria" panose="02040503050406030204" pitchFamily="18" charset="0"/>
                <a:ea typeface="Cambria" panose="02040503050406030204" pitchFamily="18" charset="0"/>
              </a:rPr>
              <a:t>Australasia &amp; Oceania </a:t>
            </a:r>
            <a:r>
              <a:rPr lang="en-IN" dirty="0">
                <a:solidFill>
                  <a:schemeClr val="bg1">
                    <a:lumMod val="75000"/>
                  </a:schemeClr>
                </a:solidFill>
                <a:latin typeface="Cambria" panose="02040503050406030204" pitchFamily="18" charset="0"/>
                <a:ea typeface="Cambria" panose="02040503050406030204" pitchFamily="18" charset="0"/>
              </a:rPr>
              <a:t>have the lowest number of attacks.</a:t>
            </a:r>
          </a:p>
          <a:p>
            <a:endParaRPr lang="en-IN" dirty="0"/>
          </a:p>
        </p:txBody>
      </p:sp>
    </p:spTree>
    <p:extLst>
      <p:ext uri="{BB962C8B-B14F-4D97-AF65-F5344CB8AC3E}">
        <p14:creationId xmlns:p14="http://schemas.microsoft.com/office/powerpoint/2010/main" val="2078808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E5F54-9067-3E8F-61E3-0ACDDAD0E1FC}"/>
              </a:ext>
            </a:extLst>
          </p:cNvPr>
          <p:cNvSpPr>
            <a:spLocks noGrp="1"/>
          </p:cNvSpPr>
          <p:nvPr>
            <p:ph type="title"/>
          </p:nvPr>
        </p:nvSpPr>
        <p:spPr>
          <a:xfrm>
            <a:off x="753401" y="134750"/>
            <a:ext cx="8520600" cy="572700"/>
          </a:xfrm>
        </p:spPr>
        <p:txBody>
          <a:bodyPr/>
          <a:lstStyle/>
          <a:p>
            <a:r>
              <a:rPr lang="en-IN" dirty="0"/>
              <a:t> Total Casualties Region Wise</a:t>
            </a:r>
          </a:p>
        </p:txBody>
      </p:sp>
      <p:pic>
        <p:nvPicPr>
          <p:cNvPr id="4098" name="Picture 2">
            <a:extLst>
              <a:ext uri="{FF2B5EF4-FFF2-40B4-BE49-F238E27FC236}">
                <a16:creationId xmlns:a16="http://schemas.microsoft.com/office/drawing/2014/main" id="{C067B7C0-6EFB-A515-B580-01F50402E4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4421" y="643349"/>
            <a:ext cx="5680129" cy="43654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7926F6-80F7-3FA7-E879-CE2A0DFF5B15}"/>
              </a:ext>
            </a:extLst>
          </p:cNvPr>
          <p:cNvSpPr txBox="1"/>
          <p:nvPr/>
        </p:nvSpPr>
        <p:spPr>
          <a:xfrm>
            <a:off x="325464" y="1154623"/>
            <a:ext cx="2564971" cy="2246769"/>
          </a:xfrm>
          <a:prstGeom prst="rect">
            <a:avLst/>
          </a:prstGeom>
          <a:noFill/>
        </p:spPr>
        <p:txBody>
          <a:bodyPr wrap="square" rtlCol="0">
            <a:spAutoFit/>
          </a:bodyPr>
          <a:lstStyle/>
          <a:p>
            <a:r>
              <a:rPr lang="en-IN" dirty="0">
                <a:solidFill>
                  <a:schemeClr val="bg1">
                    <a:lumMod val="75000"/>
                  </a:schemeClr>
                </a:solidFill>
                <a:latin typeface="Cambria" panose="02040503050406030204" pitchFamily="18" charset="0"/>
                <a:ea typeface="Cambria" panose="02040503050406030204" pitchFamily="18" charset="0"/>
              </a:rPr>
              <a:t>The graph on the right hand side shows the number of total casualties region wise and again </a:t>
            </a:r>
            <a:r>
              <a:rPr lang="en-IN" b="1" dirty="0">
                <a:solidFill>
                  <a:schemeClr val="bg1">
                    <a:lumMod val="60000"/>
                    <a:lumOff val="40000"/>
                  </a:schemeClr>
                </a:solidFill>
                <a:latin typeface="Cambria" panose="02040503050406030204" pitchFamily="18" charset="0"/>
                <a:ea typeface="Cambria" panose="02040503050406030204" pitchFamily="18" charset="0"/>
              </a:rPr>
              <a:t>Middle East and North Africa </a:t>
            </a:r>
            <a:r>
              <a:rPr lang="en-IN" dirty="0">
                <a:solidFill>
                  <a:schemeClr val="bg1">
                    <a:lumMod val="75000"/>
                  </a:schemeClr>
                </a:solidFill>
                <a:latin typeface="Cambria" panose="02040503050406030204" pitchFamily="18" charset="0"/>
                <a:ea typeface="Cambria" panose="02040503050406030204" pitchFamily="18" charset="0"/>
              </a:rPr>
              <a:t>is at the top with </a:t>
            </a:r>
            <a:r>
              <a:rPr lang="en-IN" dirty="0">
                <a:solidFill>
                  <a:schemeClr val="tx1">
                    <a:lumMod val="75000"/>
                  </a:schemeClr>
                </a:solidFill>
                <a:latin typeface="Cambria" panose="02040503050406030204" pitchFamily="18" charset="0"/>
                <a:ea typeface="Cambria" panose="02040503050406030204" pitchFamily="18" charset="0"/>
              </a:rPr>
              <a:t>3,51,950</a:t>
            </a:r>
            <a:r>
              <a:rPr lang="en-IN" dirty="0">
                <a:solidFill>
                  <a:schemeClr val="bg1">
                    <a:lumMod val="75000"/>
                  </a:schemeClr>
                </a:solidFill>
                <a:latin typeface="Cambria" panose="02040503050406030204" pitchFamily="18" charset="0"/>
                <a:ea typeface="Cambria" panose="02040503050406030204" pitchFamily="18" charset="0"/>
              </a:rPr>
              <a:t> Casualties.</a:t>
            </a:r>
          </a:p>
          <a:p>
            <a:endParaRPr lang="en-IN" dirty="0">
              <a:solidFill>
                <a:schemeClr val="bg1">
                  <a:lumMod val="75000"/>
                </a:schemeClr>
              </a:solidFill>
              <a:latin typeface="Cambria" panose="02040503050406030204" pitchFamily="18" charset="0"/>
              <a:ea typeface="Cambria" panose="02040503050406030204" pitchFamily="18" charset="0"/>
            </a:endParaRPr>
          </a:p>
          <a:p>
            <a:r>
              <a:rPr lang="en-IN" b="1" dirty="0">
                <a:solidFill>
                  <a:schemeClr val="bg1">
                    <a:lumMod val="60000"/>
                    <a:lumOff val="40000"/>
                  </a:schemeClr>
                </a:solidFill>
                <a:latin typeface="Cambria" panose="02040503050406030204" pitchFamily="18" charset="0"/>
                <a:ea typeface="Cambria" panose="02040503050406030204" pitchFamily="18" charset="0"/>
              </a:rPr>
              <a:t>South Asia </a:t>
            </a:r>
            <a:r>
              <a:rPr lang="en-IN" dirty="0">
                <a:solidFill>
                  <a:schemeClr val="bg1">
                    <a:lumMod val="75000"/>
                  </a:schemeClr>
                </a:solidFill>
                <a:latin typeface="Cambria" panose="02040503050406030204" pitchFamily="18" charset="0"/>
                <a:ea typeface="Cambria" panose="02040503050406030204" pitchFamily="18" charset="0"/>
              </a:rPr>
              <a:t>is close to the Middle East and North Africa with </a:t>
            </a:r>
            <a:r>
              <a:rPr lang="en-IN" dirty="0">
                <a:solidFill>
                  <a:schemeClr val="tx1">
                    <a:lumMod val="75000"/>
                  </a:schemeClr>
                </a:solidFill>
                <a:latin typeface="Cambria" panose="02040503050406030204" pitchFamily="18" charset="0"/>
                <a:ea typeface="Cambria" panose="02040503050406030204" pitchFamily="18" charset="0"/>
              </a:rPr>
              <a:t>2,42,679</a:t>
            </a:r>
            <a:r>
              <a:rPr lang="en-IN" dirty="0">
                <a:solidFill>
                  <a:schemeClr val="bg1">
                    <a:lumMod val="75000"/>
                  </a:schemeClr>
                </a:solidFill>
                <a:latin typeface="Cambria" panose="02040503050406030204" pitchFamily="18" charset="0"/>
                <a:ea typeface="Cambria" panose="02040503050406030204" pitchFamily="18" charset="0"/>
              </a:rPr>
              <a:t> casualties.</a:t>
            </a:r>
          </a:p>
        </p:txBody>
      </p:sp>
    </p:spTree>
    <p:extLst>
      <p:ext uri="{BB962C8B-B14F-4D97-AF65-F5344CB8AC3E}">
        <p14:creationId xmlns:p14="http://schemas.microsoft.com/office/powerpoint/2010/main" val="1368938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C6B4-F196-8B1C-9395-1BF9AD42045D}"/>
              </a:ext>
            </a:extLst>
          </p:cNvPr>
          <p:cNvSpPr>
            <a:spLocks noGrp="1"/>
          </p:cNvSpPr>
          <p:nvPr>
            <p:ph type="title"/>
          </p:nvPr>
        </p:nvSpPr>
        <p:spPr>
          <a:xfrm>
            <a:off x="311700" y="119560"/>
            <a:ext cx="8320856" cy="1027315"/>
          </a:xfrm>
        </p:spPr>
        <p:txBody>
          <a:bodyPr/>
          <a:lstStyle/>
          <a:p>
            <a:r>
              <a:rPr lang="en-IN" dirty="0"/>
              <a:t>Graphical presentation of  killed and wounded  region wise.</a:t>
            </a:r>
          </a:p>
        </p:txBody>
      </p:sp>
      <p:pic>
        <p:nvPicPr>
          <p:cNvPr id="6146" name="Picture 2">
            <a:extLst>
              <a:ext uri="{FF2B5EF4-FFF2-40B4-BE49-F238E27FC236}">
                <a16:creationId xmlns:a16="http://schemas.microsoft.com/office/drawing/2014/main" id="{B2E4968A-50B1-6AF0-D2E3-B89B38B343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458" y="1027300"/>
            <a:ext cx="8320856" cy="411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40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1F15C-ABEE-30C3-4BE9-C82113A6EB7C}"/>
              </a:ext>
            </a:extLst>
          </p:cNvPr>
          <p:cNvSpPr>
            <a:spLocks noGrp="1"/>
          </p:cNvSpPr>
          <p:nvPr>
            <p:ph type="title"/>
          </p:nvPr>
        </p:nvSpPr>
        <p:spPr/>
        <p:txBody>
          <a:bodyPr/>
          <a:lstStyle/>
          <a:p>
            <a:r>
              <a:rPr lang="en-IN" dirty="0"/>
              <a:t>Killed and Wounded</a:t>
            </a:r>
          </a:p>
        </p:txBody>
      </p:sp>
      <p:sp>
        <p:nvSpPr>
          <p:cNvPr id="3" name="Text Placeholder 2">
            <a:extLst>
              <a:ext uri="{FF2B5EF4-FFF2-40B4-BE49-F238E27FC236}">
                <a16:creationId xmlns:a16="http://schemas.microsoft.com/office/drawing/2014/main" id="{FD11E97E-3A70-A512-DF3B-5EA6D2B7394D}"/>
              </a:ext>
            </a:extLst>
          </p:cNvPr>
          <p:cNvSpPr>
            <a:spLocks noGrp="1"/>
          </p:cNvSpPr>
          <p:nvPr>
            <p:ph type="body" idx="1"/>
          </p:nvPr>
        </p:nvSpPr>
        <p:spPr>
          <a:xfrm>
            <a:off x="311700" y="1152475"/>
            <a:ext cx="8344103" cy="3101810"/>
          </a:xfrm>
        </p:spPr>
        <p:txBody>
          <a:bodyPr/>
          <a:lstStyle/>
          <a:p>
            <a:pPr>
              <a:buClr>
                <a:schemeClr val="accent2"/>
              </a:buClr>
            </a:pPr>
            <a:r>
              <a:rPr lang="en-IN" dirty="0">
                <a:solidFill>
                  <a:schemeClr val="bg1">
                    <a:lumMod val="75000"/>
                  </a:schemeClr>
                </a:solidFill>
              </a:rPr>
              <a:t>The graph on previous slide show the number of people killed and wounded by terrorist activities.</a:t>
            </a:r>
          </a:p>
          <a:p>
            <a:pPr>
              <a:buClr>
                <a:schemeClr val="accent2"/>
              </a:buClr>
            </a:pPr>
            <a:r>
              <a:rPr lang="en-IN" dirty="0">
                <a:solidFill>
                  <a:schemeClr val="bg1">
                    <a:lumMod val="75000"/>
                  </a:schemeClr>
                </a:solidFill>
              </a:rPr>
              <a:t>As we can see</a:t>
            </a:r>
            <a:r>
              <a:rPr lang="en-IN" dirty="0"/>
              <a:t> </a:t>
            </a:r>
            <a:r>
              <a:rPr lang="en-IN" dirty="0">
                <a:solidFill>
                  <a:schemeClr val="bg1">
                    <a:lumMod val="60000"/>
                    <a:lumOff val="40000"/>
                  </a:schemeClr>
                </a:solidFill>
              </a:rPr>
              <a:t>Middle East and North </a:t>
            </a:r>
            <a:r>
              <a:rPr lang="en-IN" dirty="0">
                <a:solidFill>
                  <a:schemeClr val="bg1">
                    <a:lumMod val="75000"/>
                  </a:schemeClr>
                </a:solidFill>
              </a:rPr>
              <a:t>is at top in both graph of killed and wounded people.</a:t>
            </a:r>
          </a:p>
          <a:p>
            <a:pPr>
              <a:buClr>
                <a:schemeClr val="accent2"/>
              </a:buClr>
            </a:pPr>
            <a:r>
              <a:rPr lang="en-IN" dirty="0">
                <a:solidFill>
                  <a:schemeClr val="bg1">
                    <a:lumMod val="75000"/>
                  </a:schemeClr>
                </a:solidFill>
              </a:rPr>
              <a:t>Number of killed people is </a:t>
            </a:r>
            <a:r>
              <a:rPr lang="en-IN" dirty="0">
                <a:solidFill>
                  <a:schemeClr val="tx1">
                    <a:lumMod val="75000"/>
                  </a:schemeClr>
                </a:solidFill>
              </a:rPr>
              <a:t>1,37,642</a:t>
            </a:r>
            <a:r>
              <a:rPr lang="en-IN" dirty="0">
                <a:solidFill>
                  <a:schemeClr val="bg1">
                    <a:lumMod val="75000"/>
                  </a:schemeClr>
                </a:solidFill>
              </a:rPr>
              <a:t> and wounded is </a:t>
            </a:r>
            <a:r>
              <a:rPr lang="en-IN" dirty="0">
                <a:solidFill>
                  <a:schemeClr val="tx1">
                    <a:lumMod val="75000"/>
                  </a:schemeClr>
                </a:solidFill>
              </a:rPr>
              <a:t>2,14,308</a:t>
            </a:r>
            <a:r>
              <a:rPr lang="en-IN" dirty="0">
                <a:solidFill>
                  <a:schemeClr val="bg1">
                    <a:lumMod val="75000"/>
                  </a:schemeClr>
                </a:solidFill>
              </a:rPr>
              <a:t>.</a:t>
            </a:r>
          </a:p>
          <a:p>
            <a:pPr>
              <a:buClr>
                <a:schemeClr val="accent2"/>
              </a:buClr>
            </a:pPr>
            <a:r>
              <a:rPr lang="en-IN" dirty="0">
                <a:solidFill>
                  <a:schemeClr val="bg1">
                    <a:lumMod val="75000"/>
                  </a:schemeClr>
                </a:solidFill>
              </a:rPr>
              <a:t>Here we conclude that number of wounded people is higher than killed people.</a:t>
            </a:r>
          </a:p>
        </p:txBody>
      </p:sp>
    </p:spTree>
    <p:extLst>
      <p:ext uri="{BB962C8B-B14F-4D97-AF65-F5344CB8AC3E}">
        <p14:creationId xmlns:p14="http://schemas.microsoft.com/office/powerpoint/2010/main" val="556956061"/>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1615</Words>
  <Application>Microsoft Office PowerPoint</Application>
  <PresentationFormat>On-screen Show (16:9)</PresentationFormat>
  <Paragraphs>157</Paragraphs>
  <Slides>29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Cambria</vt:lpstr>
      <vt:lpstr>Montserrat</vt:lpstr>
      <vt:lpstr>Simple Light</vt:lpstr>
      <vt:lpstr>           Capstone Project-1      Global Terrorism Exploratory data analysis   </vt:lpstr>
      <vt:lpstr>   Point to Discuss</vt:lpstr>
      <vt:lpstr>Data Summary and Data Cleaning</vt:lpstr>
      <vt:lpstr>Correlation Analysis Heatmap</vt:lpstr>
      <vt:lpstr>Correlation Analysis</vt:lpstr>
      <vt:lpstr>Region wise attack and Casualties</vt:lpstr>
      <vt:lpstr> Total Casualties Region Wise</vt:lpstr>
      <vt:lpstr>Graphical presentation of  killed and wounded  region wise.</vt:lpstr>
      <vt:lpstr>Killed and Wounded</vt:lpstr>
      <vt:lpstr>Top 10 Most  Attacked Countries</vt:lpstr>
      <vt:lpstr>Total Casualties Country Wise</vt:lpstr>
      <vt:lpstr> Graphical presentation killed and wounded people  country wise </vt:lpstr>
      <vt:lpstr>Killed and Wounded People Country Wise</vt:lpstr>
      <vt:lpstr>Top 10 Most Attacked Cities</vt:lpstr>
      <vt:lpstr>Total Casualties City Wise</vt:lpstr>
      <vt:lpstr>Graphical presentation of killed and wounded people city wise.</vt:lpstr>
      <vt:lpstr>Killed and Wounded City wise</vt:lpstr>
      <vt:lpstr>Attacks in Every Year</vt:lpstr>
      <vt:lpstr>Which organisation cause most attacks  </vt:lpstr>
      <vt:lpstr>Methods of Attacks</vt:lpstr>
      <vt:lpstr>Graphical presentation of number of people killed and wounded in each attack type.</vt:lpstr>
      <vt:lpstr>Number of people killed and wounded in each attack type.</vt:lpstr>
      <vt:lpstr>India’s most popular terrorist organisations.</vt:lpstr>
      <vt:lpstr>Challenges Faced</vt:lpstr>
      <vt:lpstr>Conclusion 1</vt:lpstr>
      <vt:lpstr>Conclusion 2</vt:lpstr>
      <vt:lpstr>Conclusion 3</vt:lpstr>
      <vt:lpstr>Conclusion 4</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Project-1      Global Terrorism Exploratory data analysis   </dc:title>
  <cp:lastModifiedBy>Gyanveer Meena</cp:lastModifiedBy>
  <cp:revision>4</cp:revision>
  <dcterms:modified xsi:type="dcterms:W3CDTF">2022-08-21T18:08:04Z</dcterms:modified>
</cp:coreProperties>
</file>