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64" r:id="rId5"/>
    <p:sldId id="314" r:id="rId6"/>
    <p:sldId id="316" r:id="rId7"/>
    <p:sldId id="315" r:id="rId8"/>
    <p:sldId id="318" r:id="rId9"/>
    <p:sldId id="317" r:id="rId10"/>
    <p:sldId id="319" r:id="rId11"/>
    <p:sldId id="320" r:id="rId12"/>
    <p:sldId id="321" r:id="rId13"/>
    <p:sldId id="322" r:id="rId14"/>
    <p:sldId id="323" r:id="rId15"/>
    <p:sldId id="31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271A054-275E-4BE4-B97E-A1A8AFDA5AB1}">
          <p14:sldIdLst>
            <p14:sldId id="264"/>
            <p14:sldId id="314"/>
            <p14:sldId id="316"/>
            <p14:sldId id="315"/>
            <p14:sldId id="318"/>
            <p14:sldId id="317"/>
            <p14:sldId id="319"/>
            <p14:sldId id="320"/>
            <p14:sldId id="321"/>
            <p14:sldId id="322"/>
            <p14:sldId id="323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EEB"/>
    <a:srgbClr val="5A7179"/>
    <a:srgbClr val="33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EA722A-334A-488C-AA60-52D82FB88CA6}" v="266" dt="2025-05-22T10:19:46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ney%20Study\AppData\Roaming\Microsoft\Excel\Coffee_Shop_Sales_Data_2024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7A8CC07E3D6E140/Documents/Coffee_Shop_Sales_Data_2024(Auto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7A8CC07E3D6E140/Documents/Coffee_Shop_Sales_Data_2024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[Coffee_Shop_Sales_Data_2024(AutoRecovered).xlsx]Sheet2!PivotTable12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Sum of Quantity Sold by Season</a:t>
            </a:r>
          </a:p>
        </c:rich>
      </c:tx>
      <c:layout>
        <c:manualLayout>
          <c:xMode val="edge"/>
          <c:yMode val="edge"/>
          <c:x val="0.31222083035075165"/>
          <c:y val="3.08051018173685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6082975272548694E-2"/>
          <c:y val="0.14727843726631651"/>
          <c:w val="0.92256331259004498"/>
          <c:h val="0.742601125506144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Sheet2!$G$1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Sheet2!$F$2:$F$5</c:f>
              <c:strCache>
                <c:ptCount val="4"/>
                <c:pt idx="0">
                  <c:v>Autumn</c:v>
                </c:pt>
                <c:pt idx="1">
                  <c:v>Monsoon</c:v>
                </c:pt>
                <c:pt idx="2">
                  <c:v>Summer</c:v>
                </c:pt>
                <c:pt idx="3">
                  <c:v>Winter</c:v>
                </c:pt>
              </c:strCache>
            </c:strRef>
          </c:cat>
          <c:val>
            <c:numRef>
              <c:f>Sheet2!$G$2:$G$5</c:f>
              <c:numCache>
                <c:formatCode>General</c:formatCode>
                <c:ptCount val="4"/>
                <c:pt idx="0">
                  <c:v>369</c:v>
                </c:pt>
                <c:pt idx="1">
                  <c:v>976</c:v>
                </c:pt>
                <c:pt idx="2">
                  <c:v>715</c:v>
                </c:pt>
                <c:pt idx="3">
                  <c:v>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91-4499-BEC5-5BC7E89C5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30901487"/>
        <c:axId val="30902447"/>
      </c:barChart>
      <c:catAx>
        <c:axId val="30901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02447"/>
        <c:crosses val="autoZero"/>
        <c:auto val="1"/>
        <c:lblAlgn val="ctr"/>
        <c:lblOffset val="100"/>
        <c:noMultiLvlLbl val="0"/>
      </c:catAx>
      <c:valAx>
        <c:axId val="309024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0148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[Coffee_Shop_Sales_Data_2024(AutoRecovered).xlsx]Sheet4!PivotTable54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kern="1200" cap="none" spc="5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j-lt"/>
                <a:ea typeface="+mj-ea"/>
                <a:cs typeface="+mj-cs"/>
              </a:defRPr>
            </a:pPr>
            <a:r>
              <a:rPr lang="en-US" sz="1600" b="0" i="0" u="none" strike="noStrike" kern="1200" cap="none" spc="5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Hot &amp; Cold drinks sold in Summer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0" i="0" u="none" strike="noStrike" kern="1200" cap="none" spc="50" normalizeH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5923804978923098E-2"/>
          <c:y val="0.12999602305330277"/>
          <c:w val="0.89367215461703653"/>
          <c:h val="0.646139803054118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Cold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Sheet4!$A$5:$A$14</c:f>
              <c:strCache>
                <c:ptCount val="10"/>
                <c:pt idx="0">
                  <c:v>Americano</c:v>
                </c:pt>
                <c:pt idx="1">
                  <c:v>Cappuccino</c:v>
                </c:pt>
                <c:pt idx="2">
                  <c:v>Cold Brew</c:v>
                </c:pt>
                <c:pt idx="3">
                  <c:v>Espresso</c:v>
                </c:pt>
                <c:pt idx="4">
                  <c:v>Frappuccino</c:v>
                </c:pt>
                <c:pt idx="5">
                  <c:v>Hot Chocolate</c:v>
                </c:pt>
                <c:pt idx="6">
                  <c:v>Iced Americano</c:v>
                </c:pt>
                <c:pt idx="7">
                  <c:v>Iced Latte</c:v>
                </c:pt>
                <c:pt idx="8">
                  <c:v>Iced Tea</c:v>
                </c:pt>
                <c:pt idx="9">
                  <c:v>Latte</c:v>
                </c:pt>
              </c:strCache>
            </c:strRef>
          </c:cat>
          <c:val>
            <c:numRef>
              <c:f>Sheet4!$B$5:$B$14</c:f>
              <c:numCache>
                <c:formatCode>General</c:formatCode>
                <c:ptCount val="10"/>
                <c:pt idx="2">
                  <c:v>101</c:v>
                </c:pt>
                <c:pt idx="4">
                  <c:v>132</c:v>
                </c:pt>
                <c:pt idx="6">
                  <c:v>96</c:v>
                </c:pt>
                <c:pt idx="7">
                  <c:v>105</c:v>
                </c:pt>
                <c:pt idx="8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2-4E93-96E4-B63653E45F6C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Hot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Sheet4!$A$5:$A$14</c:f>
              <c:strCache>
                <c:ptCount val="10"/>
                <c:pt idx="0">
                  <c:v>Americano</c:v>
                </c:pt>
                <c:pt idx="1">
                  <c:v>Cappuccino</c:v>
                </c:pt>
                <c:pt idx="2">
                  <c:v>Cold Brew</c:v>
                </c:pt>
                <c:pt idx="3">
                  <c:v>Espresso</c:v>
                </c:pt>
                <c:pt idx="4">
                  <c:v>Frappuccino</c:v>
                </c:pt>
                <c:pt idx="5">
                  <c:v>Hot Chocolate</c:v>
                </c:pt>
                <c:pt idx="6">
                  <c:v>Iced Americano</c:v>
                </c:pt>
                <c:pt idx="7">
                  <c:v>Iced Latte</c:v>
                </c:pt>
                <c:pt idx="8">
                  <c:v>Iced Tea</c:v>
                </c:pt>
                <c:pt idx="9">
                  <c:v>Latte</c:v>
                </c:pt>
              </c:strCache>
            </c:strRef>
          </c:cat>
          <c:val>
            <c:numRef>
              <c:f>Sheet4!$C$5:$C$14</c:f>
              <c:numCache>
                <c:formatCode>General</c:formatCode>
                <c:ptCount val="10"/>
                <c:pt idx="0">
                  <c:v>23</c:v>
                </c:pt>
                <c:pt idx="1">
                  <c:v>26</c:v>
                </c:pt>
                <c:pt idx="3">
                  <c:v>22</c:v>
                </c:pt>
                <c:pt idx="5">
                  <c:v>34</c:v>
                </c:pt>
                <c:pt idx="9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92-4E93-96E4-B63653E45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730766991"/>
        <c:axId val="730773711"/>
      </c:barChart>
      <c:catAx>
        <c:axId val="730766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773711"/>
        <c:crosses val="autoZero"/>
        <c:auto val="1"/>
        <c:lblAlgn val="ctr"/>
        <c:lblOffset val="100"/>
        <c:noMultiLvlLbl val="0"/>
      </c:catAx>
      <c:valAx>
        <c:axId val="73077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766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[Coffee_Shop_Sales_Data_2024(AutoRecovered).xlsx]Sheet3!PivotTable33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 &amp; Cold drinks sold in Winter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Sheet3!$B$5:$B$6</c:f>
              <c:strCache>
                <c:ptCount val="1"/>
                <c:pt idx="0">
                  <c:v>Cold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Sheet3!$A$7:$A$16</c:f>
              <c:strCache>
                <c:ptCount val="10"/>
                <c:pt idx="0">
                  <c:v>Americano</c:v>
                </c:pt>
                <c:pt idx="1">
                  <c:v>Cappuccino</c:v>
                </c:pt>
                <c:pt idx="2">
                  <c:v>Cold Brew</c:v>
                </c:pt>
                <c:pt idx="3">
                  <c:v>Espresso</c:v>
                </c:pt>
                <c:pt idx="4">
                  <c:v>Frappuccino</c:v>
                </c:pt>
                <c:pt idx="5">
                  <c:v>Hot Chocolate</c:v>
                </c:pt>
                <c:pt idx="6">
                  <c:v>Iced Americano</c:v>
                </c:pt>
                <c:pt idx="7">
                  <c:v>Iced Latte</c:v>
                </c:pt>
                <c:pt idx="8">
                  <c:v>Iced Tea</c:v>
                </c:pt>
                <c:pt idx="9">
                  <c:v>Latte</c:v>
                </c:pt>
              </c:strCache>
            </c:strRef>
          </c:cat>
          <c:val>
            <c:numRef>
              <c:f>Sheet3!$B$7:$B$16</c:f>
              <c:numCache>
                <c:formatCode>General</c:formatCode>
                <c:ptCount val="10"/>
                <c:pt idx="2">
                  <c:v>27</c:v>
                </c:pt>
                <c:pt idx="4">
                  <c:v>25</c:v>
                </c:pt>
                <c:pt idx="6">
                  <c:v>10</c:v>
                </c:pt>
                <c:pt idx="7">
                  <c:v>85</c:v>
                </c:pt>
                <c:pt idx="8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56-4FEF-9F80-11EC13CFEBC4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Hot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Sheet3!$A$7:$A$16</c:f>
              <c:strCache>
                <c:ptCount val="10"/>
                <c:pt idx="0">
                  <c:v>Americano</c:v>
                </c:pt>
                <c:pt idx="1">
                  <c:v>Cappuccino</c:v>
                </c:pt>
                <c:pt idx="2">
                  <c:v>Cold Brew</c:v>
                </c:pt>
                <c:pt idx="3">
                  <c:v>Espresso</c:v>
                </c:pt>
                <c:pt idx="4">
                  <c:v>Frappuccino</c:v>
                </c:pt>
                <c:pt idx="5">
                  <c:v>Hot Chocolate</c:v>
                </c:pt>
                <c:pt idx="6">
                  <c:v>Iced Americano</c:v>
                </c:pt>
                <c:pt idx="7">
                  <c:v>Iced Latte</c:v>
                </c:pt>
                <c:pt idx="8">
                  <c:v>Iced Tea</c:v>
                </c:pt>
                <c:pt idx="9">
                  <c:v>Latte</c:v>
                </c:pt>
              </c:strCache>
            </c:strRef>
          </c:cat>
          <c:val>
            <c:numRef>
              <c:f>Sheet3!$C$7:$C$16</c:f>
              <c:numCache>
                <c:formatCode>General</c:formatCode>
                <c:ptCount val="10"/>
                <c:pt idx="0">
                  <c:v>72</c:v>
                </c:pt>
                <c:pt idx="1">
                  <c:v>127</c:v>
                </c:pt>
                <c:pt idx="3">
                  <c:v>162</c:v>
                </c:pt>
                <c:pt idx="5">
                  <c:v>179</c:v>
                </c:pt>
                <c:pt idx="9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56-4FEF-9F80-11EC13CFEB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92811807"/>
        <c:axId val="652224159"/>
      </c:barChart>
      <c:catAx>
        <c:axId val="492811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224159"/>
        <c:crosses val="autoZero"/>
        <c:auto val="1"/>
        <c:lblAlgn val="ctr"/>
        <c:lblOffset val="100"/>
        <c:noMultiLvlLbl val="0"/>
      </c:catAx>
      <c:valAx>
        <c:axId val="65222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8118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Beverage Trends: Hot vs Cold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 Analysis of Coffee Shop Sales Over One Year in Mumbai</a:t>
            </a:r>
            <a:endParaRPr lang="en-US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E1D3-07F9-3F7A-C7F7-C0B36F03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40CB-F93E-E11C-021B-B89A38C67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2103120"/>
            <a:ext cx="11304494" cy="4359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 Insights: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Winter sales increase is driven primarily by hot beverages, notably Hot Chocolate.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Summer sales show strong demand for cold drinks, confirming seasonal preferences.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Forward-Looking Recommendations:</a:t>
            </a: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     Recommend launching limited-time seasonal specials to capture shifting customer preferences and create  promotional urgency.</a:t>
            </a: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      Consider introducing complementary beverage or side offerings to improve customer experience and increase average transaction value.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1200" i="1" dirty="0"/>
              <a:t>[Note: Further analysis is recommended to evaluate current practices and potential business impact]</a:t>
            </a:r>
          </a:p>
        </p:txBody>
      </p:sp>
    </p:spTree>
    <p:extLst>
      <p:ext uri="{BB962C8B-B14F-4D97-AF65-F5344CB8AC3E}">
        <p14:creationId xmlns:p14="http://schemas.microsoft.com/office/powerpoint/2010/main" val="98735555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54D1-AD31-ED5D-9169-93DE92AE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D047B-3BAC-A3FC-0855-FDB7C576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03120"/>
            <a:ext cx="11306908" cy="3849624"/>
          </a:xfrm>
        </p:spPr>
        <p:txBody>
          <a:bodyPr/>
          <a:lstStyle/>
          <a:p>
            <a:pPr marL="0" indent="0" algn="ctr">
              <a:buNone/>
            </a:pPr>
            <a:endParaRPr lang="en-US" sz="1700" dirty="0"/>
          </a:p>
          <a:p>
            <a:pPr marL="0" indent="0" algn="ctr">
              <a:buNone/>
            </a:pPr>
            <a:endParaRPr lang="en-US" sz="1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None/>
            </a:pPr>
            <a: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Seasonal trends in beverage demand are real, quantifiable, and impactful.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None/>
            </a:pPr>
            <a: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Data-backed strategy enables smarter inventory decisions, better margins, and optimized customer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93268459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1DF3-77DA-B1CE-BAE5-7CBD546B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8293-704C-5BF4-B5EB-AEC3E5327E9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2103120"/>
            <a:ext cx="10058400" cy="3893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Prepared by: </a:t>
            </a:r>
            <a: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Gyan Singh</a:t>
            </a:r>
          </a:p>
          <a:p>
            <a:pPr marL="0" indent="0">
              <a:buNone/>
            </a:pPr>
            <a: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B.Sc. Information Technology, Semester III  </a:t>
            </a:r>
          </a:p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 of Mumbai</a:t>
            </a:r>
            <a: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Mumbai  </a:t>
            </a:r>
          </a:p>
          <a:p>
            <a:pPr marL="0" indent="0">
              <a:buNone/>
            </a:pPr>
            <a:endParaRPr lang="en-US" sz="1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Date: </a:t>
            </a:r>
            <a: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May 2025  </a:t>
            </a:r>
          </a:p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Contact: </a:t>
            </a:r>
            <a: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gyansingh.workmail.com</a:t>
            </a:r>
          </a:p>
          <a:p>
            <a:pPr marL="0" indent="0">
              <a:buNone/>
            </a:pPr>
            <a:endParaRPr lang="en-US" sz="1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700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This project was completed as part of the </a:t>
            </a:r>
          </a:p>
          <a:p>
            <a:pPr marL="0" indent="0">
              <a:buNone/>
            </a:pPr>
            <a:r>
              <a:rPr lang="en-US" sz="17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Cisco | Data Analytics Essentials </a:t>
            </a:r>
            <a:r>
              <a:rPr lang="en-US" sz="1700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course.</a:t>
            </a:r>
          </a:p>
        </p:txBody>
      </p:sp>
    </p:spTree>
    <p:extLst>
      <p:ext uri="{BB962C8B-B14F-4D97-AF65-F5344CB8AC3E}">
        <p14:creationId xmlns:p14="http://schemas.microsoft.com/office/powerpoint/2010/main" val="3606450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2EC0-A008-924A-C5C4-1E4EB7CF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3E5D-D7D6-D283-ACD0-0BF3F22307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9357" y="2348425"/>
            <a:ext cx="11333285" cy="3233811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Objective:</a:t>
            </a:r>
            <a:b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Analyze seasonal sales trends to uncover how customer preferences for hot and cold beverages shift between summer and winter, enabling targeted business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Focus Areas: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Assess monthly sales patterns of hot vs. cold beverages.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 Pinpoint peak seasons for each drink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3. Deliver actionable insights to optimize inventory, menu offerings, and seasonal marketing.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19001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5786-1408-1F3C-1149-6EF4DBA0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40F0E7-0EB6-7CD6-6CDF-0E02D78FA5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2546" y="2394540"/>
            <a:ext cx="11306908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size: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500 sales records spanning 12 months (Jan–Dec).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included: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Beverage type (hot or cold)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Season (summer, winter)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Store location (urban, suburban)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Sales volume &amp; date of sale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Simulated (dummy) dataset created to reflect realistic sales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enable identification of seasonal trends and customer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30172460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6C1DA1-04CA-7C6B-B441-E8B4FE121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531199"/>
              </p:ext>
            </p:extLst>
          </p:nvPr>
        </p:nvGraphicFramePr>
        <p:xfrm>
          <a:off x="1062403" y="2136531"/>
          <a:ext cx="10067192" cy="3816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EDD84DE-74B6-B049-9BDF-D9B1A1AC8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2403" y="803741"/>
            <a:ext cx="1018676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Trends: Spotlight on Summer &amp; Winter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02F14-5F76-4EF7-4005-C9AC68A5E03A}"/>
              </a:ext>
            </a:extLst>
          </p:cNvPr>
          <p:cNvSpPr txBox="1"/>
          <p:nvPr/>
        </p:nvSpPr>
        <p:spPr>
          <a:xfrm>
            <a:off x="1547446" y="6054259"/>
            <a:ext cx="9983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Autumn and Monsoon show balanced hot vs cold sales; Autumn records lowest sales, signaling marketing needs.</a:t>
            </a:r>
          </a:p>
        </p:txBody>
      </p:sp>
    </p:spTree>
    <p:extLst>
      <p:ext uri="{BB962C8B-B14F-4D97-AF65-F5344CB8AC3E}">
        <p14:creationId xmlns:p14="http://schemas.microsoft.com/office/powerpoint/2010/main" val="42441348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7AA7-0C12-F287-EBD0-FDAEBB3D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– Seasonal Trends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60CA31-A80C-5874-2770-A339081BC4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9110" y="2490921"/>
            <a:ext cx="11333779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Focus inventory and marketing efforts on Summer and Winter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where seasonal preferences create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distinct demand spikes for cold and hot beverages respectively.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Autumn recorded the lowest total sales, 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recommend maintaining only baseline supply and exploring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targeted marketing campaigns to boost footfall during this period.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Monsoon had the highest total sales,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 demand balanced across hot and cold beverages —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suggests maintaining 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adequate stock of both categories 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 meet volume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71744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20F5-46EE-3B30-4217-486443D9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 vs Cold Drinks – Summer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DCF446-3166-2FB8-6C62-2BAD5AE78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925265"/>
              </p:ext>
            </p:extLst>
          </p:nvPr>
        </p:nvGraphicFramePr>
        <p:xfrm>
          <a:off x="6096000" y="2261700"/>
          <a:ext cx="5729654" cy="3849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7A620B-9093-2398-F6F2-D7EE2D338616}"/>
              </a:ext>
            </a:extLst>
          </p:cNvPr>
          <p:cNvSpPr txBox="1"/>
          <p:nvPr/>
        </p:nvSpPr>
        <p:spPr>
          <a:xfrm>
            <a:off x="609016" y="3240130"/>
            <a:ext cx="50292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Cold drinks dominate summer sales, reflecting customer preference for refreshing options in hot weather.</a:t>
            </a:r>
          </a:p>
          <a:p>
            <a:pPr marL="342900" indent="-342900">
              <a:buAutoNum type="arabicPeriod"/>
            </a:pPr>
            <a:endParaRPr lang="en-US" sz="1700" dirty="0"/>
          </a:p>
          <a:p>
            <a:pPr marL="342900" indent="-342900">
              <a:buFontTx/>
              <a:buAutoNum type="arabicPeriod"/>
            </a:pPr>
            <a: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This insight suggests promotional focus on cold beverages during summer months.</a:t>
            </a:r>
          </a:p>
          <a:p>
            <a:pPr marL="342900" indent="-342900">
              <a:buAutoNum type="arabicPeriod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780265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AC01-9D87-B708-6D43-52A5A3C4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 vs Cold Drinks – Winter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EE62F7-CF4E-3F0A-F3F5-3559E2AB5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005267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9642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CB57-2E6C-7065-8139-E7236C8B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– Winter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2DA9-2690-766E-D2DE-70935912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10" y="2348425"/>
            <a:ext cx="11346180" cy="3321734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Hot drinks dominate in the winter season sales, accounting for </a:t>
            </a:r>
          </a:p>
          <a:p>
            <a:pPr marL="0" indent="0">
              <a:buNone/>
            </a:pPr>
            <a: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more than 75% of seasonal sales.</a:t>
            </a:r>
          </a:p>
          <a:p>
            <a:pPr marL="0" indent="0">
              <a:buNone/>
            </a:pPr>
            <a:endParaRPr lang="en-US" sz="1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 Hot Chocolate emerged as a consistently high-demand item; recommend </a:t>
            </a:r>
          </a:p>
          <a:p>
            <a:pPr marL="0" indent="0">
              <a:buNone/>
            </a:pPr>
            <a: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positioning it as a Winter Seasonal Special to drive focused promotions.</a:t>
            </a:r>
          </a:p>
          <a:p>
            <a:pPr marL="0" indent="0">
              <a:buNone/>
            </a:pPr>
            <a:endParaRPr lang="en-US" sz="1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Procurement teams should front-load raw material purchases for hot drinks</a:t>
            </a:r>
          </a:p>
          <a:p>
            <a:pPr marL="0" indent="0">
              <a:buNone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especially Hot Chocolate—prior to peak winter months to ensure availability and cost efficiency.</a:t>
            </a:r>
          </a:p>
        </p:txBody>
      </p:sp>
    </p:spTree>
    <p:extLst>
      <p:ext uri="{BB962C8B-B14F-4D97-AF65-F5344CB8AC3E}">
        <p14:creationId xmlns:p14="http://schemas.microsoft.com/office/powerpoint/2010/main" val="225191986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2AE7-AA40-54D9-6608-74F093B9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Insights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2AC1-A98F-B136-DE69-C13A9391C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53" y="2313257"/>
            <a:ext cx="11324493" cy="2311498"/>
          </a:xfrm>
        </p:spPr>
        <p:txBody>
          <a:bodyPr>
            <a:norm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Procurement must follow seasonality: cut hot drink materials in summer,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reinvest in cold supplies.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    Menu promotions should align with seasonal preference data.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3.    Use sales pattern analysis for targeted marketing.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8400E6-ED13-29C4-83FB-5E29C8C5F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0805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Google Sans Tex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8805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{889E99A7-681C-4174-A275-F8B2CB699DA0}tf11531919_win32</Template>
  <TotalTime>574</TotalTime>
  <Words>633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Calibri Light</vt:lpstr>
      <vt:lpstr>Garamond</vt:lpstr>
      <vt:lpstr>SavonVTI</vt:lpstr>
      <vt:lpstr>Seasonal Beverage Trends: Hot vs Cold</vt:lpstr>
      <vt:lpstr>Project Objective</vt:lpstr>
      <vt:lpstr>Dataset Overview</vt:lpstr>
      <vt:lpstr>Seasonal Trends: Spotlight on Summer &amp; Winter</vt:lpstr>
      <vt:lpstr>Insights – Seasonal Trends</vt:lpstr>
      <vt:lpstr>Hot vs Cold Drinks – Summer</vt:lpstr>
      <vt:lpstr>Hot vs Cold Drinks – Winter</vt:lpstr>
      <vt:lpstr>Insights – Winter Preferences</vt:lpstr>
      <vt:lpstr>Strategic Insights Summary</vt:lpstr>
      <vt:lpstr>Strategic Insights &amp; 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Mukul Singh</dc:creator>
  <cp:lastModifiedBy>Mukul Singh</cp:lastModifiedBy>
  <cp:revision>2</cp:revision>
  <dcterms:created xsi:type="dcterms:W3CDTF">2025-05-21T10:23:36Z</dcterms:created>
  <dcterms:modified xsi:type="dcterms:W3CDTF">2025-05-29T19:37:50Z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