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70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71" r:id="rId14"/>
    <p:sldId id="266" r:id="rId15"/>
    <p:sldId id="272" r:id="rId16"/>
    <p:sldId id="273" r:id="rId17"/>
    <p:sldId id="269" r:id="rId1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3E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88"/>
    <p:restoredTop sz="94719"/>
  </p:normalViewPr>
  <p:slideViewPr>
    <p:cSldViewPr snapToGrid="0">
      <p:cViewPr>
        <p:scale>
          <a:sx n="93" d="100"/>
          <a:sy n="93" d="100"/>
        </p:scale>
        <p:origin x="1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3C553-C569-1445-AD9C-87FB6F1E0D78}" type="datetimeFigureOut">
              <a:rPr lang="cs-CZ" smtClean="0"/>
              <a:t>02.12.2024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2E99A-C8DC-ED4F-A7A7-1DDE5D25059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5230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445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95F5-A38E-7283-E348-6BDA29E5F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CAD0952E-7883-2060-E35A-4248B8160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153AA59A-2F3B-AA45-7CE3-9FE3EC587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69E0CEC-0327-8E93-87A7-6A065FC74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9711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855E-FF0E-369A-77B2-51A7DCAD2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7BDA14C0-A6BF-6614-740C-3A50B9011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36C254A4-C18D-C7E4-5ABB-F23429DCE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6D652E6-0674-33A6-623D-F9AD8D8E3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7172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D78BA-3360-5386-CE64-3777B93C9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3BC16A37-8A9D-B13A-A360-7013E811E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A14E9BDF-7385-965C-B59D-C83F3CB2C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20E7FCA-71E1-72B9-A8BF-3403011CA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7585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BE81-BBED-5721-7CAE-5546A47E1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>
            <a:extLst>
              <a:ext uri="{FF2B5EF4-FFF2-40B4-BE49-F238E27FC236}">
                <a16:creationId xmlns:a16="http://schemas.microsoft.com/office/drawing/2014/main" id="{DF4E5D3E-DE4A-CDF7-080C-7FFCB1559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>
            <a:extLst>
              <a:ext uri="{FF2B5EF4-FFF2-40B4-BE49-F238E27FC236}">
                <a16:creationId xmlns:a16="http://schemas.microsoft.com/office/drawing/2014/main" id="{538881AB-B318-D4EB-4F5F-2A769190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7F70552-DD05-C2F0-2A81-7D6816BA6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2E99A-C8DC-ED4F-A7A7-1DDE5D25059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418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1DADAB-91D5-5A8C-F144-063877546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CB304C5-84E7-25CB-7288-54FEE5B17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5F17E5D-5A29-2A81-A551-0E2107A28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47BBA-447E-E342-BB19-A49552D04E7F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7502B55-F1A7-D5E1-1963-E4F08DD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F27555E-CCA9-F2C6-0E8E-0519BD9F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3713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C61AA6-A6AB-8826-80BB-6A8EE300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6389988-F120-99A8-9672-E063B681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01245F-4BBD-C6A1-C21A-31E67BAA9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0879-0946-8A44-852E-8FAFB303ECFC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F194D36-9296-AED0-CC93-3F4DF2D8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AAAEA53-FE37-A82E-74A1-CA636FC0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189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D17BCD3-C4B4-E84E-6C97-989F1F865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99A3A75-92E6-ADDE-AEF2-68256C43A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549F16C-5DF5-DCE2-9832-8C7D537D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2BD5-60AC-514F-9802-8A82DE402746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29B57BE-D15A-173C-169D-DE4F2BC9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DBB5A9-5525-FA31-C34C-CCF9FF2C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780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362F8A-1FB3-2C2C-FF7B-025A0ACD1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CDB1773-B02F-0D1D-2AF0-4B844939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7055EB-941E-C8BF-CD31-8666B12ED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ADF72-EDCB-5F46-B9A9-CD8A64D4C070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95E72CF-3CB8-3E56-6FC2-B86DC9E5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848A8B-44FF-CFB8-936F-FF37391D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011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E1F8E34-B975-097E-D335-1CFE08AB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60F86B7-4F97-3961-4BD8-6469E0FDD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FE8C-9813-DD5A-A1B1-2AB828F62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59DE4-4193-3A48-BC52-EE4A0773B70F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D913BA-3494-E08F-DF23-A08CE365C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175129C-3339-BBD1-CA6E-B9B52126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874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8C411E-ED14-E76B-EE50-B344BBEB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0694D24-1DB3-0F1D-0D9A-1FB16E7E3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5AAA853C-C8BA-ACA6-5C3E-BBCAB3C48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667F594-8AF4-88B9-8BFE-B71C5D9D1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237-053C-9F48-8C4E-4D915F2D3EC7}" type="datetime1">
              <a:rPr lang="cs-CZ" smtClean="0"/>
              <a:t>02.12.2024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8AD1B2C-DD52-8026-22BD-A6614ACE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47CB1DD-7261-3FC2-2035-4CB5EFD6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887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F37EFC-3A1E-04EE-7830-833F8ACF5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5CF9E3D-D3DA-5765-AF33-86FA86589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7B21616-0312-3D36-4B94-AFD8327B6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FB7F1C-2ECB-8D92-C6BB-9760B70E1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E71545E-B8E7-E58F-8391-6B1E2BBB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C94B063-34F5-2CA3-D6EE-FDF96FD1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5ED5F-274F-8D4B-818B-A3D342587D00}" type="datetime1">
              <a:rPr lang="cs-CZ" smtClean="0"/>
              <a:t>02.12.2024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7E6BE0-1403-3A82-6F98-B223CD6B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800FD9E-873D-90EC-254E-4610581F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1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42ACFF-D976-41FA-F9E2-6AEA7F3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AB839D6-7019-4A53-4C49-5F3CEBB2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2841A-0750-304E-8211-AE58C8ED694E}" type="datetime1">
              <a:rPr lang="cs-CZ" smtClean="0"/>
              <a:t>02.12.2024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E881A04-866E-221C-BC58-DEC67ED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75CBCBA-8FB0-106A-8186-6D8DC43C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15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5A28A3-1E8A-C8BD-587E-7019980C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84A0-99E7-CC40-8925-43ED15BA0385}" type="datetime1">
              <a:rPr lang="cs-CZ" smtClean="0"/>
              <a:t>02.12.2024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F59B9AFE-BA91-5EF4-FC82-766E83F1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E93D793-CAC7-77B5-E80A-BDF494A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8997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E6AA4C-01F7-3D08-5F75-49DF2B04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7D0405-0DAD-28B0-BFBC-7041C0421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3040B52-9C92-026F-FC45-91DA8D0B2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C7D2050-4F07-B7AB-EA11-836A31AAE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7F37C-F3B7-964B-9106-442C783BBE1C}" type="datetime1">
              <a:rPr lang="cs-CZ" smtClean="0"/>
              <a:t>02.12.2024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755CB6B-9E13-4B31-2E41-C0F83B62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826CA4-D3AC-8BD6-4E8C-7637E3E7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5372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AEF0FE-CFAB-B929-8C15-F1843177D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795F861-DC9F-807E-78C5-EA0E551EB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8E82C1-8748-0C33-1EBE-C9705F57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7D997FE-C0F4-1A97-17A0-B1D7403E9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E302E-02B3-E546-8E6C-41748F25A694}" type="datetime1">
              <a:rPr lang="cs-CZ" smtClean="0"/>
              <a:t>02.12.2024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99A97D5-C305-8C17-F7FF-C80FE6CB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D6920FE-102C-0EBA-E42D-7D74407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779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1F9D97A-3767-22DA-7B34-6AF36A74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D01D504-5B9D-E1E7-2069-2E87F4E3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FEE8CF-4994-D551-BFFD-B8556A321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DA20D-C940-B44F-B944-EFC8D8A6478D}" type="datetime1">
              <a:rPr lang="cs-CZ" smtClean="0"/>
              <a:t>02.12.2024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00BA754-AB5F-733B-C59F-5C651B912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0FCE3E-FE35-9647-6369-0A8AAA473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B2738-7FCF-B04D-A8FF-72053771C37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962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722B862E-BE1A-1364-C5FE-9123803214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6B25F50-2A02-7BF1-DEE4-ED34E3844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711" y="517449"/>
            <a:ext cx="5983124" cy="3036163"/>
          </a:xfrm>
        </p:spPr>
        <p:txBody>
          <a:bodyPr>
            <a:noAutofit/>
          </a:bodyPr>
          <a:lstStyle/>
          <a:p>
            <a:pPr algn="l"/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Aplikace pro vizualizaci a zpracování obrazových dat z in-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situ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měření RHEED během růstu </a:t>
            </a:r>
            <a:r>
              <a:rPr lang="cs-CZ" sz="3600" b="1" i="0" dirty="0" err="1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monoatomárních</a:t>
            </a:r>
            <a:r>
              <a:rPr lang="cs-CZ" sz="3600" b="1" i="0" dirty="0">
                <a:solidFill>
                  <a:schemeClr val="bg2">
                    <a:lumMod val="90000"/>
                  </a:schemeClr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vrstev pomocí technologie MBE</a:t>
            </a:r>
            <a:endParaRPr lang="cs-CZ" sz="3600" b="1" dirty="0">
              <a:solidFill>
                <a:schemeClr val="bg2">
                  <a:lumMod val="9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48EAA6F-39C7-576B-E823-39B0B4C2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9544" y="3981866"/>
            <a:ext cx="5461458" cy="1094250"/>
          </a:xfrm>
        </p:spPr>
        <p:txBody>
          <a:bodyPr>
            <a:normAutofit/>
          </a:bodyPr>
          <a:lstStyle/>
          <a:p>
            <a:pPr algn="l"/>
            <a:r>
              <a:rPr lang="cs-CZ" sz="1800" dirty="0">
                <a:solidFill>
                  <a:schemeClr val="bg2">
                    <a:lumMod val="9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Marek Bílý, Jan Schreiber, Marek Švec</a:t>
            </a:r>
          </a:p>
          <a:p>
            <a:pPr algn="l"/>
            <a:endParaRPr lang="cs-CZ" sz="1800" dirty="0">
              <a:solidFill>
                <a:schemeClr val="bg2">
                  <a:lumMod val="9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l"/>
            <a:r>
              <a:rPr lang="cs-CZ" sz="1800" dirty="0">
                <a:solidFill>
                  <a:schemeClr val="bg2">
                    <a:lumMod val="9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Ing. Filip Křížek, Ph.D.</a:t>
            </a:r>
          </a:p>
        </p:txBody>
      </p:sp>
      <p:pic>
        <p:nvPicPr>
          <p:cNvPr id="1028" name="Picture 4" descr="a) Experimental RHEED image of SrTiO3(001) surface with (√13 ×... |  Download Scientific Diagram">
            <a:extLst>
              <a:ext uri="{FF2B5EF4-FFF2-40B4-BE49-F238E27FC236}">
                <a16:creationId xmlns:a16="http://schemas.microsoft.com/office/drawing/2014/main" id="{5DE7D778-0A34-F3F2-50B6-DCDE7F0FC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904" y="0"/>
            <a:ext cx="4649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EEFF6A50-B509-52B8-19EA-DB6AD6495D10}"/>
              </a:ext>
            </a:extLst>
          </p:cNvPr>
          <p:cNvSpPr/>
          <p:nvPr/>
        </p:nvSpPr>
        <p:spPr>
          <a:xfrm>
            <a:off x="732738" y="5464766"/>
            <a:ext cx="3341442" cy="10033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30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090FA587-1BD0-3A78-B652-06640A1F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39" y="5464766"/>
            <a:ext cx="2574524" cy="1003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63C4BC92-5761-0073-AC1F-C255C08C7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54" y="5572939"/>
            <a:ext cx="3091340" cy="78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E79EB5E-05A9-2D44-B551-4EB3C1F8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6318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F5586-0BF9-5BD1-0AA3-52B0716F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00930E36-6424-14DA-97C2-F20AA037E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792D77C-676C-1B31-2124-D17747E6B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9D01D5-C452-F2E0-9945-3D457D8A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42" name="Picture 2" descr="Schematic illustration of electron diffraction in TEM and RHEED. The... |  Download Scientific Diagram">
            <a:extLst>
              <a:ext uri="{FF2B5EF4-FFF2-40B4-BE49-F238E27FC236}">
                <a16:creationId xmlns:a16="http://schemas.microsoft.com/office/drawing/2014/main" id="{6E6448C8-CE37-7DB1-BE6C-5D7CE9CB1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9" y="291264"/>
            <a:ext cx="8613943" cy="536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56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C8B0FC-E967-768C-D11B-4B619752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6631E2B-C029-1EDE-CBF9-32820E52B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07D7882-EB28-5557-5B26-469A34E0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11</a:t>
            </a:fld>
            <a:endParaRPr lang="cs-CZ"/>
          </a:p>
        </p:txBody>
      </p:sp>
      <p:pic>
        <p:nvPicPr>
          <p:cNvPr id="11266" name="Picture 2" descr="Review: Geometric interpretation of reflection and transmission RHEED  patterns - ScienceDirect">
            <a:extLst>
              <a:ext uri="{FF2B5EF4-FFF2-40B4-BE49-F238E27FC236}">
                <a16:creationId xmlns:a16="http://schemas.microsoft.com/office/drawing/2014/main" id="{E0F993B2-B88A-632D-84DE-A01C00ECA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106" y="0"/>
            <a:ext cx="5411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388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73C-2C44-5F7A-C69F-8045669E8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693719B-8413-2C11-CFD5-7A20AE09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B82AA5-FB57-E8CB-4F65-8912DAF85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0197987F-4233-5B92-1E8D-173043C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12</a:t>
            </a:fld>
            <a:endParaRPr lang="cs-CZ"/>
          </a:p>
        </p:txBody>
      </p:sp>
      <p:pic>
        <p:nvPicPr>
          <p:cNvPr id="12290" name="Picture 2" descr="Reflection high energy electron diffraction | Molecular Beam Epitaxy  Research Group | University of Waterloo">
            <a:extLst>
              <a:ext uri="{FF2B5EF4-FFF2-40B4-BE49-F238E27FC236}">
                <a16:creationId xmlns:a16="http://schemas.microsoft.com/office/drawing/2014/main" id="{445AF74C-8E52-9759-5A86-F50B572FD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91" y="38768"/>
            <a:ext cx="9030617" cy="678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762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16F67-41A6-FF9F-FD7C-AF03A518B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D03BC-AF4A-C6BC-DD5B-AED94D70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Cíle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484EB5-4214-0F84-56E3-AC4FE1D5E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5548532" cy="4351338"/>
          </a:xfrm>
        </p:spPr>
        <p:txBody>
          <a:bodyPr>
            <a:normAutofit/>
          </a:bodyPr>
          <a:lstStyle/>
          <a:p>
            <a:r>
              <a:rPr lang="cs-CZ" sz="2400" dirty="0"/>
              <a:t>Implementace aplikace pro vizualizaci a zpracování obrazových dat z in-</a:t>
            </a:r>
            <a:r>
              <a:rPr lang="cs-CZ" sz="2400" dirty="0" err="1"/>
              <a:t>situ</a:t>
            </a:r>
            <a:r>
              <a:rPr lang="cs-CZ" sz="2400" dirty="0"/>
              <a:t> měření RHEED během růstu </a:t>
            </a:r>
            <a:r>
              <a:rPr lang="cs-CZ" sz="2400" dirty="0" err="1"/>
              <a:t>monoatomárních</a:t>
            </a:r>
            <a:r>
              <a:rPr lang="cs-CZ" sz="2400" dirty="0"/>
              <a:t> vrstev pomocí technologie MBE</a:t>
            </a:r>
          </a:p>
          <a:p>
            <a:pPr marL="0" indent="0">
              <a:buNone/>
            </a:pPr>
            <a:endParaRPr lang="cs-CZ" sz="2400" dirty="0"/>
          </a:p>
          <a:p>
            <a:r>
              <a:rPr lang="cs-CZ" sz="2400" dirty="0"/>
              <a:t>Úspěšné odzkoušení za provozu s </a:t>
            </a:r>
            <a:r>
              <a:rPr lang="cs-CZ" sz="2400" dirty="0" err="1"/>
              <a:t>real-time</a:t>
            </a:r>
            <a:r>
              <a:rPr lang="cs-CZ" sz="2400" dirty="0"/>
              <a:t> obrazovými daty z CCD při reálném růstu MBE</a:t>
            </a:r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83DD02D3-0E33-346C-6F94-BD661E3F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346704F1-5E69-ACC5-0780-7CCA3221C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ED99E2E-42E5-0A07-4D28-66177FDFF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13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4" name="Picture 2" descr="Molecular Beam Epitaxy: Nex-Gen Solar Cell Production | by Informative  Solar | Medium">
            <a:extLst>
              <a:ext uri="{FF2B5EF4-FFF2-40B4-BE49-F238E27FC236}">
                <a16:creationId xmlns:a16="http://schemas.microsoft.com/office/drawing/2014/main" id="{ABCE48CE-1211-EA29-9CB1-4598F7F4844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300" y="2700759"/>
            <a:ext cx="5131700" cy="240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103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CC5-19EB-C6CC-1E0D-FA34CDB11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1C043-1C8A-20E2-3D26-5594501B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Rozdělení úkolů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01B5F7-0F76-0F38-B9AC-581714E0F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5084298" cy="4351338"/>
          </a:xfrm>
        </p:spPr>
        <p:txBody>
          <a:bodyPr>
            <a:normAutofit fontScale="92500" lnSpcReduction="10000"/>
          </a:bodyPr>
          <a:lstStyle/>
          <a:p>
            <a:r>
              <a:rPr lang="cs-CZ" sz="2400" b="1" dirty="0"/>
              <a:t>Marek Š.</a:t>
            </a:r>
          </a:p>
          <a:p>
            <a:pPr lvl="1"/>
            <a:r>
              <a:rPr lang="cs-CZ" sz="2000" dirty="0"/>
              <a:t>Návrh a zpracování GUI v Python </a:t>
            </a:r>
            <a:r>
              <a:rPr lang="cs-CZ" sz="2000" dirty="0" err="1"/>
              <a:t>QtPy</a:t>
            </a:r>
            <a:endParaRPr lang="cs-CZ" sz="2000" dirty="0"/>
          </a:p>
          <a:p>
            <a:pPr lvl="1"/>
            <a:r>
              <a:rPr lang="cs-CZ" sz="2000" dirty="0"/>
              <a:t>Vektorová navigace v </a:t>
            </a:r>
            <a:r>
              <a:rPr lang="cs-CZ" sz="2000" dirty="0" err="1"/>
              <a:t>canvasu</a:t>
            </a:r>
            <a:r>
              <a:rPr lang="cs-CZ" sz="2000" dirty="0"/>
              <a:t>/</a:t>
            </a:r>
            <a:r>
              <a:rPr lang="cs-CZ" sz="2000" dirty="0" err="1"/>
              <a:t>viewportu</a:t>
            </a:r>
            <a:endParaRPr lang="cs-CZ" sz="2000" dirty="0"/>
          </a:p>
          <a:p>
            <a:r>
              <a:rPr lang="cs-CZ" sz="2400" b="1" dirty="0"/>
              <a:t>Honza</a:t>
            </a:r>
          </a:p>
          <a:p>
            <a:pPr lvl="1"/>
            <a:r>
              <a:rPr lang="cs-CZ" sz="2000" dirty="0"/>
              <a:t>Výpočetní a vizualizační algoritmy</a:t>
            </a:r>
          </a:p>
          <a:p>
            <a:pPr lvl="1"/>
            <a:r>
              <a:rPr lang="cs-CZ" sz="2000" dirty="0"/>
              <a:t>Částečná komunikace s Ing. Křížkem, provozní testy SW</a:t>
            </a:r>
          </a:p>
          <a:p>
            <a:pPr lvl="1"/>
            <a:r>
              <a:rPr lang="cs-CZ" sz="2000" dirty="0"/>
              <a:t>Programová část dokumentace</a:t>
            </a:r>
          </a:p>
          <a:p>
            <a:r>
              <a:rPr lang="cs-CZ" sz="2400" b="1" dirty="0"/>
              <a:t>Marek B.</a:t>
            </a:r>
          </a:p>
          <a:p>
            <a:pPr lvl="1"/>
            <a:r>
              <a:rPr lang="cs-CZ" sz="2000" dirty="0"/>
              <a:t>Komunikace s Ing. Křížkem</a:t>
            </a:r>
          </a:p>
          <a:p>
            <a:pPr lvl="1"/>
            <a:r>
              <a:rPr lang="cs-CZ" sz="2000" dirty="0"/>
              <a:t>Výpočetní a vizualizační algoritmy</a:t>
            </a:r>
          </a:p>
          <a:p>
            <a:pPr lvl="1"/>
            <a:r>
              <a:rPr lang="cs-CZ" sz="2000" dirty="0"/>
              <a:t>Provozní testy SW</a:t>
            </a:r>
          </a:p>
          <a:p>
            <a:pPr lvl="1"/>
            <a:r>
              <a:rPr lang="cs-CZ" sz="2000" dirty="0"/>
              <a:t>Teoretická část dokumentace</a:t>
            </a:r>
          </a:p>
          <a:p>
            <a:pPr marL="0" indent="0">
              <a:buNone/>
            </a:pPr>
            <a:endParaRPr lang="cs-CZ" sz="2400" b="1" dirty="0"/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A74DB17C-D7EC-B210-ADFA-AADE30F03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807018FF-4966-65EA-605E-8E75820C8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C22779-78C3-EEDE-FFC1-37F2892C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14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 descr="Chcete zvládat velké množství úkolů? Určete si priority">
            <a:extLst>
              <a:ext uri="{FF2B5EF4-FFF2-40B4-BE49-F238E27FC236}">
                <a16:creationId xmlns:a16="http://schemas.microsoft.com/office/drawing/2014/main" id="{4F017B2F-382E-E50C-C11E-370576011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11" y="1488858"/>
            <a:ext cx="5466243" cy="364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94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39791-0C68-D449-52D3-2A78DF94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5EC7E1-3B46-B3F0-4119-6264B579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Reálné použití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D36C073-A0FD-2FAA-D5FD-8D2B23A9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6322255" cy="4351338"/>
          </a:xfrm>
        </p:spPr>
        <p:txBody>
          <a:bodyPr>
            <a:normAutofit/>
          </a:bodyPr>
          <a:lstStyle/>
          <a:p>
            <a:r>
              <a:rPr lang="cs-CZ" sz="2400" b="1" u="sng" dirty="0"/>
              <a:t>Výzkumné skupiny </a:t>
            </a:r>
            <a:r>
              <a:rPr lang="cs-CZ" sz="2400" b="1" dirty="0"/>
              <a:t>– </a:t>
            </a:r>
          </a:p>
          <a:p>
            <a:pPr marL="0" indent="0">
              <a:buNone/>
            </a:pPr>
            <a:endParaRPr lang="cs-CZ" sz="2400" b="1" dirty="0"/>
          </a:p>
          <a:p>
            <a:pPr lvl="1"/>
            <a:r>
              <a:rPr lang="cs-CZ" sz="2000" b="1" dirty="0"/>
              <a:t>Výzkumná skupina Dr. Dominika </a:t>
            </a:r>
            <a:r>
              <a:rPr lang="cs-CZ" sz="2000" b="1" dirty="0" err="1"/>
              <a:t>Kriegnera</a:t>
            </a:r>
            <a:r>
              <a:rPr lang="cs-CZ" sz="2000" dirty="0"/>
              <a:t> – primární skupina ve které bude vývoj SW a celého systému probíhat</a:t>
            </a:r>
          </a:p>
          <a:p>
            <a:pPr marL="457200" lvl="1" indent="0">
              <a:buNone/>
            </a:pPr>
            <a:endParaRPr lang="cs-CZ" sz="2000" b="1" dirty="0"/>
          </a:p>
          <a:p>
            <a:pPr lvl="1"/>
            <a:r>
              <a:rPr lang="cs-CZ" sz="2000" b="1" dirty="0"/>
              <a:t>Výzkumná skupina Ing. Filipa Křížka Ph.D.</a:t>
            </a:r>
            <a:r>
              <a:rPr lang="cs-CZ" sz="2000" dirty="0"/>
              <a:t> – </a:t>
            </a:r>
            <a:r>
              <a:rPr lang="cs-CZ" sz="2000" dirty="0" err="1"/>
              <a:t>spintronika</a:t>
            </a:r>
            <a:r>
              <a:rPr lang="cs-CZ" sz="2000" dirty="0"/>
              <a:t> (feromagnetismus/</a:t>
            </a:r>
            <a:r>
              <a:rPr lang="cs-CZ" sz="2000" dirty="0" err="1"/>
              <a:t>altermagnetismus</a:t>
            </a:r>
            <a:r>
              <a:rPr lang="cs-CZ" sz="2000" dirty="0"/>
              <a:t>)</a:t>
            </a:r>
          </a:p>
          <a:p>
            <a:pPr marL="457200" lvl="1" indent="0">
              <a:buNone/>
            </a:pPr>
            <a:endParaRPr lang="cs-CZ" sz="2000" b="1" dirty="0"/>
          </a:p>
          <a:p>
            <a:pPr lvl="1"/>
            <a:r>
              <a:rPr lang="cs-CZ" sz="2000" b="1" dirty="0"/>
              <a:t>Výzkumná skupina Dr. Tima </a:t>
            </a:r>
            <a:r>
              <a:rPr lang="cs-CZ" sz="2000" b="1" dirty="0" err="1"/>
              <a:t>Verhagena</a:t>
            </a:r>
            <a:r>
              <a:rPr lang="cs-CZ" sz="2000" b="1" dirty="0"/>
              <a:t> – </a:t>
            </a:r>
            <a:r>
              <a:rPr lang="cs-CZ" sz="2000" dirty="0"/>
              <a:t>Kondenzované látky – feroelektrické 2D </a:t>
            </a:r>
            <a:r>
              <a:rPr lang="cs-CZ" sz="2000" dirty="0" err="1"/>
              <a:t>sandwiche</a:t>
            </a:r>
            <a:endParaRPr lang="cs-CZ" sz="2000" dirty="0"/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A9E3FE14-875F-7E5C-64F9-2AE3B81E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AE7BD78D-1B7E-27D7-AB36-D04FA6AD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2FD83B1-6270-F3D9-6002-886BE029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ABF6D57-6576-9DF9-D5A0-460A80A5892F}"/>
              </a:ext>
            </a:extLst>
          </p:cNvPr>
          <p:cNvSpPr/>
          <p:nvPr/>
        </p:nvSpPr>
        <p:spPr>
          <a:xfrm>
            <a:off x="8303342" y="0"/>
            <a:ext cx="2580968" cy="6858000"/>
          </a:xfrm>
          <a:prstGeom prst="rect">
            <a:avLst/>
          </a:prstGeom>
          <a:solidFill>
            <a:srgbClr val="163E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26" name="Picture 2" descr="Filip Křížek">
            <a:extLst>
              <a:ext uri="{FF2B5EF4-FFF2-40B4-BE49-F238E27FC236}">
                <a16:creationId xmlns:a16="http://schemas.microsoft.com/office/drawing/2014/main" id="{7B4F2505-5554-E467-5C15-BA1AA110A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93" y="2528602"/>
            <a:ext cx="1800795" cy="1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. Timotheus Verhagen | FZU">
            <a:extLst>
              <a:ext uri="{FF2B5EF4-FFF2-40B4-BE49-F238E27FC236}">
                <a16:creationId xmlns:a16="http://schemas.microsoft.com/office/drawing/2014/main" id="{D2C2D7E9-B9EE-CC4B-F7BF-BFCBA78D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94" y="4716017"/>
            <a:ext cx="1800796" cy="180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ominik Kriegner">
            <a:extLst>
              <a:ext uri="{FF2B5EF4-FFF2-40B4-BE49-F238E27FC236}">
                <a16:creationId xmlns:a16="http://schemas.microsoft.com/office/drawing/2014/main" id="{12CF7337-ED6D-8B7F-A33C-BAC00F4F0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293" y="341187"/>
            <a:ext cx="1800795" cy="1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19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5E8E9-F15D-4265-0E51-B1A12970B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901A820-86F4-7D9D-3889-45DB8860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Dosavadní postup</a:t>
            </a:r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159F0368-EECE-9A83-5E73-E1966933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51D30B97-52C6-4FE7-0228-1B54181F1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B38CD67-4A29-244C-FE3E-A7AC5A1F9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16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029B4A7F-0B4E-087E-0D60-BB40CDDE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448" y="1569089"/>
            <a:ext cx="4966855" cy="4351338"/>
          </a:xfrm>
        </p:spPr>
        <p:txBody>
          <a:bodyPr/>
          <a:lstStyle/>
          <a:p>
            <a:r>
              <a:rPr lang="cs-CZ" b="1" dirty="0"/>
              <a:t>Proběhly úvodní schůzky </a:t>
            </a:r>
            <a:r>
              <a:rPr lang="cs-CZ" dirty="0"/>
              <a:t>– interní týmové i s kolegy z FZÚ</a:t>
            </a:r>
          </a:p>
          <a:p>
            <a:r>
              <a:rPr lang="cs-CZ" dirty="0"/>
              <a:t>Hlubší pochopení RHEED a MBE</a:t>
            </a:r>
          </a:p>
          <a:p>
            <a:r>
              <a:rPr lang="cs-CZ" dirty="0"/>
              <a:t>Identifikace dílčích částí projektu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4784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8CDC6-FC13-9123-29AB-CFEDDDFC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854151-5515-3FB8-FCB8-E2641848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Děkujeme za pozornost</a:t>
            </a:r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831C785B-1351-3B13-7753-9E4085D5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209" y="5559386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2BEF04E-56A0-E4D4-DB12-17CF5A5D5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66186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8CE555B-5B30-C798-55E5-E9EB94E5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17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6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95464C-92AF-7C85-3340-9F35F5B3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03" y="163295"/>
            <a:ext cx="10515600" cy="1325563"/>
          </a:xfrm>
        </p:spPr>
        <p:txBody>
          <a:bodyPr/>
          <a:lstStyle/>
          <a:p>
            <a:r>
              <a:rPr lang="cs-CZ" b="1" dirty="0">
                <a:solidFill>
                  <a:schemeClr val="tx2">
                    <a:lumMod val="90000"/>
                    <a:lumOff val="1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4D8AEEF-1548-4ED3-9DC6-ECDDBC33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289"/>
            <a:ext cx="10515600" cy="4351338"/>
          </a:xfrm>
        </p:spPr>
        <p:txBody>
          <a:bodyPr/>
          <a:lstStyle/>
          <a:p>
            <a:r>
              <a:rPr lang="cs-CZ" b="1" dirty="0"/>
              <a:t>MBE</a:t>
            </a:r>
            <a:r>
              <a:rPr lang="cs-CZ" dirty="0"/>
              <a:t> - </a:t>
            </a:r>
            <a:r>
              <a:rPr lang="cs-CZ" dirty="0" err="1"/>
              <a:t>Molecular</a:t>
            </a:r>
            <a:r>
              <a:rPr lang="cs-CZ" dirty="0"/>
              <a:t> </a:t>
            </a:r>
            <a:r>
              <a:rPr lang="cs-CZ" dirty="0" err="1"/>
              <a:t>Beam</a:t>
            </a:r>
            <a:r>
              <a:rPr lang="cs-CZ" dirty="0"/>
              <a:t> </a:t>
            </a:r>
            <a:r>
              <a:rPr lang="cs-CZ" dirty="0" err="1"/>
              <a:t>Epitaxy</a:t>
            </a:r>
            <a:endParaRPr lang="cs-CZ" dirty="0"/>
          </a:p>
          <a:p>
            <a:r>
              <a:rPr lang="cs-CZ" b="1" dirty="0"/>
              <a:t>RHEED</a:t>
            </a:r>
            <a:r>
              <a:rPr lang="cs-CZ" dirty="0"/>
              <a:t> - </a:t>
            </a:r>
            <a:r>
              <a:rPr lang="cs-CZ" dirty="0" err="1"/>
              <a:t>Reflective</a:t>
            </a:r>
            <a:r>
              <a:rPr lang="cs-CZ" dirty="0"/>
              <a:t>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Energy</a:t>
            </a:r>
            <a:r>
              <a:rPr lang="cs-CZ" dirty="0"/>
              <a:t> </a:t>
            </a:r>
            <a:r>
              <a:rPr lang="cs-CZ" dirty="0" err="1"/>
              <a:t>Electron</a:t>
            </a:r>
            <a:r>
              <a:rPr lang="cs-CZ" dirty="0"/>
              <a:t> </a:t>
            </a:r>
            <a:r>
              <a:rPr lang="cs-CZ" dirty="0" err="1"/>
              <a:t>Diffractometry</a:t>
            </a:r>
            <a:endParaRPr lang="cs-CZ" dirty="0"/>
          </a:p>
        </p:txBody>
      </p:sp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3490EA9F-1AE7-0409-EE31-1F264FC85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737D44DB-3E77-3429-12CA-EAE0C973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E886D99-73D2-650F-5037-1A5CABA2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1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1CAD-19F0-03A3-BE2E-71F4AE4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0982277B-A333-9B34-EFED-774ED3D59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CA793B79-FDA0-BE6B-D295-D1BC083F3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3AB0CFC-90F9-9C28-3869-5250F407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5122" name="Picture 2" descr="Contact - About -">
            <a:extLst>
              <a:ext uri="{FF2B5EF4-FFF2-40B4-BE49-F238E27FC236}">
                <a16:creationId xmlns:a16="http://schemas.microsoft.com/office/drawing/2014/main" id="{9DACAAD6-5FB0-69CB-1AC2-0977D65F3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80" y="4969"/>
            <a:ext cx="11421720" cy="6853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50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25C237-D8C6-FB57-7A70-00FF84DD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0C7825-05B8-9496-15FF-FCFBAD3E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E85F24-9479-572A-C2A1-673EA6CA5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4</a:t>
            </a:fld>
            <a:endParaRPr lang="cs-CZ"/>
          </a:p>
        </p:txBody>
      </p:sp>
      <p:pic>
        <p:nvPicPr>
          <p:cNvPr id="14338" name="Picture 2" descr="undefined">
            <a:extLst>
              <a:ext uri="{FF2B5EF4-FFF2-40B4-BE49-F238E27FC236}">
                <a16:creationId xmlns:a16="http://schemas.microsoft.com/office/drawing/2014/main" id="{4097A0D8-6F9C-35DC-0646-BF8ED6F3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0"/>
            <a:ext cx="100457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482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8D951D-4A27-98DB-1783-32690916D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99128C-A60C-5341-4A6E-F5242E692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AE97EB2-238D-C15A-8B2C-00D77E09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B2738-7FCF-B04D-A8FF-72053771C37B}" type="slidenum">
              <a:rPr lang="cs-CZ" smtClean="0"/>
              <a:t>5</a:t>
            </a:fld>
            <a:endParaRPr lang="cs-CZ"/>
          </a:p>
        </p:txBody>
      </p:sp>
      <p:pic>
        <p:nvPicPr>
          <p:cNvPr id="18434" name="Picture 2" descr="LSNM-laboratory">
            <a:extLst>
              <a:ext uri="{FF2B5EF4-FFF2-40B4-BE49-F238E27FC236}">
                <a16:creationId xmlns:a16="http://schemas.microsoft.com/office/drawing/2014/main" id="{F9C257B1-C96A-7CE2-5A75-793A0E2C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" y="0"/>
            <a:ext cx="10301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35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3C60-A30D-BD7E-CDF7-AA4EFC51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7288DFF8-58F6-8524-77C7-D5E51FFBF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40F47D8-87D9-4668-2412-802F698E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5DE26F-F339-A47E-1944-97B04475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174" name="Picture 6" descr="MBE-2D Epitaxy System for Ultrahigh Vacuum">
            <a:extLst>
              <a:ext uri="{FF2B5EF4-FFF2-40B4-BE49-F238E27FC236}">
                <a16:creationId xmlns:a16="http://schemas.microsoft.com/office/drawing/2014/main" id="{596D5422-F067-147F-9F1F-C334D548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937" y="233780"/>
            <a:ext cx="7189054" cy="557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18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360E4-3659-953F-3DDE-EF59DDA7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33A6721-971E-ED04-B005-82110F2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" name="Obrázek 9" descr="Obsah obrázku interiér, osoba, podlaha&#10;&#10;Popis byl vytvořen automaticky">
            <a:extLst>
              <a:ext uri="{FF2B5EF4-FFF2-40B4-BE49-F238E27FC236}">
                <a16:creationId xmlns:a16="http://schemas.microsoft.com/office/drawing/2014/main" id="{1DE0FE4F-913E-26E9-A1E8-E73AA24E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75" y="-3260"/>
            <a:ext cx="8565650" cy="686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2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03052-4AB2-8FCA-3A59-40894B22D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36F5C193-FDB5-A276-7E86-735FF0B61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F0A59034-BA1D-FD1D-37A3-0D6D434AE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297DEB7-F4E2-F313-D185-81D37368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7176" name="Picture 8" descr="Schematic Diagram of Molecular Beam Epitaxy (MBE) | INNOVACERA">
            <a:extLst>
              <a:ext uri="{FF2B5EF4-FFF2-40B4-BE49-F238E27FC236}">
                <a16:creationId xmlns:a16="http://schemas.microsoft.com/office/drawing/2014/main" id="{AD1AEE8C-97BE-C53E-6C5E-5DD91C923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751" y="291264"/>
            <a:ext cx="7924767" cy="5387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>
            <a:extLst>
              <a:ext uri="{FF2B5EF4-FFF2-40B4-BE49-F238E27FC236}">
                <a16:creationId xmlns:a16="http://schemas.microsoft.com/office/drawing/2014/main" id="{8B832793-CE96-C068-E706-753705922A67}"/>
              </a:ext>
            </a:extLst>
          </p:cNvPr>
          <p:cNvSpPr txBox="1"/>
          <p:nvPr/>
        </p:nvSpPr>
        <p:spPr>
          <a:xfrm>
            <a:off x="9239802" y="1248914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0" i="0" dirty="0">
                <a:solidFill>
                  <a:srgbClr val="202122"/>
                </a:solidFill>
                <a:effectLst/>
                <a:latin typeface="Helvetica" pitchFamily="2" charset="0"/>
              </a:rPr>
              <a:t>10</a:t>
            </a:r>
            <a:r>
              <a:rPr lang="cs-CZ" b="0" i="0" baseline="30000" dirty="0">
                <a:solidFill>
                  <a:srgbClr val="202122"/>
                </a:solidFill>
                <a:effectLst/>
                <a:latin typeface="Helvetica" pitchFamily="2" charset="0"/>
              </a:rPr>
              <a:t>-12</a:t>
            </a:r>
            <a:r>
              <a:rPr lang="cs-CZ" b="0" i="0" dirty="0">
                <a:solidFill>
                  <a:srgbClr val="202122"/>
                </a:solidFill>
                <a:effectLst/>
                <a:latin typeface="Helvetica" pitchFamily="2" charset="0"/>
              </a:rPr>
              <a:t> Torr</a:t>
            </a:r>
          </a:p>
          <a:p>
            <a:r>
              <a:rPr lang="cs-CZ" dirty="0">
                <a:latin typeface="Helvetica" pitchFamily="2" charset="0"/>
              </a:rPr>
              <a:t>(10</a:t>
            </a:r>
            <a:r>
              <a:rPr lang="cs-CZ" baseline="30000" dirty="0">
                <a:latin typeface="Helvetica" pitchFamily="2" charset="0"/>
              </a:rPr>
              <a:t>-8</a:t>
            </a:r>
            <a:r>
              <a:rPr lang="cs-CZ" dirty="0">
                <a:latin typeface="Helvetica" pitchFamily="2" charset="0"/>
              </a:rPr>
              <a:t> Pascal)</a:t>
            </a:r>
          </a:p>
        </p:txBody>
      </p:sp>
    </p:spTree>
    <p:extLst>
      <p:ext uri="{BB962C8B-B14F-4D97-AF65-F5344CB8AC3E}">
        <p14:creationId xmlns:p14="http://schemas.microsoft.com/office/powerpoint/2010/main" val="382147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E2B8B-735C-BAB9-4696-A21447F38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Welcome to the online application platform for the first call for Dioscuri  Centres of Scientific Excellence in the Czech Republic! | Dioscuri Programme">
            <a:extLst>
              <a:ext uri="{FF2B5EF4-FFF2-40B4-BE49-F238E27FC236}">
                <a16:creationId xmlns:a16="http://schemas.microsoft.com/office/drawing/2014/main" id="{D52D40A1-5117-E4A4-AAA0-AA1F081F6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974" y="5867027"/>
            <a:ext cx="1795444" cy="69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Fyzikální ústav AV ČR, v.v.i. | Přehled institucí | Transfera.cz">
            <a:extLst>
              <a:ext uri="{FF2B5EF4-FFF2-40B4-BE49-F238E27FC236}">
                <a16:creationId xmlns:a16="http://schemas.microsoft.com/office/drawing/2014/main" id="{4419464F-DE08-A5C5-6A1F-D8AD1AC67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65" y="5973827"/>
            <a:ext cx="2329009" cy="59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D666400-85B4-C4C5-2E8A-A0EA6AD3C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9518" y="6259095"/>
            <a:ext cx="2743200" cy="365125"/>
          </a:xfrm>
        </p:spPr>
        <p:txBody>
          <a:bodyPr/>
          <a:lstStyle/>
          <a:p>
            <a:fld id="{DA6B2738-7FCF-B04D-A8FF-72053771C37B}" type="slidenum">
              <a:rPr lang="cs-CZ" sz="1400" b="1" smtClean="0">
                <a:solidFill>
                  <a:schemeClr val="accent4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fld>
            <a:endParaRPr lang="cs-CZ" sz="1400" b="1" dirty="0">
              <a:solidFill>
                <a:schemeClr val="accent4">
                  <a:lumMod val="50000"/>
                </a:schemeClr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9218" name="Picture 2" descr="Schematic diagram of RHEED apparatus. | Download Scientific Diagram">
            <a:extLst>
              <a:ext uri="{FF2B5EF4-FFF2-40B4-BE49-F238E27FC236}">
                <a16:creationId xmlns:a16="http://schemas.microsoft.com/office/drawing/2014/main" id="{8189D5EB-ED97-5042-14F2-52A276879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23" y="1266156"/>
            <a:ext cx="11742153" cy="393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53149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244</Words>
  <Application>Microsoft Macintosh PowerPoint</Application>
  <PresentationFormat>Širokoúhlá obrazovka</PresentationFormat>
  <Paragraphs>61</Paragraphs>
  <Slides>17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Helvetica Neue</vt:lpstr>
      <vt:lpstr>Motiv Office</vt:lpstr>
      <vt:lpstr>Aplikace pro vizualizaci a zpracování obrazových dat z in-situ měření RHEED během růstu monoatomárních vrstev pomocí technologie MBE</vt:lpstr>
      <vt:lpstr>Úvod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Cíle projektu</vt:lpstr>
      <vt:lpstr>Rozdělení úkolů</vt:lpstr>
      <vt:lpstr>Reálné použití aplikace</vt:lpstr>
      <vt:lpstr>Dosavadní postup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Bílý</dc:creator>
  <cp:lastModifiedBy>Marek Bílý</cp:lastModifiedBy>
  <cp:revision>4</cp:revision>
  <dcterms:created xsi:type="dcterms:W3CDTF">2024-10-23T11:04:41Z</dcterms:created>
  <dcterms:modified xsi:type="dcterms:W3CDTF">2024-12-03T19:30:12Z</dcterms:modified>
</cp:coreProperties>
</file>