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3" r:id="rId4"/>
    <p:sldId id="277" r:id="rId5"/>
    <p:sldId id="285" r:id="rId6"/>
    <p:sldId id="284" r:id="rId7"/>
    <p:sldId id="271" r:id="rId8"/>
    <p:sldId id="280" r:id="rId9"/>
    <p:sldId id="282" r:id="rId10"/>
    <p:sldId id="283" r:id="rId11"/>
    <p:sldId id="278" r:id="rId12"/>
    <p:sldId id="270" r:id="rId13"/>
    <p:sldId id="272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Myslíte si, že má aplikace využití?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79-481C-9B98-617659FCFC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79-481C-9B98-617659FCFC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79-481C-9B98-617659FCFC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79-481C-9B98-617659FCFCA8}"/>
              </c:ext>
            </c:extLst>
          </c:dPt>
          <c:cat>
            <c:strRef>
              <c:f>List1!$A$2:$A$5</c:f>
              <c:strCache>
                <c:ptCount val="4"/>
                <c:pt idx="0">
                  <c:v>Určitě ano.</c:v>
                </c:pt>
                <c:pt idx="1">
                  <c:v>Asi ano</c:v>
                </c:pt>
                <c:pt idx="2">
                  <c:v>Nevím</c:v>
                </c:pt>
                <c:pt idx="3">
                  <c:v>Určitě ne</c:v>
                </c:pt>
              </c:strCache>
            </c:strRef>
          </c:cat>
          <c:val>
            <c:numRef>
              <c:f>List1!$B$2:$B$5</c:f>
              <c:numCache>
                <c:formatCode>General</c:formatCode>
                <c:ptCount val="4"/>
                <c:pt idx="0">
                  <c:v>75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24-45B6-A3C7-6D22F30C2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Spektrum</a:t>
            </a:r>
            <a:r>
              <a:rPr lang="cs-CZ" dirty="0"/>
              <a:t> 84</a:t>
            </a:r>
            <a:r>
              <a:rPr lang="en-US" dirty="0"/>
              <a:t> </a:t>
            </a:r>
            <a:r>
              <a:rPr lang="en-US" dirty="0" err="1"/>
              <a:t>odpovědí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Spektrum odpovědí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06-4C3A-BFBC-D9A59FFCE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06-4C3A-BFBC-D9A59FFCE7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06-4C3A-BFBC-D9A59FFCE7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06-4C3A-BFBC-D9A59FFCE7A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06-4C3A-BFBC-D9A59FFCE7AF}"/>
              </c:ext>
            </c:extLst>
          </c:dPt>
          <c:cat>
            <c:strRef>
              <c:f>List1!$A$2:$A$6</c:f>
              <c:strCache>
                <c:ptCount val="5"/>
                <c:pt idx="0">
                  <c:v>Autista v rodině</c:v>
                </c:pt>
                <c:pt idx="1">
                  <c:v>Odborník</c:v>
                </c:pt>
                <c:pt idx="2">
                  <c:v>Autista v okolí</c:v>
                </c:pt>
                <c:pt idx="3">
                  <c:v>Jsem autista</c:v>
                </c:pt>
                <c:pt idx="4">
                  <c:v>Jiné</c:v>
                </c:pt>
              </c:strCache>
            </c:strRef>
          </c:cat>
          <c:val>
            <c:numRef>
              <c:f>List1!$B$2:$B$6</c:f>
              <c:numCache>
                <c:formatCode>General</c:formatCode>
                <c:ptCount val="5"/>
                <c:pt idx="0">
                  <c:v>64</c:v>
                </c:pt>
                <c:pt idx="1">
                  <c:v>12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06-4C3A-BFBC-D9A59FFCE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Využití</a:t>
            </a:r>
            <a:r>
              <a:rPr lang="en-US" dirty="0"/>
              <a:t> </a:t>
            </a:r>
            <a:r>
              <a:rPr lang="en-US" dirty="0" err="1"/>
              <a:t>aplikace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</a:t>
            </a:r>
            <a:r>
              <a:rPr lang="cs-CZ" dirty="0"/>
              <a:t>jedenácti</a:t>
            </a:r>
            <a:r>
              <a:rPr lang="cs-CZ" baseline="0" dirty="0"/>
              <a:t> </a:t>
            </a:r>
            <a:r>
              <a:rPr lang="en-US" dirty="0" err="1"/>
              <a:t>odborníků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Využití aplikace podle odborníků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List1!$A$2:$A$6</c:f>
              <c:strCache>
                <c:ptCount val="5"/>
                <c:pt idx="0">
                  <c:v>V domácím prostředí dítěte</c:v>
                </c:pt>
                <c:pt idx="1">
                  <c:v>Na terapiích</c:v>
                </c:pt>
                <c:pt idx="2">
                  <c:v>Ve škoních zařízeních</c:v>
                </c:pt>
                <c:pt idx="3">
                  <c:v>Všude, kde je dítě</c:v>
                </c:pt>
                <c:pt idx="4">
                  <c:v>Nemá využití</c:v>
                </c:pt>
              </c:strCache>
            </c:strRef>
          </c:cat>
          <c:val>
            <c:numRef>
              <c:f>List1!$B$2:$B$6</c:f>
              <c:numCache>
                <c:formatCode>General</c:formatCode>
                <c:ptCount val="5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A-41E9-A2D6-58DB3F773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2760447"/>
        <c:axId val="2045907967"/>
      </c:barChart>
      <c:catAx>
        <c:axId val="582760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45907967"/>
        <c:crosses val="autoZero"/>
        <c:auto val="1"/>
        <c:lblAlgn val="ctr"/>
        <c:lblOffset val="100"/>
        <c:noMultiLvlLbl val="0"/>
      </c:catAx>
      <c:valAx>
        <c:axId val="2045907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276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E95D2-5477-4BEB-AF65-E79B532831D0}" type="datetimeFigureOut">
              <a:rPr lang="cs-CZ" smtClean="0"/>
              <a:t>19.03.2023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A801F-A763-49F0-9340-9CE6E525A0F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829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68DE67-1BFE-4B37-BFF2-B86BD3E19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0DB342-C423-43CF-8A98-0C87E15A8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32C7AE-754D-487E-BAB1-051418C6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37587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EE7D89-7E9F-4B05-83A2-B4495925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E018707-03C8-46D1-B798-CCB12E535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A87912-12C0-43C5-821B-918650C5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311431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56EE464-5DD3-4041-B4D2-1291CE99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1F99CFC-FB2D-470A-858D-95612AE0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915DBE-BDF2-4055-AF18-FBB77374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3875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BC4894-B2DA-441B-BC28-C66BF3C5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29C4FF5-FF0E-4DE9-AC12-E1F5E29B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31B5451-B7E0-48B2-9F9F-2B638770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73730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33D67A-6C03-4222-A48F-1C4CFB75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01A7D9D5-7A26-49F8-BE6A-38AE5234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E74540-31A8-4139-A456-9E6D807D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92859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7F6455-B2CA-4E81-891B-1AFB6CE4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5CAE9A1-D7A7-4A01-82EA-75340C9E3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4CC34C5-5114-4577-864A-604EE4938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700EB63-55EE-4AFD-82D0-16C2ABBA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88618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B1D775-BD07-4564-8C2B-177B2B56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AB2E856-0B53-485E-9070-1BF54FFC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D30BB9C-C25C-47E0-A5A7-5B0D011E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1581CA38-3004-4BB0-A625-30E2008B5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9E876CC-5FB3-48CA-B844-E2F9BF68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C1199C1-628E-46E9-A512-5401616E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16867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89DC5-ADB1-48C3-8528-09BB4EF6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F3A7104-2765-4DC6-97CF-FD25051B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77143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DD441B6-499C-414C-A3D7-5D494BA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79848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B05EDA-329B-404D-90D4-B9734A07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EA6B376-5F0D-40B7-950F-FF2F890C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B487BCD-07EE-4C41-90BD-C5282858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E854C7E-C4C0-4892-99D3-658E531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8533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E48C7-43AD-455E-8D05-2245B1F0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827DABC-1041-4517-BBBC-899806444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E028655-D3FC-4A85-A798-692589C4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EF5A51C-6B69-4A75-9DBE-7F362CFE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5815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03BD797-EAB1-4449-B220-C0D62041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C9350D1-0950-4CD7-9C36-4F055C22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19F95A-9100-4BB4-86EA-2168467D6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1917" y="6369797"/>
            <a:ext cx="3173506" cy="3651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dirty="0"/>
              <a:t>Středoškolská odborná činnost 2020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4F54974-254F-49ED-AE38-4CC4B51D41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54" y="6199701"/>
            <a:ext cx="334219" cy="5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play.google.com/store/apps/details?id=com.priklad.rocnikovapra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BC8612-9103-4582-A3A5-A7B9AA0B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7" y="2617692"/>
            <a:ext cx="11604812" cy="3446932"/>
          </a:xfrm>
        </p:spPr>
        <p:txBody>
          <a:bodyPr>
            <a:normAutofit fontScale="90000"/>
          </a:bodyPr>
          <a:lstStyle/>
          <a:p>
            <a:pPr algn="l"/>
            <a:r>
              <a:rPr lang="cs-CZ" sz="4900" dirty="0"/>
              <a:t>Komunikační pomůcka pro nonverbální a autistické děti - android aplikace na principu metod PECS a VOKS</a:t>
            </a:r>
            <a:br>
              <a:rPr lang="cs-CZ" sz="4900" dirty="0"/>
            </a:br>
            <a:r>
              <a:rPr lang="cs-CZ" sz="4000" dirty="0"/>
              <a:t>Jméno: Alžběta Klonfarová</a:t>
            </a:r>
            <a:br>
              <a:rPr lang="cs-CZ" dirty="0"/>
            </a:br>
            <a:r>
              <a:rPr lang="cs-CZ" sz="3600" dirty="0"/>
              <a:t>Škola: Gymnázium, Praha 6, Arabská</a:t>
            </a:r>
            <a:br>
              <a:rPr lang="cs-CZ" sz="3600" dirty="0"/>
            </a:br>
            <a:r>
              <a:rPr lang="cs-CZ" sz="3600" dirty="0"/>
              <a:t>Kraj: Hlavní město Praha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C7560B1-72B6-4800-9480-2B7B735FD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6"/>
          <a:stretch/>
        </p:blipFill>
        <p:spPr>
          <a:xfrm>
            <a:off x="1" y="0"/>
            <a:ext cx="4603376" cy="2662518"/>
          </a:xfrm>
          <a:prstGeom prst="rect">
            <a:avLst/>
          </a:prstGeom>
        </p:spPr>
      </p:pic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7B2C3B0-DD33-46E3-89B7-181610C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43C86918-7174-4C10-AE58-66D312E70443}"/>
              </a:ext>
            </a:extLst>
          </p:cNvPr>
          <p:cNvSpPr txBox="1"/>
          <p:nvPr/>
        </p:nvSpPr>
        <p:spPr>
          <a:xfrm>
            <a:off x="5446059" y="793376"/>
            <a:ext cx="6100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latin typeface="+mj-lt"/>
                <a:ea typeface="+mj-ea"/>
                <a:cs typeface="+mj-cs"/>
              </a:rPr>
              <a:t>Obor: Zdravotnictví</a:t>
            </a:r>
          </a:p>
        </p:txBody>
      </p:sp>
    </p:spTree>
    <p:extLst>
      <p:ext uri="{BB962C8B-B14F-4D97-AF65-F5344CB8AC3E}">
        <p14:creationId xmlns:p14="http://schemas.microsoft.com/office/powerpoint/2010/main" val="139315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9B370B-0EE9-835A-F0C1-FF70F121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Konkrétní případ – Karel Čtrnáctý</a:t>
            </a:r>
            <a:endParaRPr lang="de-DE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1BBF2F-39D7-E210-6890-7268F8C11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980853" cy="4351338"/>
          </a:xfrm>
        </p:spPr>
        <p:txBody>
          <a:bodyPr>
            <a:normAutofit/>
          </a:bodyPr>
          <a:lstStyle/>
          <a:p>
            <a:r>
              <a:rPr lang="cs-CZ" dirty="0"/>
              <a:t>Osmiletý chlapec</a:t>
            </a:r>
          </a:p>
          <a:p>
            <a:r>
              <a:rPr lang="cs-CZ" dirty="0"/>
              <a:t>G</a:t>
            </a:r>
            <a:r>
              <a:rPr lang="de-DE" dirty="0" err="1"/>
              <a:t>enetick</a:t>
            </a:r>
            <a:r>
              <a:rPr lang="cs-CZ" dirty="0"/>
              <a:t>á</a:t>
            </a:r>
            <a:r>
              <a:rPr lang="de-DE" dirty="0"/>
              <a:t> </a:t>
            </a:r>
            <a:r>
              <a:rPr lang="de-DE" dirty="0" err="1"/>
              <a:t>vad</a:t>
            </a:r>
            <a:r>
              <a:rPr lang="cs-CZ" dirty="0"/>
              <a:t>a</a:t>
            </a:r>
            <a:r>
              <a:rPr lang="de-DE" dirty="0"/>
              <a:t> </a:t>
            </a:r>
            <a:r>
              <a:rPr lang="de-DE" dirty="0" err="1"/>
              <a:t>fragilního</a:t>
            </a:r>
            <a:r>
              <a:rPr lang="de-DE" dirty="0"/>
              <a:t> </a:t>
            </a:r>
            <a:r>
              <a:rPr lang="de-DE" dirty="0" err="1"/>
              <a:t>chromozomu</a:t>
            </a:r>
            <a:r>
              <a:rPr lang="de-DE" dirty="0"/>
              <a:t> X</a:t>
            </a:r>
            <a:endParaRPr lang="cs-CZ" dirty="0"/>
          </a:p>
          <a:p>
            <a:r>
              <a:rPr lang="cs-CZ" dirty="0"/>
              <a:t>Autismus, mentální retardace, spánková porucha</a:t>
            </a:r>
          </a:p>
          <a:p>
            <a:r>
              <a:rPr lang="cs-CZ" dirty="0"/>
              <a:t>Uživatel aplikace Domluv se!</a:t>
            </a:r>
            <a:endParaRPr lang="de-DE" dirty="0"/>
          </a:p>
        </p:txBody>
      </p:sp>
      <p:pic>
        <p:nvPicPr>
          <p:cNvPr id="7" name="Zástupný obsah 6" descr="Obsah obrázku pes, venku, tráva, osoba&#10;&#10;Popis byl vytvořen automaticky">
            <a:extLst>
              <a:ext uri="{FF2B5EF4-FFF2-40B4-BE49-F238E27FC236}">
                <a16:creationId xmlns:a16="http://schemas.microsoft.com/office/drawing/2014/main" id="{CBD45A99-1D09-125C-C4C9-732AD908C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02" y="1825625"/>
            <a:ext cx="3266198" cy="4351338"/>
          </a:xfrm>
        </p:spPr>
      </p:pic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1029C3-BC1D-3915-B2C4-4FA2DEA4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</p:spTree>
    <p:extLst>
      <p:ext uri="{BB962C8B-B14F-4D97-AF65-F5344CB8AC3E}">
        <p14:creationId xmlns:p14="http://schemas.microsoft.com/office/powerpoint/2010/main" val="55040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9B370B-0EE9-835A-F0C1-FF70F121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Možnosti pokračování v práci</a:t>
            </a:r>
            <a:endParaRPr lang="de-DE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1BBF2F-39D7-E210-6890-7268F8C1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Rozšířit aplikaci o funkce:</a:t>
            </a:r>
          </a:p>
          <a:p>
            <a:pPr lvl="1"/>
            <a:r>
              <a:rPr lang="cs-CZ" dirty="0"/>
              <a:t>Nahlas přečíst složenou větu</a:t>
            </a:r>
          </a:p>
          <a:p>
            <a:pPr lvl="1"/>
            <a:r>
              <a:rPr lang="cs-CZ" dirty="0"/>
              <a:t>Třídit kartičky do kategorií</a:t>
            </a:r>
          </a:p>
          <a:p>
            <a:pPr lvl="1"/>
            <a:r>
              <a:rPr lang="cs-CZ" dirty="0"/>
              <a:t>Označení dokončené činnosti v rozvrhu</a:t>
            </a:r>
          </a:p>
          <a:p>
            <a:r>
              <a:rPr lang="cs-CZ" dirty="0"/>
              <a:t>Propagovat aplikaci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1029C3-BC1D-3915-B2C4-4FA2DEA4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</p:spTree>
    <p:extLst>
      <p:ext uri="{BB962C8B-B14F-4D97-AF65-F5344CB8AC3E}">
        <p14:creationId xmlns:p14="http://schemas.microsoft.com/office/powerpoint/2010/main" val="365637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0333"/>
            <a:ext cx="10515600" cy="1325563"/>
          </a:xfrm>
        </p:spPr>
        <p:txBody>
          <a:bodyPr/>
          <a:lstStyle/>
          <a:p>
            <a:pPr algn="ctr"/>
            <a:r>
              <a:rPr lang="cs-CZ" dirty="0">
                <a:latin typeface="+mn-lt"/>
              </a:rPr>
              <a:t>Děkuji za pozornost</a:t>
            </a:r>
            <a:endParaRPr lang="cs-CZ" dirty="0"/>
          </a:p>
        </p:txBody>
      </p:sp>
      <p:pic>
        <p:nvPicPr>
          <p:cNvPr id="6" name="Zástupný obsah 5" descr="Obsah obrázku Webové stránky&#10;&#10;Popis byl vytvořen automaticky">
            <a:extLst>
              <a:ext uri="{FF2B5EF4-FFF2-40B4-BE49-F238E27FC236}">
                <a16:creationId xmlns:a16="http://schemas.microsoft.com/office/drawing/2014/main" id="{23ECFA84-FAAD-2A4D-D6E2-2E17E2581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"/>
          <a:stretch/>
        </p:blipFill>
        <p:spPr>
          <a:xfrm>
            <a:off x="1557800" y="1036509"/>
            <a:ext cx="9076399" cy="4351338"/>
          </a:xfrm>
          <a:ln w="38100">
            <a:solidFill>
              <a:schemeClr val="tx1"/>
            </a:solidFill>
          </a:ln>
        </p:spPr>
      </p:pic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</p:spTree>
    <p:extLst>
      <p:ext uri="{BB962C8B-B14F-4D97-AF65-F5344CB8AC3E}">
        <p14:creationId xmlns:p14="http://schemas.microsoft.com/office/powerpoint/2010/main" val="176990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watch?v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=Kz9TkDY2sP8&amp;list=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WL&amp;index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=3&amp;t=132s.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Coding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2018.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watch?v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kWeeWOlzEKM&amp;list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WL&amp;index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=2&amp;t=204s.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Neat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Roots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2021.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Gazman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Ilya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Stackoverflow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Reading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Bitmaps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Android. 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[Online] 2016. [Citace: 24. Leden 2022.] https://stackoverflow.com/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/17674634/saving-and-reading-bitmaps-images-from-internal-memory-in-android.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watch?v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=rcSNkSJ624U&amp;list=PLX7VPWfpGZnDAMRAaRGoEc69xI3JDPr7M&amp;index=1&amp;t=644s.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YoursTruly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2019.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Raut,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Nitya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Tutorialspoint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clicked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RecyclerView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[Online] 2019. [Citace: 21. Duben 2022.] https://www.tutorialspoint.com/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clicked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-and-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-in-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recyclerview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</p:spTree>
    <p:extLst>
      <p:ext uri="{BB962C8B-B14F-4D97-AF65-F5344CB8AC3E}">
        <p14:creationId xmlns:p14="http://schemas.microsoft.com/office/powerpoint/2010/main" val="298390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Nonverbální autismus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Forma autismu</a:t>
            </a:r>
          </a:p>
          <a:p>
            <a:r>
              <a:rPr lang="cs-CZ" dirty="0"/>
              <a:t>Častá doprovodná onemocnění:</a:t>
            </a:r>
          </a:p>
          <a:p>
            <a:pPr lvl="1"/>
            <a:r>
              <a:rPr lang="cs-CZ" dirty="0"/>
              <a:t>Epilepsie</a:t>
            </a:r>
          </a:p>
          <a:p>
            <a:pPr lvl="1"/>
            <a:r>
              <a:rPr lang="cs-CZ" dirty="0"/>
              <a:t>Poruchy pozornosti</a:t>
            </a:r>
          </a:p>
          <a:p>
            <a:pPr lvl="1"/>
            <a:r>
              <a:rPr lang="cs-CZ" dirty="0"/>
              <a:t>Úzkosti, deprese</a:t>
            </a:r>
          </a:p>
          <a:p>
            <a:pPr lvl="1"/>
            <a:r>
              <a:rPr lang="cs-CZ" dirty="0"/>
              <a:t>Spánkové poruchy</a:t>
            </a:r>
          </a:p>
          <a:p>
            <a:r>
              <a:rPr lang="cs-CZ" dirty="0"/>
              <a:t>Používání pouze několika slov</a:t>
            </a:r>
          </a:p>
          <a:p>
            <a:pPr lvl="1"/>
            <a:r>
              <a:rPr lang="cs-CZ" dirty="0"/>
              <a:t>Komunikace pomocí zvuků namísto slov </a:t>
            </a:r>
          </a:p>
          <a:p>
            <a:pPr lvl="1"/>
            <a:r>
              <a:rPr lang="cs-CZ" dirty="0"/>
              <a:t>Spontánně nezačíná konverzaci nebo na ni nereaguje</a:t>
            </a:r>
          </a:p>
          <a:p>
            <a:r>
              <a:rPr lang="cs-CZ" dirty="0"/>
              <a:t>Možné rozumění jazyku</a:t>
            </a:r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294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9B370B-0EE9-835A-F0C1-FF70F121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Příčiny a rizikové faktory nonverbálního autismu</a:t>
            </a:r>
            <a:endParaRPr lang="de-DE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1BBF2F-39D7-E210-6890-7268F8C1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Příčiny:</a:t>
            </a:r>
          </a:p>
          <a:p>
            <a:pPr lvl="1"/>
            <a:r>
              <a:rPr lang="cs-CZ" dirty="0"/>
              <a:t>Genetika</a:t>
            </a:r>
          </a:p>
          <a:p>
            <a:pPr lvl="1"/>
            <a:r>
              <a:rPr lang="cs-CZ" dirty="0"/>
              <a:t>Faktory prostředí</a:t>
            </a:r>
          </a:p>
          <a:p>
            <a:pPr lvl="1"/>
            <a:r>
              <a:rPr lang="cs-CZ" dirty="0"/>
              <a:t>Žádné důkazy o způsobení autismu očkováním</a:t>
            </a:r>
          </a:p>
          <a:p>
            <a:r>
              <a:rPr lang="cs-CZ" dirty="0"/>
              <a:t>Rizikové faktory:</a:t>
            </a:r>
          </a:p>
          <a:p>
            <a:pPr lvl="1"/>
            <a:r>
              <a:rPr lang="cs-CZ" dirty="0"/>
              <a:t>Pohlaví</a:t>
            </a:r>
          </a:p>
          <a:p>
            <a:pPr lvl="1"/>
            <a:r>
              <a:rPr lang="cs-CZ" dirty="0"/>
              <a:t>Extrémně předčasně narozené děti </a:t>
            </a:r>
          </a:p>
          <a:p>
            <a:pPr lvl="1"/>
            <a:r>
              <a:rPr lang="cs-CZ" dirty="0"/>
              <a:t>Věk rodičů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de-DE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1029C3-BC1D-3915-B2C4-4FA2DEA4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977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6C4B9E8E-6590-D104-9A08-45BEDC0D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Léčba nonverbálního autismu</a:t>
            </a:r>
            <a:endParaRPr lang="de-DE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6584F9D-DEA8-385E-D6AE-02D26C78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30348" cy="4351338"/>
          </a:xfrm>
        </p:spPr>
        <p:txBody>
          <a:bodyPr/>
          <a:lstStyle/>
          <a:p>
            <a:r>
              <a:rPr lang="cs-CZ" dirty="0"/>
              <a:t>Terapie, logopedie</a:t>
            </a:r>
          </a:p>
          <a:p>
            <a:r>
              <a:rPr lang="cs-CZ" dirty="0"/>
              <a:t>Picture Exchange </a:t>
            </a:r>
            <a:r>
              <a:rPr lang="cs-CZ" dirty="0" err="1"/>
              <a:t>Communication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 (PECS)</a:t>
            </a:r>
          </a:p>
          <a:p>
            <a:pPr lvl="1"/>
            <a:r>
              <a:rPr lang="cs-CZ" dirty="0"/>
              <a:t>Vznik 1985</a:t>
            </a:r>
          </a:p>
          <a:p>
            <a:pPr lvl="1"/>
            <a:r>
              <a:rPr lang="cs-CZ" dirty="0"/>
              <a:t>Používán tisíci žáky po celém světě</a:t>
            </a:r>
          </a:p>
          <a:p>
            <a:pPr lvl="1"/>
            <a:r>
              <a:rPr lang="cs-CZ" dirty="0"/>
              <a:t>6 fází</a:t>
            </a:r>
          </a:p>
          <a:p>
            <a:pPr lvl="1"/>
            <a:r>
              <a:rPr lang="cs-CZ" dirty="0"/>
              <a:t>Cíl – funkční komunikace</a:t>
            </a:r>
          </a:p>
          <a:p>
            <a:r>
              <a:rPr lang="cs-CZ" dirty="0"/>
              <a:t>Výměnný obrázkový komunikační systém (VOKS)</a:t>
            </a:r>
          </a:p>
          <a:p>
            <a:pPr lvl="1"/>
            <a:r>
              <a:rPr lang="cs-CZ" dirty="0"/>
              <a:t>Modifikace PECS na české prostředí</a:t>
            </a:r>
          </a:p>
          <a:p>
            <a:endParaRPr lang="de-DE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A19A160-E34C-8F82-7F62-2D7187F8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pic>
        <p:nvPicPr>
          <p:cNvPr id="8" name="Zástupný obsah 7" descr="Obsah obrázku osoba, interiér&#10;&#10;Popis byl vytvořen automaticky">
            <a:extLst>
              <a:ext uri="{FF2B5EF4-FFF2-40B4-BE49-F238E27FC236}">
                <a16:creationId xmlns:a16="http://schemas.microsoft.com/office/drawing/2014/main" id="{F7E67294-B0AF-B173-BD7D-3DFFE7B0F7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72" y="1485286"/>
            <a:ext cx="3608932" cy="190122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9F5DAF2-5325-0409-F3A3-D49DA6255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11" y="3471493"/>
            <a:ext cx="3607293" cy="27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6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515866-E3D9-422D-86B9-9662833D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cs-CZ" dirty="0"/>
              <a:t>Funkce aplikace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3ED24C5-5067-45ED-9318-6847CB13A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Skládání věty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4467A139-FCCC-2620-EA42-6F69CD424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Rozvrh činností</a:t>
            </a:r>
          </a:p>
          <a:p>
            <a:endParaRPr lang="de-DE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3B8CD76-0C13-4A26-B605-1D939F6A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A1AB8760-89E0-DDFC-DD07-3BE14B61F5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" r="6151"/>
          <a:stretch/>
        </p:blipFill>
        <p:spPr bwMode="auto">
          <a:xfrm>
            <a:off x="838200" y="2718318"/>
            <a:ext cx="4619831" cy="2370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EA6E3352-A060-2B44-C89B-2C61A20548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r="6010"/>
          <a:stretch/>
        </p:blipFill>
        <p:spPr bwMode="auto">
          <a:xfrm>
            <a:off x="6096000" y="2718318"/>
            <a:ext cx="4603955" cy="2370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978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515866-E3D9-422D-86B9-9662833D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aplikace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3ED24C5-5067-45ED-9318-6847CB13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Použité technologie</a:t>
            </a:r>
          </a:p>
          <a:p>
            <a:pPr lvl="1"/>
            <a:r>
              <a:rPr lang="cs-CZ" dirty="0"/>
              <a:t>Java</a:t>
            </a:r>
          </a:p>
          <a:p>
            <a:pPr lvl="1"/>
            <a:r>
              <a:rPr lang="cs-CZ" dirty="0"/>
              <a:t>Android studio</a:t>
            </a:r>
          </a:p>
          <a:p>
            <a:pPr lvl="1"/>
            <a:r>
              <a:rPr lang="cs-CZ" dirty="0"/>
              <a:t>Knihovny Picasso + Android Image </a:t>
            </a:r>
            <a:r>
              <a:rPr lang="cs-CZ" dirty="0" err="1"/>
              <a:t>Cropper</a:t>
            </a:r>
            <a:endParaRPr lang="cs-CZ" dirty="0"/>
          </a:p>
          <a:p>
            <a:r>
              <a:rPr lang="cs-CZ" dirty="0"/>
              <a:t>Design aplikace</a:t>
            </a:r>
          </a:p>
          <a:p>
            <a:pPr lvl="1"/>
            <a:r>
              <a:rPr lang="cs-CZ" dirty="0"/>
              <a:t>Oranžové barvy + ikona</a:t>
            </a:r>
          </a:p>
          <a:p>
            <a:r>
              <a:rPr lang="cs-CZ" dirty="0"/>
              <a:t>Parametry aplikace</a:t>
            </a:r>
          </a:p>
          <a:p>
            <a:pPr lvl="1"/>
            <a:r>
              <a:rPr lang="cs-CZ" dirty="0"/>
              <a:t>API 23</a:t>
            </a:r>
          </a:p>
          <a:p>
            <a:pPr lvl="1"/>
            <a:r>
              <a:rPr lang="cs-CZ" dirty="0"/>
              <a:t>Velikost 4,29 MG</a:t>
            </a:r>
          </a:p>
          <a:p>
            <a:pPr lvl="1"/>
            <a:r>
              <a:rPr lang="cs-CZ" dirty="0"/>
              <a:t>Dostupná na Google Play: </a:t>
            </a:r>
            <a:r>
              <a:rPr lang="cs-CZ" dirty="0">
                <a:hlinkClick r:id="rId2"/>
              </a:rPr>
              <a:t>https://play.google.com/store/apps/details?id=com.priklad.rocnikovaprace</a:t>
            </a:r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3B8CD76-0C13-4A26-B605-1D939F6A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0BE5E65-2820-4D19-CFC7-5220B24B95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3" r="12500" b="28621"/>
          <a:stretch/>
        </p:blipFill>
        <p:spPr bwMode="auto">
          <a:xfrm rot="10800000">
            <a:off x="6953495" y="1883522"/>
            <a:ext cx="4775145" cy="30010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6998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Video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ACCBE34D-8746-FB7C-B332-0DAC011C6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8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aplikace</a:t>
            </a:r>
          </a:p>
        </p:txBody>
      </p:sp>
      <p:graphicFrame>
        <p:nvGraphicFramePr>
          <p:cNvPr id="10" name="Zástupný obsah 9">
            <a:extLst>
              <a:ext uri="{FF2B5EF4-FFF2-40B4-BE49-F238E27FC236}">
                <a16:creationId xmlns:a16="http://schemas.microsoft.com/office/drawing/2014/main" id="{B329FBDA-9728-4200-4E08-BF29264CAED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887560"/>
              </p:ext>
            </p:extLst>
          </p:nvPr>
        </p:nvGraphicFramePr>
        <p:xfrm>
          <a:off x="3990667" y="1651205"/>
          <a:ext cx="4210666" cy="4377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AC90BBBA-AD59-EF36-0D5A-FDA97BAB90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2365116"/>
              </p:ext>
            </p:extLst>
          </p:nvPr>
        </p:nvGraphicFramePr>
        <p:xfrm>
          <a:off x="235810" y="1690688"/>
          <a:ext cx="4210666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Zástupný obsah 23">
            <a:extLst>
              <a:ext uri="{FF2B5EF4-FFF2-40B4-BE49-F238E27FC236}">
                <a16:creationId xmlns:a16="http://schemas.microsoft.com/office/drawing/2014/main" id="{B41CB520-1884-D545-DB9D-1F0548002C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77717"/>
              </p:ext>
            </p:extLst>
          </p:nvPr>
        </p:nvGraphicFramePr>
        <p:xfrm>
          <a:off x="8212286" y="1677527"/>
          <a:ext cx="361837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260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9B370B-0EE9-835A-F0C1-FF70F121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Názory odborníků</a:t>
            </a:r>
            <a:endParaRPr lang="de-DE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1BBF2F-39D7-E210-6890-7268F8C1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Mgr. Jasmína </a:t>
            </a:r>
            <a:r>
              <a:rPr lang="cs-CZ" dirty="0" err="1"/>
              <a:t>Olšiaková</a:t>
            </a:r>
            <a:r>
              <a:rPr lang="cs-CZ" dirty="0"/>
              <a:t> – speciální pedagožka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„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Je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děti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které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umí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číst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psát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tedy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věk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Každá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komunikační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metoda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i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tahle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aplikace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je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podnětná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důležitá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Držím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palce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endParaRPr lang="cs-CZ" dirty="0"/>
          </a:p>
          <a:p>
            <a:r>
              <a:rPr lang="cs-CZ" dirty="0"/>
              <a:t>Mgr. Sylva Kočí – vedoucí rané péče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„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Aplikace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působí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uživatelsky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příjemně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Nicméně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rychlejší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cesta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mluvené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řeči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dětí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 PAS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nebo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jinou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poruchou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komunikace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jsou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znaky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Motorické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řečové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centrum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jsou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propojené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Každopádně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věřím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že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ČR se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vaše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aplikace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využije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Obrázky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jsou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zde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pořád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in. I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když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vaši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aplikaci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nevyužiji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obdivuji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jak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dokážete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pracovat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technikou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Klobouk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dolů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endParaRPr lang="cs-CZ" dirty="0"/>
          </a:p>
          <a:p>
            <a:r>
              <a:rPr lang="cs-CZ" dirty="0"/>
              <a:t>Ing. Michaela </a:t>
            </a:r>
            <a:r>
              <a:rPr lang="cs-CZ" dirty="0" err="1"/>
              <a:t>Sporková</a:t>
            </a:r>
            <a:r>
              <a:rPr lang="cs-CZ" dirty="0"/>
              <a:t> PhD. – poradkyně rané péče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„Dobrý den, pro ohodnocení aplikace bych jí potřebovala nejdřív vyzkoušet. Nicméně, po zhlédnutí vámi natočeného videa, musím říct, že mě návrh aplikace zaujal a myslím si, že pro spoustu rodin, či asistentů ve školkách může být přínosem v rozvoji komunikačních dovedností dětí s poruchou autistického spektra. Ráda bych si ji po dokončení vyzkoušela.“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1029C3-BC1D-3915-B2C4-4FA2DEA4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</p:spTree>
    <p:extLst>
      <p:ext uri="{BB962C8B-B14F-4D97-AF65-F5344CB8AC3E}">
        <p14:creationId xmlns:p14="http://schemas.microsoft.com/office/powerpoint/2010/main" val="343943719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Šablona pro práci" id="{E9ACF355-B523-4978-95F0-FF2226777EC6}" vid="{8C11293C-8D81-426F-A8AC-FF11C43C3C4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Šablona pro práci</Template>
  <TotalTime>0</TotalTime>
  <Words>698</Words>
  <Application>Microsoft Office PowerPoint</Application>
  <PresentationFormat>Širokoúhlá obrazovka</PresentationFormat>
  <Paragraphs>89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Motiv Office</vt:lpstr>
      <vt:lpstr>Komunikační pomůcka pro nonverbální a autistické děti - android aplikace na principu metod PECS a VOKS Jméno: Alžběta Klonfarová Škola: Gymnázium, Praha 6, Arabská Kraj: Hlavní město Praha</vt:lpstr>
      <vt:lpstr>Nonverbální autismus</vt:lpstr>
      <vt:lpstr>Příčiny a rizikové faktory nonverbálního autismu</vt:lpstr>
      <vt:lpstr>Léčba nonverbálního autismu</vt:lpstr>
      <vt:lpstr>Funkce aplikace</vt:lpstr>
      <vt:lpstr>Vývoj aplikace</vt:lpstr>
      <vt:lpstr>Video</vt:lpstr>
      <vt:lpstr>Hodnocení aplikace</vt:lpstr>
      <vt:lpstr>Názory odborníků</vt:lpstr>
      <vt:lpstr>Konkrétní případ – Karel Čtrnáctý</vt:lpstr>
      <vt:lpstr>Možnosti pokračování v práci</vt:lpstr>
      <vt:lpstr>Děkuji za pozornost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práce: Jméno: Škola: Kraj:</dc:title>
  <dc:creator>Petr Mazouch</dc:creator>
  <cp:lastModifiedBy>Ing. Klára Klonfarová</cp:lastModifiedBy>
  <cp:revision>16</cp:revision>
  <dcterms:created xsi:type="dcterms:W3CDTF">2020-03-21T20:56:17Z</dcterms:created>
  <dcterms:modified xsi:type="dcterms:W3CDTF">2023-03-19T17:07:55Z</dcterms:modified>
</cp:coreProperties>
</file>