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4660"/>
  </p:normalViewPr>
  <p:slideViewPr>
    <p:cSldViewPr>
      <p:cViewPr varScale="1">
        <p:scale>
          <a:sx n="58" d="100"/>
          <a:sy n="58" d="100"/>
        </p:scale>
        <p:origin x="-90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8/9: Faster Power Method </a:t>
            </a:r>
          </a:p>
          <a:p>
            <a:pPr algn="ctr"/>
            <a:r>
              <a:rPr lang="en-US" sz="4400" b="1" dirty="0" smtClean="0"/>
              <a:t>and Applications of SVD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9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Sample origin problem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/>
                  <a:t>iven samples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well-separated</a:t>
                </a:r>
                <a:r>
                  <a:rPr lang="en-US" dirty="0"/>
                  <a:t> </a:t>
                </a:r>
                <a:r>
                  <a:rPr lang="en-US" dirty="0" smtClean="0"/>
                  <a:t> spherical Gaussians </a:t>
                </a:r>
                <a:endParaRPr lang="en-US" dirty="0"/>
              </a:p>
              <a:p>
                <a:pPr lvl="1"/>
                <a:r>
                  <a:rPr lang="en-US" b="1" dirty="0"/>
                  <a:t>Q</a:t>
                </a:r>
                <a:r>
                  <a:rPr lang="en-US" dirty="0"/>
                  <a:t>: Did they come from the same Gaussian?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= distance between centers</a:t>
                </a:r>
              </a:p>
              <a:p>
                <a:r>
                  <a:rPr lang="en-US" dirty="0" smtClean="0"/>
                  <a:t>For two Gaussians naïve separation requires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 suffices</a:t>
                </a:r>
              </a:p>
              <a:p>
                <a:r>
                  <a:rPr lang="en-US" b="1" dirty="0" smtClean="0"/>
                  <a:t>Idea: </a:t>
                </a:r>
              </a:p>
              <a:p>
                <a:pPr lvl="1"/>
                <a:r>
                  <a:rPr lang="en-US" dirty="0" smtClean="0"/>
                  <a:t>Project on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through centers </a:t>
                </a:r>
                <a:endParaRPr lang="en-US" dirty="0"/>
              </a:p>
              <a:p>
                <a:pPr lvl="1"/>
                <a:r>
                  <a:rPr lang="en-US" b="1" dirty="0" smtClean="0"/>
                  <a:t>Key fact:</a:t>
                </a:r>
                <a:r>
                  <a:rPr lang="en-US" dirty="0" smtClean="0"/>
                  <a:t> This subspace can be found via SVD</a:t>
                </a:r>
              </a:p>
              <a:p>
                <a:pPr lvl="1"/>
                <a:r>
                  <a:rPr lang="en-US" dirty="0" smtClean="0"/>
                  <a:t>Apply naïve algorithm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  <a:blipFill rotWithShape="1">
                <a:blip r:embed="rId3"/>
                <a:stretch>
                  <a:fillRect l="-1379" t="-2255" r="-828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72" y="3887755"/>
            <a:ext cx="2380479" cy="2984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 r="-118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</p:spPr>
            <p:txBody>
              <a:bodyPr/>
              <a:lstStyle/>
              <a:p>
                <a:r>
                  <a:rPr lang="en-US" b="1" dirty="0" smtClean="0"/>
                  <a:t>Easy fact: </a:t>
                </a:r>
                <a:r>
                  <a:rPr lang="en-US" dirty="0" smtClean="0"/>
                  <a:t>Projection preserves the property  of being a unit-variance spherical Gaussian</a:t>
                </a:r>
              </a:p>
              <a:p>
                <a:r>
                  <a:rPr lang="en-US" b="1" dirty="0" smtClean="0"/>
                  <a:t>Def.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a probability distribution, </a:t>
                </a:r>
                <a:r>
                  <a:rPr lang="en-US" b="1" dirty="0" smtClean="0"/>
                  <a:t>best fit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b="1" dirty="0" err="1" smtClean="0">
                    <a:ea typeface="Cambria Math"/>
                  </a:rPr>
                  <a:t>Thm</a:t>
                </a:r>
                <a:r>
                  <a:rPr lang="en-US" b="1" dirty="0" smtClean="0">
                    <a:ea typeface="Cambria Math"/>
                  </a:rPr>
                  <a:t>: </a:t>
                </a:r>
                <a:r>
                  <a:rPr lang="en-US" dirty="0" smtClean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and the origin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  <a:blipFill rotWithShape="1">
                <a:blip r:embed="rId4"/>
                <a:stretch>
                  <a:fillRect l="-151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9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Best fit line for a Gaussian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ea typeface="Cambria Math"/>
                  </a:rPr>
                  <a:t>Thm: </a:t>
                </a:r>
                <a:r>
                  <a:rPr lang="en-US" dirty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and the </a:t>
                </a:r>
                <a:r>
                  <a:rPr lang="en-US" dirty="0" smtClean="0">
                    <a:ea typeface="Cambria Math"/>
                  </a:rPr>
                  <a:t>origin</a:t>
                </a:r>
                <a:endParaRPr lang="en-US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∼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/>
                <a:r>
                  <a:rPr lang="en-US" sz="2800" dirty="0" smtClean="0">
                    <a:ea typeface="Cambria Math"/>
                  </a:rPr>
                  <a:t>Where we used: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∼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ea typeface="Cambria Math"/>
                </a:endParaRPr>
              </a:p>
              <a:p>
                <a:pPr/>
                <a:r>
                  <a:rPr lang="en-US" dirty="0" smtClean="0">
                    <a:ea typeface="Cambria Math"/>
                  </a:rPr>
                  <a:t>Best fit line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  <a:blipFill rotWithShape="1">
                <a:blip r:embed="rId2"/>
                <a:stretch>
                  <a:fillRect l="-1533" t="-2162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Best fit subspace for one Gaussian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Best fit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-dimensional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eqArr>
                            <m:eqArr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𝑎𝑟𝑔𝑚𝑎𝑥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𝑑𝑖𝑚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eqAr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𝑝𝑟𝑜𝑗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For a spherical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ea typeface="Cambria Math"/>
                  </a:rPr>
                  <a:t> is a best-fit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dirty="0" smtClean="0"/>
                  <a:t>subspace </a:t>
                </a:r>
                <a:r>
                  <a:rPr lang="en-US" b="1" dirty="0" err="1" smtClean="0"/>
                  <a:t>iff</a:t>
                </a:r>
                <a:r>
                  <a:rPr lang="en-US" dirty="0" smtClean="0"/>
                  <a:t> it</a:t>
                </a:r>
                <a:r>
                  <a:rPr lang="en-US" dirty="0" smtClean="0">
                    <a:ea typeface="Cambria Math"/>
                  </a:rPr>
                  <a:t> contains</a:t>
                </a:r>
                <a:r>
                  <a:rPr lang="en-US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ea typeface="Cambria Math"/>
                  </a:rPr>
                  <a:t> </a:t>
                </a:r>
                <a:r>
                  <a:rPr lang="en-US" smtClean="0">
                    <a:ea typeface="Cambria Math"/>
                  </a:rPr>
                  <a:t>then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dim. subspace is best fit</a:t>
                </a:r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then best fit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goes through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Same greedy process as SVD projects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After projection we have Gaussian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Any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dimensional subspace would do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 fit subspace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</p:spPr>
            <p:txBody>
              <a:bodyPr/>
              <a:lstStyle/>
              <a:p>
                <a:r>
                  <a:rPr lang="en-US" b="1" dirty="0" smtClean="0"/>
                  <a:t>Thm.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is a mixture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spherical Gaussians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best fit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-dim. subspace contains their centers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 a subspace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𝑝𝑟𝑜𝑗</m:t>
                                      </m:r>
                                      <m:d>
                                        <m:dPr>
                                          <m:ctrlP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𝑝𝑟𝑜𝑗</m:t>
                                      </m:r>
                                      <m:d>
                                        <m:dPr>
                                          <m:ctrlP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r>
                  <a:rPr lang="en-US" sz="2800" dirty="0" smtClean="0"/>
                  <a:t>Each term is maximized if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contains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2800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dirty="0" smtClean="0"/>
                  <a:t>If we only have a finite number of samples then accuracy has to be analyzed carefully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  <a:blipFill rotWithShape="1">
                <a:blip r:embed="rId3"/>
                <a:stretch>
                  <a:fillRect l="-1544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HITS Algorithm for Hubs and Authorities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Document ranking: project on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singular vector </a:t>
                </a:r>
              </a:p>
              <a:p>
                <a:r>
                  <a:rPr lang="en-US" dirty="0" smtClean="0"/>
                  <a:t>WWW: directed graph with links = edges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Authorities: pages containing original info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Hubs: collections of links to authorities</a:t>
                </a:r>
              </a:p>
              <a:p>
                <a:pPr lvl="1"/>
                <a:r>
                  <a:rPr lang="en-US" dirty="0" smtClean="0"/>
                  <a:t>Authority depends on importance of pointing hubs</a:t>
                </a:r>
              </a:p>
              <a:p>
                <a:pPr lvl="1"/>
                <a:r>
                  <a:rPr lang="en-US" dirty="0" smtClean="0"/>
                  <a:t>Hub quality depends on how authoritative links are</a:t>
                </a:r>
              </a:p>
              <a:p>
                <a:r>
                  <a:rPr lang="en-US" dirty="0" smtClean="0"/>
                  <a:t>Authority vector: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∼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Hub vector: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∼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Use power method: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𝑨𝒗</m:t>
                    </m:r>
                    <m:r>
                      <a:rPr lang="en-US" b="1" i="0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Converges to first left/right singular vectors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2389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1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Exercises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Ex.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with orthonormal rows</a:t>
                </a:r>
              </a:p>
              <a:p>
                <a:pPr lvl="1"/>
                <a:r>
                  <a:rPr lang="en-US" dirty="0" smtClean="0"/>
                  <a:t>Show that it has orthonormal columns</a:t>
                </a:r>
              </a:p>
              <a:p>
                <a:r>
                  <a:rPr lang="en-US" dirty="0" smtClean="0"/>
                  <a:t>Ex. 2: Interpret the left and right singular vectors of the document x term matrix</a:t>
                </a:r>
              </a:p>
              <a:p>
                <a:r>
                  <a:rPr lang="en-US" dirty="0" smtClean="0"/>
                  <a:t>Ex. 3. Use power method to compute singular values of the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3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Faster 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PM drawback: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dense even for sparse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Pick random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(augment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to </a:t>
                </a:r>
                <a:r>
                  <a:rPr lang="en-US" dirty="0" err="1" smtClean="0"/>
                  <a:t>o.n.b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…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Theorem:  </a:t>
                </a: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unit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-vector,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= subspace spanned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unit vector after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iterations of PM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component at most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orthogonal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  <a:blipFill rotWithShape="1">
                <a:blip r:embed="rId2"/>
                <a:stretch>
                  <a:fillRect l="-160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14800"/>
            <a:ext cx="8839200" cy="27259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Faster Power </a:t>
            </a:r>
            <a:r>
              <a:rPr lang="en-US" dirty="0" smtClean="0">
                <a:solidFill>
                  <a:srgbClr val="0070C0"/>
                </a:solidFill>
              </a:rPr>
              <a:t>Method: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(Squared ) component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Component 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</m:d>
                      </m:e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  <a:blipFill rotWithShape="1">
                <a:blip r:embed="rId2"/>
                <a:stretch>
                  <a:fillRect l="-116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Choice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random spherical Gaussian with unit variance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/64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/64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(Gaussian Annulus)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 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in the “faster power method”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  <a:blipFill rotWithShape="1">
                <a:blip r:embed="rId3"/>
                <a:stretch>
                  <a:fillRect l="-1478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Vectors and Eigenvectors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Right singular vectors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Left singular </a:t>
                </a:r>
                <a:r>
                  <a:rPr lang="en-US" dirty="0"/>
                  <a:t>vectors are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: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≥0   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Such matrices are called positive semi-definite</a:t>
                </a:r>
              </a:p>
              <a:p>
                <a:r>
                  <a:rPr lang="en-US" dirty="0" smtClean="0"/>
                  <a:t>Any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 matrix can be decomposed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6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4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of SVD: Centering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b="1" dirty="0" smtClean="0"/>
                  <a:t>SVD</a:t>
                </a:r>
                <a:r>
                  <a:rPr lang="en-US" dirty="0" smtClean="0"/>
                  <a:t>: best fitting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if data is centered</a:t>
                </a:r>
              </a:p>
              <a:p>
                <a:r>
                  <a:rPr lang="en-US" dirty="0" smtClean="0"/>
                  <a:t>What if not?</a:t>
                </a:r>
              </a:p>
              <a:p>
                <a:r>
                  <a:rPr lang="en-US" b="1" dirty="0"/>
                  <a:t>Thm.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minimizes squared distance goes through centroid of the point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Will only prove for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analogous proof for arbitrary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(see textbook)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  <a:blipFill rotWithShape="1">
                <a:blip r:embed="rId2"/>
                <a:stretch>
                  <a:fillRect l="-1544" t="-1476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</a:t>
            </a:r>
            <a:r>
              <a:rPr lang="en-US" dirty="0">
                <a:solidFill>
                  <a:srgbClr val="0070C0"/>
                </a:solidFill>
              </a:rPr>
              <a:t>of SVD: Centering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/>
                  <a:t>Line that minimizes squared distance goes </a:t>
                </a:r>
                <a:r>
                  <a:rPr lang="en-US" dirty="0" smtClean="0"/>
                  <a:t>through the centroid</a:t>
                </a:r>
                <a:endParaRPr lang="en-US" b="1" dirty="0"/>
              </a:p>
              <a:p>
                <a:r>
                  <a:rPr lang="en-US" dirty="0"/>
                  <a:t>Line: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ℓ=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>
                        <a:latin typeface="Cambria Math"/>
                      </a:rPr>
                      <m:t>;</m:t>
                    </m:r>
                  </m:oMath>
                </a14:m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𝑑𝑖𝑠𝑡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,ℓ)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𝑑𝑖𝑠𝑡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,ℓ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Center so that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by subtracting the centroid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/>
                          </a:rPr>
                          <m:t>𝑑𝑖𝑠𝑡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,ℓ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−2〈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−2〈</m:t>
                          </m:r>
                          <m:nary>
                            <m:naryPr>
                              <m:chr m:val="∑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𝒂</m:t>
                          </m:r>
                          <m:r>
                            <a:rPr lang="en-US" i="1" dirty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Minimized when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  <a:blipFill rotWithShape="1">
                <a:blip r:embed="rId2"/>
                <a:stretch>
                  <a:fillRect l="-772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43302"/>
            <a:ext cx="5347924" cy="251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Principal Component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matrix: customers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movies preference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#customers,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= #movies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how much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likes movie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described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factors</a:t>
                </a:r>
              </a:p>
              <a:p>
                <a:pPr lvl="1"/>
                <a:r>
                  <a:rPr lang="en-US" dirty="0" smtClean="0"/>
                  <a:t>Customers and movies: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:r>
                  <a:rPr lang="en-US" b="0" i="0" dirty="0" smtClean="0">
                    <a:latin typeface="+mj-lt"/>
                    <a:ea typeface="Cambria Math"/>
                  </a:rPr>
                  <a:t>and</a:t>
                </a:r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  <a:blipFill rotWithShape="1">
                <a:blip r:embed="rId3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1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Project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Survey of 3-5 research papers</a:t>
            </a:r>
          </a:p>
          <a:p>
            <a:pPr lvl="1"/>
            <a:r>
              <a:rPr lang="en-US" dirty="0" smtClean="0"/>
              <a:t>Closely related to the topics of the class</a:t>
            </a:r>
          </a:p>
          <a:p>
            <a:pPr lvl="2"/>
            <a:r>
              <a:rPr lang="en-US" dirty="0" smtClean="0"/>
              <a:t>Algorithms for high-dimensional data</a:t>
            </a:r>
            <a:endParaRPr lang="en-US" dirty="0" smtClean="0"/>
          </a:p>
          <a:p>
            <a:pPr lvl="2"/>
            <a:r>
              <a:rPr lang="en-US" dirty="0" smtClean="0"/>
              <a:t>Fast algorithms for numerical linear algebra</a:t>
            </a:r>
            <a:endParaRPr lang="en-US" dirty="0" smtClean="0"/>
          </a:p>
          <a:p>
            <a:pPr lvl="2"/>
            <a:r>
              <a:rPr lang="en-US" dirty="0" smtClean="0"/>
              <a:t>Algorithms for machine learning and/or clustering</a:t>
            </a:r>
            <a:endParaRPr lang="en-US" dirty="0" smtClean="0"/>
          </a:p>
          <a:p>
            <a:pPr lvl="2"/>
            <a:r>
              <a:rPr lang="en-US" dirty="0" smtClean="0"/>
              <a:t>Algorithms for streaming and massive data</a:t>
            </a:r>
            <a:endParaRPr lang="en-US" dirty="0" smtClean="0"/>
          </a:p>
          <a:p>
            <a:pPr lvl="1"/>
            <a:r>
              <a:rPr lang="en-US" dirty="0" smtClean="0"/>
              <a:t>Office hours if you need suggestions</a:t>
            </a:r>
          </a:p>
          <a:p>
            <a:pPr lvl="1"/>
            <a:r>
              <a:rPr lang="en-US" dirty="0" smtClean="0"/>
              <a:t>Individual (not a group) project</a:t>
            </a:r>
            <a:endParaRPr lang="en-US" dirty="0" smtClean="0"/>
          </a:p>
          <a:p>
            <a:pPr lvl="1"/>
            <a:r>
              <a:rPr lang="en-US" b="1" dirty="0" smtClean="0"/>
              <a:t>1-page Proposal Due: </a:t>
            </a:r>
            <a:r>
              <a:rPr lang="en-US" b="1" dirty="0" smtClean="0">
                <a:solidFill>
                  <a:srgbClr val="FF0000"/>
                </a:solidFill>
              </a:rPr>
              <a:t>October 31</a:t>
            </a:r>
            <a:r>
              <a:rPr lang="en-US" b="1" dirty="0" smtClean="0">
                <a:solidFill>
                  <a:srgbClr val="FF0000"/>
                </a:solidFill>
              </a:rPr>
              <a:t>, 2016 at 23:59 EST</a:t>
            </a:r>
            <a:endParaRPr lang="en-US" b="1" dirty="0" smtClean="0"/>
          </a:p>
          <a:p>
            <a:pPr lvl="1"/>
            <a:r>
              <a:rPr lang="en-US" b="1" dirty="0" smtClean="0"/>
              <a:t>Final D</a:t>
            </a:r>
            <a:r>
              <a:rPr lang="en-US" b="1" dirty="0" smtClean="0"/>
              <a:t>eadline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December </a:t>
            </a:r>
            <a:r>
              <a:rPr lang="en-US" b="1" dirty="0" smtClean="0">
                <a:solidFill>
                  <a:srgbClr val="FF0000"/>
                </a:solidFill>
              </a:rPr>
              <a:t>09, 2016 </a:t>
            </a:r>
            <a:r>
              <a:rPr lang="en-US" b="1" dirty="0" smtClean="0">
                <a:solidFill>
                  <a:srgbClr val="FF0000"/>
                </a:solidFill>
              </a:rPr>
              <a:t>at 23:59 EST</a:t>
            </a:r>
          </a:p>
          <a:p>
            <a:r>
              <a:rPr lang="en-US" dirty="0" smtClean="0"/>
              <a:t>Submission by </a:t>
            </a:r>
            <a:r>
              <a:rPr lang="en-US" dirty="0" smtClean="0"/>
              <a:t>e-mail to </a:t>
            </a:r>
            <a:r>
              <a:rPr lang="en-US" b="1" dirty="0" err="1" smtClean="0"/>
              <a:t>Lisul</a:t>
            </a:r>
            <a:r>
              <a:rPr lang="en-US" b="1" dirty="0" smtClean="0"/>
              <a:t> Islam (IU id: </a:t>
            </a:r>
            <a:r>
              <a:rPr lang="en-US" b="1" dirty="0" err="1" smtClean="0"/>
              <a:t>islammdl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Submission Email Title: Project + Space + “Your Name”</a:t>
            </a:r>
          </a:p>
          <a:p>
            <a:pPr lvl="1"/>
            <a:r>
              <a:rPr lang="en-US" dirty="0" smtClean="0"/>
              <a:t>Submission format: </a:t>
            </a:r>
            <a:r>
              <a:rPr lang="en-US" b="1" dirty="0" smtClean="0"/>
              <a:t>PDF </a:t>
            </a:r>
            <a:r>
              <a:rPr lang="en-US" b="1" dirty="0" smtClean="0"/>
              <a:t>from </a:t>
            </a:r>
            <a:r>
              <a:rPr lang="en-US" b="1" dirty="0" err="1" smtClean="0"/>
              <a:t>LaTeX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2202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CSCI B609:  “Foundations of Data Science”</vt:lpstr>
      <vt:lpstr>Faster Power Method</vt:lpstr>
      <vt:lpstr>Faster Power Method: Analysis</vt:lpstr>
      <vt:lpstr>Choice of x</vt:lpstr>
      <vt:lpstr>Singular Vectors and Eigenvectors</vt:lpstr>
      <vt:lpstr>Application of SVD: Centering Data</vt:lpstr>
      <vt:lpstr>Application of SVD: Centering Data</vt:lpstr>
      <vt:lpstr>Principal Component Analysis</vt:lpstr>
      <vt:lpstr>Class Project</vt:lpstr>
      <vt:lpstr>Separating mixture of k Gaussians</vt:lpstr>
      <vt:lpstr>Separating mixture of k Gaussians</vt:lpstr>
      <vt:lpstr>Best fit line for a Gaussian</vt:lpstr>
      <vt:lpstr>Best fit subspace for one Gaussian</vt:lpstr>
      <vt:lpstr>Best fit subspace for k Gaussians</vt:lpstr>
      <vt:lpstr>HITS Algorithm for Hubs and Authorities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13</cp:revision>
  <dcterms:created xsi:type="dcterms:W3CDTF">2016-09-19T21:40:54Z</dcterms:created>
  <dcterms:modified xsi:type="dcterms:W3CDTF">2016-09-21T21:33:32Z</dcterms:modified>
</cp:coreProperties>
</file>