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77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8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6CE25F-1418-4484-B517-39E1D1B169DA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D46A90-8321-418A-BB84-7DD3C0799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775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BC6A7-A4BF-4E87-BB99-2A22D8E0F51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920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D8460-C5A5-4077-B768-D9EA459BBD58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A8270-BFCB-4F68-A235-6A1A21F1F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813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D8460-C5A5-4077-B768-D9EA459BBD58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A8270-BFCB-4F68-A235-6A1A21F1F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543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D8460-C5A5-4077-B768-D9EA459BBD58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A8270-BFCB-4F68-A235-6A1A21F1F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09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D8460-C5A5-4077-B768-D9EA459BBD58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A8270-BFCB-4F68-A235-6A1A21F1F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193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D8460-C5A5-4077-B768-D9EA459BBD58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A8270-BFCB-4F68-A235-6A1A21F1F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493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D8460-C5A5-4077-B768-D9EA459BBD58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A8270-BFCB-4F68-A235-6A1A21F1F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237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D8460-C5A5-4077-B768-D9EA459BBD58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A8270-BFCB-4F68-A235-6A1A21F1F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74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D8460-C5A5-4077-B768-D9EA459BBD58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A8270-BFCB-4F68-A235-6A1A21F1F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828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D8460-C5A5-4077-B768-D9EA459BBD58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A8270-BFCB-4F68-A235-6A1A21F1F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739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D8460-C5A5-4077-B768-D9EA459BBD58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A8270-BFCB-4F68-A235-6A1A21F1F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217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D8460-C5A5-4077-B768-D9EA459BBD58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A8270-BFCB-4F68-A235-6A1A21F1F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539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D8460-C5A5-4077-B768-D9EA459BBD58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A8270-BFCB-4F68-A235-6A1A21F1F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282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grigory.us/data-science-class.html" TargetMode="External"/><Relationship Id="rId2" Type="http://schemas.openxmlformats.org/officeDocument/2006/relationships/hyperlink" Target="http://grigory.us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762000"/>
            <a:ext cx="8991600" cy="1470025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solidFill>
                  <a:srgbClr val="0070C0"/>
                </a:solidFill>
              </a:rPr>
              <a:t>CSCI B609: </a:t>
            </a:r>
            <a:br>
              <a:rPr lang="en-US" sz="4800" b="1" dirty="0" smtClean="0">
                <a:solidFill>
                  <a:srgbClr val="0070C0"/>
                </a:solidFill>
              </a:rPr>
            </a:br>
            <a:r>
              <a:rPr lang="en-US" sz="4800" b="1" dirty="0" smtClean="0">
                <a:solidFill>
                  <a:srgbClr val="0070C0"/>
                </a:solidFill>
              </a:rPr>
              <a:t>“Foundations of Data Science”</a:t>
            </a:r>
            <a:endParaRPr lang="en-US" sz="4800" b="1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105400"/>
            <a:ext cx="6400800" cy="1752600"/>
          </a:xfrm>
        </p:spPr>
        <p:txBody>
          <a:bodyPr/>
          <a:lstStyle/>
          <a:p>
            <a:r>
              <a:rPr lang="en-US" sz="4400" b="1" dirty="0" err="1" smtClean="0">
                <a:solidFill>
                  <a:schemeClr val="tx1"/>
                </a:solidFill>
              </a:rPr>
              <a:t>Grigory</a:t>
            </a:r>
            <a:r>
              <a:rPr lang="en-US" sz="4400" b="1" dirty="0" smtClean="0">
                <a:solidFill>
                  <a:schemeClr val="tx1"/>
                </a:solidFill>
              </a:rPr>
              <a:t> </a:t>
            </a:r>
            <a:r>
              <a:rPr lang="en-US" sz="4400" b="1" dirty="0" err="1" smtClean="0">
                <a:solidFill>
                  <a:schemeClr val="tx1"/>
                </a:solidFill>
              </a:rPr>
              <a:t>Yaroslavtsev</a:t>
            </a:r>
            <a:endParaRPr lang="en-US" sz="4400" b="1" dirty="0" smtClean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  <a:hlinkClick r:id="rId2"/>
              </a:rPr>
              <a:t>http://grigory.us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9395" y="25908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Lecture </a:t>
            </a:r>
            <a:r>
              <a:rPr lang="en-US" sz="4400" b="1" dirty="0" smtClean="0"/>
              <a:t>17/18: Graph Sketching</a:t>
            </a:r>
            <a:endParaRPr lang="en-US" sz="4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28600" y="4252084"/>
            <a:ext cx="868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Slides at </a:t>
            </a:r>
            <a:r>
              <a:rPr lang="en-US" sz="2800" dirty="0" smtClean="0">
                <a:hlinkClick r:id="rId3"/>
              </a:rPr>
              <a:t>http://grigory.us/data-science-class.html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5268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K-Connectivity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Graph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-connected is every cut has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≥</m:t>
                    </m:r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endParaRPr lang="en-US" dirty="0" smtClean="0"/>
              </a:p>
              <a:p>
                <a:r>
                  <a:rPr lang="en-US" dirty="0" err="1" smtClean="0">
                    <a:solidFill>
                      <a:srgbClr val="0070C0"/>
                    </a:solidFill>
                  </a:rPr>
                  <a:t>Thm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: </a:t>
                </a:r>
                <a:r>
                  <a:rPr lang="en-US" dirty="0" smtClean="0"/>
                  <a:t>There is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𝑛𝑘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log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3</m:t>
                            </m:r>
                          </m:sup>
                        </m:sSup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-size linear sketch for k-connectivity</a:t>
                </a:r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Generalization: </a:t>
                </a:r>
                <a:r>
                  <a:rPr lang="en-US" dirty="0" smtClean="0"/>
                  <a:t>There is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log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5</m:t>
                            </m:r>
                          </m:sup>
                        </m:sSup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/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𝜖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-size linear sketch which allows to approximate all cuts in a graph up to error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(1±</m:t>
                    </m:r>
                    <m:r>
                      <a:rPr lang="en-US" b="0" i="1" smtClean="0">
                        <a:latin typeface="Cambria Math"/>
                      </a:rPr>
                      <m:t>𝜖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 r="-1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1080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K-connectivity Algorithm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Algorithm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-connectivity:</a:t>
                </a:r>
              </a:p>
              <a:p>
                <a:pPr lvl="1"/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be a spanning forest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𝐺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𝑉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𝐸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=2, …, </m:t>
                    </m:r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be a spanning forest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𝐺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𝑉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𝐸</m:t>
                    </m:r>
                    <m:r>
                      <a:rPr lang="en-US" b="0" i="1" smtClean="0">
                        <a:latin typeface="Cambria Math"/>
                      </a:rPr>
                      <m:t>∖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∖…∖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err="1" smtClean="0">
                    <a:solidFill>
                      <a:srgbClr val="0070C0"/>
                    </a:solidFill>
                  </a:rPr>
                  <a:t>Lem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𝐺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𝑉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+…+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dirty="0" smtClean="0"/>
                  <a:t>is k-connected </a:t>
                </a:r>
                <a:r>
                  <a:rPr lang="en-US" dirty="0" err="1" smtClean="0"/>
                  <a:t>iff</a:t>
                </a:r>
                <a:r>
                  <a:rPr lang="en-US" dirty="0" smtClean="0"/>
                  <a:t> G(V,E) is.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⇒</m:t>
                    </m:r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dirty="0" smtClean="0"/>
                  <a:t>Trivial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⇐</m:t>
                    </m:r>
                  </m:oMath>
                </a14:m>
                <a:r>
                  <a:rPr lang="en-US" dirty="0" smtClean="0"/>
                  <a:t> Consider a cut in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𝐺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𝑉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nary>
                      <m:naryPr>
                        <m:chr m:val="∑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of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&lt;</m:t>
                    </m:r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endParaRPr lang="en-US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⇒∃</m:t>
                    </m:r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b="0" i="0" dirty="0" smtClean="0">
                        <a:latin typeface="Cambria Math"/>
                      </a:rPr>
                      <m:t>:</m:t>
                    </m:r>
                  </m:oMath>
                </a14:m>
                <a:r>
                  <a:rPr lang="en-US" dirty="0" smtClean="0"/>
                  <a:t> this cut didn’t grow in step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endParaRPr lang="en-US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⇒</m:t>
                    </m:r>
                  </m:oMath>
                </a14:m>
                <a:r>
                  <a:rPr lang="en-US" dirty="0" smtClean="0"/>
                  <a:t> there is a cut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𝐺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𝑉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𝐸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of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&lt;</m:t>
                    </m:r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endParaRPr lang="en-US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⇒ </m:t>
                    </m:r>
                  </m:oMath>
                </a14:m>
                <a:r>
                  <a:rPr lang="en-US" dirty="0" smtClean="0"/>
                  <a:t>contradiction 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  <a:blipFill rotWithShape="1">
                <a:blip r:embed="rId2"/>
                <a:stretch>
                  <a:fillRect l="-1481" t="-2320" r="-296" b="-2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0823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K-connectivity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Construct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 independent linear sketches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…,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}</m:t>
                    </m:r>
                  </m:oMath>
                </a14:m>
                <a:r>
                  <a:rPr lang="en-US" dirty="0" smtClean="0"/>
                  <a:t> for connectivity</a:t>
                </a:r>
              </a:p>
              <a:p>
                <a:r>
                  <a:rPr lang="en-US" dirty="0" smtClean="0"/>
                  <a:t>Run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-connectivity algorithm on sketches:</a:t>
                </a:r>
              </a:p>
              <a:p>
                <a:pPr lvl="1"/>
                <a:r>
                  <a:rPr lang="en-US" dirty="0" smtClean="0"/>
                  <a:t>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en-US" dirty="0" smtClean="0"/>
                  <a:t> to get a spanning forest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𝐺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to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to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…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 r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4190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70C0"/>
                </a:solidFill>
              </a:rPr>
              <a:t>Bipartiteness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686800" cy="548640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Reduction: </a:t>
                </a:r>
                <a:r>
                  <a:rPr lang="en-US" dirty="0" smtClean="0"/>
                  <a:t>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𝐺</m:t>
                    </m:r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dirty="0" smtClean="0"/>
                  <a:t>define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𝐺</m:t>
                    </m:r>
                    <m:r>
                      <a:rPr lang="en-US" b="0" i="1" smtClean="0">
                        <a:latin typeface="Cambria Math"/>
                      </a:rPr>
                      <m:t>′</m:t>
                    </m:r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dirty="0" smtClean="0"/>
                  <a:t>where vertices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𝑣</m:t>
                    </m:r>
                    <m:r>
                      <a:rPr lang="en-US" b="0" i="1" smtClean="0">
                        <a:latin typeface="Cambria Math"/>
                      </a:rPr>
                      <m:t>→(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; edges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→(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&amp;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 smtClean="0">
                  <a:solidFill>
                    <a:srgbClr val="0070C0"/>
                  </a:solidFill>
                </a:endParaRPr>
              </a:p>
              <a:p>
                <a:r>
                  <a:rPr lang="en-US" dirty="0" err="1" smtClean="0">
                    <a:solidFill>
                      <a:srgbClr val="0070C0"/>
                    </a:solidFill>
                  </a:rPr>
                  <a:t>Lem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: </a:t>
                </a:r>
                <a:r>
                  <a:rPr lang="en-US" dirty="0" smtClean="0"/>
                  <a:t># connected components doubles </a:t>
                </a:r>
                <a:r>
                  <a:rPr lang="en-US" dirty="0" err="1" smtClean="0"/>
                  <a:t>iff</a:t>
                </a:r>
                <a:r>
                  <a:rPr lang="en-US" dirty="0" smtClean="0"/>
                  <a:t> the graph is bipartite. </a:t>
                </a:r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Thm: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log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3</m:t>
                            </m:r>
                          </m:sup>
                        </m:sSup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-size linear sketch for k-connectivity (sketch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𝐺</m:t>
                    </m:r>
                    <m:r>
                      <a:rPr lang="en-US" b="0" i="1" smtClean="0">
                        <a:latin typeface="Cambria Math"/>
                      </a:rPr>
                      <m:t>′</m:t>
                    </m:r>
                  </m:oMath>
                </a14:m>
                <a:r>
                  <a:rPr lang="en-US" dirty="0" smtClean="0"/>
                  <a:t> (implicitly).)</a:t>
                </a:r>
              </a:p>
              <a:p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686800" cy="5486400"/>
              </a:xfrm>
              <a:blipFill rotWithShape="1">
                <a:blip r:embed="rId2"/>
                <a:stretch>
                  <a:fillRect l="-1404" t="-2222" r="-11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491066" y="2914187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481666" y="3752387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481666" y="2914187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91066" y="3752387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681566" y="3104687"/>
            <a:ext cx="990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681566" y="3104687"/>
            <a:ext cx="990600" cy="8382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81566" y="3942887"/>
            <a:ext cx="990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119966" y="3206287"/>
            <a:ext cx="381000" cy="381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110566" y="4067537"/>
            <a:ext cx="381000" cy="381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102099" y="3206287"/>
            <a:ext cx="381000" cy="381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119966" y="4085395"/>
            <a:ext cx="381000" cy="381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3301999" y="2938709"/>
            <a:ext cx="990600" cy="41828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3310466" y="2981922"/>
            <a:ext cx="990600" cy="127611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endCxn id="25" idx="6"/>
          </p:cNvCxnSpPr>
          <p:nvPr/>
        </p:nvCxnSpPr>
        <p:spPr>
          <a:xfrm flipV="1">
            <a:off x="3310466" y="3820120"/>
            <a:ext cx="1172633" cy="43791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3111499" y="279142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102099" y="362962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102099" y="279142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111499" y="362962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>
            <a:off x="3301999" y="2981920"/>
            <a:ext cx="990600" cy="40195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3301999" y="3383872"/>
            <a:ext cx="999067" cy="43624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301999" y="3820120"/>
            <a:ext cx="990600" cy="43791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1816099" y="2665327"/>
                <a:ext cx="129540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600" b="0" i="1" smtClean="0">
                          <a:latin typeface="Cambria Math"/>
                        </a:rPr>
                        <m:t>→</m:t>
                      </m:r>
                    </m:oMath>
                  </m:oMathPara>
                </a14:m>
                <a:endParaRPr lang="en-US" sz="96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6099" y="2665327"/>
                <a:ext cx="1295400" cy="156966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Oval 37"/>
          <p:cNvSpPr/>
          <p:nvPr/>
        </p:nvSpPr>
        <p:spPr>
          <a:xfrm>
            <a:off x="5012267" y="2800793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6248400" y="2825287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5600701" y="390781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/>
          <p:cNvCxnSpPr/>
          <p:nvPr/>
        </p:nvCxnSpPr>
        <p:spPr>
          <a:xfrm>
            <a:off x="5257800" y="2991294"/>
            <a:ext cx="1181100" cy="2449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5202767" y="3015787"/>
            <a:ext cx="588434" cy="108252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5848350" y="2991294"/>
            <a:ext cx="590550" cy="112984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6248400" y="2665327"/>
                <a:ext cx="129540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9600" b="0" i="1" smtClean="0">
                          <a:latin typeface="Cambria Math"/>
                        </a:rPr>
                        <m:t>→</m:t>
                      </m:r>
                    </m:oMath>
                  </m:oMathPara>
                </a14:m>
                <a:endParaRPr lang="en-US" sz="9600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0" y="2665327"/>
                <a:ext cx="1295400" cy="156966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Oval 56"/>
          <p:cNvSpPr/>
          <p:nvPr/>
        </p:nvSpPr>
        <p:spPr>
          <a:xfrm>
            <a:off x="7381190" y="2508693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8617323" y="2533187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7969624" y="361571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/>
          <p:cNvCxnSpPr/>
          <p:nvPr/>
        </p:nvCxnSpPr>
        <p:spPr>
          <a:xfrm>
            <a:off x="7626723" y="2699194"/>
            <a:ext cx="1169894" cy="50709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7571690" y="2723687"/>
            <a:ext cx="577228" cy="155220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8217273" y="3181793"/>
            <a:ext cx="579344" cy="64724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7369984" y="2978378"/>
            <a:ext cx="381000" cy="381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8606117" y="3002872"/>
            <a:ext cx="381000" cy="381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7958418" y="4085395"/>
            <a:ext cx="381000" cy="381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/>
          <p:nvPr/>
        </p:nvCxnSpPr>
        <p:spPr>
          <a:xfrm flipV="1">
            <a:off x="7615517" y="2723687"/>
            <a:ext cx="1181100" cy="4451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7560484" y="3193372"/>
            <a:ext cx="588434" cy="6267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V="1">
            <a:off x="8206067" y="2723687"/>
            <a:ext cx="590550" cy="15750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2475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14" grpId="0" animBg="1"/>
      <p:bldP spid="15" grpId="0" animBg="1"/>
      <p:bldP spid="16" grpId="0" animBg="1"/>
      <p:bldP spid="17" grpId="0" animBg="1"/>
      <p:bldP spid="24" grpId="0" animBg="1"/>
      <p:bldP spid="25" grpId="0" animBg="1"/>
      <p:bldP spid="26" grpId="0" animBg="1"/>
      <p:bldP spid="27" grpId="0" animBg="1"/>
      <p:bldP spid="37" grpId="0"/>
      <p:bldP spid="38" grpId="0" animBg="1"/>
      <p:bldP spid="46" grpId="0" animBg="1"/>
      <p:bldP spid="47" grpId="0" animBg="1"/>
      <p:bldP spid="56" grpId="0"/>
      <p:bldP spid="56" grpId="1"/>
      <p:bldP spid="57" grpId="0" animBg="1"/>
      <p:bldP spid="58" grpId="0" animBg="1"/>
      <p:bldP spid="59" grpId="0" animBg="1"/>
      <p:bldP spid="63" grpId="0" animBg="1"/>
      <p:bldP spid="64" grpId="0" animBg="1"/>
      <p:bldP spid="6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Minimum Spanning Tree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34400" cy="510540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=#</m:t>
                    </m:r>
                  </m:oMath>
                </a14:m>
                <a:r>
                  <a:rPr lang="en-US" dirty="0" smtClean="0"/>
                  <a:t> connected components in a </a:t>
                </a:r>
                <a:r>
                  <a:rPr lang="en-US" dirty="0" err="1" smtClean="0"/>
                  <a:t>subgraph</a:t>
                </a:r>
                <a:r>
                  <a:rPr lang="en-US" dirty="0" smtClean="0"/>
                  <a:t> induced by edges of weight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1+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𝜖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dirty="0" smtClean="0"/>
                  <a:t>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𝑤</m:t>
                      </m:r>
                      <m:d>
                        <m:d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/>
                            </a:rPr>
                            <m:t>𝑀𝑆𝑇</m:t>
                          </m:r>
                        </m:e>
                      </m:d>
                      <m:r>
                        <a:rPr lang="en-US" b="0" i="1" dirty="0" smtClean="0">
                          <a:latin typeface="Cambria Math"/>
                        </a:rPr>
                        <m:t>≤</m:t>
                      </m:r>
                      <m:r>
                        <a:rPr lang="en-US" b="0" i="1" dirty="0" smtClean="0">
                          <a:latin typeface="Cambria Math"/>
                        </a:rPr>
                        <m:t>𝑛</m:t>
                      </m:r>
                      <m:r>
                        <a:rPr lang="en-US" b="0" i="1" dirty="0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1+</m:t>
                              </m:r>
                              <m:r>
                                <a:rPr lang="en-US" b="0" i="1" dirty="0" smtClean="0">
                                  <a:latin typeface="Cambria Math"/>
                                </a:rPr>
                                <m:t>𝜖</m:t>
                              </m:r>
                            </m:e>
                          </m:d>
                        </m:e>
                        <m:sup>
                          <m:r>
                            <a:rPr lang="en-US" b="0" i="1" dirty="0" smtClean="0">
                              <a:latin typeface="Cambria Math"/>
                            </a:rPr>
                            <m:t>𝑟</m:t>
                          </m:r>
                        </m:sup>
                      </m:sSup>
                      <m:r>
                        <a:rPr lang="en-US" b="0" i="1" dirty="0" smtClean="0"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dirty="0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=0…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𝑟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−1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/>
                            </a:rPr>
                            <m:t>≤</m:t>
                          </m:r>
                          <m:d>
                            <m:dPr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1+</m:t>
                              </m:r>
                              <m:r>
                                <a:rPr lang="en-US" b="0" i="1" dirty="0" smtClean="0">
                                  <a:latin typeface="Cambria Math"/>
                                </a:rPr>
                                <m:t>𝜖</m:t>
                              </m:r>
                            </m:e>
                          </m:d>
                          <m:r>
                            <a:rPr lang="en-US" b="0" i="1" dirty="0" smtClean="0">
                              <a:latin typeface="Cambria Math"/>
                            </a:rPr>
                            <m:t>𝑤</m:t>
                          </m:r>
                          <m:d>
                            <m:dPr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𝑀𝑆𝑇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1+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𝜖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+1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1+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𝜖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dirty="0" smtClean="0"/>
                  <a:t>cc(G) = #connected components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𝐺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Round weights up to the nearest power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1+</m:t>
                    </m:r>
                    <m:r>
                      <a:rPr lang="en-US" b="0" i="1" smtClean="0">
                        <a:latin typeface="Cambria Math"/>
                      </a:rPr>
                      <m:t>𝜖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≡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subgraph</a:t>
                </a:r>
                <a:r>
                  <a:rPr lang="en-US" dirty="0" smtClean="0"/>
                  <a:t> with edges of weight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1+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𝜖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dirty="0" smtClean="0"/>
                  <a:t>Edges taken by the </a:t>
                </a:r>
                <a:r>
                  <a:rPr lang="en-US" dirty="0" err="1" smtClean="0"/>
                  <a:t>Kruskal’s</a:t>
                </a:r>
                <a:r>
                  <a:rPr lang="en-US" dirty="0" smtClean="0"/>
                  <a:t> algorithm:</a:t>
                </a:r>
              </a:p>
              <a:p>
                <a:pPr lvl="1"/>
                <a:r>
                  <a:rPr lang="en-US" dirty="0" smtClean="0"/>
                  <a:t>n – cc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edges of weight 1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𝑐𝑐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𝑐𝑐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edges of weight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(1+</m:t>
                    </m:r>
                    <m:r>
                      <a:rPr lang="en-US" b="0" i="1" smtClean="0">
                        <a:latin typeface="Cambria Math"/>
                      </a:rPr>
                      <m:t>𝜖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lvl="1"/>
                <a:r>
                  <a:rPr lang="en-US" dirty="0" smtClean="0"/>
                  <a:t>…</a:t>
                </a:r>
              </a:p>
              <a:p>
                <a:pPr lvl="1"/>
                <a:r>
                  <a:rPr lang="en-US" dirty="0" smtClean="0"/>
                  <a:t>cc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dirty="0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/>
                      </a:rPr>
                      <m:t>−</m:t>
                    </m:r>
                  </m:oMath>
                </a14:m>
                <a:r>
                  <a:rPr lang="en-US" dirty="0" smtClean="0"/>
                  <a:t> cc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dirty="0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edges of weight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1+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𝜖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34400" cy="5105400"/>
              </a:xfrm>
              <a:blipFill rotWithShape="1">
                <a:blip r:embed="rId2"/>
                <a:stretch>
                  <a:fillRect l="-1143" t="-2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8312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Minimum Spanning Tree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600200"/>
                <a:ext cx="8839200" cy="49530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𝑟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1+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𝜖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𝑊</m:t>
                        </m:r>
                      </m:e>
                    </m:func>
                  </m:oMath>
                </a14:m>
                <a:r>
                  <a:rPr lang="en-US" dirty="0" smtClean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𝑊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 smtClean="0"/>
                  <a:t> max edge weight</a:t>
                </a:r>
              </a:p>
              <a:p>
                <a:r>
                  <a:rPr lang="en-US" dirty="0" smtClean="0"/>
                  <a:t>Overall weight: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 −</m:t>
                    </m:r>
                    <m:r>
                      <a:rPr lang="en-US" b="0" i="1" smtClean="0">
                        <a:latin typeface="Cambria Math"/>
                      </a:rPr>
                      <m:t>𝑐𝑐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1+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𝜖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</m:e>
                    </m:nary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𝑐𝑐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𝑐𝑐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b="0" dirty="0" smtClean="0"/>
                  <a:t>)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1+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𝜖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𝑟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(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1+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𝜖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+1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1+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𝜖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)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𝑐𝑐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r>
                  <a:rPr lang="en-US" dirty="0" err="1" smtClean="0">
                    <a:solidFill>
                      <a:srgbClr val="0070C0"/>
                    </a:solidFill>
                  </a:rPr>
                  <a:t>Thm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1+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𝜖</m:t>
                        </m:r>
                      </m:e>
                    </m:d>
                  </m:oMath>
                </a14:m>
                <a:r>
                  <a:rPr lang="en-US" dirty="0" smtClean="0"/>
                  <a:t>-approx. MST weight can be computed with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 smtClean="0"/>
                  <a:t> linear sketch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𝑊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𝑝𝑜𝑙𝑦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600200"/>
                <a:ext cx="8839200" cy="4953000"/>
              </a:xfrm>
              <a:blipFill rotWithShape="1">
                <a:blip r:embed="rId2"/>
                <a:stretch>
                  <a:fillRect l="-1517" t="-1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5509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MST: Single Linkage Clustering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1295400"/>
                <a:ext cx="8229600" cy="4525963"/>
              </a:xfrm>
            </p:spPr>
            <p:txBody>
              <a:bodyPr/>
              <a:lstStyle/>
              <a:p>
                <a:r>
                  <a:rPr lang="en-US" sz="2800" dirty="0" smtClean="0"/>
                  <a:t>[Zahn’71] </a:t>
                </a:r>
                <a:r>
                  <a:rPr lang="en-US" sz="2800" b="1" dirty="0" smtClean="0"/>
                  <a:t>Clustering</a:t>
                </a:r>
                <a:r>
                  <a:rPr lang="en-US" sz="2800" dirty="0" smtClean="0"/>
                  <a:t> via MST (Single-linkage): </a:t>
                </a:r>
              </a:p>
              <a:p>
                <a:pPr marL="0" indent="0">
                  <a:buNone/>
                </a:pPr>
                <a:r>
                  <a:rPr lang="en-US" sz="2800" b="1" dirty="0" smtClean="0">
                    <a:solidFill>
                      <a:srgbClr val="0070C0"/>
                    </a:solidFill>
                  </a:rPr>
                  <a:t>k</a:t>
                </a:r>
                <a:r>
                  <a:rPr lang="en-US" sz="2800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2800" dirty="0" smtClean="0"/>
                  <a:t>clusters: remove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800" dirty="0" smtClean="0"/>
                  <a:t> longest edges from MST</a:t>
                </a:r>
              </a:p>
              <a:p>
                <a:r>
                  <a:rPr lang="en-US" dirty="0" smtClean="0"/>
                  <a:t>Maximizes </a:t>
                </a:r>
                <a:r>
                  <a:rPr lang="en-US" b="1" dirty="0" smtClean="0"/>
                  <a:t>minimum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intercluster</a:t>
                </a:r>
                <a:r>
                  <a:rPr lang="en-US" dirty="0" smtClean="0"/>
                  <a:t> distance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295400"/>
                <a:ext cx="8229600" cy="4525963"/>
              </a:xfrm>
              <a:blipFill rotWithShape="1">
                <a:blip r:embed="rId3"/>
                <a:stretch>
                  <a:fillRect l="-1704" t="-1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997007"/>
            <a:ext cx="4157853" cy="3098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996852" y="6197407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[Kleinberg, </a:t>
            </a:r>
            <a:r>
              <a:rPr lang="en-US" sz="2800" dirty="0" err="1" smtClean="0">
                <a:solidFill>
                  <a:srgbClr val="0070C0"/>
                </a:solidFill>
              </a:rPr>
              <a:t>Tardos</a:t>
            </a:r>
            <a:r>
              <a:rPr lang="en-US" sz="2800" dirty="0" smtClean="0">
                <a:solidFill>
                  <a:srgbClr val="0070C0"/>
                </a:solidFill>
              </a:rPr>
              <a:t>]</a:t>
            </a:r>
            <a:endParaRPr 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212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Cut </a:t>
            </a:r>
            <a:r>
              <a:rPr lang="en-US" dirty="0" err="1" smtClean="0">
                <a:solidFill>
                  <a:srgbClr val="0070C0"/>
                </a:solidFill>
              </a:rPr>
              <a:t>Sparsification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Two problems:</a:t>
                </a:r>
              </a:p>
              <a:p>
                <a:pPr lvl="1"/>
                <a:r>
                  <a:rPr lang="en-US" dirty="0" smtClean="0"/>
                  <a:t>Approximating Min-Cut in the graph (up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1±</m:t>
                    </m:r>
                    <m:r>
                      <a:rPr lang="en-US" b="0" i="1" smtClean="0">
                        <a:latin typeface="Cambria Math"/>
                      </a:rPr>
                      <m:t>𝜖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pPr lvl="1"/>
                <a:r>
                  <a:rPr lang="en-US" dirty="0" smtClean="0"/>
                  <a:t>Preserving all cuts in the graph (up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1±</m:t>
                    </m:r>
                    <m:r>
                      <a:rPr lang="en-US" b="0" i="1" smtClean="0">
                        <a:latin typeface="Cambria Math"/>
                      </a:rPr>
                      <m:t>𝜖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r>
                  <a:rPr lang="en-US" dirty="0" smtClean="0"/>
                  <a:t>General cut </a:t>
                </a:r>
                <a:r>
                  <a:rPr lang="en-US" dirty="0" err="1" smtClean="0"/>
                  <a:t>sparsification</a:t>
                </a:r>
                <a:r>
                  <a:rPr lang="en-US" dirty="0" smtClean="0"/>
                  <a:t> framework:</a:t>
                </a:r>
              </a:p>
              <a:p>
                <a:pPr lvl="1"/>
                <a:r>
                  <a:rPr lang="en-US" dirty="0" smtClean="0"/>
                  <a:t>Sample each edge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𝑒</m:t>
                    </m:r>
                  </m:oMath>
                </a14:m>
                <a:r>
                  <a:rPr lang="en-US" dirty="0" smtClean="0"/>
                  <a:t> with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Assign sampled edges weights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1/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Expected weight of each cut is preserved, but too many cuts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−</m:t>
                    </m:r>
                  </m:oMath>
                </a14:m>
                <a:r>
                  <a:rPr lang="en-US" dirty="0" smtClean="0"/>
                  <a:t> can’t take union bound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 r="-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7461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Cut </a:t>
            </a:r>
            <a:r>
              <a:rPr lang="en-US" dirty="0" err="1" smtClean="0">
                <a:solidFill>
                  <a:srgbClr val="0070C0"/>
                </a:solidFill>
              </a:rPr>
              <a:t>Sparsification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>
                    <a:solidFill>
                      <a:schemeClr val="tx1"/>
                    </a:solidFill>
                  </a:rPr>
                  <a:t>For an edge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𝑒</m:t>
                    </m:r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dirty="0" smtClean="0"/>
                  <a:t>let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dirty="0" smtClean="0"/>
                  <a:t> = weight of the minimum cut that contains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𝑒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𝜆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 smtClean="0"/>
                  <a:t> size of the Min-Cut in G</a:t>
                </a:r>
              </a:p>
              <a:p>
                <a:r>
                  <a:rPr lang="en-US" dirty="0" err="1" smtClean="0">
                    <a:solidFill>
                      <a:srgbClr val="0070C0"/>
                    </a:solidFill>
                  </a:rPr>
                  <a:t>Thm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 [Fung et al.]: </a:t>
                </a: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𝐺</m:t>
                    </m:r>
                  </m:oMath>
                </a14:m>
                <a:r>
                  <a:rPr lang="en-US" dirty="0" smtClean="0"/>
                  <a:t> is an undirected weighted graph the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≥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𝐶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func>
                                      <m:func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funcPr>
                                      <m:fName>
                                        <m:sSup>
                                          <m:sSupPr>
                                            <m:ctrlPr>
                                              <a:rPr lang="en-US" b="0" i="1" smtClean="0">
                                                <a:latin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b="0" i="0" smtClean="0">
                                                <a:latin typeface="Cambria Math"/>
                                              </a:rPr>
                                              <m:t>log</m:t>
                                            </m:r>
                                          </m:e>
                                          <m:sup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fName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𝑛</m:t>
                                        </m:r>
                                      </m:e>
                                    </m:func>
                                  </m:e>
                                  <m:sup/>
                                </m:sSup>
                              </m:num>
                              <m:den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𝑒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𝜖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n-US" b="0" i="1" smtClean="0">
                                <a:latin typeface="Cambria Math"/>
                              </a:rPr>
                              <m:t>,1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dirty="0" smtClean="0"/>
                  <a:t>then the cut </a:t>
                </a:r>
                <a:r>
                  <a:rPr lang="en-US" dirty="0" err="1" smtClean="0"/>
                  <a:t>sparsification</a:t>
                </a:r>
                <a:r>
                  <a:rPr lang="en-US" dirty="0" smtClean="0"/>
                  <a:t> alg.  Preserves weights of all cuts up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(1±</m:t>
                    </m:r>
                    <m:r>
                      <a:rPr lang="en-US" b="0" i="1" smtClean="0">
                        <a:latin typeface="Cambria Math"/>
                      </a:rPr>
                      <m:t>𝜖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err="1" smtClean="0">
                    <a:solidFill>
                      <a:srgbClr val="0070C0"/>
                    </a:solidFill>
                  </a:rPr>
                  <a:t>Thm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 [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Karger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]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≥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𝐶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</m:func>
                              </m:num>
                              <m:den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𝜆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𝜖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n-US" b="0" i="1" smtClean="0">
                                <a:latin typeface="Cambria Math"/>
                              </a:rPr>
                              <m:t>,1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 smtClean="0"/>
                  <a:t> preserves Min-Cut up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(1±</m:t>
                    </m:r>
                    <m:r>
                      <a:rPr lang="en-US" b="0" i="1" smtClean="0">
                        <a:latin typeface="Cambria Math"/>
                      </a:rPr>
                      <m:t>𝜖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  <a:blipFill rotWithShape="1">
                <a:blip r:embed="rId2"/>
                <a:stretch>
                  <a:fillRect l="-1630" t="-2320" r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3703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Minimum Cut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458200" cy="495300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Algorithm:</a:t>
                </a:r>
              </a:p>
              <a:p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𝑖</m:t>
                    </m:r>
                    <m:r>
                      <a:rPr lang="en-US" i="1" dirty="0" smtClean="0">
                        <a:latin typeface="Cambria Math"/>
                      </a:rPr>
                      <m:t> = </m:t>
                    </m:r>
                    <m:d>
                      <m:dPr>
                        <m:begChr m:val="{"/>
                        <m:endChr m:val="}"/>
                        <m:ctrlPr>
                          <a:rPr lang="en-US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/>
                          </a:rPr>
                          <m:t>0,1,</m:t>
                        </m:r>
                        <m:r>
                          <a:rPr lang="en-US" b="0" i="1" dirty="0" smtClean="0">
                            <a:latin typeface="Cambria Math"/>
                          </a:rPr>
                          <m:t>…, 2</m:t>
                        </m:r>
                        <m:func>
                          <m:func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US" b="0" i="1" dirty="0" smtClean="0">
                        <a:latin typeface="Cambria Math"/>
                      </a:rPr>
                      <m:t>: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be the </a:t>
                </a:r>
                <a:r>
                  <a:rPr lang="en-US" dirty="0" err="1" smtClean="0"/>
                  <a:t>subgraph</a:t>
                </a:r>
                <a:r>
                  <a:rPr lang="en-US" dirty="0" smtClean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𝐺</m:t>
                    </m:r>
                  </m:oMath>
                </a14:m>
                <a:r>
                  <a:rPr lang="en-US" dirty="0" smtClean="0"/>
                  <a:t> where each edge is sampled with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1/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F</m:t>
                        </m:r>
                      </m:e>
                      <m:sub>
                        <m:r>
                          <a:rPr lang="en-US" b="0" i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…,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𝜖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b="0" i="1" smtClean="0">
                            <a:latin typeface="Cambria Math"/>
                          </a:rPr>
                          <m:t>⋅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are forests constructed by the k-connectivity alg. </a:t>
                </a:r>
              </a:p>
              <a:p>
                <a:r>
                  <a:rPr lang="en-US" dirty="0" smtClean="0"/>
                  <a:t>Return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𝜆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𝑗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min</m:t>
                    </m:r>
                    <m:r>
                      <a:rPr lang="en-US" b="0" i="1" smtClean="0">
                        <a:latin typeface="Cambria Math"/>
                      </a:rPr>
                      <m:t>⁡{</m:t>
                    </m:r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 :</m:t>
                    </m:r>
                    <m:r>
                      <a:rPr lang="en-US" b="0" i="1" smtClean="0">
                        <a:latin typeface="Cambria Math"/>
                      </a:rPr>
                      <m:t>𝜆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&lt;</m:t>
                    </m:r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}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Space: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uncPr>
                              <m:fNam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/>
                                      </a:rPr>
                                      <m:t>log</m:t>
                                    </m:r>
                                  </m:e>
                                  <m:sup>
                                    <m:r>
                                      <a:rPr lang="en-US" b="0" i="0" smtClean="0">
                                        <a:latin typeface="Cambria Math"/>
                                      </a:rPr>
                                      <m:t>4</m:t>
                                    </m:r>
                                  </m:sup>
                                </m:sSup>
                              </m:fNam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𝜖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b="0" i="1" smtClean="0">
                        <a:latin typeface="Cambria Math"/>
                      </a:rPr>
                      <m:t>, </m:t>
                    </m:r>
                  </m:oMath>
                </a14:m>
                <a:r>
                  <a:rPr lang="en-US" dirty="0" smtClean="0"/>
                  <a:t>works for dynamic graph streams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458200" cy="4953000"/>
              </a:xfrm>
              <a:blipFill rotWithShape="1">
                <a:blip r:embed="rId2"/>
                <a:stretch>
                  <a:fillRect l="-1657" t="-2463" r="-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0508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Sketching Graphs?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We know how to sketch vectors: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𝑣</m:t>
                    </m:r>
                    <m:r>
                      <a:rPr lang="en-US" b="0" i="1" smtClean="0">
                        <a:latin typeface="Cambria Math"/>
                      </a:rPr>
                      <m:t>→</m:t>
                    </m:r>
                    <m:r>
                      <a:rPr lang="en-US" b="0" i="1" smtClean="0">
                        <a:latin typeface="Cambria Math"/>
                      </a:rPr>
                      <m:t>𝑀𝑣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How about sketching graphs?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≡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en-US" dirty="0" smtClean="0"/>
                  <a:t> (adjacency matrix):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→</m:t>
                    </m:r>
                    <m:r>
                      <a:rPr lang="en-US" b="0" i="1" smtClean="0">
                        <a:latin typeface="Cambria Math"/>
                      </a:rPr>
                      <m:t>𝑀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>
                    <a:latin typeface="Cambria Math"/>
                  </a:rPr>
                  <a:t>Sketch columns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sub>
                    </m:sSub>
                  </m:oMath>
                </a14:m>
                <a:endParaRPr lang="en-US" b="0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𝑚</m:t>
                    </m:r>
                    <m:r>
                      <a:rPr lang="en-US" b="0" i="1" smtClean="0">
                        <a:latin typeface="Cambria Math"/>
                      </a:rPr>
                      <m:t>=|</m:t>
                    </m:r>
                    <m:r>
                      <a:rPr lang="en-US" b="0" i="1" smtClean="0">
                        <a:latin typeface="Cambria Math"/>
                      </a:rPr>
                      <m:t>𝐸</m:t>
                    </m:r>
                    <m:r>
                      <a:rPr lang="en-US" b="0" i="1" smtClean="0">
                        <a:latin typeface="Cambria Math"/>
                      </a:rPr>
                      <m:t>|</m:t>
                    </m:r>
                  </m:oMath>
                </a14:m>
                <a:endParaRPr lang="en-US" b="0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𝑝𝑜𝑙𝑦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))</m:t>
                    </m:r>
                  </m:oMath>
                </a14:m>
                <a:r>
                  <a:rPr lang="en-US" dirty="0" smtClean="0"/>
                  <a:t> sketch per vertex /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𝑂</m:t>
                        </m:r>
                      </m:e>
                    </m:acc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total</a:t>
                </a:r>
              </a:p>
              <a:p>
                <a:pPr lvl="1"/>
                <a:r>
                  <a:rPr lang="en-US" dirty="0" smtClean="0"/>
                  <a:t>Check connectivity</a:t>
                </a:r>
              </a:p>
              <a:p>
                <a:pPr lvl="1"/>
                <a:r>
                  <a:rPr lang="en-US" dirty="0" smtClean="0"/>
                  <a:t>Check </a:t>
                </a:r>
                <a:r>
                  <a:rPr lang="en-US" dirty="0" err="1" smtClean="0"/>
                  <a:t>bipartiteness</a:t>
                </a:r>
                <a:endParaRPr lang="en-US" dirty="0" smtClean="0"/>
              </a:p>
              <a:p>
                <a:r>
                  <a:rPr lang="en-US" dirty="0" smtClean="0"/>
                  <a:t>As always, space rather than dimension. Why?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  <a:blipFill rotWithShape="1">
                <a:blip r:embed="rId2"/>
                <a:stretch>
                  <a:fillRect l="-1630" t="-2500" r="-1185" b="-1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0049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Minimum Cut: 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Key property: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has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 edges across a cut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contains all such edges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func>
                              <m:func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max</m:t>
                                </m:r>
                              </m:fName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1,</m:t>
                                    </m:r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𝜆</m:t>
                                        </m:r>
                                        <m:sSup>
                                          <m:sSupPr>
                                            <m:ctrlPr>
                                              <a:rPr lang="en-US" b="0" i="1" smtClean="0">
                                                <a:latin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𝜖</m:t>
                                            </m:r>
                                          </m:e>
                                          <m:sup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6</m:t>
                                        </m:r>
                                        <m:func>
                                          <m:funcPr>
                                            <m:ctrlPr>
                                              <a:rPr lang="en-US" b="0" i="1" smtClean="0">
                                                <a:latin typeface="Cambria Math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b="0" i="0" smtClean="0">
                                                <a:latin typeface="Cambria Math"/>
                                              </a:rPr>
                                              <m:t>log</m:t>
                                            </m:r>
                                          </m:fName>
                                          <m:e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𝑛</m:t>
                                            </m:r>
                                          </m:e>
                                        </m:func>
                                      </m:den>
                                    </m:f>
                                  </m:e>
                                </m:d>
                              </m:e>
                            </m:func>
                          </m:e>
                        </m:func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</m:e>
                    </m:d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⇒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𝑒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≥</m:t>
                    </m:r>
                    <m:func>
                      <m:func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6</m:t>
                                </m:r>
                                <m:func>
                                  <m:funcPr>
                                    <m:ctrlPr>
                                      <a:rPr lang="en-US" b="0" i="1" dirty="0" smtClean="0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dirty="0" smtClean="0">
                                        <a:latin typeface="Cambria Math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</m:func>
                              </m:num>
                              <m:den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𝜆</m:t>
                                </m:r>
                                <m:sSup>
                                  <m:sSupPr>
                                    <m:ctrlPr>
                                      <a:rPr lang="en-US" b="0" i="1" dirty="0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𝜖</m:t>
                                    </m:r>
                                  </m:e>
                                  <m:sup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n-US" b="0" i="1" dirty="0" smtClean="0">
                                <a:latin typeface="Cambria Math"/>
                              </a:rPr>
                              <m:t>,1</m:t>
                            </m:r>
                          </m:e>
                        </m:d>
                      </m:e>
                    </m:func>
                    <m:r>
                      <a:rPr lang="en-US" b="0" i="1" dirty="0" smtClean="0">
                        <a:latin typeface="Cambria Math"/>
                      </a:rPr>
                      <m:t>⇒</m:t>
                    </m:r>
                  </m:oMath>
                </a14:m>
                <a:r>
                  <a:rPr lang="en-US" dirty="0" smtClean="0"/>
                  <a:t> min cut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is approximating min-cut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𝐺</m:t>
                    </m:r>
                  </m:oMath>
                </a14:m>
                <a:r>
                  <a:rPr lang="en-US" dirty="0" smtClean="0"/>
                  <a:t> up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(1±</m:t>
                    </m:r>
                    <m:r>
                      <a:rPr lang="en-US" b="0" i="1" smtClean="0">
                        <a:latin typeface="Cambria Math"/>
                      </a:rPr>
                      <m:t>𝜖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b="0" i="0" smtClean="0">
                        <a:latin typeface="Cambria Math"/>
                      </a:rPr>
                      <m:t>:</m:t>
                    </m:r>
                  </m:oMath>
                </a14:m>
                <a:r>
                  <a:rPr lang="en-US" dirty="0" smtClean="0"/>
                  <a:t> By </a:t>
                </a:r>
                <a:r>
                  <a:rPr lang="en-US" dirty="0" err="1" smtClean="0"/>
                  <a:t>Chernoff</a:t>
                </a:r>
                <a:r>
                  <a:rPr lang="en-US" dirty="0" smtClean="0"/>
                  <a:t> bound # edges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e>
                      <m:sub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dirty="0" smtClean="0"/>
                  <a:t> that crosses min-cut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𝐺</m:t>
                    </m:r>
                  </m:oMath>
                </a14:m>
                <a:r>
                  <a:rPr lang="en-US" dirty="0" smtClean="0"/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𝜖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func>
                          <m:func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US" b="0" i="1" smtClean="0">
                        <a:latin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 w.h.p.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695" r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3014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Cut </a:t>
            </a:r>
            <a:r>
              <a:rPr lang="en-US" dirty="0" err="1" smtClean="0">
                <a:solidFill>
                  <a:srgbClr val="0070C0"/>
                </a:solidFill>
              </a:rPr>
              <a:t>Sparsification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Algorithm:</a:t>
                </a:r>
              </a:p>
              <a:p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𝑖</m:t>
                    </m:r>
                    <m:r>
                      <a:rPr lang="en-US" i="1" dirty="0" smtClean="0">
                        <a:latin typeface="Cambria Math"/>
                      </a:rPr>
                      <m:t> = </m:t>
                    </m:r>
                    <m:d>
                      <m:dPr>
                        <m:begChr m:val="{"/>
                        <m:endChr m:val="}"/>
                        <m:ctrlPr>
                          <a:rPr lang="en-US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/>
                          </a:rPr>
                          <m:t>0,1,</m:t>
                        </m:r>
                        <m:r>
                          <a:rPr lang="en-US" b="0" i="1" dirty="0" smtClean="0">
                            <a:latin typeface="Cambria Math"/>
                          </a:rPr>
                          <m:t>…, 2</m:t>
                        </m:r>
                        <m:func>
                          <m:func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US" b="0" i="1" dirty="0" smtClean="0">
                        <a:latin typeface="Cambria Math"/>
                      </a:rPr>
                      <m:t>: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be the </a:t>
                </a:r>
                <a:r>
                  <a:rPr lang="en-US" dirty="0" err="1" smtClean="0"/>
                  <a:t>subgraph</a:t>
                </a:r>
                <a:r>
                  <a:rPr lang="en-US" dirty="0" smtClean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𝐺</m:t>
                    </m:r>
                  </m:oMath>
                </a14:m>
                <a:r>
                  <a:rPr lang="en-US" dirty="0" smtClean="0"/>
                  <a:t> where each edge is sampled with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1/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F</m:t>
                        </m:r>
                      </m:e>
                      <m:sub>
                        <m:r>
                          <a:rPr lang="en-US" b="0" i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…,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𝜖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b="0" i="1" smtClean="0">
                            <a:latin typeface="Cambria Math"/>
                          </a:rPr>
                          <m:t>⋅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are forests constructed by the k-connectivity alg. </a:t>
                </a:r>
              </a:p>
              <a:p>
                <a:r>
                  <a:rPr lang="en-US" dirty="0" smtClean="0"/>
                  <a:t>For each edge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𝑒</m:t>
                    </m:r>
                  </m:oMath>
                </a14:m>
                <a:r>
                  <a:rPr lang="en-US" dirty="0" smtClean="0"/>
                  <a:t>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sub>
                    </m:sSub>
                    <m:r>
                      <a:rPr lang="en-US" b="0" i="0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min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i</m:t>
                        </m:r>
                        <m:r>
                          <a:rPr lang="en-US" b="0" i="0" smtClean="0">
                            <a:latin typeface="Cambria Math"/>
                          </a:rPr>
                          <m:t>: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𝑒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&lt;</m:t>
                        </m:r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e>
                    </m:d>
                    <m:r>
                      <a:rPr lang="en-US" b="0" i="0" smtClean="0">
                        <a:latin typeface="Cambria Math"/>
                      </a:rPr>
                      <m:t>.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𝑒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𝑒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 smtClean="0"/>
                  <a:t> then add e to the </a:t>
                </a:r>
                <a:r>
                  <a:rPr lang="en-US" dirty="0" err="1" smtClean="0"/>
                  <a:t>sparsifier</a:t>
                </a:r>
                <a:r>
                  <a:rPr lang="en-US" dirty="0" smtClean="0"/>
                  <a:t> with weight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b/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𝑒</m:t>
                            </m:r>
                          </m:sub>
                        </m:sSub>
                      </m:sup>
                    </m:sSubSup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Space: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uncPr>
                              <m:fNam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/>
                                      </a:rPr>
                                      <m:t>log</m:t>
                                    </m:r>
                                  </m:e>
                                  <m:sup>
                                    <m:r>
                                      <a:rPr lang="en-US" b="0" i="0" smtClean="0">
                                        <a:latin typeface="Cambria Math"/>
                                      </a:rPr>
                                      <m:t>5</m:t>
                                    </m:r>
                                  </m:sup>
                                </m:sSup>
                              </m:fNam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𝜖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b="0" i="1" smtClean="0">
                        <a:latin typeface="Cambria Math"/>
                      </a:rPr>
                      <m:t>, </m:t>
                    </m:r>
                  </m:oMath>
                </a14:m>
                <a:r>
                  <a:rPr lang="en-US" dirty="0" smtClean="0"/>
                  <a:t>works for dynamic graph streams</a:t>
                </a:r>
              </a:p>
              <a:p>
                <a:r>
                  <a:rPr lang="en-US" dirty="0" smtClean="0"/>
                  <a:t>Analysis similar to the Min-Cut using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[Fung et al.]</a:t>
                </a:r>
                <a:endParaRPr lang="en-US" dirty="0">
                  <a:solidFill>
                    <a:srgbClr val="0070C0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85" t="-2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723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610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Graph Streams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447800"/>
                <a:ext cx="8258695" cy="525780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Semi-streaming model: </a:t>
                </a:r>
                <a:r>
                  <a:rPr lang="en-US" sz="2400" dirty="0" smtClean="0">
                    <a:solidFill>
                      <a:srgbClr val="0070C0"/>
                    </a:solidFill>
                  </a:rPr>
                  <a:t>[</a:t>
                </a:r>
                <a:r>
                  <a:rPr lang="en-US" sz="2400" dirty="0" err="1" smtClean="0">
                    <a:solidFill>
                      <a:srgbClr val="0070C0"/>
                    </a:solidFill>
                  </a:rPr>
                  <a:t>Muthukrishnan</a:t>
                </a:r>
                <a:r>
                  <a:rPr lang="en-US" sz="2400" dirty="0" smtClean="0">
                    <a:solidFill>
                      <a:srgbClr val="0070C0"/>
                    </a:solidFill>
                  </a:rPr>
                  <a:t> ’05; </a:t>
                </a:r>
                <a:r>
                  <a:rPr lang="en-US" sz="2400" dirty="0" err="1" smtClean="0">
                    <a:solidFill>
                      <a:srgbClr val="0070C0"/>
                    </a:solidFill>
                  </a:rPr>
                  <a:t>Feigenbaum</a:t>
                </a:r>
                <a:r>
                  <a:rPr lang="en-US" sz="2400" dirty="0" smtClean="0">
                    <a:solidFill>
                      <a:srgbClr val="0070C0"/>
                    </a:solidFill>
                  </a:rPr>
                  <a:t>, </a:t>
                </a:r>
                <a:r>
                  <a:rPr lang="en-US" sz="2400" dirty="0" err="1" smtClean="0">
                    <a:solidFill>
                      <a:srgbClr val="0070C0"/>
                    </a:solidFill>
                  </a:rPr>
                  <a:t>Kannan</a:t>
                </a:r>
                <a:r>
                  <a:rPr lang="en-US" sz="2400" dirty="0" smtClean="0">
                    <a:solidFill>
                      <a:srgbClr val="0070C0"/>
                    </a:solidFill>
                  </a:rPr>
                  <a:t>, McGregor, </a:t>
                </a:r>
                <a:r>
                  <a:rPr lang="en-US" sz="2400" dirty="0" err="1" smtClean="0">
                    <a:solidFill>
                      <a:srgbClr val="0070C0"/>
                    </a:solidFill>
                  </a:rPr>
                  <a:t>Suri</a:t>
                </a:r>
                <a:r>
                  <a:rPr lang="en-US" sz="2400" dirty="0" smtClean="0">
                    <a:solidFill>
                      <a:srgbClr val="0070C0"/>
                    </a:solidFill>
                  </a:rPr>
                  <a:t>, Zhang’05]</a:t>
                </a:r>
              </a:p>
              <a:p>
                <a:pPr lvl="1"/>
                <a:r>
                  <a:rPr lang="en-US" dirty="0" smtClean="0"/>
                  <a:t>Graph defined by the stream of edges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lvl="1"/>
                <a:r>
                  <a:rPr lang="en-US" b="0" dirty="0" smtClean="0"/>
                  <a:t>Space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b="0" dirty="0" smtClean="0"/>
                  <a:t>, edges processed in order</a:t>
                </a:r>
              </a:p>
              <a:p>
                <a:pPr lvl="1"/>
                <a:r>
                  <a:rPr lang="en-US" dirty="0" smtClean="0"/>
                  <a:t>Connectivity is easy on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𝑂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b="0" dirty="0" smtClean="0"/>
                  <a:t> space for insertion-only</a:t>
                </a:r>
              </a:p>
              <a:p>
                <a:r>
                  <a:rPr lang="en-US" dirty="0" smtClean="0"/>
                  <a:t>Dynamic graphs:</a:t>
                </a:r>
              </a:p>
              <a:p>
                <a:pPr lvl="1"/>
                <a:r>
                  <a:rPr lang="en-US" dirty="0" smtClean="0"/>
                  <a:t>Stream of insertion/deletion updates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/>
                      </a:rPr>
                      <m:t>, −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/>
                      </a:rPr>
                      <m:t>, …, −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b="0" dirty="0" smtClean="0"/>
                  <a:t> (assume sequence is correct)</a:t>
                </a:r>
              </a:p>
              <a:p>
                <a:pPr lvl="1"/>
                <a:r>
                  <a:rPr lang="en-US" b="0" dirty="0" smtClean="0"/>
                  <a:t>Resulting graph has edge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dirty="0" smtClean="0"/>
                  <a:t> if it wasn’t deleted after the last insertion</a:t>
                </a:r>
              </a:p>
              <a:p>
                <a:r>
                  <a:rPr lang="en-US" dirty="0" smtClean="0"/>
                  <a:t>Linear sketching dynamic graphs: </a:t>
                </a:r>
              </a:p>
              <a:p>
                <a:pPr marL="400050" lvl="1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𝑀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  <m:r>
                          <a:rPr lang="en-US" b="0" i="1" smtClean="0">
                            <a:latin typeface="Cambria Math"/>
                          </a:rPr>
                          <m:t>∖</m:t>
                        </m:r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𝑀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sub>
                    </m:sSub>
                    <m:r>
                      <a:rPr lang="en-US" b="0" i="0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MA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e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endParaRPr lang="en-US" b="0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447800"/>
                <a:ext cx="8258695" cy="5257800"/>
              </a:xfrm>
              <a:blipFill rotWithShape="1">
                <a:blip r:embed="rId2"/>
                <a:stretch>
                  <a:fillRect l="-1476" t="-2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7052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Distributed Computing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</p:spPr>
            <p:txBody>
              <a:bodyPr/>
              <a:lstStyle/>
              <a:p>
                <a:r>
                  <a:rPr lang="en-US" dirty="0" smtClean="0"/>
                  <a:t>Linear sketches for distributed processing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 smtClean="0"/>
                  <a:t> servers with o(m) memory:</a:t>
                </a:r>
              </a:p>
              <a:p>
                <a:pPr lvl="1"/>
                <a:r>
                  <a:rPr lang="en-US" dirty="0" smtClean="0"/>
                  <a:t>Send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𝑚</m:t>
                    </m:r>
                    <m:r>
                      <a:rPr lang="en-US" b="0" i="1" smtClean="0">
                        <a:latin typeface="Cambria Math"/>
                      </a:rPr>
                      <m:t>/</m:t>
                    </m:r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 smtClean="0"/>
                  <a:t> edges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,…, 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to each server</a:t>
                </a:r>
              </a:p>
              <a:p>
                <a:pPr lvl="1"/>
                <a:r>
                  <a:rPr lang="en-US" dirty="0" smtClean="0"/>
                  <a:t>Compute sketches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𝑀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 </m:t>
                    </m:r>
                    <m:r>
                      <a:rPr lang="en-US" b="0" i="1" smtClean="0">
                        <a:latin typeface="Cambria Math"/>
                      </a:rPr>
                      <m:t>𝑀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 smtClean="0"/>
                  <a:t> locally</a:t>
                </a:r>
              </a:p>
              <a:p>
                <a:pPr lvl="1"/>
                <a:r>
                  <a:rPr lang="en-US" dirty="0"/>
                  <a:t>S</a:t>
                </a:r>
                <a:r>
                  <a:rPr lang="en-US" dirty="0" smtClean="0"/>
                  <a:t>end sketches to a central server</a:t>
                </a:r>
              </a:p>
              <a:p>
                <a:pPr lvl="1"/>
                <a:r>
                  <a:rPr lang="en-US" dirty="0" smtClean="0"/>
                  <a:t>Compute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𝑀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p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𝑀</m:t>
                    </m:r>
                  </m:oMath>
                </a14:m>
                <a:r>
                  <a:rPr lang="en-US" dirty="0" smtClean="0"/>
                  <a:t> has to have a small representation (same issue as in streaming)</a:t>
                </a:r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  <a:blipFill rotWithShape="1">
                <a:blip r:embed="rId2"/>
                <a:stretch>
                  <a:fillRect l="-1630" t="-16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629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Connectivity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Thm. </a:t>
                </a:r>
                <a:r>
                  <a:rPr lang="en-US" dirty="0" smtClean="0"/>
                  <a:t>Connectivity is </a:t>
                </a:r>
                <a:r>
                  <a:rPr lang="en-US" dirty="0" err="1" smtClean="0"/>
                  <a:t>sketchable</a:t>
                </a:r>
                <a:r>
                  <a:rPr lang="en-US" dirty="0" smtClean="0"/>
                  <a:t> in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𝑂</m:t>
                        </m:r>
                      </m:e>
                    </m:acc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space</a:t>
                </a:r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Framework:</a:t>
                </a:r>
              </a:p>
              <a:p>
                <a:pPr lvl="1"/>
                <a:r>
                  <a:rPr lang="en-US" b="0" dirty="0" smtClean="0"/>
                  <a:t>Take existing connectivity algorithm (</a:t>
                </a:r>
                <a:r>
                  <a:rPr lang="en-US" b="0" dirty="0" err="1" smtClean="0"/>
                  <a:t>Boruvka</a:t>
                </a:r>
                <a:r>
                  <a:rPr lang="en-US" b="0" dirty="0" smtClean="0"/>
                  <a:t>)</a:t>
                </a:r>
              </a:p>
              <a:p>
                <a:pPr lvl="1"/>
                <a:r>
                  <a:rPr lang="en-US" b="0" dirty="0" smtClean="0"/>
                  <a:t>Sketch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→</m:t>
                    </m:r>
                    <m:r>
                      <a:rPr lang="en-US" b="0" i="1" smtClean="0">
                        <a:latin typeface="Cambria Math"/>
                      </a:rPr>
                      <m:t>𝑀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Run </a:t>
                </a:r>
                <a:r>
                  <a:rPr lang="en-US" dirty="0" err="1" smtClean="0"/>
                  <a:t>Boruvka</a:t>
                </a:r>
                <a:r>
                  <a:rPr lang="en-US" dirty="0" smtClean="0"/>
                  <a:t>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𝑀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r>
                  <a:rPr lang="en-US" dirty="0" smtClean="0"/>
                  <a:t>Important that the sketch is </a:t>
                </a:r>
                <a:r>
                  <a:rPr lang="en-US" dirty="0" err="1" smtClean="0"/>
                  <a:t>homomorphic</a:t>
                </a:r>
                <a:r>
                  <a:rPr lang="en-US" dirty="0" smtClean="0"/>
                  <a:t> w.r.t the algorithm</a:t>
                </a:r>
              </a:p>
              <a:p>
                <a:pPr marL="457200" lvl="1" indent="0">
                  <a:buNone/>
                </a:pPr>
                <a:r>
                  <a:rPr lang="en-US" dirty="0"/>
                  <a:t>	</a:t>
                </a:r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348" r="-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8492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Part 1: Parallel Connectivity (</a:t>
            </a:r>
            <a:r>
              <a:rPr lang="en-US" dirty="0" err="1" smtClean="0">
                <a:solidFill>
                  <a:srgbClr val="0070C0"/>
                </a:solidFill>
              </a:rPr>
              <a:t>Boruvka</a:t>
            </a:r>
            <a:r>
              <a:rPr lang="en-US" dirty="0" smtClean="0">
                <a:solidFill>
                  <a:srgbClr val="0070C0"/>
                </a:solidFill>
              </a:rPr>
              <a:t>)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Repeat until no edges left:</a:t>
                </a:r>
              </a:p>
              <a:p>
                <a:pPr lvl="1"/>
                <a:r>
                  <a:rPr lang="en-US" dirty="0" smtClean="0"/>
                  <a:t>For each vertex, select any incident edge</a:t>
                </a:r>
              </a:p>
              <a:p>
                <a:pPr lvl="1"/>
                <a:r>
                  <a:rPr lang="en-US" dirty="0" smtClean="0"/>
                  <a:t>Contract selected edges 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Lemma</a:t>
                </a:r>
                <a:r>
                  <a:rPr lang="en-US" dirty="0" smtClean="0"/>
                  <a:t>: process converges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steps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  <a:blipFill rotWithShape="1">
                <a:blip r:embed="rId2"/>
                <a:stretch>
                  <a:fillRect l="-1630" t="-1677" b="-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2476500" y="3997037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700549" y="328422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679075" y="4821383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105400" y="4821383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105400" y="328422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419600" y="4002579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248400" y="3997037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2667000" y="3474721"/>
            <a:ext cx="1202575" cy="7128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 flipV="1">
            <a:off x="2667000" y="4193079"/>
            <a:ext cx="1187334" cy="8298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4610100" y="3474720"/>
            <a:ext cx="685800" cy="70658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3854334" y="4187537"/>
            <a:ext cx="755766" cy="82434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295900" y="3474720"/>
            <a:ext cx="1143000" cy="71281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3902825" y="5011883"/>
            <a:ext cx="1393075" cy="1108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599362" y="4181303"/>
            <a:ext cx="18395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2667000" y="3474720"/>
            <a:ext cx="2628900" cy="71281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4610100" y="4193079"/>
            <a:ext cx="685800" cy="81880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5295900" y="4187537"/>
            <a:ext cx="1143000" cy="82434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4979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Part 2: Graph Representation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600200"/>
                <a:ext cx="9220200" cy="51054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For a vertex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smtClean="0"/>
                  <a:t>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be a vector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d>
                          <m:dPr>
                            <m:ctrlPr>
                              <a:rPr lang="pt-BR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pt-BR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pt-BR" i="1" smtClean="0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sup>
                    </m:sSup>
                  </m:oMath>
                </a14:m>
                <a:endParaRPr lang="en-US" b="0" dirty="0" smtClean="0">
                  <a:ea typeface="Cambria Math"/>
                </a:endParaRPr>
              </a:p>
              <a:p>
                <a:r>
                  <a:rPr lang="en-US" dirty="0" smtClean="0"/>
                  <a:t>Non-zero entries for edges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𝑗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𝑗</m:t>
                        </m:r>
                      </m:e>
                    </m:d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r>
                      <a:rPr lang="en-US" b="0" i="1" dirty="0" smtClean="0">
                        <a:latin typeface="Cambria Math"/>
                      </a:rPr>
                      <m:t>+</m:t>
                    </m:r>
                    <m:r>
                      <a:rPr lang="en-US" b="0" i="1" dirty="0" smtClean="0">
                        <a:latin typeface="Cambria Math"/>
                      </a:rPr>
                      <m:t>1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𝑗</m:t>
                    </m:r>
                    <m:r>
                      <a:rPr lang="en-US" b="0" i="1" smtClean="0">
                        <a:latin typeface="Cambria Math"/>
                      </a:rPr>
                      <m:t>&gt;</m:t>
                    </m:r>
                    <m:r>
                      <a:rPr lang="en-US" b="0" i="1" smtClean="0">
                        <a:latin typeface="Cambria Math"/>
                      </a:rPr>
                      <m:t>𝑖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𝑗</m:t>
                        </m:r>
                      </m:e>
                    </m:d>
                    <m:r>
                      <a:rPr lang="en-US" b="0" i="1" dirty="0" smtClean="0">
                        <a:latin typeface="Cambria Math"/>
                      </a:rPr>
                      <m:t>=−1</m:t>
                    </m:r>
                  </m:oMath>
                </a14:m>
                <a:r>
                  <a:rPr lang="en-US" dirty="0" smtClean="0"/>
                  <a:t> if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𝑗</m:t>
                    </m:r>
                    <m:r>
                      <a:rPr lang="en-US" b="0" i="1" smtClean="0">
                        <a:latin typeface="Cambria Math"/>
                      </a:rPr>
                      <m:t>&lt;</m:t>
                    </m:r>
                    <m:r>
                      <a:rPr lang="en-US" b="0" i="1" smtClean="0">
                        <a:latin typeface="Cambria Math"/>
                      </a:rPr>
                      <m:t>𝑖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Example: </a:t>
                </a:r>
                <a:endParaRPr lang="en-US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    1, 1, 1, 1, 0, …,0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−1, 0, 0, 0, 0, 0, 1, 0, 1, …, 0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dirty="0" smtClean="0"/>
                  <a:t>  </a:t>
                </a:r>
              </a:p>
              <a:p>
                <a:r>
                  <a:rPr lang="en-US" dirty="0" err="1" smtClean="0"/>
                  <a:t>Lem</a:t>
                </a:r>
                <a:r>
                  <a:rPr lang="en-US" dirty="0" smtClean="0"/>
                  <a:t>: For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r>
                      <a:rPr lang="en-US" b="0" i="1" smtClean="0">
                        <a:latin typeface="Cambria Math"/>
                      </a:rPr>
                      <m:t>⊆</m:t>
                    </m:r>
                    <m:r>
                      <a:rPr lang="en-US" b="0" i="1" smtClean="0">
                        <a:latin typeface="Cambria Math"/>
                      </a:rPr>
                      <m:t>𝑉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supp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∈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𝑆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r>
                      <a:rPr lang="en-US" b="0" i="1" dirty="0" smtClean="0">
                        <a:latin typeface="Cambria Math"/>
                      </a:rPr>
                      <m:t>𝐸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𝑆</m:t>
                    </m:r>
                    <m:r>
                      <a:rPr lang="en-US" b="0" i="1" dirty="0" smtClean="0">
                        <a:latin typeface="Cambria Math"/>
                      </a:rPr>
                      <m:t>,</m:t>
                    </m:r>
                    <m:r>
                      <a:rPr lang="en-US" b="0" i="1" dirty="0" smtClean="0">
                        <a:latin typeface="Cambria Math"/>
                      </a:rPr>
                      <m:t>𝑉</m:t>
                    </m:r>
                    <m:r>
                      <a:rPr lang="en-US" b="0" i="1" dirty="0" smtClean="0">
                        <a:latin typeface="Cambria Math"/>
                      </a:rPr>
                      <m:t>∖</m:t>
                    </m:r>
                    <m:r>
                      <a:rPr lang="en-US" b="0" i="1" dirty="0" smtClean="0">
                        <a:latin typeface="Cambria Math"/>
                      </a:rPr>
                      <m:t>𝑆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600200"/>
                <a:ext cx="9220200" cy="5105400"/>
              </a:xfrm>
              <a:blipFill rotWithShape="1">
                <a:blip r:embed="rId2"/>
                <a:stretch>
                  <a:fillRect l="-1521" b="-20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4895215" y="3618253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119264" y="2905436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097790" y="4442599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524115" y="4442599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524115" y="2905436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838315" y="362379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667115" y="3618253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5085715" y="3095937"/>
            <a:ext cx="1202575" cy="7128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5085715" y="3814296"/>
            <a:ext cx="1187334" cy="82988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8815" y="3095937"/>
            <a:ext cx="685800" cy="70658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6273049" y="3808753"/>
            <a:ext cx="755766" cy="82434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714615" y="3095936"/>
            <a:ext cx="1143000" cy="71281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6321540" y="4633100"/>
            <a:ext cx="1393075" cy="1108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018077" y="3802519"/>
            <a:ext cx="18395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5085715" y="3095937"/>
            <a:ext cx="2628900" cy="7128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018077" y="3802519"/>
            <a:ext cx="696539" cy="8305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7714615" y="3808753"/>
            <a:ext cx="1143000" cy="82434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579582" y="3635463"/>
            <a:ext cx="71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8501033" y="3286436"/>
            <a:ext cx="71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4538633" y="3615297"/>
            <a:ext cx="71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6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741208" y="4448433"/>
            <a:ext cx="71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787101" y="2726605"/>
            <a:ext cx="71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7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265999" y="4582129"/>
            <a:ext cx="71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5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7231150" y="2726605"/>
            <a:ext cx="71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3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1439525" y="5391006"/>
                <a:ext cx="3735590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3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300" b="0" i="1" smtClean="0">
                              <a:latin typeface="Cambria Math"/>
                            </a:rPr>
                            <m:t>1,2</m:t>
                          </m:r>
                        </m:e>
                      </m:d>
                      <m:r>
                        <a:rPr lang="en-US" sz="1300" b="0" i="1" smtClean="0">
                          <a:latin typeface="Cambria Math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3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300" b="0" i="1" smtClean="0">
                              <a:latin typeface="Cambria Math"/>
                            </a:rPr>
                            <m:t>1,3</m:t>
                          </m:r>
                        </m:e>
                      </m:d>
                      <m:r>
                        <a:rPr lang="en-US" sz="1300" b="0" i="1" smtClean="0">
                          <a:latin typeface="Cambria Math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3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300" b="0" i="1" smtClean="0">
                              <a:latin typeface="Cambria Math"/>
                            </a:rPr>
                            <m:t>1,4</m:t>
                          </m:r>
                        </m:e>
                      </m:d>
                      <m:r>
                        <a:rPr lang="en-US" sz="1300" b="0" i="1" smtClean="0">
                          <a:latin typeface="Cambria Math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3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300" b="0" i="1" smtClean="0">
                              <a:latin typeface="Cambria Math"/>
                            </a:rPr>
                            <m:t>1,5</m:t>
                          </m:r>
                        </m:e>
                      </m:d>
                      <m:r>
                        <a:rPr lang="en-US" sz="1300" b="0" i="1" smtClean="0">
                          <a:latin typeface="Cambria Math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3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300" b="0" i="1" smtClean="0">
                              <a:latin typeface="Cambria Math"/>
                            </a:rPr>
                            <m:t>1,6</m:t>
                          </m:r>
                        </m:e>
                      </m:d>
                      <m:r>
                        <a:rPr lang="en-US" sz="1300" b="0" i="1" smtClean="0">
                          <a:latin typeface="Cambria Math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3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300" b="0" i="1" smtClean="0">
                              <a:latin typeface="Cambria Math"/>
                            </a:rPr>
                            <m:t>1,7</m:t>
                          </m:r>
                        </m:e>
                      </m:d>
                      <m:r>
                        <a:rPr lang="en-US" sz="1300" b="0" i="1" smtClean="0">
                          <a:latin typeface="Cambria Math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3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300" b="0" i="1" smtClean="0">
                              <a:latin typeface="Cambria Math"/>
                            </a:rPr>
                            <m:t>2,3</m:t>
                          </m:r>
                        </m:e>
                      </m:d>
                      <m:r>
                        <a:rPr lang="en-US" sz="1300" b="0" i="1" smtClean="0">
                          <a:latin typeface="Cambria Math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3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300" b="0" i="1" smtClean="0">
                              <a:latin typeface="Cambria Math"/>
                            </a:rPr>
                            <m:t>2.4</m:t>
                          </m:r>
                        </m:e>
                      </m:d>
                      <m:r>
                        <a:rPr lang="en-US" sz="1300" b="0" i="1" smtClean="0">
                          <a:latin typeface="Cambria Math"/>
                        </a:rPr>
                        <m:t>.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3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300" b="0" i="1" smtClean="0">
                              <a:latin typeface="Cambria Math"/>
                            </a:rPr>
                            <m:t>2,5</m:t>
                          </m:r>
                        </m:e>
                      </m:d>
                      <m:r>
                        <a:rPr lang="en-US" sz="1300" b="0" i="1" smtClean="0">
                          <a:latin typeface="Cambria Math"/>
                        </a:rPr>
                        <m:t>, …</m:t>
                      </m:r>
                    </m:oMath>
                  </m:oMathPara>
                </a14:m>
                <a:endParaRPr lang="en-US" sz="1300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9525" y="5391006"/>
                <a:ext cx="3735590" cy="292388"/>
              </a:xfrm>
              <a:prstGeom prst="rect">
                <a:avLst/>
              </a:prstGeom>
              <a:blipFill rotWithShape="1">
                <a:blip r:embed="rId3"/>
                <a:stretch>
                  <a:fillRect r="-4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8655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0" dirty="0" smtClean="0">
                    <a:solidFill>
                      <a:srgbClr val="0070C0"/>
                    </a:solidFill>
                  </a:rPr>
                  <a:t>Part 3: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-Sampling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There is a distribution over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𝑀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𝑑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 smtClean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𝑑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log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smtClean="0"/>
                  <a:t>such that </a:t>
                </a:r>
                <a:r>
                  <a:rPr lang="en-US" dirty="0" err="1" smtClean="0"/>
                  <a:t>w.p</a:t>
                </a:r>
                <a:r>
                  <a:rPr lang="en-US" dirty="0" smtClean="0"/>
                  <a:t>. 9/10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∀</m:t>
                    </m:r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𝑚</m:t>
                        </m:r>
                      </m:sup>
                    </m:sSup>
                    <m:r>
                      <a:rPr lang="en-US" b="0" i="1" smtClean="0">
                        <a:latin typeface="Cambria Math"/>
                        <a:ea typeface="Cambria Math"/>
                      </a:rPr>
                      <m:t>:</m:t>
                    </m:r>
                  </m:oMath>
                </a14:m>
                <a:endParaRPr lang="en-US" b="0" dirty="0" smtClean="0">
                  <a:ea typeface="Cambria Math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𝑀</m:t>
                      </m:r>
                      <m:r>
                        <a:rPr lang="en-US" b="0" i="1" smtClean="0">
                          <a:latin typeface="Cambria Math"/>
                        </a:rPr>
                        <m:t>𝑎</m:t>
                      </m:r>
                      <m:r>
                        <a:rPr lang="en-US" b="0" i="1" smtClean="0">
                          <a:latin typeface="Cambria Math"/>
                        </a:rPr>
                        <m:t>→</m:t>
                      </m:r>
                      <m:r>
                        <a:rPr lang="en-US" b="0" i="1" smtClean="0">
                          <a:latin typeface="Cambria Math"/>
                        </a:rPr>
                        <m:t>𝑒</m:t>
                      </m:r>
                      <m:r>
                        <a:rPr lang="en-US" b="0" i="1" smtClean="0">
                          <a:latin typeface="Cambria Math"/>
                        </a:rPr>
                        <m:t>∈</m:t>
                      </m:r>
                      <m:r>
                        <a:rPr lang="en-US" b="0" i="1" smtClean="0">
                          <a:latin typeface="Cambria Math"/>
                        </a:rPr>
                        <m:t>𝑠𝑢𝑝𝑝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𝑎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sz="2800" dirty="0" smtClean="0">
                    <a:solidFill>
                      <a:srgbClr val="0070C0"/>
                    </a:solidFill>
                  </a:rPr>
                  <a:t>[</a:t>
                </a:r>
                <a:r>
                  <a:rPr lang="en-US" sz="2800" dirty="0" err="1" smtClean="0">
                    <a:solidFill>
                      <a:srgbClr val="0070C0"/>
                    </a:solidFill>
                  </a:rPr>
                  <a:t>Cormode</a:t>
                </a:r>
                <a:r>
                  <a:rPr lang="en-US" sz="2800" dirty="0" smtClean="0">
                    <a:solidFill>
                      <a:srgbClr val="0070C0"/>
                    </a:solidFill>
                  </a:rPr>
                  <a:t>, </a:t>
                </a:r>
                <a:r>
                  <a:rPr lang="en-US" sz="2800" dirty="0" err="1" smtClean="0">
                    <a:solidFill>
                      <a:srgbClr val="0070C0"/>
                    </a:solidFill>
                  </a:rPr>
                  <a:t>Muthukrishnan</a:t>
                </a:r>
                <a:r>
                  <a:rPr lang="en-US" sz="2800" dirty="0" smtClean="0">
                    <a:solidFill>
                      <a:srgbClr val="0070C0"/>
                    </a:solidFill>
                  </a:rPr>
                  <a:t>, Rozenbaum’05; </a:t>
                </a:r>
                <a:r>
                  <a:rPr lang="en-US" sz="2800" dirty="0" err="1" smtClean="0">
                    <a:solidFill>
                      <a:srgbClr val="0070C0"/>
                    </a:solidFill>
                  </a:rPr>
                  <a:t>Jowhari</a:t>
                </a:r>
                <a:r>
                  <a:rPr lang="en-US" sz="2800" dirty="0" smtClean="0">
                    <a:solidFill>
                      <a:srgbClr val="0070C0"/>
                    </a:solidFill>
                  </a:rPr>
                  <a:t>, </a:t>
                </a:r>
                <a:r>
                  <a:rPr lang="en-US" sz="2800" dirty="0" err="1" smtClean="0">
                    <a:solidFill>
                      <a:srgbClr val="0070C0"/>
                    </a:solidFill>
                  </a:rPr>
                  <a:t>Saglam</a:t>
                </a:r>
                <a:r>
                  <a:rPr lang="en-US" sz="2800" dirty="0" smtClean="0">
                    <a:solidFill>
                      <a:srgbClr val="0070C0"/>
                    </a:solidFill>
                  </a:rPr>
                  <a:t>, </a:t>
                </a:r>
                <a:r>
                  <a:rPr lang="en-US" sz="2800" dirty="0" err="1" smtClean="0">
                    <a:solidFill>
                      <a:srgbClr val="0070C0"/>
                    </a:solidFill>
                  </a:rPr>
                  <a:t>Tardos</a:t>
                </a:r>
                <a:r>
                  <a:rPr lang="en-US" sz="2800" dirty="0" smtClean="0">
                    <a:solidFill>
                      <a:srgbClr val="0070C0"/>
                    </a:solidFill>
                  </a:rPr>
                  <a:t> ‘11]</a:t>
                </a:r>
              </a:p>
              <a:p>
                <a:r>
                  <a:rPr lang="en-US" sz="2800" dirty="0" smtClean="0"/>
                  <a:t>Constant probability suffices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−</m:t>
                    </m:r>
                  </m:oMath>
                </a14:m>
                <a:r>
                  <a:rPr lang="en-US" sz="2800" dirty="0" smtClean="0"/>
                  <a:t> still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800" dirty="0" smtClean="0"/>
                  <a:t> </a:t>
                </a:r>
                <a:r>
                  <a:rPr lang="en-US" sz="2800" dirty="0" err="1" smtClean="0"/>
                  <a:t>Boruvka</a:t>
                </a:r>
                <a:r>
                  <a:rPr lang="en-US" sz="2800" dirty="0" smtClean="0"/>
                  <a:t> iterations</a:t>
                </a:r>
                <a:endParaRPr lang="en-US" sz="2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0" t="-1482" r="-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5314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Final Algorithm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60198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Construct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ℓ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-samplers 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Run </a:t>
                </a:r>
                <a:r>
                  <a:rPr lang="en-US" dirty="0" err="1" smtClean="0"/>
                  <a:t>Boruvka</a:t>
                </a:r>
                <a:r>
                  <a:rPr lang="en-US" dirty="0" smtClean="0"/>
                  <a:t> on sketches:</a:t>
                </a:r>
              </a:p>
              <a:p>
                <a:pPr lvl="1"/>
                <a:r>
                  <a:rPr lang="en-US" dirty="0" smtClean="0"/>
                  <a:t>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to get an edge incident on a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𝑗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=2</m:t>
                    </m:r>
                  </m:oMath>
                </a14:m>
                <a:r>
                  <a:rPr lang="en-US" dirty="0" smtClean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𝑡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:pPr lvl="2"/>
                <a:r>
                  <a:rPr lang="en-US" dirty="0" smtClean="0"/>
                  <a:t>To get incident edge on a component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r>
                      <a:rPr lang="en-US" b="0" i="1" smtClean="0">
                        <a:latin typeface="Cambria Math"/>
                      </a:rPr>
                      <m:t>⊆</m:t>
                    </m:r>
                    <m:r>
                      <a:rPr lang="en-US" b="0" i="1" smtClean="0">
                        <a:latin typeface="Cambria Math"/>
                      </a:rPr>
                      <m:t>𝑉</m:t>
                    </m:r>
                  </m:oMath>
                </a14:m>
                <a:r>
                  <a:rPr lang="en-US" dirty="0" smtClean="0"/>
                  <a:t> use: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𝑆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∈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𝑆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→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→</m:t>
                      </m:r>
                      <m:r>
                        <a:rPr lang="en-US" b="0" i="1" smtClean="0">
                          <a:latin typeface="Cambria Math"/>
                        </a:rPr>
                        <m:t>𝑒</m:t>
                      </m:r>
                      <m:r>
                        <a:rPr lang="en-US" b="0" i="1" smtClean="0">
                          <a:latin typeface="Cambria Math"/>
                        </a:rPr>
                        <m:t>∈</m:t>
                      </m:r>
                      <m:r>
                        <a:rPr lang="en-US" b="0" i="1" smtClean="0">
                          <a:latin typeface="Cambria Math"/>
                        </a:rPr>
                        <m:t>𝑠𝑢𝑝𝑝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𝑆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𝐸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𝑆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𝑉</m:t>
                      </m:r>
                      <m:r>
                        <a:rPr lang="en-US" b="0" i="1" smtClean="0">
                          <a:latin typeface="Cambria Math"/>
                        </a:rPr>
                        <m:t>∖</m:t>
                      </m:r>
                      <m:r>
                        <a:rPr lang="en-US" b="0" i="1" smtClean="0">
                          <a:latin typeface="Cambria Math"/>
                        </a:rPr>
                        <m:t>𝑆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914400" lvl="2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	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6019800"/>
              </a:xfrm>
              <a:blipFill rotWithShape="1">
                <a:blip r:embed="rId2"/>
                <a:stretch>
                  <a:fillRect l="-1630" t="-12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1300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2254</Words>
  <Application>Microsoft Office PowerPoint</Application>
  <PresentationFormat>On-screen Show (4:3)</PresentationFormat>
  <Paragraphs>176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CSCI B609:  “Foundations of Data Science”</vt:lpstr>
      <vt:lpstr>Sketching Graphs?</vt:lpstr>
      <vt:lpstr>Graph Streams</vt:lpstr>
      <vt:lpstr>Distributed Computing</vt:lpstr>
      <vt:lpstr>Connectivity</vt:lpstr>
      <vt:lpstr>Part 1: Parallel Connectivity (Boruvka)</vt:lpstr>
      <vt:lpstr>Part 2: Graph Representation</vt:lpstr>
      <vt:lpstr>Part 3: L_0-Sampling</vt:lpstr>
      <vt:lpstr>Final Algorithm</vt:lpstr>
      <vt:lpstr>K-Connectivity</vt:lpstr>
      <vt:lpstr>K-connectivity Algorithm</vt:lpstr>
      <vt:lpstr>K-connectivity Algorithm</vt:lpstr>
      <vt:lpstr>Bipartiteness</vt:lpstr>
      <vt:lpstr>Minimum Spanning Tree</vt:lpstr>
      <vt:lpstr>Minimum Spanning Tree</vt:lpstr>
      <vt:lpstr>MST: Single Linkage Clustering</vt:lpstr>
      <vt:lpstr>Cut Sparsification</vt:lpstr>
      <vt:lpstr>Cut Sparsification</vt:lpstr>
      <vt:lpstr>Minimum Cut</vt:lpstr>
      <vt:lpstr>Minimum Cut: Analysis</vt:lpstr>
      <vt:lpstr>Cut Sparsification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B609:  “Foundations of Data Science”</dc:title>
  <dc:creator>Grigory</dc:creator>
  <cp:lastModifiedBy>Grigory</cp:lastModifiedBy>
  <cp:revision>4</cp:revision>
  <dcterms:created xsi:type="dcterms:W3CDTF">2016-11-07T20:11:41Z</dcterms:created>
  <dcterms:modified xsi:type="dcterms:W3CDTF">2016-11-07T20:53:13Z</dcterms:modified>
</cp:coreProperties>
</file>