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44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3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0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2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5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4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3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0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0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2231-7546-431E-A7B8-255732F22C3A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93944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5: Dimension Reduction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39624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31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Johnson-</a:t>
            </a:r>
            <a:r>
              <a:rPr lang="en-US" dirty="0" err="1" smtClean="0">
                <a:solidFill>
                  <a:srgbClr val="0070C0"/>
                </a:solidFill>
              </a:rPr>
              <a:t>Lindenstrauss</a:t>
            </a:r>
            <a:r>
              <a:rPr lang="en-US" dirty="0" smtClean="0">
                <a:solidFill>
                  <a:srgbClr val="0070C0"/>
                </a:solidFill>
              </a:rPr>
              <a:t> Transform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Single vector: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Tight: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[Woodruff’10]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vectors simultaneously: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Tight: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Molinaro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Woodruff, Y. ’13]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Distances between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vectors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O</m:t>
                    </m:r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vectors: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08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Random Variables and Norms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For a random variable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</m:t>
                    </m:r>
                    <m:r>
                      <a:rPr lang="en-US" b="0" i="1" smtClean="0">
                        <a:latin typeface="Cambria Math"/>
                      </a:rPr>
                      <m:t>≥ 1</m:t>
                    </m:r>
                  </m:oMath>
                </a14:m>
                <a:r>
                  <a:rPr lang="en-US" dirty="0" smtClean="0"/>
                  <a:t> let: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1/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Facts:</a:t>
                </a:r>
              </a:p>
              <a:p>
                <a:r>
                  <a:rPr lang="en-US" dirty="0" err="1" smtClean="0"/>
                  <a:t>For</a:t>
                </a:r>
                <a:r>
                  <a:rPr lang="en-US" dirty="0" smtClean="0"/>
                  <a:t> any 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||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|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/>
                  </a:rPr>
                  <a:t> is a norm (</a:t>
                </a:r>
                <a:r>
                  <a:rPr lang="en-US" dirty="0" err="1" smtClean="0">
                    <a:ea typeface="Cambria Math"/>
                  </a:rPr>
                  <a:t>Minkowski’s</a:t>
                </a:r>
                <a:r>
                  <a:rPr lang="en-US" dirty="0" smtClean="0">
                    <a:ea typeface="Cambria Math"/>
                  </a:rPr>
                  <a:t> inequality)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||⋅|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≤||⋅|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ea typeface="Cambria Math"/>
                  </a:rPr>
                  <a:t>(Monotonicity of norms) </a:t>
                </a:r>
              </a:p>
              <a:p>
                <a:r>
                  <a:rPr lang="en-US" b="0" dirty="0" smtClean="0">
                    <a:ea typeface="Cambria Math"/>
                  </a:rPr>
                  <a:t>Jensen’s inequality (used a lot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b="0" dirty="0" smtClean="0">
                    <a:ea typeface="Cambria Math"/>
                  </a:rPr>
                  <a:t>):</a:t>
                </a:r>
              </a:p>
              <a:p>
                <a:pPr marL="0" indent="0" algn="ctr">
                  <a:buNone/>
                </a:pPr>
                <a:r>
                  <a:rPr lang="en-US" b="0" dirty="0" smtClean="0"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 is convex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[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1657" t="-2695" r="-1441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1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Khintchine</a:t>
            </a:r>
            <a:r>
              <a:rPr lang="en-US" dirty="0" smtClean="0">
                <a:solidFill>
                  <a:srgbClr val="0070C0"/>
                </a:solidFill>
              </a:rPr>
              <a:t> Inequality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[</a:t>
                </a:r>
                <a:r>
                  <a:rPr lang="en-US" dirty="0" err="1" smtClean="0"/>
                  <a:t>Khintchine</a:t>
                </a:r>
                <a:r>
                  <a:rPr lang="en-US" dirty="0" smtClean="0"/>
                  <a:t>]For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≥1,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Rademachers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F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b="0" dirty="0" smtClean="0"/>
                  <a:t>) expand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dirty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 dirty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All odd powers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are zero</a:t>
                </a:r>
              </a:p>
              <a:p>
                <a:r>
                  <a:rPr lang="en-US" dirty="0" smtClean="0"/>
                  <a:t>All even moments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are 1, and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≥1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5257800"/>
              </a:xfrm>
              <a:blipFill rotWithShape="1">
                <a:blip r:embed="rId2"/>
                <a:stretch>
                  <a:fillRect l="-1474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92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Symmetrization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5562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[</a:t>
                </a:r>
                <a:r>
                  <a:rPr lang="en-US" dirty="0" err="1" smtClean="0"/>
                  <a:t>Symmetrization</a:t>
                </a:r>
                <a:r>
                  <a:rPr lang="en-US" dirty="0" smtClean="0"/>
                  <a:t>]: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are independent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Rademachers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≤2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/>
                  <a:t> be independent with the same distribution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𝑌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b="0" dirty="0" smtClean="0">
                    <a:latin typeface="Cambria Math"/>
                  </a:rPr>
                  <a:t>(Jensen)</a:t>
                </a:r>
              </a:p>
              <a:p>
                <a:pPr marL="0" indent="0">
                  <a:buNone/>
                </a:pPr>
                <a:r>
                  <a:rPr lang="en-US" b="0" i="1" dirty="0" smtClean="0">
                    <a:latin typeface="Cambria Math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i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/>
                  </a:rPr>
                  <a:t> are independent and symmetric)</a:t>
                </a:r>
                <a:endParaRPr lang="en-US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≤2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(triangle inequality)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5562600"/>
              </a:xfrm>
              <a:blipFill rotWithShape="1">
                <a:blip r:embed="rId2"/>
                <a:stretch>
                  <a:fillRect l="-1286" t="-2193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87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Decoupling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7150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be independent with mean 0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,…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identically distributed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independent of them.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≥1: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≤4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be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Bernoullis</a:t>
                </a:r>
                <a:r>
                  <a:rPr lang="en-US" dirty="0" smtClean="0"/>
                  <a:t> (0/1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1/2):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𝜂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(1 −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4 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(1 −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(Jensen)</a:t>
                </a:r>
              </a:p>
              <a:p>
                <a:r>
                  <a:rPr lang="en-US" dirty="0" smtClean="0"/>
                  <a:t>There exists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such that: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(1 −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∈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715000"/>
              </a:xfrm>
              <a:blipFill rotWithShape="1">
                <a:blip r:embed="rId2"/>
                <a:stretch>
                  <a:fillRect l="-1185" t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94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Decoupling 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/>
                  </a:rPr>
                  <a:t> be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latin typeface="Cambria Math"/>
                  </a:rPr>
                  <a:t>-dimensional vector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∈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∈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dirty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sub>
                                </m:sSub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x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≤||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(Jensen)</a:t>
                </a:r>
              </a:p>
              <a:p>
                <a:r>
                  <a:rPr lang="en-US" dirty="0" smtClean="0"/>
                  <a:t>Overall: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≤4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  <a:blipFill rotWithShape="1">
                <a:blip r:embed="rId2"/>
                <a:stretch>
                  <a:fillRect l="-1643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64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Hanson-Wright Inequality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independent </a:t>
                </a:r>
                <a:r>
                  <a:rPr lang="en-US" dirty="0" err="1" smtClean="0"/>
                  <a:t>Rademachers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real and symmetric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≥1: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≼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 ||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Recall: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𝑇𝑟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sup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≠0</m:t>
                                </m:r>
                              </m:e>
                            </m:d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𝐴𝑣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3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Hanson-Wright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8392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independent </a:t>
                </a:r>
                <a:r>
                  <a:rPr lang="en-US" dirty="0" err="1"/>
                  <a:t>Rademachers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real and symmetric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≥1: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−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≼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 ||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− 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≼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(decoupling)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Khintchine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/2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m:rPr>
                        <m:nor/>
                      </m:rPr>
                      <a:rPr lang="en-US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b="0" dirty="0" smtClean="0"/>
                  <a:t> (monotonicity of norms)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839200" cy="5257800"/>
              </a:xfrm>
              <a:blipFill rotWithShape="1">
                <a:blip r:embed="rId2"/>
                <a:stretch>
                  <a:fillRect l="-1103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69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Hanson-Wright 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…≤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𝐴</m:t>
                                                    </m:r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 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𝔼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d>
                                                      <m:dPr>
                                                        <m:begChr m:val="|"/>
                                                        <m:endChr m:val="|"/>
                                                        <m:ctrlPr>
                                                          <a:rPr lang="en-US" i="1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i="1">
                                                            <a:latin typeface="Cambria Math"/>
                                                          </a:rPr>
                                                          <m:t>𝐴</m:t>
                                                        </m:r>
                                                        <m:r>
                                                          <a:rPr lang="en-US" i="1">
                                                            <a:latin typeface="Cambria Math"/>
                                                          </a:rPr>
                                                          <m:t>𝜎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(triangle </a:t>
                </a:r>
                <a:r>
                  <a:rPr lang="en-US" dirty="0" err="1" smtClean="0"/>
                  <a:t>ineq</a:t>
                </a:r>
                <a:r>
                  <a:rPr lang="en-US" dirty="0" smtClean="0"/>
                  <a:t>.)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𝐴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𝐴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𝜎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 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𝔼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d>
                                                        <m:dPr>
                                                          <m:begChr m:val="|"/>
                                                          <m:endChr m:val="|"/>
                                                          <m:ctrlP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  <m:t>𝐴</m:t>
                                                          </m:r>
                                                          <m: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  <m:t>𝜎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sSubSup>
                        <m:sSub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  <m:sup/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/>
                                    </a:rPr>
                                    <m:t>−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𝐴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sSubSup>
                      <m:sSub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</m:sub>
                      <m:sup/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(decoupling)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sSubSup>
                      <m:sSub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 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||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|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|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1/2</m:t>
                        </m:r>
                      </m:sup>
                    </m:sSubSup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Khintchine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≼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sSubSup>
                        <m:sSub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  <m:sup/>
                      </m:sSubSup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𝐴𝑥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96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Hanson-Wright 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sz="28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8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i="1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  <m:r>
                                                <a:rPr lang="en-US" sz="2800" i="1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≼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e>
                      </m:rad>
                      <m:sSubSup>
                        <m:sSub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  <m:sup/>
                      </m:sSubSup>
                      <m:r>
                        <a:rPr lang="en-US" sz="2800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Sup>
                        <m:sSub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  <a:ea typeface="Cambria Math"/>
                                            </a:rPr>
                                            <m:t>𝐴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Let E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𝐴𝑥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𝐶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𝐸</m:t>
                    </m:r>
                    <m:r>
                      <a:rPr lang="en-US" sz="2400" b="0" i="1" smtClean="0">
                        <a:latin typeface="Cambria Math"/>
                      </a:rPr>
                      <m:t> −</m:t>
                    </m:r>
                    <m:r>
                      <a:rPr lang="en-US" sz="2400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≤0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400" dirty="0" smtClean="0"/>
                  <a:t> larger root of the quadratic equation above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sz="24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i="1">
                        <a:latin typeface="Cambria Math"/>
                      </a:rPr>
                      <m:t> ||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||</m:t>
                    </m:r>
                  </m:oMath>
                </a14:m>
                <a:endParaRPr lang="en-US" sz="2400" dirty="0" smtClean="0"/>
              </a:p>
              <a:p>
                <a:r>
                  <a:rPr lang="en-US" sz="2800" dirty="0" smtClean="0"/>
                  <a:t>(Hanson-Wright)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independent </a:t>
                </a:r>
                <a:r>
                  <a:rPr lang="en-US" sz="2800" dirty="0" err="1"/>
                  <a:t>Rademachers</a:t>
                </a:r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𝐴</m:t>
                    </m:r>
                    <m:r>
                      <a:rPr lang="en-US" sz="2800" i="1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real and symmetric for all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𝑝</m:t>
                    </m:r>
                    <m:r>
                      <a:rPr lang="en-US" sz="2800" i="1">
                        <a:latin typeface="Cambria Math"/>
                      </a:rPr>
                      <m:t>≥1: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 − 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𝐴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≼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sz="28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𝑝</m:t>
                      </m:r>
                      <m:r>
                        <a:rPr lang="en-US" sz="2800" i="1">
                          <a:latin typeface="Cambria Math"/>
                        </a:rPr>
                        <m:t> ||</m:t>
                      </m:r>
                      <m:r>
                        <a:rPr lang="en-US" sz="2800" i="1">
                          <a:latin typeface="Cambria Math"/>
                        </a:rPr>
                        <m:t>𝐴</m:t>
                      </m:r>
                      <m:r>
                        <a:rPr lang="en-US" sz="2800" i="1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9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-norm Estimation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updates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that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</a:t>
                </a:r>
                <a:r>
                  <a:rPr lang="en-US" dirty="0" smtClean="0"/>
                  <a:t>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=4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〈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3, 0.5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(4,1)〉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=(4, −1, 0.5, 1)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-norm: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617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8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-norm Estimation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-norm: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Two lectures ago: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-moment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-moment (via AMS sketching)</a:t>
                </a:r>
              </a:p>
              <a:p>
                <a:r>
                  <a:rPr lang="en-US" dirty="0" smtClean="0"/>
                  <a:t>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Technique: linear sketches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for random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: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 for random signs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481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00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AMS as dimensionality reduction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Maintain a “linear sketch” vector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𝒁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𝑅𝑓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∈[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{−1,1}</m:t>
                    </m:r>
                  </m:oMath>
                </a14:m>
                <a:r>
                  <a:rPr lang="en-US" dirty="0" smtClean="0"/>
                  <a:t>      </a:t>
                </a:r>
              </a:p>
              <a:p>
                <a:r>
                  <a:rPr lang="en-US" dirty="0" smtClean="0"/>
                  <a:t>Estimator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𝑅𝑓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“Dimensionality reduction”: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𝑅𝑥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“heavy” tail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85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73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Normal Distribution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Normal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Range: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(−∞, +∞)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Mean = 0, Variance = 1</a:t>
                </a:r>
              </a:p>
              <a:p>
                <a:r>
                  <a:rPr lang="en-US" dirty="0" smtClean="0"/>
                  <a:t>Basic facts:</a:t>
                </a:r>
              </a:p>
              <a:p>
                <a:pPr lvl="1"/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are independent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with normal distribution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has normal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𝑐𝑋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are independent,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630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87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Johnson-</a:t>
            </a:r>
            <a:r>
              <a:rPr lang="en-US" dirty="0" err="1" smtClean="0">
                <a:solidFill>
                  <a:srgbClr val="0070C0"/>
                </a:solidFill>
              </a:rPr>
              <a:t>Lindenstrauss</a:t>
            </a:r>
            <a:r>
              <a:rPr lang="en-US" dirty="0" smtClean="0">
                <a:solidFill>
                  <a:srgbClr val="0070C0"/>
                </a:solidFill>
              </a:rPr>
              <a:t> Transform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486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±1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random variables from normal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𝑍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We still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because: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=0;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“variance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“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= 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define: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JL Lemma</a:t>
                </a:r>
                <a:r>
                  <a:rPr lang="en-US" dirty="0" smtClean="0"/>
                  <a:t>: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&gt;0 </m:t>
                    </m:r>
                  </m:oMath>
                </a14:m>
                <a:r>
                  <a:rPr lang="en-US" dirty="0" err="1" smtClean="0"/>
                  <a:t>s.t.</a:t>
                </a:r>
                <a:r>
                  <a:rPr lang="en-US" dirty="0" smtClean="0"/>
                  <a:t> for small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𝒁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486400"/>
              </a:xfrm>
              <a:blipFill rotWithShape="1">
                <a:blip r:embed="rId2"/>
                <a:stretch>
                  <a:fillRect l="-1037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6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JL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JL Lemma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&gt;0 </m:t>
                    </m:r>
                  </m:oMath>
                </a14:m>
                <a:r>
                  <a:rPr lang="en-US" dirty="0" err="1" smtClean="0"/>
                  <a:t>s.t.</a:t>
                </a:r>
                <a:r>
                  <a:rPr lang="en-US" dirty="0" smtClean="0"/>
                  <a:t> for small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𝒁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1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Alternative form of JL Lemma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63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JL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867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Alternative form of JL Lemma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𝒁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we have: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⁡[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𝒀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By Markov and independence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𝒀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𝛼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𝒀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r>
                  <a:rPr lang="en-US" dirty="0" smtClean="0"/>
                  <a:t>, hence: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nary>
                        <m:nary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1−2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867400"/>
              </a:xfrm>
              <a:blipFill rotWithShape="1">
                <a:blip r:embed="rId2"/>
                <a:stretch>
                  <a:fillRect l="-1000" t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37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JL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Alternative form of JL Lemma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we have: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1 −2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1 −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and 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A calculation finishes the 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429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5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3012</Words>
  <Application>Microsoft Office PowerPoint</Application>
  <PresentationFormat>On-screen Show (4:3)</PresentationFormat>
  <Paragraphs>149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CIS 700:  “algorithms for Big Data”</vt:lpstr>
      <vt:lpstr>L_p-norm Estimation</vt:lpstr>
      <vt:lpstr>L_p-norm Estimation</vt:lpstr>
      <vt:lpstr>AMS as dimensionality reduction</vt:lpstr>
      <vt:lpstr>Normal Distribution</vt:lpstr>
      <vt:lpstr>Johnson-Lindenstrauss Transform</vt:lpstr>
      <vt:lpstr>Proof of JL Lemma</vt:lpstr>
      <vt:lpstr>Proof of JL Lemma</vt:lpstr>
      <vt:lpstr>Proof of JL Lemma</vt:lpstr>
      <vt:lpstr>Johnson-Lindenstrauss Transform</vt:lpstr>
      <vt:lpstr>Random Variables and Norms</vt:lpstr>
      <vt:lpstr>Khintchine Inequality</vt:lpstr>
      <vt:lpstr>Symmetrization</vt:lpstr>
      <vt:lpstr>Decoupling</vt:lpstr>
      <vt:lpstr>Decoupling (continued)</vt:lpstr>
      <vt:lpstr>Hanson-Wright Inequality</vt:lpstr>
      <vt:lpstr>Hanson-Wright Inequality</vt:lpstr>
      <vt:lpstr>Hanson-Wright (continued)</vt:lpstr>
      <vt:lpstr>Hanson-Wright (continued)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21</cp:revision>
  <dcterms:created xsi:type="dcterms:W3CDTF">2015-09-28T13:18:22Z</dcterms:created>
  <dcterms:modified xsi:type="dcterms:W3CDTF">2015-09-30T16:16:54Z</dcterms:modified>
</cp:coreProperties>
</file>