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86" r:id="rId4"/>
    <p:sldId id="274" r:id="rId5"/>
    <p:sldId id="258" r:id="rId6"/>
    <p:sldId id="259" r:id="rId7"/>
    <p:sldId id="273" r:id="rId8"/>
    <p:sldId id="264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87" r:id="rId17"/>
    <p:sldId id="288" r:id="rId18"/>
    <p:sldId id="289" r:id="rId19"/>
    <p:sldId id="281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3" autoAdjust="0"/>
    <p:restoredTop sz="97696" autoAdjust="0"/>
  </p:normalViewPr>
  <p:slideViewPr>
    <p:cSldViewPr>
      <p:cViewPr varScale="1">
        <p:scale>
          <a:sx n="90" d="100"/>
          <a:sy n="9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DBDD6-122F-4504-90E4-3F7EFC4BDDB4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B5EF-BDA7-4EC5-AC6C-F3B2EBD3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k-linearity as an</a:t>
            </a:r>
            <a:r>
              <a:rPr lang="en-US" baseline="0" dirty="0" smtClean="0"/>
              <a:t> open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B5EF-BDA7-4EC5-AC6C-F3B2EBD33F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4D93-FA70-4A8B-9074-B3EFBB1597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6.png"/><Relationship Id="rId7" Type="http://schemas.openxmlformats.org/officeDocument/2006/relationships/image" Target="../media/image6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1.png"/><Relationship Id="rId5" Type="http://schemas.openxmlformats.org/officeDocument/2006/relationships/image" Target="../media/image4.png"/><Relationship Id="rId10" Type="http://schemas.openxmlformats.org/officeDocument/2006/relationships/image" Target="../media/image61.png"/><Relationship Id="rId4" Type="http://schemas.openxmlformats.org/officeDocument/2006/relationships/image" Target="../media/image3.png"/><Relationship Id="rId9" Type="http://schemas.openxmlformats.org/officeDocument/2006/relationships/image" Target="../media/image5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Lower Bounds for Testing Properties of Functions on </a:t>
            </a:r>
            <a:r>
              <a:rPr lang="en-US" sz="4800" b="1" dirty="0" err="1" smtClean="0">
                <a:solidFill>
                  <a:srgbClr val="0070C0"/>
                </a:solidFill>
              </a:rPr>
              <a:t>Hypergrids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3202292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hlinkClick r:id="rId2"/>
              </a:rPr>
              <a:t>http://grigory.us</a:t>
            </a:r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46" y="4412031"/>
            <a:ext cx="1828800" cy="672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053" y="5266978"/>
            <a:ext cx="8930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Joint with:</a:t>
            </a:r>
          </a:p>
          <a:p>
            <a:pPr algn="ctr"/>
            <a:r>
              <a:rPr lang="en-US" sz="2800" b="1" dirty="0" smtClean="0"/>
              <a:t> Eric </a:t>
            </a:r>
            <a:r>
              <a:rPr lang="en-US" sz="2800" b="1" dirty="0" err="1" smtClean="0"/>
              <a:t>Blais</a:t>
            </a:r>
            <a:r>
              <a:rPr lang="en-US" sz="2800" b="1" dirty="0" smtClean="0"/>
              <a:t> (MIT)</a:t>
            </a:r>
          </a:p>
          <a:p>
            <a:pPr algn="ctr"/>
            <a:r>
              <a:rPr lang="en-US" sz="2800" b="1" dirty="0" err="1" smtClean="0"/>
              <a:t>Sofya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Raskhodnikova</a:t>
            </a:r>
            <a:r>
              <a:rPr lang="en-US" sz="2800" b="1" dirty="0" smtClean="0"/>
              <a:t> (PSU)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53" y="4314646"/>
            <a:ext cx="1738593" cy="866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3" y="4314646"/>
            <a:ext cx="1600200" cy="88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62" y="4484899"/>
            <a:ext cx="1905000" cy="627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0853" y="4204263"/>
                <a:ext cx="12382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853" y="4204263"/>
                <a:ext cx="1238250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4253" y="4204263"/>
                <a:ext cx="12382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253" y="4204263"/>
                <a:ext cx="1238250" cy="10156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31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3100" dirty="0">
                    <a:solidFill>
                      <a:srgbClr val="7030A0"/>
                    </a:solidFill>
                  </a:rPr>
                  <a:t>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monotone 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Previous for monotonicity on the line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[Ergun, </a:t>
                </a:r>
                <a:r>
                  <a:rPr lang="en-US" dirty="0" err="1" smtClean="0">
                    <a:solidFill>
                      <a:srgbClr val="7030A0"/>
                    </a:solidFill>
                    <a:latin typeface="Cambria Math"/>
                  </a:rPr>
                  <a:t>Kannan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, Kumar, </a:t>
                </a:r>
                <a:r>
                  <a:rPr lang="en-US" dirty="0" err="1" smtClean="0">
                    <a:solidFill>
                      <a:srgbClr val="7030A0"/>
                    </a:solidFill>
                    <a:latin typeface="Cambria Math"/>
                  </a:rPr>
                  <a:t>Rubinfeld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, Viswanathan’00]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 [Fischer’04]</a:t>
                </a:r>
              </a:p>
              <a:p>
                <a:endParaRPr lang="en-US" dirty="0" smtClean="0">
                  <a:solidFill>
                    <a:srgbClr val="7030A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458200" cy="4525963"/>
              </a:xfrm>
              <a:blipFill rotWithShape="1">
                <a:blip r:embed="rId3"/>
                <a:stretch>
                  <a:fillRect l="-180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Proof ideas: </a:t>
                </a:r>
              </a:p>
              <a:p>
                <a:pPr lvl="1"/>
                <a:r>
                  <a:rPr lang="en-US" dirty="0"/>
                  <a:t>Reduction from Augmented </a:t>
                </a:r>
                <a:r>
                  <a:rPr lang="en-US" dirty="0" smtClean="0"/>
                  <a:t>Index (widely used in streaming, 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Jayram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Woodruff’11;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Y.’13]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Fourier analysis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basis of characters =&gt; Fourier </a:t>
                </a:r>
                <a:r>
                  <a:rPr lang="en-US" dirty="0"/>
                  <a:t>analysis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: basis of Walsh functions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C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𝐚𝐬𝐞</m:t>
                    </m:r>
                    <m:r>
                      <a:rPr lang="en-US" b="1" i="0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1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Any non-adaptive tester for monotonicity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complexity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1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1" i="0" smtClean="0">
                          <a:latin typeface="Cambria Math"/>
                        </a:rPr>
                        <m:t>min</m:t>
                      </m:r>
                      <m:r>
                        <a:rPr lang="en-US" b="1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1" i="0" smtClean="0">
                          <a:latin typeface="Cambria Math"/>
                        </a:rPr>
                        <m:t>log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𝐦</m:t>
                      </m:r>
                      <m:r>
                        <a:rPr lang="en-US" b="1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1" i="0" smtClean="0">
                          <a:latin typeface="Cambria Math"/>
                        </a:rPr>
                        <m:t>log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𝐫</m:t>
                      </m:r>
                      <m:r>
                        <a:rPr lang="en-US" b="1" i="0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6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𝒎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41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Augmented Index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;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∩[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Augmented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Index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(|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Miltersen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Nisan,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Safra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Wigderson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98]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3676" y="2434157"/>
            <a:ext cx="7115782" cy="1783969"/>
            <a:chOff x="630761" y="3098924"/>
            <a:chExt cx="9049756" cy="2597669"/>
          </a:xfrm>
        </p:grpSpPr>
        <p:grpSp>
          <p:nvGrpSpPr>
            <p:cNvPr id="5" name="Group 4"/>
            <p:cNvGrpSpPr/>
            <p:nvPr/>
          </p:nvGrpSpPr>
          <p:grpSpPr>
            <a:xfrm>
              <a:off x="630761" y="3098924"/>
              <a:ext cx="2288611" cy="2071549"/>
              <a:chOff x="581633" y="2438400"/>
              <a:chExt cx="2288611" cy="2071549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81633" y="3837710"/>
                    <a:ext cx="2288611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𝑙𝑜𝑔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633" y="3837710"/>
                    <a:ext cx="2288611" cy="6722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01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5599829" y="3098924"/>
              <a:ext cx="4080688" cy="2597669"/>
              <a:chOff x="5582244" y="2438400"/>
              <a:chExt cx="4080688" cy="2597669"/>
            </a:xfrm>
          </p:grpSpPr>
          <p:sp>
            <p:nvSpPr>
              <p:cNvPr id="7" name="Isosceles Triangle 6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582244" y="3837710"/>
                    <a:ext cx="4080688" cy="11983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𝑙𝑜𝑔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i="1">
                              <a:latin typeface="Cambria Math"/>
                            </a:rPr>
                            <m:t>∩[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i="1">
                              <a:latin typeface="Cambria Math"/>
                            </a:rPr>
                            <m:t>−1]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4" y="3837710"/>
                    <a:ext cx="4080688" cy="119835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/>
          <p:cNvGrpSpPr/>
          <p:nvPr/>
        </p:nvGrpSpPr>
        <p:grpSpPr>
          <a:xfrm>
            <a:off x="2539158" y="2664988"/>
            <a:ext cx="2871042" cy="609201"/>
            <a:chOff x="1491761" y="2944488"/>
            <a:chExt cx="3581400" cy="60920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1761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63222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22" y="2944488"/>
                  <a:ext cx="9906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87380" y="2218698"/>
                <a:ext cx="1308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380" y="2218698"/>
                <a:ext cx="130858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206" t="-10526" r="-467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484" y="1105249"/>
                <a:ext cx="8686800" cy="19049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Walsh functions: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]→{−1,1}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484" y="1105249"/>
                <a:ext cx="8686800" cy="1904999"/>
              </a:xfrm>
              <a:blipFill rotWithShape="1">
                <a:blip r:embed="rId2"/>
                <a:stretch>
                  <a:fillRect l="-1614" t="-3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5883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𝒎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5883" y="152400"/>
                <a:ext cx="8229600" cy="1143000"/>
              </a:xfrm>
              <a:blipFill rotWithShape="1">
                <a:blip r:embed="rId3"/>
                <a:stretch>
                  <a:fillRect l="-741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/>
          <p:cNvGrpSpPr/>
          <p:nvPr/>
        </p:nvGrpSpPr>
        <p:grpSpPr>
          <a:xfrm>
            <a:off x="131740" y="5795547"/>
            <a:ext cx="8853890" cy="1060488"/>
            <a:chOff x="134038" y="5680898"/>
            <a:chExt cx="8853890" cy="10604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23082" y="6106099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518029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949523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345671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7165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230693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662187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058335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489829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063165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494659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890807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322301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75829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207323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603471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8034965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30728" y="6156611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728" y="6156611"/>
                  <a:ext cx="45720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34038" y="5829003"/>
                  <a:ext cx="1395470" cy="55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d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8" y="5829003"/>
                  <a:ext cx="1395470" cy="5541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126691" y="3025579"/>
            <a:ext cx="8853890" cy="1042585"/>
            <a:chOff x="128989" y="2910930"/>
            <a:chExt cx="8853890" cy="104258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518033" y="3318228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518029" y="292102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949523" y="34906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2345671" y="292102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230693" y="2910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058335" y="2910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494659" y="35007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22301" y="35007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7207323" y="34906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8034965" y="34906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25679" y="3368740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679" y="3368740"/>
                  <a:ext cx="4572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28989" y="3041132"/>
                  <a:ext cx="1395470" cy="55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89" y="3041132"/>
                  <a:ext cx="1395470" cy="55419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339704" y="292102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771198" y="34906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3219676" y="2910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651170" y="34805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4058335" y="292011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489829" y="348973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063165" y="293801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5494659" y="350763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5890807" y="293801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6775829" y="292791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7603471" y="292791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884840" y="293801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16334" y="350763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64812" y="292791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196306" y="349754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603471" y="293709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8034965" y="350672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0590" y="4358644"/>
            <a:ext cx="8853890" cy="1101318"/>
            <a:chOff x="62888" y="4243995"/>
            <a:chExt cx="8853890" cy="110131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1451932" y="4710026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1451928" y="425653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883422" y="425653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3164592" y="424643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59578" y="4760538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578" y="4760538"/>
                  <a:ext cx="4572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2888" y="4432930"/>
                  <a:ext cx="1395470" cy="55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d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8" y="4432930"/>
                  <a:ext cx="1395470" cy="55419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266552" y="489474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692079" y="4904841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4410710" y="490392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997064" y="427351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709728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698711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3597922" y="424399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981052" y="488220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4997064" y="427627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5428558" y="427627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5811688" y="491447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237215" y="492457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6709728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7141222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7524352" y="490162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7949879" y="491172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714459" y="4980643"/>
            <a:ext cx="34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660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Step functions</a:t>
                </a:r>
                <a:r>
                  <a:rPr lang="en-US" dirty="0"/>
                  <a:t>.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𝑠𝑡𝑒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𝑠𝑡𝑒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=⌈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𝒎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741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888" y="3431728"/>
            <a:ext cx="8853890" cy="2488741"/>
            <a:chOff x="62888" y="3431728"/>
            <a:chExt cx="8853890" cy="248874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51932" y="5285182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454224" y="522126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885718" y="522126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222435" y="456108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59578" y="5335694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578" y="5335694"/>
                  <a:ext cx="45720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888" y="5008086"/>
                  <a:ext cx="13890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𝑠𝑡𝑒</m:t>
                        </m:r>
                        <m:sSub>
                          <m:sSub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8" y="5008086"/>
                  <a:ext cx="138904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324395" y="520939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749922" y="521948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501600" y="457965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655765" y="455864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071942" y="4557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47632" y="417523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579126" y="417523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915843" y="351504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017803" y="41633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443330" y="41734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8195008" y="353361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7349173" y="351260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765350" y="351189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527376" y="3431728"/>
              <a:ext cx="0" cy="1903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377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484" y="1447800"/>
                <a:ext cx="8352316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Augmented Index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Monotonicity Testing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dirty="0" smtClean="0"/>
                  <a:t> is monotone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i="1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¼ -far from monotone</a:t>
                </a:r>
                <a:endParaRPr lang="en-US" dirty="0"/>
              </a:p>
              <a:p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-th</a:t>
                </a:r>
                <a:r>
                  <a:rPr lang="en-US" dirty="0" smtClean="0"/>
                  <a:t> frequency matters: higher frequencies are cancelled, lower don’t affect monotonicity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484" y="1447800"/>
                <a:ext cx="8352316" cy="5105400"/>
              </a:xfrm>
              <a:blipFill rotWithShape="1">
                <a:blip r:embed="rId2"/>
                <a:stretch>
                  <a:fillRect l="-1533" t="-3106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04682" y="2414202"/>
            <a:ext cx="2088952" cy="1434072"/>
            <a:chOff x="25179" y="2438400"/>
            <a:chExt cx="3041760" cy="2088177"/>
          </a:xfrm>
        </p:grpSpPr>
        <p:sp>
          <p:nvSpPr>
            <p:cNvPr id="10" name="Isosceles Triangle 9"/>
            <p:cNvSpPr/>
            <p:nvPr/>
          </p:nvSpPr>
          <p:spPr>
            <a:xfrm>
              <a:off x="762000" y="2438400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179" y="3854339"/>
                  <a:ext cx="3041760" cy="672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</m:d>
                      </m:oMath>
                    </m:oMathPara>
                  </a14:m>
                  <a:endParaRPr 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9" y="3854339"/>
                  <a:ext cx="3041760" cy="6722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Isosceles Triangle 7"/>
          <p:cNvSpPr/>
          <p:nvPr/>
        </p:nvSpPr>
        <p:spPr>
          <a:xfrm rot="10800000">
            <a:off x="7086599" y="2362790"/>
            <a:ext cx="1076916" cy="8896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004951" y="2301285"/>
                <a:ext cx="4477764" cy="1038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𝝌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∩[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…,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2 </m:t>
                      </m:r>
                      <m:r>
                        <a:rPr lang="en-US" sz="2800" i="1" dirty="0" err="1">
                          <a:latin typeface="Cambria Math"/>
                        </a:rPr>
                        <m:t>𝑠𝑡𝑒</m:t>
                      </m:r>
                      <m:sSub>
                        <m:sSubPr>
                          <m:ctrlPr>
                            <a:rPr lang="en-US" sz="2800" i="1" dirty="0" err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1" i="1" dirty="0" err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i="0" dirty="0" smtClean="0">
                  <a:solidFill>
                    <a:srgbClr val="0070C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800" i="1" dirty="0">
                            <a:latin typeface="Cambria Math"/>
                          </a:rPr>
                          <m:t>∩[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800" i="1" dirty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+2 </m:t>
                    </m:r>
                    <m:r>
                      <a:rPr lang="en-US" sz="2800" i="1" dirty="0" err="1">
                        <a:latin typeface="Cambria Math"/>
                      </a:rPr>
                      <m:t>𝑠𝑡𝑒</m:t>
                    </m:r>
                    <m:sSub>
                      <m:sSubPr>
                        <m:ctrlPr>
                          <a:rPr lang="en-US" sz="2800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i="0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51" y="2301285"/>
                <a:ext cx="4477764" cy="10386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43601" y="3386609"/>
                <a:ext cx="3200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4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400" i="1">
                          <a:latin typeface="Cambria Math"/>
                        </a:rPr>
                        <m:t>∩[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400" i="1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3386609"/>
                <a:ext cx="320039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81" r="-19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𝒎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  <a:blipFill rotWithShape="1">
                <a:blip r:embed="rId6"/>
                <a:stretch>
                  <a:fillRect l="-815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  <a:blipFill rotWithShape="1">
                <a:blip r:embed="rId2"/>
                <a:stretch>
                  <a:fillRect l="-2444" r="-1185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680" y="1536712"/>
            <a:ext cx="8839319" cy="1803404"/>
            <a:chOff x="304680" y="1536712"/>
            <a:chExt cx="8839319" cy="1803404"/>
          </a:xfrm>
        </p:grpSpPr>
        <p:grpSp>
          <p:nvGrpSpPr>
            <p:cNvPr id="6" name="Group 5"/>
            <p:cNvGrpSpPr/>
            <p:nvPr/>
          </p:nvGrpSpPr>
          <p:grpSpPr>
            <a:xfrm>
              <a:off x="304680" y="1536712"/>
              <a:ext cx="3124319" cy="1803404"/>
              <a:chOff x="25178" y="2438400"/>
              <a:chExt cx="4549376" cy="2625968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1546058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5178" y="3854339"/>
                    <a:ext cx="4549376" cy="1210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𝑙𝑜𝑔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 smtClean="0">
                      <a:solidFill>
                        <a:srgbClr val="0070C0"/>
                      </a:solidFill>
                    </a:endParaRPr>
                  </a:p>
                  <a:p>
                    <a:pPr/>
                    <a:endParaRPr lang="en-US" sz="24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8" y="3854339"/>
                    <a:ext cx="4549376" cy="12100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10800000">
              <a:off x="6852941" y="1548788"/>
              <a:ext cx="1076916" cy="8896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638800" y="2519133"/>
                  <a:ext cx="35051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</m:d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400" dirty="0" smtClean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519133"/>
                  <a:ext cx="35051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4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419600"/>
                <a:ext cx="8229600" cy="175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Embed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/>
                  <a:t>-</a:t>
                </a:r>
                <a:r>
                  <a:rPr lang="en-US" sz="2800" dirty="0" err="1" smtClean="0"/>
                  <a:t>th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coordiante</a:t>
                </a:r>
                <a:r>
                  <a:rPr lang="en-US" sz="2800" dirty="0" smtClean="0"/>
                  <a:t> using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-dimensional Walsh and step functions:</a:t>
                </a:r>
              </a:p>
              <a:p>
                <a:r>
                  <a:rPr lang="en-US" sz="2800" dirty="0" smtClean="0"/>
                  <a:t>Walsh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800" b="0" i="0" dirty="0" smtClean="0"/>
                      <m:t> =</m:t>
                    </m:r>
                    <m:nary>
                      <m:naryPr>
                        <m:chr m:val="∏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Step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/>
                          </a:rPr>
                          <m:t>𝐬𝐭𝐞𝐩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𝑠𝑡𝑒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419600"/>
                <a:ext cx="8229600" cy="1752600"/>
              </a:xfrm>
              <a:blipFill rotWithShape="1">
                <a:blip r:embed="rId5"/>
                <a:stretch>
                  <a:fillRect l="-1556" t="-3125" b="-28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486399" y="2867971"/>
            <a:ext cx="3810000" cy="1689261"/>
            <a:chOff x="5486399" y="2867971"/>
            <a:chExt cx="3810000" cy="16892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 rot="5400000">
                  <a:off x="7086599" y="2880383"/>
                  <a:ext cx="609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86599" y="2880383"/>
                  <a:ext cx="6096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486399" y="3352800"/>
                  <a:ext cx="3810000" cy="1204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𝑚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𝑚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, …,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𝑚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err="1">
                                  <a:latin typeface="Cambria Math"/>
                                </a:rPr>
                                <m:t>𝒊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p>
                                  <m:r>
                                    <a:rPr lang="en-US" sz="24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i="1" dirty="0">
                              <a:latin typeface="Cambria Math"/>
                            </a:rPr>
                            <m:t>,0,0,…,0</m:t>
                          </m:r>
                        </m:e>
                      </m:d>
                    </m:oMath>
                  </a14:m>
                  <a:endParaRPr lang="en-US" sz="2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400" dirty="0"/>
                    <a:t>…,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400" dirty="0"/>
                    <a:t>,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∩[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−1]</m:t>
                      </m:r>
                    </m:oMath>
                  </a14:m>
                  <a:r>
                    <a:rPr lang="en-US" sz="2400" dirty="0"/>
                    <a:t> </a:t>
                  </a:r>
                  <a:endParaRPr lang="en-US" sz="240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352800"/>
                  <a:ext cx="3810000" cy="12044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04680" y="2867971"/>
            <a:ext cx="3276600" cy="1232353"/>
            <a:chOff x="304680" y="2867971"/>
            <a:chExt cx="3276600" cy="1232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 rot="5400000">
                  <a:off x="1562038" y="2880383"/>
                  <a:ext cx="6096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62038" y="2880383"/>
                  <a:ext cx="6096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04680" y="3361660"/>
                  <a:ext cx="32766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/>
                          </a:rPr>
                          <m:t>⊆[</m:t>
                        </m:r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/>
                          </a:rPr>
                          <m:t>log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𝒎</m:t>
                        </m:r>
                        <m:r>
                          <a:rPr lang="en-US" sz="2400" b="1" i="1" dirty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2400" b="1" dirty="0">
                    <a:solidFill>
                      <a:srgbClr val="0070C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80" y="3361660"/>
                  <a:ext cx="3276600" cy="73866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580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  <a:blipFill rotWithShape="1">
                <a:blip r:embed="rId2"/>
                <a:stretch>
                  <a:fillRect l="-2444" r="-1185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-19493" y="1616982"/>
            <a:ext cx="3124319" cy="1434072"/>
            <a:chOff x="25178" y="2438400"/>
            <a:chExt cx="4549376" cy="2088177"/>
          </a:xfrm>
        </p:grpSpPr>
        <p:sp>
          <p:nvSpPr>
            <p:cNvPr id="10" name="Isosceles Triangle 9"/>
            <p:cNvSpPr/>
            <p:nvPr/>
          </p:nvSpPr>
          <p:spPr>
            <a:xfrm>
              <a:off x="1546058" y="2438400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178" y="3854339"/>
                  <a:ext cx="4549376" cy="672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⊆[</m:t>
                        </m:r>
                        <m:r>
                          <m:rPr>
                            <m:sty m:val="p"/>
                          </m:r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8" y="3854339"/>
                  <a:ext cx="4549376" cy="6722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Isosceles Triangle 7"/>
          <p:cNvSpPr/>
          <p:nvPr/>
        </p:nvSpPr>
        <p:spPr>
          <a:xfrm rot="10800000">
            <a:off x="6852941" y="1548788"/>
            <a:ext cx="1076916" cy="8896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38800" y="2519133"/>
                <a:ext cx="3505199" cy="9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, …,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err="1" smtClean="0">
                                  <a:latin typeface="Cambria Math"/>
                                </a:rPr>
                                <m:t>𝒊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p>
                                  <m:r>
                                    <a:rPr lang="en-US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b="0" i="1" dirty="0" smtClean="0">
                              <a:latin typeface="Cambria Math"/>
                            </a:rPr>
                            <m:t>,0,0,…,0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…,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∩[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19133"/>
                <a:ext cx="3505199" cy="927433"/>
              </a:xfrm>
              <a:prstGeom prst="rect">
                <a:avLst/>
              </a:prstGeom>
              <a:blipFill rotWithShape="1">
                <a:blip r:embed="rId4"/>
                <a:stretch>
                  <a:fillRect l="-174" r="-12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0616" y="5562600"/>
                <a:ext cx="8229600" cy="17526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Walsh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800" b="0" i="0" dirty="0" smtClean="0"/>
                      <m:t> =</m:t>
                    </m:r>
                    <m:nary>
                      <m:naryPr>
                        <m:chr m:val="∏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Step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/>
                          </a:rPr>
                          <m:t>𝐬𝐭𝐞𝐩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𝑠𝑡𝑒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616" y="5562600"/>
                <a:ext cx="8229600" cy="1752600"/>
              </a:xfrm>
              <a:blipFill rotWithShape="1">
                <a:blip r:embed="rId5"/>
                <a:stretch>
                  <a:fillRect l="-1259"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2776" y="3200400"/>
                <a:ext cx="8763000" cy="214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𝝌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sSubSup>
                          <m:sSubSup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</m:sSubSup>
                        <m:r>
                          <a:rPr lang="en-US" sz="2400" i="1" dirty="0">
                            <a:latin typeface="Cambria Math"/>
                          </a:rPr>
                          <m:t>∩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err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b="1" i="1" dirty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  <m:sup>
                                    <m:r>
                                      <a:rPr lang="en-US" sz="2400" b="1" i="1" dirty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2400" i="1" dirty="0">
                                <a:latin typeface="Cambria Math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𝒎</m:t>
                                </m:r>
                              </m:e>
                            </m:func>
                          </m:e>
                        </m:d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⊕</m:t>
                    </m:r>
                    <m:nary>
                      <m:naryPr>
                        <m:chr m:val="∏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+2 </m:t>
                    </m:r>
                    <m:sSub>
                      <m:sSubPr>
                        <m:ctrl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𝐬𝐭𝐞𝐩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,..,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⊕</m:t>
                    </m:r>
                    <m:nary>
                      <m:naryPr>
                        <m:chr m:val="∏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r>
                          <a:rPr lang="en-US" sz="2400" i="1" dirty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 b="0" i="1" dirty="0">
                                <a:latin typeface="Cambria Math"/>
                              </a:rPr>
                              <m:t>step</m:t>
                            </m:r>
                          </m:e>
                        </m:nary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r>
                      <a:rPr lang="en-US" sz="2400" b="0" i="1" dirty="0" smtClean="0">
                        <a:latin typeface="Cambria Math"/>
                      </a:rPr>
                      <m:t>𝑠𝑡𝑒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𝑠𝑡𝑒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6" y="3200400"/>
                <a:ext cx="8763000" cy="2142061"/>
              </a:xfrm>
              <a:prstGeom prst="rect">
                <a:avLst/>
              </a:prstGeom>
              <a:blipFill rotWithShape="1">
                <a:blip r:embed="rId6"/>
                <a:stretch>
                  <a:fillRect l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4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2" grpId="0" uiExpand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  <a:blipFill rotWithShape="1">
                <a:blip r:embed="rId2"/>
                <a:stretch>
                  <a:fillRect l="-2444" r="-1185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-19493" y="1548788"/>
            <a:ext cx="9163492" cy="1897778"/>
            <a:chOff x="-19493" y="1548788"/>
            <a:chExt cx="9163492" cy="1897778"/>
          </a:xfrm>
        </p:grpSpPr>
        <p:grpSp>
          <p:nvGrpSpPr>
            <p:cNvPr id="6" name="Group 5"/>
            <p:cNvGrpSpPr/>
            <p:nvPr/>
          </p:nvGrpSpPr>
          <p:grpSpPr>
            <a:xfrm>
              <a:off x="-19493" y="1616982"/>
              <a:ext cx="3124319" cy="1434072"/>
              <a:chOff x="25178" y="2438400"/>
              <a:chExt cx="4549376" cy="2088177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1546058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5178" y="3854339"/>
                    <a:ext cx="4549376" cy="6722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⊆[</m:t>
                          </m:r>
                          <m:r>
                            <m:rPr>
                              <m:sty m:val="p"/>
                            </m:r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8" y="3854339"/>
                    <a:ext cx="4549376" cy="67223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10800000">
              <a:off x="6852941" y="1548788"/>
              <a:ext cx="1076916" cy="8896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638800" y="2519133"/>
                  <a:ext cx="3505199" cy="927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…,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err="1" smtClean="0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2400" b="0" i="1" dirty="0" smtClean="0">
                                <a:latin typeface="Cambria Math"/>
                              </a:rPr>
                              <m:t>,0,0,…,0</m:t>
                            </m:r>
                          </m:e>
                        </m:d>
                      </m:oMath>
                    </m:oMathPara>
                  </a14:m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…,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∩[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𝒊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−1]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519133"/>
                  <a:ext cx="3505199" cy="9274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4" r="-121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0"/>
                <a:ext cx="8229600" cy="17526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Only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matters:</a:t>
                </a:r>
              </a:p>
              <a:p>
                <a:pPr lvl="1"/>
                <a:r>
                  <a:rPr lang="en-US" sz="2400" dirty="0" smtClean="0"/>
                  <a:t>Coordinates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cancelled by Bob’s Walsh terms</a:t>
                </a:r>
              </a:p>
              <a:p>
                <a:pPr lvl="1"/>
                <a:r>
                  <a:rPr lang="en-US" sz="2400" dirty="0" smtClean="0"/>
                  <a:t>Coordinates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cancelled by Bob’s </a:t>
                </a:r>
                <a:r>
                  <a:rPr lang="en-US" sz="2400" dirty="0"/>
                  <a:t>S</a:t>
                </a:r>
                <a:r>
                  <a:rPr lang="en-US" sz="2400" dirty="0" smtClean="0"/>
                  <a:t>tep terms</a:t>
                </a:r>
              </a:p>
              <a:p>
                <a:pPr lvl="1"/>
                <a:r>
                  <a:rPr lang="en-US" sz="2400" dirty="0" smtClean="0"/>
                  <a:t>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behaves as in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 case</a:t>
                </a: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0"/>
                <a:ext cx="8229600" cy="1752600"/>
              </a:xfrm>
              <a:blipFill rotWithShape="1">
                <a:blip r:embed="rId5"/>
                <a:stretch>
                  <a:fillRect l="-133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3916" y="3352800"/>
                <a:ext cx="8763000" cy="98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𝝌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⊕</m:t>
                    </m:r>
                    <m:nary>
                      <m:naryPr>
                        <m:chr m:val="∏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r>
                          <a:rPr lang="en-US" sz="2400" i="1" dirty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b="0" i="1" dirty="0" smtClean="0">
                        <a:latin typeface="Cambria Math"/>
                      </a:rPr>
                      <m:t>𝑠𝑡𝑒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6" y="3352800"/>
                <a:ext cx="8763000" cy="988732"/>
              </a:xfrm>
              <a:prstGeom prst="rect">
                <a:avLst/>
              </a:prstGeom>
              <a:blipFill rotWithShape="1">
                <a:blip r:embed="rId6"/>
                <a:stretch>
                  <a:fillRect l="-139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6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76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monotone 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-Lipschitz </a:t>
                </a:r>
                <a:r>
                  <a:rPr lang="en-US" dirty="0"/>
                  <a:t>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separately convex </a:t>
                </a:r>
                <a:r>
                  <a:rPr lang="en-US" dirty="0"/>
                  <a:t>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monotone axis-parallel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derivative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convex </a:t>
                </a:r>
                <a:r>
                  <a:rPr lang="en-US" dirty="0"/>
                  <a:t>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/>
                  <a:t>Can’t be expressed as a property of axis-parallel derivatives!</a:t>
                </a:r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[BRY] </a:t>
                </a:r>
                <a:r>
                  <a:rPr lang="en-US" dirty="0" smtClean="0"/>
                  <a:t>For all these properties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These bounds are optimal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Chakrabarty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Seshadhri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‘13]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76800"/>
              </a:xfrm>
              <a:blipFill rotWithShape="1">
                <a:blip r:embed="rId3"/>
                <a:stretch>
                  <a:fillRect l="-1153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rgbClr val="7030A0"/>
                </a:solidFill>
              </a:rPr>
              <a:t>[</a:t>
            </a:r>
            <a:r>
              <a:rPr lang="en-US" sz="2700" dirty="0" err="1" smtClean="0">
                <a:solidFill>
                  <a:srgbClr val="7030A0"/>
                </a:solidFill>
              </a:rPr>
              <a:t>Goldreich</a:t>
            </a:r>
            <a:r>
              <a:rPr lang="en-US" sz="2700" dirty="0" smtClean="0">
                <a:solidFill>
                  <a:srgbClr val="7030A0"/>
                </a:solidFill>
              </a:rPr>
              <a:t>, </a:t>
            </a:r>
            <a:r>
              <a:rPr lang="en-US" sz="2700" dirty="0" err="1" smtClean="0">
                <a:solidFill>
                  <a:srgbClr val="7030A0"/>
                </a:solidFill>
              </a:rPr>
              <a:t>Goldwasser</a:t>
            </a:r>
            <a:r>
              <a:rPr lang="en-US" sz="2700" dirty="0" smtClean="0">
                <a:solidFill>
                  <a:srgbClr val="7030A0"/>
                </a:solidFill>
              </a:rPr>
              <a:t>, Ron, </a:t>
            </a:r>
            <a:r>
              <a:rPr lang="en-US" sz="2700" dirty="0" err="1" smtClean="0">
                <a:solidFill>
                  <a:srgbClr val="7030A0"/>
                </a:solidFill>
              </a:rPr>
              <a:t>Rubinfeld</a:t>
            </a:r>
            <a:r>
              <a:rPr lang="en-US" sz="2700" dirty="0" smtClean="0">
                <a:solidFill>
                  <a:srgbClr val="7030A0"/>
                </a:solidFill>
              </a:rPr>
              <a:t>, Sudan]</a:t>
            </a:r>
            <a:endParaRPr lang="en-US" sz="2700" dirty="0">
              <a:solidFill>
                <a:srgbClr val="7030A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0500" y="1535668"/>
            <a:ext cx="4595169" cy="4651937"/>
            <a:chOff x="190500" y="1535668"/>
            <a:chExt cx="4595169" cy="4651937"/>
          </a:xfrm>
        </p:grpSpPr>
        <p:grpSp>
          <p:nvGrpSpPr>
            <p:cNvPr id="43" name="Group 42"/>
            <p:cNvGrpSpPr/>
            <p:nvPr/>
          </p:nvGrpSpPr>
          <p:grpSpPr>
            <a:xfrm>
              <a:off x="190500" y="1535668"/>
              <a:ext cx="3543300" cy="4651937"/>
              <a:chOff x="190500" y="1535668"/>
              <a:chExt cx="3543300" cy="465193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78905" y="4092105"/>
                <a:ext cx="1371600" cy="209550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2095500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cubicBezTo>
                      <a:pt x="1371600" y="1191429"/>
                      <a:pt x="1064557" y="2095500"/>
                      <a:pt x="685800" y="2095500"/>
                    </a:cubicBezTo>
                    <a:cubicBezTo>
                      <a:pt x="307043" y="2095500"/>
                      <a:pt x="0" y="1191429"/>
                      <a:pt x="0" y="76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No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8905" y="2050151"/>
                <a:ext cx="1371600" cy="201930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2019300">
                    <a:moveTo>
                      <a:pt x="685800" y="0"/>
                    </a:moveTo>
                    <a:cubicBezTo>
                      <a:pt x="1064557" y="0"/>
                      <a:pt x="1371600" y="904071"/>
                      <a:pt x="1371600" y="2019300"/>
                    </a:cubicBezTo>
                    <a:lnTo>
                      <a:pt x="0" y="2019300"/>
                    </a:lnTo>
                    <a:cubicBezTo>
                      <a:pt x="0" y="904071"/>
                      <a:pt x="307043" y="0"/>
                      <a:pt x="685800" y="0"/>
                    </a:cubicBez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YES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0500" y="1535668"/>
                <a:ext cx="3543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Randomized algorithm</a:t>
                </a:r>
                <a:endParaRPr lang="en-US" sz="2400" b="1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650505" y="2535456"/>
              <a:ext cx="3135164" cy="3101971"/>
              <a:chOff x="2057400" y="2511813"/>
              <a:chExt cx="3135164" cy="3101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677964" y="2511813"/>
                    <a:ext cx="2514600" cy="995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Accept with probability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7964" y="2511813"/>
                    <a:ext cx="2514600" cy="99514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883" t="-4908" b="-55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31989" y="4618640"/>
                    <a:ext cx="2514600" cy="995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Reject with probability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989" y="4618640"/>
                    <a:ext cx="2514600" cy="99514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632" t="-4908" b="-55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057400" y="2511813"/>
                    <a:ext cx="84916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latin typeface="Cambria Math"/>
                            </a:rPr>
                            <m:t>⇒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2511813"/>
                    <a:ext cx="849164" cy="70788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90279" y="4618640"/>
                    <a:ext cx="84916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latin typeface="Cambria Math"/>
                            </a:rPr>
                            <m:t>⇒ 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0279" y="4618640"/>
                    <a:ext cx="849164" cy="70788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Group 48"/>
          <p:cNvGrpSpPr/>
          <p:nvPr/>
        </p:nvGrpSpPr>
        <p:grpSpPr>
          <a:xfrm>
            <a:off x="4752975" y="1541495"/>
            <a:ext cx="4538791" cy="4646110"/>
            <a:chOff x="4752975" y="1541495"/>
            <a:chExt cx="4538791" cy="464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752975" y="1541495"/>
              <a:ext cx="4538791" cy="4646110"/>
              <a:chOff x="4752975" y="1541495"/>
              <a:chExt cx="4538791" cy="4646110"/>
            </a:xfrm>
          </p:grpSpPr>
          <p:sp>
            <p:nvSpPr>
              <p:cNvPr id="17" name="Oval 14"/>
              <p:cNvSpPr/>
              <p:nvPr/>
            </p:nvSpPr>
            <p:spPr>
              <a:xfrm>
                <a:off x="4818620" y="4092105"/>
                <a:ext cx="1371600" cy="396446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396446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lnTo>
                      <a:pt x="1360636" y="396446"/>
                    </a:lnTo>
                    <a:lnTo>
                      <a:pt x="10964" y="396446"/>
                    </a:lnTo>
                    <a:cubicBezTo>
                      <a:pt x="2935" y="292233"/>
                      <a:pt x="0" y="185226"/>
                      <a:pt x="0" y="7620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752975" y="1541495"/>
                <a:ext cx="4538791" cy="4646110"/>
                <a:chOff x="4752975" y="1541495"/>
                <a:chExt cx="4538791" cy="4646110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752975" y="1541495"/>
                  <a:ext cx="2228850" cy="4646110"/>
                  <a:chOff x="4752975" y="1541495"/>
                  <a:chExt cx="2228850" cy="4646110"/>
                </a:xfrm>
              </p:grpSpPr>
              <p:sp>
                <p:nvSpPr>
                  <p:cNvPr id="18" name="Rectangle 13"/>
                  <p:cNvSpPr/>
                  <p:nvPr/>
                </p:nvSpPr>
                <p:spPr>
                  <a:xfrm>
                    <a:off x="4818620" y="2050151"/>
                    <a:ext cx="1371600" cy="201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600" h="2019300">
                        <a:moveTo>
                          <a:pt x="685800" y="0"/>
                        </a:moveTo>
                        <a:cubicBezTo>
                          <a:pt x="1064557" y="0"/>
                          <a:pt x="1371600" y="904071"/>
                          <a:pt x="1371600" y="2019300"/>
                        </a:cubicBezTo>
                        <a:lnTo>
                          <a:pt x="0" y="2019300"/>
                        </a:lnTo>
                        <a:cubicBezTo>
                          <a:pt x="0" y="904071"/>
                          <a:pt x="307043" y="0"/>
                          <a:pt x="685800" y="0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YES</a:t>
                    </a:r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Oval 14"/>
                  <p:cNvSpPr/>
                  <p:nvPr/>
                </p:nvSpPr>
                <p:spPr>
                  <a:xfrm>
                    <a:off x="4829584" y="4488551"/>
                    <a:ext cx="1349672" cy="169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672" h="1699054">
                        <a:moveTo>
                          <a:pt x="0" y="0"/>
                        </a:moveTo>
                        <a:lnTo>
                          <a:pt x="1349672" y="0"/>
                        </a:lnTo>
                        <a:cubicBezTo>
                          <a:pt x="1299917" y="963108"/>
                          <a:pt x="1016565" y="1699054"/>
                          <a:pt x="674836" y="1699054"/>
                        </a:cubicBezTo>
                        <a:cubicBezTo>
                          <a:pt x="333107" y="1699054"/>
                          <a:pt x="49755" y="963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No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752975" y="1541495"/>
                    <a:ext cx="22288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Property tester</a:t>
                    </a:r>
                    <a:endParaRPr lang="en-US" sz="2400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4818620" y="3967530"/>
                        <a:ext cx="14045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oMath>
                        </a14:m>
                        <a:r>
                          <a:rPr lang="en-US" sz="3200" dirty="0" smtClean="0"/>
                          <a:t>-</a:t>
                        </a:r>
                        <a:r>
                          <a:rPr lang="en-US" sz="3200" b="1" dirty="0" smtClean="0"/>
                          <a:t>close</a:t>
                        </a:r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8620" y="3967530"/>
                        <a:ext cx="1404551" cy="584775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12500" r="-8658" b="-34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6156602" y="2438400"/>
                  <a:ext cx="3135164" cy="3101971"/>
                  <a:chOff x="6156602" y="2438400"/>
                  <a:chExt cx="3135164" cy="310197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156602" y="2438400"/>
                    <a:ext cx="3135164" cy="3101971"/>
                    <a:chOff x="2057400" y="2511813"/>
                    <a:chExt cx="3135164" cy="310197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Accept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l="-3883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Reject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l="-3632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731191" y="3967530"/>
                    <a:ext cx="16048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</a:rPr>
                      <a:t>Don’t care</a:t>
                    </a:r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65720" y="6187605"/>
                <a:ext cx="7944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800" dirty="0" smtClean="0"/>
                  <a:t>-</a:t>
                </a:r>
                <a:r>
                  <a:rPr lang="en-US" sz="2800" b="1" dirty="0" smtClean="0"/>
                  <a:t>close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smtClean="0"/>
                  <a:t>fraction </a:t>
                </a:r>
                <a:r>
                  <a:rPr lang="en-US" sz="2800" smtClean="0"/>
                  <a:t>can be</a:t>
                </a:r>
                <a:r>
                  <a:rPr lang="en-US" sz="2800" smtClean="0"/>
                  <a:t> </a:t>
                </a:r>
                <a:r>
                  <a:rPr lang="en-US" sz="2800" dirty="0" smtClean="0"/>
                  <a:t>changed to become </a:t>
                </a:r>
                <a:r>
                  <a:rPr lang="en-US" sz="2800" b="1" dirty="0" smtClean="0"/>
                  <a:t>YES</a:t>
                </a:r>
                <a:endParaRPr lang="en-US" sz="28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0" y="6187605"/>
                <a:ext cx="7944880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5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Open Problems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Adaptive bounds and round vs. query complexity tradeoffs for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[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𝒎</m:t>
                        </m:r>
                        <m:r>
                          <a:rPr lang="en-US" b="1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Only known: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[Fischer’04;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Chakrabarty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Seshadhri’13]</a:t>
                </a:r>
              </a:p>
              <a:p>
                <a:r>
                  <a:rPr lang="en-US" dirty="0" smtClean="0"/>
                  <a:t>Inspired by connections of CC and </a:t>
                </a:r>
                <a:r>
                  <a:rPr lang="en-US" dirty="0"/>
                  <a:t>I</a:t>
                </a:r>
                <a:r>
                  <a:rPr lang="en-US" dirty="0" smtClean="0"/>
                  <a:t>nformation Complexity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Direct information-theoretic proofs?</a:t>
                </a:r>
              </a:p>
              <a:p>
                <a:pPr lvl="1"/>
                <a:r>
                  <a:rPr lang="en-US" dirty="0" smtClean="0"/>
                  <a:t>Round vs. query complexity tradeoffs in property testing?</a:t>
                </a:r>
              </a:p>
              <a:p>
                <a:r>
                  <a:rPr lang="en-US" dirty="0" smtClean="0"/>
                  <a:t>Testing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[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-testing model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[Berman,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Raskhodnikova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Y. ‘14]</a:t>
                </a:r>
              </a:p>
              <a:p>
                <a:pPr lvl="1"/>
                <a:r>
                  <a:rPr lang="en-US" dirty="0" smtClean="0"/>
                  <a:t>Testing convexity: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441" t="-3202" b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2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Ultra-fast Approximate Decision Making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00252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03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Property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set of </a:t>
                </a:r>
                <a:r>
                  <a:rPr lang="en-US" b="1" dirty="0" smtClean="0"/>
                  <a:t>YES </a:t>
                </a:r>
                <a:r>
                  <a:rPr lang="en-US" dirty="0" smtClean="0"/>
                  <a:t>instances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complexity of testing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Adaptive queries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𝑛𝑎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Non-adaptive (all queries at once)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Queries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rounds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𝑛𝑎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038599"/>
              </a:xfrm>
              <a:blipFill rotWithShape="1">
                <a:blip r:embed="rId2"/>
                <a:stretch>
                  <a:fillRect l="-169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rgbClr val="7030A0"/>
                </a:solidFill>
              </a:rPr>
              <a:t>[</a:t>
            </a:r>
            <a:r>
              <a:rPr lang="en-US" sz="2700" dirty="0" err="1" smtClean="0">
                <a:solidFill>
                  <a:srgbClr val="7030A0"/>
                </a:solidFill>
              </a:rPr>
              <a:t>Goldreich</a:t>
            </a:r>
            <a:r>
              <a:rPr lang="en-US" sz="2700" dirty="0" smtClean="0">
                <a:solidFill>
                  <a:srgbClr val="7030A0"/>
                </a:solidFill>
              </a:rPr>
              <a:t>, </a:t>
            </a:r>
            <a:r>
              <a:rPr lang="en-US" sz="2700" dirty="0" err="1" smtClean="0">
                <a:solidFill>
                  <a:srgbClr val="7030A0"/>
                </a:solidFill>
              </a:rPr>
              <a:t>Goldwasser</a:t>
            </a:r>
            <a:r>
              <a:rPr lang="en-US" sz="2700" dirty="0" smtClean="0">
                <a:solidFill>
                  <a:srgbClr val="7030A0"/>
                </a:solidFill>
              </a:rPr>
              <a:t>, Ron, </a:t>
            </a:r>
            <a:r>
              <a:rPr lang="en-US" sz="2700" dirty="0" err="1" smtClean="0">
                <a:solidFill>
                  <a:srgbClr val="7030A0"/>
                </a:solidFill>
              </a:rPr>
              <a:t>Rubinfeld</a:t>
            </a:r>
            <a:r>
              <a:rPr lang="en-US" sz="2700" dirty="0" smtClean="0">
                <a:solidFill>
                  <a:srgbClr val="7030A0"/>
                </a:solidFill>
              </a:rPr>
              <a:t>, Sudan]</a:t>
            </a:r>
            <a:endParaRPr lang="en-US" sz="2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</a:t>
            </a:r>
            <a:r>
              <a:rPr lang="en-US" dirty="0" smtClean="0">
                <a:solidFill>
                  <a:srgbClr val="7030A0"/>
                </a:solidFill>
              </a:rPr>
              <a:t>[Yao’79]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1128" y="3098924"/>
            <a:ext cx="7286742" cy="1984086"/>
            <a:chOff x="811128" y="3098924"/>
            <a:chExt cx="7286742" cy="1984086"/>
          </a:xfrm>
        </p:grpSpPr>
        <p:grpSp>
          <p:nvGrpSpPr>
            <p:cNvPr id="8" name="Group 7"/>
            <p:cNvGrpSpPr/>
            <p:nvPr/>
          </p:nvGrpSpPr>
          <p:grpSpPr>
            <a:xfrm>
              <a:off x="811128" y="3098924"/>
              <a:ext cx="1627272" cy="1984086"/>
              <a:chOff x="762000" y="2438400"/>
              <a:chExt cx="1627272" cy="1984086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9363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494585" y="3098924"/>
              <a:ext cx="1603285" cy="1952909"/>
              <a:chOff x="6477000" y="2438400"/>
              <a:chExt cx="1603285" cy="1952909"/>
            </a:xfrm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72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i="1" dirty="0" err="1" smtClean="0">
                          <a:latin typeface="Cambria Math"/>
                        </a:rPr>
                        <m:t>,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057400" y="1295400"/>
            <a:ext cx="4437072" cy="1570949"/>
            <a:chOff x="2057400" y="1295400"/>
            <a:chExt cx="4437072" cy="15709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057400" y="1951151"/>
              <a:ext cx="1066800" cy="915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334000" y="1951151"/>
              <a:ext cx="990600" cy="773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90800" y="2408750"/>
            <a:ext cx="3581400" cy="609201"/>
            <a:chOff x="2590800" y="2944488"/>
            <a:chExt cx="3581400" cy="6092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579078" y="3098924"/>
            <a:ext cx="3593122" cy="528627"/>
            <a:chOff x="2579078" y="3634662"/>
            <a:chExt cx="3593122" cy="52862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579078" y="4163289"/>
              <a:ext cx="35931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2590800" y="3660724"/>
            <a:ext cx="3581400" cy="527938"/>
            <a:chOff x="2590800" y="4196462"/>
            <a:chExt cx="3581400" cy="52793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472440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0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4082019" y="3894127"/>
            <a:ext cx="58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…</a:t>
            </a:r>
            <a:endParaRPr lang="en-US" sz="48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2432539" y="4736254"/>
            <a:ext cx="3886200" cy="631157"/>
            <a:chOff x="2438400" y="4702872"/>
            <a:chExt cx="3886200" cy="63115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438400" y="4702872"/>
              <a:ext cx="990600" cy="24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5181600" y="4702872"/>
              <a:ext cx="1143000" cy="24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min. communication (error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 smtClean="0"/>
                  <a:t>)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 min.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-round communication </a:t>
                </a:r>
                <a:r>
                  <a:rPr lang="en-US" sz="3200" dirty="0"/>
                  <a:t>(error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blipFill rotWithShape="1">
                <a:blip r:embed="rId9"/>
                <a:stretch>
                  <a:fillRect t="-6667" r="-54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535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latin typeface="Cambria Math"/>
                  </a:rPr>
                  <a:t>-linear function</a:t>
                </a:r>
                <a:r>
                  <a:rPr lang="en-US" dirty="0">
                    <a:latin typeface="Cambria Math"/>
                  </a:rPr>
                  <a:t>:</a:t>
                </a:r>
                <a:r>
                  <a:rPr lang="en-US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/>
                  </a:rPr>
                  <a:t>	</a:t>
                </a:r>
                <a:r>
                  <a:rPr lang="en-US" b="0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 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|=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/>
                  <a:t>D</a:t>
                </a:r>
                <a:r>
                  <a:rPr lang="en-US" dirty="0" err="1" smtClean="0"/>
                  <a:t>isjointness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535363"/>
              </a:xfrm>
              <a:blipFill rotWithShape="1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588476" y="4724400"/>
            <a:ext cx="6705601" cy="2407537"/>
            <a:chOff x="811127" y="3098924"/>
            <a:chExt cx="9764145" cy="3505657"/>
          </a:xfrm>
        </p:grpSpPr>
        <p:grpSp>
          <p:nvGrpSpPr>
            <p:cNvPr id="5" name="Group 4"/>
            <p:cNvGrpSpPr/>
            <p:nvPr/>
          </p:nvGrpSpPr>
          <p:grpSpPr>
            <a:xfrm>
              <a:off x="811127" y="3098924"/>
              <a:ext cx="4233404" cy="2788602"/>
              <a:chOff x="761999" y="2438400"/>
              <a:chExt cx="4233404" cy="2788602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61999" y="3837710"/>
                    <a:ext cx="4233404" cy="1389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3837710"/>
                    <a:ext cx="4233404" cy="138929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5462" t="-833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6494584" y="3098924"/>
              <a:ext cx="4080688" cy="3505657"/>
              <a:chOff x="6476999" y="2438400"/>
              <a:chExt cx="4080688" cy="3505657"/>
            </a:xfrm>
          </p:grpSpPr>
          <p:sp>
            <p:nvSpPr>
              <p:cNvPr id="7" name="Isosceles Triangle 6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476999" y="3837710"/>
                    <a:ext cx="4080688" cy="21063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</a:t>
                    </a:r>
                    <a:endParaRPr lang="en-US" sz="2400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𝐓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999" y="3837710"/>
                    <a:ext cx="4080688" cy="210634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652" t="-50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24200" y="4938380"/>
                <a:ext cx="2183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: |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0?</a:t>
                </a:r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938380"/>
                <a:ext cx="218342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514" t="-10526" r="-16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28600" y="152400"/>
                <a:ext cx="86868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/2-disjointness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-linearity 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7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700" dirty="0" err="1" smtClean="0">
                    <a:solidFill>
                      <a:srgbClr val="7030A0"/>
                    </a:solidFill>
                  </a:rPr>
                  <a:t>Blais</a:t>
                </a:r>
                <a:r>
                  <a:rPr lang="en-US" sz="2700" dirty="0" smtClean="0">
                    <a:solidFill>
                      <a:srgbClr val="7030A0"/>
                    </a:solidFill>
                  </a:rPr>
                  <a:t>, Brody,Matulef’11</a:t>
                </a:r>
                <a:r>
                  <a:rPr lang="en-US" sz="2700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686800" cy="1143000"/>
              </a:xfrm>
              <a:prstGeom prst="rect">
                <a:avLst/>
              </a:prstGeom>
              <a:blipFill rotWithShape="1">
                <a:blip r:embed="rId7"/>
                <a:stretch>
                  <a:fillRect t="-10638" b="-13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/2-disjointness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-linearity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sz="27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700" dirty="0" err="1" smtClean="0">
                    <a:solidFill>
                      <a:srgbClr val="7030A0"/>
                    </a:solidFill>
                  </a:rPr>
                  <a:t>Blais</a:t>
                </a:r>
                <a:r>
                  <a:rPr lang="en-US" sz="2700" dirty="0" smtClean="0">
                    <a:solidFill>
                      <a:srgbClr val="7030A0"/>
                    </a:solidFill>
                  </a:rPr>
                  <a:t>, Brody,Matulef’11</a:t>
                </a:r>
                <a:r>
                  <a:rPr lang="en-US" sz="2700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9937" y="3581400"/>
                <a:ext cx="8311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</a:rPr>
                      <m:t>∩</m:t>
                    </m:r>
                    <m:r>
                      <a:rPr lang="en-US" sz="2800" b="0" i="1" dirty="0" smtClean="0">
                        <a:latin typeface="Cambria Math"/>
                      </a:rPr>
                      <m:t>𝑇</m:t>
                    </m:r>
                    <m:r>
                      <a:rPr lang="en-US" sz="2800" b="0" i="1" dirty="0" smtClean="0">
                        <a:latin typeface="Cambria Math"/>
                      </a:rPr>
                      <m:t>=∅</m:t>
                    </m:r>
                  </m:oMath>
                </a14:m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-linear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𝑆</m:t>
                    </m:r>
                    <m:r>
                      <a:rPr lang="en-US" sz="2800" i="1" dirty="0">
                        <a:latin typeface="Cambria Math"/>
                      </a:rPr>
                      <m:t>∩</m:t>
                    </m:r>
                    <m:r>
                      <a:rPr lang="en-US" sz="2800" i="1" dirty="0">
                        <a:latin typeface="Cambria Math"/>
                      </a:rPr>
                      <m:t>𝑇</m:t>
                    </m:r>
                    <m:r>
                      <a:rPr lang="en-US" sz="2800" i="1" dirty="0">
                        <a:latin typeface="Cambria Math"/>
                      </a:rPr>
                      <m:t>≠∅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(&lt;</m:t>
                    </m:r>
                    <m:r>
                      <a:rPr lang="en-US" sz="2800" b="1" i="1" dirty="0">
                        <a:latin typeface="Cambria Math"/>
                      </a:rPr>
                      <m:t>𝒌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-linear, ½-far from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/>
                  <a:t>-linear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7" y="3581400"/>
                <a:ext cx="8311661" cy="1384995"/>
              </a:xfrm>
              <a:prstGeom prst="rect">
                <a:avLst/>
              </a:prstGeom>
              <a:blipFill rotWithShape="1">
                <a:blip r:embed="rId3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9939" y="1523999"/>
            <a:ext cx="7016261" cy="1434070"/>
            <a:chOff x="-511810" y="3098924"/>
            <a:chExt cx="10216503" cy="2088175"/>
          </a:xfrm>
        </p:grpSpPr>
        <p:grpSp>
          <p:nvGrpSpPr>
            <p:cNvPr id="8" name="Group 7"/>
            <p:cNvGrpSpPr/>
            <p:nvPr/>
          </p:nvGrpSpPr>
          <p:grpSpPr>
            <a:xfrm>
              <a:off x="-511810" y="3098924"/>
              <a:ext cx="4233404" cy="2088175"/>
              <a:chOff x="-560938" y="2438400"/>
              <a:chExt cx="4233404" cy="2088175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-560938" y="3854336"/>
                    <a:ext cx="4233404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60938" y="3854336"/>
                    <a:ext cx="4233404" cy="6722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5624005" y="3098924"/>
              <a:ext cx="4080688" cy="2071104"/>
              <a:chOff x="5606420" y="2438400"/>
              <a:chExt cx="4080688" cy="2071104"/>
            </a:xfrm>
          </p:grpSpPr>
          <p:sp>
            <p:nvSpPr>
              <p:cNvPr id="10" name="Isosceles Triangle 9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606420" y="3837265"/>
                    <a:ext cx="4080688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𝐓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420" y="3837265"/>
                    <a:ext cx="4080688" cy="67223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652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4399" y="2829580"/>
                <a:ext cx="2672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829580"/>
                <a:ext cx="267286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62500" y="2829580"/>
                <a:ext cx="2672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2829580"/>
                <a:ext cx="267286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65488" y="1707202"/>
                <a:ext cx="23099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sz="2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488" y="1707202"/>
                <a:ext cx="230999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9939" y="4711066"/>
                <a:ext cx="8159261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Test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-linearity using shared randomness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To </a:t>
                </a:r>
                <a:r>
                  <a:rPr lang="en-US" sz="2800" dirty="0"/>
                  <a:t>evaluate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(2 bits)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Disjointness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2⋅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1" dirty="0"/>
                          <m:t>½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Linearity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9" y="4711066"/>
                <a:ext cx="8159261" cy="1598964"/>
              </a:xfrm>
              <a:prstGeom prst="rect">
                <a:avLst/>
              </a:prstGeom>
              <a:blipFill rotWithShape="1">
                <a:blip r:embed="rId9"/>
                <a:stretch>
                  <a:fillRect l="-1345" t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/>
                  <a:t>D</a:t>
                </a:r>
                <a:r>
                  <a:rPr lang="en-US" dirty="0" smtClean="0"/>
                  <a:t>isjointness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Razborov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Hastad-Wigderson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]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7030A0"/>
                    </a:solidFill>
                  </a:rPr>
                  <a:t>[Folklore +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Dasgupta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Kumar, 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Sivakumar’12;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Buhrman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Garcia-Soriano,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Matsliah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De Wolf’12]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𝑖𝑙𝑜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Saglam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Tardos’13]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 smtClean="0"/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Braverman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Garg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Pankratov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Weinstein’13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]</a:t>
                </a:r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  <a:blipFill rotWithShape="1">
                <a:blip r:embed="rId4"/>
                <a:stretch>
                  <a:fillRect l="-1778" t="-2971" r="-1259" b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558508" y="4163084"/>
            <a:ext cx="1569660" cy="565666"/>
            <a:chOff x="1219200" y="4021015"/>
            <a:chExt cx="1569660" cy="565666"/>
          </a:xfrm>
        </p:grpSpPr>
        <p:sp>
          <p:nvSpPr>
            <p:cNvPr id="4" name="TextBox 3"/>
            <p:cNvSpPr txBox="1"/>
            <p:nvPr/>
          </p:nvSpPr>
          <p:spPr>
            <a:xfrm rot="16200000">
              <a:off x="1813530" y="3426685"/>
              <a:ext cx="381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{</a:t>
              </a:r>
              <a:endParaRPr lang="en-US" sz="9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46829" y="4217349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a14:m>
                  <a:r>
                    <a:rPr lang="en-US" dirty="0" smtClean="0"/>
                    <a:t> times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829" y="4217349"/>
                  <a:ext cx="914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03969" y="4802834"/>
                <a:ext cx="5334000" cy="6118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ilog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𝑸</m:t>
                            </m:r>
                          </m:e>
                          <m:sup>
                            <m:r>
                              <a:rPr lang="en-US" sz="2800" b="1" i="1" dirty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>
                            <a:latin typeface="Cambria Math"/>
                          </a:rPr>
                          <m:t>/</m:t>
                        </m:r>
                        <m:r>
                          <a:rPr lang="en-US" sz="2800" b="1" i="1" dirty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Linearity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69" y="4802834"/>
                <a:ext cx="5334000" cy="6118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 lower bounds via CC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Monotonicity, Juntas, Low Fourier degree, Small Decision Trees 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Blais</a:t>
            </a:r>
            <a:r>
              <a:rPr lang="en-US" dirty="0" smtClean="0">
                <a:solidFill>
                  <a:srgbClr val="7030A0"/>
                </a:solidFill>
              </a:rPr>
              <a:t>, Brody, </a:t>
            </a:r>
            <a:r>
              <a:rPr lang="en-US" dirty="0" err="1" smtClean="0">
                <a:solidFill>
                  <a:srgbClr val="7030A0"/>
                </a:solidFill>
              </a:rPr>
              <a:t>Matulef</a:t>
            </a:r>
            <a:r>
              <a:rPr lang="en-US" dirty="0" smtClean="0">
                <a:solidFill>
                  <a:srgbClr val="7030A0"/>
                </a:solidFill>
              </a:rPr>
              <a:t>’</a:t>
            </a:r>
            <a:r>
              <a:rPr lang="ru-RU" dirty="0" smtClean="0">
                <a:solidFill>
                  <a:srgbClr val="7030A0"/>
                </a:solidFill>
              </a:rPr>
              <a:t>11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</a:p>
          <a:p>
            <a:r>
              <a:rPr lang="en-US" dirty="0" smtClean="0"/>
              <a:t>Small-width OBDD properties </a:t>
            </a:r>
            <a:r>
              <a:rPr lang="en-US" dirty="0" smtClean="0">
                <a:solidFill>
                  <a:srgbClr val="7030A0"/>
                </a:solidFill>
              </a:rPr>
              <a:t>[Brody, </a:t>
            </a:r>
            <a:r>
              <a:rPr lang="en-US" dirty="0" err="1" smtClean="0">
                <a:solidFill>
                  <a:srgbClr val="7030A0"/>
                </a:solidFill>
              </a:rPr>
              <a:t>Matulef</a:t>
            </a:r>
            <a:r>
              <a:rPr lang="en-US" dirty="0" smtClean="0">
                <a:solidFill>
                  <a:srgbClr val="7030A0"/>
                </a:solidFill>
              </a:rPr>
              <a:t>, Wu’11]</a:t>
            </a:r>
          </a:p>
          <a:p>
            <a:r>
              <a:rPr lang="en-US" dirty="0" err="1" smtClean="0"/>
              <a:t>Lipschitz</a:t>
            </a:r>
            <a:r>
              <a:rPr lang="en-US" dirty="0" smtClean="0"/>
              <a:t> property 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Jha</a:t>
            </a:r>
            <a:r>
              <a:rPr lang="en-US" dirty="0" smtClean="0">
                <a:solidFill>
                  <a:srgbClr val="7030A0"/>
                </a:solidFill>
              </a:rPr>
              <a:t>, Raskhodnikova’11]</a:t>
            </a:r>
          </a:p>
          <a:p>
            <a:r>
              <a:rPr lang="en-US" dirty="0" smtClean="0"/>
              <a:t>Codes </a:t>
            </a:r>
            <a:r>
              <a:rPr lang="en-US" dirty="0" smtClean="0">
                <a:solidFill>
                  <a:srgbClr val="7030A0"/>
                </a:solidFill>
              </a:rPr>
              <a:t>[Goldreich’13, </a:t>
            </a:r>
            <a:r>
              <a:rPr lang="en-US" dirty="0" err="1" smtClean="0">
                <a:solidFill>
                  <a:srgbClr val="7030A0"/>
                </a:solidFill>
              </a:rPr>
              <a:t>Gur</a:t>
            </a:r>
            <a:r>
              <a:rPr lang="en-US" dirty="0" smtClean="0">
                <a:solidFill>
                  <a:srgbClr val="7030A0"/>
                </a:solidFill>
              </a:rPr>
              <a:t>, Rothblum’13]</a:t>
            </a:r>
          </a:p>
          <a:p>
            <a:r>
              <a:rPr lang="en-US" dirty="0" smtClean="0"/>
              <a:t>Number of relevant variables</a:t>
            </a:r>
            <a:r>
              <a:rPr lang="en-US" dirty="0" smtClean="0">
                <a:solidFill>
                  <a:srgbClr val="7030A0"/>
                </a:solidFill>
              </a:rPr>
              <a:t> [Ron, Tsur’13]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715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(Almost) all: Boolean functions over Boolean hypercube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2121</Words>
  <Application>Microsoft Office PowerPoint</Application>
  <PresentationFormat>On-screen Show (4:3)</PresentationFormat>
  <Paragraphs>213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Lower Bounds for Testing Properties of Functions on Hypergrids</vt:lpstr>
      <vt:lpstr>Property Testing  [Goldreich, Goldwasser, Ron, Rubinfeld, Sudan]</vt:lpstr>
      <vt:lpstr>Ultra-fast Approximate Decision Making</vt:lpstr>
      <vt:lpstr>Property Testing  [Goldreich, Goldwasser, Ron, Rubinfeld, Sudan]</vt:lpstr>
      <vt:lpstr>Communication Complexity [Yao’79]</vt:lpstr>
      <vt:lpstr>PowerPoint Presentation</vt:lpstr>
      <vt:lpstr>k/2-disjointness ⇒k-linearity   [Blais, Brody,Matulef’11]</vt:lpstr>
      <vt:lpstr>k-Disjointness</vt:lpstr>
      <vt:lpstr>Property testing lower bounds via CC</vt:lpstr>
      <vt:lpstr> Functions [m]^n→R [Blais, Raskhodnikova, Y.] </vt:lpstr>
      <vt:lpstr> Functions [m]^n→R [Blais, Raskhodnikova, Y.] </vt:lpstr>
      <vt:lpstr> Functions [m]→R [Blais, Raskhodnikova, Y.] </vt:lpstr>
      <vt:lpstr> Functions [m]→R [Blais, Raskhodnikova, Y.] </vt:lpstr>
      <vt:lpstr> Functions [m]→R [Blais, Raskhodnikova, Y.] </vt:lpstr>
      <vt:lpstr> Functions [m]→R [Blais, Raskhodnikova, Y.] </vt:lpstr>
      <vt:lpstr> Functions [m]^n→R [Blais, Raskhodnikova, Y.] </vt:lpstr>
      <vt:lpstr> Functions [m]^n→R [Blais, Raskhodnikova, Y.] </vt:lpstr>
      <vt:lpstr> Functions [m]^n→R [Blais, Raskhodnikova, Y.] </vt:lpstr>
      <vt:lpstr> Functions [m]^n→R [Blais, Raskhodnikova, Y.] </vt:lpstr>
      <vt:lpstr>Open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Testing and Communication Complexity</dc:title>
  <dc:creator>GRIGORY</dc:creator>
  <cp:lastModifiedBy>grigory</cp:lastModifiedBy>
  <cp:revision>128</cp:revision>
  <dcterms:created xsi:type="dcterms:W3CDTF">2013-09-10T21:38:50Z</dcterms:created>
  <dcterms:modified xsi:type="dcterms:W3CDTF">2014-06-13T22:53:55Z</dcterms:modified>
</cp:coreProperties>
</file>