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1" autoAdjust="0"/>
    <p:restoredTop sz="94660"/>
  </p:normalViewPr>
  <p:slideViewPr>
    <p:cSldViewPr>
      <p:cViewPr varScale="1">
        <p:scale>
          <a:sx n="80" d="100"/>
          <a:sy n="80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11/12: VC-Dimension </a:t>
            </a:r>
            <a:r>
              <a:rPr lang="en-US" sz="4400" b="1" smtClean="0"/>
              <a:t>and </a:t>
            </a:r>
          </a:p>
          <a:p>
            <a:pPr algn="ctr"/>
            <a:r>
              <a:rPr lang="en-US" sz="4400" b="1" smtClean="0"/>
              <a:t>VC-Theorem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1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2 points, don’t shatter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2</a:t>
                </a:r>
              </a:p>
              <a:p>
                <a:r>
                  <a:rPr lang="en-US" dirty="0" smtClean="0"/>
                  <a:t>Pairs of 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</a:t>
                </a:r>
                <a:r>
                  <a:rPr lang="en-US" dirty="0" smtClean="0"/>
                  <a:t>4 </a:t>
                </a:r>
                <a:r>
                  <a:rPr lang="en-US" dirty="0" smtClean="0"/>
                  <a:t>points, don’t shatter </a:t>
                </a:r>
                <a:r>
                  <a:rPr lang="en-US" dirty="0" smtClean="0"/>
                  <a:t>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4</a:t>
                </a:r>
                <a:endParaRPr lang="en-US" dirty="0" smtClean="0"/>
              </a:p>
              <a:p>
                <a:r>
                  <a:rPr lang="en-US" dirty="0" smtClean="0"/>
                  <a:t>Convex polygons</a:t>
                </a:r>
              </a:p>
              <a:p>
                <a:pPr lvl="1"/>
                <a:r>
                  <a:rPr lang="en-US" dirty="0" smtClean="0"/>
                  <a:t>Shatter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on a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separators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dimensions:</a:t>
                </a:r>
              </a:p>
              <a:p>
                <a:pPr lvl="1"/>
                <a:r>
                  <a:rPr lang="en-US" dirty="0" smtClean="0"/>
                  <a:t>Shatter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points (unit vectors + origin)</a:t>
                </a:r>
              </a:p>
              <a:p>
                <a:pPr lvl="1"/>
                <a:r>
                  <a:rPr lang="en-US" dirty="0" smtClean="0"/>
                  <a:t>Take subset S 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eparator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2"/>
                <a:stretch>
                  <a:fillRect l="-1573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 of linear separators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 smtClean="0"/>
                  <a:t> points can be shattered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(Radon). </a:t>
                </a:r>
                <a:r>
                  <a:rPr lang="en-US" dirty="0" smtClean="0"/>
                  <a:t>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partitioned into two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Convex(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 smtClean="0"/>
                  <a:t> matrix A, columns =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 extra all-1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matrix B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non-zero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Reordering: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Normalize: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  <a:blipFill rotWithShape="1">
                <a:blip r:embed="rId2"/>
                <a:stretch>
                  <a:fillRect l="-1724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Radon’s Theorem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Convex combinations of two subsets intersect</a:t>
                </a:r>
              </a:p>
              <a:p>
                <a:r>
                  <a:rPr lang="en-US" dirty="0" smtClean="0"/>
                  <a:t>Contradiction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event 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event B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798" y="5486400"/>
            <a:ext cx="7557247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Pr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]/2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Lem.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⁡[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b="1" dirty="0" smtClean="0"/>
                  <a:t>Proof: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occurs: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When we 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𝑃𝑟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×1/2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VC-theorem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120" y="13716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Suffices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drawing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and then randomly partitioning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for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1" dirty="0" smtClean="0"/>
                  <a:t>Will show: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fixed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b="1" dirty="0" smtClean="0"/>
                  <a:t>Key observation: </a:t>
                </a:r>
                <a:r>
                  <a:rPr lang="en-US" dirty="0" smtClean="0"/>
                  <a:t>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is fixed there are only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events to care about</a:t>
                </a:r>
              </a:p>
              <a:p>
                <a:r>
                  <a:rPr lang="en-US" dirty="0" smtClean="0"/>
                  <a:t>Suffices: for every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𝑃𝑟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+mj-lt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+mj-lt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+mj-lt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+mj-lt"/>
                                </a:rPr>
                                <m:t>occurs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+mj-lt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+mj-lt"/>
                                </a:rPr>
                                <m:t>h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+mj-lt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120" y="1371600"/>
                <a:ext cx="8686800" cy="5257800"/>
              </a:xfrm>
              <a:blipFill rotWithShape="1">
                <a:blip r:embed="rId2"/>
                <a:stretch>
                  <a:fillRect l="-1544" t="-2317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VC-theorem Proof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9296400" cy="5257800"/>
              </a:xfrm>
            </p:spPr>
            <p:txBody>
              <a:bodyPr/>
              <a:lstStyle/>
              <a:p>
                <a:r>
                  <a:rPr lang="en-US" dirty="0" smtClean="0"/>
                  <a:t>Randomly pair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pairs</a:t>
                </a:r>
              </a:p>
              <a:p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Diff. between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Only changes if mistake on only one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US" dirty="0" smtClean="0"/>
                  <a:t> difference changes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Ω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Ω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from the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. statement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9296400" cy="5257800"/>
              </a:xfrm>
              <a:blipFill rotWithShape="1">
                <a:blip r:embed="rId2"/>
                <a:stretch>
                  <a:fillRect l="-1443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= labeled sampled (pairs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Training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”: low training error, high true error</a:t>
                </a:r>
              </a:p>
              <a:p>
                <a:r>
                  <a:rPr lang="en-US" dirty="0" smtClean="0"/>
                  <a:t>Hypothesis classes: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H: collection of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called hypotheses</a:t>
                </a:r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could be all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could be linear separators: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large enough (compared to some property of </a:t>
                </a:r>
                <a:r>
                  <a:rPr lang="en-US" dirty="0" smtClean="0">
                    <a:latin typeface="Cambria Math"/>
                    <a:ea typeface="Cambria Math"/>
                  </a:rPr>
                  <a:t>H</a:t>
                </a:r>
                <a:r>
                  <a:rPr lang="en-US" dirty="0" smtClean="0"/>
                  <a:t>) then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doesn’t occur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  <a:blipFill rotWithShape="1">
                <a:blip r:embed="rId2"/>
                <a:stretch>
                  <a:fillRect l="-1514" t="-222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Overfitting</a:t>
            </a:r>
            <a:r>
              <a:rPr lang="en-US" dirty="0" smtClean="0">
                <a:solidFill>
                  <a:srgbClr val="0070C0"/>
                </a:solidFill>
              </a:rPr>
              <a:t> and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(agnostic)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≥1/2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Size of the class of hypotheses can be very large</a:t>
                </a:r>
              </a:p>
              <a:p>
                <a:r>
                  <a:rPr lang="en-US" dirty="0" smtClean="0"/>
                  <a:t>Can also be infinite, how to give a bound then?</a:t>
                </a:r>
              </a:p>
              <a:p>
                <a:r>
                  <a:rPr lang="en-US" dirty="0" smtClean="0"/>
                  <a:t>We will see ways around this today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  <a:blipFill rotWithShape="1">
                <a:blip r:embed="rId2"/>
                <a:stretch>
                  <a:fillRect l="-1724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524000"/>
            <a:ext cx="8686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r>
                  <a:rPr lang="en-US" dirty="0" smtClean="0"/>
                  <a:t>VC-dim(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database age vs. salary</a:t>
                </a:r>
              </a:p>
              <a:p>
                <a:r>
                  <a:rPr lang="en-US" dirty="0" smtClean="0"/>
                  <a:t>Query: fraction of the overall population with ages 35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45 and salary $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50−70)</m:t>
                    </m:r>
                  </m:oMath>
                </a14:m>
                <a:r>
                  <a:rPr lang="en-US" dirty="0" smtClean="0"/>
                  <a:t>K</a:t>
                </a:r>
              </a:p>
              <a:p>
                <a:r>
                  <a:rPr lang="en-US" dirty="0" smtClean="0"/>
                  <a:t>How big a database can answer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 100 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1000 salaries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rectangles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10 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ln</m:t>
                    </m:r>
                    <m:r>
                      <a:rPr lang="en-US" b="0" i="1" smtClean="0">
                        <a:latin typeface="Cambria Math"/>
                      </a:rPr>
                      <m:t> 10+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samples suffice</a:t>
                </a:r>
              </a:p>
              <a:p>
                <a:r>
                  <a:rPr lang="en-US" dirty="0" smtClean="0"/>
                  <a:t>What if we don’t want to discretize?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1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Def. </a:t>
                </a:r>
                <a:r>
                  <a:rPr lang="en-US" dirty="0" smtClean="0"/>
                  <a:t>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shatters </a:t>
                </a:r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positive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negative  </a:t>
                </a:r>
              </a:p>
              <a:p>
                <a:r>
                  <a:rPr lang="en-US" b="1" dirty="0" smtClean="0"/>
                  <a:t>Def.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VC-dim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= size of the largest shattered set</a:t>
                </a:r>
              </a:p>
              <a:p>
                <a:r>
                  <a:rPr lang="en-US" dirty="0" smtClean="0"/>
                  <a:t>Example: axis-parallel rectangles on the plane</a:t>
                </a:r>
              </a:p>
              <a:p>
                <a:pPr lvl="1"/>
                <a:r>
                  <a:rPr lang="en-US" dirty="0" smtClean="0"/>
                  <a:t>4-point diamond is shattered</a:t>
                </a:r>
              </a:p>
              <a:p>
                <a:pPr lvl="1"/>
                <a:r>
                  <a:rPr lang="en-US" dirty="0" smtClean="0"/>
                  <a:t>No 5-point set can be shattered</a:t>
                </a:r>
              </a:p>
              <a:p>
                <a:pPr lvl="1"/>
                <a:r>
                  <a:rPr lang="en-US" dirty="0" smtClean="0"/>
                  <a:t>VC-dim(axis-parallel rectangles) = 4</a:t>
                </a:r>
              </a:p>
              <a:p>
                <a:r>
                  <a:rPr lang="en-US" b="1" dirty="0" smtClean="0"/>
                  <a:t>Def.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set of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of the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Def. Growth function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growth function of a-p. rectangles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  <a:blipFill rotWithShape="1">
                <a:blip r:embed="rId2"/>
                <a:stretch>
                  <a:fillRect l="-1642" t="-2286" b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(Sauer’s lemma). </a:t>
                </a:r>
                <a:r>
                  <a:rPr lang="en-US" dirty="0" smtClean="0"/>
                  <a:t>If VC-dim(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half-planes,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VC</m:t>
                    </m:r>
                    <m:r>
                      <m:rPr>
                        <m:nor/>
                      </m:rPr>
                      <a:rPr lang="en-US" dirty="0" smtClean="0"/>
                      <m:t>-</m:t>
                    </m:r>
                    <m:r>
                      <m:rPr>
                        <m:nor/>
                      </m:rPr>
                      <a:rPr lang="en-US" dirty="0" smtClean="0"/>
                      <m:t>dim</m:t>
                    </m:r>
                    <m:r>
                      <a:rPr lang="en-US" b="0" i="1" dirty="0" smtClean="0">
                        <a:latin typeface="Cambria Math"/>
                      </a:rPr>
                      <m:t>=3,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Sauer’s Lemma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we’ll show that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(induction by set size):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by induction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∖{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  <a:blipFill rotWithShape="1">
                <a:blip r:embed="rId2"/>
                <a:stretch>
                  <a:fillRect t="-30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then it is because of the sets that differ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so let’s pair them up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𝒕𝒘𝒊𝒏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𝒕𝒘𝒊𝒏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What is the VC-dimension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∖{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shattered</a:t>
                </a:r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 smtClean="0"/>
                  <a:t> are 0/1 extendable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+1⇒  </m:t>
                    </m:r>
                  </m:oMath>
                </a14:m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−1⇒ </m:t>
                    </m:r>
                  </m:oMath>
                </a14:m>
                <a:r>
                  <a:rPr lang="en-US" dirty="0" smtClean="0"/>
                  <a:t>apply induction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  <a:blipFill rotWithShape="1">
                <a:blip r:embed="rId3"/>
                <a:stretch>
                  <a:fillRect l="-1517" t="-1333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2035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CSCI B609:  “Foundations of Data Science”</vt:lpstr>
      <vt:lpstr>Intro to ML</vt:lpstr>
      <vt:lpstr>Intro to ML</vt:lpstr>
      <vt:lpstr>Overfitting and Uniform Convergence</vt:lpstr>
      <vt:lpstr>VC-dimension</vt:lpstr>
      <vt:lpstr>VC-dimension</vt:lpstr>
      <vt:lpstr>Growth function &amp; uniform convergence</vt:lpstr>
      <vt:lpstr>Sauer’s Lemma Proof</vt:lpstr>
      <vt:lpstr>|H[S]|-|H[S∖{x}]|≤((n-1)¦(≤d-1)) </vt:lpstr>
      <vt:lpstr>Examples</vt:lpstr>
      <vt:lpstr>VC-dimension of linear separators</vt:lpstr>
      <vt:lpstr>Radon’s Theorem (cont.)</vt:lpstr>
      <vt:lpstr>Growth function &amp; uniform convergence</vt:lpstr>
      <vt:lpstr>Pr[B]≥Pr⁡[A]/2</vt:lpstr>
      <vt:lpstr>VC-theorem Proof</vt:lpstr>
      <vt:lpstr>VC-theorem Proof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23</cp:revision>
  <dcterms:created xsi:type="dcterms:W3CDTF">2016-10-03T17:42:37Z</dcterms:created>
  <dcterms:modified xsi:type="dcterms:W3CDTF">2016-10-12T17:58:04Z</dcterms:modified>
</cp:coreProperties>
</file>