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6733-6C3F-4744-80D4-E4BC0CB49D3E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3DCA-D0EB-4484-B170-EA2D06D2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4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6733-6C3F-4744-80D4-E4BC0CB49D3E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3DCA-D0EB-4484-B170-EA2D06D2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9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6733-6C3F-4744-80D4-E4BC0CB49D3E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3DCA-D0EB-4484-B170-EA2D06D2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1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6733-6C3F-4744-80D4-E4BC0CB49D3E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3DCA-D0EB-4484-B170-EA2D06D2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1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6733-6C3F-4744-80D4-E4BC0CB49D3E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3DCA-D0EB-4484-B170-EA2D06D2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0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6733-6C3F-4744-80D4-E4BC0CB49D3E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3DCA-D0EB-4484-B170-EA2D06D2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7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6733-6C3F-4744-80D4-E4BC0CB49D3E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3DCA-D0EB-4484-B170-EA2D06D2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4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6733-6C3F-4744-80D4-E4BC0CB49D3E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3DCA-D0EB-4484-B170-EA2D06D2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6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6733-6C3F-4744-80D4-E4BC0CB49D3E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3DCA-D0EB-4484-B170-EA2D06D2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6733-6C3F-4744-80D4-E4BC0CB49D3E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3DCA-D0EB-4484-B170-EA2D06D2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0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6733-6C3F-4744-80D4-E4BC0CB49D3E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3DCA-D0EB-4484-B170-EA2D06D2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1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06733-6C3F-4744-80D4-E4BC0CB49D3E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D3DCA-D0EB-4484-B170-EA2D06D2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8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data-science-class.html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77746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Lecture </a:t>
            </a:r>
            <a:r>
              <a:rPr lang="en-US" sz="4400" b="1" dirty="0" smtClean="0"/>
              <a:t>13/14: Gradient Descent and Applications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252084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3"/>
              </a:rPr>
              <a:t>http://grigory.us/data-science-class.html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3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Stochastic Gradient Descent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(Expected gradient oracle): returns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Example: for SVM pick randomly one term from the loss function.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gradient returned at step i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be the function used in the i-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step of OGD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be the minimizer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r="-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05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Stochastic Gradient 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763000" cy="5486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 smtClean="0"/>
                  <a:t>Thm. </a:t>
                </a:r>
                <a:r>
                  <a:rPr lang="en-US" dirty="0" smtClean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𝐷𝐺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is an upper bound of any gradient output by oracle.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))</m:t>
                        </m:r>
                      </m:e>
                    </m:nary>
                  </m:oMath>
                </a14:m>
                <a:r>
                  <a:rPr lang="en-US" dirty="0" smtClean="0"/>
                  <a:t> (convexity)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0" smtClean="0">
                              <a:latin typeface="Cambria Math"/>
                            </a:rPr>
                            <m:t>𝛻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)]</m:t>
                    </m:r>
                  </m:oMath>
                </a14:m>
                <a:r>
                  <a:rPr lang="en-US" dirty="0" smtClean="0"/>
                  <a:t> (grad. oracle)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i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</m:oMath>
                </a14:m>
                <a:r>
                  <a:rPr lang="en-US" dirty="0" smtClean="0"/>
                  <a:t>[] = regret of OGD , always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763000" cy="5486400"/>
              </a:xfrm>
              <a:blipFill rotWithShape="1">
                <a:blip r:embed="rId2"/>
                <a:stretch>
                  <a:fillRect l="-1183" t="-1222" r="-1461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85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Constrained Convex Optimization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Non-convex optimization is NP-hard: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⇔∀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Knapsack: </a:t>
                </a:r>
              </a:p>
              <a:p>
                <a:pPr lvl="1"/>
                <a:r>
                  <a:rPr lang="en-US" dirty="0" smtClean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Subject to: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Convex optimization can often be solved by ellipsoid algorithm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𝑝𝑜𝑙𝑦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time, but too slow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8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Convex multivariate functions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763000" cy="5334000"/>
              </a:xfrm>
            </p:spPr>
            <p:txBody>
              <a:bodyPr>
                <a:normAutofit lnSpcReduction="10000"/>
              </a:bodyPr>
              <a:lstStyle/>
              <a:p>
                <a:pPr marL="57150" indent="-457200"/>
                <a:r>
                  <a:rPr lang="en-US" dirty="0" smtClean="0"/>
                  <a:t>Convexity:</a:t>
                </a:r>
              </a:p>
              <a:p>
                <a:pPr marL="857250" lvl="2" indent="-457200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∀</m:t>
                    </m:r>
                    <m:r>
                      <a:rPr lang="en-US" i="1" smtClean="0">
                        <a:latin typeface="Cambria Math"/>
                      </a:rPr>
                      <m:t>𝑥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𝑦</m:t>
                    </m:r>
                    <m:r>
                      <a:rPr lang="en-US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 −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𝛻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857250" lvl="2" indent="-457200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0≤</m:t>
                    </m:r>
                    <m:r>
                      <a:rPr lang="en-US" b="0" i="1" dirty="0" smtClean="0">
                        <a:latin typeface="Cambria Math"/>
                      </a:rPr>
                      <m:t>𝜆</m:t>
                    </m:r>
                    <m:r>
                      <a:rPr lang="en-US" b="0" i="1" dirty="0" smtClean="0">
                        <a:latin typeface="Cambria Math"/>
                      </a:rPr>
                      <m:t>≤1</m:t>
                    </m:r>
                  </m:oMath>
                </a14:m>
                <a:r>
                  <a:rPr lang="en-US" dirty="0" smtClean="0"/>
                  <a:t>: </a:t>
                </a:r>
              </a:p>
              <a:p>
                <a:pPr marL="4000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If higher derivatives exist: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𝑓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 is the Hessian matrix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is convex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it’s Hessian is positive </a:t>
                </a:r>
                <a:r>
                  <a:rPr lang="en-US" dirty="0" err="1" smtClean="0"/>
                  <a:t>semidefinite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𝑓𝑦</m:t>
                    </m:r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763000" cy="5334000"/>
              </a:xfrm>
              <a:blipFill rotWithShape="1">
                <a:blip r:embed="rId2"/>
                <a:stretch>
                  <a:fillRect l="-1530" t="-2400" r="-1878" b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89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Examples of convex functions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-norm is convex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1≤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≤∞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1 −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1 −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/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/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+⋯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/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𝐴𝑥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dirty="0" err="1" smtClean="0"/>
                  <a:t>p.s.d</a:t>
                </a:r>
                <a:r>
                  <a:rPr lang="en-US" dirty="0" smtClean="0"/>
                  <a:t>.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Examples of constrained convex optimization:</a:t>
                </a:r>
              </a:p>
              <a:p>
                <a:pPr lvl="1"/>
                <a:r>
                  <a:rPr lang="en-US" dirty="0" smtClean="0"/>
                  <a:t>(Linear equations with </a:t>
                </a:r>
                <a:r>
                  <a:rPr lang="en-US" dirty="0" err="1" smtClean="0"/>
                  <a:t>p.s.d</a:t>
                </a:r>
                <a:r>
                  <a:rPr lang="en-US" dirty="0" smtClean="0"/>
                  <a:t>. constraints):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minimize: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b="0" dirty="0" smtClean="0"/>
                  <a:t> (solution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b="0" dirty="0" smtClean="0"/>
                  <a:t>)</a:t>
                </a:r>
              </a:p>
              <a:p>
                <a:pPr lvl="1"/>
                <a:r>
                  <a:rPr lang="en-US" dirty="0" smtClean="0"/>
                  <a:t>(Least squares regression):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Minimize: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 −2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Ax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</m:t>
                    </m:r>
                    <m:r>
                      <a:rPr lang="en-US" b="0" i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</m:t>
                    </m:r>
                  </m:oMath>
                </a14:m>
                <a:endParaRPr lang="en-US" b="0" dirty="0" smtClean="0"/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037" t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69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Constrained Convex Optimization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867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General formulation for convex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and a convex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𝑚𝑖𝑛𝑖𝑚𝑖𝑧𝑒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     subject </a:t>
                </a:r>
                <a:r>
                  <a:rPr lang="en-US" dirty="0" smtClean="0"/>
                  <a:t>to: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Example (SVMs):</a:t>
                </a:r>
              </a:p>
              <a:p>
                <a:pPr lvl="1"/>
                <a:r>
                  <a:rPr lang="en-US" dirty="0" smtClean="0"/>
                  <a:t>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labeled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dirty="0" smtClean="0"/>
                  <a:t> (spam / non-spam)</a:t>
                </a:r>
              </a:p>
              <a:p>
                <a:pPr lvl="1"/>
                <a:r>
                  <a:rPr lang="en-US" dirty="0" smtClean="0"/>
                  <a:t>Find a linear model: 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≥1⇒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spam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𝑊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≤−</m:t>
                    </m:r>
                    <m:r>
                      <a:rPr lang="en-US" i="1">
                        <a:latin typeface="Cambria Math"/>
                      </a:rPr>
                      <m:t>1⇒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non-spam</a:t>
                </a:r>
                <a:endParaRPr lang="en-US" dirty="0"/>
              </a:p>
              <a:p>
                <a:pPr marL="457200" lvl="1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:1 −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𝑊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More robust version: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𝑚𝑖𝑛𝑖𝑚𝑖𝑧𝑒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𝐿𝑜𝑠𝑠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/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E.g. hinge loss </a:t>
                </a:r>
                <a:r>
                  <a:rPr lang="en-US" dirty="0" smtClean="0"/>
                  <a:t>Loss(t</a:t>
                </a:r>
                <a:r>
                  <a:rPr lang="en-US" dirty="0" smtClean="0"/>
                  <a:t>)=max(0,t)</a:t>
                </a:r>
              </a:p>
              <a:p>
                <a:pPr lvl="1"/>
                <a:r>
                  <a:rPr lang="en-US" dirty="0" smtClean="0"/>
                  <a:t>Another </a:t>
                </a:r>
                <a:r>
                  <a:rPr lang="en-US" dirty="0" err="1" smtClean="0"/>
                  <a:t>regularizer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(favors sparse solutions)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867400"/>
              </a:xfrm>
              <a:blipFill rotWithShape="1">
                <a:blip r:embed="rId2"/>
                <a:stretch>
                  <a:fillRect l="-1185" t="-2079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92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Gradient Descent </a:t>
            </a:r>
            <a:r>
              <a:rPr lang="en-US" dirty="0" smtClean="0">
                <a:solidFill>
                  <a:srgbClr val="0070C0"/>
                </a:solidFill>
              </a:rPr>
              <a:t>for Constrained Convex Optimization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(Projection):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∉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y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z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 Easy to compute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⋅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: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𝑦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r>
                          <a:rPr lang="en-US" b="0" i="1" smtClean="0">
                            <a:latin typeface="Cambria Math"/>
                          </a:rPr>
                          <m:t>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Gradient descent (gradient + projection oracles):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𝜂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Repeat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=0, …, 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𝜂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projection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037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07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Gradient Descent for Constrained Convex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𝜂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−2</m:t>
                      </m:r>
                      <m:r>
                        <a:rPr lang="en-US" b="0" i="1" smtClean="0">
                          <a:latin typeface="Cambria Math"/>
                        </a:rPr>
                        <m:t>𝜂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Using definition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+1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Sum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=1,…, 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01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Gradient Descent for Constrained Convex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𝜂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RHS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𝐷𝐺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3778" t="-14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18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Online Gradient Descent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Gradient descent works in a more general case: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 sequence of convex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At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need to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be the minimizer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smtClean="0"/>
                  <a:t>Minimize regret: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Same analysis as before works in online case.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630" t="-2586" b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9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1616</Words>
  <Application>Microsoft Office PowerPoint</Application>
  <PresentationFormat>On-screen Show (4:3)</PresentationFormat>
  <Paragraphs>93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CSCI B609:  “Foundations of Data Science”</vt:lpstr>
      <vt:lpstr>Constrained Convex Optimization</vt:lpstr>
      <vt:lpstr>Convex multivariate functions</vt:lpstr>
      <vt:lpstr>Examples of convex functions</vt:lpstr>
      <vt:lpstr>Constrained Convex Optimization</vt:lpstr>
      <vt:lpstr>Gradient Descent for Constrained Convex Optimization</vt:lpstr>
      <vt:lpstr>Gradient Descent for Constrained Convex Optimization</vt:lpstr>
      <vt:lpstr>Gradient Descent for Constrained Convex Optimization</vt:lpstr>
      <vt:lpstr>Online Gradient Descent</vt:lpstr>
      <vt:lpstr>Stochastic Gradient Descent</vt:lpstr>
      <vt:lpstr>Stochastic Gradient Descent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B609:  “Foundations of Data Science”</dc:title>
  <dc:creator>Grigory</dc:creator>
  <cp:lastModifiedBy>Grigory</cp:lastModifiedBy>
  <cp:revision>2</cp:revision>
  <dcterms:created xsi:type="dcterms:W3CDTF">2016-10-12T18:03:57Z</dcterms:created>
  <dcterms:modified xsi:type="dcterms:W3CDTF">2016-10-12T22:20:25Z</dcterms:modified>
</cp:coreProperties>
</file>