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799" r:id="rId3"/>
    <p:sldId id="800" r:id="rId4"/>
    <p:sldId id="802" r:id="rId5"/>
    <p:sldId id="801" r:id="rId6"/>
    <p:sldId id="803" r:id="rId7"/>
    <p:sldId id="805" r:id="rId8"/>
    <p:sldId id="806" r:id="rId9"/>
    <p:sldId id="809" r:id="rId10"/>
    <p:sldId id="811" r:id="rId11"/>
    <p:sldId id="812" r:id="rId12"/>
    <p:sldId id="810" r:id="rId13"/>
    <p:sldId id="813" r:id="rId14"/>
    <p:sldId id="807" r:id="rId15"/>
    <p:sldId id="814" r:id="rId16"/>
    <p:sldId id="815" r:id="rId17"/>
    <p:sldId id="816" r:id="rId18"/>
    <p:sldId id="808" r:id="rId19"/>
    <p:sldId id="817" r:id="rId20"/>
    <p:sldId id="818" r:id="rId21"/>
    <p:sldId id="819" r:id="rId22"/>
    <p:sldId id="820" r:id="rId23"/>
    <p:sldId id="822" r:id="rId24"/>
    <p:sldId id="823" r:id="rId25"/>
    <p:sldId id="824" r:id="rId26"/>
    <p:sldId id="825" r:id="rId27"/>
    <p:sldId id="827" r:id="rId28"/>
    <p:sldId id="828" r:id="rId29"/>
    <p:sldId id="829" r:id="rId30"/>
    <p:sldId id="826" r:id="rId31"/>
    <p:sldId id="782" r:id="rId32"/>
    <p:sldId id="797" r:id="rId33"/>
    <p:sldId id="798" r:id="rId34"/>
    <p:sldId id="60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0000"/>
    <a:srgbClr val="3F691E"/>
    <a:srgbClr val="FF5353"/>
    <a:srgbClr val="FF9999"/>
    <a:srgbClr val="FFC5C5"/>
    <a:srgbClr val="540000"/>
    <a:srgbClr val="6E0202"/>
    <a:srgbClr val="00004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89412" autoAdjust="0"/>
  </p:normalViewPr>
  <p:slideViewPr>
    <p:cSldViewPr snapToGrid="0">
      <p:cViewPr varScale="1">
        <p:scale>
          <a:sx n="50" d="100"/>
          <a:sy n="50" d="100"/>
        </p:scale>
        <p:origin x="29" y="7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02C0BD-20A0-4C7A-9D7B-0FC568479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2C0BD-20A0-4C7A-9D7B-0FC568479FD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1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D3377-BC50-4847-B1F9-2BABC0CF7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C7E6-82E5-46E7-9F1A-E330FF597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54D41-B261-4A6B-A424-EC56C633C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47C01-F227-42B9-BFFF-988F851FF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A53CC-7570-400F-8DC8-1434EB126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03BB-F0CA-42E2-9B6F-7746C4757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25B8F-9155-427D-89B9-29A7075E3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878E1-169B-4D33-AF25-E6021054C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1FAA5-4B50-4176-9D96-4F0A9C179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911D5-09CE-4CF7-A92E-DA3F0B33E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E8839-894F-4D02-8024-707A9C4A0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DA01C-9E1E-4F8B-8DA1-52DC5C250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EEA0725F-07EB-4F65-A6F6-CA96D3DA98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5ED71B-AA98-4C7F-8116-7014F0A357E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70" y="209176"/>
            <a:ext cx="8569234" cy="2117035"/>
          </a:xfrm>
        </p:spPr>
        <p:txBody>
          <a:bodyPr/>
          <a:lstStyle/>
          <a:p>
            <a:r>
              <a:rPr lang="en-US" sz="3600" dirty="0"/>
              <a:t>Communication Lower Bounds for Statistical Estimation Problems via a Distributed Data Processing Inequality </a:t>
            </a:r>
            <a:endParaRPr lang="en-CA" sz="36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4770" y="5569930"/>
            <a:ext cx="4820424" cy="1452423"/>
          </a:xfrm>
        </p:spPr>
        <p:txBody>
          <a:bodyPr/>
          <a:lstStyle/>
          <a:p>
            <a:r>
              <a:rPr lang="en-US" sz="2000" b="1" dirty="0"/>
              <a:t>DIMACS Workshop on Big Data through the Lens of </a:t>
            </a:r>
            <a:r>
              <a:rPr lang="en-US" sz="2000" b="1" dirty="0" err="1"/>
              <a:t>Sublinear</a:t>
            </a:r>
            <a:r>
              <a:rPr lang="en-US" sz="2000" b="1" dirty="0"/>
              <a:t> Algorithms</a:t>
            </a:r>
          </a:p>
          <a:p>
            <a:pPr eaLnBrk="1" hangingPunct="1"/>
            <a:r>
              <a:rPr lang="en-US" sz="2000" dirty="0" smtClean="0"/>
              <a:t>Aug 28, 2015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59447" y="3392244"/>
            <a:ext cx="7164728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CA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Mark Braverman</a:t>
            </a:r>
            <a:r>
              <a:rPr lang="en-CA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en-CA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Ankit Garg	</a:t>
            </a:r>
            <a:r>
              <a:rPr lang="en-CA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Tengyu</a:t>
            </a:r>
            <a:r>
              <a:rPr lang="en-CA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Ma</a:t>
            </a:r>
          </a:p>
          <a:p>
            <a:pPr algn="ctr">
              <a:spcBef>
                <a:spcPct val="20000"/>
              </a:spcBef>
            </a:pPr>
            <a:r>
              <a:rPr lang="en-CA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</a:p>
          <a:p>
            <a:pPr algn="ctr">
              <a:spcBef>
                <a:spcPct val="20000"/>
              </a:spcBef>
            </a:pPr>
            <a:endParaRPr lang="en-CA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CA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Huy</a:t>
            </a:r>
            <a:r>
              <a:rPr lang="en-CA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Nguyen	David Woodruff</a:t>
            </a:r>
          </a:p>
        </p:txBody>
      </p:sp>
      <p:pic>
        <p:nvPicPr>
          <p:cNvPr id="1026" name="Picture 2" descr="http://dimacs.rutgers.edu/images/dimacs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40" y="5660184"/>
            <a:ext cx="3327193" cy="90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12" y="2581835"/>
            <a:ext cx="855448" cy="855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60" y="3914587"/>
            <a:ext cx="858242" cy="855448"/>
          </a:xfrm>
          <a:prstGeom prst="rect">
            <a:avLst/>
          </a:prstGeom>
        </p:spPr>
      </p:pic>
      <p:pic>
        <p:nvPicPr>
          <p:cNvPr id="1029" name="Picture 5" descr="http://www.cs.princeton.edu/%7Etengyu/photo/phot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6" r="2028" b="22070"/>
          <a:stretch/>
        </p:blipFill>
        <p:spPr bwMode="auto">
          <a:xfrm>
            <a:off x="6388287" y="2581835"/>
            <a:ext cx="795982" cy="8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simons.berkeley.edu/sites/default/files/styles/profile_main/public/2653.jpg?itok=X2Juk4E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59" y="3913963"/>
            <a:ext cx="821829" cy="8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7772400" cy="4114800"/>
              </a:xfrm>
            </p:spPr>
            <p:txBody>
              <a:bodyPr/>
              <a:lstStyle/>
              <a:p>
                <a:r>
                  <a:rPr lang="en-US" strike="sngStrike" dirty="0"/>
                  <a:t>Distinguish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trike="sngStrike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trike="sngStrike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trike="sngStrik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trike="sngStrike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trike="sngStrike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trike="sngStrike" dirty="0" smtClean="0"/>
                  <a:t>.</a:t>
                </a:r>
              </a:p>
              <a:p>
                <a:r>
                  <a:rPr lang="en-US" dirty="0" smtClean="0"/>
                  <a:t>Distinguish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Each player gets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trike="sngStrike" dirty="0" smtClean="0"/>
                  <a:t> samples.</a:t>
                </a:r>
                <a:r>
                  <a:rPr lang="en-US" dirty="0" smtClean="0"/>
                  <a:t> one sample.</a:t>
                </a:r>
                <a:endParaRPr lang="en-US" dirty="0"/>
              </a:p>
              <a:p>
                <a:r>
                  <a:rPr lang="en-US" dirty="0" smtClean="0"/>
                  <a:t>Want this to be impossible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99FF99"/>
                    </a:solidFill>
                  </a:rPr>
                  <a:t>min-information cost.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7772400" cy="4114800"/>
              </a:xfrm>
              <a:blipFill rotWithShape="0">
                <a:blip r:embed="rId2"/>
                <a:stretch>
                  <a:fillRect l="-2118" t="-22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7772400" cy="4114800"/>
              </a:xfrm>
            </p:spPr>
            <p:txBody>
              <a:bodyPr/>
              <a:lstStyle/>
              <a:p>
                <a:r>
                  <a:rPr lang="en-US" dirty="0" smtClean="0"/>
                  <a:t>By scaling everything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 (and 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). </a:t>
                </a:r>
              </a:p>
              <a:p>
                <a:r>
                  <a:rPr lang="en-US" dirty="0" smtClean="0"/>
                  <a:t>Distinguish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Each player gets </a:t>
                </a:r>
                <a:r>
                  <a:rPr lang="en-US" i="1" dirty="0" smtClean="0"/>
                  <a:t>one</a:t>
                </a:r>
                <a:r>
                  <a:rPr lang="en-US" dirty="0" smtClean="0"/>
                  <a:t> sample.</a:t>
                </a:r>
                <a:endParaRPr lang="en-US" dirty="0"/>
              </a:p>
              <a:p>
                <a:r>
                  <a:rPr lang="en-US" dirty="0" smtClean="0"/>
                  <a:t>Want this to be impossible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99FF99"/>
                    </a:solidFill>
                  </a:rPr>
                  <a:t>min-information cost.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7772400" cy="4114800"/>
              </a:xfrm>
              <a:blipFill rotWithShape="0">
                <a:blip r:embed="rId2"/>
                <a:stretch>
                  <a:fillRect l="-2118" t="-2074" r="-78" b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ecagon 4"/>
              <p:cNvSpPr/>
              <p:nvPr/>
            </p:nvSpPr>
            <p:spPr>
              <a:xfrm>
                <a:off x="4267200" y="5400674"/>
                <a:ext cx="4429125" cy="1304925"/>
              </a:xfrm>
              <a:prstGeom prst="decagon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9FF99"/>
                    </a:solidFill>
                    <a:latin typeface="Calibri" panose="020F0502020204030204" pitchFamily="34" charset="0"/>
                  </a:rPr>
                  <a:t>Tight (for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9FF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99FF99"/>
                    </a:solidFill>
                    <a:latin typeface="Calibri" panose="020F0502020204030204" pitchFamily="34" charset="0"/>
                  </a:rPr>
                  <a:t> large enough, otherwise task impossible)</a:t>
                </a:r>
                <a:endParaRPr lang="en-US" dirty="0">
                  <a:solidFill>
                    <a:srgbClr val="99FF99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Decag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400674"/>
                <a:ext cx="4429125" cy="1304925"/>
              </a:xfrm>
              <a:prstGeom prst="decagon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31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859"/>
            <a:ext cx="7772400" cy="1143000"/>
          </a:xfrm>
        </p:spPr>
        <p:txBody>
          <a:bodyPr/>
          <a:lstStyle/>
          <a:p>
            <a:r>
              <a:rPr lang="en-US" dirty="0" smtClean="0"/>
              <a:t>Information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10555" y="3288774"/>
            <a:ext cx="5579431" cy="2069782"/>
            <a:chOff x="1510555" y="3288774"/>
            <a:chExt cx="5579431" cy="20697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3152775" y="4463206"/>
                  <a:ext cx="2828925" cy="895350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latin typeface="Calibri" panose="020F0502020204030204" pitchFamily="34" charset="0"/>
                    </a:rPr>
                    <a:t>Blackboard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a14:m>
                  <a:endParaRPr lang="en-US" sz="32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775" y="4463206"/>
                  <a:ext cx="2828925" cy="895350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b="-3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6" idx="2"/>
              <a:endCxn id="5" idx="0"/>
            </p:cNvCxnSpPr>
            <p:nvPr/>
          </p:nvCxnSpPr>
          <p:spPr>
            <a:xfrm>
              <a:off x="1510555" y="3288775"/>
              <a:ext cx="3056683" cy="117443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5" idx="0"/>
            </p:cNvCxnSpPr>
            <p:nvPr/>
          </p:nvCxnSpPr>
          <p:spPr>
            <a:xfrm>
              <a:off x="3685106" y="3288774"/>
              <a:ext cx="882132" cy="117443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5" idx="0"/>
            </p:cNvCxnSpPr>
            <p:nvPr/>
          </p:nvCxnSpPr>
          <p:spPr>
            <a:xfrm flipH="1">
              <a:off x="4567238" y="3288774"/>
              <a:ext cx="2522748" cy="117443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6974" y="1516365"/>
                <a:ext cx="28663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" y="1516365"/>
                <a:ext cx="286636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265583" y="1633582"/>
                <a:ext cx="6033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83" y="1633582"/>
                <a:ext cx="603307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600075" y="2279913"/>
            <a:ext cx="7648575" cy="1008862"/>
            <a:chOff x="600075" y="2279913"/>
            <a:chExt cx="7648575" cy="1008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00075" y="2642444"/>
                  <a:ext cx="182095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r>
                    <a:rPr lang="en-US" sz="3600" dirty="0" smtClean="0">
                      <a:solidFill>
                        <a:schemeClr val="tx2"/>
                      </a:solidFill>
                      <a:latin typeface="Calibri" panose="020F0502020204030204" pitchFamily="34" charset="0"/>
                    </a:rPr>
                    <a:t> </a:t>
                  </a:r>
                  <a:endParaRPr lang="en-US" sz="3600" b="0" dirty="0" smtClean="0">
                    <a:solidFill>
                      <a:schemeClr val="tx2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75" y="2642444"/>
                  <a:ext cx="1820959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02962" y="2642443"/>
                  <a:ext cx="19642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3600" b="0" dirty="0" smtClean="0">
                    <a:solidFill>
                      <a:schemeClr val="tx2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962" y="2642443"/>
                  <a:ext cx="1964287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931321" y="2642443"/>
                  <a:ext cx="231732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6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r>
                    <a:rPr lang="en-US" sz="3600" dirty="0" smtClean="0">
                      <a:solidFill>
                        <a:schemeClr val="tx2"/>
                      </a:solidFill>
                      <a:latin typeface="Calibri" panose="020F0502020204030204" pitchFamily="34" charset="0"/>
                    </a:rPr>
                    <a:t> </a:t>
                  </a:r>
                  <a:endParaRPr lang="en-US" sz="3600" b="0" dirty="0" smtClean="0">
                    <a:solidFill>
                      <a:schemeClr val="tx2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321" y="2642443"/>
                  <a:ext cx="2317329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V="1">
              <a:off x="4752975" y="3048000"/>
              <a:ext cx="971550" cy="19051"/>
            </a:xfrm>
            <a:prstGeom prst="line">
              <a:avLst/>
            </a:prstGeom>
            <a:ln w="381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2"/>
              <a:endCxn id="6" idx="0"/>
            </p:cNvCxnSpPr>
            <p:nvPr/>
          </p:nvCxnSpPr>
          <p:spPr>
            <a:xfrm flipH="1">
              <a:off x="1510555" y="2279913"/>
              <a:ext cx="3056682" cy="36253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7" idx="0"/>
            </p:cNvCxnSpPr>
            <p:nvPr/>
          </p:nvCxnSpPr>
          <p:spPr>
            <a:xfrm flipH="1">
              <a:off x="3685106" y="2279913"/>
              <a:ext cx="882131" cy="36253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8" idx="2"/>
              <a:endCxn id="8" idx="0"/>
            </p:cNvCxnSpPr>
            <p:nvPr/>
          </p:nvCxnSpPr>
          <p:spPr>
            <a:xfrm>
              <a:off x="4567237" y="2279913"/>
              <a:ext cx="2522749" cy="36253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85898" y="5458304"/>
                <a:ext cx="616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𝐼𝐶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98" y="5458304"/>
                <a:ext cx="61626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5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859"/>
            <a:ext cx="7772400" cy="1143000"/>
          </a:xfrm>
        </p:spPr>
        <p:txBody>
          <a:bodyPr/>
          <a:lstStyle/>
          <a:p>
            <a:r>
              <a:rPr lang="en-US" dirty="0" smtClean="0"/>
              <a:t>Min-Information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52775" y="4463206"/>
                <a:ext cx="2828925" cy="89535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atin typeface="Calibri" panose="020F0502020204030204" pitchFamily="34" charset="0"/>
                  </a:rPr>
                  <a:t>Blackboard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3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775" y="4463206"/>
                <a:ext cx="2828925" cy="895350"/>
              </a:xfrm>
              <a:prstGeom prst="roundRect">
                <a:avLst/>
              </a:prstGeom>
              <a:blipFill rotWithShape="0">
                <a:blip r:embed="rId2"/>
                <a:stretch>
                  <a:fillRect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075" y="2642444"/>
                <a:ext cx="18209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</a:t>
                </a:r>
                <a:endParaRPr lang="en-US" sz="3600" b="0" dirty="0" smtClean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2642444"/>
                <a:ext cx="182095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962" y="2642443"/>
                <a:ext cx="1964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3600" b="0" dirty="0" smtClean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62" y="2642443"/>
                <a:ext cx="196428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31321" y="2642443"/>
                <a:ext cx="2317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</a:t>
                </a:r>
                <a:endParaRPr lang="en-US" sz="3600" b="0" dirty="0" smtClean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21" y="2642443"/>
                <a:ext cx="231732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4752975" y="3048000"/>
            <a:ext cx="971550" cy="19051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5" idx="0"/>
          </p:cNvCxnSpPr>
          <p:nvPr/>
        </p:nvCxnSpPr>
        <p:spPr>
          <a:xfrm>
            <a:off x="1510555" y="3288775"/>
            <a:ext cx="3056683" cy="117443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5" idx="0"/>
          </p:cNvCxnSpPr>
          <p:nvPr/>
        </p:nvCxnSpPr>
        <p:spPr>
          <a:xfrm>
            <a:off x="3685106" y="3288774"/>
            <a:ext cx="882132" cy="117443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5" idx="0"/>
          </p:cNvCxnSpPr>
          <p:nvPr/>
        </p:nvCxnSpPr>
        <p:spPr>
          <a:xfrm flipH="1">
            <a:off x="4567238" y="3288774"/>
            <a:ext cx="2522748" cy="117443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6974" y="1516365"/>
                <a:ext cx="28663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" y="1516365"/>
                <a:ext cx="286636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265583" y="1633582"/>
                <a:ext cx="6033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83" y="1633582"/>
                <a:ext cx="603307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8" idx="2"/>
            <a:endCxn id="6" idx="0"/>
          </p:cNvCxnSpPr>
          <p:nvPr/>
        </p:nvCxnSpPr>
        <p:spPr>
          <a:xfrm flipH="1">
            <a:off x="1510555" y="2279913"/>
            <a:ext cx="3056682" cy="362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2"/>
            <a:endCxn id="7" idx="0"/>
          </p:cNvCxnSpPr>
          <p:nvPr/>
        </p:nvCxnSpPr>
        <p:spPr>
          <a:xfrm flipH="1">
            <a:off x="3685106" y="2279913"/>
            <a:ext cx="882131" cy="36253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2"/>
            <a:endCxn id="8" idx="0"/>
          </p:cNvCxnSpPr>
          <p:nvPr/>
        </p:nvCxnSpPr>
        <p:spPr>
          <a:xfrm>
            <a:off x="4567237" y="2279913"/>
            <a:ext cx="2522749" cy="36253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5800" y="5458304"/>
                <a:ext cx="8105775" cy="79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𝑚𝑖𝑛𝐼𝐶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∈{0,1}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tx2"/>
                              </a:solidFill>
                              <a:latin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58304"/>
                <a:ext cx="8105775" cy="7976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1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95299"/>
            <a:ext cx="7772400" cy="1143000"/>
          </a:xfrm>
        </p:spPr>
        <p:txBody>
          <a:bodyPr/>
          <a:lstStyle/>
          <a:p>
            <a:r>
              <a:rPr lang="en-US" dirty="0"/>
              <a:t>Min-Information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638299"/>
                <a:ext cx="8134350" cy="48482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𝑚𝑖𝑛𝐼𝐶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∈{0,1}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tx2"/>
                  </a:solidFill>
                </a:endParaRPr>
              </a:p>
              <a:p>
                <a:r>
                  <a:rPr lang="en-US" dirty="0" smtClean="0"/>
                  <a:t>We will want this quantity to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Warning: it is not the same thing as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chemeClr val="tx2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chemeClr val="tx2"/>
                        </a:solidFill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because one case can be much smaller than the other. </a:t>
                </a:r>
              </a:p>
              <a:p>
                <a:r>
                  <a:rPr lang="en-US" dirty="0" smtClean="0"/>
                  <a:t>In our case, the need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𝑚𝑖𝑛𝐼𝐶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𝐼𝐶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happens because of the sparsity.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638299"/>
                <a:ext cx="8134350" cy="4848225"/>
              </a:xfrm>
              <a:blipFill rotWithShape="0">
                <a:blip r:embed="rId2"/>
                <a:stretch>
                  <a:fillRect l="-1948" r="-2322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9721"/>
            <a:ext cx="7772400" cy="1143000"/>
          </a:xfrm>
        </p:spPr>
        <p:txBody>
          <a:bodyPr/>
          <a:lstStyle/>
          <a:p>
            <a:r>
              <a:rPr lang="en-US" dirty="0" smtClean="0"/>
              <a:t>Strong data processing inequality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52775" y="4463206"/>
                <a:ext cx="2828925" cy="89535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atin typeface="Calibri" panose="020F0502020204030204" pitchFamily="34" charset="0"/>
                  </a:rPr>
                  <a:t>Blackboard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3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775" y="4463206"/>
                <a:ext cx="2828925" cy="895350"/>
              </a:xfrm>
              <a:prstGeom prst="roundRect">
                <a:avLst/>
              </a:prstGeom>
              <a:blipFill rotWithShape="0">
                <a:blip r:embed="rId2"/>
                <a:stretch>
                  <a:fillRect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075" y="2642444"/>
                <a:ext cx="18209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</a:t>
                </a:r>
                <a:endParaRPr lang="en-US" sz="3600" b="0" dirty="0" smtClean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2642444"/>
                <a:ext cx="182095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962" y="2642443"/>
                <a:ext cx="1964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3600" b="0" dirty="0" smtClean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62" y="2642443"/>
                <a:ext cx="196428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31321" y="2642443"/>
                <a:ext cx="2317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</a:t>
                </a:r>
                <a:endParaRPr lang="en-US" sz="3600" b="0" dirty="0" smtClean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21" y="2642443"/>
                <a:ext cx="231732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4752975" y="3048000"/>
            <a:ext cx="971550" cy="19051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1510555" y="3288775"/>
            <a:ext cx="3056683" cy="117443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5" idx="0"/>
          </p:cNvCxnSpPr>
          <p:nvPr/>
        </p:nvCxnSpPr>
        <p:spPr>
          <a:xfrm>
            <a:off x="3685106" y="3288774"/>
            <a:ext cx="882132" cy="117443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 flipH="1">
            <a:off x="4567238" y="3288774"/>
            <a:ext cx="2522748" cy="117443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6974" y="1516365"/>
                <a:ext cx="28663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" y="1516365"/>
                <a:ext cx="286636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265583" y="1633582"/>
                <a:ext cx="6033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83" y="1633582"/>
                <a:ext cx="603307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4" idx="2"/>
            <a:endCxn id="6" idx="0"/>
          </p:cNvCxnSpPr>
          <p:nvPr/>
        </p:nvCxnSpPr>
        <p:spPr>
          <a:xfrm flipH="1">
            <a:off x="1510555" y="2279913"/>
            <a:ext cx="3056682" cy="362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7" idx="0"/>
          </p:cNvCxnSpPr>
          <p:nvPr/>
        </p:nvCxnSpPr>
        <p:spPr>
          <a:xfrm flipH="1">
            <a:off x="3685106" y="2279913"/>
            <a:ext cx="882131" cy="36253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8" idx="0"/>
          </p:cNvCxnSpPr>
          <p:nvPr/>
        </p:nvCxnSpPr>
        <p:spPr>
          <a:xfrm>
            <a:off x="4567237" y="2279913"/>
            <a:ext cx="2522749" cy="36253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0540" y="5694441"/>
                <a:ext cx="8278345" cy="58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 smtClean="0">
                    <a:latin typeface="Calibri" panose="020F0502020204030204" pitchFamily="34" charset="0"/>
                  </a:rPr>
                  <a:t>Fact: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40" y="5694441"/>
                <a:ext cx="8278345" cy="585160"/>
              </a:xfrm>
              <a:prstGeom prst="rect">
                <a:avLst/>
              </a:prstGeom>
              <a:blipFill rotWithShape="0">
                <a:blip r:embed="rId8"/>
                <a:stretch>
                  <a:fillRect l="-191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416433" y="2220158"/>
            <a:ext cx="5954377" cy="3266633"/>
          </a:xfrm>
          <a:custGeom>
            <a:avLst/>
            <a:gdLst>
              <a:gd name="connsiteX0" fmla="*/ 5479542 w 5954377"/>
              <a:gd name="connsiteY0" fmla="*/ 3209092 h 3266633"/>
              <a:gd name="connsiteX1" fmla="*/ 5793867 w 5954377"/>
              <a:gd name="connsiteY1" fmla="*/ 2999542 h 3266633"/>
              <a:gd name="connsiteX2" fmla="*/ 5755767 w 5954377"/>
              <a:gd name="connsiteY2" fmla="*/ 2161342 h 3266633"/>
              <a:gd name="connsiteX3" fmla="*/ 3412617 w 5954377"/>
              <a:gd name="connsiteY3" fmla="*/ 1599367 h 3266633"/>
              <a:gd name="connsiteX4" fmla="*/ 1955292 w 5954377"/>
              <a:gd name="connsiteY4" fmla="*/ 684967 h 3266633"/>
              <a:gd name="connsiteX5" fmla="*/ 1231392 w 5954377"/>
              <a:gd name="connsiteY5" fmla="*/ 84892 h 3266633"/>
              <a:gd name="connsiteX6" fmla="*/ 488442 w 5954377"/>
              <a:gd name="connsiteY6" fmla="*/ 75367 h 3266633"/>
              <a:gd name="connsiteX7" fmla="*/ 2667 w 5954377"/>
              <a:gd name="connsiteY7" fmla="*/ 751642 h 3266633"/>
              <a:gd name="connsiteX8" fmla="*/ 697992 w 5954377"/>
              <a:gd name="connsiteY8" fmla="*/ 1561267 h 3266633"/>
              <a:gd name="connsiteX9" fmla="*/ 2345817 w 5954377"/>
              <a:gd name="connsiteY9" fmla="*/ 2123242 h 3266633"/>
              <a:gd name="connsiteX10" fmla="*/ 2612517 w 5954377"/>
              <a:gd name="connsiteY10" fmla="*/ 2685217 h 3266633"/>
              <a:gd name="connsiteX11" fmla="*/ 2631567 w 5954377"/>
              <a:gd name="connsiteY11" fmla="*/ 3180517 h 3266633"/>
              <a:gd name="connsiteX12" fmla="*/ 3079242 w 5954377"/>
              <a:gd name="connsiteY12" fmla="*/ 3266242 h 3266633"/>
              <a:gd name="connsiteX13" fmla="*/ 5479542 w 5954377"/>
              <a:gd name="connsiteY13" fmla="*/ 3209092 h 32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54377" h="3266633">
                <a:moveTo>
                  <a:pt x="5479542" y="3209092"/>
                </a:moveTo>
                <a:cubicBezTo>
                  <a:pt x="5931979" y="3164642"/>
                  <a:pt x="5747830" y="3174167"/>
                  <a:pt x="5793867" y="2999542"/>
                </a:cubicBezTo>
                <a:cubicBezTo>
                  <a:pt x="5839904" y="2824917"/>
                  <a:pt x="6152642" y="2394704"/>
                  <a:pt x="5755767" y="2161342"/>
                </a:cubicBezTo>
                <a:cubicBezTo>
                  <a:pt x="5358892" y="1927980"/>
                  <a:pt x="4046029" y="1845429"/>
                  <a:pt x="3412617" y="1599367"/>
                </a:cubicBezTo>
                <a:cubicBezTo>
                  <a:pt x="2779205" y="1353305"/>
                  <a:pt x="2318829" y="937379"/>
                  <a:pt x="1955292" y="684967"/>
                </a:cubicBezTo>
                <a:cubicBezTo>
                  <a:pt x="1591755" y="432555"/>
                  <a:pt x="1475867" y="186492"/>
                  <a:pt x="1231392" y="84892"/>
                </a:cubicBezTo>
                <a:cubicBezTo>
                  <a:pt x="986917" y="-16708"/>
                  <a:pt x="693229" y="-35758"/>
                  <a:pt x="488442" y="75367"/>
                </a:cubicBezTo>
                <a:cubicBezTo>
                  <a:pt x="283654" y="186492"/>
                  <a:pt x="-32258" y="503992"/>
                  <a:pt x="2667" y="751642"/>
                </a:cubicBezTo>
                <a:cubicBezTo>
                  <a:pt x="37592" y="999292"/>
                  <a:pt x="307467" y="1332667"/>
                  <a:pt x="697992" y="1561267"/>
                </a:cubicBezTo>
                <a:cubicBezTo>
                  <a:pt x="1088517" y="1789867"/>
                  <a:pt x="2026729" y="1935917"/>
                  <a:pt x="2345817" y="2123242"/>
                </a:cubicBezTo>
                <a:cubicBezTo>
                  <a:pt x="2664905" y="2310567"/>
                  <a:pt x="2564892" y="2509004"/>
                  <a:pt x="2612517" y="2685217"/>
                </a:cubicBezTo>
                <a:cubicBezTo>
                  <a:pt x="2660142" y="2861429"/>
                  <a:pt x="2553780" y="3083680"/>
                  <a:pt x="2631567" y="3180517"/>
                </a:cubicBezTo>
                <a:cubicBezTo>
                  <a:pt x="2709354" y="3277354"/>
                  <a:pt x="2609342" y="3263067"/>
                  <a:pt x="3079242" y="3266242"/>
                </a:cubicBezTo>
                <a:cubicBezTo>
                  <a:pt x="3549142" y="3269417"/>
                  <a:pt x="5027105" y="3253542"/>
                  <a:pt x="5479542" y="3209092"/>
                </a:cubicBezTo>
                <a:close/>
              </a:path>
            </a:pathLst>
          </a:cu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9721"/>
            <a:ext cx="7772400" cy="1143000"/>
          </a:xfrm>
        </p:spPr>
        <p:txBody>
          <a:bodyPr/>
          <a:lstStyle/>
          <a:p>
            <a:r>
              <a:rPr lang="en-US" dirty="0" smtClean="0"/>
              <a:t>Strong data processing inequality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522720"/>
                <a:ext cx="8477250" cy="51066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 smtClean="0"/>
                  <a:t>;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is a Markov chain. </a:t>
                </a:r>
              </a:p>
              <a:p>
                <a:r>
                  <a:rPr lang="en-US" dirty="0" smtClean="0"/>
                  <a:t>Intuition: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contains little information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; no way to learn this information except by learning a lot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”.</a:t>
                </a:r>
              </a:p>
              <a:p>
                <a:r>
                  <a:rPr lang="en-US" dirty="0" smtClean="0"/>
                  <a:t>Data processing: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i="1" dirty="0" smtClean="0"/>
                  <a:t>Strong </a:t>
                </a:r>
                <a:r>
                  <a:rPr lang="en-US" dirty="0" smtClean="0"/>
                  <a:t>Data Processing: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522720"/>
                <a:ext cx="8477250" cy="5106679"/>
              </a:xfrm>
              <a:blipFill rotWithShape="0">
                <a:blip r:embed="rId2"/>
                <a:stretch>
                  <a:fillRect l="-186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9721"/>
            <a:ext cx="7772400" cy="1143000"/>
          </a:xfrm>
        </p:spPr>
        <p:txBody>
          <a:bodyPr/>
          <a:lstStyle/>
          <a:p>
            <a:r>
              <a:rPr lang="en-US" dirty="0" smtClean="0"/>
              <a:t>Strong data processing inequality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522720"/>
                <a:ext cx="8477250" cy="51066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 smtClean="0"/>
                  <a:t>;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is a Markov chain. </a:t>
                </a:r>
              </a:p>
              <a:p>
                <a:r>
                  <a:rPr lang="en-US" i="1" dirty="0" smtClean="0"/>
                  <a:t>Strong </a:t>
                </a:r>
                <a:r>
                  <a:rPr lang="en-US" dirty="0" smtClean="0"/>
                  <a:t>Data Processing: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 this case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 smtClean="0"/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sign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522720"/>
                <a:ext cx="8477250" cy="5106679"/>
              </a:xfrm>
              <a:blipFill rotWithShape="0">
                <a:blip r:embed="rId2"/>
                <a:stretch>
                  <a:fillRect l="-186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7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7" y="504825"/>
            <a:ext cx="7772400" cy="1143000"/>
          </a:xfrm>
        </p:spPr>
        <p:txBody>
          <a:bodyPr/>
          <a:lstStyle/>
          <a:p>
            <a:r>
              <a:rPr lang="en-US" dirty="0" smtClean="0"/>
              <a:t>“Proof”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275" y="1514475"/>
                <a:ext cx="8553450" cy="50863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; 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i="1" dirty="0"/>
                  <a:t>Strong </a:t>
                </a:r>
                <a:r>
                  <a:rPr lang="en-US" dirty="0"/>
                  <a:t>Data Processing: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know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d>
                      <m:r>
                        <a:rPr lang="en-US" sz="3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3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≳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𝐼𝑛𝑓𝑜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𝑐𝑜𝑛𝑣𝑒𝑦𝑠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𝑎𝑏𝑜𝑢𝑡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𝑡h𝑟𝑜𝑢𝑔h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𝑝𝑙𝑎𝑦𝑒𝑟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nary>
                      <m:r>
                        <a:rPr lang="en-US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≳</m:t>
                      </m:r>
                    </m:oMath>
                  </m:oMathPara>
                </a14:m>
                <a:endParaRPr lang="en-US" sz="3000" b="0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5" y="1514475"/>
                <a:ext cx="8553450" cy="5086350"/>
              </a:xfrm>
              <a:blipFill rotWithShape="0">
                <a:blip r:embed="rId2"/>
                <a:stretch>
                  <a:fillRect l="-1852"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5619750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Q.E.D!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3350" y="4305300"/>
            <a:ext cx="8905875" cy="1314450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the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right high level idea. </a:t>
                </a:r>
              </a:p>
              <a:p>
                <a:r>
                  <a:rPr lang="en-US" dirty="0" smtClean="0"/>
                  <a:t>Two main issues:</a:t>
                </a:r>
              </a:p>
              <a:p>
                <a:pPr lvl="1"/>
                <a:r>
                  <a:rPr lang="en-US" dirty="0" smtClean="0"/>
                  <a:t>Not clear how to deal with additivity over coordinates.</a:t>
                </a:r>
              </a:p>
              <a:p>
                <a:pPr lvl="1"/>
                <a:r>
                  <a:rPr lang="en-US" dirty="0" smtClean="0"/>
                  <a:t>Dealing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𝑚𝑖𝑛𝐼𝐶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𝐼𝐶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8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smtClean="0"/>
              <a:t>mean </a:t>
            </a:r>
            <a:r>
              <a:rPr lang="en-US" dirty="0" smtClean="0"/>
              <a:t>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1129" y="1981200"/>
                <a:ext cx="4688309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Statistical estimation:</a:t>
                </a:r>
              </a:p>
              <a:p>
                <a:pPr lvl="1"/>
                <a:r>
                  <a:rPr lang="en-US" sz="2400" dirty="0" smtClean="0"/>
                  <a:t>Unknown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lvl="1"/>
                <a:r>
                  <a:rPr lang="en-US" sz="2400" dirty="0" smtClean="0"/>
                  <a:t>Inputs to machines: </a:t>
                </a:r>
                <a:r>
                  <a:rPr lang="en-US" sz="2400" dirty="0" err="1" smtClean="0"/>
                  <a:t>i.i.d</a:t>
                </a:r>
                <a:r>
                  <a:rPr lang="en-US" sz="2400" dirty="0" smtClean="0"/>
                  <a:t>. data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Output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Objectives</a:t>
                </a:r>
                <a:r>
                  <a:rPr lang="en-US" sz="2800" dirty="0" smtClean="0"/>
                  <a:t>:</a:t>
                </a:r>
              </a:p>
              <a:p>
                <a:pPr lvl="1"/>
                <a:r>
                  <a:rPr lang="en-US" sz="2400" dirty="0" smtClean="0"/>
                  <a:t>L</a:t>
                </a:r>
                <a:r>
                  <a:rPr lang="en-US" sz="2400" dirty="0"/>
                  <a:t>ow communication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Small loss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2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129" y="1981200"/>
                <a:ext cx="4688309" cy="4114800"/>
              </a:xfrm>
              <a:blipFill rotWithShape="0">
                <a:blip r:embed="rId2"/>
                <a:stretch>
                  <a:fillRect l="-2601" t="-1333" r="-1300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2715" y="3321306"/>
            <a:ext cx="459465" cy="47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6163058" y="3514406"/>
            <a:ext cx="1098869" cy="826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294194" y="3872270"/>
            <a:ext cx="1289085" cy="31089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237368" y="4495297"/>
            <a:ext cx="1428260" cy="659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62447" y="4494918"/>
            <a:ext cx="1620832" cy="65245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010561" y="3872270"/>
            <a:ext cx="1147954" cy="145297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826587" y="4473149"/>
            <a:ext cx="65029" cy="50272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962447" y="3977579"/>
            <a:ext cx="1696524" cy="678939"/>
          </a:xfrm>
          <a:prstGeom prst="roundRect">
            <a:avLst>
              <a:gd name="adj" fmla="val 4319"/>
            </a:avLst>
          </a:prstGeom>
          <a:solidFill>
            <a:srgbClr val="FFFFCC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Blackboard</a:t>
            </a:r>
            <a:endParaRPr lang="en-US" sz="2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11" y="3169268"/>
            <a:ext cx="459465" cy="478609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2" y="4183167"/>
            <a:ext cx="459465" cy="478609"/>
          </a:xfrm>
          <a:prstGeom prst="rect">
            <a:avLst/>
          </a:prstGeom>
        </p:spPr>
      </p:pic>
      <p:pic>
        <p:nvPicPr>
          <p:cNvPr id="15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82" y="3877421"/>
            <a:ext cx="459465" cy="478609"/>
          </a:xfrm>
          <a:prstGeom prst="rect">
            <a:avLst/>
          </a:prstGeom>
        </p:spPr>
      </p:pic>
      <p:pic>
        <p:nvPicPr>
          <p:cNvPr id="16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86" y="5047522"/>
            <a:ext cx="459465" cy="478609"/>
          </a:xfrm>
          <a:prstGeom prst="rect">
            <a:avLst/>
          </a:prstGeom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82" y="5378770"/>
            <a:ext cx="459465" cy="478609"/>
          </a:xfrm>
          <a:prstGeom prst="rect">
            <a:avLst/>
          </a:prstGeom>
        </p:spPr>
      </p:pic>
      <p:pic>
        <p:nvPicPr>
          <p:cNvPr id="18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53" y="5056117"/>
            <a:ext cx="459465" cy="47860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84148" y="1775347"/>
            <a:ext cx="2706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Big </a:t>
            </a:r>
            <a:r>
              <a:rPr lang="en-US" sz="2400" dirty="0" smtClean="0">
                <a:latin typeface="Calibri" panose="020F0502020204030204" pitchFamily="34" charset="0"/>
              </a:rPr>
              <a:t>Data! Distributed Storage </a:t>
            </a:r>
          </a:p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and Processing</a:t>
            </a:r>
            <a:endParaRPr lang="en-US" sz="2400" dirty="0">
              <a:latin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767576" y="3234812"/>
            <a:ext cx="232571" cy="8649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153847" y="3915843"/>
            <a:ext cx="232571" cy="8649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83029" y="2669123"/>
            <a:ext cx="1159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</a:rPr>
              <a:t>s</a:t>
            </a:r>
            <a:r>
              <a:rPr lang="en-US" sz="2000" dirty="0" smtClean="0">
                <a:latin typeface="Calibri" panose="020F0502020204030204" pitchFamily="34" charset="0"/>
              </a:rPr>
              <a:t>mall data</a:t>
            </a:r>
            <a:endParaRPr lang="en-US" sz="2000" dirty="0"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538619" y="3176943"/>
            <a:ext cx="203470" cy="7403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608213" y="5911797"/>
            <a:ext cx="661046" cy="793803"/>
            <a:chOff x="6608213" y="5911797"/>
            <a:chExt cx="661046" cy="793803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949675" y="5911797"/>
              <a:ext cx="130597" cy="3446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608213" y="6256438"/>
                  <a:ext cx="661046" cy="449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2200" dirty="0">
                    <a:solidFill>
                      <a:schemeClr val="tx2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213" y="6256438"/>
                  <a:ext cx="661046" cy="44916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405" r="-240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7893429" y="2778293"/>
            <a:ext cx="1159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</a:rPr>
              <a:t>s</a:t>
            </a:r>
            <a:r>
              <a:rPr lang="en-US" sz="2000" dirty="0" smtClean="0">
                <a:latin typeface="Calibri" panose="020F0502020204030204" pitchFamily="34" charset="0"/>
              </a:rPr>
              <a:t>mall data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9721"/>
            <a:ext cx="7772400" cy="1143000"/>
          </a:xfrm>
        </p:spPr>
        <p:txBody>
          <a:bodyPr/>
          <a:lstStyle/>
          <a:p>
            <a:r>
              <a:rPr lang="en-US" dirty="0" smtClean="0"/>
              <a:t>If the picture were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52775" y="4463206"/>
                <a:ext cx="2828925" cy="89535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atin typeface="Calibri" panose="020F0502020204030204" pitchFamily="34" charset="0"/>
                  </a:rPr>
                  <a:t>Blackboard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3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775" y="4463206"/>
                <a:ext cx="2828925" cy="895350"/>
              </a:xfrm>
              <a:prstGeom prst="roundRect">
                <a:avLst/>
              </a:prstGeom>
              <a:blipFill rotWithShape="0">
                <a:blip r:embed="rId2"/>
                <a:stretch>
                  <a:fillRect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075" y="2642444"/>
                <a:ext cx="18209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</a:t>
                </a:r>
                <a:endParaRPr lang="en-US" sz="3600" b="0" dirty="0" smtClean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2642444"/>
                <a:ext cx="182095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962" y="2642443"/>
                <a:ext cx="1964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b="0" dirty="0" smtClean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62" y="2642443"/>
                <a:ext cx="196428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31321" y="2642443"/>
                <a:ext cx="2317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 </a:t>
                </a:r>
                <a:endParaRPr lang="en-US" sz="3600" b="0" dirty="0" smtClean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21" y="2642443"/>
                <a:ext cx="231732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4752975" y="3048000"/>
            <a:ext cx="971550" cy="19051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1510555" y="3288775"/>
            <a:ext cx="3056683" cy="117443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5" idx="0"/>
          </p:cNvCxnSpPr>
          <p:nvPr/>
        </p:nvCxnSpPr>
        <p:spPr>
          <a:xfrm>
            <a:off x="3685106" y="3288774"/>
            <a:ext cx="882132" cy="117443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 flipH="1">
            <a:off x="4567238" y="3288774"/>
            <a:ext cx="2522748" cy="117443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6974" y="1516365"/>
                <a:ext cx="28663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" y="1516365"/>
                <a:ext cx="286636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265583" y="1633582"/>
                <a:ext cx="6033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83" y="1633582"/>
                <a:ext cx="603307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4" idx="2"/>
            <a:endCxn id="6" idx="0"/>
          </p:cNvCxnSpPr>
          <p:nvPr/>
        </p:nvCxnSpPr>
        <p:spPr>
          <a:xfrm flipH="1">
            <a:off x="1510555" y="2279913"/>
            <a:ext cx="3056682" cy="36253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7" idx="0"/>
          </p:cNvCxnSpPr>
          <p:nvPr/>
        </p:nvCxnSpPr>
        <p:spPr>
          <a:xfrm flipH="1">
            <a:off x="3685106" y="2279913"/>
            <a:ext cx="882131" cy="36253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8" idx="0"/>
          </p:cNvCxnSpPr>
          <p:nvPr/>
        </p:nvCxnSpPr>
        <p:spPr>
          <a:xfrm>
            <a:off x="4567237" y="2279913"/>
            <a:ext cx="2522749" cy="36253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0075" y="5556741"/>
                <a:ext cx="8000999" cy="58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 smtClean="0">
                    <a:latin typeface="Calibri" panose="020F0502020204030204" pitchFamily="34" charset="0"/>
                  </a:rPr>
                  <a:t>Then indeed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5556741"/>
                <a:ext cx="8000999" cy="585160"/>
              </a:xfrm>
              <a:prstGeom prst="rect">
                <a:avLst/>
              </a:prstGeom>
              <a:blipFill rotWithShape="0">
                <a:blip r:embed="rId8"/>
                <a:stretch>
                  <a:fillRect l="-190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Hellinger</a:t>
            </a:r>
            <a:r>
              <a:rPr lang="en-US" dirty="0" smtClean="0"/>
              <a:t>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600950" cy="4114800"/>
              </a:xfrm>
            </p:spPr>
            <p:txBody>
              <a:bodyPr/>
              <a:lstStyle/>
              <a:p>
                <a:r>
                  <a:rPr lang="en-US" dirty="0" smtClean="0"/>
                  <a:t>Solution to additivity: using </a:t>
                </a:r>
                <a:r>
                  <a:rPr lang="en-US" dirty="0" err="1" smtClean="0"/>
                  <a:t>Hellinger</a:t>
                </a:r>
                <a:r>
                  <a:rPr lang="en-US" dirty="0" smtClean="0"/>
                  <a:t> distance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rad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Following from [Jayram’09].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decomposes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scenarios as above using the fact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/>
                  <a:t> is a protocol.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600950" cy="4114800"/>
              </a:xfrm>
              <a:blipFill rotWithShape="0">
                <a:blip r:embed="rId2"/>
                <a:stretch>
                  <a:fillRect l="-2167" t="-2222" r="-1124" b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57175"/>
                <a:ext cx="77724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𝑚𝑖𝑛𝐼𝐶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57175"/>
                <a:ext cx="77724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275" y="1333500"/>
                <a:ext cx="8620125" cy="4762500"/>
              </a:xfrm>
            </p:spPr>
            <p:txBody>
              <a:bodyPr/>
              <a:lstStyle/>
              <a:p>
                <a:r>
                  <a:rPr lang="en-US" dirty="0" smtClean="0"/>
                  <a:t>Dealing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𝑚𝑖𝑛𝐼𝐶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is more technical. Recall: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𝑚𝑖𝑛𝐼𝐶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∈{0,1}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/>
                            </a:solidFill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Leads to our main technical statement: “Distributed Strong Data Processing Inequality”</a:t>
                </a:r>
              </a:p>
              <a:p>
                <a:pPr marL="0" indent="0">
                  <a:buNone/>
                </a:pPr>
                <a:r>
                  <a:rPr lang="en-US" u="sng" dirty="0" smtClean="0"/>
                  <a:t>Theorem</a:t>
                </a:r>
                <a:r>
                  <a:rPr lang="en-US" dirty="0" smtClean="0"/>
                  <a:t>: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be the SDPI constant.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𝑚𝑖𝑛𝐼𝐶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5" y="1333500"/>
                <a:ext cx="8620125" cy="4762500"/>
              </a:xfrm>
              <a:blipFill rotWithShape="0">
                <a:blip r:embed="rId4"/>
                <a:stretch>
                  <a:fillRect l="-1837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925" y="1943100"/>
                <a:ext cx="8753475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Theorem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/>
                  <a:t>be the SDPI constant.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𝑚𝑖𝑛𝐼𝐶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𝑚𝑖𝑛𝐼𝐶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𝑚𝑖𝑛𝐼𝐶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1943100"/>
                <a:ext cx="8753475" cy="4114800"/>
              </a:xfrm>
              <a:blipFill rotWithShape="0">
                <a:blip r:embed="rId2"/>
                <a:stretch>
                  <a:fillRect l="-1880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925" y="1943100"/>
                <a:ext cx="8753475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Theorem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/>
                  <a:t>be the SDPI constant.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𝑚𝑖𝑛𝐼𝐶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fails!!</a:t>
                </a:r>
              </a:p>
              <a:p>
                <a:r>
                  <a:rPr lang="en-US" dirty="0" smtClean="0"/>
                  <a:t>Need an additional truncation step. Fortunately, the failure happens far in the tails.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1943100"/>
                <a:ext cx="8753475" cy="4114800"/>
              </a:xfrm>
              <a:blipFill rotWithShape="0">
                <a:blip r:embed="rId2"/>
                <a:stretch>
                  <a:fillRect l="-1880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19425" y="419100"/>
            <a:ext cx="6029325" cy="2305050"/>
            <a:chOff x="3019425" y="419100"/>
            <a:chExt cx="6029325" cy="2305050"/>
          </a:xfrm>
        </p:grpSpPr>
        <p:sp>
          <p:nvSpPr>
            <p:cNvPr id="5" name="Oval 4"/>
            <p:cNvSpPr/>
            <p:nvPr/>
          </p:nvSpPr>
          <p:spPr>
            <a:xfrm>
              <a:off x="3019425" y="1752600"/>
              <a:ext cx="5314950" cy="971550"/>
            </a:xfrm>
            <a:prstGeom prst="ellips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Callout 5"/>
            <p:cNvSpPr/>
            <p:nvPr/>
          </p:nvSpPr>
          <p:spPr>
            <a:xfrm>
              <a:off x="6429375" y="419100"/>
              <a:ext cx="2619375" cy="933450"/>
            </a:xfrm>
            <a:prstGeom prst="wedgeEllipseCallout">
              <a:avLst>
                <a:gd name="adj1" fmla="val -61693"/>
                <a:gd name="adj2" fmla="val 10609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Calibri" panose="020F0502020204030204" pitchFamily="34" charset="0"/>
                </a:rPr>
                <a:t>Essential!</a:t>
              </a:r>
              <a:endParaRPr lang="en-US" sz="3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86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200400" y="4748211"/>
            <a:ext cx="5819775" cy="1647825"/>
            <a:chOff x="3200400" y="4748211"/>
            <a:chExt cx="5819775" cy="16478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ounded Rectangle 5"/>
                <p:cNvSpPr/>
                <p:nvPr/>
              </p:nvSpPr>
              <p:spPr>
                <a:xfrm>
                  <a:off x="5895975" y="4895849"/>
                  <a:ext cx="3124200" cy="1352550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600" dirty="0" smtClean="0">
                      <a:latin typeface="Calibri" panose="020F0502020204030204" pitchFamily="34" charset="0"/>
                    </a:rPr>
                    <a:t>Gaussian mean detection (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→1</m:t>
                      </m:r>
                    </m:oMath>
                  </a14:m>
                  <a:r>
                    <a:rPr lang="en-US" sz="2600" dirty="0" smtClean="0">
                      <a:latin typeface="Calibri" panose="020F0502020204030204" pitchFamily="34" charset="0"/>
                    </a:rPr>
                    <a:t>)</a:t>
                  </a:r>
                  <a:r>
                    <a:rPr lang="en-US" sz="2600" dirty="0" smtClean="0">
                      <a:latin typeface="Calibri" panose="020F0502020204030204" pitchFamily="34" charset="0"/>
                    </a:rPr>
                    <a:t> sample (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𝑚𝑖𝑛𝐼𝐶</m:t>
                      </m:r>
                    </m:oMath>
                  </a14:m>
                  <a:r>
                    <a:rPr lang="en-US" sz="2600" dirty="0" smtClean="0">
                      <a:latin typeface="Calibri" panose="020F0502020204030204" pitchFamily="34" charset="0"/>
                    </a:rPr>
                    <a:t>)</a:t>
                  </a:r>
                  <a:endParaRPr lang="en-US" sz="2600" dirty="0">
                    <a:latin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975" y="4895849"/>
                  <a:ext cx="3124200" cy="1352550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b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/>
            <p:cNvSpPr/>
            <p:nvPr/>
          </p:nvSpPr>
          <p:spPr>
            <a:xfrm>
              <a:off x="3200400" y="4748211"/>
              <a:ext cx="2695575" cy="16478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A direct sum argument</a:t>
              </a:r>
              <a:endParaRPr lang="en-US" sz="26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6700" y="4895850"/>
            <a:ext cx="2933700" cy="13525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latin typeface="Calibri" panose="020F0502020204030204" pitchFamily="34" charset="0"/>
              </a:rPr>
              <a:t>Sparse Gaussian </a:t>
            </a:r>
            <a:r>
              <a:rPr lang="en-US" sz="2600" dirty="0">
                <a:latin typeface="Calibri" panose="020F0502020204030204" pitchFamily="34" charset="0"/>
              </a:rPr>
              <a:t>mean estimation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895974" y="1900238"/>
            <a:ext cx="3124201" cy="2995611"/>
            <a:chOff x="5895974" y="1900238"/>
            <a:chExt cx="3124201" cy="2995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5895974" y="1900238"/>
                  <a:ext cx="3124201" cy="2214562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600" dirty="0" smtClean="0">
                      <a:latin typeface="Calibri" panose="020F0502020204030204" pitchFamily="34" charset="0"/>
                    </a:rPr>
                    <a:t>“Only get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600" dirty="0" smtClean="0">
                      <a:latin typeface="Calibri" panose="020F0502020204030204" pitchFamily="34" charset="0"/>
                    </a:rPr>
                    <a:t> bits toward detection per bit of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𝑚𝑖𝑛𝐼𝐶</m:t>
                      </m:r>
                    </m:oMath>
                  </a14:m>
                  <a:r>
                    <a:rPr lang="en-US" sz="2600" dirty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”</a:t>
                  </a:r>
                  <a14:m>
                    <m:oMath xmlns:m="http://schemas.openxmlformats.org/officeDocument/2006/math"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600" dirty="0" smtClean="0">
                      <a:latin typeface="Calibri" panose="020F0502020204030204" pitchFamily="34" charset="0"/>
                    </a:rPr>
                    <a:t> an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sz="2600" dirty="0" smtClean="0">
                      <a:latin typeface="Calibri" panose="020F0502020204030204" pitchFamily="34" charset="0"/>
                    </a:rPr>
                    <a:t> lower bound</a:t>
                  </a:r>
                  <a:endParaRPr lang="en-US" sz="2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974" y="1900238"/>
                  <a:ext cx="3124201" cy="2214562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9" idx="2"/>
              <a:endCxn id="6" idx="0"/>
            </p:cNvCxnSpPr>
            <p:nvPr/>
          </p:nvCxnSpPr>
          <p:spPr>
            <a:xfrm>
              <a:off x="7458075" y="4114800"/>
              <a:ext cx="0" cy="781049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90525" y="2126454"/>
            <a:ext cx="2686049" cy="2769395"/>
            <a:chOff x="390525" y="2126454"/>
            <a:chExt cx="2686049" cy="2769395"/>
          </a:xfrm>
        </p:grpSpPr>
        <p:sp>
          <p:nvSpPr>
            <p:cNvPr id="28" name="Down Arrow 27"/>
            <p:cNvSpPr/>
            <p:nvPr/>
          </p:nvSpPr>
          <p:spPr>
            <a:xfrm>
              <a:off x="390525" y="3763568"/>
              <a:ext cx="2686049" cy="11322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Reduction [ZDJW’13]</a:t>
              </a:r>
              <a:endParaRPr lang="en-US" sz="20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9600" y="2126454"/>
              <a:ext cx="2247900" cy="1637113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latin typeface="Calibri" panose="020F0502020204030204" pitchFamily="34" charset="0"/>
                </a:rPr>
                <a:t>Distributed sparse linear regression</a:t>
              </a:r>
              <a:endParaRPr lang="en-US" sz="26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00400" y="1953814"/>
            <a:ext cx="2695574" cy="1027511"/>
            <a:chOff x="3200400" y="1953814"/>
            <a:chExt cx="2695574" cy="1027511"/>
          </a:xfrm>
        </p:grpSpPr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 flipV="1">
              <a:off x="5419725" y="2465070"/>
              <a:ext cx="476249" cy="250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200400" y="1953814"/>
              <a:ext cx="2219325" cy="102751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err="1" smtClean="0">
                  <a:latin typeface="Calibri" panose="020F0502020204030204" pitchFamily="34" charset="0"/>
                </a:rPr>
                <a:t>Hellinger</a:t>
              </a:r>
              <a:r>
                <a:rPr lang="en-US" sz="2600" dirty="0" smtClean="0">
                  <a:latin typeface="Calibri" panose="020F0502020204030204" pitchFamily="34" charset="0"/>
                </a:rPr>
                <a:t> distance</a:t>
              </a:r>
              <a:endParaRPr lang="en-US" sz="26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0399" y="3128964"/>
            <a:ext cx="2695574" cy="984643"/>
            <a:chOff x="3200399" y="3128964"/>
            <a:chExt cx="2695574" cy="984643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5419724" y="3604140"/>
              <a:ext cx="476249" cy="250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3200399" y="3128964"/>
              <a:ext cx="2219325" cy="984643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latin typeface="Calibri" panose="020F0502020204030204" pitchFamily="34" charset="0"/>
                </a:rPr>
                <a:t>Strong data processing</a:t>
              </a:r>
              <a:endParaRPr lang="en-US" sz="26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5"/>
            <a:ext cx="8458200" cy="1143000"/>
          </a:xfrm>
        </p:spPr>
        <p:txBody>
          <a:bodyPr/>
          <a:lstStyle/>
          <a:p>
            <a:r>
              <a:rPr lang="en-US" dirty="0" smtClean="0"/>
              <a:t>Distributed sparse 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250" y="1943100"/>
                <a:ext cx="8801100" cy="4114800"/>
              </a:xfrm>
            </p:spPr>
            <p:txBody>
              <a:bodyPr/>
              <a:lstStyle/>
              <a:p>
                <a:r>
                  <a:rPr lang="en-US" dirty="0" smtClean="0"/>
                  <a:t>Each machine gets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data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Promised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-sparse: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Ambient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Loss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36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How much communication to achieve statistically optimal loss?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" y="1943100"/>
                <a:ext cx="8801100" cy="4114800"/>
              </a:xfrm>
              <a:blipFill rotWithShape="0">
                <a:blip r:embed="rId2"/>
                <a:stretch>
                  <a:fillRect l="-1871" t="-1778" r="-1871" b="-8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250" y="1476374"/>
                <a:ext cx="8801100" cy="4772025"/>
              </a:xfrm>
            </p:spPr>
            <p:txBody>
              <a:bodyPr/>
              <a:lstStyle/>
              <a:p>
                <a:r>
                  <a:rPr lang="en-US" dirty="0" smtClean="0"/>
                  <a:t>Promised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-sparse: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Ambient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. Loss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36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How much communication to achieve statistically optimal loss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We get: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(small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doesn’t help). </a:t>
                </a:r>
              </a:p>
              <a:p>
                <a:r>
                  <a:rPr lang="en-US" dirty="0" smtClean="0"/>
                  <a:t>[Lee-Sun-Liu-Taylor’15]: under some conditions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suffice.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" y="1476374"/>
                <a:ext cx="8801100" cy="4772025"/>
              </a:xfrm>
              <a:blipFill rotWithShape="0">
                <a:blip r:embed="rId2"/>
                <a:stretch>
                  <a:fillRect l="-1871" t="-1788" r="-1871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66700" y="333375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Distributed sparse linear regression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5101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upper bound </a:t>
            </a:r>
            <a:r>
              <a:rPr lang="en-US" sz="2800" dirty="0" smtClean="0"/>
              <a:t>(time permitting)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543049"/>
                <a:ext cx="7962900" cy="4905375"/>
              </a:xfrm>
            </p:spPr>
            <p:txBody>
              <a:bodyPr/>
              <a:lstStyle/>
              <a:p>
                <a:r>
                  <a:rPr lang="en-US" dirty="0" smtClean="0"/>
                  <a:t>For the one-dimensional distributed Gaussian estimation (generalizes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dimensions trivially). </a:t>
                </a:r>
              </a:p>
              <a:p>
                <a:r>
                  <a:rPr lang="en-US" dirty="0" smtClean="0"/>
                  <a:t>For optimal statistical performance,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is the lower bound. </a:t>
                </a:r>
              </a:p>
              <a:p>
                <a:r>
                  <a:rPr lang="en-US" dirty="0" smtClean="0"/>
                  <a:t>We give a simple simultaneous-message upper bound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Previously: multi-round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dirty="0" smtClean="0"/>
                  <a:t>[GMN’14] or simultaneous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dirty="0" smtClean="0"/>
                  <a:t>[folklore].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543049"/>
                <a:ext cx="7962900" cy="4905375"/>
              </a:xfrm>
              <a:blipFill rotWithShape="0">
                <a:blip r:embed="rId2"/>
                <a:stretch>
                  <a:fillRect l="-1989" t="-1863" r="-1454" b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9576"/>
            <a:ext cx="7772400" cy="1143000"/>
          </a:xfrm>
        </p:spPr>
        <p:txBody>
          <a:bodyPr/>
          <a:lstStyle/>
          <a:p>
            <a:r>
              <a:rPr lang="en-US" dirty="0" smtClean="0"/>
              <a:t>A new upper bound </a:t>
            </a:r>
            <a:r>
              <a:rPr lang="en-US" sz="2800" dirty="0" smtClean="0"/>
              <a:t>(time permitting)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299" y="1343025"/>
                <a:ext cx="8296275" cy="4905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(Stylized) main idea:</a:t>
                </a:r>
              </a:p>
              <a:p>
                <a:r>
                  <a:rPr lang="en-US" dirty="0" smtClean="0"/>
                  <a:t>Each machine wants to send the empirical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dirty="0" smtClean="0"/>
                  <a:t>of its input. </a:t>
                </a:r>
              </a:p>
              <a:p>
                <a:r>
                  <a:rPr lang="en-US" dirty="0" smtClean="0"/>
                  <a:t>Then the average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is computed. </a:t>
                </a:r>
              </a:p>
              <a:p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each machine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sampled from Bernoulli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Form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“Good enough”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∼1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299" y="1343025"/>
                <a:ext cx="8296275" cy="4905375"/>
              </a:xfrm>
              <a:blipFill rotWithShape="0">
                <a:blip r:embed="rId2"/>
                <a:stretch>
                  <a:fillRect l="-1910" t="-1615" b="-6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sparse Gaussian mean </a:t>
            </a:r>
            <a:r>
              <a:rPr lang="en-US" dirty="0" smtClean="0"/>
              <a:t>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Ambient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Sparsity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Number of machines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Each machine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samples. </a:t>
                </a:r>
              </a:p>
              <a:p>
                <a:r>
                  <a:rPr lang="en-US" dirty="0" smtClean="0"/>
                  <a:t>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Thus each sample is a vector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8" t="-2074" b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85800" y="428625"/>
                <a:ext cx="2162176" cy="155257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atin typeface="Calibri" panose="020F0502020204030204" pitchFamily="34" charset="0"/>
                  </a:rPr>
                  <a:t>Goal: estimate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FFFF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8625"/>
                <a:ext cx="2162176" cy="1552575"/>
              </a:xfrm>
              <a:prstGeom prst="roundRect">
                <a:avLst/>
              </a:prstGeom>
              <a:blipFill rotWithShape="0">
                <a:blip r:embed="rId3"/>
                <a:stretch>
                  <a:fillRect t="-4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8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Closing the gap for the sparse linear regression problem.</a:t>
            </a:r>
          </a:p>
          <a:p>
            <a:r>
              <a:rPr lang="en-US" dirty="0" smtClean="0"/>
              <a:t>Other statistical questions in the distributed framework. More general theorems?</a:t>
            </a:r>
          </a:p>
          <a:p>
            <a:r>
              <a:rPr lang="en-US" dirty="0" smtClean="0"/>
              <a:t>Can Strong Data Processing be applied to the two-party Gap Hamming Distance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4" y="3176954"/>
            <a:ext cx="8604739" cy="3593123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http://csnexus.info</a:t>
            </a:r>
            <a:r>
              <a:rPr lang="en-US" sz="3600" dirty="0" smtClean="0">
                <a:solidFill>
                  <a:schemeClr val="tx2"/>
                </a:solidFill>
              </a:rPr>
              <a:t>/</a:t>
            </a:r>
          </a:p>
          <a:p>
            <a:pPr marL="0" indent="0">
              <a:buNone/>
            </a:pPr>
            <a:r>
              <a:rPr lang="en-US" sz="2800" b="1" dirty="0"/>
              <a:t>Organizers</a:t>
            </a:r>
          </a:p>
          <a:p>
            <a:r>
              <a:rPr lang="en-US" sz="2800" dirty="0">
                <a:solidFill>
                  <a:schemeClr val="tx2"/>
                </a:solidFill>
              </a:rPr>
              <a:t>Mark Braverman </a:t>
            </a:r>
            <a:r>
              <a:rPr lang="en-US" sz="2800" dirty="0"/>
              <a:t>(Princeton University) 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Bobak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Nazer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(Boston University)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Anup</a:t>
            </a:r>
            <a:r>
              <a:rPr lang="en-US" sz="2800" dirty="0">
                <a:solidFill>
                  <a:schemeClr val="tx2"/>
                </a:solidFill>
              </a:rPr>
              <a:t> Rao </a:t>
            </a:r>
            <a:r>
              <a:rPr lang="en-US" sz="2800" dirty="0"/>
              <a:t>(University of Washington)</a:t>
            </a:r>
          </a:p>
          <a:p>
            <a:r>
              <a:rPr lang="en-US" sz="2800" dirty="0">
                <a:solidFill>
                  <a:schemeClr val="tx2"/>
                </a:solidFill>
              </a:rPr>
              <a:t>Aslan </a:t>
            </a:r>
            <a:r>
              <a:rPr lang="en-US" sz="2800" dirty="0" err="1">
                <a:solidFill>
                  <a:schemeClr val="tx2"/>
                </a:solidFill>
              </a:rPr>
              <a:t>Tchamkerten</a:t>
            </a:r>
            <a:r>
              <a:rPr lang="en-US" sz="2800" dirty="0"/>
              <a:t>, General Chair (Telecom </a:t>
            </a:r>
            <a:r>
              <a:rPr lang="en-US" sz="2800" dirty="0" err="1"/>
              <a:t>Paristech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6" name="Picture 2" descr="http://csnexus.info/ihpbannerv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3" y="247242"/>
            <a:ext cx="8556320" cy="28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4" y="3176955"/>
            <a:ext cx="8604739" cy="3270738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http://csnexus.info/</a:t>
            </a:r>
          </a:p>
          <a:p>
            <a:pPr marL="0" indent="0">
              <a:buNone/>
            </a:pPr>
            <a:r>
              <a:rPr lang="en-US" sz="2800" b="1" dirty="0" smtClean="0"/>
              <a:t>Primary themes</a:t>
            </a:r>
            <a:endParaRPr lang="en-US" sz="2800" b="1" dirty="0"/>
          </a:p>
          <a:p>
            <a:r>
              <a:rPr lang="en-US" sz="2800" dirty="0"/>
              <a:t>Distributed Computation and </a:t>
            </a:r>
            <a:r>
              <a:rPr lang="en-US" sz="2800" dirty="0" smtClean="0"/>
              <a:t>Communication</a:t>
            </a:r>
          </a:p>
          <a:p>
            <a:r>
              <a:rPr lang="en-US" sz="2800" dirty="0" smtClean="0"/>
              <a:t>Fundamental </a:t>
            </a:r>
            <a:r>
              <a:rPr lang="en-US" sz="2800" dirty="0"/>
              <a:t>Inequalities and Lower </a:t>
            </a:r>
            <a:r>
              <a:rPr lang="en-US" sz="2800" dirty="0" smtClean="0"/>
              <a:t>Bounds</a:t>
            </a:r>
          </a:p>
          <a:p>
            <a:r>
              <a:rPr lang="en-US" sz="2800" dirty="0" smtClean="0"/>
              <a:t>Inference Problems</a:t>
            </a:r>
          </a:p>
          <a:p>
            <a:r>
              <a:rPr lang="en-US" sz="2800" dirty="0" smtClean="0"/>
              <a:t>Secrecy </a:t>
            </a:r>
            <a:r>
              <a:rPr lang="en-US" sz="2800" dirty="0"/>
              <a:t>and Privacy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26" name="Picture 2" descr="http://csnexus.info/ihpbannerv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3" y="247242"/>
            <a:ext cx="8556320" cy="28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thumb/6/61/Institut_Henri_Poincar%C3%A9_-_UMS_839.jpg/580px-Institut_Henri_Poincar%C3%A9_-_UMS_8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00" y="2354964"/>
            <a:ext cx="4373711" cy="367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eurocheapo.com/blog/wp-content/uploads/2012/02/Paris-caf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77" y="1669317"/>
            <a:ext cx="3364362" cy="186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Institut</a:t>
            </a:r>
            <a:r>
              <a:rPr lang="en-US" dirty="0"/>
              <a:t> Henri </a:t>
            </a:r>
            <a:r>
              <a:rPr lang="en-US" dirty="0" err="1"/>
              <a:t>Poincaré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2052" name="Picture 4" descr="IHP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1" y="720816"/>
            <a:ext cx="1312662" cy="92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rodigy.umbrella.al/travel1/wp-content/uploads/sites/9/2014/08/Alexandtre-trois-paris-serge-ramell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29" y="3234548"/>
            <a:ext cx="2712671" cy="198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ache.graphicslib.viator.com/graphicslib/thumbs674x446/2050/SITours/eiffel-tower-paris-moulin-rouge-show-and-seine-river-cruise-in-paris-1503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08" y="4912250"/>
            <a:ext cx="2706554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3439" y="3394331"/>
            <a:ext cx="5533292" cy="830997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http://csnexus.info</a:t>
            </a:r>
            <a:r>
              <a:rPr lang="en-US" sz="4800" dirty="0" smtClean="0">
                <a:solidFill>
                  <a:schemeClr val="tx2"/>
                </a:solidFill>
              </a:rPr>
              <a:t>/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93" y="4453836"/>
            <a:ext cx="7772400" cy="114300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Thank You!</a:t>
            </a:r>
          </a:p>
        </p:txBody>
      </p:sp>
      <p:pic>
        <p:nvPicPr>
          <p:cNvPr id="8" name="Picture 3" descr="so0103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8222" y="1184430"/>
            <a:ext cx="3116006" cy="313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38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Ambient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Sparsity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Number of machines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Each machine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samples. </a:t>
                </a:r>
                <a:endParaRPr lang="en-US" b="1" dirty="0" smtClean="0"/>
              </a:p>
              <a:p>
                <a:r>
                  <a:rPr lang="en-US" dirty="0" smtClean="0"/>
                  <a:t>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Thus each sample is a vector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8" t="-2074" b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0424" y="568404"/>
            <a:ext cx="35799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Higher value makes estimation:</a:t>
            </a:r>
            <a:endParaRPr lang="en-US" sz="320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493" y="2007536"/>
            <a:ext cx="154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harder</a:t>
            </a:r>
            <a:endParaRPr lang="en-US" sz="320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6493" y="2534023"/>
            <a:ext cx="154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harder</a:t>
            </a:r>
            <a:endParaRPr lang="en-US" sz="320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6493" y="3708268"/>
            <a:ext cx="154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easier</a:t>
            </a:r>
            <a:endParaRPr lang="en-US" sz="320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6493" y="3118798"/>
            <a:ext cx="154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easier*</a:t>
            </a:r>
            <a:endParaRPr lang="en-US" sz="320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6493" y="4293043"/>
            <a:ext cx="154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harder</a:t>
            </a:r>
            <a:endParaRPr lang="en-US" sz="320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685800" y="428625"/>
                <a:ext cx="2162176" cy="155257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latin typeface="Calibri" panose="020F0502020204030204" pitchFamily="34" charset="0"/>
                  </a:rPr>
                  <a:t>Goal: estimate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FFFF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8625"/>
                <a:ext cx="2162176" cy="1552575"/>
              </a:xfrm>
              <a:prstGeom prst="roundRect">
                <a:avLst/>
              </a:prstGeom>
              <a:blipFill rotWithShape="0">
                <a:blip r:embed="rId3"/>
                <a:stretch>
                  <a:fillRect t="-4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8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sparse Gaussian mean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4212" y="1981200"/>
                <a:ext cx="5414682" cy="4210424"/>
              </a:xfrm>
            </p:spPr>
            <p:txBody>
              <a:bodyPr/>
              <a:lstStyle/>
              <a:p>
                <a:r>
                  <a:rPr lang="en-US" dirty="0" smtClean="0"/>
                  <a:t>Main result: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b="0" dirty="0" smtClean="0"/>
                  <a:t>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𝑑𝑘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𝑛𝐶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Tight up to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</m:oMath>
                </a14:m>
                <a:r>
                  <a:rPr lang="en-US" b="0" dirty="0" smtClean="0"/>
                  <a:t> factor [GMN14]. Up to a const. factor in the dense case. </a:t>
                </a:r>
              </a:p>
              <a:p>
                <a:r>
                  <a:rPr lang="en-US" dirty="0" smtClean="0"/>
                  <a:t>For optimal performance,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𝑚𝑑</m:t>
                    </m:r>
                  </m:oMath>
                </a14:m>
                <a:r>
                  <a:rPr lang="en-US" b="0" dirty="0" smtClean="0"/>
                  <a:t> (not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b="0" dirty="0" smtClean="0"/>
                  <a:t>) is needed!</a:t>
                </a:r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212" y="1981200"/>
                <a:ext cx="5414682" cy="4210424"/>
              </a:xfrm>
              <a:blipFill rotWithShape="0">
                <a:blip r:embed="rId2"/>
                <a:stretch>
                  <a:fillRect l="-3041" t="-2026" r="-563" b="-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81912" y="2709714"/>
                <a:ext cx="2647576" cy="2308324"/>
              </a:xfrm>
              <a:prstGeom prst="rect">
                <a:avLst/>
              </a:prstGeom>
              <a:solidFill>
                <a:srgbClr val="000000">
                  <a:alpha val="89804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– dim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– sparsity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– machine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– </a:t>
                </a:r>
                <a:r>
                  <a:rPr lang="en-US" dirty="0" err="1" smtClean="0">
                    <a:latin typeface="Calibri" panose="020F0502020204030204" pitchFamily="34" charset="0"/>
                  </a:rPr>
                  <a:t>samp</a:t>
                </a:r>
                <a:r>
                  <a:rPr lang="en-US" dirty="0" smtClean="0">
                    <a:latin typeface="Calibri" panose="020F0502020204030204" pitchFamily="34" charset="0"/>
                  </a:rPr>
                  <a:t>. each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– deviation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– sq. loss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912" y="2709714"/>
                <a:ext cx="2647576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2995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238625" y="1272405"/>
            <a:ext cx="3554319" cy="2394720"/>
            <a:chOff x="4238625" y="1272405"/>
            <a:chExt cx="3554319" cy="2394720"/>
          </a:xfrm>
        </p:grpSpPr>
        <p:sp>
          <p:nvSpPr>
            <p:cNvPr id="6" name="Rounded Rectangle 5"/>
            <p:cNvSpPr/>
            <p:nvPr/>
          </p:nvSpPr>
          <p:spPr>
            <a:xfrm>
              <a:off x="4238625" y="2505075"/>
              <a:ext cx="923925" cy="1162050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68894" y="1272405"/>
              <a:ext cx="1924050" cy="10953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Calibri" panose="020F0502020204030204" pitchFamily="34" charset="0"/>
                </a:rPr>
                <a:t>Statistical limit</a:t>
              </a:r>
              <a:endParaRPr lang="en-US" sz="3200" dirty="0">
                <a:latin typeface="Calibri" panose="020F0502020204030204" pitchFamily="34" charset="0"/>
              </a:endParaRPr>
            </a:p>
          </p:txBody>
        </p:sp>
        <p:cxnSp>
          <p:nvCxnSpPr>
            <p:cNvPr id="9" name="Straight Connector 8"/>
            <p:cNvCxnSpPr>
              <a:endCxn id="6" idx="0"/>
            </p:cNvCxnSpPr>
            <p:nvPr/>
          </p:nvCxnSpPr>
          <p:spPr>
            <a:xfrm flipH="1">
              <a:off x="4700588" y="1820093"/>
              <a:ext cx="1168306" cy="68498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2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0525"/>
            <a:ext cx="7772400" cy="1143000"/>
          </a:xfrm>
        </p:spPr>
        <p:txBody>
          <a:bodyPr/>
          <a:lstStyle/>
          <a:p>
            <a:r>
              <a:rPr lang="en-US" dirty="0" smtClean="0"/>
              <a:t>Prior work (partial list)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533525"/>
                <a:ext cx="7934325" cy="4562475"/>
              </a:xfrm>
            </p:spPr>
            <p:txBody>
              <a:bodyPr/>
              <a:lstStyle/>
              <a:p>
                <a:r>
                  <a:rPr lang="en-US" sz="2800" dirty="0" smtClean="0"/>
                  <a:t>[Zhang-Duchi-Jordan-Wainwright’13]: the case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 smtClean="0"/>
                  <a:t> and general communication; and the dense case for simultaneous-message protocols. </a:t>
                </a:r>
              </a:p>
              <a:p>
                <a:r>
                  <a:rPr lang="en-US" sz="2800" dirty="0" smtClean="0"/>
                  <a:t>[Shamir’14]: Implies the result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 smtClean="0"/>
                  <a:t> in a restricted communication model.</a:t>
                </a:r>
              </a:p>
              <a:p>
                <a:r>
                  <a:rPr lang="en-US" sz="2800" dirty="0" smtClean="0"/>
                  <a:t>[Duchi-Jordan-Wainwright-Zhang’14, Garg-Ma-Nguyen’14]: the dense case (up to logarithmic factors). </a:t>
                </a:r>
              </a:p>
              <a:p>
                <a:r>
                  <a:rPr lang="en-US" sz="2800" dirty="0" smtClean="0"/>
                  <a:t>A lot of recent work on communication-efficient distributed learning. 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533525"/>
                <a:ext cx="7934325" cy="4562475"/>
              </a:xfrm>
              <a:blipFill rotWithShape="0">
                <a:blip r:embed="rId2"/>
                <a:stretch>
                  <a:fillRect l="-1536" t="-1471" b="-5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from Gaussian mean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𝑑𝑘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𝑛𝐶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Gaussian mean detection</a:t>
                </a:r>
              </a:p>
              <a:p>
                <a:pPr lvl="1"/>
                <a:r>
                  <a:rPr lang="en-US" dirty="0" smtClean="0"/>
                  <a:t>A one-dimensional problem. </a:t>
                </a:r>
              </a:p>
              <a:p>
                <a:pPr lvl="1"/>
                <a:r>
                  <a:rPr lang="en-US" dirty="0" smtClean="0"/>
                  <a:t>Goal: distinguish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player gets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samples.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8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76523"/>
                <a:ext cx="7772400" cy="6329077"/>
              </a:xfrm>
            </p:spPr>
            <p:txBody>
              <a:bodyPr/>
              <a:lstStyle/>
              <a:p>
                <a:r>
                  <a:rPr lang="en-US" dirty="0" smtClean="0"/>
                  <a:t>Assume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≪</m:t>
                    </m:r>
                    <m:func>
                      <m:func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𝑛𝐶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𝑛𝑚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Distinguish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u="sng" dirty="0" smtClean="0"/>
                  <a:t>Theorem</a:t>
                </a:r>
                <a:r>
                  <a:rPr lang="en-US" dirty="0" smtClean="0"/>
                  <a:t>: If can attain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 the estimation problem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communication, then we can solve the detection problem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i="1" dirty="0" smtClean="0">
                    <a:solidFill>
                      <a:srgbClr val="99FF99"/>
                    </a:solidFill>
                  </a:rPr>
                  <a:t>min-information cost. </a:t>
                </a:r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get detection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i="1" dirty="0">
                    <a:solidFill>
                      <a:srgbClr val="99FF99"/>
                    </a:solidFill>
                  </a:rPr>
                  <a:t>min-information cost.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76523"/>
                <a:ext cx="7772400" cy="6329077"/>
              </a:xfrm>
              <a:blipFill rotWithShape="0">
                <a:blip r:embed="rId2"/>
                <a:stretch>
                  <a:fillRect l="-2118" r="-2745" b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Distinguish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Each player gets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samples.</a:t>
                </a:r>
                <a:endParaRPr lang="en-US" dirty="0"/>
              </a:p>
              <a:p>
                <a:r>
                  <a:rPr lang="en-US" dirty="0" smtClean="0"/>
                  <a:t>Want this to be impossible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99FF99"/>
                    </a:solidFill>
                  </a:rPr>
                  <a:t>min-information cost.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8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A53CC-7570-400F-8DC8-1434EB126E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66"/>
      </a:dk2>
      <a:lt2>
        <a:srgbClr val="FFFF00"/>
      </a:lt2>
      <a:accent1>
        <a:srgbClr val="FF9900"/>
      </a:accent1>
      <a:accent2>
        <a:srgbClr val="00FFFF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41631</TotalTime>
  <Words>606</Words>
  <Application>Microsoft Office PowerPoint</Application>
  <PresentationFormat>On-screen Show (4:3)</PresentationFormat>
  <Paragraphs>260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Default Design</vt:lpstr>
      <vt:lpstr>Communication Lower Bounds for Statistical Estimation Problems via a Distributed Data Processing Inequality </vt:lpstr>
      <vt:lpstr>Distributed mean estimation</vt:lpstr>
      <vt:lpstr>Distributed sparse Gaussian mean estimation</vt:lpstr>
      <vt:lpstr>PowerPoint Presentation</vt:lpstr>
      <vt:lpstr>Distributed sparse Gaussian mean estimation</vt:lpstr>
      <vt:lpstr>Prior work (partial list)</vt:lpstr>
      <vt:lpstr>Reduction from Gaussian mean detection</vt:lpstr>
      <vt:lpstr>PowerPoint Presentation</vt:lpstr>
      <vt:lpstr>The detection problem</vt:lpstr>
      <vt:lpstr>The detection problem</vt:lpstr>
      <vt:lpstr>The detection problem</vt:lpstr>
      <vt:lpstr>Information cost</vt:lpstr>
      <vt:lpstr>Min-Information cost</vt:lpstr>
      <vt:lpstr>Min-Information cost</vt:lpstr>
      <vt:lpstr>Strong data processing inequality</vt:lpstr>
      <vt:lpstr>Strong data processing inequality</vt:lpstr>
      <vt:lpstr>Strong data processing inequality</vt:lpstr>
      <vt:lpstr>“Proof”</vt:lpstr>
      <vt:lpstr>Issues with the proof</vt:lpstr>
      <vt:lpstr>If the picture were this…</vt:lpstr>
      <vt:lpstr>Hellinger distance</vt:lpstr>
      <vt:lpstr>minIC</vt:lpstr>
      <vt:lpstr>Putting it together </vt:lpstr>
      <vt:lpstr>Putting it together </vt:lpstr>
      <vt:lpstr>Summary</vt:lpstr>
      <vt:lpstr>Distributed sparse linear regression</vt:lpstr>
      <vt:lpstr>PowerPoint Presentation</vt:lpstr>
      <vt:lpstr>A new upper bound (time permitting)</vt:lpstr>
      <vt:lpstr>A new upper bound (time permitting)</vt:lpstr>
      <vt:lpstr>Open problems</vt:lpstr>
      <vt:lpstr>PowerPoint Presentation</vt:lpstr>
      <vt:lpstr>PowerPoint Presentation</vt:lpstr>
      <vt:lpstr>Institut Henri Poincaré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Computability of Julia Sets</dc:title>
  <dc:creator>Mark Braverman</dc:creator>
  <cp:lastModifiedBy>Mark Braverman</cp:lastModifiedBy>
  <cp:revision>1506</cp:revision>
  <dcterms:created xsi:type="dcterms:W3CDTF">2004-01-26T20:46:54Z</dcterms:created>
  <dcterms:modified xsi:type="dcterms:W3CDTF">2015-08-27T20:58:09Z</dcterms:modified>
</cp:coreProperties>
</file>