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41"/>
  </p:notesMasterIdLst>
  <p:handoutMasterIdLst>
    <p:handoutMasterId r:id="rId42"/>
  </p:handoutMasterIdLst>
  <p:sldIdLst>
    <p:sldId id="256" r:id="rId2"/>
    <p:sldId id="678" r:id="rId3"/>
    <p:sldId id="679" r:id="rId4"/>
    <p:sldId id="658" r:id="rId5"/>
    <p:sldId id="680" r:id="rId6"/>
    <p:sldId id="665" r:id="rId7"/>
    <p:sldId id="666" r:id="rId8"/>
    <p:sldId id="681" r:id="rId9"/>
    <p:sldId id="672" r:id="rId10"/>
    <p:sldId id="661" r:id="rId11"/>
    <p:sldId id="687" r:id="rId12"/>
    <p:sldId id="663" r:id="rId13"/>
    <p:sldId id="591" r:id="rId14"/>
    <p:sldId id="603" r:id="rId15"/>
    <p:sldId id="552" r:id="rId16"/>
    <p:sldId id="623" r:id="rId17"/>
    <p:sldId id="566" r:id="rId18"/>
    <p:sldId id="563" r:id="rId19"/>
    <p:sldId id="621" r:id="rId20"/>
    <p:sldId id="564" r:id="rId21"/>
    <p:sldId id="639" r:id="rId22"/>
    <p:sldId id="640" r:id="rId23"/>
    <p:sldId id="642" r:id="rId24"/>
    <p:sldId id="667" r:id="rId25"/>
    <p:sldId id="668" r:id="rId26"/>
    <p:sldId id="669" r:id="rId27"/>
    <p:sldId id="647" r:id="rId28"/>
    <p:sldId id="608" r:id="rId29"/>
    <p:sldId id="569" r:id="rId30"/>
    <p:sldId id="611" r:id="rId31"/>
    <p:sldId id="620" r:id="rId32"/>
    <p:sldId id="634" r:id="rId33"/>
    <p:sldId id="688" r:id="rId34"/>
    <p:sldId id="684" r:id="rId35"/>
    <p:sldId id="686" r:id="rId36"/>
    <p:sldId id="676" r:id="rId37"/>
    <p:sldId id="683" r:id="rId38"/>
    <p:sldId id="677" r:id="rId39"/>
    <p:sldId id="673" r:id="rId40"/>
  </p:sldIdLst>
  <p:sldSz cx="9144000" cy="6858000" type="screen4x3"/>
  <p:notesSz cx="7150100" cy="9448800"/>
  <p:embeddedFontLst>
    <p:embeddedFont>
      <p:font typeface="cmsy10" panose="020B0500000000000000" pitchFamily="34" charset="0"/>
      <p:regular r:id="rId43"/>
    </p:embeddedFont>
    <p:embeddedFont>
      <p:font typeface="cmmi10" panose="020B0500000000000000" pitchFamily="34" charset="0"/>
      <p:regular r:id="rId44"/>
    </p:embeddedFont>
    <p:embeddedFont>
      <p:font typeface="Cambria Math" panose="02040503050406030204" pitchFamily="18" charset="0"/>
      <p:regular r:id="rId45"/>
    </p:embeddedFont>
    <p:embeddedFont>
      <p:font typeface="Arial Unicode MS" panose="020B0604020202020204" pitchFamily="34" charset="-128"/>
      <p:regular r:id="rId46"/>
    </p:embeddedFont>
    <p:embeddedFont>
      <p:font typeface="Comic Sans MS" panose="030F0702030302020204" pitchFamily="66" charset="0"/>
      <p:regular r:id="rId47"/>
      <p:bold r:id="rId48"/>
    </p:embeddedFont>
  </p:embeddedFontLst>
  <p:custDataLst>
    <p:tags r:id="rId4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  <a:srgbClr val="FF33CC"/>
    <a:srgbClr val="003399"/>
    <a:srgbClr val="D60093"/>
    <a:srgbClr val="00FF00"/>
    <a:srgbClr val="00002E"/>
    <a:srgbClr val="FFFF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67086" autoAdjust="0"/>
  </p:normalViewPr>
  <p:slideViewPr>
    <p:cSldViewPr>
      <p:cViewPr varScale="1">
        <p:scale>
          <a:sx n="77" d="100"/>
          <a:sy n="77" d="100"/>
        </p:scale>
        <p:origin x="-19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134" y="-96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AB7E75-D5CC-46DE-ABBD-50713EB65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4375" y="4487863"/>
            <a:ext cx="5721350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fld id="{2FD84249-BFF7-40C6-99A5-AB25FDE05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6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4D76A0E5-B821-412F-99E5-E21FF7AEC7E9}" type="slidenum">
              <a:rPr lang="en-US" sz="1200" smtClean="0">
                <a:latin typeface="Arial" charset="0"/>
              </a:rPr>
              <a:pPr eaLnBrk="1" hangingPunct="1"/>
              <a:t>1</a:t>
            </a:fld>
            <a:endParaRPr lang="en-US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F30B26ED-40BD-4E05-9B44-FDF47E93E591}" type="slidenum">
              <a:rPr lang="en-US" sz="1200" smtClean="0">
                <a:latin typeface="Arial" charset="0"/>
              </a:rPr>
              <a:pPr eaLnBrk="1" hangingPunct="1"/>
              <a:t>11</a:t>
            </a:fld>
            <a:endParaRPr lang="en-US" sz="1200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Put hospital Data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82AD516-9C15-43AB-AD7A-F0BE607D12FE}" type="slidenum">
              <a:rPr lang="en-US" sz="1200" smtClean="0">
                <a:latin typeface="Arial" charset="0"/>
              </a:rPr>
              <a:pPr eaLnBrk="1" hangingPunct="1"/>
              <a:t>12</a:t>
            </a:fld>
            <a:endParaRPr lang="en-US" sz="1200" smtClean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06A3A9A6-BF13-4F0C-9DBE-B98EF0073FF5}" type="slidenum">
              <a:rPr lang="en-US" sz="1200" smtClean="0">
                <a:latin typeface="Arial" charset="0"/>
              </a:rPr>
              <a:pPr eaLnBrk="1" hangingPunct="1"/>
              <a:t>13</a:t>
            </a:fld>
            <a:endParaRPr lang="en-US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4C4F5800-DCF0-4993-AAC4-8E59532CF4AD}" type="slidenum">
              <a:rPr lang="en-US" sz="1200" smtClean="0">
                <a:latin typeface="Arial" charset="0"/>
              </a:rPr>
              <a:pPr eaLnBrk="1" hangingPunct="1"/>
              <a:t>14</a:t>
            </a:fld>
            <a:endParaRPr lang="en-US" sz="1200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Algos</a:t>
            </a:r>
            <a:r>
              <a:rPr lang="en-US" sz="1200" dirty="0" smtClean="0"/>
              <a:t> efficient for problems where the </a:t>
            </a:r>
            <a:r>
              <a:rPr lang="en-US" sz="1200" dirty="0" err="1" smtClean="0"/>
              <a:t>std</a:t>
            </a:r>
            <a:r>
              <a:rPr lang="en-US" sz="1200" dirty="0" smtClean="0"/>
              <a:t> (centralized) </a:t>
            </a:r>
            <a:r>
              <a:rPr lang="en-US" sz="1200" dirty="0" err="1" smtClean="0"/>
              <a:t>algos</a:t>
            </a:r>
            <a:r>
              <a:rPr lang="en-US" sz="1200" dirty="0" smtClean="0"/>
              <a:t> are efficient.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8E28C8C0-60AF-439C-AE00-A1C393BCDD6E}" type="slidenum">
              <a:rPr lang="en-US" sz="1200" smtClean="0">
                <a:latin typeface="Arial" charset="0"/>
              </a:rPr>
              <a:pPr eaLnBrk="1" hangingPunct="1"/>
              <a:t>15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CB7CCA62-1149-4C4F-B5C3-85B72D2B5257}" type="slidenum">
              <a:rPr lang="en-US" sz="1200" smtClean="0">
                <a:latin typeface="Arial" charset="0"/>
              </a:rPr>
              <a:pPr eaLnBrk="1" hangingPunct="1"/>
              <a:t>16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8F366DD8-DD89-49F2-AED1-2FD53E3290A4}" type="slidenum">
              <a:rPr lang="en-US" sz="1200" smtClean="0">
                <a:latin typeface="Arial" charset="0"/>
              </a:rPr>
              <a:pPr eaLnBrk="1" hangingPunct="1"/>
              <a:t>17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 eaLnBrk="1" hangingPunct="1">
              <a:spcBef>
                <a:spcPct val="20000"/>
              </a:spcBef>
              <a:buClr>
                <a:srgbClr val="FF0000"/>
              </a:buClr>
              <a:buFontTx/>
              <a:buNone/>
            </a:pPr>
            <a:r>
              <a:rPr lang="en-US" sz="2200" dirty="0" smtClean="0"/>
              <a:t>Make</a:t>
            </a:r>
            <a:r>
              <a:rPr lang="en-US" sz="2200" baseline="0" dirty="0" smtClean="0"/>
              <a:t> </a:t>
            </a:r>
            <a:r>
              <a:rPr lang="en-US" sz="2200" baseline="0" smtClean="0"/>
              <a:t>an arrow</a:t>
            </a:r>
            <a:endParaRPr lang="en-US" sz="2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A1CDEC7-2454-423B-B1D0-E8621DCA2985}" type="slidenum">
              <a:rPr lang="en-US" sz="1200" smtClean="0">
                <a:latin typeface="Arial" charset="0"/>
              </a:rPr>
              <a:pPr eaLnBrk="1" hangingPunct="1"/>
              <a:t>18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A1CDEC7-2454-423B-B1D0-E8621DCA2985}" type="slidenum">
              <a:rPr lang="en-US" sz="1200" smtClean="0">
                <a:latin typeface="Arial" charset="0"/>
              </a:rPr>
              <a:pPr eaLnBrk="1" hangingPunct="1"/>
              <a:t>19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 smtClean="0">
                <a:latin typeface="Arial" charset="0"/>
              </a:rPr>
              <a:pPr eaLnBrk="1" hangingPunct="1"/>
              <a:t>20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smtClean="0"/>
              <a:t>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92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56249" indent="-290865" defTabSz="94692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63460" indent="-232692" defTabSz="94692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28844" indent="-232692" defTabSz="94692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94227" indent="-232692" defTabSz="94692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59611" indent="-232692" defTabSz="946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024995" indent="-232692" defTabSz="946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90379" indent="-232692" defTabSz="946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955763" indent="-232692" defTabSz="946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D9E960-6841-4D92-AEF6-B315E23D5126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 smtClean="0">
                <a:latin typeface="Arial" charset="0"/>
              </a:rPr>
              <a:pPr eaLnBrk="1" hangingPunct="1"/>
              <a:t>21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 smtClean="0">
                <a:latin typeface="Arial" charset="0"/>
              </a:rPr>
              <a:pPr eaLnBrk="1" hangingPunct="1"/>
              <a:t>22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 smtClean="0">
                <a:latin typeface="Arial" charset="0"/>
              </a:rPr>
              <a:pPr eaLnBrk="1" hangingPunct="1"/>
              <a:t>23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Add a slide with </a:t>
            </a:r>
            <a:r>
              <a:rPr lang="en-US" dirty="0" err="1" smtClean="0"/>
              <a:t>Adaboost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 smtClean="0">
                <a:latin typeface="Arial" charset="0"/>
              </a:rPr>
              <a:pPr eaLnBrk="1" hangingPunct="1"/>
              <a:t>24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Initially</a:t>
            </a:r>
            <a:r>
              <a:rPr lang="en-US" baseline="0" dirty="0" smtClean="0"/>
              <a:t> O(</a:t>
            </a:r>
            <a:r>
              <a:rPr lang="en-US" sz="1200" dirty="0" smtClean="0">
                <a:solidFill>
                  <a:srgbClr val="0000CC"/>
                </a:solidFill>
              </a:rPr>
              <a:t>d/(</a:t>
            </a:r>
            <a:r>
              <a:rPr lang="en-US" sz="1200" dirty="0" smtClean="0">
                <a:solidFill>
                  <a:srgbClr val="0000CC"/>
                </a:solidFill>
                <a:latin typeface="cmmi10"/>
              </a:rPr>
              <a:t>k</a:t>
            </a:r>
            <a:r>
              <a:rPr lang="en-US" sz="1200" dirty="0" smtClean="0">
                <a:solidFill>
                  <a:srgbClr val="0000CC"/>
                </a:solidFill>
              </a:rPr>
              <a:t>)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dirty="0" smtClean="0">
                <a:solidFill>
                  <a:srgbClr val="0000CC"/>
                </a:solidFill>
              </a:rPr>
              <a:t>examples </a:t>
            </a:r>
          </a:p>
          <a:p>
            <a:pPr eaLnBrk="1" hangingPunct="1"/>
            <a:r>
              <a:rPr lang="en-US" sz="1200" dirty="0" smtClean="0">
                <a:solidFill>
                  <a:srgbClr val="0000CC"/>
                </a:solidFill>
              </a:rPr>
              <a:t>For reweighted assume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baseline="0" dirty="0" err="1" smtClean="0">
                <a:solidFill>
                  <a:srgbClr val="0000CC"/>
                </a:solidFill>
              </a:rPr>
              <a:t>epsilon_t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2D00E2A5-0BFF-4772-BFA9-A610598AAA6F}" type="slidenum">
              <a:rPr lang="en-US" sz="1200" smtClean="0">
                <a:latin typeface="Arial" charset="0"/>
              </a:rPr>
              <a:pPr eaLnBrk="1" hangingPunct="1"/>
              <a:t>25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Initially</a:t>
            </a:r>
            <a:r>
              <a:rPr lang="en-US" baseline="0" dirty="0" smtClean="0"/>
              <a:t> O(</a:t>
            </a:r>
            <a:r>
              <a:rPr lang="en-US" sz="1200" dirty="0" smtClean="0">
                <a:solidFill>
                  <a:srgbClr val="0000CC"/>
                </a:solidFill>
              </a:rPr>
              <a:t>d/(</a:t>
            </a:r>
            <a:r>
              <a:rPr lang="en-US" sz="1200" dirty="0" smtClean="0">
                <a:solidFill>
                  <a:srgbClr val="0000CC"/>
                </a:solidFill>
                <a:latin typeface="cmmi10"/>
              </a:rPr>
              <a:t>k</a:t>
            </a:r>
            <a:r>
              <a:rPr lang="en-US" sz="1200" dirty="0" smtClean="0">
                <a:solidFill>
                  <a:srgbClr val="0000CC"/>
                </a:solidFill>
              </a:rPr>
              <a:t>)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dirty="0" smtClean="0">
                <a:solidFill>
                  <a:srgbClr val="0000CC"/>
                </a:solidFill>
              </a:rPr>
              <a:t>examples </a:t>
            </a:r>
          </a:p>
          <a:p>
            <a:pPr eaLnBrk="1" hangingPunct="1"/>
            <a:r>
              <a:rPr lang="en-US" sz="1200" dirty="0" smtClean="0">
                <a:solidFill>
                  <a:srgbClr val="0000CC"/>
                </a:solidFill>
              </a:rPr>
              <a:t>For reweighted assume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baseline="0" dirty="0" err="1" smtClean="0">
                <a:solidFill>
                  <a:srgbClr val="0000CC"/>
                </a:solidFill>
              </a:rPr>
              <a:t>epsilon_t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55CCF8A0-0642-40B0-8DB6-1249DA95D215}" type="slidenum">
              <a:rPr lang="en-US" sz="1200" smtClean="0">
                <a:latin typeface="Arial" charset="0"/>
              </a:rPr>
              <a:pPr eaLnBrk="1" hangingPunct="1"/>
              <a:t>26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CC"/>
                </a:solidFill>
              </a:rPr>
              <a:t>Can be shown to be optimal!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5C6046AA-D803-4854-8617-67068C8EF294}" type="slidenum">
              <a:rPr lang="en-US" sz="1200" smtClean="0">
                <a:latin typeface="Arial" charset="0"/>
              </a:rPr>
              <a:pPr eaLnBrk="1" hangingPunct="1"/>
              <a:t>27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C30A699F-02B1-4CA8-A3F5-A4C668C6553C}" type="slidenum">
              <a:rPr lang="en-US" sz="1200" smtClean="0">
                <a:latin typeface="Arial" charset="0"/>
              </a:rPr>
              <a:pPr eaLnBrk="1" hangingPunct="1"/>
              <a:t>28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200" dirty="0" smtClean="0"/>
                  <a:t> and </a:t>
                </a:r>
                <a:r>
                  <a:rPr lang="en-US" sz="1200" dirty="0" smtClean="0">
                    <a:solidFill>
                      <a:srgbClr val="0000CC"/>
                    </a:solidFill>
                  </a:rPr>
                  <a:t>h</a:t>
                </a:r>
                <a:r>
                  <a:rPr lang="en-US" sz="1200" dirty="0" smtClean="0"/>
                  <a:t> never make mistakes on negatives because all </a:t>
                </a:r>
                <a:r>
                  <a:rPr lang="en-US" sz="1200" dirty="0" err="1" smtClean="0"/>
                  <a:t>h_i’s</a:t>
                </a:r>
                <a:r>
                  <a:rPr lang="en-US" sz="1200" dirty="0" smtClean="0"/>
                  <a:t> are</a:t>
                </a:r>
                <a:r>
                  <a:rPr lang="en-US" sz="1200" baseline="0" dirty="0" smtClean="0"/>
                  <a:t> subsets of the target and so is h, and on positives h can only be better than </a:t>
                </a:r>
                <a:r>
                  <a:rPr lang="en-US" sz="1200" baseline="0" dirty="0" err="1" smtClean="0"/>
                  <a:t>h_i’s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915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sz="1200" i="0" dirty="0" smtClean="0">
                    <a:solidFill>
                      <a:srgbClr val="0000CC"/>
                    </a:solidFill>
                    <a:latin typeface="Cambria Math"/>
                  </a:rPr>
                  <a:t>h</a:t>
                </a:r>
                <a:r>
                  <a:rPr lang="en-US" sz="1200" i="0" dirty="0" smtClean="0">
                    <a:solidFill>
                      <a:srgbClr val="0000CC"/>
                    </a:solidFill>
                    <a:latin typeface="Cambria Math"/>
                  </a:rPr>
                  <a:t>_</a:t>
                </a:r>
                <a:r>
                  <a:rPr lang="en-US" sz="1200" b="0" i="0" dirty="0" smtClean="0">
                    <a:solidFill>
                      <a:srgbClr val="0000CC"/>
                    </a:solidFill>
                    <a:latin typeface="Cambria Math"/>
                  </a:rPr>
                  <a:t>i</a:t>
                </a:r>
                <a:r>
                  <a:rPr lang="en-US" sz="1200" dirty="0" smtClean="0"/>
                  <a:t> and </a:t>
                </a:r>
                <a:r>
                  <a:rPr lang="en-US" sz="1200" dirty="0" smtClean="0">
                    <a:solidFill>
                      <a:srgbClr val="0000CC"/>
                    </a:solidFill>
                  </a:rPr>
                  <a:t>h</a:t>
                </a:r>
                <a:r>
                  <a:rPr lang="en-US" sz="1200" dirty="0" smtClean="0"/>
                  <a:t> never make mistakes on </a:t>
                </a:r>
                <a:r>
                  <a:rPr lang="en-US" sz="1200" dirty="0" smtClean="0"/>
                  <a:t>negatives because all </a:t>
                </a:r>
                <a:r>
                  <a:rPr lang="en-US" sz="1200" dirty="0" err="1" smtClean="0"/>
                  <a:t>h_i’s</a:t>
                </a:r>
                <a:r>
                  <a:rPr lang="en-US" sz="1200" dirty="0" smtClean="0"/>
                  <a:t> are</a:t>
                </a:r>
                <a:r>
                  <a:rPr lang="en-US" sz="1200" baseline="0" dirty="0" smtClean="0"/>
                  <a:t> subsets of the target and so is h, and on positives h can only be better than </a:t>
                </a:r>
                <a:r>
                  <a:rPr lang="en-US" sz="1200" baseline="0" dirty="0" err="1" smtClean="0"/>
                  <a:t>h_i</a:t>
                </a:r>
                <a:r>
                  <a:rPr lang="en-US" sz="1200" baseline="0" dirty="0" smtClean="0"/>
                  <a:t>’</a:t>
                </a:r>
                <a:endParaRPr lang="en-US" dirty="0" smtClean="0"/>
              </a:p>
            </p:txBody>
          </p:sp>
        </mc:Fallback>
      </mc:AlternateContent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603B6A4F-931C-45EA-8416-FE8DCCD58155}" type="slidenum">
              <a:rPr lang="en-US" sz="1200" smtClean="0">
                <a:latin typeface="Arial" charset="0"/>
              </a:rPr>
              <a:pPr eaLnBrk="1" hangingPunct="1"/>
              <a:t>29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9D995B43-41EB-4623-A249-CFEC97242D0A}" type="slidenum">
              <a:rPr lang="en-US" sz="1200" smtClean="0">
                <a:latin typeface="Arial" charset="0"/>
              </a:rPr>
              <a:pPr eaLnBrk="1" hangingPunct="1"/>
              <a:t>30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92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56249" indent="-290865" defTabSz="94692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63460" indent="-232692" defTabSz="94692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28844" indent="-232692" defTabSz="94692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94227" indent="-232692" defTabSz="94692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59611" indent="-232692" defTabSz="946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024995" indent="-232692" defTabSz="946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90379" indent="-232692" defTabSz="946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955763" indent="-232692" defTabSz="9469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D9E960-6841-4D92-AEF6-B315E23D5126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8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9D995B43-41EB-4623-A249-CFEC97242D0A}" type="slidenum">
              <a:rPr lang="en-US" sz="1200" smtClean="0">
                <a:latin typeface="Arial" charset="0"/>
              </a:rPr>
              <a:pPr eaLnBrk="1" hangingPunct="1"/>
              <a:t>31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This rule</a:t>
            </a:r>
            <a:r>
              <a:rPr lang="en-US" baseline="0" dirty="0" smtClean="0"/>
              <a:t> has low error under </a:t>
            </a:r>
            <a:r>
              <a:rPr lang="en-US" baseline="0" dirty="0" err="1" smtClean="0"/>
              <a:t>D_i</a:t>
            </a:r>
            <a:r>
              <a:rPr lang="en-US" baseline="0" dirty="0" smtClean="0"/>
              <a:t> due to </a:t>
            </a:r>
            <a:r>
              <a:rPr lang="en-US" baseline="0" dirty="0" err="1" smtClean="0"/>
              <a:t>g_i</a:t>
            </a:r>
            <a:r>
              <a:rPr lang="en-US" baseline="0" dirty="0" smtClean="0"/>
              <a:t>; and it has low error under </a:t>
            </a:r>
            <a:r>
              <a:rPr lang="en-US" baseline="0" dirty="0" err="1" smtClean="0"/>
              <a:t>D_j</a:t>
            </a:r>
            <a:r>
              <a:rPr lang="en-US" baseline="0" dirty="0" smtClean="0"/>
              <a:t> because </a:t>
            </a:r>
            <a:r>
              <a:rPr lang="en-US" baseline="0" dirty="0" err="1" smtClean="0"/>
              <a:t>h_j</a:t>
            </a:r>
            <a:r>
              <a:rPr lang="en-US" baseline="0" dirty="0" smtClean="0"/>
              <a:t> has low error under </a:t>
            </a:r>
            <a:r>
              <a:rPr lang="en-US" baseline="0" dirty="0" err="1" smtClean="0"/>
              <a:t>d_j</a:t>
            </a:r>
            <a:r>
              <a:rPr lang="en-US" baseline="0" dirty="0" smtClean="0"/>
              <a:t> and since g never makes a mistake putting it in front does not hurt.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1pPr>
            <a:lvl2pPr marL="742918" indent="-285738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2pPr>
            <a:lvl3pPr marL="1142951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3pPr>
            <a:lvl4pPr marL="160013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4pPr>
            <a:lvl5pPr marL="205731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5pPr>
            <a:lvl6pPr marL="2514492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6pPr>
            <a:lvl7pPr marL="297167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7pPr>
            <a:lvl8pPr marL="342885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8pPr>
            <a:lvl9pPr marL="3886034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3046A9A-9E4C-4253-A8A4-5D8742EDD849}" type="slidenum">
              <a:rPr lang="en-US" sz="1200">
                <a:solidFill>
                  <a:prstClr val="black"/>
                </a:solidFill>
                <a:latin typeface="Arial" charset="0"/>
              </a:rPr>
              <a:pPr eaLnBrk="1" hangingPunct="1"/>
              <a:t>32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1pPr>
            <a:lvl2pPr marL="742918" indent="-285738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2pPr>
            <a:lvl3pPr marL="1142951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3pPr>
            <a:lvl4pPr marL="160013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4pPr>
            <a:lvl5pPr marL="205731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5pPr>
            <a:lvl6pPr marL="2514492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6pPr>
            <a:lvl7pPr marL="297167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7pPr>
            <a:lvl8pPr marL="342885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8pPr>
            <a:lvl9pPr marL="3886034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3046A9A-9E4C-4253-A8A4-5D8742EDD849}" type="slidenum">
              <a:rPr lang="en-US" sz="1200">
                <a:solidFill>
                  <a:prstClr val="black"/>
                </a:solidFill>
                <a:latin typeface="Arial" charset="0"/>
              </a:rPr>
              <a:pPr eaLnBrk="1" hangingPunct="1"/>
              <a:t>33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1pPr>
            <a:lvl2pPr marL="742918" indent="-285738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2pPr>
            <a:lvl3pPr marL="1142951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3pPr>
            <a:lvl4pPr marL="160013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4pPr>
            <a:lvl5pPr marL="205731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5pPr>
            <a:lvl6pPr marL="2514492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6pPr>
            <a:lvl7pPr marL="297167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7pPr>
            <a:lvl8pPr marL="342885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8pPr>
            <a:lvl9pPr marL="3886034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3046A9A-9E4C-4253-A8A4-5D8742EDD849}" type="slidenum">
              <a:rPr lang="en-US" sz="1200">
                <a:solidFill>
                  <a:prstClr val="black"/>
                </a:solidFill>
                <a:latin typeface="Arial" charset="0"/>
              </a:rPr>
              <a:pPr eaLnBrk="1" hangingPunct="1"/>
              <a:t>34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1pPr>
            <a:lvl2pPr marL="742918" indent="-285738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2pPr>
            <a:lvl3pPr marL="1142951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3pPr>
            <a:lvl4pPr marL="160013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4pPr>
            <a:lvl5pPr marL="205731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5pPr>
            <a:lvl6pPr marL="2514492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6pPr>
            <a:lvl7pPr marL="297167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7pPr>
            <a:lvl8pPr marL="342885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8pPr>
            <a:lvl9pPr marL="3886034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3046A9A-9E4C-4253-A8A4-5D8742EDD849}" type="slidenum">
              <a:rPr lang="en-US" sz="1200">
                <a:solidFill>
                  <a:prstClr val="black"/>
                </a:solidFill>
                <a:latin typeface="Arial" charset="0"/>
              </a:rPr>
              <a:pPr eaLnBrk="1" hangingPunct="1"/>
              <a:t>35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1pPr>
            <a:lvl2pPr marL="742918" indent="-285738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2pPr>
            <a:lvl3pPr marL="1142951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3pPr>
            <a:lvl4pPr marL="160013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4pPr>
            <a:lvl5pPr marL="205731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5pPr>
            <a:lvl6pPr marL="2514492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6pPr>
            <a:lvl7pPr marL="297167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7pPr>
            <a:lvl8pPr marL="342885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8pPr>
            <a:lvl9pPr marL="3886034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3046A9A-9E4C-4253-A8A4-5D8742EDD849}" type="slidenum">
              <a:rPr lang="en-US" sz="1200">
                <a:solidFill>
                  <a:prstClr val="black"/>
                </a:solidFill>
                <a:latin typeface="Arial" charset="0"/>
              </a:rPr>
              <a:pPr eaLnBrk="1" hangingPunct="1"/>
              <a:t>36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1pPr>
            <a:lvl2pPr marL="742918" indent="-285738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2pPr>
            <a:lvl3pPr marL="1142951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3pPr>
            <a:lvl4pPr marL="160013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4pPr>
            <a:lvl5pPr marL="205731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5pPr>
            <a:lvl6pPr marL="2514492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6pPr>
            <a:lvl7pPr marL="297167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7pPr>
            <a:lvl8pPr marL="342885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8pPr>
            <a:lvl9pPr marL="3886034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3046A9A-9E4C-4253-A8A4-5D8742EDD849}" type="slidenum">
              <a:rPr lang="en-US" sz="1200">
                <a:solidFill>
                  <a:prstClr val="black"/>
                </a:solidFill>
                <a:latin typeface="Arial" charset="0"/>
              </a:rPr>
              <a:pPr eaLnBrk="1" hangingPunct="1"/>
              <a:t>37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1pPr>
            <a:lvl2pPr marL="742918" indent="-285738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2pPr>
            <a:lvl3pPr marL="1142951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3pPr>
            <a:lvl4pPr marL="160013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4pPr>
            <a:lvl5pPr marL="205731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5pPr>
            <a:lvl6pPr marL="2514492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6pPr>
            <a:lvl7pPr marL="297167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7pPr>
            <a:lvl8pPr marL="342885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8pPr>
            <a:lvl9pPr marL="3886034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3046A9A-9E4C-4253-A8A4-5D8742EDD849}" type="slidenum">
              <a:rPr lang="en-US" sz="1200">
                <a:solidFill>
                  <a:prstClr val="black"/>
                </a:solidFill>
                <a:latin typeface="Arial" charset="0"/>
              </a:rPr>
              <a:pPr eaLnBrk="1" hangingPunct="1"/>
              <a:t>38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1. Data set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ColorHistogram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 68040 points in R^32. The data are the color features extracted from an image collection. The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coreset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size is about 1%-2% of the original data. The number of clusters is k=10.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YearPredictionMSD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 515345 points in R^90. The data are the timbre audio features extracted from a music collection. The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coreset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size is about 2%-3% of the original data. The number of clusters is k=50.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2. Communication graph and partition method</a:t>
            </a:r>
          </a:p>
          <a:p>
            <a:r>
              <a:rPr lang="en-US" dirty="0" smtClean="0"/>
              <a:t>We use star graphs. Besides the central coordinator, there are 25 nodes for </a:t>
            </a:r>
            <a:r>
              <a:rPr lang="en-US" dirty="0" err="1" smtClean="0"/>
              <a:t>ColorHistogram</a:t>
            </a:r>
            <a:r>
              <a:rPr lang="en-US" dirty="0" smtClean="0"/>
              <a:t>, 100 nodes for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YearPredictionMSD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 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numbers of points on the nodes decreases exponentially: 1/2 of the points are on the first node, 1/4 on the second, ..., (1/2)^5 on the fifth node; and the rest points are partitioned evenly among the rest nodes.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3. Results</a:t>
            </a:r>
          </a:p>
          <a:p>
            <a:r>
              <a:rPr lang="en-US" dirty="0" smtClean="0"/>
              <a:t>The figures show the average results over 30 runs.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x axis: total communication cost on a star graph (which is equivalent to the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coreset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size)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 axis: k-means cost (normalized by the baseline k-means cost). More precisely,  we run Lloyd's method on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coreset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to get a solution, and then compute the k-means cost of this solution on the global data. We also run Lloyd's method directly on the global data to get the baseline k-means cost. The y axis is the ratio between the two.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coreset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size is about 2% of  the original data, and the k-means cost increases less than 10%. As observed in both figures, the costs of our solutions consistently improve over those of COMBINE by 20%-30%. In other words, to achieve the same approximation ratio, our algorithm uses much less communication than COMBINE. This is because COMBINE algorithm builds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coresets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of the same size for all local data sets, while our algorithm builds a global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coreset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with different numbers of points from different local data sets. When the data sets are unbalanced, our algorithm leads to better approximation.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1pPr>
            <a:lvl2pPr marL="742918" indent="-285738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2pPr>
            <a:lvl3pPr marL="1142951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3pPr>
            <a:lvl4pPr marL="160013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4pPr>
            <a:lvl5pPr marL="2057312" indent="-228590" defTabSz="947697" eaLnBrk="0" hangingPunct="0">
              <a:defRPr sz="1300">
                <a:solidFill>
                  <a:schemeClr val="tx1"/>
                </a:solidFill>
                <a:latin typeface="Comic Sans MS" pitchFamily="66" charset="0"/>
              </a:defRPr>
            </a:lvl5pPr>
            <a:lvl6pPr marL="2514492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6pPr>
            <a:lvl7pPr marL="297167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7pPr>
            <a:lvl8pPr marL="3428853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8pPr>
            <a:lvl9pPr marL="3886034" indent="-228590" algn="ctr" defTabSz="94769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3046A9A-9E4C-4253-A8A4-5D8742EDD849}" type="slidenum">
              <a:rPr lang="en-US" sz="1200">
                <a:solidFill>
                  <a:prstClr val="black"/>
                </a:solidFill>
                <a:latin typeface="Arial" charset="0"/>
              </a:rPr>
              <a:pPr eaLnBrk="1" hangingPunct="1"/>
              <a:t>39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06A3A9A6-BF13-4F0C-9DBE-B98EF0073FF5}" type="slidenum">
              <a:rPr lang="en-US" sz="1200" smtClean="0">
                <a:latin typeface="Arial" charset="0"/>
              </a:rPr>
              <a:pPr eaLnBrk="1" hangingPunct="1"/>
              <a:t>4</a:t>
            </a:fld>
            <a:endParaRPr lang="en-US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813" eaLnBrk="0" hangingPunct="0">
              <a:defRPr sz="2600">
                <a:solidFill>
                  <a:srgbClr val="0000CC"/>
                </a:solidFill>
                <a:latin typeface="Albertus ExtraBold" pitchFamily="18" charset="0"/>
              </a:defRPr>
            </a:lvl1pPr>
            <a:lvl2pPr marL="757946" indent="-291518" defTabSz="945813" eaLnBrk="0" hangingPunct="0">
              <a:defRPr sz="2600">
                <a:solidFill>
                  <a:srgbClr val="0000CC"/>
                </a:solidFill>
                <a:latin typeface="Albertus ExtraBold" pitchFamily="18" charset="0"/>
              </a:defRPr>
            </a:lvl2pPr>
            <a:lvl3pPr marL="1166071" indent="-233215" defTabSz="945813" eaLnBrk="0" hangingPunct="0">
              <a:defRPr sz="2600">
                <a:solidFill>
                  <a:srgbClr val="0000CC"/>
                </a:solidFill>
                <a:latin typeface="Albertus ExtraBold" pitchFamily="18" charset="0"/>
              </a:defRPr>
            </a:lvl3pPr>
            <a:lvl4pPr marL="1632500" indent="-233215" defTabSz="945813" eaLnBrk="0" hangingPunct="0">
              <a:defRPr sz="2600">
                <a:solidFill>
                  <a:srgbClr val="0000CC"/>
                </a:solidFill>
                <a:latin typeface="Albertus ExtraBold" pitchFamily="18" charset="0"/>
              </a:defRPr>
            </a:lvl4pPr>
            <a:lvl5pPr marL="2098927" indent="-233215" defTabSz="945813" eaLnBrk="0" hangingPunct="0">
              <a:defRPr sz="2600">
                <a:solidFill>
                  <a:srgbClr val="0000CC"/>
                </a:solidFill>
                <a:latin typeface="Albertus ExtraBold" pitchFamily="18" charset="0"/>
              </a:defRPr>
            </a:lvl5pPr>
            <a:lvl6pPr marL="2565355" indent="-233215" algn="ctr" defTabSz="945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CC"/>
                </a:solidFill>
                <a:latin typeface="Albertus ExtraBold" pitchFamily="18" charset="0"/>
              </a:defRPr>
            </a:lvl6pPr>
            <a:lvl7pPr marL="3031782" indent="-233215" algn="ctr" defTabSz="945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CC"/>
                </a:solidFill>
                <a:latin typeface="Albertus ExtraBold" pitchFamily="18" charset="0"/>
              </a:defRPr>
            </a:lvl7pPr>
            <a:lvl8pPr marL="3498211" indent="-233215" algn="ctr" defTabSz="945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CC"/>
                </a:solidFill>
                <a:latin typeface="Albertus ExtraBold" pitchFamily="18" charset="0"/>
              </a:defRPr>
            </a:lvl8pPr>
            <a:lvl9pPr marL="3964640" indent="-233215" algn="ctr" defTabSz="945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CC"/>
                </a:solidFill>
                <a:latin typeface="Albertus ExtraBold" pitchFamily="18" charset="0"/>
              </a:defRPr>
            </a:lvl9pPr>
          </a:lstStyle>
          <a:p>
            <a:pPr eaLnBrk="1" hangingPunct="1"/>
            <a:fld id="{4BF71AC3-6726-4513-815F-CFD63A96A0B3}" type="slidenum">
              <a:rPr lang="en-US" sz="1200">
                <a:solidFill>
                  <a:schemeClr val="tx1"/>
                </a:solidFill>
                <a:latin typeface="Arial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800"/>
              <a:t>Take a sample S of data, labeled according to whether they were/weren't spam.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5633F-0C4B-40F8-958F-C762ABC96E36}" type="slidenum">
              <a:rPr lang="en-US"/>
              <a:pPr/>
              <a:t>6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927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56249" indent="-290865" defTabSz="946927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63460" indent="-232692" defTabSz="946927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28844" indent="-232692" defTabSz="946927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94227" indent="-232692" defTabSz="946927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59611" indent="-232692" defTabSz="94692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3024995" indent="-232692" defTabSz="94692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90379" indent="-232692" defTabSz="94692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955763" indent="-232692" defTabSz="94692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39110511-90E4-4FCC-A700-66860F361D1D}" type="slidenum">
              <a:rPr lang="en-US" sz="1200">
                <a:latin typeface="Arial" charset="0"/>
              </a:rPr>
              <a:pPr eaLnBrk="1" hangingPunct="1"/>
              <a:t>8</a:t>
            </a:fld>
            <a:endParaRPr lang="en-US" sz="120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420" y="4487212"/>
            <a:ext cx="5725261" cy="42532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7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927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56249" indent="-290865" defTabSz="946927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63460" indent="-232692" defTabSz="946927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28844" indent="-232692" defTabSz="946927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94227" indent="-232692" defTabSz="946927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59611" indent="-232692" defTabSz="94692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3024995" indent="-232692" defTabSz="94692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90379" indent="-232692" defTabSz="94692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955763" indent="-232692" defTabSz="94692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39110511-90E4-4FCC-A700-66860F361D1D}" type="slidenum">
              <a:rPr lang="en-US" sz="1200">
                <a:latin typeface="Arial" charset="0"/>
              </a:rPr>
              <a:pPr eaLnBrk="1" hangingPunct="1"/>
              <a:t>9</a:t>
            </a:fld>
            <a:endParaRPr lang="en-US" sz="120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420" y="4487212"/>
            <a:ext cx="5725261" cy="42532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7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47738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727E77B6-040E-43F1-903C-65A8130EBC79}" type="slidenum">
              <a:rPr lang="en-US" sz="1200" smtClean="0">
                <a:latin typeface="Arial" charset="0"/>
              </a:rPr>
              <a:pPr eaLnBrk="1" hangingPunct="1"/>
              <a:t>10</a:t>
            </a:fld>
            <a:endParaRPr lang="en-US" sz="1200" smtClean="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u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738EA-EDC5-4160-8033-1412CCD0B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BC9C7-7806-4714-B562-8943C394E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BA637-FAB1-4EC9-B06F-061AC0616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5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8740F-BCDD-4EE6-A0E5-3DE20423C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9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1ECAF-76C4-47C4-8A6F-70B388F32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10FEC-9A6A-455B-AFC4-0BF707340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5C953-F52A-4D4C-9B9D-86BE0DD06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ADD2-DEC4-4119-A7B4-BAAF7329F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324E5-D858-40EB-9439-76F623807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BF32A-C3C2-422D-9603-FAA004138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FDFAA-47D3-4402-837B-0323FFE62A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Maria-Florina Balcan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BB211-44BB-447C-B87B-D007ED6B3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Times New Roman" pitchFamily="18" charset="0"/>
              </a:defRPr>
            </a:lvl1pPr>
          </a:lstStyle>
          <a:p>
            <a:pPr>
              <a:defRPr/>
            </a:pPr>
            <a:fld id="{E5BE2F24-99DB-4732-96BB-961BF0F9C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79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dn.wikimg.net/strategywiki/images/f/fa/Globe.sv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dn.wikimg.net/strategywiki/images/f/fa/Globe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2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9.png"/><Relationship Id="rId4" Type="http://schemas.openxmlformats.org/officeDocument/2006/relationships/image" Target="../media/image1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131.png"/><Relationship Id="rId7" Type="http://schemas.openxmlformats.org/officeDocument/2006/relationships/image" Target="../media/image2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30.png"/><Relationship Id="rId4" Type="http://schemas.openxmlformats.org/officeDocument/2006/relationships/image" Target="../media/image141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2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4.jpeg"/><Relationship Id="rId4" Type="http://schemas.openxmlformats.org/officeDocument/2006/relationships/image" Target="../media/image3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4.jpeg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40.png"/><Relationship Id="rId4" Type="http://schemas.openxmlformats.org/officeDocument/2006/relationships/image" Target="../media/image3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914400"/>
            <a:ext cx="8686800" cy="2667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4200" dirty="0" smtClean="0">
                <a:solidFill>
                  <a:srgbClr val="0000CC"/>
                </a:solidFill>
              </a:rPr>
              <a:t>Distributed Machine Learning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276600"/>
            <a:ext cx="7543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000" dirty="0" smtClean="0">
                <a:solidFill>
                  <a:srgbClr val="003366"/>
                </a:solidFill>
                <a:latin typeface="+mj-lt"/>
              </a:rPr>
              <a:t>Maria-</a:t>
            </a:r>
            <a:r>
              <a:rPr lang="en-US" sz="3000" dirty="0" err="1" smtClean="0">
                <a:solidFill>
                  <a:srgbClr val="003366"/>
                </a:solidFill>
                <a:latin typeface="+mj-lt"/>
              </a:rPr>
              <a:t>Florina</a:t>
            </a:r>
            <a:r>
              <a:rPr lang="en-US" sz="3000" dirty="0" smtClean="0">
                <a:solidFill>
                  <a:srgbClr val="003366"/>
                </a:solidFill>
                <a:latin typeface="+mj-lt"/>
              </a:rPr>
              <a:t> </a:t>
            </a:r>
            <a:r>
              <a:rPr lang="en-US" sz="3000" dirty="0" err="1" smtClean="0">
                <a:solidFill>
                  <a:srgbClr val="003366"/>
                </a:solidFill>
                <a:latin typeface="+mj-lt"/>
              </a:rPr>
              <a:t>Balcan</a:t>
            </a:r>
            <a:endParaRPr lang="en-US" sz="3000" dirty="0" smtClean="0">
              <a:solidFill>
                <a:srgbClr val="003366"/>
              </a:solidFill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38862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3000" dirty="0" smtClean="0">
                <a:solidFill>
                  <a:srgbClr val="003366"/>
                </a:solidFill>
                <a:latin typeface="+mj-lt"/>
              </a:rPr>
              <a:t>Carnegie Mellon University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>
                <a:solidFill>
                  <a:srgbClr val="0000CC"/>
                </a:solidFill>
              </a:rPr>
              <a:t>Distributed Learning</a:t>
            </a:r>
          </a:p>
        </p:txBody>
      </p:sp>
      <p:sp>
        <p:nvSpPr>
          <p:cNvPr id="13316" name="Content Placeholder 9"/>
          <p:cNvSpPr>
            <a:spLocks noGrp="1"/>
          </p:cNvSpPr>
          <p:nvPr>
            <p:ph idx="1"/>
          </p:nvPr>
        </p:nvSpPr>
        <p:spPr>
          <a:xfrm>
            <a:off x="152400" y="914400"/>
            <a:ext cx="8961438" cy="121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smtClean="0"/>
              <a:t>Many ML problems today involve massive amounts of data distributed across multiple locations.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34007" y="1859280"/>
            <a:ext cx="7343193" cy="3931920"/>
            <a:chOff x="366713" y="1981200"/>
            <a:chExt cx="8396287" cy="4495800"/>
          </a:xfrm>
        </p:grpSpPr>
        <p:pic>
          <p:nvPicPr>
            <p:cNvPr id="13314" name="Picture 13" descr="File:Globe.sv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550" y="3449638"/>
              <a:ext cx="4914900" cy="249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3" y="5181600"/>
              <a:ext cx="1309687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8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1981200"/>
              <a:ext cx="1309688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313" y="5181600"/>
              <a:ext cx="1309687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20" name="Group 13"/>
            <p:cNvGrpSpPr>
              <a:grpSpLocks/>
            </p:cNvGrpSpPr>
            <p:nvPr/>
          </p:nvGrpSpPr>
          <p:grpSpPr bwMode="auto">
            <a:xfrm>
              <a:off x="1676400" y="3276600"/>
              <a:ext cx="5776913" cy="2552700"/>
              <a:chOff x="1676400" y="3276600"/>
              <a:chExt cx="5777080" cy="2552719"/>
            </a:xfrm>
          </p:grpSpPr>
          <p:cxnSp>
            <p:nvCxnSpPr>
              <p:cNvPr id="13321" name="Straight Arrow Connector 3"/>
              <p:cNvCxnSpPr>
                <a:cxnSpLocks noChangeShapeType="1"/>
                <a:stCxn id="13317" idx="3"/>
              </p:cNvCxnSpPr>
              <p:nvPr/>
            </p:nvCxnSpPr>
            <p:spPr bwMode="auto">
              <a:xfrm flipV="1">
                <a:off x="1676400" y="4800611"/>
                <a:ext cx="2057400" cy="1028708"/>
              </a:xfrm>
              <a:prstGeom prst="straightConnector1">
                <a:avLst/>
              </a:prstGeom>
              <a:noFill/>
              <a:ln w="9525" algn="ctr">
                <a:solidFill>
                  <a:srgbClr val="00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2" name="Straight Arrow Connector 16"/>
              <p:cNvCxnSpPr>
                <a:cxnSpLocks noChangeShapeType="1"/>
                <a:stCxn id="13318" idx="2"/>
              </p:cNvCxnSpPr>
              <p:nvPr/>
            </p:nvCxnSpPr>
            <p:spPr bwMode="auto">
              <a:xfrm flipH="1">
                <a:off x="3352848" y="3276600"/>
                <a:ext cx="1035874" cy="838200"/>
              </a:xfrm>
              <a:prstGeom prst="straightConnector1">
                <a:avLst/>
              </a:prstGeom>
              <a:noFill/>
              <a:ln w="9525" algn="ctr">
                <a:solidFill>
                  <a:srgbClr val="00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3" name="Straight Arrow Connector 19"/>
              <p:cNvCxnSpPr>
                <a:cxnSpLocks noChangeShapeType="1"/>
              </p:cNvCxnSpPr>
              <p:nvPr/>
            </p:nvCxnSpPr>
            <p:spPr bwMode="auto">
              <a:xfrm flipH="1" flipV="1">
                <a:off x="5867521" y="4191007"/>
                <a:ext cx="1585959" cy="1638294"/>
              </a:xfrm>
              <a:prstGeom prst="straightConnector1">
                <a:avLst/>
              </a:prstGeom>
              <a:noFill/>
              <a:ln w="9525" algn="ctr">
                <a:solidFill>
                  <a:srgbClr val="00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3" name="Content Placeholder 9"/>
          <p:cNvSpPr txBox="1">
            <a:spLocks/>
          </p:cNvSpPr>
          <p:nvPr/>
        </p:nvSpPr>
        <p:spPr bwMode="auto">
          <a:xfrm>
            <a:off x="152400" y="6096000"/>
            <a:ext cx="89614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2400" dirty="0" smtClean="0"/>
              <a:t>Often would like low error hypothesis </a:t>
            </a:r>
            <a:r>
              <a:rPr lang="en-US" sz="2400" dirty="0" err="1" smtClean="0"/>
              <a:t>wrt</a:t>
            </a:r>
            <a:r>
              <a:rPr lang="en-US" sz="2400" dirty="0" smtClean="0"/>
              <a:t> the overall </a:t>
            </a:r>
            <a:r>
              <a:rPr lang="en-US" sz="2400" dirty="0" err="1" smtClean="0"/>
              <a:t>distrib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6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>
                <a:solidFill>
                  <a:srgbClr val="0000CC"/>
                </a:solidFill>
              </a:rPr>
              <a:t>Distributed Learning</a:t>
            </a:r>
          </a:p>
        </p:txBody>
      </p:sp>
      <p:pic>
        <p:nvPicPr>
          <p:cNvPr id="14339" name="Picture 3" descr="C:\Users\Administrator\AppData\Local\Microsoft\Windows\Temporary Internet Files\Content.IE5\AYUTX4C7\MP90040042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5181600"/>
            <a:ext cx="13096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 descr="C:\Users\Administrator\AppData\Local\Microsoft\Windows\Temporary Internet Files\Content.IE5\AYUTX4C7\MP90040042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81200"/>
            <a:ext cx="13096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 descr="C:\Users\Administrator\AppData\Local\Microsoft\Windows\Temporary Internet Files\Content.IE5\AYUTX4C7\MP90040042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5181600"/>
            <a:ext cx="13096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Content Placeholder 9"/>
          <p:cNvSpPr txBox="1">
            <a:spLocks/>
          </p:cNvSpPr>
          <p:nvPr/>
        </p:nvSpPr>
        <p:spPr bwMode="auto">
          <a:xfrm>
            <a:off x="-228600" y="2057400"/>
            <a:ext cx="33004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2400"/>
              <a:t>E.g., medical data</a:t>
            </a:r>
          </a:p>
        </p:txBody>
      </p:sp>
      <p:sp>
        <p:nvSpPr>
          <p:cNvPr id="14343" name="Content Placeholder 9"/>
          <p:cNvSpPr>
            <a:spLocks noGrp="1"/>
          </p:cNvSpPr>
          <p:nvPr>
            <p:ph idx="1"/>
          </p:nvPr>
        </p:nvSpPr>
        <p:spPr>
          <a:xfrm>
            <a:off x="152400" y="914400"/>
            <a:ext cx="8961438" cy="121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smtClean="0"/>
              <a:t>Data distributed across multiple locations.</a:t>
            </a:r>
          </a:p>
        </p:txBody>
      </p:sp>
      <p:pic>
        <p:nvPicPr>
          <p:cNvPr id="1434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052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1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>
                <a:solidFill>
                  <a:srgbClr val="0000CC"/>
                </a:solidFill>
              </a:rPr>
              <a:t>Distributed Learning</a:t>
            </a:r>
          </a:p>
        </p:txBody>
      </p:sp>
      <p:pic>
        <p:nvPicPr>
          <p:cNvPr id="16387" name="Picture 3" descr="C:\Users\Administrator\AppData\Local\Microsoft\Windows\Temporary Internet Files\Content.IE5\AYUTX4C7\MP90040042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5181600"/>
            <a:ext cx="13096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 descr="C:\Users\Administrator\AppData\Local\Microsoft\Windows\Temporary Internet Files\Content.IE5\AYUTX4C7\MP90040042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81200"/>
            <a:ext cx="13096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 descr="C:\Users\Administrator\AppData\Local\Microsoft\Windows\Temporary Internet Files\Content.IE5\AYUTX4C7\MP90040042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5181600"/>
            <a:ext cx="13096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62400"/>
            <a:ext cx="25908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1" name="Content Placeholder 9"/>
          <p:cNvSpPr txBox="1">
            <a:spLocks/>
          </p:cNvSpPr>
          <p:nvPr/>
        </p:nvSpPr>
        <p:spPr bwMode="auto">
          <a:xfrm>
            <a:off x="-228600" y="2057400"/>
            <a:ext cx="3733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2400"/>
              <a:t>E.g., scientific data</a:t>
            </a:r>
          </a:p>
        </p:txBody>
      </p:sp>
      <p:sp>
        <p:nvSpPr>
          <p:cNvPr id="16392" name="Content Placeholder 9"/>
          <p:cNvSpPr>
            <a:spLocks noGrp="1"/>
          </p:cNvSpPr>
          <p:nvPr>
            <p:ph idx="1"/>
          </p:nvPr>
        </p:nvSpPr>
        <p:spPr>
          <a:xfrm>
            <a:off x="152400" y="914400"/>
            <a:ext cx="8961438" cy="121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smtClean="0"/>
              <a:t>Data distributed across multiple locations.</a:t>
            </a:r>
          </a:p>
        </p:txBody>
      </p:sp>
    </p:spTree>
    <p:extLst>
      <p:ext uri="{BB962C8B-B14F-4D97-AF65-F5344CB8AC3E}">
        <p14:creationId xmlns:p14="http://schemas.microsoft.com/office/powerpoint/2010/main" val="28636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57200" y="3505200"/>
            <a:ext cx="7620000" cy="11430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>
                <a:solidFill>
                  <a:srgbClr val="0000CC"/>
                </a:solidFill>
              </a:rPr>
              <a:t>Distributed Learning</a:t>
            </a:r>
          </a:p>
        </p:txBody>
      </p:sp>
      <p:sp>
        <p:nvSpPr>
          <p:cNvPr id="17412" name="Content Placeholder 9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762000"/>
          </a:xfrm>
        </p:spPr>
        <p:txBody>
          <a:bodyPr/>
          <a:lstStyle/>
          <a:p>
            <a:pPr marL="342900" lvl="1" indent="-342900" eaLnBrk="1" hangingPunct="1">
              <a:buClrTx/>
              <a:buFont typeface="Arial" charset="0"/>
              <a:buChar char="•"/>
            </a:pPr>
            <a:r>
              <a:rPr lang="en-US" sz="2400" dirty="0" smtClean="0"/>
              <a:t>Data distributed across multiple locations. </a:t>
            </a:r>
          </a:p>
        </p:txBody>
      </p:sp>
      <p:sp>
        <p:nvSpPr>
          <p:cNvPr id="17413" name="Content Placeholder 9"/>
          <p:cNvSpPr txBox="1">
            <a:spLocks/>
          </p:cNvSpPr>
          <p:nvPr/>
        </p:nvSpPr>
        <p:spPr bwMode="auto">
          <a:xfrm>
            <a:off x="152400" y="1905000"/>
            <a:ext cx="74437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/>
              <a:t>Each has </a:t>
            </a:r>
            <a:r>
              <a:rPr lang="en-US" sz="2400" dirty="0" smtClean="0"/>
              <a:t>a </a:t>
            </a:r>
            <a:r>
              <a:rPr lang="en-US" sz="2400" dirty="0"/>
              <a:t>piece of the overall data pie.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39738" y="3581400"/>
            <a:ext cx="68483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2400" dirty="0"/>
              <a:t>Important question: how much </a:t>
            </a:r>
            <a:r>
              <a:rPr lang="en-US" sz="2400" dirty="0">
                <a:solidFill>
                  <a:srgbClr val="0000CC"/>
                </a:solidFill>
              </a:rPr>
              <a:t>communication</a:t>
            </a:r>
            <a:r>
              <a:rPr lang="en-US" sz="2400" dirty="0"/>
              <a:t>?</a:t>
            </a:r>
          </a:p>
          <a:p>
            <a:pPr eaLnBrk="1" hangingPunct="1"/>
            <a:endParaRPr lang="en-US" dirty="0"/>
          </a:p>
        </p:txBody>
      </p:sp>
      <p:sp>
        <p:nvSpPr>
          <p:cNvPr id="34" name="Content Placeholder 9"/>
          <p:cNvSpPr txBox="1">
            <a:spLocks/>
          </p:cNvSpPr>
          <p:nvPr/>
        </p:nvSpPr>
        <p:spPr bwMode="auto">
          <a:xfrm>
            <a:off x="1843088" y="4114800"/>
            <a:ext cx="59293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2200" dirty="0" smtClean="0"/>
              <a:t>Plus, privacy &amp; incentives.</a:t>
            </a:r>
            <a:endParaRPr lang="en-US" sz="2200" dirty="0"/>
          </a:p>
        </p:txBody>
      </p:sp>
      <p:sp>
        <p:nvSpPr>
          <p:cNvPr id="17416" name="Content Placeholder 9"/>
          <p:cNvSpPr txBox="1">
            <a:spLocks/>
          </p:cNvSpPr>
          <p:nvPr/>
        </p:nvSpPr>
        <p:spPr bwMode="auto">
          <a:xfrm>
            <a:off x="152400" y="2438400"/>
            <a:ext cx="899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/>
              <a:t>To learn over the </a:t>
            </a:r>
            <a:r>
              <a:rPr lang="en-US" sz="2400" dirty="0">
                <a:solidFill>
                  <a:srgbClr val="C00000"/>
                </a:solidFill>
              </a:rPr>
              <a:t>combined 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must communicate</a:t>
            </a:r>
            <a:r>
              <a:rPr lang="en-US" sz="24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066800"/>
            <a:ext cx="1291471" cy="1291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28600" y="3276600"/>
            <a:ext cx="8305800" cy="841375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200" dirty="0" smtClean="0">
                <a:solidFill>
                  <a:srgbClr val="0000CC"/>
                </a:solidFill>
              </a:rPr>
              <a:t>Distributed PAC learning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00" y="2514600"/>
            <a:ext cx="5257800" cy="769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200" dirty="0"/>
              <a:t>Fix </a:t>
            </a:r>
            <a:r>
              <a:rPr lang="en-US" sz="2200" dirty="0">
                <a:solidFill>
                  <a:srgbClr val="0000CC"/>
                </a:solidFill>
              </a:rPr>
              <a:t>C </a:t>
            </a:r>
            <a:r>
              <a:rPr lang="en-US" sz="2200" dirty="0"/>
              <a:t>of </a:t>
            </a:r>
            <a:r>
              <a:rPr lang="en-US" sz="2200" dirty="0" err="1" smtClean="0"/>
              <a:t>VCdim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d</a:t>
            </a:r>
            <a:r>
              <a:rPr lang="en-US" sz="2200" dirty="0"/>
              <a:t>. Assume </a:t>
            </a:r>
            <a:r>
              <a:rPr lang="en-US" sz="2200" dirty="0">
                <a:solidFill>
                  <a:srgbClr val="0000CC"/>
                </a:solidFill>
              </a:rPr>
              <a:t>s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&lt;&lt; d</a:t>
            </a:r>
            <a:r>
              <a:rPr lang="en-US" sz="2200" dirty="0"/>
              <a:t>.</a:t>
            </a:r>
          </a:p>
          <a:p>
            <a:pPr>
              <a:defRPr/>
            </a:pPr>
            <a:endParaRPr lang="en-US" sz="2200" dirty="0"/>
          </a:p>
        </p:txBody>
      </p:sp>
      <p:sp>
        <p:nvSpPr>
          <p:cNvPr id="39" name="Content Placeholder 9"/>
          <p:cNvSpPr txBox="1">
            <a:spLocks/>
          </p:cNvSpPr>
          <p:nvPr/>
        </p:nvSpPr>
        <p:spPr bwMode="auto">
          <a:xfrm>
            <a:off x="287338" y="3403600"/>
            <a:ext cx="85677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2200" b="1" dirty="0"/>
              <a:t>Goal</a:t>
            </a:r>
            <a:r>
              <a:rPr lang="en-US" sz="2200" dirty="0"/>
              <a:t>: learn good </a:t>
            </a:r>
            <a:r>
              <a:rPr lang="en-US" sz="2200" dirty="0">
                <a:solidFill>
                  <a:srgbClr val="0000CC"/>
                </a:solidFill>
              </a:rPr>
              <a:t>h</a:t>
            </a:r>
            <a:r>
              <a:rPr lang="en-US" sz="2200" dirty="0"/>
              <a:t> over </a:t>
            </a:r>
            <a:r>
              <a:rPr lang="en-US" sz="2200" dirty="0">
                <a:solidFill>
                  <a:srgbClr val="0000CC"/>
                </a:solidFill>
              </a:rPr>
              <a:t>D</a:t>
            </a:r>
            <a:r>
              <a:rPr lang="en-US" sz="2200" dirty="0"/>
              <a:t>,  </a:t>
            </a:r>
            <a:r>
              <a:rPr lang="en-US" sz="2200" dirty="0">
                <a:solidFill>
                  <a:srgbClr val="C00000"/>
                </a:solidFill>
              </a:rPr>
              <a:t>as little communication as </a:t>
            </a:r>
            <a:r>
              <a:rPr lang="en-US" sz="2200" dirty="0" smtClean="0">
                <a:solidFill>
                  <a:srgbClr val="C00000"/>
                </a:solidFill>
              </a:rPr>
              <a:t>possible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1000" y="4114800"/>
            <a:ext cx="685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otal communication (</a:t>
            </a:r>
            <a:r>
              <a:rPr lang="en-US" sz="2000" dirty="0" smtClean="0">
                <a:solidFill>
                  <a:srgbClr val="0000CC"/>
                </a:solidFill>
              </a:rPr>
              <a:t>bits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examples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hypotheses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8441" name="TextBox 10"/>
          <p:cNvSpPr txBox="1">
            <a:spLocks noChangeArrowheads="1"/>
          </p:cNvSpPr>
          <p:nvPr/>
        </p:nvSpPr>
        <p:spPr bwMode="auto">
          <a:xfrm>
            <a:off x="152400" y="1093788"/>
            <a:ext cx="82804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sz="2200" dirty="0">
                <a:solidFill>
                  <a:srgbClr val="0000CC"/>
                </a:solidFill>
              </a:rPr>
              <a:t>X – </a:t>
            </a:r>
            <a:r>
              <a:rPr lang="en-US" sz="2200" dirty="0"/>
              <a:t>instance space. </a:t>
            </a:r>
            <a:r>
              <a:rPr lang="en-US" sz="2200" dirty="0" smtClean="0">
                <a:solidFill>
                  <a:srgbClr val="0000CC"/>
                </a:solidFill>
              </a:rPr>
              <a:t>s</a:t>
            </a:r>
            <a:r>
              <a:rPr lang="en-US" sz="2200" dirty="0" smtClean="0"/>
              <a:t> </a:t>
            </a:r>
            <a:r>
              <a:rPr lang="en-US" sz="2200" dirty="0"/>
              <a:t>players.</a:t>
            </a:r>
          </a:p>
        </p:txBody>
      </p:sp>
      <p:sp>
        <p:nvSpPr>
          <p:cNvPr id="18442" name="TextBox 12"/>
          <p:cNvSpPr txBox="1">
            <a:spLocks noChangeArrowheads="1"/>
          </p:cNvSpPr>
          <p:nvPr/>
        </p:nvSpPr>
        <p:spPr bwMode="auto">
          <a:xfrm>
            <a:off x="152400" y="1524000"/>
            <a:ext cx="8280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sz="2200" dirty="0"/>
              <a:t>P</a:t>
            </a:r>
            <a:r>
              <a:rPr lang="en-US" sz="2200" dirty="0" smtClean="0"/>
              <a:t>layer </a:t>
            </a:r>
            <a:r>
              <a:rPr lang="en-US" sz="2200" dirty="0" err="1">
                <a:solidFill>
                  <a:srgbClr val="0000CC"/>
                </a:solidFill>
              </a:rPr>
              <a:t>i</a:t>
            </a:r>
            <a:r>
              <a:rPr lang="en-US" sz="2200" dirty="0"/>
              <a:t> can sample from </a:t>
            </a:r>
            <a:r>
              <a:rPr lang="en-US" sz="2200" dirty="0">
                <a:solidFill>
                  <a:srgbClr val="0000CC"/>
                </a:solidFill>
              </a:rPr>
              <a:t>D</a:t>
            </a:r>
            <a:r>
              <a:rPr lang="en-US" sz="2200" baseline="-25000" dirty="0">
                <a:solidFill>
                  <a:srgbClr val="0000CC"/>
                </a:solidFill>
              </a:rPr>
              <a:t>i</a:t>
            </a:r>
            <a:r>
              <a:rPr lang="en-US" sz="2200" dirty="0"/>
              <a:t>, samples labeled by </a:t>
            </a:r>
            <a:r>
              <a:rPr lang="en-US" sz="2200" dirty="0" smtClean="0">
                <a:solidFill>
                  <a:srgbClr val="0000CC"/>
                </a:solidFill>
              </a:rPr>
              <a:t>c*</a:t>
            </a:r>
            <a:r>
              <a:rPr lang="en-US" sz="2200" dirty="0" smtClean="0"/>
              <a:t>.</a:t>
            </a:r>
            <a:endParaRPr lang="en-US" sz="2200" dirty="0"/>
          </a:p>
          <a:p>
            <a:pPr algn="l" eaLnBrk="1" hangingPunct="1">
              <a:buFont typeface="Arial" charset="0"/>
              <a:buChar char="•"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9271" y="1929825"/>
                <a:ext cx="825500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buFont typeface="Arial" pitchFamily="34" charset="0"/>
                  <a:buChar char="•"/>
                  <a:defRPr/>
                </a:pPr>
                <a:r>
                  <a:rPr lang="en-US" sz="2200" dirty="0" smtClean="0"/>
                  <a:t>Goal: find </a:t>
                </a:r>
                <a:r>
                  <a:rPr lang="en-US" sz="2200" dirty="0">
                    <a:solidFill>
                      <a:srgbClr val="0000CC"/>
                    </a:solidFill>
                  </a:rPr>
                  <a:t>h that approximates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c* </a:t>
                </a:r>
                <a:r>
                  <a:rPr lang="en-US" sz="2200" dirty="0"/>
                  <a:t>w.r.t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. D=1/s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)</a:t>
                </a:r>
                <a:endParaRPr lang="en-US" sz="2200" dirty="0">
                  <a:solidFill>
                    <a:srgbClr val="0000CC"/>
                  </a:solidFill>
                </a:endParaRPr>
              </a:p>
              <a:p>
                <a:pPr>
                  <a:defRPr/>
                </a:pPr>
                <a:endParaRPr lang="en-US" sz="2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1" y="1929825"/>
                <a:ext cx="8255000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886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" y="4495800"/>
            <a:ext cx="43313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Rounds </a:t>
            </a:r>
            <a:r>
              <a:rPr lang="en-US" sz="2000" dirty="0" smtClean="0"/>
              <a:t>of communication.</a:t>
            </a:r>
            <a:endParaRPr 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5181600"/>
            <a:ext cx="792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0" algn="l" eaLnBrk="1" hangingPunct="1">
              <a:spcBef>
                <a:spcPct val="30000"/>
              </a:spcBef>
              <a:defRPr/>
            </a:pPr>
            <a:r>
              <a:rPr lang="en-US" sz="2000" dirty="0"/>
              <a:t>E</a:t>
            </a:r>
            <a:r>
              <a:rPr lang="en-US" sz="2000" dirty="0" smtClean="0"/>
              <a:t>fficient </a:t>
            </a:r>
            <a:r>
              <a:rPr lang="en-US" sz="2000" dirty="0" err="1" smtClean="0"/>
              <a:t>algos</a:t>
            </a:r>
            <a:r>
              <a:rPr lang="en-US" sz="2000" dirty="0" smtClean="0"/>
              <a:t> for </a:t>
            </a:r>
            <a:r>
              <a:rPr lang="en-US" sz="2000" dirty="0"/>
              <a:t>problems </a:t>
            </a:r>
            <a:r>
              <a:rPr lang="en-US" sz="2000" dirty="0" smtClean="0"/>
              <a:t>when centralized </a:t>
            </a:r>
            <a:r>
              <a:rPr lang="en-US" sz="2000" dirty="0" err="1"/>
              <a:t>algos</a:t>
            </a:r>
            <a:r>
              <a:rPr lang="en-US" sz="2000" dirty="0"/>
              <a:t> </a:t>
            </a:r>
            <a:r>
              <a:rPr lang="en-US" sz="2000" dirty="0" smtClean="0"/>
              <a:t>exist.</a:t>
            </a:r>
            <a:endParaRPr lang="en-US" sz="2000" dirty="0"/>
          </a:p>
        </p:txBody>
      </p:sp>
      <p:pic>
        <p:nvPicPr>
          <p:cNvPr id="1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02123"/>
            <a:ext cx="1269314" cy="7127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60925" y="2514600"/>
                <a:ext cx="40544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defRPr/>
                </a:pPr>
                <a:r>
                  <a:rPr lang="en-US" sz="1800" dirty="0" smtClean="0"/>
                  <a:t>[realizable: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c*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sz="1800" dirty="0" smtClean="0"/>
                  <a:t>, agnostic: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c*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1800" dirty="0" smtClean="0"/>
                  <a:t> ]</a:t>
                </a:r>
                <a:endParaRPr lang="en-US" sz="1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25" y="2514600"/>
                <a:ext cx="405447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0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85800"/>
            <a:ext cx="1291471" cy="1291471"/>
          </a:xfrm>
          <a:prstGeom prst="rect">
            <a:avLst/>
          </a:prstGeom>
        </p:spPr>
      </p:pic>
      <p:sp>
        <p:nvSpPr>
          <p:cNvPr id="20" name="Content Placeholder 9"/>
          <p:cNvSpPr txBox="1">
            <a:spLocks/>
          </p:cNvSpPr>
          <p:nvPr/>
        </p:nvSpPr>
        <p:spPr bwMode="auto">
          <a:xfrm>
            <a:off x="4800600" y="3810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 indent="0" algn="l" eaLnBrk="1" hangingPunct="1">
              <a:spcBef>
                <a:spcPct val="20000"/>
              </a:spcBef>
            </a:pPr>
            <a:r>
              <a:rPr lang="en-US" sz="1600" dirty="0" smtClean="0"/>
              <a:t>[</a:t>
            </a:r>
            <a:r>
              <a:rPr lang="en-US" sz="1600" dirty="0" err="1" smtClean="0"/>
              <a:t>Balcan</a:t>
            </a:r>
            <a:r>
              <a:rPr lang="en-US" sz="1600" dirty="0" smtClean="0"/>
              <a:t>-Blum-Fine-</a:t>
            </a:r>
            <a:r>
              <a:rPr lang="en-US" sz="1600" dirty="0" err="1" smtClean="0"/>
              <a:t>Mansour,COLT</a:t>
            </a:r>
            <a:r>
              <a:rPr lang="en-US" sz="1600" dirty="0" smtClean="0"/>
              <a:t> 2012]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/>
      <p:bldP spid="17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eaLnBrk="1" hangingPunct="1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Interesting special case to think </a:t>
            </a:r>
            <a:r>
              <a:rPr lang="en-US" sz="3600" dirty="0" smtClean="0">
                <a:solidFill>
                  <a:srgbClr val="0000CC"/>
                </a:solidFill>
              </a:rPr>
              <a:t>about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30188" y="1066800"/>
            <a:ext cx="8913812" cy="1600200"/>
          </a:xfrm>
        </p:spPr>
        <p:txBody>
          <a:bodyPr/>
          <a:lstStyle/>
          <a:p>
            <a:pPr marL="457200" lvl="1" indent="0" eaLnBrk="1" hangingPunct="1">
              <a:buClrTx/>
              <a:buNone/>
            </a:pPr>
            <a:r>
              <a:rPr lang="en-US" sz="2200" dirty="0" smtClean="0"/>
              <a:t>s=2. One has the positives and one has the negatives.</a:t>
            </a:r>
          </a:p>
          <a:p>
            <a:pPr lvl="1" eaLnBrk="1" hangingPunct="1">
              <a:buClrTx/>
              <a:buFont typeface="Arial" charset="0"/>
              <a:buChar char="•"/>
            </a:pPr>
            <a:r>
              <a:rPr lang="en-US" sz="2200" dirty="0" smtClean="0"/>
              <a:t>How much communication, e.g., for linear separators?</a:t>
            </a:r>
          </a:p>
        </p:txBody>
      </p:sp>
      <p:cxnSp>
        <p:nvCxnSpPr>
          <p:cNvPr id="19460" name="Straight Connector 2"/>
          <p:cNvCxnSpPr>
            <a:cxnSpLocks noChangeShapeType="1"/>
          </p:cNvCxnSpPr>
          <p:nvPr/>
        </p:nvCxnSpPr>
        <p:spPr bwMode="auto">
          <a:xfrm flipV="1">
            <a:off x="2971800" y="4038600"/>
            <a:ext cx="3155950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3" descr="C:\Users\Administrator\AppData\Local\Microsoft\Windows\Temporary Internet Files\Content.IE5\AYUTX4C7\MP90040042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3136900"/>
            <a:ext cx="194945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Administrator\AppData\Local\Microsoft\Windows\Temporary Internet Files\Content.IE5\AYUTX4C7\MP90040042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76588"/>
            <a:ext cx="194945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Content Placeholder 9"/>
          <p:cNvSpPr txBox="1">
            <a:spLocks/>
          </p:cNvSpPr>
          <p:nvPr/>
        </p:nvSpPr>
        <p:spPr bwMode="auto">
          <a:xfrm>
            <a:off x="228600" y="2133600"/>
            <a:ext cx="832229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2400" dirty="0" smtClean="0"/>
              <a:t>Player 1                                                     Player </a:t>
            </a:r>
            <a:r>
              <a:rPr lang="en-US" sz="2400" dirty="0"/>
              <a:t>2 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82588" y="2362200"/>
            <a:ext cx="1901825" cy="1597025"/>
            <a:chOff x="382577" y="3962398"/>
            <a:chExt cx="1901843" cy="1596859"/>
          </a:xfrm>
        </p:grpSpPr>
        <p:grpSp>
          <p:nvGrpSpPr>
            <p:cNvPr id="19498" name="Group 15"/>
            <p:cNvGrpSpPr>
              <a:grpSpLocks/>
            </p:cNvGrpSpPr>
            <p:nvPr/>
          </p:nvGrpSpPr>
          <p:grpSpPr bwMode="auto">
            <a:xfrm>
              <a:off x="805717" y="4317039"/>
              <a:ext cx="1478703" cy="1242218"/>
              <a:chOff x="7051391" y="4338340"/>
              <a:chExt cx="1189005" cy="903684"/>
            </a:xfrm>
          </p:grpSpPr>
          <p:sp>
            <p:nvSpPr>
              <p:cNvPr id="19504" name="TextBox 10"/>
              <p:cNvSpPr txBox="1">
                <a:spLocks noChangeArrowheads="1"/>
              </p:cNvSpPr>
              <p:nvPr/>
            </p:nvSpPr>
            <p:spPr bwMode="auto">
              <a:xfrm>
                <a:off x="7416225" y="4686300"/>
                <a:ext cx="287485" cy="380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+</a:t>
                </a:r>
              </a:p>
            </p:txBody>
          </p:sp>
          <p:sp>
            <p:nvSpPr>
              <p:cNvPr id="19505" name="TextBox 12"/>
              <p:cNvSpPr txBox="1">
                <a:spLocks noChangeArrowheads="1"/>
              </p:cNvSpPr>
              <p:nvPr/>
            </p:nvSpPr>
            <p:spPr bwMode="auto">
              <a:xfrm>
                <a:off x="7952911" y="4366290"/>
                <a:ext cx="287485" cy="380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+</a:t>
                </a:r>
              </a:p>
            </p:txBody>
          </p:sp>
          <p:sp>
            <p:nvSpPr>
              <p:cNvPr id="19506" name="TextBox 13"/>
              <p:cNvSpPr txBox="1">
                <a:spLocks noChangeArrowheads="1"/>
              </p:cNvSpPr>
              <p:nvPr/>
            </p:nvSpPr>
            <p:spPr bwMode="auto">
              <a:xfrm>
                <a:off x="7595120" y="4338340"/>
                <a:ext cx="287485" cy="380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+</a:t>
                </a:r>
              </a:p>
            </p:txBody>
          </p:sp>
          <p:sp>
            <p:nvSpPr>
              <p:cNvPr id="19507" name="TextBox 14"/>
              <p:cNvSpPr txBox="1">
                <a:spLocks noChangeArrowheads="1"/>
              </p:cNvSpPr>
              <p:nvPr/>
            </p:nvSpPr>
            <p:spPr bwMode="auto">
              <a:xfrm>
                <a:off x="7051391" y="4861560"/>
                <a:ext cx="287485" cy="380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+</a:t>
                </a:r>
              </a:p>
            </p:txBody>
          </p:sp>
        </p:grpSp>
        <p:grpSp>
          <p:nvGrpSpPr>
            <p:cNvPr id="19499" name="Group 16"/>
            <p:cNvGrpSpPr>
              <a:grpSpLocks/>
            </p:cNvGrpSpPr>
            <p:nvPr/>
          </p:nvGrpSpPr>
          <p:grpSpPr bwMode="auto">
            <a:xfrm>
              <a:off x="382577" y="3962398"/>
              <a:ext cx="1478703" cy="1242218"/>
              <a:chOff x="7051391" y="4338340"/>
              <a:chExt cx="1189005" cy="903684"/>
            </a:xfrm>
          </p:grpSpPr>
          <p:sp>
            <p:nvSpPr>
              <p:cNvPr id="19500" name="TextBox 10"/>
              <p:cNvSpPr txBox="1">
                <a:spLocks noChangeArrowheads="1"/>
              </p:cNvSpPr>
              <p:nvPr/>
            </p:nvSpPr>
            <p:spPr bwMode="auto">
              <a:xfrm>
                <a:off x="7416225" y="4686300"/>
                <a:ext cx="287485" cy="380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+</a:t>
                </a:r>
              </a:p>
            </p:txBody>
          </p:sp>
          <p:sp>
            <p:nvSpPr>
              <p:cNvPr id="19501" name="TextBox 12"/>
              <p:cNvSpPr txBox="1">
                <a:spLocks noChangeArrowheads="1"/>
              </p:cNvSpPr>
              <p:nvPr/>
            </p:nvSpPr>
            <p:spPr bwMode="auto">
              <a:xfrm>
                <a:off x="7952911" y="4366290"/>
                <a:ext cx="287485" cy="380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dirty="0">
                    <a:solidFill>
                      <a:srgbClr val="00B050"/>
                    </a:solidFill>
                  </a:rPr>
                  <a:t>+</a:t>
                </a:r>
              </a:p>
            </p:txBody>
          </p:sp>
          <p:sp>
            <p:nvSpPr>
              <p:cNvPr id="19502" name="TextBox 13"/>
              <p:cNvSpPr txBox="1">
                <a:spLocks noChangeArrowheads="1"/>
              </p:cNvSpPr>
              <p:nvPr/>
            </p:nvSpPr>
            <p:spPr bwMode="auto">
              <a:xfrm>
                <a:off x="7595120" y="4338340"/>
                <a:ext cx="287485" cy="380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dirty="0">
                    <a:solidFill>
                      <a:srgbClr val="00B050"/>
                    </a:solidFill>
                  </a:rPr>
                  <a:t>+</a:t>
                </a:r>
              </a:p>
            </p:txBody>
          </p:sp>
          <p:sp>
            <p:nvSpPr>
              <p:cNvPr id="19503" name="TextBox 14"/>
              <p:cNvSpPr txBox="1">
                <a:spLocks noChangeArrowheads="1"/>
              </p:cNvSpPr>
              <p:nvPr/>
            </p:nvSpPr>
            <p:spPr bwMode="auto">
              <a:xfrm>
                <a:off x="7051391" y="4861560"/>
                <a:ext cx="287485" cy="380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+</a:t>
                </a:r>
              </a:p>
            </p:txBody>
          </p:sp>
        </p:grp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750175" y="3311525"/>
            <a:ext cx="1133475" cy="1497013"/>
            <a:chOff x="7751179" y="4911257"/>
            <a:chExt cx="1132119" cy="1497727"/>
          </a:xfrm>
        </p:grpSpPr>
        <p:grpSp>
          <p:nvGrpSpPr>
            <p:cNvPr id="19488" name="Group 26"/>
            <p:cNvGrpSpPr>
              <a:grpSpLocks/>
            </p:cNvGrpSpPr>
            <p:nvPr/>
          </p:nvGrpSpPr>
          <p:grpSpPr bwMode="auto">
            <a:xfrm>
              <a:off x="7751181" y="4911257"/>
              <a:ext cx="1132117" cy="1151182"/>
              <a:chOff x="7632461" y="4785360"/>
              <a:chExt cx="949899" cy="898684"/>
            </a:xfrm>
          </p:grpSpPr>
          <p:sp>
            <p:nvSpPr>
              <p:cNvPr id="19494" name="TextBox 15"/>
              <p:cNvSpPr txBox="1">
                <a:spLocks noChangeArrowheads="1"/>
              </p:cNvSpPr>
              <p:nvPr/>
            </p:nvSpPr>
            <p:spPr bwMode="auto">
              <a:xfrm>
                <a:off x="7632461" y="5275570"/>
                <a:ext cx="279875" cy="408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19495" name="TextBox 16"/>
              <p:cNvSpPr txBox="1">
                <a:spLocks noChangeArrowheads="1"/>
              </p:cNvSpPr>
              <p:nvPr/>
            </p:nvSpPr>
            <p:spPr bwMode="auto">
              <a:xfrm>
                <a:off x="8221749" y="5275570"/>
                <a:ext cx="279875" cy="408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19496" name="TextBox 17"/>
              <p:cNvSpPr txBox="1">
                <a:spLocks noChangeArrowheads="1"/>
              </p:cNvSpPr>
              <p:nvPr/>
            </p:nvSpPr>
            <p:spPr bwMode="auto">
              <a:xfrm>
                <a:off x="8302485" y="4785360"/>
                <a:ext cx="279875" cy="408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19497" name="TextBox 18"/>
              <p:cNvSpPr txBox="1">
                <a:spLocks noChangeArrowheads="1"/>
              </p:cNvSpPr>
              <p:nvPr/>
            </p:nvSpPr>
            <p:spPr bwMode="auto">
              <a:xfrm>
                <a:off x="8018554" y="5013960"/>
                <a:ext cx="279875" cy="408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</p:grpSp>
        <p:grpSp>
          <p:nvGrpSpPr>
            <p:cNvPr id="19489" name="Group 27"/>
            <p:cNvGrpSpPr>
              <a:grpSpLocks/>
            </p:cNvGrpSpPr>
            <p:nvPr/>
          </p:nvGrpSpPr>
          <p:grpSpPr bwMode="auto">
            <a:xfrm>
              <a:off x="7751179" y="5257802"/>
              <a:ext cx="1132117" cy="1151182"/>
              <a:chOff x="7632461" y="4785360"/>
              <a:chExt cx="949899" cy="898684"/>
            </a:xfrm>
          </p:grpSpPr>
          <p:sp>
            <p:nvSpPr>
              <p:cNvPr id="19490" name="TextBox 15"/>
              <p:cNvSpPr txBox="1">
                <a:spLocks noChangeArrowheads="1"/>
              </p:cNvSpPr>
              <p:nvPr/>
            </p:nvSpPr>
            <p:spPr bwMode="auto">
              <a:xfrm>
                <a:off x="7632461" y="5275570"/>
                <a:ext cx="279875" cy="408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19491" name="TextBox 16"/>
              <p:cNvSpPr txBox="1">
                <a:spLocks noChangeArrowheads="1"/>
              </p:cNvSpPr>
              <p:nvPr/>
            </p:nvSpPr>
            <p:spPr bwMode="auto">
              <a:xfrm>
                <a:off x="8221749" y="5275570"/>
                <a:ext cx="279875" cy="408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19492" name="TextBox 17"/>
              <p:cNvSpPr txBox="1">
                <a:spLocks noChangeArrowheads="1"/>
              </p:cNvSpPr>
              <p:nvPr/>
            </p:nvSpPr>
            <p:spPr bwMode="auto">
              <a:xfrm>
                <a:off x="8302485" y="4785360"/>
                <a:ext cx="279875" cy="408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19493" name="TextBox 18"/>
              <p:cNvSpPr txBox="1">
                <a:spLocks noChangeArrowheads="1"/>
              </p:cNvSpPr>
              <p:nvPr/>
            </p:nvSpPr>
            <p:spPr bwMode="auto">
              <a:xfrm>
                <a:off x="8018554" y="5013960"/>
                <a:ext cx="279875" cy="408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1501775" y="3403600"/>
            <a:ext cx="1133475" cy="1150938"/>
            <a:chOff x="7632461" y="4785360"/>
            <a:chExt cx="949897" cy="898540"/>
          </a:xfrm>
        </p:grpSpPr>
        <p:sp>
          <p:nvSpPr>
            <p:cNvPr id="19484" name="TextBox 15"/>
            <p:cNvSpPr txBox="1">
              <a:spLocks noChangeArrowheads="1"/>
            </p:cNvSpPr>
            <p:nvPr/>
          </p:nvSpPr>
          <p:spPr bwMode="auto">
            <a:xfrm>
              <a:off x="7632461" y="5275570"/>
              <a:ext cx="279875" cy="40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19485" name="TextBox 16"/>
            <p:cNvSpPr txBox="1">
              <a:spLocks noChangeArrowheads="1"/>
            </p:cNvSpPr>
            <p:nvPr/>
          </p:nvSpPr>
          <p:spPr bwMode="auto">
            <a:xfrm>
              <a:off x="8221748" y="5275570"/>
              <a:ext cx="279874" cy="40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19486" name="TextBox 17"/>
            <p:cNvSpPr txBox="1">
              <a:spLocks noChangeArrowheads="1"/>
            </p:cNvSpPr>
            <p:nvPr/>
          </p:nvSpPr>
          <p:spPr bwMode="auto">
            <a:xfrm>
              <a:off x="8302484" y="4785360"/>
              <a:ext cx="279874" cy="40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19487" name="TextBox 18"/>
            <p:cNvSpPr txBox="1">
              <a:spLocks noChangeArrowheads="1"/>
            </p:cNvSpPr>
            <p:nvPr/>
          </p:nvSpPr>
          <p:spPr bwMode="auto">
            <a:xfrm>
              <a:off x="8018554" y="5013960"/>
              <a:ext cx="279875" cy="40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B050"/>
                  </a:solidFill>
                </a:rPr>
                <a:t>-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501775" y="3749675"/>
            <a:ext cx="1133475" cy="1150938"/>
            <a:chOff x="7632461" y="4785360"/>
            <a:chExt cx="949897" cy="898540"/>
          </a:xfrm>
        </p:grpSpPr>
        <p:sp>
          <p:nvSpPr>
            <p:cNvPr id="19480" name="TextBox 15"/>
            <p:cNvSpPr txBox="1">
              <a:spLocks noChangeArrowheads="1"/>
            </p:cNvSpPr>
            <p:nvPr/>
          </p:nvSpPr>
          <p:spPr bwMode="auto">
            <a:xfrm>
              <a:off x="7632461" y="5275570"/>
              <a:ext cx="279875" cy="40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19481" name="TextBox 16"/>
            <p:cNvSpPr txBox="1">
              <a:spLocks noChangeArrowheads="1"/>
            </p:cNvSpPr>
            <p:nvPr/>
          </p:nvSpPr>
          <p:spPr bwMode="auto">
            <a:xfrm>
              <a:off x="8221748" y="5275570"/>
              <a:ext cx="279874" cy="40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19482" name="TextBox 17"/>
            <p:cNvSpPr txBox="1">
              <a:spLocks noChangeArrowheads="1"/>
            </p:cNvSpPr>
            <p:nvPr/>
          </p:nvSpPr>
          <p:spPr bwMode="auto">
            <a:xfrm>
              <a:off x="8302484" y="4785360"/>
              <a:ext cx="279874" cy="40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19483" name="TextBox 18"/>
            <p:cNvSpPr txBox="1">
              <a:spLocks noChangeArrowheads="1"/>
            </p:cNvSpPr>
            <p:nvPr/>
          </p:nvSpPr>
          <p:spPr bwMode="auto">
            <a:xfrm>
              <a:off x="8018554" y="5013960"/>
              <a:ext cx="279875" cy="40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B050"/>
                  </a:solidFill>
                </a:rPr>
                <a:t>-</a:t>
              </a:r>
            </a:p>
          </p:txBody>
        </p:sp>
      </p:grp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V="1">
            <a:off x="1039813" y="3195638"/>
            <a:ext cx="1325562" cy="14128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7007225" y="2603500"/>
            <a:ext cx="1565275" cy="1438275"/>
            <a:chOff x="7016239" y="4338340"/>
            <a:chExt cx="1259310" cy="1046440"/>
          </a:xfrm>
        </p:grpSpPr>
        <p:sp>
          <p:nvSpPr>
            <p:cNvPr id="19476" name="TextBox 10"/>
            <p:cNvSpPr txBox="1">
              <a:spLocks noChangeArrowheads="1"/>
            </p:cNvSpPr>
            <p:nvPr/>
          </p:nvSpPr>
          <p:spPr bwMode="auto">
            <a:xfrm>
              <a:off x="7381072" y="4686300"/>
              <a:ext cx="35779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92D050"/>
                  </a:solidFill>
                </a:rPr>
                <a:t>+</a:t>
              </a:r>
            </a:p>
          </p:txBody>
        </p:sp>
        <p:sp>
          <p:nvSpPr>
            <p:cNvPr id="19477" name="TextBox 12"/>
            <p:cNvSpPr txBox="1">
              <a:spLocks noChangeArrowheads="1"/>
            </p:cNvSpPr>
            <p:nvPr/>
          </p:nvSpPr>
          <p:spPr bwMode="auto">
            <a:xfrm>
              <a:off x="7917758" y="4366290"/>
              <a:ext cx="35779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92D050"/>
                  </a:solidFill>
                </a:rPr>
                <a:t>+</a:t>
              </a:r>
            </a:p>
          </p:txBody>
        </p:sp>
        <p:sp>
          <p:nvSpPr>
            <p:cNvPr id="19478" name="TextBox 13"/>
            <p:cNvSpPr txBox="1">
              <a:spLocks noChangeArrowheads="1"/>
            </p:cNvSpPr>
            <p:nvPr/>
          </p:nvSpPr>
          <p:spPr bwMode="auto">
            <a:xfrm>
              <a:off x="7559967" y="4338340"/>
              <a:ext cx="35779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92D050"/>
                  </a:solidFill>
                </a:rPr>
                <a:t>+</a:t>
              </a:r>
            </a:p>
          </p:txBody>
        </p:sp>
        <p:sp>
          <p:nvSpPr>
            <p:cNvPr id="19479" name="TextBox 14"/>
            <p:cNvSpPr txBox="1">
              <a:spLocks noChangeArrowheads="1"/>
            </p:cNvSpPr>
            <p:nvPr/>
          </p:nvSpPr>
          <p:spPr bwMode="auto">
            <a:xfrm>
              <a:off x="7016239" y="4861560"/>
              <a:ext cx="35779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92D050"/>
                  </a:solidFill>
                </a:rPr>
                <a:t>+</a:t>
              </a: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6627813" y="2249488"/>
            <a:ext cx="1477962" cy="1243012"/>
            <a:chOff x="7051354" y="4338340"/>
            <a:chExt cx="1189080" cy="903897"/>
          </a:xfrm>
        </p:grpSpPr>
        <p:sp>
          <p:nvSpPr>
            <p:cNvPr id="19472" name="TextBox 10"/>
            <p:cNvSpPr txBox="1">
              <a:spLocks noChangeArrowheads="1"/>
            </p:cNvSpPr>
            <p:nvPr/>
          </p:nvSpPr>
          <p:spPr bwMode="auto">
            <a:xfrm>
              <a:off x="7416187" y="4686300"/>
              <a:ext cx="287561" cy="380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rgbClr val="00B050"/>
                  </a:solidFill>
                </a:rPr>
                <a:t>+</a:t>
              </a:r>
            </a:p>
          </p:txBody>
        </p:sp>
        <p:sp>
          <p:nvSpPr>
            <p:cNvPr id="19473" name="TextBox 12"/>
            <p:cNvSpPr txBox="1">
              <a:spLocks noChangeArrowheads="1"/>
            </p:cNvSpPr>
            <p:nvPr/>
          </p:nvSpPr>
          <p:spPr bwMode="auto">
            <a:xfrm>
              <a:off x="7952873" y="4366290"/>
              <a:ext cx="287561" cy="380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B050"/>
                  </a:solidFill>
                </a:rPr>
                <a:t>+</a:t>
              </a:r>
            </a:p>
          </p:txBody>
        </p:sp>
        <p:sp>
          <p:nvSpPr>
            <p:cNvPr id="19474" name="TextBox 13"/>
            <p:cNvSpPr txBox="1">
              <a:spLocks noChangeArrowheads="1"/>
            </p:cNvSpPr>
            <p:nvPr/>
          </p:nvSpPr>
          <p:spPr bwMode="auto">
            <a:xfrm>
              <a:off x="7595082" y="4338340"/>
              <a:ext cx="287561" cy="380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B050"/>
                  </a:solidFill>
                </a:rPr>
                <a:t>+</a:t>
              </a:r>
            </a:p>
          </p:txBody>
        </p:sp>
        <p:sp>
          <p:nvSpPr>
            <p:cNvPr id="19475" name="TextBox 14"/>
            <p:cNvSpPr txBox="1">
              <a:spLocks noChangeArrowheads="1"/>
            </p:cNvSpPr>
            <p:nvPr/>
          </p:nvSpPr>
          <p:spPr bwMode="auto">
            <a:xfrm>
              <a:off x="7051354" y="4861560"/>
              <a:ext cx="287561" cy="380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B050"/>
                  </a:solidFill>
                </a:rPr>
                <a:t>+</a:t>
              </a:r>
            </a:p>
          </p:txBody>
        </p:sp>
      </p:grp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 flipV="1">
            <a:off x="7281863" y="3184525"/>
            <a:ext cx="1271587" cy="13176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-304800" y="3048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>
                <a:solidFill>
                  <a:srgbClr val="0000CC"/>
                </a:solidFill>
              </a:rPr>
              <a:t>Overview of Our Results</a:t>
            </a:r>
          </a:p>
        </p:txBody>
      </p:sp>
      <p:sp>
        <p:nvSpPr>
          <p:cNvPr id="39" name="Content Placeholder 9"/>
          <p:cNvSpPr txBox="1">
            <a:spLocks/>
          </p:cNvSpPr>
          <p:nvPr/>
        </p:nvSpPr>
        <p:spPr bwMode="auto">
          <a:xfrm>
            <a:off x="685800" y="2133600"/>
            <a:ext cx="7391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</a:rPr>
              <a:t>Generic bounds on communication.</a:t>
            </a:r>
            <a:endParaRPr lang="en-US" sz="2200" dirty="0"/>
          </a:p>
        </p:txBody>
      </p:sp>
      <p:sp>
        <p:nvSpPr>
          <p:cNvPr id="4" name="Content Placeholder 9"/>
          <p:cNvSpPr txBox="1">
            <a:spLocks/>
          </p:cNvSpPr>
          <p:nvPr/>
        </p:nvSpPr>
        <p:spPr bwMode="auto">
          <a:xfrm>
            <a:off x="685800" y="3443287"/>
            <a:ext cx="81534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</a:rPr>
              <a:t>Tight results for interesting cases </a:t>
            </a:r>
            <a:r>
              <a:rPr lang="en-US" sz="2200" dirty="0" smtClean="0"/>
              <a:t>(conjunctions,  parity </a:t>
            </a:r>
            <a:r>
              <a:rPr lang="en-US" sz="2200" dirty="0" err="1" smtClean="0"/>
              <a:t>fns</a:t>
            </a:r>
            <a:r>
              <a:rPr lang="en-US" sz="2200" dirty="0" smtClean="0"/>
              <a:t>,  decision lists, linear separators </a:t>
            </a:r>
            <a:r>
              <a:rPr lang="en-US" sz="2200" dirty="0"/>
              <a:t>over “nice” </a:t>
            </a:r>
            <a:r>
              <a:rPr lang="en-US" sz="2200" dirty="0" err="1" smtClean="0"/>
              <a:t>distrib</a:t>
            </a:r>
            <a:r>
              <a:rPr lang="en-US" sz="2200" dirty="0" smtClean="0"/>
              <a:t>).</a:t>
            </a:r>
            <a:endParaRPr lang="en-US" sz="2200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533401" y="4648200"/>
            <a:ext cx="7467599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600" dirty="0" smtClean="0"/>
              <a:t>Analysis of privacy guarantees achievable.</a:t>
            </a:r>
            <a:endParaRPr lang="en-US" sz="2600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 bwMode="auto">
          <a:xfrm>
            <a:off x="685800" y="2667000"/>
            <a:ext cx="845819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</a:rPr>
              <a:t>Broadly applicable </a:t>
            </a:r>
            <a:r>
              <a:rPr lang="en-US" sz="2200" dirty="0" smtClean="0"/>
              <a:t>communication efficient </a:t>
            </a:r>
            <a:r>
              <a:rPr lang="en-US" sz="2200" dirty="0" smtClean="0">
                <a:solidFill>
                  <a:srgbClr val="0000CC"/>
                </a:solidFill>
              </a:rPr>
              <a:t>distributed boosting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9" name="Picture 5" descr="lup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1326776" cy="10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381000" y="1447800"/>
            <a:ext cx="8077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600" dirty="0" smtClean="0"/>
              <a:t>Introduce and analyze Distributed PAC learning.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993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304800" y="1066800"/>
            <a:ext cx="7035160" cy="9906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>
                <a:solidFill>
                  <a:srgbClr val="0000CC"/>
                </a:solidFill>
              </a:rPr>
              <a:t>Some simple communication baselines.</a:t>
            </a:r>
          </a:p>
        </p:txBody>
      </p:sp>
      <p:grpSp>
        <p:nvGrpSpPr>
          <p:cNvPr id="21509" name="Group 16"/>
          <p:cNvGrpSpPr>
            <a:grpSpLocks/>
          </p:cNvGrpSpPr>
          <p:nvPr/>
        </p:nvGrpSpPr>
        <p:grpSpPr bwMode="auto">
          <a:xfrm>
            <a:off x="304800" y="4191000"/>
            <a:ext cx="8458200" cy="1447800"/>
            <a:chOff x="304800" y="5257799"/>
            <a:chExt cx="8458200" cy="1447800"/>
          </a:xfrm>
        </p:grpSpPr>
        <p:pic>
          <p:nvPicPr>
            <p:cNvPr id="21512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960" y="5257799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297904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261809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0" name="Content Placeholder 9"/>
          <p:cNvSpPr txBox="1">
            <a:spLocks/>
          </p:cNvSpPr>
          <p:nvPr/>
        </p:nvSpPr>
        <p:spPr bwMode="auto">
          <a:xfrm>
            <a:off x="762000" y="45720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3600" dirty="0">
                <a:solidFill>
                  <a:srgbClr val="FF0000"/>
                </a:solidFill>
              </a:rPr>
              <a:t>D</a:t>
            </a:r>
            <a:r>
              <a:rPr lang="en-US" sz="3600" baseline="-250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FF0000"/>
                </a:solidFill>
              </a:rPr>
              <a:t>              D</a:t>
            </a:r>
            <a:r>
              <a:rPr lang="en-US" sz="3600" baseline="-25000" dirty="0">
                <a:solidFill>
                  <a:srgbClr val="FF0000"/>
                </a:solidFill>
              </a:rPr>
              <a:t>2</a:t>
            </a:r>
            <a:r>
              <a:rPr lang="en-US" sz="3600" dirty="0">
                <a:solidFill>
                  <a:srgbClr val="FF0000"/>
                </a:solidFill>
              </a:rPr>
              <a:t>              …              </a:t>
            </a:r>
            <a:r>
              <a:rPr lang="en-US" sz="3600" dirty="0" smtClean="0">
                <a:solidFill>
                  <a:srgbClr val="FF0000"/>
                </a:solidFill>
              </a:rPr>
              <a:t>D</a:t>
            </a:r>
            <a:r>
              <a:rPr lang="en-US" sz="3600" baseline="-25000" dirty="0" smtClean="0">
                <a:solidFill>
                  <a:srgbClr val="FF0000"/>
                </a:solidFill>
              </a:rPr>
              <a:t>s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 bwMode="auto">
          <a:xfrm>
            <a:off x="-76200" y="22860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800100" lvl="1" indent="-34290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/>
              <a:t>Each player </a:t>
            </a:r>
            <a:r>
              <a:rPr lang="en-US" sz="2200" dirty="0" smtClean="0"/>
              <a:t>sends 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d/(</a:t>
            </a:r>
            <a:r>
              <a:rPr lang="en-US" sz="2000" dirty="0" smtClean="0">
                <a:solidFill>
                  <a:srgbClr val="0000CC"/>
                </a:solidFill>
                <a:latin typeface="cmmi10"/>
              </a:rPr>
              <a:t>²s</a:t>
            </a:r>
            <a:r>
              <a:rPr lang="en-US" sz="2000" dirty="0" smtClean="0">
                <a:solidFill>
                  <a:srgbClr val="0000CC"/>
                </a:solidFill>
              </a:rPr>
              <a:t>) log(1/</a:t>
            </a:r>
            <a:r>
              <a:rPr lang="en-US" sz="2000" dirty="0" smtClean="0">
                <a:solidFill>
                  <a:srgbClr val="0000CC"/>
                </a:solidFill>
                <a:latin typeface="cmmi10"/>
              </a:rPr>
              <a:t>²</a:t>
            </a:r>
            <a:r>
              <a:rPr lang="en-US" sz="2000" dirty="0">
                <a:solidFill>
                  <a:srgbClr val="0000CC"/>
                </a:solidFill>
              </a:rPr>
              <a:t>) examples </a:t>
            </a:r>
            <a:r>
              <a:rPr lang="en-US" sz="2200" dirty="0" smtClean="0"/>
              <a:t>to </a:t>
            </a:r>
            <a:r>
              <a:rPr lang="en-US" sz="2200" dirty="0"/>
              <a:t>player 1.  </a:t>
            </a:r>
          </a:p>
          <a:p>
            <a:pPr marL="800100" lvl="1" indent="-34290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/>
              <a:t>Player 1 finds </a:t>
            </a:r>
            <a:r>
              <a:rPr lang="en-US" sz="2200" dirty="0" smtClean="0">
                <a:solidFill>
                  <a:srgbClr val="0000CC"/>
                </a:solidFill>
              </a:rPr>
              <a:t>consistent h </a:t>
            </a:r>
            <a:r>
              <a:rPr lang="en-US" sz="2200" dirty="0">
                <a:solidFill>
                  <a:srgbClr val="0000CC"/>
                </a:solidFill>
                <a:latin typeface="cmsy10" pitchFamily="34" charset="0"/>
              </a:rPr>
              <a:t>2</a:t>
            </a:r>
            <a:r>
              <a:rPr lang="en-US" sz="2200" dirty="0">
                <a:solidFill>
                  <a:srgbClr val="0000CC"/>
                </a:solidFill>
              </a:rPr>
              <a:t> C</a:t>
            </a:r>
            <a:r>
              <a:rPr lang="en-US" sz="2200" dirty="0"/>
              <a:t>, </a:t>
            </a:r>
            <a:r>
              <a:rPr lang="en-US" sz="2200" dirty="0" err="1"/>
              <a:t>whp</a:t>
            </a:r>
            <a:r>
              <a:rPr lang="en-US" sz="2200" dirty="0"/>
              <a:t> </a:t>
            </a:r>
            <a:r>
              <a:rPr lang="en-US" sz="2200" dirty="0" smtClean="0"/>
              <a:t>error </a:t>
            </a:r>
            <a:r>
              <a:rPr lang="en-US" sz="2200" dirty="0">
                <a:solidFill>
                  <a:srgbClr val="0000CC"/>
                </a:solidFill>
                <a:latin typeface="cmsy10" pitchFamily="34" charset="0"/>
              </a:rPr>
              <a:t>·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cmmi10" pitchFamily="34" charset="0"/>
              </a:rPr>
              <a:t>²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 smtClean="0"/>
              <a:t>wrt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D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381000" y="1143000"/>
            <a:ext cx="767048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Baseline #1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d/</a:t>
            </a:r>
            <a:r>
              <a:rPr lang="en-US" sz="2400" dirty="0" smtClean="0">
                <a:solidFill>
                  <a:srgbClr val="0000CC"/>
                </a:solidFill>
                <a:latin typeface="cmmi10"/>
              </a:rPr>
              <a:t>²</a:t>
            </a:r>
            <a:r>
              <a:rPr lang="en-US" sz="2400" dirty="0" smtClean="0">
                <a:solidFill>
                  <a:srgbClr val="0000CC"/>
                </a:solidFill>
              </a:rPr>
              <a:t> log(1/</a:t>
            </a:r>
            <a:r>
              <a:rPr lang="en-US" sz="2400" dirty="0" smtClean="0">
                <a:solidFill>
                  <a:srgbClr val="0000CC"/>
                </a:solidFill>
                <a:latin typeface="cmmi10"/>
              </a:rPr>
              <a:t>²</a:t>
            </a:r>
            <a:r>
              <a:rPr lang="en-US" sz="2400" dirty="0">
                <a:solidFill>
                  <a:srgbClr val="0000CC"/>
                </a:solidFill>
              </a:rPr>
              <a:t>) </a:t>
            </a:r>
            <a:r>
              <a:rPr lang="en-US" sz="2400" dirty="0" smtClean="0">
                <a:solidFill>
                  <a:srgbClr val="0000CC"/>
                </a:solidFill>
              </a:rPr>
              <a:t>examples, 1 round of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>
                <a:solidFill>
                  <a:srgbClr val="0000CC"/>
                </a:solidFill>
              </a:rPr>
              <a:t>Some simple communication baselines.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idx="1"/>
          </p:nvPr>
        </p:nvSpPr>
        <p:spPr>
          <a:xfrm>
            <a:off x="-198438" y="2209800"/>
            <a:ext cx="8961438" cy="973138"/>
          </a:xfrm>
        </p:spPr>
        <p:txBody>
          <a:bodyPr/>
          <a:lstStyle/>
          <a:p>
            <a:pPr lvl="1" eaLnBrk="1" hangingPunct="1">
              <a:buClrTx/>
              <a:buFont typeface="Arial" pitchFamily="34" charset="0"/>
              <a:buChar char="•"/>
            </a:pPr>
            <a:r>
              <a:rPr lang="en-US" sz="2200" dirty="0" smtClean="0"/>
              <a:t>In each round player 1 broadcasts its current hypothesis.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28600" y="990600"/>
            <a:ext cx="8305800" cy="11430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Content Placeholder 9"/>
          <p:cNvSpPr txBox="1">
            <a:spLocks/>
          </p:cNvSpPr>
          <p:nvPr/>
        </p:nvSpPr>
        <p:spPr bwMode="auto">
          <a:xfrm>
            <a:off x="228600" y="10668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 dirty="0"/>
              <a:t>Baseline #</a:t>
            </a:r>
            <a:r>
              <a:rPr lang="en-US" sz="2400" dirty="0" smtClean="0"/>
              <a:t>2 (based on Mistake Bound </a:t>
            </a:r>
            <a:r>
              <a:rPr lang="en-US" sz="2400" dirty="0" err="1" smtClean="0"/>
              <a:t>algos</a:t>
            </a:r>
            <a:r>
              <a:rPr lang="en-US" sz="2400" dirty="0" smtClean="0"/>
              <a:t>): </a:t>
            </a:r>
            <a:endParaRPr lang="en-US" sz="2400" dirty="0"/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 dirty="0">
                <a:solidFill>
                  <a:srgbClr val="0000CC"/>
                </a:solidFill>
              </a:rPr>
              <a:t>M rounds, M </a:t>
            </a:r>
            <a:r>
              <a:rPr lang="en-US" sz="2400" dirty="0" smtClean="0">
                <a:solidFill>
                  <a:srgbClr val="0000CC"/>
                </a:solidFill>
              </a:rPr>
              <a:t>examples &amp; </a:t>
            </a:r>
            <a:r>
              <a:rPr lang="en-US" sz="2400" dirty="0" err="1" smtClean="0">
                <a:solidFill>
                  <a:srgbClr val="0000CC"/>
                </a:solidFill>
              </a:rPr>
              <a:t>hyp</a:t>
            </a:r>
            <a:r>
              <a:rPr lang="en-US" sz="2400" dirty="0" smtClean="0"/>
              <a:t>,  </a:t>
            </a:r>
            <a:r>
              <a:rPr lang="en-US" sz="2400" dirty="0">
                <a:solidFill>
                  <a:srgbClr val="0000CC"/>
                </a:solidFill>
              </a:rPr>
              <a:t>M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mistake-bound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.</a:t>
            </a:r>
          </a:p>
        </p:txBody>
      </p:sp>
      <p:sp>
        <p:nvSpPr>
          <p:cNvPr id="22534" name="Content Placeholder 9"/>
          <p:cNvSpPr txBox="1">
            <a:spLocks/>
          </p:cNvSpPr>
          <p:nvPr/>
        </p:nvSpPr>
        <p:spPr bwMode="auto">
          <a:xfrm>
            <a:off x="-198438" y="2667000"/>
            <a:ext cx="89614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800100" lvl="1" indent="-34290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/>
              <a:t>If any player </a:t>
            </a:r>
            <a:r>
              <a:rPr lang="en-US" sz="2200" dirty="0"/>
              <a:t>has </a:t>
            </a:r>
            <a:r>
              <a:rPr lang="en-US" sz="2200" dirty="0" smtClean="0"/>
              <a:t>a counterexample, </a:t>
            </a:r>
            <a:r>
              <a:rPr lang="en-US" sz="2200" dirty="0"/>
              <a:t>it </a:t>
            </a:r>
            <a:r>
              <a:rPr lang="en-US" sz="2200" dirty="0" smtClean="0"/>
              <a:t>sends it to player 1. If not, done. Otherwise, repeat.</a:t>
            </a:r>
            <a:endParaRPr lang="en-US" sz="2200" dirty="0"/>
          </a:p>
        </p:txBody>
      </p:sp>
      <p:grpSp>
        <p:nvGrpSpPr>
          <p:cNvPr id="22535" name="Group 16"/>
          <p:cNvGrpSpPr>
            <a:grpSpLocks/>
          </p:cNvGrpSpPr>
          <p:nvPr/>
        </p:nvGrpSpPr>
        <p:grpSpPr bwMode="auto">
          <a:xfrm>
            <a:off x="304800" y="4191000"/>
            <a:ext cx="8458200" cy="1447800"/>
            <a:chOff x="304800" y="5257799"/>
            <a:chExt cx="8458200" cy="1447800"/>
          </a:xfrm>
        </p:grpSpPr>
        <p:pic>
          <p:nvPicPr>
            <p:cNvPr id="22537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960" y="5257799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8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297904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9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261809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6" name="Content Placeholder 9"/>
          <p:cNvSpPr txBox="1">
            <a:spLocks/>
          </p:cNvSpPr>
          <p:nvPr/>
        </p:nvSpPr>
        <p:spPr bwMode="auto">
          <a:xfrm>
            <a:off x="762000" y="45720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3600" dirty="0">
                <a:solidFill>
                  <a:srgbClr val="FF0000"/>
                </a:solidFill>
              </a:rPr>
              <a:t>D</a:t>
            </a:r>
            <a:r>
              <a:rPr lang="en-US" sz="3600" baseline="-250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FF0000"/>
                </a:solidFill>
              </a:rPr>
              <a:t>              D</a:t>
            </a:r>
            <a:r>
              <a:rPr lang="en-US" sz="3600" baseline="-25000" dirty="0">
                <a:solidFill>
                  <a:srgbClr val="FF0000"/>
                </a:solidFill>
              </a:rPr>
              <a:t>2</a:t>
            </a:r>
            <a:r>
              <a:rPr lang="en-US" sz="3600" dirty="0">
                <a:solidFill>
                  <a:srgbClr val="FF0000"/>
                </a:solidFill>
              </a:rPr>
              <a:t>              …              </a:t>
            </a:r>
            <a:r>
              <a:rPr lang="en-US" sz="3600" dirty="0" smtClean="0">
                <a:solidFill>
                  <a:srgbClr val="FF0000"/>
                </a:solidFill>
              </a:rPr>
              <a:t>D</a:t>
            </a:r>
            <a:r>
              <a:rPr lang="en-US" sz="3600" baseline="-25000" dirty="0">
                <a:solidFill>
                  <a:srgbClr val="FF0000"/>
                </a:solidFill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>
                <a:solidFill>
                  <a:srgbClr val="0000CC"/>
                </a:solidFill>
              </a:rPr>
              <a:t>Some simple communication baselines.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idx="1"/>
          </p:nvPr>
        </p:nvSpPr>
        <p:spPr>
          <a:xfrm>
            <a:off x="-228600" y="2151062"/>
            <a:ext cx="8961438" cy="973138"/>
          </a:xfrm>
        </p:spPr>
        <p:txBody>
          <a:bodyPr/>
          <a:lstStyle/>
          <a:p>
            <a:pPr lvl="1" eaLnBrk="1" hangingPunct="1">
              <a:buClrTx/>
              <a:buFont typeface="Arial" pitchFamily="34" charset="0"/>
              <a:buChar char="•"/>
            </a:pPr>
            <a:r>
              <a:rPr lang="en-US" sz="2200" dirty="0" smtClean="0"/>
              <a:t>All players maintain same state of an </a:t>
            </a:r>
            <a:r>
              <a:rPr lang="en-US" sz="2200" dirty="0" err="1" smtClean="0"/>
              <a:t>algo</a:t>
            </a:r>
            <a:r>
              <a:rPr lang="en-US" sz="2200" dirty="0" smtClean="0"/>
              <a:t> A with MB M.  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28600" y="990600"/>
            <a:ext cx="8305800" cy="11430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Content Placeholder 9"/>
          <p:cNvSpPr txBox="1">
            <a:spLocks/>
          </p:cNvSpPr>
          <p:nvPr/>
        </p:nvSpPr>
        <p:spPr bwMode="auto">
          <a:xfrm>
            <a:off x="228600" y="10668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 dirty="0"/>
              <a:t>Baseline #2 (based on Mistake Bound </a:t>
            </a:r>
            <a:r>
              <a:rPr lang="en-US" sz="2400" dirty="0" err="1"/>
              <a:t>algos</a:t>
            </a:r>
            <a:r>
              <a:rPr lang="en-US" sz="2400" dirty="0"/>
              <a:t>): </a:t>
            </a: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 dirty="0">
                <a:solidFill>
                  <a:srgbClr val="0000CC"/>
                </a:solidFill>
              </a:rPr>
              <a:t>M rounds, M examples</a:t>
            </a:r>
            <a:r>
              <a:rPr lang="en-US" sz="2400" dirty="0"/>
              <a:t>,  </a:t>
            </a:r>
            <a:r>
              <a:rPr lang="en-US" sz="2400" dirty="0">
                <a:solidFill>
                  <a:srgbClr val="0000CC"/>
                </a:solidFill>
              </a:rPr>
              <a:t>M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mistake-bound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.</a:t>
            </a:r>
          </a:p>
        </p:txBody>
      </p:sp>
      <p:sp>
        <p:nvSpPr>
          <p:cNvPr id="22534" name="Content Placeholder 9"/>
          <p:cNvSpPr txBox="1">
            <a:spLocks/>
          </p:cNvSpPr>
          <p:nvPr/>
        </p:nvSpPr>
        <p:spPr bwMode="auto">
          <a:xfrm>
            <a:off x="-198438" y="2667000"/>
            <a:ext cx="89614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800100" lvl="1" indent="-34290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/>
              <a:t>If any player has an example on which A is incorrect, it announces it to the group.</a:t>
            </a:r>
          </a:p>
        </p:txBody>
      </p:sp>
      <p:grpSp>
        <p:nvGrpSpPr>
          <p:cNvPr id="22535" name="Group 16"/>
          <p:cNvGrpSpPr>
            <a:grpSpLocks/>
          </p:cNvGrpSpPr>
          <p:nvPr/>
        </p:nvGrpSpPr>
        <p:grpSpPr bwMode="auto">
          <a:xfrm>
            <a:off x="304800" y="4191000"/>
            <a:ext cx="8458200" cy="1447800"/>
            <a:chOff x="304800" y="5257799"/>
            <a:chExt cx="8458200" cy="1447800"/>
          </a:xfrm>
        </p:grpSpPr>
        <p:pic>
          <p:nvPicPr>
            <p:cNvPr id="22537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960" y="5257799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8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297904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9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261809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6" name="Content Placeholder 9"/>
          <p:cNvSpPr txBox="1">
            <a:spLocks/>
          </p:cNvSpPr>
          <p:nvPr/>
        </p:nvSpPr>
        <p:spPr bwMode="auto">
          <a:xfrm>
            <a:off x="762000" y="45720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3600" dirty="0">
                <a:solidFill>
                  <a:srgbClr val="FF0000"/>
                </a:solidFill>
              </a:rPr>
              <a:t>D</a:t>
            </a:r>
            <a:r>
              <a:rPr lang="en-US" sz="3600" baseline="-250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FF0000"/>
                </a:solidFill>
              </a:rPr>
              <a:t>              D</a:t>
            </a:r>
            <a:r>
              <a:rPr lang="en-US" sz="3600" baseline="-25000" dirty="0">
                <a:solidFill>
                  <a:srgbClr val="FF0000"/>
                </a:solidFill>
              </a:rPr>
              <a:t>2</a:t>
            </a:r>
            <a:r>
              <a:rPr lang="en-US" sz="3600" dirty="0">
                <a:solidFill>
                  <a:srgbClr val="FF0000"/>
                </a:solidFill>
              </a:rPr>
              <a:t>              …              </a:t>
            </a:r>
            <a:r>
              <a:rPr lang="en-US" sz="3600" dirty="0" smtClean="0">
                <a:solidFill>
                  <a:srgbClr val="FF0000"/>
                </a:solidFill>
              </a:rPr>
              <a:t>D</a:t>
            </a:r>
            <a:r>
              <a:rPr lang="en-US" sz="3600" baseline="-25000" dirty="0" smtClean="0">
                <a:solidFill>
                  <a:srgbClr val="FF0000"/>
                </a:solidFill>
              </a:rPr>
              <a:t>s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304800" y="10668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lnSpc>
                <a:spcPct val="120000"/>
              </a:lnSpc>
              <a:defRPr/>
            </a:pPr>
            <a:r>
              <a:rPr lang="en-US" sz="2400" dirty="0" smtClean="0"/>
              <a:t>Modern applications: </a:t>
            </a:r>
            <a:r>
              <a:rPr lang="en-US" sz="2800" spc="300" dirty="0" smtClean="0">
                <a:solidFill>
                  <a:srgbClr val="0000CC"/>
                </a:solidFill>
              </a:rPr>
              <a:t>massive </a:t>
            </a:r>
            <a:r>
              <a:rPr lang="en-US" sz="2800" spc="300" dirty="0">
                <a:solidFill>
                  <a:srgbClr val="0000CC"/>
                </a:solidFill>
              </a:rPr>
              <a:t>amounts </a:t>
            </a:r>
            <a:r>
              <a:rPr lang="en-US" sz="2400" dirty="0" smtClean="0">
                <a:latin typeface="+mj-lt"/>
              </a:rPr>
              <a:t>of </a:t>
            </a:r>
            <a:r>
              <a:rPr lang="en-US" sz="2400" dirty="0" smtClean="0"/>
              <a:t>data </a:t>
            </a:r>
            <a:r>
              <a:rPr lang="en-US" sz="2800" dirty="0">
                <a:solidFill>
                  <a:srgbClr val="0000CC"/>
                </a:solidFill>
              </a:rPr>
              <a:t>distributed</a:t>
            </a:r>
            <a:r>
              <a:rPr lang="en-US" sz="2400" dirty="0"/>
              <a:t> </a:t>
            </a:r>
            <a:r>
              <a:rPr lang="en-US" sz="2400" dirty="0" smtClean="0"/>
              <a:t> across </a:t>
            </a:r>
            <a:r>
              <a:rPr lang="en-US" sz="2400" dirty="0"/>
              <a:t>multiple </a:t>
            </a:r>
            <a:r>
              <a:rPr lang="en-US" sz="2400" dirty="0" smtClean="0"/>
              <a:t>locations.</a:t>
            </a:r>
            <a:endParaRPr lang="en-US" sz="2400" dirty="0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1191207" y="2308095"/>
            <a:ext cx="6504993" cy="3483105"/>
            <a:chOff x="366713" y="1981200"/>
            <a:chExt cx="8396287" cy="4495800"/>
          </a:xfrm>
        </p:grpSpPr>
        <p:pic>
          <p:nvPicPr>
            <p:cNvPr id="27" name="Picture 13" descr="File:Globe.sv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550" y="3449638"/>
              <a:ext cx="4914900" cy="249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3" y="5181600"/>
              <a:ext cx="1309687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1981200"/>
              <a:ext cx="1309688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313" y="5181600"/>
              <a:ext cx="1309687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" name="Group 13"/>
            <p:cNvGrpSpPr>
              <a:grpSpLocks/>
            </p:cNvGrpSpPr>
            <p:nvPr/>
          </p:nvGrpSpPr>
          <p:grpSpPr bwMode="auto">
            <a:xfrm>
              <a:off x="1676400" y="3276600"/>
              <a:ext cx="5776913" cy="2552700"/>
              <a:chOff x="1676400" y="3276600"/>
              <a:chExt cx="5777080" cy="2552719"/>
            </a:xfrm>
          </p:grpSpPr>
          <p:cxnSp>
            <p:nvCxnSpPr>
              <p:cNvPr id="33" name="Straight Arrow Connector 3"/>
              <p:cNvCxnSpPr>
                <a:cxnSpLocks noChangeShapeType="1"/>
                <a:stCxn id="28" idx="3"/>
              </p:cNvCxnSpPr>
              <p:nvPr/>
            </p:nvCxnSpPr>
            <p:spPr bwMode="auto">
              <a:xfrm flipV="1">
                <a:off x="1676400" y="4800611"/>
                <a:ext cx="2057400" cy="1028708"/>
              </a:xfrm>
              <a:prstGeom prst="straightConnector1">
                <a:avLst/>
              </a:prstGeom>
              <a:noFill/>
              <a:ln w="9525" algn="ctr">
                <a:solidFill>
                  <a:srgbClr val="00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Straight Arrow Connector 16"/>
              <p:cNvCxnSpPr>
                <a:cxnSpLocks noChangeShapeType="1"/>
                <a:stCxn id="30" idx="2"/>
              </p:cNvCxnSpPr>
              <p:nvPr/>
            </p:nvCxnSpPr>
            <p:spPr bwMode="auto">
              <a:xfrm flipH="1">
                <a:off x="3352848" y="3276600"/>
                <a:ext cx="1035874" cy="838200"/>
              </a:xfrm>
              <a:prstGeom prst="straightConnector1">
                <a:avLst/>
              </a:prstGeom>
              <a:noFill/>
              <a:ln w="9525" algn="ctr">
                <a:solidFill>
                  <a:srgbClr val="00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Arrow Connector 19"/>
              <p:cNvCxnSpPr>
                <a:cxnSpLocks noChangeShapeType="1"/>
              </p:cNvCxnSpPr>
              <p:nvPr/>
            </p:nvCxnSpPr>
            <p:spPr bwMode="auto">
              <a:xfrm flipH="1" flipV="1">
                <a:off x="5867521" y="4191007"/>
                <a:ext cx="1585959" cy="1638294"/>
              </a:xfrm>
              <a:prstGeom prst="straightConnector1">
                <a:avLst/>
              </a:prstGeom>
              <a:noFill/>
              <a:ln w="9525" algn="ctr">
                <a:solidFill>
                  <a:srgbClr val="00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685800"/>
          </a:xfrm>
        </p:spPr>
        <p:txBody>
          <a:bodyPr/>
          <a:lstStyle/>
          <a:p>
            <a:r>
              <a:rPr lang="en-US" altLang="en-US" sz="3400" dirty="0" smtClean="0"/>
              <a:t>Distributed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55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Improving the Dependence </a:t>
            </a:r>
            <a:r>
              <a:rPr lang="en-US" sz="3600" dirty="0">
                <a:solidFill>
                  <a:srgbClr val="0000CC"/>
                </a:solidFill>
              </a:rPr>
              <a:t>on 1/</a:t>
            </a:r>
            <a:r>
              <a:rPr lang="en-US" sz="3600" dirty="0">
                <a:solidFill>
                  <a:srgbClr val="0000CC"/>
                </a:solidFill>
                <a:latin typeface="cmmi10" pitchFamily="34" charset="0"/>
              </a:rPr>
              <a:t>²</a:t>
            </a:r>
          </a:p>
        </p:txBody>
      </p:sp>
      <p:sp>
        <p:nvSpPr>
          <p:cNvPr id="23555" name="Content Placeholder 9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Baselines provide linear dependence in d and 1/</a:t>
            </a:r>
            <a:r>
              <a:rPr lang="en-US" sz="2400" dirty="0" smtClean="0">
                <a:latin typeface="cmmi10" pitchFamily="34" charset="0"/>
              </a:rPr>
              <a:t>²</a:t>
            </a:r>
            <a:r>
              <a:rPr lang="en-US" sz="2400" dirty="0" smtClean="0"/>
              <a:t>, or M and no dependence on 1/</a:t>
            </a:r>
            <a:r>
              <a:rPr lang="en-US" sz="2400" dirty="0" smtClean="0">
                <a:latin typeface="cmmi10" pitchFamily="34" charset="0"/>
              </a:rPr>
              <a:t>²</a:t>
            </a:r>
            <a:r>
              <a:rPr lang="en-US" sz="2400" dirty="0" smtClean="0"/>
              <a:t>.</a:t>
            </a:r>
          </a:p>
        </p:txBody>
      </p:sp>
      <p:grpSp>
        <p:nvGrpSpPr>
          <p:cNvPr id="23557" name="Group 16"/>
          <p:cNvGrpSpPr>
            <a:grpSpLocks/>
          </p:cNvGrpSpPr>
          <p:nvPr/>
        </p:nvGrpSpPr>
        <p:grpSpPr bwMode="auto">
          <a:xfrm>
            <a:off x="304800" y="4191000"/>
            <a:ext cx="8458200" cy="1447800"/>
            <a:chOff x="304800" y="5257799"/>
            <a:chExt cx="8458200" cy="1447800"/>
          </a:xfrm>
        </p:grpSpPr>
        <p:pic>
          <p:nvPicPr>
            <p:cNvPr id="23559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960" y="5257799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0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297904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1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261809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8" name="Content Placeholder 9"/>
          <p:cNvSpPr txBox="1">
            <a:spLocks/>
          </p:cNvSpPr>
          <p:nvPr/>
        </p:nvSpPr>
        <p:spPr bwMode="auto">
          <a:xfrm>
            <a:off x="762000" y="45720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3600" dirty="0">
                <a:solidFill>
                  <a:srgbClr val="FF0000"/>
                </a:solidFill>
              </a:rPr>
              <a:t>D</a:t>
            </a:r>
            <a:r>
              <a:rPr lang="en-US" sz="3600" baseline="-250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FF0000"/>
                </a:solidFill>
              </a:rPr>
              <a:t>              D</a:t>
            </a:r>
            <a:r>
              <a:rPr lang="en-US" sz="3600" baseline="-25000" dirty="0">
                <a:solidFill>
                  <a:srgbClr val="FF0000"/>
                </a:solidFill>
              </a:rPr>
              <a:t>2</a:t>
            </a:r>
            <a:r>
              <a:rPr lang="en-US" sz="3600" dirty="0">
                <a:solidFill>
                  <a:srgbClr val="FF0000"/>
                </a:solidFill>
              </a:rPr>
              <a:t>              …              </a:t>
            </a:r>
            <a:r>
              <a:rPr lang="en-US" sz="3600" dirty="0" smtClean="0">
                <a:solidFill>
                  <a:srgbClr val="FF0000"/>
                </a:solidFill>
              </a:rPr>
              <a:t>D</a:t>
            </a:r>
            <a:r>
              <a:rPr lang="en-US" sz="3600" baseline="-250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304800" y="25908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Can get  better O(d log </a:t>
            </a:r>
            <a:r>
              <a:rPr lang="en-US" sz="2400" dirty="0">
                <a:solidFill>
                  <a:srgbClr val="0000CC"/>
                </a:solidFill>
              </a:rPr>
              <a:t>1/</a:t>
            </a:r>
            <a:r>
              <a:rPr lang="en-US" sz="2400" dirty="0">
                <a:solidFill>
                  <a:srgbClr val="0000CC"/>
                </a:solidFill>
                <a:latin typeface="cmmi10" pitchFamily="34" charset="0"/>
              </a:rPr>
              <a:t>²</a:t>
            </a:r>
            <a:r>
              <a:rPr lang="en-US" sz="2400" dirty="0" smtClean="0">
                <a:solidFill>
                  <a:srgbClr val="0000CC"/>
                </a:solidFill>
              </a:rPr>
              <a:t>) examples of communication!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Recap of </a:t>
            </a:r>
            <a:r>
              <a:rPr lang="en-US" sz="3600" dirty="0" err="1" smtClean="0">
                <a:solidFill>
                  <a:srgbClr val="0000CC"/>
                </a:solidFill>
              </a:rPr>
              <a:t>Adaboost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228600" y="10668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400" dirty="0" smtClean="0"/>
              <a:t>Boosting: algorithmic technique for turning a weak learning algorithm into a strong (PAC) learning one.</a:t>
            </a:r>
          </a:p>
        </p:txBody>
      </p:sp>
    </p:spTree>
    <p:extLst>
      <p:ext uri="{BB962C8B-B14F-4D97-AF65-F5344CB8AC3E}">
        <p14:creationId xmlns:p14="http://schemas.microsoft.com/office/powerpoint/2010/main" val="2395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Recap of </a:t>
            </a:r>
            <a:r>
              <a:rPr lang="en-US" sz="3600" dirty="0" err="1" smtClean="0">
                <a:solidFill>
                  <a:srgbClr val="0000CC"/>
                </a:solidFill>
              </a:rPr>
              <a:t>Adaboost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2237427"/>
            <a:ext cx="4876800" cy="3053383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381000" y="3023860"/>
            <a:ext cx="32004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For </a:t>
            </a:r>
            <a:r>
              <a:rPr lang="en-US" sz="2200" dirty="0" smtClean="0">
                <a:solidFill>
                  <a:srgbClr val="0000CC"/>
                </a:solidFill>
              </a:rPr>
              <a:t>t=1,2, … ,T</a:t>
            </a:r>
          </a:p>
          <a:p>
            <a:pPr marL="0" indent="0">
              <a:buClrTx/>
              <a:buNone/>
              <a:defRPr/>
            </a:pPr>
            <a:endParaRPr lang="en-US" sz="2200" kern="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/>
              <p:cNvSpPr txBox="1">
                <a:spLocks/>
              </p:cNvSpPr>
              <p:nvPr/>
            </p:nvSpPr>
            <p:spPr bwMode="auto">
              <a:xfrm>
                <a:off x="762000" y="3500110"/>
                <a:ext cx="46482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 smtClean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dirty="0" smtClean="0"/>
                  <a:t> on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14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500110"/>
                <a:ext cx="4648200" cy="723900"/>
              </a:xfrm>
              <a:prstGeom prst="rect">
                <a:avLst/>
              </a:prstGeom>
              <a:blipFill rotWithShape="1">
                <a:blip r:embed="rId3"/>
                <a:stretch>
                  <a:fillRect l="-2228" t="-134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/>
              <p:cNvSpPr txBox="1">
                <a:spLocks/>
              </p:cNvSpPr>
              <p:nvPr/>
            </p:nvSpPr>
            <p:spPr bwMode="auto">
              <a:xfrm>
                <a:off x="762000" y="4071610"/>
                <a:ext cx="38100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 smtClean="0"/>
                  <a:t>Run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A</a:t>
                </a:r>
                <a:r>
                  <a:rPr lang="en-US" sz="2200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dirty="0" smtClean="0"/>
                  <a:t>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1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071610"/>
                <a:ext cx="3810000" cy="762000"/>
              </a:xfrm>
              <a:prstGeom prst="rect">
                <a:avLst/>
              </a:prstGeom>
              <a:blipFill rotWithShape="1">
                <a:blip r:embed="rId4"/>
                <a:stretch>
                  <a:fillRect l="-2720" t="-128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9"/>
          <p:cNvSpPr txBox="1">
            <a:spLocks/>
          </p:cNvSpPr>
          <p:nvPr/>
        </p:nvSpPr>
        <p:spPr bwMode="auto">
          <a:xfrm>
            <a:off x="381000" y="2466027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Weak learning algorithm A.</a:t>
            </a:r>
          </a:p>
        </p:txBody>
      </p:sp>
      <p:cxnSp>
        <p:nvCxnSpPr>
          <p:cNvPr id="25" name="Straight Connector 11"/>
          <p:cNvCxnSpPr>
            <a:cxnSpLocks noChangeShapeType="1"/>
          </p:cNvCxnSpPr>
          <p:nvPr/>
        </p:nvCxnSpPr>
        <p:spPr bwMode="auto">
          <a:xfrm>
            <a:off x="5954713" y="2842659"/>
            <a:ext cx="2579687" cy="138135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6875503" y="2956387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7543158" y="2516489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7098054" y="2478068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29" name="TextBox 14"/>
          <p:cNvSpPr txBox="1">
            <a:spLocks noChangeArrowheads="1"/>
          </p:cNvSpPr>
          <p:nvPr/>
        </p:nvSpPr>
        <p:spPr bwMode="auto">
          <a:xfrm>
            <a:off x="6421638" y="3197307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0" name="TextBox 10"/>
          <p:cNvSpPr txBox="1">
            <a:spLocks noChangeArrowheads="1"/>
          </p:cNvSpPr>
          <p:nvPr/>
        </p:nvSpPr>
        <p:spPr bwMode="auto">
          <a:xfrm>
            <a:off x="6452235" y="2601739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7119890" y="2161842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6674786" y="2123420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3" name="TextBox 14"/>
          <p:cNvSpPr txBox="1">
            <a:spLocks noChangeArrowheads="1"/>
          </p:cNvSpPr>
          <p:nvPr/>
        </p:nvSpPr>
        <p:spPr bwMode="auto">
          <a:xfrm>
            <a:off x="5998370" y="3152842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4" name="TextBox 15"/>
          <p:cNvSpPr txBox="1">
            <a:spLocks noChangeArrowheads="1"/>
          </p:cNvSpPr>
          <p:nvPr/>
        </p:nvSpPr>
        <p:spPr bwMode="auto">
          <a:xfrm>
            <a:off x="7118956" y="3792681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7821503" y="3792681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6" name="TextBox 17"/>
          <p:cNvSpPr txBox="1">
            <a:spLocks noChangeArrowheads="1"/>
          </p:cNvSpPr>
          <p:nvPr/>
        </p:nvSpPr>
        <p:spPr bwMode="auto">
          <a:xfrm>
            <a:off x="7917757" y="3164730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7" name="TextBox 18"/>
          <p:cNvSpPr txBox="1">
            <a:spLocks noChangeArrowheads="1"/>
          </p:cNvSpPr>
          <p:nvPr/>
        </p:nvSpPr>
        <p:spPr bwMode="auto">
          <a:xfrm>
            <a:off x="7579256" y="3457563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7118954" y="4139233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7030A0"/>
                </a:solidFill>
              </a:rPr>
              <a:t>-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0" name="TextBox 16"/>
          <p:cNvSpPr txBox="1">
            <a:spLocks noChangeArrowheads="1"/>
          </p:cNvSpPr>
          <p:nvPr/>
        </p:nvSpPr>
        <p:spPr bwMode="auto">
          <a:xfrm>
            <a:off x="7821501" y="4139233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7917754" y="3511282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7579254" y="3804115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23758" y="2754476"/>
                <a:ext cx="395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8" y="2754476"/>
                <a:ext cx="395685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228600" y="10668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400" dirty="0" smtClean="0"/>
              <a:t>Boosting</a:t>
            </a:r>
            <a:r>
              <a:rPr lang="en-US" sz="2400" dirty="0"/>
              <a:t>: </a:t>
            </a:r>
            <a:r>
              <a:rPr lang="en-US" sz="2400" dirty="0" smtClean="0"/>
              <a:t>turns </a:t>
            </a:r>
            <a:r>
              <a:rPr lang="en-US" sz="2400" dirty="0"/>
              <a:t>a weak </a:t>
            </a:r>
            <a:r>
              <a:rPr lang="en-US" sz="2400" dirty="0" err="1" smtClean="0"/>
              <a:t>algo</a:t>
            </a:r>
            <a:r>
              <a:rPr lang="en-US" sz="2400" dirty="0" smtClean="0"/>
              <a:t> </a:t>
            </a:r>
            <a:r>
              <a:rPr lang="en-US" sz="2400" dirty="0"/>
              <a:t>into a strong (</a:t>
            </a:r>
            <a:r>
              <a:rPr lang="en-US" sz="2400" dirty="0" smtClean="0"/>
              <a:t>PAC) learner.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9"/>
              <p:cNvSpPr txBox="1">
                <a:spLocks/>
              </p:cNvSpPr>
              <p:nvPr/>
            </p:nvSpPr>
            <p:spPr bwMode="auto">
              <a:xfrm>
                <a:off x="381000" y="4553243"/>
                <a:ext cx="5638800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 smtClean="0"/>
                  <a:t>Output </a:t>
                </a:r>
                <a:r>
                  <a:rPr lang="en-US" sz="2200" dirty="0" err="1" smtClean="0"/>
                  <a:t>H_final</a:t>
                </a:r>
                <a:r>
                  <a:rPr lang="en-US" sz="2200" dirty="0" smtClean="0"/>
                  <a:t>=</a:t>
                </a:r>
                <a:r>
                  <a:rPr lang="en-US" sz="2200" dirty="0" err="1" smtClean="0"/>
                  <a:t>sgn</a:t>
                </a:r>
                <a:r>
                  <a:rPr lang="en-US" sz="2200" dirty="0" smtClean="0"/>
                  <a:t>(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/>
                  <a:t>)</a:t>
                </a:r>
                <a:endParaRPr lang="en-US" sz="2200" dirty="0" smtClean="0">
                  <a:solidFill>
                    <a:srgbClr val="0000CC"/>
                  </a:solidFill>
                </a:endParaRPr>
              </a:p>
              <a:p>
                <a:pPr marL="0" indent="0">
                  <a:buClrTx/>
                  <a:buNone/>
                  <a:defRPr/>
                </a:pPr>
                <a:endParaRPr lang="en-US" sz="2200" kern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553243"/>
                <a:ext cx="5638800" cy="590550"/>
              </a:xfrm>
              <a:prstGeom prst="rect">
                <a:avLst/>
              </a:prstGeom>
              <a:blipFill rotWithShape="1">
                <a:blip r:embed="rId6"/>
                <a:stretch>
                  <a:fillRect l="-1946" t="-91753" b="-1123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9"/>
              <p:cNvSpPr txBox="1">
                <a:spLocks/>
              </p:cNvSpPr>
              <p:nvPr/>
            </p:nvSpPr>
            <p:spPr bwMode="auto">
              <a:xfrm>
                <a:off x="381000" y="1752600"/>
                <a:ext cx="7519949" cy="566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400" u="sng" dirty="0" smtClean="0"/>
                  <a:t>Input</a:t>
                </a:r>
                <a:r>
                  <a:rPr lang="en-US" sz="2400" dirty="0" smtClean="0"/>
                  <a:t>: </a:t>
                </a:r>
                <a:r>
                  <a:rPr lang="en-US" sz="2400" dirty="0" smtClean="0">
                    <a:solidFill>
                      <a:srgbClr val="0000CC"/>
                    </a:solidFill>
                  </a:rPr>
                  <a:t>S={(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4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CC"/>
                    </a:solidFill>
                  </a:rPr>
                  <a:t>)</a:t>
                </a:r>
                <a:r>
                  <a:rPr lang="en-US" sz="2400" dirty="0">
                    <a:solidFill>
                      <a:srgbClr val="0000CC"/>
                    </a:solidFill>
                  </a:rPr>
                  <a:t>, …,(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CC"/>
                    </a:solidFill>
                  </a:rPr>
                  <a:t>)};</a:t>
                </a:r>
                <a:r>
                  <a:rPr lang="en-US" sz="24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400" dirty="0" smtClean="0"/>
                  <a:t>weak learner </a:t>
                </a:r>
                <a:r>
                  <a:rPr lang="en-US" sz="2400" dirty="0" smtClean="0">
                    <a:solidFill>
                      <a:srgbClr val="0000CC"/>
                    </a:solidFill>
                  </a:rPr>
                  <a:t>A</a:t>
                </a:r>
                <a:endParaRPr 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752600"/>
                <a:ext cx="7519949" cy="566410"/>
              </a:xfrm>
              <a:prstGeom prst="rect">
                <a:avLst/>
              </a:prstGeom>
              <a:blipFill rotWithShape="1">
                <a:blip r:embed="rId7"/>
                <a:stretch>
                  <a:fillRect l="-1298" t="-8696" b="-54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48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7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Recap of </a:t>
            </a:r>
            <a:r>
              <a:rPr lang="en-US" sz="3600" dirty="0" err="1" smtClean="0">
                <a:solidFill>
                  <a:srgbClr val="0000CC"/>
                </a:solidFill>
              </a:rPr>
              <a:t>Adaboost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4800" y="789627"/>
            <a:ext cx="4876800" cy="2029773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381000" y="1219200"/>
            <a:ext cx="5638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For </a:t>
            </a:r>
            <a:r>
              <a:rPr lang="en-US" sz="2200" dirty="0" smtClean="0">
                <a:solidFill>
                  <a:srgbClr val="0000CC"/>
                </a:solidFill>
              </a:rPr>
              <a:t>t=1,2, … ,T</a:t>
            </a:r>
          </a:p>
          <a:p>
            <a:pPr marL="0" indent="0">
              <a:buClrTx/>
              <a:buNone/>
              <a:defRPr/>
            </a:pPr>
            <a:endParaRPr lang="en-US" sz="2200" kern="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/>
              <p:cNvSpPr txBox="1">
                <a:spLocks/>
              </p:cNvSpPr>
              <p:nvPr/>
            </p:nvSpPr>
            <p:spPr bwMode="auto">
              <a:xfrm>
                <a:off x="762000" y="1638300"/>
                <a:ext cx="56388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000" b="1" dirty="0" smtClean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𝐃</m:t>
                        </m:r>
                      </m:e>
                      <m:sub>
                        <m:r>
                          <a:rPr lang="en-US" sz="2000" b="1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sz="2000" b="1" dirty="0" smtClean="0"/>
                  <a:t> on </a:t>
                </a:r>
                <a:r>
                  <a:rPr lang="en-US" sz="2000" b="1" dirty="0" smtClean="0">
                    <a:solidFill>
                      <a:srgbClr val="0000CC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000" b="1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00CC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𝐦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00CC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14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638300"/>
                <a:ext cx="5638800" cy="723900"/>
              </a:xfrm>
              <a:prstGeom prst="rect">
                <a:avLst/>
              </a:prstGeom>
              <a:blipFill rotWithShape="1">
                <a:blip r:embed="rId3"/>
                <a:stretch>
                  <a:fillRect l="-1514" t="-109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/>
              <p:cNvSpPr txBox="1">
                <a:spLocks/>
              </p:cNvSpPr>
              <p:nvPr/>
            </p:nvSpPr>
            <p:spPr bwMode="auto">
              <a:xfrm>
                <a:off x="762000" y="2057400"/>
                <a:ext cx="56388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000" dirty="0" smtClean="0"/>
                  <a:t>Run </a:t>
                </a:r>
                <a:r>
                  <a:rPr lang="en-US" sz="2000" dirty="0" smtClean="0">
                    <a:solidFill>
                      <a:srgbClr val="0000CC"/>
                    </a:solidFill>
                  </a:rPr>
                  <a:t>A</a:t>
                </a:r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dirty="0" smtClean="0"/>
                  <a:t>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057400"/>
                <a:ext cx="5638800" cy="762000"/>
              </a:xfrm>
              <a:prstGeom prst="rect">
                <a:avLst/>
              </a:prstGeom>
              <a:blipFill rotWithShape="1">
                <a:blip r:embed="rId4"/>
                <a:stretch>
                  <a:fillRect l="-1514" t="-104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9"/>
              <p:cNvSpPr txBox="1">
                <a:spLocks/>
              </p:cNvSpPr>
              <p:nvPr/>
            </p:nvSpPr>
            <p:spPr bwMode="auto">
              <a:xfrm>
                <a:off x="228600" y="2819400"/>
                <a:ext cx="5638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sz="20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uniform on </a:t>
                </a:r>
                <a:r>
                  <a:rPr lang="en-US" sz="2000" dirty="0">
                    <a:solidFill>
                      <a:srgbClr val="0000CC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CC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CC"/>
                    </a:solidFill>
                  </a:rPr>
                  <a:t>}</a:t>
                </a:r>
              </a:p>
              <a:p>
                <a:pPr>
                  <a:buClrTx/>
                  <a:defRPr/>
                </a:pPr>
                <a:endParaRPr lang="en-US" sz="2200" dirty="0" smtClean="0"/>
              </a:p>
            </p:txBody>
          </p:sp>
        </mc:Choice>
        <mc:Fallback xmlns="">
          <p:sp>
            <p:nvSpPr>
              <p:cNvPr id="16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819400"/>
                <a:ext cx="5638800" cy="609600"/>
              </a:xfrm>
              <a:prstGeom prst="rect">
                <a:avLst/>
              </a:prstGeom>
              <a:blipFill rotWithShape="1">
                <a:blip r:embed="rId5"/>
                <a:stretch>
                  <a:fillRect l="-1081" t="-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9"/>
              <p:cNvSpPr txBox="1">
                <a:spLocks/>
              </p:cNvSpPr>
              <p:nvPr/>
            </p:nvSpPr>
            <p:spPr bwMode="auto">
              <a:xfrm>
                <a:off x="228600" y="3276600"/>
                <a:ext cx="4648200" cy="121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sz="20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 increases weight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dirty="0" smtClean="0"/>
                  <a:t> incorrect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/>
                  <a:t> ; decreases it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if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sz="2000" i="1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000" dirty="0" smtClean="0"/>
                  <a:t>correct.</a:t>
                </a:r>
              </a:p>
            </p:txBody>
          </p:sp>
        </mc:Choice>
        <mc:Fallback xmlns="">
          <p:sp>
            <p:nvSpPr>
              <p:cNvPr id="1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276600"/>
                <a:ext cx="4648200" cy="1219200"/>
              </a:xfrm>
              <a:prstGeom prst="rect">
                <a:avLst/>
              </a:prstGeom>
              <a:blipFill rotWithShape="1">
                <a:blip r:embed="rId6"/>
                <a:stretch>
                  <a:fillRect l="-1312" t="-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9"/>
          <p:cNvSpPr txBox="1">
            <a:spLocks/>
          </p:cNvSpPr>
          <p:nvPr/>
        </p:nvSpPr>
        <p:spPr bwMode="auto">
          <a:xfrm>
            <a:off x="381000" y="83820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000" dirty="0" smtClean="0"/>
              <a:t>Weak learning algorithm A.</a:t>
            </a:r>
          </a:p>
        </p:txBody>
      </p:sp>
      <p:sp>
        <p:nvSpPr>
          <p:cNvPr id="19" name="Content Placeholder 9"/>
          <p:cNvSpPr txBox="1">
            <a:spLocks/>
          </p:cNvSpPr>
          <p:nvPr/>
        </p:nvSpPr>
        <p:spPr bwMode="auto">
          <a:xfrm>
            <a:off x="342900" y="4648200"/>
            <a:ext cx="2095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200" u="sng" dirty="0" smtClean="0"/>
              <a:t>Key points</a:t>
            </a:r>
            <a:r>
              <a:rPr lang="en-US" sz="2200" dirty="0" smtClean="0"/>
              <a:t>:</a:t>
            </a:r>
            <a:endParaRPr lang="en-US" sz="2200" dirty="0" smtClean="0">
              <a:solidFill>
                <a:srgbClr val="0000CC"/>
              </a:solidFill>
            </a:endParaRPr>
          </a:p>
        </p:txBody>
      </p:sp>
      <p:cxnSp>
        <p:nvCxnSpPr>
          <p:cNvPr id="25" name="Straight Connector 11"/>
          <p:cNvCxnSpPr>
            <a:cxnSpLocks noChangeShapeType="1"/>
          </p:cNvCxnSpPr>
          <p:nvPr/>
        </p:nvCxnSpPr>
        <p:spPr bwMode="auto">
          <a:xfrm>
            <a:off x="5802313" y="1385989"/>
            <a:ext cx="2884487" cy="155818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6723103" y="1499717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7390758" y="1059819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6945654" y="1021398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29" name="TextBox 14"/>
          <p:cNvSpPr txBox="1">
            <a:spLocks noChangeArrowheads="1"/>
          </p:cNvSpPr>
          <p:nvPr/>
        </p:nvSpPr>
        <p:spPr bwMode="auto">
          <a:xfrm>
            <a:off x="6269238" y="1740637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0" name="TextBox 10"/>
          <p:cNvSpPr txBox="1">
            <a:spLocks noChangeArrowheads="1"/>
          </p:cNvSpPr>
          <p:nvPr/>
        </p:nvSpPr>
        <p:spPr bwMode="auto">
          <a:xfrm>
            <a:off x="6299835" y="1145069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6967490" y="705172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6522386" y="666750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3" name="TextBox 14"/>
          <p:cNvSpPr txBox="1">
            <a:spLocks noChangeArrowheads="1"/>
          </p:cNvSpPr>
          <p:nvPr/>
        </p:nvSpPr>
        <p:spPr bwMode="auto">
          <a:xfrm>
            <a:off x="5845970" y="1385989"/>
            <a:ext cx="357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34" name="TextBox 15"/>
          <p:cNvSpPr txBox="1">
            <a:spLocks noChangeArrowheads="1"/>
          </p:cNvSpPr>
          <p:nvPr/>
        </p:nvSpPr>
        <p:spPr bwMode="auto">
          <a:xfrm>
            <a:off x="6966556" y="2336011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7669103" y="2336011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6" name="TextBox 17"/>
          <p:cNvSpPr txBox="1">
            <a:spLocks noChangeArrowheads="1"/>
          </p:cNvSpPr>
          <p:nvPr/>
        </p:nvSpPr>
        <p:spPr bwMode="auto">
          <a:xfrm>
            <a:off x="7765357" y="1708060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7" name="TextBox 18"/>
          <p:cNvSpPr txBox="1">
            <a:spLocks noChangeArrowheads="1"/>
          </p:cNvSpPr>
          <p:nvPr/>
        </p:nvSpPr>
        <p:spPr bwMode="auto">
          <a:xfrm>
            <a:off x="7426856" y="2000893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6966554" y="2682563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7030A0"/>
                </a:solidFill>
              </a:rPr>
              <a:t>-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0" name="TextBox 16"/>
          <p:cNvSpPr txBox="1">
            <a:spLocks noChangeArrowheads="1"/>
          </p:cNvSpPr>
          <p:nvPr/>
        </p:nvSpPr>
        <p:spPr bwMode="auto">
          <a:xfrm>
            <a:off x="7669101" y="2682563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7765354" y="2054612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7426854" y="2347445"/>
            <a:ext cx="333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81000" y="5448300"/>
            <a:ext cx="2590800" cy="914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86400" y="987623"/>
                <a:ext cx="565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t</m:t>
                          </m:r>
                          <m:r>
                            <a:rPr lang="en-US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987623"/>
                <a:ext cx="565603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9"/>
              <p:cNvSpPr txBox="1">
                <a:spLocks/>
              </p:cNvSpPr>
              <p:nvPr/>
            </p:nvSpPr>
            <p:spPr bwMode="auto">
              <a:xfrm>
                <a:off x="304800" y="5067300"/>
                <a:ext cx="84582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t</m:t>
                            </m:r>
                            <m:r>
                              <a:rPr lang="en-US" sz="2200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2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200" dirty="0" smtClean="0"/>
                  <a:t>depends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200" dirty="0" smtClean="0"/>
                  <a:t>on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>
                            <a:solidFill>
                              <a:srgbClr val="0000CC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sz="220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  <m:r>
                      <a:rPr lang="en-US" sz="2200" b="0" i="0" smtClean="0">
                        <a:solidFill>
                          <a:srgbClr val="0000CC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sz="2200" b="0" i="0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200" dirty="0" smtClean="0"/>
                  <a:t>and normalization factor that can be communicated efficiently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067300"/>
                <a:ext cx="8458200" cy="990600"/>
              </a:xfrm>
              <a:prstGeom prst="rect">
                <a:avLst/>
              </a:prstGeom>
              <a:blipFill rotWithShape="1">
                <a:blip r:embed="rId9"/>
                <a:stretch>
                  <a:fillRect l="-1225" t="-9816" r="-10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ontent Placeholder 9"/>
          <p:cNvSpPr txBox="1">
            <a:spLocks/>
          </p:cNvSpPr>
          <p:nvPr/>
        </p:nvSpPr>
        <p:spPr bwMode="auto">
          <a:xfrm>
            <a:off x="304800" y="59055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 To achieve </a:t>
            </a:r>
            <a:r>
              <a:rPr lang="en-US" sz="2200" dirty="0" smtClean="0">
                <a:solidFill>
                  <a:srgbClr val="0000CC"/>
                </a:solidFill>
              </a:rPr>
              <a:t>weak learning </a:t>
            </a:r>
            <a:r>
              <a:rPr lang="en-US" sz="2200" dirty="0" smtClean="0"/>
              <a:t>it suffices to use </a:t>
            </a:r>
            <a:r>
              <a:rPr lang="en-US" sz="2200" dirty="0" smtClean="0">
                <a:solidFill>
                  <a:srgbClr val="0000CC"/>
                </a:solidFill>
              </a:rPr>
              <a:t>O(d)</a:t>
            </a:r>
            <a:r>
              <a:rPr lang="en-US" sz="2200" dirty="0" smtClean="0"/>
              <a:t> examples.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9"/>
              <p:cNvSpPr txBox="1">
                <a:spLocks/>
              </p:cNvSpPr>
              <p:nvPr/>
            </p:nvSpPr>
            <p:spPr bwMode="auto">
              <a:xfrm>
                <a:off x="4800600" y="3124200"/>
                <a:ext cx="4191000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dirty="0" err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 dirty="0" err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1600" b="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/>
                          </a:rPr>
                          <m:t>e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0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dirty="0" smtClean="0">
                            <a:latin typeface="Cambria Math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if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 err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 err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dirty="0" err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solidFill>
                      <a:srgbClr val="0000CC"/>
                    </a:solidFill>
                  </a:rPr>
                  <a:t> </a:t>
                </a:r>
              </a:p>
              <a:p>
                <a:pPr marL="0" indent="0">
                  <a:buClrTx/>
                  <a:buNone/>
                  <a:defRPr/>
                </a:pPr>
                <a:endParaRPr lang="en-US" sz="2200" kern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4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3124200"/>
                <a:ext cx="4191000" cy="5905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9"/>
              <p:cNvSpPr txBox="1">
                <a:spLocks/>
              </p:cNvSpPr>
              <p:nvPr/>
            </p:nvSpPr>
            <p:spPr bwMode="auto">
              <a:xfrm>
                <a:off x="4800600" y="3657600"/>
                <a:ext cx="3886200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dirty="0" err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 dirty="0" err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1600" b="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/>
                          </a:rPr>
                          <m:t>e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dirty="0" smtClean="0">
                            <a:latin typeface="Cambria Math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if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60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 err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 err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dirty="0" err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solidFill>
                      <a:srgbClr val="0000CC"/>
                    </a:solidFill>
                  </a:rPr>
                  <a:t> </a:t>
                </a:r>
              </a:p>
              <a:p>
                <a:pPr marL="0" indent="0">
                  <a:buClrTx/>
                  <a:buNone/>
                  <a:defRPr/>
                </a:pPr>
                <a:endParaRPr lang="en-US" sz="2200" kern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3657600"/>
                <a:ext cx="3886200" cy="5905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4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36" grpId="0"/>
      <p:bldP spid="37" grpId="0"/>
      <p:bldP spid="41" grpId="0"/>
      <p:bldP spid="51" grpId="0"/>
      <p:bldP spid="38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Distributed </a:t>
            </a:r>
            <a:r>
              <a:rPr lang="en-US" sz="3600" dirty="0" err="1" smtClean="0">
                <a:solidFill>
                  <a:srgbClr val="0000CC"/>
                </a:solidFill>
              </a:rPr>
              <a:t>Adaboost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8600" y="990722"/>
            <a:ext cx="8458200" cy="546735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665139" y="1528482"/>
            <a:ext cx="5638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For </a:t>
            </a:r>
            <a:r>
              <a:rPr lang="en-US" sz="2200" dirty="0" smtClean="0">
                <a:solidFill>
                  <a:srgbClr val="0000CC"/>
                </a:solidFill>
              </a:rPr>
              <a:t>t=1,2, … ,T</a:t>
            </a:r>
          </a:p>
          <a:p>
            <a:pPr marL="0" indent="0">
              <a:buClrTx/>
              <a:buNone/>
              <a:defRPr/>
            </a:pPr>
            <a:endParaRPr lang="en-US" sz="2200" kern="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/>
              <p:cNvSpPr txBox="1">
                <a:spLocks/>
              </p:cNvSpPr>
              <p:nvPr/>
            </p:nvSpPr>
            <p:spPr bwMode="auto">
              <a:xfrm>
                <a:off x="665139" y="995082"/>
                <a:ext cx="70866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 smtClean="0"/>
                  <a:t>Each player </a:t>
                </a:r>
                <a:r>
                  <a:rPr lang="en-US" sz="2200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200" dirty="0" smtClean="0"/>
                  <a:t> has a sample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200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200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139" y="995082"/>
                <a:ext cx="7086600" cy="723900"/>
              </a:xfrm>
              <a:prstGeom prst="rect">
                <a:avLst/>
              </a:prstGeom>
              <a:blipFill rotWithShape="1">
                <a:blip r:embed="rId3"/>
                <a:stretch>
                  <a:fillRect l="-1462" t="-134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/>
              <p:cNvSpPr txBox="1">
                <a:spLocks/>
              </p:cNvSpPr>
              <p:nvPr/>
            </p:nvSpPr>
            <p:spPr bwMode="auto">
              <a:xfrm>
                <a:off x="815111" y="3124200"/>
                <a:ext cx="6555628" cy="657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 smtClean="0"/>
                  <a:t>Player 1 broadcasts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dirty="0" smtClean="0"/>
                  <a:t> to other players.</a:t>
                </a:r>
              </a:p>
            </p:txBody>
          </p:sp>
        </mc:Choice>
        <mc:Fallback xmlns="">
          <p:sp>
            <p:nvSpPr>
              <p:cNvPr id="1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111" y="3124200"/>
                <a:ext cx="6555628" cy="657225"/>
              </a:xfrm>
              <a:prstGeom prst="rect">
                <a:avLst/>
              </a:prstGeom>
              <a:blipFill rotWithShape="1">
                <a:blip r:embed="rId4"/>
                <a:stretch>
                  <a:fillRect l="-1674" t="-149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9"/>
              <p:cNvSpPr txBox="1">
                <a:spLocks/>
              </p:cNvSpPr>
              <p:nvPr/>
            </p:nvSpPr>
            <p:spPr bwMode="auto">
              <a:xfrm>
                <a:off x="815111" y="2061882"/>
                <a:ext cx="5031628" cy="12147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/>
                  <a:t>E</a:t>
                </a:r>
                <a:r>
                  <a:rPr lang="en-US" sz="2200" dirty="0" smtClean="0"/>
                  <a:t>ach </a:t>
                </a:r>
                <a:r>
                  <a:rPr lang="en-US" sz="2200" dirty="0"/>
                  <a:t>player sends player 1, enough data to </a:t>
                </a:r>
                <a:r>
                  <a:rPr lang="en-US" sz="2200" dirty="0" smtClean="0"/>
                  <a:t>produce weak </a:t>
                </a:r>
                <a:r>
                  <a:rPr lang="en-US" sz="2200" dirty="0" err="1" smtClean="0"/>
                  <a:t>hyp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dirty="0" smtClean="0"/>
                  <a:t>. </a:t>
                </a:r>
              </a:p>
              <a:p>
                <a:pPr marL="400050" lvl="1" indent="0">
                  <a:buClrTx/>
                  <a:buNone/>
                  <a:defRPr/>
                </a:pPr>
                <a:r>
                  <a:rPr lang="en-US" sz="1200" dirty="0" smtClean="0"/>
                  <a:t>[For t=1, O(d/s) examples each.]</a:t>
                </a:r>
              </a:p>
            </p:txBody>
          </p:sp>
        </mc:Choice>
        <mc:Fallback xmlns="">
          <p:sp>
            <p:nvSpPr>
              <p:cNvPr id="23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111" y="2061882"/>
                <a:ext cx="5031628" cy="1214718"/>
              </a:xfrm>
              <a:prstGeom prst="rect">
                <a:avLst/>
              </a:prstGeom>
              <a:blipFill rotWithShape="1">
                <a:blip r:embed="rId5"/>
                <a:stretch>
                  <a:fillRect l="-2182" t="-8500" r="-2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2" descr="C:\Users\Administrator\AppData\Local\Microsoft\Windows\Temporary Internet Files\Content.IE5\R4ILO9H4\MC90043438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39" y="1712424"/>
            <a:ext cx="515961" cy="8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Administrator\AppData\Local\Microsoft\Windows\Temporary Internet Files\Content.IE5\R4ILO9H4\MC90043438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39" y="1704945"/>
            <a:ext cx="515961" cy="8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700133" y="167640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omic Sans MS"/>
              </a:rPr>
              <a:t>S</a:t>
            </a:r>
            <a:r>
              <a:rPr lang="en-US" sz="1600" baseline="-25000" dirty="0" smtClean="0">
                <a:solidFill>
                  <a:srgbClr val="0000CC"/>
                </a:solidFill>
                <a:latin typeface="Comic Sans MS"/>
              </a:rPr>
              <a:t>i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58918" y="167640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CC"/>
                </a:solidFill>
                <a:latin typeface="Comic Sans MS"/>
              </a:rPr>
              <a:t>S</a:t>
            </a:r>
            <a:r>
              <a:rPr lang="en-US" sz="1600" baseline="-25000" dirty="0" err="1" smtClean="0">
                <a:solidFill>
                  <a:srgbClr val="0000CC"/>
                </a:solidFill>
                <a:latin typeface="Comic Sans MS"/>
              </a:rPr>
              <a:t>j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7035924" y="2446824"/>
            <a:ext cx="258615" cy="524976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7804011" y="2473534"/>
            <a:ext cx="252528" cy="574466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" name="Picture 3" descr="C:\Users\Administrator\AppData\Local\Microsoft\Windows\Temporary Internet Files\Content.IE5\MICQ8KCL\MC900440424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865306"/>
            <a:ext cx="727222" cy="5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/>
          <p:nvPr/>
        </p:nvCxnSpPr>
        <p:spPr bwMode="auto">
          <a:xfrm flipH="1">
            <a:off x="7824672" y="2473534"/>
            <a:ext cx="252528" cy="574466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924800" y="266700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1600" baseline="-25000" dirty="0" err="1">
                <a:solidFill>
                  <a:srgbClr val="0000CC"/>
                </a:solidFill>
                <a:latin typeface="Comic Sans MS"/>
              </a:rPr>
              <a:t>t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056585" y="2523024"/>
            <a:ext cx="258615" cy="524976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6795392" y="263324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1600" baseline="-25000" dirty="0" err="1">
                <a:solidFill>
                  <a:srgbClr val="0000CC"/>
                </a:solidFill>
                <a:latin typeface="Comic Sans MS"/>
              </a:rPr>
              <a:t>t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01000" y="316664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1600" baseline="-25000" dirty="0" err="1">
                <a:solidFill>
                  <a:srgbClr val="0000CC"/>
                </a:solidFill>
                <a:latin typeface="Comic Sans MS"/>
              </a:rPr>
              <a:t>t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pic>
        <p:nvPicPr>
          <p:cNvPr id="20" name="Picture 2" descr="C:\Users\Administrator\AppData\Local\Microsoft\Windows\Temporary Internet Files\Content.IE5\R4ILO9H4\MC90043438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43345"/>
            <a:ext cx="515961" cy="8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312761" y="411480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CC"/>
                </a:solidFill>
                <a:latin typeface="Comic Sans MS"/>
              </a:rPr>
              <a:t>S</a:t>
            </a:r>
            <a:r>
              <a:rPr lang="en-US" sz="1600" baseline="-25000" dirty="0" err="1">
                <a:solidFill>
                  <a:srgbClr val="0000CC"/>
                </a:solidFill>
                <a:latin typeface="Comic Sans MS"/>
              </a:rPr>
              <a:t>k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7562583" y="3505200"/>
            <a:ext cx="0" cy="587603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620307" y="372439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1600" baseline="-25000" dirty="0" err="1">
                <a:solidFill>
                  <a:srgbClr val="0000CC"/>
                </a:solidFill>
                <a:latin typeface="Comic Sans MS"/>
              </a:rPr>
              <a:t>t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7573180" y="3505200"/>
            <a:ext cx="0" cy="609600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stealth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927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6" grpId="0"/>
      <p:bldP spid="58" grpId="0"/>
      <p:bldP spid="77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8600" y="990722"/>
            <a:ext cx="8458200" cy="546735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7573180" y="3505200"/>
            <a:ext cx="0" cy="609600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Distributed </a:t>
            </a:r>
            <a:r>
              <a:rPr lang="en-US" sz="3600" dirty="0" err="1" smtClean="0">
                <a:solidFill>
                  <a:srgbClr val="0000CC"/>
                </a:solidFill>
              </a:rPr>
              <a:t>Adaboost</a:t>
            </a:r>
            <a:endParaRPr lang="en-US" sz="3600" dirty="0">
              <a:solidFill>
                <a:srgbClr val="0000CC"/>
              </a:solidFill>
              <a:latin typeface="cmmi10" pitchFamily="34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665139" y="1528482"/>
            <a:ext cx="5638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defRPr/>
            </a:pPr>
            <a:r>
              <a:rPr lang="en-US" sz="2200" dirty="0" smtClean="0"/>
              <a:t>For </a:t>
            </a:r>
            <a:r>
              <a:rPr lang="en-US" sz="2200" dirty="0" smtClean="0">
                <a:solidFill>
                  <a:srgbClr val="0000CC"/>
                </a:solidFill>
              </a:rPr>
              <a:t>t=1,2, … ,T</a:t>
            </a:r>
          </a:p>
          <a:p>
            <a:pPr marL="0" indent="0">
              <a:buClrTx/>
              <a:buNone/>
              <a:defRPr/>
            </a:pPr>
            <a:endParaRPr lang="en-US" sz="2200" kern="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/>
              <p:cNvSpPr txBox="1">
                <a:spLocks/>
              </p:cNvSpPr>
              <p:nvPr/>
            </p:nvSpPr>
            <p:spPr bwMode="auto">
              <a:xfrm>
                <a:off x="665139" y="995082"/>
                <a:ext cx="70866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 smtClean="0"/>
                  <a:t>Each player </a:t>
                </a:r>
                <a:r>
                  <a:rPr lang="en-US" sz="2200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200" dirty="0" smtClean="0"/>
                  <a:t> has a sample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200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200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139" y="995082"/>
                <a:ext cx="7086600" cy="723900"/>
              </a:xfrm>
              <a:prstGeom prst="rect">
                <a:avLst/>
              </a:prstGeom>
              <a:blipFill rotWithShape="1">
                <a:blip r:embed="rId3"/>
                <a:stretch>
                  <a:fillRect l="-1462" t="-134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/>
              <p:cNvSpPr txBox="1">
                <a:spLocks/>
              </p:cNvSpPr>
              <p:nvPr/>
            </p:nvSpPr>
            <p:spPr bwMode="auto">
              <a:xfrm>
                <a:off x="815111" y="3124200"/>
                <a:ext cx="6555628" cy="657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 smtClean="0"/>
                  <a:t>Player 1 broadcasts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dirty="0" smtClean="0"/>
                  <a:t> to other players.</a:t>
                </a:r>
              </a:p>
            </p:txBody>
          </p:sp>
        </mc:Choice>
        <mc:Fallback xmlns="">
          <p:sp>
            <p:nvSpPr>
              <p:cNvPr id="1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111" y="3124200"/>
                <a:ext cx="6555628" cy="657225"/>
              </a:xfrm>
              <a:prstGeom prst="rect">
                <a:avLst/>
              </a:prstGeom>
              <a:blipFill rotWithShape="1">
                <a:blip r:embed="rId4"/>
                <a:stretch>
                  <a:fillRect l="-1674" t="-149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9"/>
              <p:cNvSpPr txBox="1">
                <a:spLocks/>
              </p:cNvSpPr>
              <p:nvPr/>
            </p:nvSpPr>
            <p:spPr bwMode="auto">
              <a:xfrm>
                <a:off x="815111" y="2061882"/>
                <a:ext cx="5031628" cy="12147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/>
                  <a:t>E</a:t>
                </a:r>
                <a:r>
                  <a:rPr lang="en-US" sz="2200" dirty="0" smtClean="0"/>
                  <a:t>ach </a:t>
                </a:r>
                <a:r>
                  <a:rPr lang="en-US" sz="2200" dirty="0"/>
                  <a:t>player sends player 1, enough data to </a:t>
                </a:r>
                <a:r>
                  <a:rPr lang="en-US" sz="2200" dirty="0" smtClean="0"/>
                  <a:t>produce weak </a:t>
                </a:r>
                <a:r>
                  <a:rPr lang="en-US" sz="2200" dirty="0" err="1" smtClean="0"/>
                  <a:t>hyp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dirty="0" smtClean="0"/>
                  <a:t>. </a:t>
                </a:r>
              </a:p>
              <a:p>
                <a:pPr marL="400050" lvl="1" indent="0">
                  <a:buClrTx/>
                  <a:buNone/>
                  <a:defRPr/>
                </a:pPr>
                <a:r>
                  <a:rPr lang="en-US" sz="1200" dirty="0" smtClean="0"/>
                  <a:t>[For t=1, O(d/s) examples each.]</a:t>
                </a:r>
              </a:p>
            </p:txBody>
          </p:sp>
        </mc:Choice>
        <mc:Fallback xmlns="">
          <p:sp>
            <p:nvSpPr>
              <p:cNvPr id="23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111" y="2061882"/>
                <a:ext cx="5031628" cy="1214718"/>
              </a:xfrm>
              <a:prstGeom prst="rect">
                <a:avLst/>
              </a:prstGeom>
              <a:blipFill rotWithShape="1">
                <a:blip r:embed="rId5"/>
                <a:stretch>
                  <a:fillRect l="-2182" t="-8500" r="-2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2" descr="C:\Users\Administrator\AppData\Local\Microsoft\Windows\Temporary Internet Files\Content.IE5\R4ILO9H4\MC90043438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39" y="1712424"/>
            <a:ext cx="515961" cy="8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Administrator\AppData\Local\Microsoft\Windows\Temporary Internet Files\Content.IE5\R4ILO9H4\MC90043438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39" y="1704945"/>
            <a:ext cx="515961" cy="8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700133" y="167640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omic Sans MS"/>
              </a:rPr>
              <a:t>S</a:t>
            </a:r>
            <a:r>
              <a:rPr lang="en-US" sz="1600" baseline="-25000" dirty="0" smtClean="0">
                <a:solidFill>
                  <a:srgbClr val="0000CC"/>
                </a:solidFill>
                <a:latin typeface="Comic Sans MS"/>
              </a:rPr>
              <a:t>i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58918" y="167640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CC"/>
                </a:solidFill>
                <a:latin typeface="Comic Sans MS"/>
              </a:rPr>
              <a:t>S</a:t>
            </a:r>
            <a:r>
              <a:rPr lang="en-US" sz="1600" baseline="-25000" dirty="0" err="1" smtClean="0">
                <a:solidFill>
                  <a:srgbClr val="0000CC"/>
                </a:solidFill>
                <a:latin typeface="Comic Sans MS"/>
              </a:rPr>
              <a:t>j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7035924" y="2446824"/>
            <a:ext cx="258615" cy="524976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7804011" y="2473534"/>
            <a:ext cx="252528" cy="574466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" name="Picture 3" descr="C:\Users\Administrator\AppData\Local\Microsoft\Windows\Temporary Internet Files\Content.IE5\MICQ8KCL\MC900440424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865306"/>
            <a:ext cx="727222" cy="5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/>
          <p:nvPr/>
        </p:nvCxnSpPr>
        <p:spPr bwMode="auto">
          <a:xfrm flipH="1">
            <a:off x="7824672" y="2473534"/>
            <a:ext cx="252528" cy="574466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924800" y="266700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1600" baseline="-25000" dirty="0" err="1">
                <a:solidFill>
                  <a:srgbClr val="0000CC"/>
                </a:solidFill>
                <a:latin typeface="Comic Sans MS"/>
              </a:rPr>
              <a:t>t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056585" y="2523024"/>
            <a:ext cx="258615" cy="524976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6795392" y="263324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1600" baseline="-25000" dirty="0" err="1">
                <a:solidFill>
                  <a:srgbClr val="0000CC"/>
                </a:solidFill>
                <a:latin typeface="Comic Sans MS"/>
              </a:rPr>
              <a:t>t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01000" y="316664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1600" baseline="-25000" dirty="0" err="1">
                <a:solidFill>
                  <a:srgbClr val="0000CC"/>
                </a:solidFill>
                <a:latin typeface="Comic Sans MS"/>
              </a:rPr>
              <a:t>t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pic>
        <p:nvPicPr>
          <p:cNvPr id="20" name="Picture 2" descr="C:\Users\Administrator\AppData\Local\Microsoft\Windows\Temporary Internet Files\Content.IE5\R4ILO9H4\MC90043438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43345"/>
            <a:ext cx="515961" cy="8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312761" y="411480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CC"/>
                </a:solidFill>
                <a:latin typeface="Comic Sans MS"/>
              </a:rPr>
              <a:t>S</a:t>
            </a:r>
            <a:r>
              <a:rPr lang="en-US" sz="1600" baseline="-25000" dirty="0" err="1" smtClean="0">
                <a:solidFill>
                  <a:srgbClr val="0000CC"/>
                </a:solidFill>
                <a:latin typeface="Comic Sans MS"/>
              </a:rPr>
              <a:t>s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7562583" y="3505200"/>
            <a:ext cx="0" cy="587603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620307" y="372439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1600" baseline="-25000" dirty="0" err="1">
                <a:solidFill>
                  <a:srgbClr val="0000CC"/>
                </a:solidFill>
                <a:latin typeface="Comic Sans MS"/>
              </a:rPr>
              <a:t>t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9"/>
              <p:cNvSpPr txBox="1">
                <a:spLocks/>
              </p:cNvSpPr>
              <p:nvPr/>
            </p:nvSpPr>
            <p:spPr bwMode="auto">
              <a:xfrm>
                <a:off x="838200" y="3733800"/>
                <a:ext cx="5486400" cy="121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 smtClean="0"/>
                  <a:t>Each player </a:t>
                </a:r>
                <a:r>
                  <a:rPr lang="en-US" sz="2200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200" dirty="0" smtClean="0"/>
                  <a:t> reweights its own distribution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200" dirty="0" smtClean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dirty="0" smtClean="0"/>
                  <a:t> and sends the sum of its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sz="2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dirty="0" smtClean="0"/>
                  <a:t> to player 1.</a:t>
                </a:r>
              </a:p>
            </p:txBody>
          </p:sp>
        </mc:Choice>
        <mc:Fallback xmlns="">
          <p:sp>
            <p:nvSpPr>
              <p:cNvPr id="26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733800"/>
                <a:ext cx="5486400" cy="1219200"/>
              </a:xfrm>
              <a:prstGeom prst="rect">
                <a:avLst/>
              </a:prstGeom>
              <a:blipFill rotWithShape="1">
                <a:blip r:embed="rId8"/>
                <a:stretch>
                  <a:fillRect l="-2000" t="-8500" r="-12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781800" y="2633246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CC"/>
                </a:solidFill>
                <a:latin typeface="Comic Sans MS"/>
              </a:rPr>
              <a:t>w</a:t>
            </a:r>
            <a:r>
              <a:rPr lang="en-US" sz="1600" baseline="-25000" dirty="0" err="1" smtClean="0">
                <a:solidFill>
                  <a:srgbClr val="0000CC"/>
                </a:solidFill>
                <a:latin typeface="Comic Sans MS"/>
              </a:rPr>
              <a:t>i,t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99176" y="2635192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CC"/>
                </a:solidFill>
                <a:latin typeface="Comic Sans MS"/>
              </a:rPr>
              <a:t>w</a:t>
            </a:r>
            <a:r>
              <a:rPr lang="en-US" sz="1600" baseline="-25000" dirty="0" err="1">
                <a:solidFill>
                  <a:srgbClr val="0000CC"/>
                </a:solidFill>
                <a:latin typeface="Comic Sans MS"/>
              </a:rPr>
              <a:t>j</a:t>
            </a:r>
            <a:r>
              <a:rPr lang="en-US" sz="1600" baseline="-25000" dirty="0" err="1" smtClean="0">
                <a:solidFill>
                  <a:srgbClr val="0000CC"/>
                </a:solidFill>
                <a:latin typeface="Comic Sans MS"/>
              </a:rPr>
              <a:t>,t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43800" y="3733800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CC"/>
                </a:solidFill>
                <a:latin typeface="Comic Sans MS"/>
              </a:rPr>
              <a:t>w</a:t>
            </a:r>
            <a:r>
              <a:rPr lang="en-US" sz="1600" baseline="-25000" dirty="0" err="1" smtClean="0">
                <a:solidFill>
                  <a:srgbClr val="0000CC"/>
                </a:solidFill>
                <a:latin typeface="Comic Sans MS"/>
              </a:rPr>
              <a:t>k,t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9"/>
              <p:cNvSpPr txBox="1">
                <a:spLocks/>
              </p:cNvSpPr>
              <p:nvPr/>
            </p:nvSpPr>
            <p:spPr bwMode="auto">
              <a:xfrm>
                <a:off x="838200" y="5105400"/>
                <a:ext cx="6400800" cy="1295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  <a:defRPr/>
                </a:pPr>
                <a:r>
                  <a:rPr lang="en-US" sz="2200" dirty="0" smtClean="0"/>
                  <a:t>Player 1 determines the #of samples to request from each </a:t>
                </a:r>
                <a:r>
                  <a:rPr lang="en-US" sz="2200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200" dirty="0" smtClean="0"/>
                  <a:t> </a:t>
                </a:r>
                <a:r>
                  <a:rPr lang="en-US" sz="1600" dirty="0" smtClean="0"/>
                  <a:t>[samples </a:t>
                </a:r>
                <a:r>
                  <a:rPr lang="en-US" sz="1600" dirty="0" smtClean="0">
                    <a:solidFill>
                      <a:srgbClr val="0000CC"/>
                    </a:solidFill>
                  </a:rPr>
                  <a:t>O(d) </a:t>
                </a:r>
                <a:r>
                  <a:rPr lang="en-US" sz="1600" dirty="0" smtClean="0"/>
                  <a:t>times from the multinomial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CC"/>
                            </a:solidFill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sz="160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00CC"/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600" dirty="0" smtClean="0"/>
                  <a:t>].</a:t>
                </a:r>
                <a:endParaRPr lang="en-US" sz="1600" dirty="0"/>
              </a:p>
            </p:txBody>
          </p:sp>
        </mc:Choice>
        <mc:Fallback xmlns="">
          <p:sp>
            <p:nvSpPr>
              <p:cNvPr id="3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105400"/>
                <a:ext cx="6400800" cy="1295400"/>
              </a:xfrm>
              <a:prstGeom prst="rect">
                <a:avLst/>
              </a:prstGeom>
              <a:blipFill rotWithShape="1">
                <a:blip r:embed="rId9"/>
                <a:stretch>
                  <a:fillRect l="-1714" t="-80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915717" y="2616235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omic Sans MS"/>
              </a:rPr>
              <a:t>n</a:t>
            </a:r>
            <a:r>
              <a:rPr lang="en-US" sz="1600" baseline="-25000" dirty="0" smtClean="0">
                <a:solidFill>
                  <a:srgbClr val="0000CC"/>
                </a:solidFill>
                <a:latin typeface="Comic Sans MS"/>
              </a:rPr>
              <a:t>j,t</a:t>
            </a:r>
            <a:r>
              <a:rPr lang="en-US" sz="1600" baseline="-25000" dirty="0">
                <a:solidFill>
                  <a:srgbClr val="0000CC"/>
                </a:solidFill>
                <a:latin typeface="Comic Sans MS"/>
              </a:rPr>
              <a:t>+</a:t>
            </a:r>
            <a:r>
              <a:rPr lang="en-US" sz="1600" baseline="-25000" dirty="0" smtClean="0">
                <a:solidFill>
                  <a:srgbClr val="0000CC"/>
                </a:solidFill>
                <a:latin typeface="Comic Sans MS"/>
              </a:rPr>
              <a:t>1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8863" y="3733800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omic Sans MS"/>
              </a:rPr>
              <a:t>n</a:t>
            </a:r>
            <a:r>
              <a:rPr lang="en-US" sz="1600" baseline="-25000" dirty="0">
                <a:solidFill>
                  <a:srgbClr val="0000CC"/>
                </a:solidFill>
                <a:latin typeface="Comic Sans MS"/>
              </a:rPr>
              <a:t>k</a:t>
            </a:r>
            <a:r>
              <a:rPr lang="en-US" sz="1600" baseline="-25000" dirty="0" smtClean="0">
                <a:solidFill>
                  <a:srgbClr val="0000CC"/>
                </a:solidFill>
                <a:latin typeface="Comic Sans MS"/>
              </a:rPr>
              <a:t>,t+1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5462" y="2591490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omic Sans MS"/>
              </a:rPr>
              <a:t>n</a:t>
            </a:r>
            <a:r>
              <a:rPr lang="en-US" sz="1600" baseline="-25000" dirty="0">
                <a:solidFill>
                  <a:srgbClr val="0000CC"/>
                </a:solidFill>
                <a:latin typeface="Comic Sans MS"/>
              </a:rPr>
              <a:t>i</a:t>
            </a:r>
            <a:r>
              <a:rPr lang="en-US" sz="1600" baseline="-25000" dirty="0" smtClean="0">
                <a:solidFill>
                  <a:srgbClr val="0000CC"/>
                </a:solidFill>
                <a:latin typeface="Comic Sans MS"/>
              </a:rPr>
              <a:t>,t+1</a:t>
            </a:r>
            <a:endParaRPr lang="en-US" sz="1600" baseline="-25000" dirty="0">
              <a:solidFill>
                <a:srgbClr val="0000CC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85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77" grpId="0"/>
      <p:bldP spid="24" grpId="0"/>
      <p:bldP spid="27" grpId="0"/>
      <p:bldP spid="27" grpId="1"/>
      <p:bldP spid="28" grpId="0"/>
      <p:bldP spid="28" grpId="1"/>
      <p:bldP spid="29" grpId="0"/>
      <p:bldP spid="29" grpId="1"/>
      <p:bldP spid="30" grpId="0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52400" y="1066800"/>
            <a:ext cx="8686800" cy="16002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>
                <a:solidFill>
                  <a:srgbClr val="0000CC"/>
                </a:solidFill>
              </a:rPr>
              <a:t>Distributed </a:t>
            </a:r>
            <a:r>
              <a:rPr lang="en-US" sz="3600" dirty="0" err="1">
                <a:solidFill>
                  <a:srgbClr val="0000CC"/>
                </a:solidFill>
              </a:rPr>
              <a:t>Adaboost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24582" name="Content Placeholder 9"/>
          <p:cNvSpPr>
            <a:spLocks noGrp="1"/>
          </p:cNvSpPr>
          <p:nvPr>
            <p:ph idx="1"/>
          </p:nvPr>
        </p:nvSpPr>
        <p:spPr>
          <a:xfrm>
            <a:off x="258763" y="1219200"/>
            <a:ext cx="8656637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Can learn any class </a:t>
            </a:r>
            <a:r>
              <a:rPr lang="en-US" sz="2400" dirty="0" smtClean="0">
                <a:solidFill>
                  <a:srgbClr val="0000CC"/>
                </a:solidFill>
              </a:rPr>
              <a:t>C</a:t>
            </a:r>
            <a:r>
              <a:rPr lang="en-US" sz="2400" dirty="0" smtClean="0"/>
              <a:t> with </a:t>
            </a:r>
            <a:r>
              <a:rPr lang="en-US" sz="2400" dirty="0" smtClean="0">
                <a:solidFill>
                  <a:srgbClr val="0000CC"/>
                </a:solidFill>
              </a:rPr>
              <a:t>O(log(1/</a:t>
            </a:r>
            <a:r>
              <a:rPr lang="en-US" sz="2400" dirty="0" smtClean="0">
                <a:solidFill>
                  <a:srgbClr val="0000CC"/>
                </a:solidFill>
                <a:latin typeface="cmmi10" pitchFamily="34" charset="0"/>
              </a:rPr>
              <a:t>²</a:t>
            </a:r>
            <a:r>
              <a:rPr lang="en-US" sz="2400" dirty="0" smtClean="0">
                <a:solidFill>
                  <a:srgbClr val="0000CC"/>
                </a:solidFill>
              </a:rPr>
              <a:t>)) </a:t>
            </a:r>
            <a:r>
              <a:rPr lang="en-US" sz="2400" dirty="0" smtClean="0"/>
              <a:t>rounds using </a:t>
            </a:r>
            <a:r>
              <a:rPr lang="en-US" sz="2400" dirty="0" smtClean="0">
                <a:solidFill>
                  <a:srgbClr val="0000CC"/>
                </a:solidFill>
              </a:rPr>
              <a:t>O(d) examples + O(s log d)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bits</a:t>
            </a:r>
            <a:r>
              <a:rPr lang="en-US" sz="2400" dirty="0" smtClean="0"/>
              <a:t> per round. 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28600" y="4183559"/>
            <a:ext cx="7315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200" dirty="0" smtClean="0"/>
              <a:t>Per round: </a:t>
            </a:r>
            <a:r>
              <a:rPr lang="en-US" sz="2200" dirty="0" smtClean="0">
                <a:solidFill>
                  <a:srgbClr val="0000CC"/>
                </a:solidFill>
              </a:rPr>
              <a:t>O(d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  <a:r>
              <a:rPr lang="en-US" sz="2200" dirty="0"/>
              <a:t> </a:t>
            </a:r>
            <a:r>
              <a:rPr lang="en-US" sz="2200" dirty="0" smtClean="0"/>
              <a:t>examples, </a:t>
            </a:r>
            <a:r>
              <a:rPr lang="en-US" sz="2200" dirty="0" smtClean="0">
                <a:solidFill>
                  <a:srgbClr val="0000CC"/>
                </a:solidFill>
              </a:rPr>
              <a:t>O(s </a:t>
            </a:r>
            <a:r>
              <a:rPr lang="en-US" sz="2200" dirty="0">
                <a:solidFill>
                  <a:srgbClr val="0000CC"/>
                </a:solidFill>
              </a:rPr>
              <a:t>log d) </a:t>
            </a:r>
            <a:r>
              <a:rPr lang="en-US" sz="2200" dirty="0"/>
              <a:t>extra   bits for weights, </a:t>
            </a:r>
            <a:r>
              <a:rPr lang="en-US" sz="2200" dirty="0" smtClean="0">
                <a:solidFill>
                  <a:srgbClr val="0000CC"/>
                </a:solidFill>
              </a:rPr>
              <a:t> 1 </a:t>
            </a:r>
            <a:r>
              <a:rPr lang="en-US" sz="2200" dirty="0" smtClean="0"/>
              <a:t>hypothesis.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9"/>
              <p:cNvSpPr txBox="1">
                <a:spLocks/>
              </p:cNvSpPr>
              <p:nvPr/>
            </p:nvSpPr>
            <p:spPr bwMode="auto">
              <a:xfrm>
                <a:off x="184603" y="3573959"/>
                <a:ext cx="8044997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As in </a:t>
                </a:r>
                <a:r>
                  <a:rPr lang="en-US" sz="2200" dirty="0" err="1" smtClean="0">
                    <a:solidFill>
                      <a:srgbClr val="000000"/>
                    </a:solidFill>
                  </a:rPr>
                  <a:t>Adaboost</a:t>
                </a:r>
                <a:r>
                  <a:rPr lang="en-US" sz="2200" dirty="0" smtClean="0"/>
                  <a:t>,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O(log 1/</a:t>
                </a:r>
                <a:r>
                  <a:rPr lang="en-US" sz="2200" dirty="0">
                    <a:solidFill>
                      <a:srgbClr val="0000CC"/>
                    </a:solidFill>
                    <a:latin typeface="cmmi10" pitchFamily="34" charset="0"/>
                  </a:rPr>
                  <a:t>²</a:t>
                </a:r>
                <a:r>
                  <a:rPr lang="en-US" sz="2200" dirty="0">
                    <a:solidFill>
                      <a:srgbClr val="0000CC"/>
                    </a:solidFill>
                  </a:rPr>
                  <a:t>) 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rounds to achieve error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CC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3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603" y="3573959"/>
                <a:ext cx="8044997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1288" t="-130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ontent Placeholder 9"/>
          <p:cNvSpPr txBox="1">
            <a:spLocks/>
          </p:cNvSpPr>
          <p:nvPr/>
        </p:nvSpPr>
        <p:spPr bwMode="auto">
          <a:xfrm>
            <a:off x="182563" y="2095500"/>
            <a:ext cx="86566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2400" dirty="0" smtClean="0"/>
              <a:t> </a:t>
            </a:r>
            <a:r>
              <a:rPr lang="en-US" sz="2200" dirty="0" smtClean="0"/>
              <a:t>[efficient if can efficiently weak-learn from O(d) examples]</a:t>
            </a:r>
          </a:p>
        </p:txBody>
      </p:sp>
      <p:sp>
        <p:nvSpPr>
          <p:cNvPr id="8" name="Content Placeholder 9"/>
          <p:cNvSpPr txBox="1">
            <a:spLocks/>
          </p:cNvSpPr>
          <p:nvPr/>
        </p:nvSpPr>
        <p:spPr bwMode="auto">
          <a:xfrm>
            <a:off x="228600" y="2819400"/>
            <a:ext cx="2095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300" u="sng" dirty="0" smtClean="0"/>
              <a:t>Proof:</a:t>
            </a:r>
            <a:endParaRPr lang="en-US" sz="23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5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>
                <a:solidFill>
                  <a:srgbClr val="0000CC"/>
                </a:solidFill>
              </a:rPr>
              <a:t>Dependence on 1/</a:t>
            </a:r>
            <a:r>
              <a:rPr lang="en-US" sz="3600" dirty="0">
                <a:solidFill>
                  <a:srgbClr val="0000CC"/>
                </a:solidFill>
                <a:latin typeface="cmmi10" pitchFamily="34" charset="0"/>
              </a:rPr>
              <a:t>²</a:t>
            </a:r>
            <a:r>
              <a:rPr lang="en-US" sz="3600" dirty="0">
                <a:solidFill>
                  <a:srgbClr val="0000CC"/>
                </a:solidFill>
              </a:rPr>
              <a:t>, Agnostic learning</a:t>
            </a:r>
          </a:p>
        </p:txBody>
      </p:sp>
      <p:sp>
        <p:nvSpPr>
          <p:cNvPr id="26627" name="Content Placeholder 9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Distributed implementation of Robust halving</a:t>
            </a:r>
            <a:r>
              <a:rPr lang="en-US" sz="2000" dirty="0" smtClean="0"/>
              <a:t> </a:t>
            </a:r>
            <a:r>
              <a:rPr lang="en-US" sz="1400" dirty="0" smtClean="0"/>
              <a:t>[Balcan-Hanneke’12]</a:t>
            </a:r>
            <a:r>
              <a:rPr lang="en-US" sz="2400" dirty="0" smtClean="0"/>
              <a:t>.</a:t>
            </a:r>
          </a:p>
        </p:txBody>
      </p:sp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304800" y="3200400"/>
            <a:ext cx="8458200" cy="1447800"/>
            <a:chOff x="304800" y="5257799"/>
            <a:chExt cx="8458200" cy="1447800"/>
          </a:xfrm>
        </p:grpSpPr>
        <p:pic>
          <p:nvPicPr>
            <p:cNvPr id="26632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960" y="5257799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297904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Picture 3" descr="C:\Users\Administrator\AppData\Local\Microsoft\Windows\Temporary Internet Files\Content.IE5\AYUTX4C7\MP900400421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261809"/>
              <a:ext cx="1423040" cy="14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9" name="Content Placeholder 9"/>
          <p:cNvSpPr txBox="1">
            <a:spLocks/>
          </p:cNvSpPr>
          <p:nvPr/>
        </p:nvSpPr>
        <p:spPr bwMode="auto">
          <a:xfrm>
            <a:off x="762000" y="39624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3600" dirty="0">
                <a:solidFill>
                  <a:srgbClr val="FF0000"/>
                </a:solidFill>
              </a:rPr>
              <a:t>D</a:t>
            </a:r>
            <a:r>
              <a:rPr lang="en-US" sz="3600" baseline="-250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FF0000"/>
                </a:solidFill>
              </a:rPr>
              <a:t>              D</a:t>
            </a:r>
            <a:r>
              <a:rPr lang="en-US" sz="3600" baseline="-25000" dirty="0">
                <a:solidFill>
                  <a:srgbClr val="FF0000"/>
                </a:solidFill>
              </a:rPr>
              <a:t>2</a:t>
            </a:r>
            <a:r>
              <a:rPr lang="en-US" sz="3600" dirty="0">
                <a:solidFill>
                  <a:srgbClr val="FF0000"/>
                </a:solidFill>
              </a:rPr>
              <a:t>              …              </a:t>
            </a:r>
            <a:r>
              <a:rPr lang="en-US" sz="3600" dirty="0" smtClean="0">
                <a:solidFill>
                  <a:srgbClr val="FF0000"/>
                </a:solidFill>
              </a:rPr>
              <a:t>D</a:t>
            </a:r>
            <a:r>
              <a:rPr lang="en-US" sz="3600" baseline="-25000" dirty="0" smtClean="0">
                <a:solidFill>
                  <a:srgbClr val="FF0000"/>
                </a:solidFill>
              </a:rPr>
              <a:t>s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Content Placeholder 9"/>
              <p:cNvSpPr txBox="1">
                <a:spLocks/>
              </p:cNvSpPr>
              <p:nvPr/>
            </p:nvSpPr>
            <p:spPr bwMode="auto">
              <a:xfrm>
                <a:off x="258763" y="1828800"/>
                <a:ext cx="86566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sz="2200" dirty="0" smtClean="0"/>
                  <a:t>error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O(OPT)+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using only 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O(s </a:t>
                </a:r>
                <a:r>
                  <a:rPr lang="en-US" sz="2200" dirty="0" err="1">
                    <a:solidFill>
                      <a:srgbClr val="0000CC"/>
                    </a:solidFill>
                  </a:rPr>
                  <a:t>log|C</a:t>
                </a:r>
                <a:r>
                  <a:rPr lang="en-US" sz="2200" dirty="0">
                    <a:solidFill>
                      <a:srgbClr val="0000CC"/>
                    </a:solidFill>
                  </a:rPr>
                  <a:t>| log(1/</a:t>
                </a:r>
                <a:r>
                  <a:rPr lang="en-US" sz="2200" dirty="0">
                    <a:solidFill>
                      <a:srgbClr val="0000CC"/>
                    </a:solidFill>
                    <a:latin typeface="cmmi10" pitchFamily="34" charset="0"/>
                  </a:rPr>
                  <a:t>²</a:t>
                </a:r>
                <a:r>
                  <a:rPr lang="en-US" sz="2200" dirty="0">
                    <a:solidFill>
                      <a:srgbClr val="0000CC"/>
                    </a:solidFill>
                  </a:rPr>
                  <a:t>))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200" dirty="0" smtClean="0"/>
                  <a:t>examples.</a:t>
                </a:r>
                <a:endParaRPr lang="en-US" sz="2200" dirty="0"/>
              </a:p>
            </p:txBody>
          </p:sp>
        </mc:Choice>
        <mc:Fallback xmlns="">
          <p:sp>
            <p:nvSpPr>
              <p:cNvPr id="2663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763" y="1828800"/>
                <a:ext cx="8656637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1196" t="-24000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1" name="Content Placeholder 9"/>
          <p:cNvSpPr txBox="1">
            <a:spLocks/>
          </p:cNvSpPr>
          <p:nvPr/>
        </p:nvSpPr>
        <p:spPr bwMode="auto">
          <a:xfrm>
            <a:off x="258763" y="2438400"/>
            <a:ext cx="86566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0"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 dirty="0"/>
              <a:t>Not computationally efficient in </a:t>
            </a:r>
            <a:r>
              <a:rPr lang="en-US" sz="2400" dirty="0" smtClean="0"/>
              <a:t>general.</a:t>
            </a:r>
            <a:endParaRPr lang="en-US" sz="2400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228600" y="510540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2400" dirty="0" smtClean="0"/>
              <a:t>Distributed Implementation of Smooth </a:t>
            </a:r>
            <a:r>
              <a:rPr lang="en-US" sz="2400" dirty="0" smtClean="0"/>
              <a:t>Boosting  (access to agnostic weak learner).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687110" y="5559623"/>
            <a:ext cx="233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dirty="0"/>
              <a:t>[TseChen-Balcan-Chau’15</a:t>
            </a:r>
            <a:r>
              <a:rPr lang="en-US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9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152400" y="3810000"/>
            <a:ext cx="8686800" cy="1436686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152400" y="2286000"/>
            <a:ext cx="8686800" cy="10668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600">
              <a:solidFill>
                <a:srgbClr val="0000CC"/>
              </a:solidFill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>
                <a:solidFill>
                  <a:srgbClr val="0000CC"/>
                </a:solidFill>
              </a:rPr>
              <a:t>Better </a:t>
            </a:r>
            <a:r>
              <a:rPr lang="en-US" sz="3600" dirty="0" smtClean="0">
                <a:solidFill>
                  <a:srgbClr val="0000CC"/>
                </a:solidFill>
              </a:rPr>
              <a:t>results </a:t>
            </a:r>
            <a:r>
              <a:rPr lang="en-US" sz="3600" dirty="0">
                <a:solidFill>
                  <a:srgbClr val="0000CC"/>
                </a:solidFill>
              </a:rPr>
              <a:t>for special cases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42318" y="990600"/>
            <a:ext cx="2406282" cy="1257773"/>
            <a:chOff x="7475538" y="2728911"/>
            <a:chExt cx="3497262" cy="1766889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8702558" y="2728911"/>
              <a:ext cx="1298695" cy="978894"/>
              <a:chOff x="7196593" y="4366290"/>
              <a:chExt cx="1043987" cy="712505"/>
            </a:xfrm>
          </p:grpSpPr>
          <p:sp>
            <p:nvSpPr>
              <p:cNvPr id="27668" name="TextBox 10"/>
              <p:cNvSpPr txBox="1">
                <a:spLocks noChangeArrowheads="1"/>
              </p:cNvSpPr>
              <p:nvPr/>
            </p:nvSpPr>
            <p:spPr bwMode="auto">
              <a:xfrm>
                <a:off x="7839860" y="4698204"/>
                <a:ext cx="287853" cy="38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dirty="0">
                    <a:solidFill>
                      <a:srgbClr val="00B050"/>
                    </a:solidFill>
                  </a:rPr>
                  <a:t>+</a:t>
                </a:r>
              </a:p>
            </p:txBody>
          </p:sp>
          <p:sp>
            <p:nvSpPr>
              <p:cNvPr id="27669" name="TextBox 12"/>
              <p:cNvSpPr txBox="1">
                <a:spLocks noChangeArrowheads="1"/>
              </p:cNvSpPr>
              <p:nvPr/>
            </p:nvSpPr>
            <p:spPr bwMode="auto">
              <a:xfrm>
                <a:off x="7952727" y="4366290"/>
                <a:ext cx="287853" cy="38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dirty="0">
                    <a:solidFill>
                      <a:srgbClr val="00B050"/>
                    </a:solidFill>
                  </a:rPr>
                  <a:t>+</a:t>
                </a:r>
              </a:p>
            </p:txBody>
          </p:sp>
          <p:sp>
            <p:nvSpPr>
              <p:cNvPr id="27670" name="TextBox 13"/>
              <p:cNvSpPr txBox="1">
                <a:spLocks noChangeArrowheads="1"/>
              </p:cNvSpPr>
              <p:nvPr/>
            </p:nvSpPr>
            <p:spPr bwMode="auto">
              <a:xfrm>
                <a:off x="7268521" y="4415908"/>
                <a:ext cx="287853" cy="38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+</a:t>
                </a:r>
              </a:p>
            </p:txBody>
          </p:sp>
          <p:sp>
            <p:nvSpPr>
              <p:cNvPr id="27671" name="TextBox 14"/>
              <p:cNvSpPr txBox="1">
                <a:spLocks noChangeArrowheads="1"/>
              </p:cNvSpPr>
              <p:nvPr/>
            </p:nvSpPr>
            <p:spPr bwMode="auto">
              <a:xfrm>
                <a:off x="7196593" y="4698203"/>
                <a:ext cx="287853" cy="38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dirty="0">
                    <a:solidFill>
                      <a:srgbClr val="00B050"/>
                    </a:solidFill>
                  </a:rPr>
                  <a:t>+</a:t>
                </a:r>
              </a:p>
            </p:txBody>
          </p:sp>
        </p:grp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9142413" y="2894012"/>
              <a:ext cx="1830387" cy="1601788"/>
              <a:chOff x="7047048" y="4785360"/>
              <a:chExt cx="1535392" cy="996256"/>
            </a:xfrm>
          </p:grpSpPr>
          <p:sp>
            <p:nvSpPr>
              <p:cNvPr id="27664" name="TextBox 15"/>
              <p:cNvSpPr txBox="1">
                <a:spLocks noChangeArrowheads="1"/>
              </p:cNvSpPr>
              <p:nvPr/>
            </p:nvSpPr>
            <p:spPr bwMode="auto">
              <a:xfrm>
                <a:off x="7047048" y="5456334"/>
                <a:ext cx="280035" cy="325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27665" name="TextBox 16"/>
              <p:cNvSpPr txBox="1">
                <a:spLocks noChangeArrowheads="1"/>
              </p:cNvSpPr>
              <p:nvPr/>
            </p:nvSpPr>
            <p:spPr bwMode="auto">
              <a:xfrm>
                <a:off x="8221669" y="5275570"/>
                <a:ext cx="280035" cy="325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27666" name="TextBox 17"/>
              <p:cNvSpPr txBox="1">
                <a:spLocks noChangeArrowheads="1"/>
              </p:cNvSpPr>
              <p:nvPr/>
            </p:nvSpPr>
            <p:spPr bwMode="auto">
              <a:xfrm>
                <a:off x="8302405" y="4785360"/>
                <a:ext cx="280035" cy="325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27667" name="TextBox 18"/>
              <p:cNvSpPr txBox="1">
                <a:spLocks noChangeArrowheads="1"/>
              </p:cNvSpPr>
              <p:nvPr/>
            </p:nvSpPr>
            <p:spPr bwMode="auto">
              <a:xfrm>
                <a:off x="8018475" y="5013960"/>
                <a:ext cx="280035" cy="325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</p:grpSp>
        <p:grpSp>
          <p:nvGrpSpPr>
            <p:cNvPr id="48" name="Group 47"/>
            <p:cNvGrpSpPr>
              <a:grpSpLocks/>
            </p:cNvGrpSpPr>
            <p:nvPr/>
          </p:nvGrpSpPr>
          <p:grpSpPr bwMode="auto">
            <a:xfrm>
              <a:off x="7475538" y="3184525"/>
              <a:ext cx="1133475" cy="1311275"/>
              <a:chOff x="7632461" y="4785360"/>
              <a:chExt cx="949897" cy="815442"/>
            </a:xfrm>
          </p:grpSpPr>
          <p:sp>
            <p:nvSpPr>
              <p:cNvPr id="27660" name="TextBox 15"/>
              <p:cNvSpPr txBox="1">
                <a:spLocks noChangeArrowheads="1"/>
              </p:cNvSpPr>
              <p:nvPr/>
            </p:nvSpPr>
            <p:spPr bwMode="auto">
              <a:xfrm>
                <a:off x="7632461" y="5275570"/>
                <a:ext cx="279875" cy="325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dirty="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27661" name="TextBox 16"/>
              <p:cNvSpPr txBox="1">
                <a:spLocks noChangeArrowheads="1"/>
              </p:cNvSpPr>
              <p:nvPr/>
            </p:nvSpPr>
            <p:spPr bwMode="auto">
              <a:xfrm>
                <a:off x="8221748" y="5275570"/>
                <a:ext cx="279874" cy="325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27662" name="TextBox 17"/>
              <p:cNvSpPr txBox="1">
                <a:spLocks noChangeArrowheads="1"/>
              </p:cNvSpPr>
              <p:nvPr/>
            </p:nvSpPr>
            <p:spPr bwMode="auto">
              <a:xfrm>
                <a:off x="8302484" y="4785360"/>
                <a:ext cx="279874" cy="325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  <p:sp>
            <p:nvSpPr>
              <p:cNvPr id="27663" name="TextBox 18"/>
              <p:cNvSpPr txBox="1">
                <a:spLocks noChangeArrowheads="1"/>
              </p:cNvSpPr>
              <p:nvPr/>
            </p:nvSpPr>
            <p:spPr bwMode="auto">
              <a:xfrm>
                <a:off x="8018554" y="5013960"/>
                <a:ext cx="279875" cy="325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00B050"/>
                    </a:solidFill>
                  </a:rPr>
                  <a:t>-</a:t>
                </a:r>
              </a:p>
            </p:txBody>
          </p:sp>
        </p:grp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8702558" y="2894013"/>
              <a:ext cx="1265355" cy="7881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7" name="Content Placeholder 9"/>
          <p:cNvSpPr txBox="1">
            <a:spLocks/>
          </p:cNvSpPr>
          <p:nvPr/>
        </p:nvSpPr>
        <p:spPr bwMode="auto">
          <a:xfrm>
            <a:off x="331787" y="2362200"/>
            <a:ext cx="822325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200" dirty="0">
                <a:solidFill>
                  <a:srgbClr val="0000CC"/>
                </a:solidFill>
              </a:rPr>
              <a:t>C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0000CC"/>
                </a:solidFill>
              </a:rPr>
              <a:t>intersection-closed</a:t>
            </a:r>
            <a:r>
              <a:rPr lang="en-US" sz="2200" dirty="0"/>
              <a:t>, then </a:t>
            </a:r>
            <a:r>
              <a:rPr lang="en-US" sz="2200" dirty="0">
                <a:solidFill>
                  <a:srgbClr val="0000CC"/>
                </a:solidFill>
              </a:rPr>
              <a:t>C</a:t>
            </a:r>
            <a:r>
              <a:rPr lang="en-US" sz="2200" dirty="0"/>
              <a:t> can be learned in </a:t>
            </a:r>
            <a:r>
              <a:rPr lang="en-US" sz="2200" dirty="0">
                <a:solidFill>
                  <a:srgbClr val="0000CC"/>
                </a:solidFill>
              </a:rPr>
              <a:t>one round</a:t>
            </a:r>
            <a:r>
              <a:rPr lang="en-US" sz="2200" dirty="0"/>
              <a:t> and </a:t>
            </a:r>
            <a:r>
              <a:rPr lang="en-US" sz="2200" dirty="0" smtClean="0">
                <a:solidFill>
                  <a:srgbClr val="0000CC"/>
                </a:solidFill>
              </a:rPr>
              <a:t>s </a:t>
            </a:r>
            <a:r>
              <a:rPr lang="en-US" sz="2200" dirty="0">
                <a:solidFill>
                  <a:srgbClr val="0000CC"/>
                </a:solidFill>
              </a:rPr>
              <a:t>hypotheses </a:t>
            </a:r>
            <a:r>
              <a:rPr lang="en-US" sz="2200" dirty="0"/>
              <a:t>of total communication.</a:t>
            </a:r>
          </a:p>
        </p:txBody>
      </p:sp>
      <p:sp>
        <p:nvSpPr>
          <p:cNvPr id="24" name="Content Placeholder 9"/>
          <p:cNvSpPr txBox="1">
            <a:spLocks/>
          </p:cNvSpPr>
          <p:nvPr/>
        </p:nvSpPr>
        <p:spPr bwMode="auto">
          <a:xfrm>
            <a:off x="152400" y="3924299"/>
            <a:ext cx="8772916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sz="2200" dirty="0" smtClean="0"/>
              <a:t>Each  </a:t>
            </a:r>
            <a:r>
              <a:rPr lang="en-US" sz="2200" dirty="0" smtClean="0">
                <a:solidFill>
                  <a:srgbClr val="0000CC"/>
                </a:solidFill>
              </a:rPr>
              <a:t>i</a:t>
            </a:r>
            <a:r>
              <a:rPr lang="en-US" sz="2200" dirty="0" smtClean="0"/>
              <a:t> draws </a:t>
            </a:r>
            <a:r>
              <a:rPr lang="en-US" sz="2200" dirty="0" smtClean="0">
                <a:solidFill>
                  <a:srgbClr val="0000CC"/>
                </a:solidFill>
                <a:latin typeface="Comic Sans MS"/>
              </a:rPr>
              <a:t>S</a:t>
            </a:r>
            <a:r>
              <a:rPr lang="en-US" sz="2200" baseline="-25000" dirty="0" smtClean="0">
                <a:solidFill>
                  <a:srgbClr val="0000CC"/>
                </a:solidFill>
                <a:latin typeface="Comic Sans MS"/>
              </a:rPr>
              <a:t>i</a:t>
            </a:r>
            <a:r>
              <a:rPr lang="en-US" sz="2200" dirty="0" smtClean="0"/>
              <a:t> of size </a:t>
            </a:r>
            <a:r>
              <a:rPr lang="en-US" sz="2200" dirty="0" smtClean="0">
                <a:solidFill>
                  <a:srgbClr val="0000CC"/>
                </a:solidFill>
              </a:rPr>
              <a:t>O(d/</a:t>
            </a:r>
            <a:r>
              <a:rPr lang="en-US" sz="2200" dirty="0" smtClean="0">
                <a:solidFill>
                  <a:srgbClr val="0000CC"/>
                </a:solidFill>
                <a:latin typeface="cmmi10"/>
              </a:rPr>
              <a:t>²</a:t>
            </a:r>
            <a:r>
              <a:rPr lang="en-US" sz="2200" dirty="0" smtClean="0">
                <a:solidFill>
                  <a:srgbClr val="0000CC"/>
                </a:solidFill>
              </a:rPr>
              <a:t> log(1/</a:t>
            </a:r>
            <a:r>
              <a:rPr lang="en-US" sz="2200" dirty="0" smtClean="0">
                <a:solidFill>
                  <a:srgbClr val="0000CC"/>
                </a:solidFill>
                <a:latin typeface="cmmi10"/>
              </a:rPr>
              <a:t>²</a:t>
            </a:r>
            <a:r>
              <a:rPr lang="en-US" sz="2200" dirty="0" smtClean="0">
                <a:solidFill>
                  <a:srgbClr val="0000CC"/>
                </a:solidFill>
              </a:rPr>
              <a:t>))</a:t>
            </a:r>
            <a:r>
              <a:rPr lang="en-US" sz="2200" dirty="0" smtClean="0"/>
              <a:t>, finds smallest </a:t>
            </a:r>
            <a:r>
              <a:rPr lang="en-US" sz="2200" dirty="0" smtClean="0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2200" baseline="-25000" dirty="0" smtClean="0">
                <a:solidFill>
                  <a:srgbClr val="0000CC"/>
                </a:solidFill>
                <a:latin typeface="Comic Sans MS"/>
              </a:rPr>
              <a:t>i</a:t>
            </a:r>
            <a:r>
              <a:rPr lang="en-US" sz="2200" dirty="0" smtClean="0"/>
              <a:t> in </a:t>
            </a:r>
            <a:r>
              <a:rPr lang="en-US" sz="2200" dirty="0" smtClean="0">
                <a:solidFill>
                  <a:srgbClr val="0000CC"/>
                </a:solidFill>
              </a:rPr>
              <a:t>C</a:t>
            </a:r>
            <a:r>
              <a:rPr lang="en-US" sz="2200" dirty="0" smtClean="0"/>
              <a:t> consistent with </a:t>
            </a:r>
            <a:r>
              <a:rPr lang="en-US" sz="2200" dirty="0" smtClean="0">
                <a:solidFill>
                  <a:srgbClr val="0000CC"/>
                </a:solidFill>
                <a:latin typeface="Comic Sans MS"/>
              </a:rPr>
              <a:t>S</a:t>
            </a:r>
            <a:r>
              <a:rPr lang="en-US" sz="2200" baseline="-25000" dirty="0" smtClean="0">
                <a:solidFill>
                  <a:srgbClr val="0000CC"/>
                </a:solidFill>
                <a:latin typeface="Comic Sans MS"/>
              </a:rPr>
              <a:t>i</a:t>
            </a:r>
            <a:r>
              <a:rPr lang="en-US" sz="2200" dirty="0" smtClean="0"/>
              <a:t> and sends </a:t>
            </a:r>
            <a:r>
              <a:rPr lang="en-US" sz="2200" dirty="0" smtClean="0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2200" baseline="-25000" dirty="0" smtClean="0">
                <a:solidFill>
                  <a:srgbClr val="0000CC"/>
                </a:solidFill>
                <a:latin typeface="Comic Sans MS"/>
              </a:rPr>
              <a:t>i</a:t>
            </a:r>
            <a:r>
              <a:rPr lang="en-US" sz="2200" dirty="0" smtClean="0"/>
              <a:t> to player 1.</a:t>
            </a:r>
          </a:p>
        </p:txBody>
      </p:sp>
      <p:sp>
        <p:nvSpPr>
          <p:cNvPr id="26" name="Content Placeholder 9"/>
          <p:cNvSpPr txBox="1">
            <a:spLocks/>
          </p:cNvSpPr>
          <p:nvPr/>
        </p:nvSpPr>
        <p:spPr bwMode="auto">
          <a:xfrm>
            <a:off x="234949" y="1066799"/>
            <a:ext cx="4718051" cy="10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200" dirty="0" smtClean="0">
                <a:solidFill>
                  <a:srgbClr val="0000CC"/>
                </a:solidFill>
              </a:rPr>
              <a:t>Intersection-closed</a:t>
            </a:r>
            <a:r>
              <a:rPr lang="en-US" sz="2200" dirty="0" smtClean="0"/>
              <a:t> when </a:t>
            </a:r>
            <a:r>
              <a:rPr lang="en-US" sz="2200" dirty="0" err="1" smtClean="0"/>
              <a:t>fns</a:t>
            </a:r>
            <a:r>
              <a:rPr lang="en-US" sz="2200" dirty="0" smtClean="0"/>
              <a:t> can </a:t>
            </a:r>
            <a:r>
              <a:rPr lang="en-US" sz="2200" dirty="0"/>
              <a:t>be described compactly .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228600" y="3429000"/>
            <a:ext cx="15811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200" b="1" dirty="0"/>
              <a:t>Algorithm</a:t>
            </a:r>
            <a:r>
              <a:rPr lang="en-US" sz="22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9"/>
              <p:cNvSpPr txBox="1">
                <a:spLocks/>
              </p:cNvSpPr>
              <p:nvPr/>
            </p:nvSpPr>
            <p:spPr bwMode="auto">
              <a:xfrm>
                <a:off x="259162" y="5867400"/>
                <a:ext cx="8884838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, h</a:t>
                </a:r>
                <a:r>
                  <a:rPr lang="en-US" sz="2200" dirty="0" smtClean="0"/>
                  <a:t> never make mistakes on negatives, and on positives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h</a:t>
                </a:r>
                <a:r>
                  <a:rPr lang="en-US" sz="2200" dirty="0" smtClean="0"/>
                  <a:t> could only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solidFill>
                          <a:schemeClr val="tx1"/>
                        </a:solidFill>
                        <a:latin typeface="Cambria Math"/>
                      </a:rPr>
                      <m:t>er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sz="1800" i="0" dirty="0">
                        <a:solidFill>
                          <a:schemeClr val="tx1"/>
                        </a:solidFill>
                        <a:latin typeface="Cambria Math"/>
                      </a:rPr>
                      <m:t>er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i="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 i="0" dirty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)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algn="l"/>
                <a:endParaRPr lang="en-US" sz="2400" dirty="0"/>
              </a:p>
            </p:txBody>
          </p:sp>
        </mc:Choice>
        <mc:Fallback xmlns="">
          <p:sp>
            <p:nvSpPr>
              <p:cNvPr id="3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162" y="5867400"/>
                <a:ext cx="8884838" cy="419100"/>
              </a:xfrm>
              <a:prstGeom prst="rect">
                <a:avLst/>
              </a:prstGeom>
              <a:blipFill rotWithShape="1">
                <a:blip r:embed="rId3"/>
                <a:stretch>
                  <a:fillRect l="-892" t="-8824" b="-10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9"/>
          <p:cNvSpPr txBox="1">
            <a:spLocks/>
          </p:cNvSpPr>
          <p:nvPr/>
        </p:nvSpPr>
        <p:spPr bwMode="auto">
          <a:xfrm>
            <a:off x="228600" y="5372100"/>
            <a:ext cx="2095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300" u="sng" dirty="0" smtClean="0"/>
              <a:t>Key point</a:t>
            </a:r>
            <a:r>
              <a:rPr lang="en-US" sz="2300" dirty="0" smtClean="0"/>
              <a:t>:</a:t>
            </a:r>
            <a:endParaRPr lang="en-US" sz="2300" dirty="0" smtClean="0">
              <a:solidFill>
                <a:srgbClr val="0000CC"/>
              </a:solidFill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 bwMode="auto">
          <a:xfrm>
            <a:off x="152400" y="4751386"/>
            <a:ext cx="8772916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sz="2200" dirty="0" smtClean="0"/>
              <a:t>Player 1 computes </a:t>
            </a:r>
            <a:r>
              <a:rPr lang="en-US" sz="2200" dirty="0" smtClean="0">
                <a:solidFill>
                  <a:srgbClr val="0000CC"/>
                </a:solidFill>
              </a:rPr>
              <a:t>smallest h</a:t>
            </a:r>
            <a:r>
              <a:rPr lang="en-US" sz="2200" dirty="0" smtClean="0"/>
              <a:t> </a:t>
            </a:r>
            <a:r>
              <a:rPr lang="en-US" sz="2200" dirty="0" err="1" smtClean="0"/>
              <a:t>s.t.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2200" baseline="-25000" dirty="0" smtClean="0">
                <a:solidFill>
                  <a:srgbClr val="0000CC"/>
                </a:solidFill>
                <a:latin typeface="Comic Sans MS"/>
              </a:rPr>
              <a:t>i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  <a:latin typeface="cmsy10"/>
              </a:rPr>
              <a:t>µ</a:t>
            </a:r>
            <a:r>
              <a:rPr lang="en-US" sz="2200" dirty="0" smtClean="0">
                <a:solidFill>
                  <a:srgbClr val="0000CC"/>
                </a:solidFill>
              </a:rPr>
              <a:t> h </a:t>
            </a:r>
            <a:r>
              <a:rPr lang="en-US" sz="2200" dirty="0" smtClean="0"/>
              <a:t>for all </a:t>
            </a:r>
            <a:r>
              <a:rPr lang="en-US" sz="2200" dirty="0" smtClean="0">
                <a:solidFill>
                  <a:srgbClr val="0000CC"/>
                </a:solidFill>
              </a:rPr>
              <a:t>i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/>
      <p:bldP spid="28" grpId="0"/>
      <p:bldP spid="30" grpId="0"/>
      <p:bldP spid="27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600">
              <a:solidFill>
                <a:srgbClr val="0000CC"/>
              </a:solidFill>
            </a:endParaRPr>
          </a:p>
        </p:txBody>
      </p:sp>
      <p:sp>
        <p:nvSpPr>
          <p:cNvPr id="28675" name="Content Placeholder 9"/>
          <p:cNvSpPr>
            <a:spLocks noGrp="1"/>
          </p:cNvSpPr>
          <p:nvPr>
            <p:ph idx="1"/>
          </p:nvPr>
        </p:nvSpPr>
        <p:spPr>
          <a:xfrm>
            <a:off x="258763" y="1143000"/>
            <a:ext cx="6599237" cy="533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200" u="sng" dirty="0" smtClean="0"/>
              <a:t>E.g., conjunctions over {0,1}</a:t>
            </a:r>
            <a:r>
              <a:rPr lang="en-US" sz="2200" u="sng" baseline="30000" dirty="0" smtClean="0"/>
              <a:t>d</a:t>
            </a:r>
            <a:r>
              <a:rPr lang="en-US" sz="2200" dirty="0" smtClean="0"/>
              <a:t>  [f(x) = x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x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x</a:t>
            </a:r>
            <a:r>
              <a:rPr lang="en-US" sz="2200" baseline="-25000" dirty="0" smtClean="0"/>
              <a:t>9</a:t>
            </a:r>
            <a:r>
              <a:rPr lang="en-US" sz="2200" dirty="0" smtClean="0"/>
              <a:t>x</a:t>
            </a:r>
            <a:r>
              <a:rPr lang="en-US" sz="2200" baseline="-25000" dirty="0" smtClean="0"/>
              <a:t>15</a:t>
            </a:r>
            <a:r>
              <a:rPr lang="en-US" sz="2200" dirty="0" smtClean="0"/>
              <a:t> ]</a:t>
            </a:r>
            <a:endParaRPr lang="en-US" sz="2200" baseline="-25000" dirty="0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>
                <a:solidFill>
                  <a:srgbClr val="0000CC"/>
                </a:solidFill>
              </a:rPr>
              <a:t>Better </a:t>
            </a:r>
            <a:r>
              <a:rPr lang="en-US" sz="3600" dirty="0" smtClean="0">
                <a:solidFill>
                  <a:srgbClr val="0000CC"/>
                </a:solidFill>
              </a:rPr>
              <a:t>results </a:t>
            </a:r>
            <a:r>
              <a:rPr lang="en-US" sz="3600" dirty="0">
                <a:solidFill>
                  <a:srgbClr val="0000CC"/>
                </a:solidFill>
              </a:rPr>
              <a:t>for special cases</a:t>
            </a:r>
          </a:p>
        </p:txBody>
      </p:sp>
      <p:sp>
        <p:nvSpPr>
          <p:cNvPr id="28677" name="Content Placeholder 9"/>
          <p:cNvSpPr txBox="1">
            <a:spLocks/>
          </p:cNvSpPr>
          <p:nvPr/>
        </p:nvSpPr>
        <p:spPr bwMode="auto">
          <a:xfrm>
            <a:off x="152400" y="43434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sz="2200" dirty="0" smtClean="0"/>
              <a:t>[Generic </a:t>
            </a:r>
            <a:r>
              <a:rPr lang="en-US" sz="2200" dirty="0"/>
              <a:t>methods </a:t>
            </a:r>
            <a:r>
              <a:rPr lang="en-US" sz="2200" dirty="0">
                <a:solidFill>
                  <a:srgbClr val="0000CC"/>
                </a:solidFill>
              </a:rPr>
              <a:t>O(d) examples</a:t>
            </a:r>
            <a:r>
              <a:rPr lang="en-US" sz="2200" dirty="0"/>
              <a:t>, or </a:t>
            </a:r>
            <a:r>
              <a:rPr lang="en-US" sz="2200" dirty="0">
                <a:solidFill>
                  <a:srgbClr val="0000CC"/>
                </a:solidFill>
              </a:rPr>
              <a:t>O(d</a:t>
            </a:r>
            <a:r>
              <a:rPr lang="en-US" sz="2200" baseline="30000" dirty="0">
                <a:solidFill>
                  <a:srgbClr val="0000CC"/>
                </a:solidFill>
              </a:rPr>
              <a:t>2</a:t>
            </a:r>
            <a:r>
              <a:rPr lang="en-US" sz="2200" dirty="0">
                <a:solidFill>
                  <a:srgbClr val="0000CC"/>
                </a:solidFill>
              </a:rPr>
              <a:t>) bits</a:t>
            </a:r>
            <a:r>
              <a:rPr lang="en-US" sz="2200" dirty="0"/>
              <a:t> total</a:t>
            </a:r>
            <a:r>
              <a:rPr lang="en-US" sz="2200" dirty="0" smtClean="0"/>
              <a:t>.]</a:t>
            </a:r>
            <a:endParaRPr lang="en-US" sz="2200" dirty="0"/>
          </a:p>
        </p:txBody>
      </p:sp>
      <p:sp>
        <p:nvSpPr>
          <p:cNvPr id="28678" name="Content Placeholder 9"/>
          <p:cNvSpPr txBox="1">
            <a:spLocks/>
          </p:cNvSpPr>
          <p:nvPr/>
        </p:nvSpPr>
        <p:spPr bwMode="auto">
          <a:xfrm>
            <a:off x="571500" y="2590800"/>
            <a:ext cx="7734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sz="2200" dirty="0"/>
              <a:t>Each entity intersects its positives. 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sz="2200" dirty="0"/>
              <a:t>Sends to player 1.</a:t>
            </a:r>
          </a:p>
        </p:txBody>
      </p:sp>
      <p:sp>
        <p:nvSpPr>
          <p:cNvPr id="28679" name="Content Placeholder 9"/>
          <p:cNvSpPr txBox="1">
            <a:spLocks/>
          </p:cNvSpPr>
          <p:nvPr/>
        </p:nvSpPr>
        <p:spPr bwMode="auto">
          <a:xfrm>
            <a:off x="571500" y="3429000"/>
            <a:ext cx="6896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sz="2200" dirty="0"/>
              <a:t>Player 1 intersects &amp; broadcasts.</a:t>
            </a:r>
          </a:p>
        </p:txBody>
      </p:sp>
      <p:sp>
        <p:nvSpPr>
          <p:cNvPr id="28680" name="Content Placeholder 9"/>
          <p:cNvSpPr txBox="1">
            <a:spLocks/>
          </p:cNvSpPr>
          <p:nvPr/>
        </p:nvSpPr>
        <p:spPr bwMode="auto">
          <a:xfrm>
            <a:off x="76200" y="19812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sz="2200" dirty="0"/>
              <a:t>Only </a:t>
            </a:r>
            <a:r>
              <a:rPr lang="en-US" sz="2200" dirty="0" smtClean="0">
                <a:solidFill>
                  <a:srgbClr val="0000CC"/>
                </a:solidFill>
              </a:rPr>
              <a:t>O(s) </a:t>
            </a:r>
            <a:r>
              <a:rPr lang="en-US" sz="2200" dirty="0">
                <a:solidFill>
                  <a:srgbClr val="0000CC"/>
                </a:solidFill>
              </a:rPr>
              <a:t>examples </a:t>
            </a:r>
            <a:r>
              <a:rPr lang="en-US" sz="2200" dirty="0"/>
              <a:t>sent, </a:t>
            </a:r>
            <a:r>
              <a:rPr lang="en-US" sz="2200" dirty="0" smtClean="0">
                <a:solidFill>
                  <a:srgbClr val="0000CC"/>
                </a:solidFill>
              </a:rPr>
              <a:t>O(</a:t>
            </a:r>
            <a:r>
              <a:rPr lang="en-US" sz="2200" dirty="0" err="1" smtClean="0">
                <a:solidFill>
                  <a:srgbClr val="0000CC"/>
                </a:solidFill>
              </a:rPr>
              <a:t>sd</a:t>
            </a:r>
            <a:r>
              <a:rPr lang="en-US" sz="2200" dirty="0">
                <a:solidFill>
                  <a:srgbClr val="0000CC"/>
                </a:solidFill>
              </a:rPr>
              <a:t>) bits</a:t>
            </a:r>
            <a:r>
              <a:rPr lang="en-US" sz="2200" dirty="0"/>
              <a:t>. </a:t>
            </a:r>
          </a:p>
        </p:txBody>
      </p:sp>
      <p:grpSp>
        <p:nvGrpSpPr>
          <p:cNvPr id="28681" name="Group 13"/>
          <p:cNvGrpSpPr>
            <a:grpSpLocks/>
          </p:cNvGrpSpPr>
          <p:nvPr/>
        </p:nvGrpSpPr>
        <p:grpSpPr bwMode="auto">
          <a:xfrm>
            <a:off x="6172200" y="2438400"/>
            <a:ext cx="2362200" cy="1447800"/>
            <a:chOff x="5928719" y="4123670"/>
            <a:chExt cx="3015916" cy="1898984"/>
          </a:xfrm>
        </p:grpSpPr>
        <p:sp>
          <p:nvSpPr>
            <p:cNvPr id="28682" name="Content Placeholder 9"/>
            <p:cNvSpPr txBox="1">
              <a:spLocks/>
            </p:cNvSpPr>
            <p:nvPr/>
          </p:nvSpPr>
          <p:spPr bwMode="auto">
            <a:xfrm>
              <a:off x="5928719" y="4123670"/>
              <a:ext cx="3015916" cy="1898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rgbClr val="FFFF00"/>
                </a:buClr>
              </a:pPr>
              <a:r>
                <a:rPr lang="en-US" sz="1800" dirty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  <a:cs typeface="Cambria Math" pitchFamily="18" charset="0"/>
                </a:rPr>
                <a:t>1101111011010111</a:t>
              </a:r>
            </a:p>
            <a:p>
              <a:pPr algn="l" eaLnBrk="1" hangingPunct="1">
                <a:spcBef>
                  <a:spcPct val="20000"/>
                </a:spcBef>
                <a:buClr>
                  <a:srgbClr val="FFFF00"/>
                </a:buClr>
              </a:pPr>
              <a:r>
                <a:rPr lang="en-US" sz="1800" dirty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  <a:cs typeface="Cambria Math" pitchFamily="18" charset="0"/>
                </a:rPr>
                <a:t>1111110111001110</a:t>
              </a:r>
            </a:p>
            <a:p>
              <a:pPr algn="l" eaLnBrk="1" hangingPunct="1">
                <a:spcBef>
                  <a:spcPct val="20000"/>
                </a:spcBef>
                <a:buClr>
                  <a:srgbClr val="FFFF00"/>
                </a:buClr>
              </a:pPr>
              <a:r>
                <a:rPr lang="en-US" sz="1800" dirty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  <a:cs typeface="Cambria Math" pitchFamily="18" charset="0"/>
                </a:rPr>
                <a:t>1100110011001111</a:t>
              </a:r>
            </a:p>
            <a:p>
              <a:pPr algn="l" eaLnBrk="1" hangingPunct="1">
                <a:spcBef>
                  <a:spcPct val="20000"/>
                </a:spcBef>
                <a:buClr>
                  <a:srgbClr val="FFFF00"/>
                </a:buClr>
              </a:pPr>
              <a:r>
                <a:rPr lang="en-US" sz="1800" dirty="0">
                  <a:solidFill>
                    <a:srgbClr val="0000CC"/>
                  </a:solidFill>
                  <a:latin typeface="Cambria Math" pitchFamily="18" charset="0"/>
                  <a:ea typeface="Cambria Math" pitchFamily="18" charset="0"/>
                  <a:cs typeface="Cambria Math" pitchFamily="18" charset="0"/>
                </a:rPr>
                <a:t>1100110011000110</a:t>
              </a:r>
            </a:p>
            <a:p>
              <a:pPr algn="l" eaLnBrk="1" hangingPunct="1">
                <a:spcBef>
                  <a:spcPct val="20000"/>
                </a:spcBef>
                <a:buClr>
                  <a:srgbClr val="FFFF00"/>
                </a:buClr>
              </a:pPr>
              <a:endParaRPr lang="en-US" sz="2400" dirty="0">
                <a:solidFill>
                  <a:srgbClr val="00FF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endParaRPr>
            </a:p>
            <a:p>
              <a:pPr algn="l" eaLnBrk="1" hangingPunct="1">
                <a:spcBef>
                  <a:spcPct val="20000"/>
                </a:spcBef>
                <a:buClr>
                  <a:srgbClr val="FFFF00"/>
                </a:buClr>
              </a:pPr>
              <a:endParaRPr lang="en-US" sz="2400" dirty="0">
                <a:solidFill>
                  <a:srgbClr val="00FF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endParaRPr>
            </a:p>
          </p:txBody>
        </p:sp>
        <p:cxnSp>
          <p:nvCxnSpPr>
            <p:cNvPr id="28683" name="Straight Connector 2"/>
            <p:cNvCxnSpPr>
              <a:cxnSpLocks noChangeShapeType="1"/>
            </p:cNvCxnSpPr>
            <p:nvPr/>
          </p:nvCxnSpPr>
          <p:spPr bwMode="auto">
            <a:xfrm>
              <a:off x="5985771" y="4523456"/>
              <a:ext cx="2667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786934" y="3962400"/>
            <a:ext cx="350242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scientific data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41682"/>
            <a:ext cx="1483016" cy="136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04800" y="5257800"/>
            <a:ext cx="541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lnSpc>
                <a:spcPct val="120000"/>
              </a:lnSpc>
              <a:defRPr/>
            </a:pPr>
            <a:r>
              <a:rPr lang="en-US" sz="2400" dirty="0" smtClean="0"/>
              <a:t>Key new resource </a:t>
            </a:r>
            <a:r>
              <a:rPr lang="en-US" sz="2400" b="1" dirty="0" smtClean="0">
                <a:solidFill>
                  <a:srgbClr val="FF0000"/>
                </a:solidFill>
              </a:rPr>
              <a:t>communication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838200" y="2590800"/>
            <a:ext cx="350242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v</a:t>
            </a:r>
            <a:r>
              <a:rPr lang="en-US" sz="2400" dirty="0" smtClean="0">
                <a:solidFill>
                  <a:srgbClr val="000000"/>
                </a:solidFill>
              </a:rPr>
              <a:t>ideo data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4800" y="2057400"/>
            <a:ext cx="680416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lnSpc>
                <a:spcPct val="120000"/>
              </a:lnSpc>
              <a:defRPr/>
            </a:pPr>
            <a:r>
              <a:rPr lang="en-US" sz="2400" dirty="0" smtClean="0"/>
              <a:t>E.g.,</a:t>
            </a:r>
            <a:endParaRPr lang="en-US" sz="2400" dirty="0"/>
          </a:p>
        </p:txBody>
      </p:sp>
      <p:pic>
        <p:nvPicPr>
          <p:cNvPr id="19" name="yunakim_ui_demo-35.mov" descr="yunakim_ui_demo-35.mov">
            <a:hlinkClick r:id="" action="ppaction://media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02909"/>
            <a:ext cx="2057400" cy="133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04800" y="10668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lnSpc>
                <a:spcPct val="120000"/>
              </a:lnSpc>
              <a:defRPr/>
            </a:pPr>
            <a:r>
              <a:rPr lang="en-US" sz="2400" dirty="0" smtClean="0"/>
              <a:t>Modern applications: </a:t>
            </a:r>
            <a:r>
              <a:rPr lang="en-US" sz="2800" spc="300" dirty="0" smtClean="0">
                <a:solidFill>
                  <a:srgbClr val="0000CC"/>
                </a:solidFill>
              </a:rPr>
              <a:t>massive </a:t>
            </a:r>
            <a:r>
              <a:rPr lang="en-US" sz="2800" spc="300" dirty="0">
                <a:solidFill>
                  <a:srgbClr val="0000CC"/>
                </a:solidFill>
              </a:rPr>
              <a:t>amounts </a:t>
            </a:r>
            <a:r>
              <a:rPr lang="en-US" sz="2400" dirty="0" smtClean="0">
                <a:latin typeface="+mj-lt"/>
              </a:rPr>
              <a:t>of </a:t>
            </a:r>
            <a:r>
              <a:rPr lang="en-US" sz="2400" dirty="0" smtClean="0"/>
              <a:t>data </a:t>
            </a:r>
            <a:r>
              <a:rPr lang="en-US" sz="2800" dirty="0">
                <a:solidFill>
                  <a:srgbClr val="0000CC"/>
                </a:solidFill>
              </a:rPr>
              <a:t>distributed</a:t>
            </a:r>
            <a:r>
              <a:rPr lang="en-US" sz="2400" dirty="0"/>
              <a:t> </a:t>
            </a:r>
            <a:r>
              <a:rPr lang="en-US" sz="2400" dirty="0" smtClean="0"/>
              <a:t> across </a:t>
            </a:r>
            <a:r>
              <a:rPr lang="en-US" sz="2400" dirty="0"/>
              <a:t>multiple </a:t>
            </a:r>
            <a:r>
              <a:rPr lang="en-US" sz="2400" dirty="0" smtClean="0"/>
              <a:t>locations.</a:t>
            </a:r>
            <a:endParaRPr lang="en-US" sz="2400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685800"/>
          </a:xfrm>
        </p:spPr>
        <p:txBody>
          <a:bodyPr/>
          <a:lstStyle/>
          <a:p>
            <a:r>
              <a:rPr lang="en-US" altLang="en-US" sz="3400" dirty="0" smtClean="0"/>
              <a:t>Distributed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872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>
                <a:solidFill>
                  <a:srgbClr val="0000CC"/>
                </a:solidFill>
              </a:rPr>
              <a:t>Interesting class: parity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9"/>
              <p:cNvSpPr txBox="1">
                <a:spLocks/>
              </p:cNvSpPr>
              <p:nvPr/>
            </p:nvSpPr>
            <p:spPr bwMode="auto">
              <a:xfrm>
                <a:off x="258763" y="2133600"/>
                <a:ext cx="8199437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buClrTx/>
                  <a:defRPr/>
                </a:pPr>
                <a:r>
                  <a:rPr lang="en-US" sz="2200" dirty="0" smtClean="0">
                    <a:latin typeface="+mj-lt"/>
                    <a:cs typeface="Times New Roman" pitchFamily="18" charset="0"/>
                  </a:rPr>
                  <a:t>Classic CC lower bound: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solidFill>
                          <a:srgbClr val="0000CC"/>
                        </a:solidFill>
                        <a:latin typeface="Cambria Math"/>
                        <a:cs typeface="Times New Roman" pitchFamily="18" charset="0"/>
                      </a:rPr>
                      <m:t>Ω</m:t>
                    </m:r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  <a:latin typeface="+mj-lt"/>
                    <a:cs typeface="Times New Roman" pitchFamily="18" charset="0"/>
                  </a:rPr>
                  <a:t>(d</a:t>
                </a:r>
                <a:r>
                  <a:rPr lang="en-US" sz="2200" baseline="30000" dirty="0" smtClean="0">
                    <a:solidFill>
                      <a:srgbClr val="0000CC"/>
                    </a:solidFill>
                    <a:latin typeface="+mj-lt"/>
                    <a:cs typeface="Times New Roman" pitchFamily="18" charset="0"/>
                  </a:rPr>
                  <a:t>2</a:t>
                </a:r>
                <a:r>
                  <a:rPr lang="en-US" sz="2200" dirty="0" smtClean="0">
                    <a:solidFill>
                      <a:srgbClr val="0000CC"/>
                    </a:solidFill>
                    <a:latin typeface="+mj-lt"/>
                    <a:cs typeface="Times New Roman" pitchFamily="18" charset="0"/>
                  </a:rPr>
                  <a:t>) bits LB </a:t>
                </a:r>
                <a:r>
                  <a:rPr lang="en-US" sz="2200" dirty="0" smtClean="0">
                    <a:latin typeface="+mj-lt"/>
                    <a:cs typeface="Times New Roman" pitchFamily="18" charset="0"/>
                  </a:rPr>
                  <a:t>for proper learning.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4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763" y="2133600"/>
                <a:ext cx="8199437" cy="1143000"/>
              </a:xfrm>
              <a:prstGeom prst="rect">
                <a:avLst/>
              </a:prstGeom>
              <a:blipFill rotWithShape="1">
                <a:blip r:embed="rId3"/>
                <a:stretch>
                  <a:fillRect l="-1263" t="-8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 txBox="1">
                <a:spLocks/>
              </p:cNvSpPr>
              <p:nvPr/>
            </p:nvSpPr>
            <p:spPr bwMode="auto">
              <a:xfrm>
                <a:off x="304800" y="1066800"/>
                <a:ext cx="8763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s</m:t>
                    </m:r>
                    <m:r>
                      <a:rPr lang="en-US" sz="2400" dirty="0" smtClean="0">
                        <a:solidFill>
                          <a:srgbClr val="0000CC"/>
                        </a:solidFill>
                        <a:latin typeface="Cambria Math"/>
                      </a:rPr>
                      <m:t>=2, </m:t>
                    </m:r>
                    <m:r>
                      <m:rPr>
                        <m:sty m:val="p"/>
                      </m:rPr>
                      <a:rPr lang="en-US" sz="22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X</m:t>
                    </m:r>
                    <m:r>
                      <a:rPr lang="en-US" sz="22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en-US" sz="2000" dirty="0" smtClean="0">
                    <a:solidFill>
                      <a:srgbClr val="0000CC"/>
                    </a:solidFill>
                  </a:rPr>
                  <a:t> = parity </a:t>
                </a:r>
                <a:r>
                  <a:rPr lang="en-US" sz="2000" dirty="0" err="1" smtClean="0">
                    <a:solidFill>
                      <a:srgbClr val="0000CC"/>
                    </a:solidFill>
                  </a:rPr>
                  <a:t>fns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20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XOR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0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…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XOR</m:t>
                    </m:r>
                    <m:r>
                      <a:rPr lang="en-US" sz="20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dirty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66800"/>
                <a:ext cx="8763000" cy="762000"/>
              </a:xfrm>
              <a:prstGeom prst="rect">
                <a:avLst/>
              </a:prstGeom>
              <a:blipFill rotWithShape="1">
                <a:blip r:embed="rId4"/>
                <a:stretch>
                  <a:fillRect l="-904" t="-4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762000" y="2590800"/>
            <a:ext cx="7162800" cy="6858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Content Placeholder 9"/>
          <p:cNvSpPr txBox="1">
            <a:spLocks/>
          </p:cNvSpPr>
          <p:nvPr/>
        </p:nvSpPr>
        <p:spPr bwMode="auto">
          <a:xfrm>
            <a:off x="685800" y="2743200"/>
            <a:ext cx="746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latin typeface="+mj-lt"/>
                <a:cs typeface="Times New Roman" pitchFamily="18" charset="0"/>
              </a:rPr>
              <a:t> Improperly learn </a:t>
            </a:r>
            <a:r>
              <a:rPr lang="en-US" sz="2200" dirty="0" smtClean="0">
                <a:solidFill>
                  <a:srgbClr val="0000CC"/>
                </a:solidFill>
                <a:latin typeface="+mj-lt"/>
                <a:cs typeface="Times New Roman" pitchFamily="18" charset="0"/>
              </a:rPr>
              <a:t>C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with </a:t>
            </a:r>
            <a:r>
              <a:rPr lang="en-US" sz="2200" dirty="0" smtClean="0">
                <a:solidFill>
                  <a:srgbClr val="0000CC"/>
                </a:solidFill>
                <a:latin typeface="+mj-lt"/>
                <a:cs typeface="Times New Roman" pitchFamily="18" charset="0"/>
              </a:rPr>
              <a:t>O(d)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bits of communication!</a:t>
            </a:r>
            <a:endParaRPr lang="en-US" dirty="0" smtClean="0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381000" y="426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200" dirty="0"/>
              <a:t>Can properly PAC-learn C</a:t>
            </a:r>
            <a:r>
              <a:rPr lang="en-US" sz="2200" dirty="0">
                <a:solidFill>
                  <a:srgbClr val="00FF00"/>
                </a:solidFill>
              </a:rPr>
              <a:t>. </a:t>
            </a:r>
          </a:p>
          <a:p>
            <a:pPr marL="457200" lvl="1" indent="0" algn="l" eaLnBrk="1" hangingPunct="1">
              <a:spcBef>
                <a:spcPct val="20000"/>
              </a:spcBef>
            </a:pPr>
            <a:r>
              <a:rPr lang="en-US" sz="1800" dirty="0"/>
              <a:t>[Given dataset S of size O(d/</a:t>
            </a:r>
            <a:r>
              <a:rPr lang="en-US" sz="1800" dirty="0">
                <a:latin typeface="cmmi10" pitchFamily="34" charset="0"/>
              </a:rPr>
              <a:t>²</a:t>
            </a:r>
            <a:r>
              <a:rPr lang="en-US" sz="1800" dirty="0"/>
              <a:t>), just solve the linear system]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 bwMode="auto">
          <a:xfrm>
            <a:off x="381000" y="5181600"/>
            <a:ext cx="6808560" cy="8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74295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200" dirty="0"/>
              <a:t>Can non-properly learn C in reliable-useful  manner </a:t>
            </a:r>
            <a:r>
              <a:rPr lang="en-US" sz="1800" dirty="0"/>
              <a:t>[RS’88]</a:t>
            </a:r>
            <a:r>
              <a:rPr lang="en-US" sz="2200" dirty="0"/>
              <a:t> </a:t>
            </a:r>
          </a:p>
        </p:txBody>
      </p:sp>
      <p:sp>
        <p:nvSpPr>
          <p:cNvPr id="14" name="Content Placeholder 9"/>
          <p:cNvSpPr txBox="1">
            <a:spLocks/>
          </p:cNvSpPr>
          <p:nvPr/>
        </p:nvSpPr>
        <p:spPr bwMode="auto">
          <a:xfrm>
            <a:off x="342900" y="3695700"/>
            <a:ext cx="2095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200" u="sng" dirty="0" smtClean="0"/>
              <a:t>Key points</a:t>
            </a:r>
            <a:r>
              <a:rPr lang="en-US" sz="2200" dirty="0" smtClean="0"/>
              <a:t>:</a:t>
            </a:r>
            <a:endParaRPr lang="en-US" sz="2200" dirty="0" smtClean="0">
              <a:solidFill>
                <a:srgbClr val="0000CC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867400" y="4114800"/>
            <a:ext cx="3003607" cy="617390"/>
            <a:chOff x="5606993" y="3962400"/>
            <a:chExt cx="3003607" cy="617390"/>
          </a:xfrm>
        </p:grpSpPr>
        <p:pic>
          <p:nvPicPr>
            <p:cNvPr id="16" name="Picture 15" descr="http://almightydad.com/wp-content/uploads/2009/06/smiley-face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6579960" y="3962400"/>
              <a:ext cx="609600" cy="61739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5606993" y="4059789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CC"/>
                  </a:solidFill>
                </a:rPr>
                <a:t>S</a:t>
              </a:r>
              <a:endParaRPr lang="en-US" sz="2000" dirty="0">
                <a:solidFill>
                  <a:srgbClr val="0000CC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V="1">
              <a:off x="5956860" y="4244941"/>
              <a:ext cx="546900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V="1">
              <a:off x="7265760" y="4231299"/>
              <a:ext cx="546900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799160" y="4059789"/>
              <a:ext cx="8114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h</a:t>
              </a:r>
              <a:r>
                <a:rPr lang="en-US" sz="2000" dirty="0" smtClean="0">
                  <a:solidFill>
                    <a:srgbClr val="0000CC"/>
                  </a:solidFill>
                </a:rPr>
                <a:t> </a:t>
              </a:r>
              <a:r>
                <a:rPr lang="en-US" sz="2000" dirty="0" smtClean="0">
                  <a:solidFill>
                    <a:srgbClr val="0000CC"/>
                  </a:solidFill>
                  <a:latin typeface="cmsy10"/>
                </a:rPr>
                <a:t>2</a:t>
              </a:r>
              <a:r>
                <a:rPr lang="en-US" sz="2000" dirty="0" smtClean="0">
                  <a:solidFill>
                    <a:srgbClr val="0000CC"/>
                  </a:solidFill>
                </a:rPr>
                <a:t> C</a:t>
              </a:r>
              <a:endParaRPr lang="en-US" sz="2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87313" y="5029200"/>
            <a:ext cx="2604287" cy="1118606"/>
            <a:chOff x="6248698" y="5340626"/>
            <a:chExt cx="2604287" cy="1118606"/>
          </a:xfrm>
        </p:grpSpPr>
        <p:pic>
          <p:nvPicPr>
            <p:cNvPr id="26" name="Picture 2" descr="C:\Users\Administrator\AppData\Local\Microsoft\Windows\Temporary Internet Files\Content.IE5\R4ILO9H4\MC900434389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5639" y="5340626"/>
              <a:ext cx="668361" cy="1053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7176610" y="5340626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CC"/>
                  </a:solidFill>
                </a:rPr>
                <a:t>S</a:t>
              </a:r>
              <a:endParaRPr lang="en-US" sz="2000" dirty="0">
                <a:solidFill>
                  <a:srgbClr val="0000CC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6584046" y="6019800"/>
              <a:ext cx="547793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248698" y="5791200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CC"/>
                  </a:solidFill>
                </a:rPr>
                <a:t>x</a:t>
              </a:r>
              <a:endParaRPr lang="en-US" sz="2000" dirty="0">
                <a:solidFill>
                  <a:srgbClr val="0000CC"/>
                </a:solidFill>
              </a:endParaRPr>
            </a:p>
          </p:txBody>
        </p:sp>
        <p:cxnSp>
          <p:nvCxnSpPr>
            <p:cNvPr id="32" name="Straight Arrow Connector 31"/>
            <p:cNvCxnSpPr>
              <a:endCxn id="34" idx="1"/>
            </p:cNvCxnSpPr>
            <p:nvPr/>
          </p:nvCxnSpPr>
          <p:spPr bwMode="auto">
            <a:xfrm flipV="1">
              <a:off x="7741439" y="5725777"/>
              <a:ext cx="457200" cy="266821"/>
            </a:xfrm>
            <a:prstGeom prst="straightConnector1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7741439" y="6021142"/>
              <a:ext cx="457200" cy="276255"/>
            </a:xfrm>
            <a:prstGeom prst="straightConnector1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8198639" y="5525722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f</a:t>
              </a:r>
              <a:r>
                <a:rPr lang="en-US" sz="2000" dirty="0" smtClean="0">
                  <a:solidFill>
                    <a:srgbClr val="0000CC"/>
                  </a:solidFill>
                </a:rPr>
                <a:t>(x)</a:t>
              </a:r>
              <a:endParaRPr lang="en-US" sz="2000" dirty="0">
                <a:solidFill>
                  <a:srgbClr val="0000CC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67301" y="6059122"/>
              <a:ext cx="4539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CC"/>
                  </a:solidFill>
                </a:rPr>
                <a:t>??</a:t>
              </a:r>
              <a:endParaRPr lang="en-US" sz="2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36" name="Content Placeholder 9"/>
          <p:cNvSpPr txBox="1">
            <a:spLocks/>
          </p:cNvSpPr>
          <p:nvPr/>
        </p:nvSpPr>
        <p:spPr bwMode="auto">
          <a:xfrm>
            <a:off x="381000" y="6044194"/>
            <a:ext cx="7727654" cy="5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74295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400050" lvl="2" indent="0" algn="l" eaLnBrk="1" hangingPunct="1">
              <a:spcBef>
                <a:spcPct val="20000"/>
              </a:spcBef>
            </a:pPr>
            <a:r>
              <a:rPr lang="en-US" sz="1800" dirty="0" smtClean="0"/>
              <a:t>[</a:t>
            </a:r>
            <a:r>
              <a:rPr lang="en-US" sz="1800" dirty="0"/>
              <a:t>if x in subspace spanned by S, predict accordingly, else say </a:t>
            </a:r>
            <a:r>
              <a:rPr lang="en-US" sz="1800" dirty="0" smtClean="0"/>
              <a:t>“?”] 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9"/>
              <p:cNvSpPr txBox="1">
                <a:spLocks/>
              </p:cNvSpPr>
              <p:nvPr/>
            </p:nvSpPr>
            <p:spPr bwMode="auto">
              <a:xfrm>
                <a:off x="304800" y="1600200"/>
                <a:ext cx="8199437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buClrTx/>
                  <a:defRPr/>
                </a:pPr>
                <a:r>
                  <a:rPr lang="en-US" sz="2200" dirty="0" smtClean="0">
                    <a:latin typeface="+mj-lt"/>
                    <a:cs typeface="Times New Roman" pitchFamily="18" charset="0"/>
                  </a:rPr>
                  <a:t>Generic methods: </a:t>
                </a:r>
                <a:r>
                  <a:rPr lang="en-US" sz="2200" dirty="0" smtClean="0">
                    <a:solidFill>
                      <a:srgbClr val="0000CC"/>
                    </a:solidFill>
                    <a:latin typeface="+mj-lt"/>
                    <a:cs typeface="Times New Roman" pitchFamily="18" charset="0"/>
                  </a:rPr>
                  <a:t>O(d) examples,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  <a:cs typeface="Times New Roman" pitchFamily="18" charset="0"/>
                          </a:rPr>
                          <m:t>d</m:t>
                        </m:r>
                      </m:e>
                      <m:sup>
                        <m: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  <a:latin typeface="+mj-lt"/>
                    <a:cs typeface="Times New Roman" pitchFamily="18" charset="0"/>
                  </a:rPr>
                  <a:t>) bits</a:t>
                </a:r>
                <a:r>
                  <a:rPr lang="en-US" sz="2200" dirty="0" smtClean="0">
                    <a:latin typeface="+mj-lt"/>
                    <a:cs typeface="Times New Roman" pitchFamily="18" charset="0"/>
                  </a:rPr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600200"/>
                <a:ext cx="8199437" cy="1143000"/>
              </a:xfrm>
              <a:prstGeom prst="rect">
                <a:avLst/>
              </a:prstGeom>
              <a:blipFill rotWithShape="1">
                <a:blip r:embed="rId7"/>
                <a:stretch>
                  <a:fillRect l="-1264" t="-8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2" grpId="0"/>
      <p:bldP spid="13" grpId="0"/>
      <p:bldP spid="14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>
                <a:solidFill>
                  <a:srgbClr val="0000CC"/>
                </a:solidFill>
              </a:rPr>
              <a:t>Interesting class: parity functions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1000" y="2438400"/>
            <a:ext cx="8458200" cy="13716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-76200" y="2438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200" dirty="0"/>
              <a:t>P</a:t>
            </a:r>
            <a:r>
              <a:rPr lang="en-US" sz="2200" dirty="0" smtClean="0"/>
              <a:t>layer </a:t>
            </a:r>
            <a:r>
              <a:rPr lang="en-US" sz="2200" dirty="0" err="1">
                <a:solidFill>
                  <a:srgbClr val="0000CC"/>
                </a:solidFill>
              </a:rPr>
              <a:t>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properly PAC-learns over</a:t>
            </a:r>
            <a:r>
              <a:rPr lang="en-US" sz="2200" dirty="0">
                <a:solidFill>
                  <a:srgbClr val="0000CC"/>
                </a:solidFill>
              </a:rPr>
              <a:t> D</a:t>
            </a:r>
            <a:r>
              <a:rPr lang="en-US" sz="2200" baseline="-25000" dirty="0">
                <a:solidFill>
                  <a:srgbClr val="0000CC"/>
                </a:solidFill>
              </a:rPr>
              <a:t>i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/>
              <a:t>to get parity </a:t>
            </a:r>
            <a:r>
              <a:rPr lang="en-US" sz="2200" dirty="0">
                <a:solidFill>
                  <a:srgbClr val="0000CC"/>
                </a:solidFill>
              </a:rPr>
              <a:t>h</a:t>
            </a:r>
            <a:r>
              <a:rPr lang="en-US" sz="2200" baseline="-25000" dirty="0" smtClean="0">
                <a:solidFill>
                  <a:srgbClr val="0000CC"/>
                </a:solidFill>
              </a:rPr>
              <a:t>i</a:t>
            </a:r>
            <a:r>
              <a:rPr lang="en-US" sz="2200" dirty="0"/>
              <a:t>.  Also improperly R-U learns to get rule </a:t>
            </a:r>
            <a:r>
              <a:rPr lang="en-US" sz="2200" dirty="0" err="1">
                <a:solidFill>
                  <a:srgbClr val="0000CC"/>
                </a:solidFill>
              </a:rPr>
              <a:t>g</a:t>
            </a:r>
            <a:r>
              <a:rPr lang="en-US" sz="22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2200" dirty="0"/>
              <a:t>.  </a:t>
            </a:r>
            <a:r>
              <a:rPr lang="en-US" sz="2200" dirty="0" smtClean="0"/>
              <a:t>Sends </a:t>
            </a:r>
            <a:r>
              <a:rPr lang="en-US" sz="2200" dirty="0">
                <a:solidFill>
                  <a:srgbClr val="0000CC"/>
                </a:solidFill>
              </a:rPr>
              <a:t>h</a:t>
            </a:r>
            <a:r>
              <a:rPr lang="en-US" sz="2200" baseline="-25000" dirty="0" smtClean="0">
                <a:solidFill>
                  <a:srgbClr val="0000CC"/>
                </a:solidFill>
              </a:rPr>
              <a:t>i</a:t>
            </a:r>
            <a:r>
              <a:rPr lang="en-US" sz="2200" dirty="0" smtClean="0"/>
              <a:t> to player </a:t>
            </a:r>
            <a:r>
              <a:rPr lang="en-US" sz="2200" dirty="0" smtClean="0">
                <a:solidFill>
                  <a:srgbClr val="0000CC"/>
                </a:solidFill>
              </a:rPr>
              <a:t>j</a:t>
            </a:r>
            <a:r>
              <a:rPr lang="en-US" sz="2200" dirty="0" smtClean="0"/>
              <a:t>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9"/>
              <p:cNvSpPr txBox="1">
                <a:spLocks/>
              </p:cNvSpPr>
              <p:nvPr/>
            </p:nvSpPr>
            <p:spPr bwMode="auto">
              <a:xfrm>
                <a:off x="381000" y="3276600"/>
                <a:ext cx="82296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342900" indent="-3429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lvl="1" algn="l" eaLnBrk="1" hangingPunct="1">
                  <a:spcBef>
                    <a:spcPct val="20000"/>
                  </a:spcBef>
                  <a:buFont typeface="Arial" charset="0"/>
                  <a:buChar char="•"/>
                </a:pPr>
                <a:r>
                  <a:rPr lang="en-US" sz="2400" dirty="0"/>
                  <a:t>Player </a:t>
                </a:r>
                <a:r>
                  <a:rPr lang="en-US" sz="2400" dirty="0" err="1">
                    <a:solidFill>
                      <a:srgbClr val="0000CC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u</a:t>
                </a:r>
                <a:r>
                  <a:rPr lang="en-US" sz="2400" dirty="0" smtClean="0"/>
                  <a:t>ses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:r>
                  <a:rPr lang="en-US" sz="2400" dirty="0"/>
                  <a:t>“if </a:t>
                </a:r>
                <a:r>
                  <a:rPr lang="en-US" sz="2400" dirty="0" err="1">
                    <a:solidFill>
                      <a:srgbClr val="0000CC"/>
                    </a:solidFill>
                  </a:rPr>
                  <a:t>g</a:t>
                </a:r>
                <a:r>
                  <a:rPr lang="en-US" sz="2400" baseline="-25000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predicts, use it; </a:t>
                </a:r>
                <a:r>
                  <a:rPr lang="en-US" sz="2400" dirty="0" smtClean="0"/>
                  <a:t>else </a:t>
                </a:r>
                <a:r>
                  <a:rPr lang="en-US" sz="2400" dirty="0"/>
                  <a:t>use </a:t>
                </a:r>
                <a:r>
                  <a:rPr lang="en-US" sz="2400" dirty="0" err="1" smtClean="0">
                    <a:solidFill>
                      <a:srgbClr val="0000CC"/>
                    </a:solidFill>
                  </a:rPr>
                  <a:t>h</a:t>
                </a:r>
                <a:r>
                  <a:rPr lang="en-US" sz="2400" baseline="-25000" dirty="0" err="1" smtClean="0">
                    <a:solidFill>
                      <a:srgbClr val="0000CC"/>
                    </a:solidFill>
                  </a:rPr>
                  <a:t>j</a:t>
                </a:r>
                <a:r>
                  <a:rPr lang="en-US" sz="1800" dirty="0" smtClean="0"/>
                  <a:t>“</a:t>
                </a:r>
                <a:endParaRPr lang="en-US" sz="1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276600"/>
                <a:ext cx="8229600" cy="762000"/>
              </a:xfrm>
              <a:prstGeom prst="rect">
                <a:avLst/>
              </a:prstGeom>
              <a:blipFill rotWithShape="1">
                <a:blip r:embed="rId3"/>
                <a:stretch>
                  <a:fillRect l="-1037" t="-64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4800" y="1905000"/>
            <a:ext cx="15811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200" b="1" dirty="0"/>
              <a:t>Algorithm</a:t>
            </a:r>
            <a:r>
              <a:rPr lang="en-US" sz="2200" dirty="0"/>
              <a:t>: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4800" y="1219200"/>
            <a:ext cx="7162800" cy="6858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Content Placeholder 9"/>
          <p:cNvSpPr txBox="1">
            <a:spLocks/>
          </p:cNvSpPr>
          <p:nvPr/>
        </p:nvSpPr>
        <p:spPr bwMode="auto">
          <a:xfrm>
            <a:off x="228600" y="1371600"/>
            <a:ext cx="746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sz="2200" dirty="0" smtClean="0">
                <a:latin typeface="+mj-lt"/>
                <a:cs typeface="Times New Roman" pitchFamily="18" charset="0"/>
              </a:rPr>
              <a:t> Improperly learn </a:t>
            </a:r>
            <a:r>
              <a:rPr lang="en-US" sz="2200" dirty="0" smtClean="0">
                <a:solidFill>
                  <a:srgbClr val="0000CC"/>
                </a:solidFill>
                <a:latin typeface="+mj-lt"/>
                <a:cs typeface="Times New Roman" pitchFamily="18" charset="0"/>
              </a:rPr>
              <a:t>C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with </a:t>
            </a:r>
            <a:r>
              <a:rPr lang="en-US" sz="2200" dirty="0" smtClean="0">
                <a:solidFill>
                  <a:srgbClr val="0000CC"/>
                </a:solidFill>
                <a:latin typeface="+mj-lt"/>
                <a:cs typeface="Times New Roman" pitchFamily="18" charset="0"/>
              </a:rPr>
              <a:t>O(d)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bits of communication!</a:t>
            </a:r>
            <a:endParaRPr lang="en-US" dirty="0" smtClean="0"/>
          </a:p>
        </p:txBody>
      </p:sp>
      <p:pic>
        <p:nvPicPr>
          <p:cNvPr id="18" name="Picture 12" descr="MCj0428085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313" y="1143000"/>
            <a:ext cx="8398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2819400" y="4267200"/>
            <a:ext cx="3291061" cy="1085909"/>
            <a:chOff x="2819400" y="5638800"/>
            <a:chExt cx="3291061" cy="1085909"/>
          </a:xfrm>
        </p:grpSpPr>
        <p:pic>
          <p:nvPicPr>
            <p:cNvPr id="20" name="Picture 19" descr="http://almightydad.com/wp-content/uploads/2009/06/smiley-face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24200" y="5886509"/>
              <a:ext cx="609600" cy="617390"/>
            </a:xfrm>
            <a:prstGeom prst="rect">
              <a:avLst/>
            </a:prstGeom>
            <a:noFill/>
          </p:spPr>
        </p:pic>
        <p:pic>
          <p:nvPicPr>
            <p:cNvPr id="21" name="Picture 20" descr="http://almightydad.com/wp-content/uploads/2009/06/smiley-face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5181600" y="5886509"/>
              <a:ext cx="609600" cy="617390"/>
            </a:xfrm>
            <a:prstGeom prst="rect">
              <a:avLst/>
            </a:prstGeom>
            <a:noFill/>
          </p:spPr>
        </p:pic>
        <p:cxnSp>
          <p:nvCxnSpPr>
            <p:cNvPr id="22" name="Straight Arrow Connector 21"/>
            <p:cNvCxnSpPr/>
            <p:nvPr/>
          </p:nvCxnSpPr>
          <p:spPr bwMode="auto">
            <a:xfrm>
              <a:off x="3733800" y="6038911"/>
              <a:ext cx="14478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187193" y="5638800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CC"/>
                  </a:solidFill>
                  <a:latin typeface="Comic Sans MS"/>
                </a:rPr>
                <a:t>h</a:t>
              </a:r>
              <a:r>
                <a:rPr lang="en-US" sz="2000" baseline="-25000" dirty="0" smtClean="0">
                  <a:solidFill>
                    <a:srgbClr val="0000CC"/>
                  </a:solidFill>
                  <a:latin typeface="Comic Sans MS"/>
                </a:rPr>
                <a:t>i</a:t>
              </a:r>
              <a:endParaRPr lang="en-US" sz="2000" baseline="-25000" dirty="0">
                <a:solidFill>
                  <a:srgbClr val="0000CC"/>
                </a:solidFill>
                <a:latin typeface="Comic Sans MS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3733800" y="6343708"/>
              <a:ext cx="1447800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200989" y="6324599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CC"/>
                  </a:solidFill>
                  <a:latin typeface="Comic Sans MS"/>
                </a:rPr>
                <a:t>h</a:t>
              </a:r>
              <a:r>
                <a:rPr lang="en-US" sz="2000" baseline="-25000" dirty="0" err="1">
                  <a:solidFill>
                    <a:srgbClr val="0000CC"/>
                  </a:solidFill>
                  <a:latin typeface="Comic Sans MS"/>
                </a:rPr>
                <a:t>j</a:t>
              </a:r>
              <a:endParaRPr lang="en-US" sz="2000" baseline="-25000" dirty="0">
                <a:solidFill>
                  <a:srgbClr val="0000CC"/>
                </a:solidFill>
                <a:latin typeface="Comic Sans M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19400" y="6000690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CC"/>
                  </a:solidFill>
                  <a:latin typeface="Comic Sans MS"/>
                </a:rPr>
                <a:t>g</a:t>
              </a:r>
              <a:r>
                <a:rPr lang="en-US" sz="2000" baseline="-25000" dirty="0" err="1" smtClean="0">
                  <a:solidFill>
                    <a:srgbClr val="0000CC"/>
                  </a:solidFill>
                  <a:latin typeface="Comic Sans MS"/>
                </a:rPr>
                <a:t>i</a:t>
              </a:r>
              <a:endParaRPr lang="en-US" sz="2000" baseline="-25000" dirty="0">
                <a:solidFill>
                  <a:srgbClr val="0000CC"/>
                </a:solidFill>
                <a:latin typeface="Comic Sans M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20611" y="6000690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0000CC"/>
                  </a:solidFill>
                  <a:latin typeface="Comic Sans MS"/>
                </a:rPr>
                <a:t>g</a:t>
              </a:r>
              <a:r>
                <a:rPr lang="en-US" sz="2000" baseline="-25000" dirty="0" err="1" smtClean="0">
                  <a:solidFill>
                    <a:srgbClr val="0000CC"/>
                  </a:solidFill>
                  <a:latin typeface="Comic Sans MS"/>
                </a:rPr>
                <a:t>j</a:t>
              </a:r>
              <a:endParaRPr lang="en-US" sz="2000" baseline="-25000" dirty="0">
                <a:solidFill>
                  <a:srgbClr val="0000CC"/>
                </a:solidFill>
                <a:latin typeface="Comic Sans M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2495" y="4076700"/>
            <a:ext cx="2213105" cy="1333500"/>
            <a:chOff x="682495" y="5448300"/>
            <a:chExt cx="2213105" cy="1333500"/>
          </a:xfrm>
        </p:grpSpPr>
        <p:sp>
          <p:nvSpPr>
            <p:cNvPr id="30" name="TextBox 29"/>
            <p:cNvSpPr txBox="1"/>
            <p:nvPr/>
          </p:nvSpPr>
          <p:spPr>
            <a:xfrm>
              <a:off x="1066800" y="5638800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0000CC"/>
                  </a:solidFill>
                </a:rPr>
                <a:t>Use my </a:t>
              </a:r>
              <a:r>
                <a:rPr lang="en-US" sz="1600" b="1" dirty="0" smtClean="0">
                  <a:solidFill>
                    <a:srgbClr val="0000CC"/>
                  </a:solidFill>
                </a:rPr>
                <a:t>reliable</a:t>
              </a:r>
              <a:r>
                <a:rPr lang="en-US" sz="1600" dirty="0" smtClean="0">
                  <a:solidFill>
                    <a:srgbClr val="0000CC"/>
                  </a:solidFill>
                </a:rPr>
                <a:t> rule first, else other guy’s rule</a:t>
              </a:r>
              <a:endParaRPr lang="en-US" sz="1600" dirty="0">
                <a:solidFill>
                  <a:srgbClr val="0000CC"/>
                </a:solidFill>
              </a:endParaRPr>
            </a:p>
          </p:txBody>
        </p:sp>
        <p:sp>
          <p:nvSpPr>
            <p:cNvPr id="31" name="Cloud Callout 30"/>
            <p:cNvSpPr/>
            <p:nvPr/>
          </p:nvSpPr>
          <p:spPr bwMode="auto">
            <a:xfrm>
              <a:off x="682495" y="5448300"/>
              <a:ext cx="2213105" cy="1333500"/>
            </a:xfrm>
            <a:prstGeom prst="cloudCallout">
              <a:avLst>
                <a:gd name="adj1" fmla="val 65551"/>
                <a:gd name="adj2" fmla="val -1547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0460" y="4073013"/>
            <a:ext cx="2195340" cy="1333500"/>
            <a:chOff x="6110460" y="5444613"/>
            <a:chExt cx="2195340" cy="1333500"/>
          </a:xfrm>
        </p:grpSpPr>
        <p:sp>
          <p:nvSpPr>
            <p:cNvPr id="33" name="TextBox 32"/>
            <p:cNvSpPr txBox="1"/>
            <p:nvPr/>
          </p:nvSpPr>
          <p:spPr>
            <a:xfrm>
              <a:off x="6248400" y="5638800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0000CC"/>
                  </a:solidFill>
                </a:rPr>
                <a:t>Use my </a:t>
              </a:r>
              <a:r>
                <a:rPr lang="en-US" sz="1600" b="1" dirty="0" smtClean="0">
                  <a:solidFill>
                    <a:srgbClr val="0000CC"/>
                  </a:solidFill>
                </a:rPr>
                <a:t>reliable</a:t>
              </a:r>
              <a:r>
                <a:rPr lang="en-US" sz="1600" dirty="0" smtClean="0">
                  <a:solidFill>
                    <a:srgbClr val="0000CC"/>
                  </a:solidFill>
                </a:rPr>
                <a:t> rule first, else other guy’s rule</a:t>
              </a:r>
              <a:endParaRPr lang="en-US" sz="1600" dirty="0">
                <a:solidFill>
                  <a:srgbClr val="0000CC"/>
                </a:solidFill>
              </a:endParaRPr>
            </a:p>
          </p:txBody>
        </p:sp>
        <p:sp>
          <p:nvSpPr>
            <p:cNvPr id="34" name="Cloud Callout 33"/>
            <p:cNvSpPr/>
            <p:nvPr/>
          </p:nvSpPr>
          <p:spPr bwMode="auto">
            <a:xfrm>
              <a:off x="6110460" y="5444613"/>
              <a:ext cx="2195340" cy="1333500"/>
            </a:xfrm>
            <a:prstGeom prst="cloudCallout">
              <a:avLst>
                <a:gd name="adj1" fmla="val -68555"/>
                <a:gd name="adj2" fmla="val -1547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9"/>
              <p:cNvSpPr txBox="1">
                <a:spLocks/>
              </p:cNvSpPr>
              <p:nvPr/>
            </p:nvSpPr>
            <p:spPr bwMode="auto">
              <a:xfrm>
                <a:off x="228600" y="5715000"/>
                <a:ext cx="86868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ClrTx/>
                  <a:buNone/>
                  <a:defRPr/>
                </a:pPr>
                <a:r>
                  <a:rPr lang="en-US" sz="2300" u="sng" dirty="0" smtClean="0"/>
                  <a:t>Key point</a:t>
                </a:r>
                <a:r>
                  <a:rPr lang="en-US" sz="2300" dirty="0" smtClean="0"/>
                  <a:t>: </a:t>
                </a:r>
                <a:r>
                  <a:rPr lang="en-US" sz="2000" dirty="0"/>
                  <a:t>low error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000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000" dirty="0"/>
                  <a:t> has low error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000" dirty="0"/>
                  <a:t>  and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never makes a mistake putting it in front does not hurt.</a:t>
                </a:r>
              </a:p>
              <a:p>
                <a:pPr marL="0" indent="0">
                  <a:buClrTx/>
                  <a:buNone/>
                  <a:defRPr/>
                </a:pPr>
                <a:endParaRPr lang="en-US" sz="2300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715000"/>
                <a:ext cx="8686800" cy="762000"/>
              </a:xfrm>
              <a:prstGeom prst="rect">
                <a:avLst/>
              </a:prstGeom>
              <a:blipFill rotWithShape="1">
                <a:blip r:embed="rId6"/>
                <a:stretch>
                  <a:fillRect l="-1053" t="-8000" b="-112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7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>
                <a:solidFill>
                  <a:srgbClr val="0000CC"/>
                </a:solidFill>
              </a:rPr>
              <a:t>Distributed PAC </a:t>
            </a:r>
            <a:r>
              <a:rPr lang="en-US" sz="3600" dirty="0" smtClean="0">
                <a:solidFill>
                  <a:srgbClr val="0000CC"/>
                </a:solidFill>
              </a:rPr>
              <a:t>learning: Summary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7162800" cy="1143000"/>
          </a:xfrm>
        </p:spPr>
        <p:txBody>
          <a:bodyPr/>
          <a:lstStyle/>
          <a:p>
            <a:pPr>
              <a:buClrTx/>
            </a:pPr>
            <a:r>
              <a:rPr lang="en-US" sz="2200" dirty="0" smtClean="0">
                <a:solidFill>
                  <a:srgbClr val="0000CC"/>
                </a:solidFill>
              </a:rPr>
              <a:t>First time consider </a:t>
            </a:r>
            <a:r>
              <a:rPr lang="en-US" sz="2200" dirty="0">
                <a:solidFill>
                  <a:srgbClr val="0000CC"/>
                </a:solidFill>
              </a:rPr>
              <a:t>c</a:t>
            </a:r>
            <a:r>
              <a:rPr lang="en-US" sz="2200" dirty="0" smtClean="0">
                <a:solidFill>
                  <a:srgbClr val="0000CC"/>
                </a:solidFill>
              </a:rPr>
              <a:t>ommunication as a fundamental resource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152400" y="2743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General bounds on communication, communication-efficient </a:t>
            </a:r>
            <a:r>
              <a:rPr lang="en-US" sz="2200" dirty="0" smtClean="0">
                <a:solidFill>
                  <a:srgbClr val="0000CC"/>
                </a:solidFill>
              </a:rPr>
              <a:t>distributed boosting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52400" y="3733800"/>
            <a:ext cx="845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Improved bounds for special classes (</a:t>
            </a:r>
            <a:r>
              <a:rPr lang="en-US" sz="2200" dirty="0" smtClean="0"/>
              <a:t>intersection-closed, parity </a:t>
            </a:r>
            <a:r>
              <a:rPr lang="en-US" sz="2200" dirty="0" err="1" smtClean="0"/>
              <a:t>fns</a:t>
            </a:r>
            <a:r>
              <a:rPr lang="en-US" sz="2200" dirty="0" smtClean="0"/>
              <a:t>, and linear separators over nice distributions).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95400"/>
            <a:ext cx="1291471" cy="12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479768" y="838200"/>
            <a:ext cx="659743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800" dirty="0" smtClean="0">
                <a:solidFill>
                  <a:srgbClr val="0000CC"/>
                </a:solidFill>
              </a:rPr>
              <a:t>Distributed Clustering</a:t>
            </a:r>
            <a:endParaRPr lang="en-US" sz="3800" dirty="0">
              <a:solidFill>
                <a:srgbClr val="0000CC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600200" y="2819400"/>
            <a:ext cx="38425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1800" dirty="0" smtClean="0"/>
              <a:t>[</a:t>
            </a:r>
            <a:r>
              <a:rPr lang="en-US" sz="1800" dirty="0" err="1"/>
              <a:t>Balcan</a:t>
            </a:r>
            <a:r>
              <a:rPr lang="en-US" sz="1800" dirty="0"/>
              <a:t>-Ehrlich-Liang, NIPS 2013</a:t>
            </a:r>
            <a:r>
              <a:rPr lang="en-US" sz="1800" dirty="0" smtClean="0"/>
              <a:t>]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endParaRPr lang="en-US" sz="1800" dirty="0"/>
          </a:p>
        </p:txBody>
      </p:sp>
      <p:grpSp>
        <p:nvGrpSpPr>
          <p:cNvPr id="29" name="Group 18"/>
          <p:cNvGrpSpPr>
            <a:grpSpLocks/>
          </p:cNvGrpSpPr>
          <p:nvPr/>
        </p:nvGrpSpPr>
        <p:grpSpPr bwMode="auto">
          <a:xfrm>
            <a:off x="3352800" y="4495800"/>
            <a:ext cx="2057400" cy="1371600"/>
            <a:chOff x="6019800" y="3886200"/>
            <a:chExt cx="2514600" cy="2438400"/>
          </a:xfrm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7467600" y="5334000"/>
              <a:ext cx="1066800" cy="99060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6019800" y="4724400"/>
              <a:ext cx="1219200" cy="14478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7543800" y="5334000"/>
              <a:ext cx="3476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/>
                <a:t>z</a:t>
              </a: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6464300" y="5562600"/>
              <a:ext cx="544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 dirty="0"/>
                <a:t>  x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6438900" y="4648200"/>
              <a:ext cx="342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 dirty="0"/>
                <a:t>y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 flipV="1">
              <a:off x="6477000" y="5410200"/>
              <a:ext cx="3048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>
              <a:off x="7772400" y="5638800"/>
              <a:ext cx="2286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 flipV="1">
              <a:off x="6477000" y="4953000"/>
              <a:ext cx="76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6196013" y="5181600"/>
              <a:ext cx="4333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/>
                <a:t>c</a:t>
              </a:r>
              <a:r>
                <a:rPr lang="en-US" altLang="en-US" u="none" baseline="-25000"/>
                <a:t>1</a:t>
              </a:r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7916863" y="5562600"/>
              <a:ext cx="465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 dirty="0"/>
                <a:t>c</a:t>
              </a:r>
              <a:r>
                <a:rPr lang="en-US" altLang="en-US" u="none" baseline="-25000" dirty="0"/>
                <a:t>2</a:t>
              </a:r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7315200" y="3886200"/>
              <a:ext cx="1066800" cy="9906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7467600" y="3962400"/>
              <a:ext cx="333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 dirty="0"/>
                <a:t>s</a:t>
              </a:r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>
              <a:off x="7696200" y="4267200"/>
              <a:ext cx="2286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7840663" y="4191000"/>
              <a:ext cx="46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/>
                <a:t>c</a:t>
              </a:r>
              <a:r>
                <a:rPr lang="en-US" altLang="en-US" u="none" baseline="-25000"/>
                <a:t>3</a:t>
              </a:r>
            </a:p>
          </p:txBody>
        </p:sp>
      </p:grp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1676400" y="3276599"/>
            <a:ext cx="5715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Balcan</a:t>
            </a:r>
            <a:r>
              <a:rPr lang="en-US" sz="1800" dirty="0" smtClean="0"/>
              <a:t>-</a:t>
            </a:r>
            <a:r>
              <a:rPr lang="en-US" sz="1800" dirty="0" err="1" smtClean="0"/>
              <a:t>Kanchanapally</a:t>
            </a:r>
            <a:r>
              <a:rPr lang="en-US" sz="1800" dirty="0" smtClean="0"/>
              <a:t>-Liang-Woodruff, </a:t>
            </a:r>
            <a:r>
              <a:rPr lang="en-US" sz="1800" dirty="0"/>
              <a:t>NIPS </a:t>
            </a:r>
            <a:r>
              <a:rPr lang="en-US" sz="1800" dirty="0" smtClean="0"/>
              <a:t>2014]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01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936968" y="76200"/>
            <a:ext cx="591163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200" dirty="0" smtClean="0">
                <a:solidFill>
                  <a:srgbClr val="0000CC"/>
                </a:solidFill>
              </a:rPr>
              <a:t>Center Based Clustering</a:t>
            </a:r>
            <a:endParaRPr lang="en-US" sz="3200" dirty="0">
              <a:solidFill>
                <a:srgbClr val="0000C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28600"/>
            <a:ext cx="1291471" cy="1291471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89706" y="2286000"/>
            <a:ext cx="8458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2200" u="sng" dirty="0" smtClean="0"/>
              <a:t>Key idea</a:t>
            </a:r>
            <a:r>
              <a:rPr lang="en-US" sz="2200" dirty="0" smtClean="0"/>
              <a:t>: use </a:t>
            </a:r>
            <a:r>
              <a:rPr lang="en-US" sz="2200" dirty="0" err="1" smtClean="0">
                <a:solidFill>
                  <a:srgbClr val="0000CC"/>
                </a:solidFill>
              </a:rPr>
              <a:t>coresets</a:t>
            </a:r>
            <a:r>
              <a:rPr lang="en-US" sz="2200" dirty="0" smtClean="0"/>
              <a:t>.  </a:t>
            </a:r>
            <a:endParaRPr lang="en-US" sz="22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-152400" y="1143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algn="l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k-median</a:t>
            </a:r>
            <a:r>
              <a:rPr lang="en-US" sz="2000" u="none" kern="0" dirty="0">
                <a:latin typeface="+mn-lt"/>
              </a:rPr>
              <a:t>: find center pts 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c</a:t>
            </a:r>
            <a:r>
              <a:rPr lang="en-US" sz="2000" u="none" kern="0" baseline="-25000" dirty="0">
                <a:solidFill>
                  <a:schemeClr val="accent6"/>
                </a:solidFill>
                <a:latin typeface="+mn-lt"/>
              </a:rPr>
              <a:t>1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, c</a:t>
            </a:r>
            <a:r>
              <a:rPr lang="en-US" sz="2000" u="none" kern="0" baseline="-25000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, …, </a:t>
            </a:r>
            <a:r>
              <a:rPr lang="en-US" sz="2000" u="none" kern="0" dirty="0" err="1" smtClean="0">
                <a:solidFill>
                  <a:schemeClr val="accent6"/>
                </a:solidFill>
                <a:latin typeface="+mn-lt"/>
              </a:rPr>
              <a:t>c</a:t>
            </a:r>
            <a:r>
              <a:rPr lang="en-US" sz="2000" kern="0" baseline="-25000" dirty="0" err="1">
                <a:solidFill>
                  <a:schemeClr val="accent6"/>
                </a:solidFill>
                <a:latin typeface="+mn-lt"/>
              </a:rPr>
              <a:t>k</a:t>
            </a:r>
            <a:r>
              <a:rPr lang="en-US" sz="2000" u="none" kern="0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u="none" kern="0" dirty="0">
                <a:latin typeface="+mn-lt"/>
              </a:rPr>
              <a:t>to minimize </a:t>
            </a:r>
            <a:r>
              <a:rPr lang="en-US" sz="2000" u="none" kern="0" dirty="0">
                <a:solidFill>
                  <a:schemeClr val="accent6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sz="2000" u="none" kern="0" baseline="-25000" dirty="0">
                <a:solidFill>
                  <a:schemeClr val="accent6"/>
                </a:solidFill>
                <a:latin typeface="+mn-lt"/>
                <a:sym typeface="Symbol" pitchFamily="18" charset="2"/>
              </a:rPr>
              <a:t>x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 min</a:t>
            </a:r>
            <a:r>
              <a:rPr lang="en-US" sz="2000" u="none" kern="0" baseline="-25000" dirty="0">
                <a:solidFill>
                  <a:schemeClr val="accent6"/>
                </a:solidFill>
                <a:latin typeface="+mn-lt"/>
              </a:rPr>
              <a:t>i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 d(</a:t>
            </a:r>
            <a:r>
              <a:rPr lang="en-US" sz="2000" u="none" kern="0" dirty="0" err="1">
                <a:solidFill>
                  <a:schemeClr val="accent6"/>
                </a:solidFill>
                <a:latin typeface="+mn-lt"/>
              </a:rPr>
              <a:t>x,c</a:t>
            </a:r>
            <a:r>
              <a:rPr lang="en-US" sz="2000" u="none" kern="0" baseline="-25000" dirty="0" err="1">
                <a:solidFill>
                  <a:schemeClr val="accent6"/>
                </a:solidFill>
                <a:latin typeface="+mn-lt"/>
              </a:rPr>
              <a:t>i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)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-152400" y="16002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algn="l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u="none" dirty="0">
                <a:solidFill>
                  <a:schemeClr val="accent6"/>
                </a:solidFill>
              </a:rPr>
              <a:t>k-means</a:t>
            </a:r>
            <a:r>
              <a:rPr lang="en-US" sz="2000" u="none" dirty="0"/>
              <a:t>: find center pts </a:t>
            </a:r>
            <a:r>
              <a:rPr lang="en-US" sz="2000" u="none" dirty="0">
                <a:solidFill>
                  <a:schemeClr val="accent6"/>
                </a:solidFill>
              </a:rPr>
              <a:t>c</a:t>
            </a:r>
            <a:r>
              <a:rPr lang="en-US" sz="2000" u="none" baseline="-25000" dirty="0">
                <a:solidFill>
                  <a:schemeClr val="accent6"/>
                </a:solidFill>
              </a:rPr>
              <a:t>1</a:t>
            </a:r>
            <a:r>
              <a:rPr lang="en-US" sz="2000" u="none" dirty="0">
                <a:solidFill>
                  <a:schemeClr val="accent6"/>
                </a:solidFill>
              </a:rPr>
              <a:t>, c</a:t>
            </a:r>
            <a:r>
              <a:rPr lang="en-US" sz="2000" u="none" baseline="-25000" dirty="0">
                <a:solidFill>
                  <a:schemeClr val="accent6"/>
                </a:solidFill>
              </a:rPr>
              <a:t>2</a:t>
            </a:r>
            <a:r>
              <a:rPr lang="en-US" sz="2000" u="none" dirty="0">
                <a:solidFill>
                  <a:schemeClr val="accent6"/>
                </a:solidFill>
              </a:rPr>
              <a:t>, …, </a:t>
            </a:r>
            <a:r>
              <a:rPr lang="en-US" sz="2000" u="none" dirty="0" err="1" smtClean="0">
                <a:solidFill>
                  <a:schemeClr val="accent6"/>
                </a:solidFill>
              </a:rPr>
              <a:t>c</a:t>
            </a:r>
            <a:r>
              <a:rPr lang="en-US" sz="2000" baseline="-25000" dirty="0" err="1">
                <a:solidFill>
                  <a:schemeClr val="accent6"/>
                </a:solidFill>
              </a:rPr>
              <a:t>k</a:t>
            </a:r>
            <a:r>
              <a:rPr lang="en-US" sz="2000" u="none" dirty="0" smtClean="0">
                <a:solidFill>
                  <a:schemeClr val="accent6"/>
                </a:solidFill>
              </a:rPr>
              <a:t> </a:t>
            </a:r>
            <a:r>
              <a:rPr lang="en-US" sz="2000" u="none" dirty="0"/>
              <a:t>to minimize </a:t>
            </a:r>
            <a:r>
              <a:rPr lang="en-US" sz="2000" u="none" dirty="0">
                <a:solidFill>
                  <a:schemeClr val="accent6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sz="2000" u="none" baseline="-25000" dirty="0">
                <a:solidFill>
                  <a:schemeClr val="accent6"/>
                </a:solidFill>
                <a:sym typeface="Symbol" pitchFamily="18" charset="2"/>
              </a:rPr>
              <a:t>x</a:t>
            </a:r>
            <a:r>
              <a:rPr lang="en-US" sz="2000" u="none" dirty="0">
                <a:solidFill>
                  <a:schemeClr val="accent6"/>
                </a:solidFill>
              </a:rPr>
              <a:t> min</a:t>
            </a:r>
            <a:r>
              <a:rPr lang="en-US" sz="2000" u="none" baseline="-25000" dirty="0">
                <a:solidFill>
                  <a:schemeClr val="accent6"/>
                </a:solidFill>
              </a:rPr>
              <a:t>i</a:t>
            </a:r>
            <a:r>
              <a:rPr lang="en-US" sz="2000" u="none" dirty="0">
                <a:solidFill>
                  <a:schemeClr val="accent6"/>
                </a:solidFill>
              </a:rPr>
              <a:t> d</a:t>
            </a:r>
            <a:r>
              <a:rPr lang="en-US" sz="2000" u="none" baseline="30000" dirty="0">
                <a:solidFill>
                  <a:schemeClr val="accent6"/>
                </a:solidFill>
              </a:rPr>
              <a:t>2</a:t>
            </a:r>
            <a:r>
              <a:rPr lang="en-US" sz="2000" u="none" dirty="0">
                <a:solidFill>
                  <a:schemeClr val="accent6"/>
                </a:solidFill>
              </a:rPr>
              <a:t>(</a:t>
            </a:r>
            <a:r>
              <a:rPr lang="en-US" sz="2000" u="none" dirty="0" err="1">
                <a:solidFill>
                  <a:schemeClr val="accent6"/>
                </a:solidFill>
              </a:rPr>
              <a:t>x,c</a:t>
            </a:r>
            <a:r>
              <a:rPr lang="en-US" sz="2000" u="none" baseline="-25000" dirty="0" err="1">
                <a:solidFill>
                  <a:schemeClr val="accent6"/>
                </a:solidFill>
              </a:rPr>
              <a:t>i</a:t>
            </a:r>
            <a:r>
              <a:rPr lang="en-US" sz="2000" u="none" dirty="0">
                <a:solidFill>
                  <a:schemeClr val="accent6"/>
                </a:solidFill>
              </a:rPr>
              <a:t>)</a:t>
            </a:r>
          </a:p>
        </p:txBody>
      </p:sp>
      <p:grpSp>
        <p:nvGrpSpPr>
          <p:cNvPr id="33" name="Group 18"/>
          <p:cNvGrpSpPr>
            <a:grpSpLocks/>
          </p:cNvGrpSpPr>
          <p:nvPr/>
        </p:nvGrpSpPr>
        <p:grpSpPr bwMode="auto">
          <a:xfrm>
            <a:off x="6324600" y="2133600"/>
            <a:ext cx="2057400" cy="1371600"/>
            <a:chOff x="6019800" y="3886200"/>
            <a:chExt cx="2514600" cy="2438400"/>
          </a:xfrm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7467600" y="5334000"/>
              <a:ext cx="1066800" cy="99060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6019800" y="4724400"/>
              <a:ext cx="1219200" cy="14478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7543800" y="5334000"/>
              <a:ext cx="3476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/>
                <a:t>z</a:t>
              </a: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6464300" y="5562600"/>
              <a:ext cx="544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/>
                <a:t>  x</a:t>
              </a: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6438900" y="4648200"/>
              <a:ext cx="342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/>
                <a:t>y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 flipV="1">
              <a:off x="6477000" y="5410200"/>
              <a:ext cx="3048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7772400" y="5638800"/>
              <a:ext cx="2286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6477000" y="4953000"/>
              <a:ext cx="76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6196013" y="5181600"/>
              <a:ext cx="4333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/>
                <a:t>c</a:t>
              </a:r>
              <a:r>
                <a:rPr lang="en-US" altLang="en-US" u="none" baseline="-25000"/>
                <a:t>1</a:t>
              </a: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7916863" y="5562600"/>
              <a:ext cx="465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/>
                <a:t>c</a:t>
              </a:r>
              <a:r>
                <a:rPr lang="en-US" altLang="en-US" u="none" baseline="-25000"/>
                <a:t>2</a:t>
              </a: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7315200" y="3886200"/>
              <a:ext cx="1066800" cy="9906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7467600" y="3962400"/>
              <a:ext cx="333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 dirty="0"/>
                <a:t>s</a:t>
              </a:r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7696200" y="4267200"/>
              <a:ext cx="2286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7840663" y="4191000"/>
              <a:ext cx="46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u="none"/>
                <a:t>c</a:t>
              </a:r>
              <a:r>
                <a:rPr lang="en-US" altLang="en-US" u="none" baseline="-25000"/>
                <a:t>3</a:t>
              </a:r>
            </a:p>
          </p:txBody>
        </p:sp>
      </p:grp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04800" y="2895600"/>
            <a:ext cx="8458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2200" dirty="0" err="1" smtClean="0"/>
              <a:t>Coresets</a:t>
            </a:r>
            <a:r>
              <a:rPr lang="en-US" sz="2200" dirty="0" smtClean="0"/>
              <a:t> short summaries capturing relevant info w.r.t. all </a:t>
            </a:r>
            <a:r>
              <a:rPr lang="en-US" sz="2200" dirty="0" err="1" smtClean="0"/>
              <a:t>clusterings</a:t>
            </a:r>
            <a:r>
              <a:rPr lang="en-US" sz="2200" dirty="0" smtClean="0"/>
              <a:t>.  </a:t>
            </a:r>
            <a:endParaRPr lang="en-US" sz="2200" dirty="0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03213" y="3810000"/>
            <a:ext cx="8231187" cy="15240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9"/>
              <p:cNvSpPr txBox="1">
                <a:spLocks/>
              </p:cNvSpPr>
              <p:nvPr/>
            </p:nvSpPr>
            <p:spPr bwMode="auto">
              <a:xfrm>
                <a:off x="862302" y="4724400"/>
                <a:ext cx="7214898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FFFF00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ϵ</m:t>
                        </m:r>
                      </m:e>
                    </m:d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cost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S</m:t>
                        </m:r>
                        <m: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1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𝐜</m:t>
                        </m:r>
                      </m:e>
                    </m:d>
                    <m:r>
                      <a:rPr lang="en-US" sz="22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</m:t>
                        </m:r>
                        <m: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D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cost</m:t>
                        </m:r>
                        <m:d>
                          <m:dPr>
                            <m:ctrlPr>
                              <a:rPr lang="en-US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</m:t>
                            </m:r>
                            <m:r>
                              <a:rPr lang="en-US" sz="2200" b="0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𝐜</m:t>
                            </m:r>
                          </m:e>
                        </m:d>
                      </m:e>
                    </m:nary>
                    <m:r>
                      <a:rPr lang="en-US" sz="22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ϵ</m:t>
                        </m:r>
                      </m:e>
                    </m:d>
                    <m:r>
                      <m:rPr>
                        <m:sty m:val="p"/>
                      </m:rPr>
                      <a:rPr lang="en-US" sz="2200" i="0" dirty="0">
                        <a:solidFill>
                          <a:srgbClr val="FF0000"/>
                        </a:solidFill>
                        <a:latin typeface="Cambria Math"/>
                      </a:rPr>
                      <m:t>cost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S</m:t>
                        </m:r>
                        <m:r>
                          <a:rPr lang="en-US" sz="2200" i="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1" i="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𝐜</m:t>
                        </m:r>
                      </m:e>
                    </m:d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5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302" y="4724400"/>
                <a:ext cx="7214898" cy="533400"/>
              </a:xfrm>
              <a:prstGeom prst="rect">
                <a:avLst/>
              </a:prstGeom>
              <a:blipFill rotWithShape="1">
                <a:blip r:embed="rId4"/>
                <a:stretch>
                  <a:fillRect t="-101136" b="-134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9"/>
              <p:cNvSpPr txBox="1">
                <a:spLocks/>
              </p:cNvSpPr>
              <p:nvPr/>
            </p:nvSpPr>
            <p:spPr bwMode="auto">
              <a:xfrm>
                <a:off x="361952" y="3886200"/>
                <a:ext cx="8247062" cy="93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Clr>
                    <a:srgbClr val="FFFF00"/>
                  </a:buClr>
                </a:pPr>
                <a:r>
                  <a:rPr lang="en-US" sz="2200" b="1" dirty="0" smtClean="0"/>
                  <a:t>Def</a:t>
                </a:r>
                <a:r>
                  <a:rPr lang="en-US" sz="2200" dirty="0" smtClean="0"/>
                  <a:t>: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sz="2200" dirty="0" err="1" smtClean="0">
                    <a:solidFill>
                      <a:srgbClr val="FF0000"/>
                    </a:solidFill>
                  </a:rPr>
                  <a:t>coreset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smtClean="0"/>
                  <a:t>for a set of </a:t>
                </a:r>
                <a:r>
                  <a:rPr lang="en-US" sz="2200" dirty="0" err="1" smtClean="0"/>
                  <a:t>pts</a:t>
                </a:r>
                <a:r>
                  <a:rPr lang="en-US" sz="2200" dirty="0" smtClean="0"/>
                  <a:t>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S</a:t>
                </a:r>
                <a:r>
                  <a:rPr lang="en-US" sz="2200" dirty="0" smtClean="0"/>
                  <a:t> is a set of points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err="1" smtClean="0"/>
                  <a:t>s.t.</a:t>
                </a:r>
                <a:r>
                  <a:rPr lang="en-US" sz="2200" dirty="0" smtClean="0"/>
                  <a:t> and weights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w:</a:t>
                </a:r>
                <a:r>
                  <a:rPr lang="en-US" sz="2200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 R </a:t>
                </a:r>
                <a:r>
                  <a:rPr lang="en-US" sz="2200" dirty="0" err="1" smtClean="0"/>
                  <a:t>s.t.</a:t>
                </a:r>
                <a:r>
                  <a:rPr lang="en-US" sz="2200" dirty="0" smtClean="0"/>
                  <a:t> for any sets of centers </a:t>
                </a:r>
                <a:r>
                  <a:rPr lang="en-US" sz="2200" b="1" dirty="0" smtClean="0">
                    <a:solidFill>
                      <a:srgbClr val="0000CC"/>
                    </a:solidFill>
                  </a:rPr>
                  <a:t>c</a:t>
                </a:r>
                <a:r>
                  <a:rPr lang="en-US" sz="2200" dirty="0" smtClean="0"/>
                  <a:t>:</a:t>
                </a:r>
              </a:p>
            </p:txBody>
          </p:sp>
        </mc:Choice>
        <mc:Fallback xmlns="">
          <p:sp>
            <p:nvSpPr>
              <p:cNvPr id="56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952" y="3886200"/>
                <a:ext cx="8247062" cy="939800"/>
              </a:xfrm>
              <a:prstGeom prst="rect">
                <a:avLst/>
              </a:prstGeom>
              <a:blipFill rotWithShape="1">
                <a:blip r:embed="rId5"/>
                <a:stretch>
                  <a:fillRect l="-887" t="-38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9"/>
              <p:cNvSpPr txBox="1">
                <a:spLocks/>
              </p:cNvSpPr>
              <p:nvPr/>
            </p:nvSpPr>
            <p:spPr bwMode="auto">
              <a:xfrm>
                <a:off x="406397" y="5880100"/>
                <a:ext cx="7599617" cy="74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Find a </a:t>
                </a:r>
                <a:r>
                  <a:rPr lang="en-US" sz="2200" dirty="0" err="1" smtClean="0">
                    <a:solidFill>
                      <a:srgbClr val="000000"/>
                    </a:solidFill>
                  </a:rPr>
                  <a:t>coreset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of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S</a:t>
                </a:r>
                <a:r>
                  <a:rPr lang="en-US" sz="2200" dirty="0" smtClean="0"/>
                  <a:t>. 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Run an approx. algorithm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.</a:t>
                </a: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397" y="5880100"/>
                <a:ext cx="7599617" cy="749300"/>
              </a:xfrm>
              <a:prstGeom prst="rect">
                <a:avLst/>
              </a:prstGeom>
              <a:blipFill rotWithShape="1">
                <a:blip r:embed="rId6"/>
                <a:stretch>
                  <a:fillRect l="-963" t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ontent Placeholder 9"/>
          <p:cNvSpPr txBox="1">
            <a:spLocks/>
          </p:cNvSpPr>
          <p:nvPr/>
        </p:nvSpPr>
        <p:spPr bwMode="auto">
          <a:xfrm>
            <a:off x="304799" y="5486400"/>
            <a:ext cx="390140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FF00"/>
              </a:buClr>
            </a:pPr>
            <a:r>
              <a:rPr lang="en-US" sz="2200" b="1" dirty="0" smtClean="0"/>
              <a:t>Algorithm (centralized)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5025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3" grpId="0"/>
      <p:bldP spid="54" grpId="0" animBg="1"/>
      <p:bldP spid="55" grpId="0"/>
      <p:bldP spid="56" grpId="0"/>
      <p:bldP spid="5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76200" y="76200"/>
            <a:ext cx="659743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200" dirty="0" smtClean="0">
                <a:solidFill>
                  <a:srgbClr val="0000CC"/>
                </a:solidFill>
              </a:rPr>
              <a:t>Distributed Clustering</a:t>
            </a:r>
            <a:endParaRPr lang="en-US" sz="3200" dirty="0">
              <a:solidFill>
                <a:srgbClr val="0000C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28600"/>
            <a:ext cx="1291471" cy="1291471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463288" y="419100"/>
            <a:ext cx="38425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1800" dirty="0" smtClean="0"/>
              <a:t>[</a:t>
            </a:r>
            <a:r>
              <a:rPr lang="en-US" sz="1800" dirty="0" err="1"/>
              <a:t>Balcan</a:t>
            </a:r>
            <a:r>
              <a:rPr lang="en-US" sz="1800" dirty="0"/>
              <a:t>-Ehrlich-Liang, NIPS 2013</a:t>
            </a:r>
            <a:r>
              <a:rPr lang="en-US" sz="1800" dirty="0" smtClean="0"/>
              <a:t>]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endParaRPr lang="en-US" sz="18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52400" y="2286000"/>
            <a:ext cx="8458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buClrTx/>
              <a:buFontTx/>
              <a:buChar char="•"/>
            </a:pPr>
            <a:r>
              <a:rPr lang="en-US" sz="2200" dirty="0" smtClean="0"/>
              <a:t>Key idea: use </a:t>
            </a:r>
            <a:r>
              <a:rPr lang="en-US" sz="2200" dirty="0" err="1" smtClean="0">
                <a:solidFill>
                  <a:srgbClr val="0000CC"/>
                </a:solidFill>
              </a:rPr>
              <a:t>coresets</a:t>
            </a:r>
            <a:r>
              <a:rPr lang="en-US" sz="2200" dirty="0" smtClean="0"/>
              <a:t>, short summaries capturing relevant info w.r.t. all </a:t>
            </a:r>
            <a:r>
              <a:rPr lang="en-US" sz="2200" dirty="0" err="1" smtClean="0"/>
              <a:t>clusterings</a:t>
            </a:r>
            <a:r>
              <a:rPr lang="en-US" sz="2200" dirty="0" smtClean="0"/>
              <a:t>.  </a:t>
            </a:r>
            <a:endParaRPr lang="en-US" sz="22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-152400" y="1143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algn="l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k-median</a:t>
            </a:r>
            <a:r>
              <a:rPr lang="en-US" sz="2000" u="none" kern="0" dirty="0">
                <a:latin typeface="+mn-lt"/>
              </a:rPr>
              <a:t>: find center pts 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c</a:t>
            </a:r>
            <a:r>
              <a:rPr lang="en-US" sz="2000" u="none" kern="0" baseline="-25000" dirty="0">
                <a:solidFill>
                  <a:schemeClr val="accent6"/>
                </a:solidFill>
                <a:latin typeface="+mn-lt"/>
              </a:rPr>
              <a:t>1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, c</a:t>
            </a:r>
            <a:r>
              <a:rPr lang="en-US" sz="2000" u="none" kern="0" baseline="-25000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, …, </a:t>
            </a:r>
            <a:r>
              <a:rPr lang="en-US" sz="2000" u="none" kern="0" dirty="0" err="1" smtClean="0">
                <a:solidFill>
                  <a:schemeClr val="accent6"/>
                </a:solidFill>
                <a:latin typeface="+mn-lt"/>
              </a:rPr>
              <a:t>c</a:t>
            </a:r>
            <a:r>
              <a:rPr lang="en-US" sz="2000" kern="0" baseline="-25000" dirty="0" err="1">
                <a:solidFill>
                  <a:schemeClr val="accent6"/>
                </a:solidFill>
                <a:latin typeface="+mn-lt"/>
              </a:rPr>
              <a:t>k</a:t>
            </a:r>
            <a:r>
              <a:rPr lang="en-US" sz="2000" u="none" kern="0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u="none" kern="0" dirty="0">
                <a:latin typeface="+mn-lt"/>
              </a:rPr>
              <a:t>to minimize </a:t>
            </a:r>
            <a:r>
              <a:rPr lang="en-US" sz="2000" u="none" kern="0" dirty="0">
                <a:solidFill>
                  <a:schemeClr val="accent6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sz="2000" u="none" kern="0" baseline="-25000" dirty="0">
                <a:solidFill>
                  <a:schemeClr val="accent6"/>
                </a:solidFill>
                <a:latin typeface="+mn-lt"/>
                <a:sym typeface="Symbol" pitchFamily="18" charset="2"/>
              </a:rPr>
              <a:t>x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 min</a:t>
            </a:r>
            <a:r>
              <a:rPr lang="en-US" sz="2000" u="none" kern="0" baseline="-25000" dirty="0">
                <a:solidFill>
                  <a:schemeClr val="accent6"/>
                </a:solidFill>
                <a:latin typeface="+mn-lt"/>
              </a:rPr>
              <a:t>i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 d(</a:t>
            </a:r>
            <a:r>
              <a:rPr lang="en-US" sz="2000" u="none" kern="0" dirty="0" err="1">
                <a:solidFill>
                  <a:schemeClr val="accent6"/>
                </a:solidFill>
                <a:latin typeface="+mn-lt"/>
              </a:rPr>
              <a:t>x,c</a:t>
            </a:r>
            <a:r>
              <a:rPr lang="en-US" sz="2000" u="none" kern="0" baseline="-25000" dirty="0" err="1">
                <a:solidFill>
                  <a:schemeClr val="accent6"/>
                </a:solidFill>
                <a:latin typeface="+mn-lt"/>
              </a:rPr>
              <a:t>i</a:t>
            </a:r>
            <a:r>
              <a:rPr lang="en-US" sz="2000" u="none" kern="0" dirty="0">
                <a:solidFill>
                  <a:schemeClr val="accent6"/>
                </a:solidFill>
                <a:latin typeface="+mn-lt"/>
              </a:rPr>
              <a:t>)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-152400" y="16002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algn="l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u="none" dirty="0">
                <a:solidFill>
                  <a:schemeClr val="accent6"/>
                </a:solidFill>
              </a:rPr>
              <a:t>k-means</a:t>
            </a:r>
            <a:r>
              <a:rPr lang="en-US" sz="2000" u="none" dirty="0"/>
              <a:t>: find center pts </a:t>
            </a:r>
            <a:r>
              <a:rPr lang="en-US" sz="2000" u="none" dirty="0">
                <a:solidFill>
                  <a:schemeClr val="accent6"/>
                </a:solidFill>
              </a:rPr>
              <a:t>c</a:t>
            </a:r>
            <a:r>
              <a:rPr lang="en-US" sz="2000" u="none" baseline="-25000" dirty="0">
                <a:solidFill>
                  <a:schemeClr val="accent6"/>
                </a:solidFill>
              </a:rPr>
              <a:t>1</a:t>
            </a:r>
            <a:r>
              <a:rPr lang="en-US" sz="2000" u="none" dirty="0">
                <a:solidFill>
                  <a:schemeClr val="accent6"/>
                </a:solidFill>
              </a:rPr>
              <a:t>, c</a:t>
            </a:r>
            <a:r>
              <a:rPr lang="en-US" sz="2000" u="none" baseline="-25000" dirty="0">
                <a:solidFill>
                  <a:schemeClr val="accent6"/>
                </a:solidFill>
              </a:rPr>
              <a:t>2</a:t>
            </a:r>
            <a:r>
              <a:rPr lang="en-US" sz="2000" u="none" dirty="0">
                <a:solidFill>
                  <a:schemeClr val="accent6"/>
                </a:solidFill>
              </a:rPr>
              <a:t>, …, </a:t>
            </a:r>
            <a:r>
              <a:rPr lang="en-US" sz="2000" u="none" dirty="0" err="1" smtClean="0">
                <a:solidFill>
                  <a:schemeClr val="accent6"/>
                </a:solidFill>
              </a:rPr>
              <a:t>c</a:t>
            </a:r>
            <a:r>
              <a:rPr lang="en-US" sz="2000" baseline="-25000" dirty="0" err="1">
                <a:solidFill>
                  <a:schemeClr val="accent6"/>
                </a:solidFill>
              </a:rPr>
              <a:t>k</a:t>
            </a:r>
            <a:r>
              <a:rPr lang="en-US" sz="2000" u="none" dirty="0" smtClean="0">
                <a:solidFill>
                  <a:schemeClr val="accent6"/>
                </a:solidFill>
              </a:rPr>
              <a:t> </a:t>
            </a:r>
            <a:r>
              <a:rPr lang="en-US" sz="2000" u="none" dirty="0"/>
              <a:t>to minimize </a:t>
            </a:r>
            <a:r>
              <a:rPr lang="en-US" sz="2000" u="none" dirty="0">
                <a:solidFill>
                  <a:schemeClr val="accent6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sz="2000" u="none" baseline="-25000" dirty="0">
                <a:solidFill>
                  <a:schemeClr val="accent6"/>
                </a:solidFill>
                <a:sym typeface="Symbol" pitchFamily="18" charset="2"/>
              </a:rPr>
              <a:t>x</a:t>
            </a:r>
            <a:r>
              <a:rPr lang="en-US" sz="2000" u="none" dirty="0">
                <a:solidFill>
                  <a:schemeClr val="accent6"/>
                </a:solidFill>
              </a:rPr>
              <a:t> min</a:t>
            </a:r>
            <a:r>
              <a:rPr lang="en-US" sz="2000" u="none" baseline="-25000" dirty="0">
                <a:solidFill>
                  <a:schemeClr val="accent6"/>
                </a:solidFill>
              </a:rPr>
              <a:t>i</a:t>
            </a:r>
            <a:r>
              <a:rPr lang="en-US" sz="2000" u="none" dirty="0">
                <a:solidFill>
                  <a:schemeClr val="accent6"/>
                </a:solidFill>
              </a:rPr>
              <a:t> d</a:t>
            </a:r>
            <a:r>
              <a:rPr lang="en-US" sz="2000" u="none" baseline="30000" dirty="0">
                <a:solidFill>
                  <a:schemeClr val="accent6"/>
                </a:solidFill>
              </a:rPr>
              <a:t>2</a:t>
            </a:r>
            <a:r>
              <a:rPr lang="en-US" sz="2000" u="none" dirty="0">
                <a:solidFill>
                  <a:schemeClr val="accent6"/>
                </a:solidFill>
              </a:rPr>
              <a:t>(</a:t>
            </a:r>
            <a:r>
              <a:rPr lang="en-US" sz="2000" u="none" dirty="0" err="1">
                <a:solidFill>
                  <a:schemeClr val="accent6"/>
                </a:solidFill>
              </a:rPr>
              <a:t>x,c</a:t>
            </a:r>
            <a:r>
              <a:rPr lang="en-US" sz="2000" u="none" baseline="-25000" dirty="0" err="1">
                <a:solidFill>
                  <a:schemeClr val="accent6"/>
                </a:solidFill>
              </a:rPr>
              <a:t>i</a:t>
            </a:r>
            <a:r>
              <a:rPr lang="en-US" sz="2000" u="none" dirty="0">
                <a:solidFill>
                  <a:schemeClr val="accent6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9"/>
              <p:cNvSpPr txBox="1">
                <a:spLocks/>
              </p:cNvSpPr>
              <p:nvPr/>
            </p:nvSpPr>
            <p:spPr bwMode="auto">
              <a:xfrm>
                <a:off x="152400" y="3275398"/>
                <a:ext cx="8223251" cy="100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[Feldman-</a:t>
                </a:r>
                <a:r>
                  <a:rPr lang="en-US" sz="1600" dirty="0" err="1" smtClean="0">
                    <a:solidFill>
                      <a:srgbClr val="000000"/>
                    </a:solidFill>
                  </a:rPr>
                  <a:t>Langberg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STOC’11]  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show that in centralized setting one can construct a </a:t>
                </a:r>
                <a:r>
                  <a:rPr lang="en-US" sz="2200" dirty="0" err="1" smtClean="0">
                    <a:solidFill>
                      <a:srgbClr val="000000"/>
                    </a:solidFill>
                  </a:rPr>
                  <a:t>coreset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O</m:t>
                    </m:r>
                    <m:r>
                      <a:rPr lang="en-US" sz="22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k</m:t>
                    </m:r>
                    <m:r>
                      <m:rPr>
                        <m:sty m:val="p"/>
                      </m:rPr>
                      <a:rPr lang="en-US" sz="2200" i="0" dirty="0" err="1" smtClean="0">
                        <a:solidFill>
                          <a:srgbClr val="0000CC"/>
                        </a:solidFill>
                        <a:latin typeface="Cambria Math"/>
                      </a:rPr>
                      <m:t>d</m:t>
                    </m:r>
                    <m:r>
                      <a:rPr lang="en-US" sz="22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ϵ</m:t>
                        </m:r>
                      </m:e>
                      <m:sup>
                        <m: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rgbClr val="000000"/>
                    </a:solidFill>
                  </a:rPr>
                  <a:t>  </a:t>
                </a: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275398"/>
                <a:ext cx="8223251" cy="1000759"/>
              </a:xfrm>
              <a:prstGeom prst="rect">
                <a:avLst/>
              </a:prstGeom>
              <a:blipFill rotWithShape="1">
                <a:blip r:embed="rId4"/>
                <a:stretch>
                  <a:fillRect l="-815" t="-4268" r="-11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9"/>
          <p:cNvSpPr txBox="1">
            <a:spLocks/>
          </p:cNvSpPr>
          <p:nvPr/>
        </p:nvSpPr>
        <p:spPr bwMode="auto">
          <a:xfrm>
            <a:off x="152400" y="4244081"/>
            <a:ext cx="822325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By combining local </a:t>
            </a:r>
            <a:r>
              <a:rPr lang="en-US" sz="2200" dirty="0" err="1" smtClean="0">
                <a:solidFill>
                  <a:srgbClr val="000000"/>
                </a:solidFill>
              </a:rPr>
              <a:t>coresets</a:t>
            </a:r>
            <a:r>
              <a:rPr lang="en-US" sz="2200" dirty="0" smtClean="0">
                <a:solidFill>
                  <a:srgbClr val="000000"/>
                </a:solidFill>
              </a:rPr>
              <a:t>,  get a global </a:t>
            </a:r>
            <a:r>
              <a:rPr lang="en-US" sz="2200" dirty="0" err="1" smtClean="0">
                <a:solidFill>
                  <a:srgbClr val="000000"/>
                </a:solidFill>
              </a:rPr>
              <a:t>coreset</a:t>
            </a:r>
            <a:r>
              <a:rPr lang="en-US" sz="2200" dirty="0" smtClean="0">
                <a:solidFill>
                  <a:srgbClr val="000000"/>
                </a:solidFill>
              </a:rPr>
              <a:t>; the  size goes up multiplicatively by </a:t>
            </a:r>
            <a:r>
              <a:rPr lang="en-US" sz="2200" dirty="0" smtClean="0">
                <a:solidFill>
                  <a:srgbClr val="0000CC"/>
                </a:solidFill>
              </a:rPr>
              <a:t>s</a:t>
            </a:r>
            <a:r>
              <a:rPr lang="en-US" sz="2200" dirty="0" smtClean="0">
                <a:solidFill>
                  <a:srgbClr val="000000"/>
                </a:solidFill>
              </a:rPr>
              <a:t>. </a:t>
            </a:r>
            <a:endParaRPr lang="en-US" sz="22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9"/>
              <p:cNvSpPr txBox="1">
                <a:spLocks/>
              </p:cNvSpPr>
              <p:nvPr/>
            </p:nvSpPr>
            <p:spPr bwMode="auto">
              <a:xfrm>
                <a:off x="234949" y="5256598"/>
                <a:ext cx="8223251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342900" lvl="1" indent="-342900" algn="l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In  </a:t>
                </a:r>
                <a:r>
                  <a:rPr lang="en-US" sz="1600" dirty="0"/>
                  <a:t>[</a:t>
                </a:r>
                <a:r>
                  <a:rPr lang="en-US" sz="1600" dirty="0" err="1"/>
                  <a:t>Balcan</a:t>
                </a:r>
                <a:r>
                  <a:rPr lang="en-US" sz="1600" dirty="0"/>
                  <a:t>-Ehrlich-Liang, NIPS 2013]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show a two round procedure with communication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>
                        <a:solidFill>
                          <a:srgbClr val="0000CC"/>
                        </a:solidFill>
                        <a:latin typeface="Cambria Math"/>
                      </a:rPr>
                      <m:t>O</m:t>
                    </m:r>
                    <m:r>
                      <a:rPr lang="en-US" sz="2200" i="0" dirty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kd</m:t>
                    </m:r>
                    <m: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ϵ</m:t>
                        </m:r>
                      </m:e>
                      <m:sup>
                        <m:r>
                          <a:rPr lang="en-US" sz="2200" i="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sk</m:t>
                    </m:r>
                    <m:r>
                      <a:rPr lang="en-US" sz="2200" i="0" dirty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3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949" y="5256598"/>
                <a:ext cx="8223251" cy="685800"/>
              </a:xfrm>
              <a:prstGeom prst="rect">
                <a:avLst/>
              </a:prstGeom>
              <a:blipFill rotWithShape="1">
                <a:blip r:embed="rId5"/>
                <a:stretch>
                  <a:fillRect l="-890" t="-6195" b="-283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9"/>
              <p:cNvSpPr txBox="1">
                <a:spLocks/>
              </p:cNvSpPr>
              <p:nvPr/>
            </p:nvSpPr>
            <p:spPr bwMode="auto">
              <a:xfrm>
                <a:off x="3352800" y="6019800"/>
                <a:ext cx="3956051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lvl="1" indent="0" algn="l"/>
                <a:r>
                  <a:rPr lang="en-US" sz="2000" dirty="0" smtClean="0">
                    <a:solidFill>
                      <a:srgbClr val="000000"/>
                    </a:solidFill>
                  </a:rPr>
                  <a:t>[As opposed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0000CC"/>
                        </a:solidFill>
                        <a:latin typeface="Cambria Math"/>
                      </a:rPr>
                      <m:t>O</m:t>
                    </m:r>
                    <m:r>
                      <a:rPr lang="en-US" sz="2000" dirty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s</m:t>
                    </m:r>
                    <m:r>
                      <a:rPr lang="en-US" sz="20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0000CC"/>
                        </a:solidFill>
                        <a:latin typeface="Cambria Math"/>
                      </a:rPr>
                      <m:t>kd</m:t>
                    </m:r>
                    <m:r>
                      <a:rPr lang="en-US" sz="2000" dirty="0">
                        <a:solidFill>
                          <a:srgbClr val="0000CC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ϵ</m:t>
                        </m:r>
                      </m:e>
                      <m:sup>
                        <m:r>
                          <a:rPr lang="en-US" sz="20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dirty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6019800"/>
                <a:ext cx="3956051" cy="419100"/>
              </a:xfrm>
              <a:prstGeom prst="rect">
                <a:avLst/>
              </a:prstGeom>
              <a:blipFill rotWithShape="1">
                <a:blip r:embed="rId6"/>
                <a:stretch>
                  <a:fillRect l="-1541" t="-7353" b="-20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03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0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" y="1371600"/>
            <a:ext cx="8763000" cy="16002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9"/>
              <p:cNvSpPr txBox="1">
                <a:spLocks/>
              </p:cNvSpPr>
              <p:nvPr/>
            </p:nvSpPr>
            <p:spPr bwMode="auto">
              <a:xfrm>
                <a:off x="304800" y="1549082"/>
                <a:ext cx="8763000" cy="1727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457200" indent="-457200" algn="l">
                  <a:buSzPct val="74000"/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Find a constant factor approx. B, add its centers to </a:t>
                </a:r>
                <a:r>
                  <a:rPr lang="en-US" sz="2200" dirty="0" err="1" smtClean="0">
                    <a:solidFill>
                      <a:srgbClr val="000000"/>
                    </a:solidFill>
                  </a:rPr>
                  <a:t>coreset</a:t>
                </a:r>
                <a:endParaRPr lang="en-US" sz="2200" dirty="0" smtClean="0">
                  <a:solidFill>
                    <a:srgbClr val="000000"/>
                  </a:solidFill>
                </a:endParaRPr>
              </a:p>
              <a:p>
                <a:pPr algn="l">
                  <a:buSzPct val="74000"/>
                </a:pP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            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[this is already a  very coarse </a:t>
                </a:r>
                <a:r>
                  <a:rPr lang="en-US" sz="1800" dirty="0" err="1" smtClean="0">
                    <a:solidFill>
                      <a:srgbClr val="000000"/>
                    </a:solidFill>
                  </a:rPr>
                  <a:t>coreset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]</a:t>
                </a:r>
              </a:p>
              <a:p>
                <a:pPr algn="l">
                  <a:buSzPct val="74000"/>
                </a:pPr>
                <a:endParaRPr lang="en-US" sz="200" b="1" dirty="0" smtClean="0">
                  <a:solidFill>
                    <a:srgbClr val="000000"/>
                  </a:solidFill>
                </a:endParaRPr>
              </a:p>
              <a:p>
                <a:pPr marL="457200" indent="-457200" algn="l">
                  <a:buSzPct val="74000"/>
                  <a:buFont typeface="+mj-lt"/>
                  <a:buAutoNum type="arabicPeriod" startAt="2"/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Sample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O</m:t>
                    </m:r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kd</m:t>
                    </m:r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ϵ</m:t>
                        </m:r>
                      </m:e>
                      <m:sup>
                        <m: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200" dirty="0" err="1" smtClean="0">
                    <a:solidFill>
                      <a:srgbClr val="000000"/>
                    </a:solidFill>
                  </a:rPr>
                  <a:t>pts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 according to their contribution to the cost of that approximate clustering B.</a:t>
                </a:r>
              </a:p>
            </p:txBody>
          </p:sp>
        </mc:Choice>
        <mc:Fallback xmlns="">
          <p:sp>
            <p:nvSpPr>
              <p:cNvPr id="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549082"/>
                <a:ext cx="8763000" cy="1727518"/>
              </a:xfrm>
              <a:prstGeom prst="rect">
                <a:avLst/>
              </a:prstGeom>
              <a:blipFill rotWithShape="1">
                <a:blip r:embed="rId3"/>
                <a:stretch>
                  <a:fillRect l="-556" t="-24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9"/>
              <p:cNvSpPr txBox="1">
                <a:spLocks/>
              </p:cNvSpPr>
              <p:nvPr/>
            </p:nvSpPr>
            <p:spPr bwMode="auto">
              <a:xfrm>
                <a:off x="304800" y="838200"/>
                <a:ext cx="87630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sz="1800" dirty="0" smtClean="0">
                    <a:solidFill>
                      <a:srgbClr val="000000"/>
                    </a:solidFill>
                  </a:rPr>
                  <a:t>[FL’11]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  construct in centralized cases a </a:t>
                </a:r>
                <a:r>
                  <a:rPr lang="en-US" sz="2200" dirty="0" err="1" smtClean="0">
                    <a:solidFill>
                      <a:srgbClr val="000000"/>
                    </a:solidFill>
                  </a:rPr>
                  <a:t>coreset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O</m:t>
                    </m:r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kd</m:t>
                    </m:r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ϵ</m:t>
                        </m:r>
                      </m:e>
                      <m:sup>
                        <m: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rgbClr val="000000"/>
                    </a:solidFill>
                  </a:rPr>
                  <a:t>. </a:t>
                </a: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838200"/>
                <a:ext cx="8763000" cy="609600"/>
              </a:xfrm>
              <a:prstGeom prst="rect">
                <a:avLst/>
              </a:prstGeom>
              <a:blipFill rotWithShape="1">
                <a:blip r:embed="rId4"/>
                <a:stretch>
                  <a:fillRect l="-556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09600" y="76200"/>
            <a:ext cx="659743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200" dirty="0" smtClean="0">
                <a:solidFill>
                  <a:srgbClr val="0000CC"/>
                </a:solidFill>
              </a:rPr>
              <a:t>Clustering, </a:t>
            </a:r>
            <a:r>
              <a:rPr lang="en-US" sz="3200" dirty="0" err="1" smtClean="0">
                <a:solidFill>
                  <a:srgbClr val="0000CC"/>
                </a:solidFill>
              </a:rPr>
              <a:t>Coresets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4648200" y="381000"/>
            <a:ext cx="38425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[Feldman-Langberg’11]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9"/>
              <p:cNvSpPr txBox="1">
                <a:spLocks/>
              </p:cNvSpPr>
              <p:nvPr/>
            </p:nvSpPr>
            <p:spPr bwMode="auto">
              <a:xfrm>
                <a:off x="382586" y="4648200"/>
                <a:ext cx="8761414" cy="508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1800" dirty="0" smtClean="0"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For any set of centers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latin typeface="Cambria Math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m:t>𝐜</m:t>
                    </m:r>
                  </m:oMath>
                </a14:m>
                <a:r>
                  <a:rPr lang="en-US" altLang="zh-CN" sz="1800" dirty="0" smtClean="0"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,</a:t>
                </a:r>
                <a:r>
                  <a:rPr lang="en-US" altLang="zh-CN" sz="1800" dirty="0" smtClean="0">
                    <a:solidFill>
                      <a:srgbClr val="0000CC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sz="1800" dirty="0"/>
                  <a:t>penalty we pay for </a:t>
                </a:r>
                <a:r>
                  <a:rPr lang="en-US" sz="1800" dirty="0" smtClean="0"/>
                  <a:t>point p </a:t>
                </a:r>
                <a:endParaRPr lang="en-US" altLang="zh-CN" sz="1800" i="0" dirty="0" smtClean="0">
                  <a:solidFill>
                    <a:srgbClr val="0000CC"/>
                  </a:solidFill>
                  <a:latin typeface="Cambria Math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>
          <p:sp>
            <p:nvSpPr>
              <p:cNvPr id="13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586" y="4648200"/>
                <a:ext cx="8761414" cy="508318"/>
              </a:xfrm>
              <a:prstGeom prst="rect">
                <a:avLst/>
              </a:prstGeom>
              <a:blipFill rotWithShape="1">
                <a:blip r:embed="rId5"/>
                <a:stretch>
                  <a:fillRect t="-48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/>
              <p:cNvSpPr txBox="1">
                <a:spLocks/>
              </p:cNvSpPr>
              <p:nvPr/>
            </p:nvSpPr>
            <p:spPr bwMode="auto">
              <a:xfrm>
                <a:off x="304800" y="5486400"/>
                <a:ext cx="8991600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1800" dirty="0" smtClean="0"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 smtClean="0">
                        <a:solidFill>
                          <a:srgbClr val="0000CC"/>
                        </a:solidFill>
                        <a:latin typeface="Cambria Math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m:t>f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0000CC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i="0">
                            <a:solidFill>
                              <a:srgbClr val="0000CC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p</m:t>
                        </m:r>
                      </m:e>
                    </m:d>
                    <m:r>
                      <a:rPr lang="en-US" altLang="zh-CN" sz="1800" i="0">
                        <a:solidFill>
                          <a:srgbClr val="0000CC"/>
                        </a:solidFill>
                        <a:latin typeface="Cambria Math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rgbClr val="0000CC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dPr>
                      <m:e>
                        <m:r>
                          <a:rPr lang="en-US" altLang="zh-CN" sz="1800" i="0">
                            <a:solidFill>
                              <a:srgbClr val="0000CC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800" i="0">
                            <a:solidFill>
                              <a:srgbClr val="0000CC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cost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0000CC"/>
                                </a:solidFill>
                                <a:latin typeface="Cambria Math"/>
                                <a:ea typeface="Arial Unicode MS" panose="020B0604020202020204" pitchFamily="34" charset="-122"/>
                                <a:cs typeface="Arial Unicode MS" panose="020B0604020202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800" i="0">
                                <a:solidFill>
                                  <a:srgbClr val="0000CC"/>
                                </a:solidFill>
                                <a:latin typeface="Cambria Math"/>
                                <a:ea typeface="Arial Unicode MS" panose="020B0604020202020204" pitchFamily="34" charset="-122"/>
                                <a:cs typeface="Arial Unicode MS" panose="020B0604020202020204" pitchFamily="34" charset="-122"/>
                              </a:rPr>
                              <m:t>p</m:t>
                            </m:r>
                            <m:r>
                              <a:rPr lang="en-US" altLang="zh-CN" sz="1800" i="0">
                                <a:solidFill>
                                  <a:srgbClr val="0000CC"/>
                                </a:solidFill>
                                <a:latin typeface="Cambria Math"/>
                                <a:ea typeface="Arial Unicode MS" panose="020B0604020202020204" pitchFamily="34" charset="-122"/>
                                <a:cs typeface="Arial Unicode MS" panose="020B0604020202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Arial Unicode MS" panose="020B0604020202020204" pitchFamily="34" charset="-122"/>
                                    <a:cs typeface="Arial Unicode MS" panose="020B0604020202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i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Arial Unicode MS" panose="020B0604020202020204" pitchFamily="34" charset="-122"/>
                                    <a:cs typeface="Arial Unicode MS" panose="020B0604020202020204" pitchFamily="34" charset="-122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800" i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Arial Unicode MS" panose="020B0604020202020204" pitchFamily="34" charset="-122"/>
                                    <a:cs typeface="Arial Unicode MS" panose="020B0604020202020204" pitchFamily="34" charset="-122"/>
                                  </a:rPr>
                                  <m:t>p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i="0">
                            <a:solidFill>
                              <a:srgbClr val="0000CC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1800" i="0">
                            <a:solidFill>
                              <a:srgbClr val="0000CC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cost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0000CC"/>
                                </a:solidFill>
                                <a:latin typeface="Cambria Math"/>
                                <a:ea typeface="Arial Unicode MS" panose="020B0604020202020204" pitchFamily="34" charset="-122"/>
                                <a:cs typeface="Arial Unicode MS" panose="020B0604020202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800" i="0">
                                <a:solidFill>
                                  <a:srgbClr val="0000CC"/>
                                </a:solidFill>
                                <a:latin typeface="Cambria Math"/>
                                <a:ea typeface="Arial Unicode MS" panose="020B0604020202020204" pitchFamily="34" charset="-122"/>
                                <a:cs typeface="Arial Unicode MS" panose="020B0604020202020204" pitchFamily="34" charset="-122"/>
                              </a:rPr>
                              <m:t>p</m:t>
                            </m:r>
                            <m:r>
                              <a:rPr lang="en-US" altLang="zh-CN" sz="1800" i="0">
                                <a:solidFill>
                                  <a:srgbClr val="0000CC"/>
                                </a:solidFill>
                                <a:latin typeface="Cambria Math"/>
                                <a:ea typeface="Arial Unicode MS" panose="020B0604020202020204" pitchFamily="34" charset="-122"/>
                                <a:cs typeface="Arial Unicode MS" panose="020B0604020202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Arial Unicode MS" panose="020B0604020202020204" pitchFamily="34" charset="-122"/>
                                    <a:cs typeface="Arial Unicode MS" panose="020B0604020202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i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Arial Unicode MS" panose="020B0604020202020204" pitchFamily="34" charset="-122"/>
                                    <a:cs typeface="Arial Unicode MS" panose="020B0604020202020204" pitchFamily="34" charset="-122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800" i="0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Arial Unicode MS" panose="020B0604020202020204" pitchFamily="34" charset="-122"/>
                                    <a:cs typeface="Arial Unicode MS" panose="020B0604020202020204" pitchFamily="34" charset="-122"/>
                                  </a:rPr>
                                  <m:t>p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  <a:latin typeface="+mj-lt"/>
                  </a:rPr>
                  <a:t>. </a:t>
                </a:r>
              </a:p>
              <a:p>
                <a:pPr marL="457200" lvl="1" indent="0" algn="l"/>
                <a:r>
                  <a:rPr lang="en-US" sz="18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+mj-lt"/>
                  </a:rPr>
                  <a:t>    This motivates sampling according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0000CC"/>
                        </a:solidFill>
                        <a:latin typeface="Cambria Math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m:t>cost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0000CC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rgbClr val="0000CC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p</m:t>
                        </m:r>
                        <m:r>
                          <a:rPr lang="en-US" altLang="zh-CN" sz="1800">
                            <a:solidFill>
                              <a:srgbClr val="0000CC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CC"/>
                                </a:solidFill>
                                <a:latin typeface="Cambria Math"/>
                                <a:ea typeface="Arial Unicode MS" panose="020B0604020202020204" pitchFamily="34" charset="-122"/>
                                <a:cs typeface="Arial Unicode MS" panose="020B0604020202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0000CC"/>
                                </a:solidFill>
                                <a:latin typeface="Cambria Math"/>
                                <a:ea typeface="Arial Unicode MS" panose="020B0604020202020204" pitchFamily="34" charset="-122"/>
                                <a:cs typeface="Arial Unicode MS" panose="020B0604020202020204" pitchFamily="34" charset="-122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0000CC"/>
                                </a:solidFill>
                                <a:latin typeface="Cambria Math"/>
                                <a:ea typeface="Arial Unicode MS" panose="020B0604020202020204" pitchFamily="34" charset="-122"/>
                                <a:cs typeface="Arial Unicode MS" panose="020B0604020202020204" pitchFamily="34" charset="-122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486400"/>
                <a:ext cx="8991600" cy="838200"/>
              </a:xfrm>
              <a:prstGeom prst="rect">
                <a:avLst/>
              </a:prstGeom>
              <a:blipFill rotWithShape="1">
                <a:blip r:embed="rId6"/>
                <a:stretch>
                  <a:fillRect t="-7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9"/>
          <p:cNvSpPr txBox="1">
            <a:spLocks/>
          </p:cNvSpPr>
          <p:nvPr/>
        </p:nvSpPr>
        <p:spPr bwMode="auto">
          <a:xfrm>
            <a:off x="266700" y="3276600"/>
            <a:ext cx="7962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sz="2200" u="sng" dirty="0" smtClean="0"/>
              <a:t>Key idea:</a:t>
            </a:r>
            <a:r>
              <a:rPr lang="en-US" sz="2200" dirty="0" smtClean="0"/>
              <a:t> one way to think about this construction</a:t>
            </a:r>
            <a:endParaRPr lang="en-US" sz="2200" dirty="0" smtClean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9"/>
              <p:cNvSpPr txBox="1">
                <a:spLocks/>
              </p:cNvSpPr>
              <p:nvPr/>
            </p:nvSpPr>
            <p:spPr bwMode="auto">
              <a:xfrm>
                <a:off x="-152400" y="3725746"/>
                <a:ext cx="9067800" cy="1041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Upper bound penalty </a:t>
                </a:r>
                <a:r>
                  <a:rPr lang="en-US" sz="2200" dirty="0"/>
                  <a:t>we pay for </a:t>
                </a:r>
                <a:r>
                  <a:rPr lang="en-US" sz="2200" dirty="0" smtClean="0"/>
                  <a:t>p </a:t>
                </a:r>
                <a:r>
                  <a:rPr lang="en-US" sz="2200" dirty="0"/>
                  <a:t>under any set of centers </a:t>
                </a:r>
                <a:r>
                  <a:rPr lang="en-US" sz="2200" b="1" dirty="0" smtClean="0"/>
                  <a:t>c</a:t>
                </a:r>
                <a:r>
                  <a:rPr lang="en-US" sz="2200" dirty="0" smtClean="0"/>
                  <a:t> by distance </a:t>
                </a:r>
                <a:r>
                  <a:rPr lang="en-US" sz="2200" dirty="0"/>
                  <a:t>between p and its closest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in </a:t>
                </a:r>
                <a:r>
                  <a:rPr lang="en-US" sz="2200" dirty="0" smtClean="0"/>
                  <a:t>B</a:t>
                </a:r>
                <a:endParaRPr lang="en-US" altLang="zh-CN" sz="2200" dirty="0">
                  <a:solidFill>
                    <a:srgbClr val="0000CC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1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52400" y="3725746"/>
                <a:ext cx="9067800" cy="1041718"/>
              </a:xfrm>
              <a:prstGeom prst="rect">
                <a:avLst/>
              </a:prstGeom>
              <a:blipFill rotWithShape="1">
                <a:blip r:embed="rId7"/>
                <a:stretch>
                  <a:fillRect t="-40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/>
              <p:cNvSpPr txBox="1">
                <a:spLocks/>
              </p:cNvSpPr>
              <p:nvPr/>
            </p:nvSpPr>
            <p:spPr bwMode="auto">
              <a:xfrm>
                <a:off x="3352800" y="5054282"/>
                <a:ext cx="3886200" cy="508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457200" lvl="1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i="0">
                          <a:solidFill>
                            <a:srgbClr val="0000CC"/>
                          </a:solidFill>
                          <a:latin typeface="Cambria Math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m:t>f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0000CC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i="0">
                              <a:solidFill>
                                <a:srgbClr val="0000CC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  <m:t>p</m:t>
                          </m:r>
                        </m:e>
                      </m:d>
                      <m:r>
                        <a:rPr lang="en-US" altLang="zh-CN" sz="1800" i="0">
                          <a:solidFill>
                            <a:srgbClr val="0000CC"/>
                          </a:solidFill>
                          <a:latin typeface="Cambria Math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i="0">
                          <a:solidFill>
                            <a:srgbClr val="0000CC"/>
                          </a:solidFill>
                          <a:latin typeface="Cambria Math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m:t>cost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0000CC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i="0">
                              <a:solidFill>
                                <a:srgbClr val="0000CC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  <m:t>p</m:t>
                          </m:r>
                          <m:r>
                            <a:rPr lang="en-US" altLang="zh-CN" sz="1800" i="0">
                              <a:solidFill>
                                <a:srgbClr val="0000CC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  <m:t>,</m:t>
                          </m:r>
                          <m:r>
                            <a:rPr lang="en-US" altLang="zh-CN" sz="18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  <m:t>𝐜</m:t>
                          </m:r>
                        </m:e>
                      </m:d>
                      <m:r>
                        <a:rPr lang="en-US" altLang="zh-CN" sz="1800" i="0">
                          <a:solidFill>
                            <a:srgbClr val="0000CC"/>
                          </a:solidFill>
                          <a:latin typeface="Cambria Math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i="0">
                          <a:solidFill>
                            <a:srgbClr val="0000CC"/>
                          </a:solidFill>
                          <a:latin typeface="Cambria Math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m:t>cost</m:t>
                      </m:r>
                      <m:r>
                        <a:rPr lang="en-US" altLang="zh-CN" sz="1800" i="0">
                          <a:solidFill>
                            <a:srgbClr val="0000CC"/>
                          </a:solidFill>
                          <a:latin typeface="Cambria Math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0000CC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0">
                              <a:solidFill>
                                <a:srgbClr val="0000CC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0">
                              <a:solidFill>
                                <a:srgbClr val="0000CC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  <m:t>p</m:t>
                          </m:r>
                        </m:sub>
                      </m:sSub>
                      <m:r>
                        <a:rPr lang="en-US" altLang="zh-CN" sz="1800" i="0">
                          <a:solidFill>
                            <a:srgbClr val="0000CC"/>
                          </a:solidFill>
                          <a:latin typeface="Cambria Math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m:t>,</m:t>
                      </m:r>
                      <m:r>
                        <a:rPr lang="en-US" altLang="zh-CN" sz="1800" b="1" i="0" smtClean="0">
                          <a:solidFill>
                            <a:srgbClr val="0000CC"/>
                          </a:solidFill>
                          <a:latin typeface="Cambria Math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m:t>𝐜</m:t>
                      </m:r>
                      <m:r>
                        <a:rPr lang="en-US" altLang="zh-CN" sz="1800" i="0">
                          <a:solidFill>
                            <a:srgbClr val="0000CC"/>
                          </a:solidFill>
                          <a:latin typeface="Cambria Math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rgbClr val="0000CC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14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5054282"/>
                <a:ext cx="3886200" cy="5083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6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13" grpId="0"/>
      <p:bldP spid="15" grpId="0"/>
      <p:bldP spid="16" grpId="0"/>
      <p:bldP spid="17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33881" y="2971800"/>
            <a:ext cx="8681520" cy="25146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9"/>
              <p:cNvSpPr txBox="1">
                <a:spLocks/>
              </p:cNvSpPr>
              <p:nvPr/>
            </p:nvSpPr>
            <p:spPr bwMode="auto">
              <a:xfrm>
                <a:off x="457200" y="3123632"/>
                <a:ext cx="8401048" cy="762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457200" indent="-457200" algn="l">
                  <a:buSzPct val="74000"/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Each player, finds a local constant factor approx.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00"/>
                    </a:solidFill>
                  </a:rPr>
                  <a:t> and sends </a:t>
                </a:r>
                <a:r>
                  <a:rPr lang="en-US" sz="2200" dirty="0" smtClean="0">
                    <a:solidFill>
                      <a:srgbClr val="0000CC"/>
                    </a:solidFill>
                  </a:rPr>
                  <a:t>cost(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sz="2200" i="1" dirty="0">
                        <a:solidFill>
                          <a:srgbClr val="0000CC"/>
                        </a:solidFill>
                        <a:latin typeface="Cambria Math"/>
                      </a:rPr>
                      <m:t> 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CC"/>
                    </a:solidFill>
                  </a:rPr>
                  <a:t>)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 and the centers to the center.</a:t>
                </a:r>
                <a:endParaRPr lang="en-US" sz="1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123632"/>
                <a:ext cx="8401048" cy="762568"/>
              </a:xfrm>
              <a:prstGeom prst="rect">
                <a:avLst/>
              </a:prstGeom>
              <a:blipFill rotWithShape="1">
                <a:blip r:embed="rId3"/>
                <a:stretch>
                  <a:fillRect l="-581" t="-4762" b="-15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9"/>
              <p:cNvSpPr txBox="1">
                <a:spLocks/>
              </p:cNvSpPr>
              <p:nvPr/>
            </p:nvSpPr>
            <p:spPr bwMode="auto">
              <a:xfrm>
                <a:off x="228600" y="1066800"/>
                <a:ext cx="8223251" cy="100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sz="2200" dirty="0" smtClean="0">
                    <a:solidFill>
                      <a:srgbClr val="000000"/>
                    </a:solidFill>
                  </a:rPr>
                  <a:t>Feldman-Langberg’11  show that in centralized setting one can construct a </a:t>
                </a:r>
                <a:r>
                  <a:rPr lang="en-US" sz="2200" dirty="0" err="1" smtClean="0">
                    <a:solidFill>
                      <a:srgbClr val="000000"/>
                    </a:solidFill>
                  </a:rPr>
                  <a:t>coreset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O</m:t>
                    </m:r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kd</m:t>
                    </m:r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ϵ</m:t>
                        </m:r>
                      </m:e>
                      <m:sup>
                        <m: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. </a:t>
                </a: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066800"/>
                <a:ext cx="8223251" cy="1000759"/>
              </a:xfrm>
              <a:prstGeom prst="rect">
                <a:avLst/>
              </a:prstGeom>
              <a:blipFill rotWithShape="1">
                <a:blip r:embed="rId4"/>
                <a:stretch>
                  <a:fillRect l="-964" t="-4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9"/>
          <p:cNvSpPr txBox="1">
            <a:spLocks/>
          </p:cNvSpPr>
          <p:nvPr/>
        </p:nvSpPr>
        <p:spPr bwMode="auto">
          <a:xfrm>
            <a:off x="228600" y="1981200"/>
            <a:ext cx="822325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200" u="sng" dirty="0" smtClean="0">
                <a:solidFill>
                  <a:srgbClr val="000000"/>
                </a:solidFill>
              </a:rPr>
              <a:t>Key idea</a:t>
            </a:r>
            <a:r>
              <a:rPr lang="en-US" sz="2200" dirty="0" smtClean="0">
                <a:solidFill>
                  <a:srgbClr val="000000"/>
                </a:solidFill>
              </a:rPr>
              <a:t>: in distributed case,  show how to do this using only local constant factor approx.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200" y="76200"/>
            <a:ext cx="659743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200" dirty="0" smtClean="0">
                <a:solidFill>
                  <a:srgbClr val="0000CC"/>
                </a:solidFill>
              </a:rPr>
              <a:t>Distributed Clustering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4463288" y="419100"/>
            <a:ext cx="38425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1800" dirty="0" smtClean="0"/>
              <a:t>[</a:t>
            </a:r>
            <a:r>
              <a:rPr lang="en-US" sz="1800" dirty="0" err="1"/>
              <a:t>Balcan</a:t>
            </a:r>
            <a:r>
              <a:rPr lang="en-US" sz="1800" dirty="0"/>
              <a:t>-Ehrlich-Liang, NIPS 2013</a:t>
            </a:r>
            <a:r>
              <a:rPr lang="en-US" sz="1800" dirty="0" smtClean="0"/>
              <a:t>]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/>
              <p:cNvSpPr txBox="1">
                <a:spLocks/>
              </p:cNvSpPr>
              <p:nvPr/>
            </p:nvSpPr>
            <p:spPr bwMode="auto">
              <a:xfrm>
                <a:off x="457200" y="3886200"/>
                <a:ext cx="8401048" cy="144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457200" indent="-457200" algn="l">
                  <a:buSzPct val="74000"/>
                  <a:buFont typeface="+mj-lt"/>
                  <a:buAutoNum type="arabicPeriod" startAt="2"/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Center sample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n</m:t>
                    </m:r>
                    <m: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O</m:t>
                    </m:r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kd</m:t>
                    </m:r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200" i="1" dirty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ϵ</m:t>
                        </m:r>
                      </m:e>
                      <m:sup>
                        <m:r>
                          <a:rPr lang="en-US" sz="2200" dirty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200" dirty="0" err="1" smtClean="0">
                    <a:solidFill>
                      <a:srgbClr val="000000"/>
                    </a:solidFill>
                  </a:rPr>
                  <a:t>pts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solidFill>
                          <a:srgbClr val="0000CC"/>
                        </a:solidFill>
                        <a:latin typeface="Cambria Math"/>
                      </a:rPr>
                      <m:t>n</m:t>
                    </m:r>
                    <m: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0" dirty="0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r>
                      <a:rPr lang="en-US" sz="2200" i="0" dirty="0" smtClean="0">
                        <a:solidFill>
                          <a:srgbClr val="0000CC"/>
                        </a:solidFill>
                        <a:latin typeface="Cambria Math"/>
                      </a:rPr>
                      <m:t>…</m:t>
                    </m:r>
                    <m:r>
                      <a:rPr lang="en-US" sz="22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err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00"/>
                    </a:solidFill>
                  </a:rPr>
                  <a:t> from multinomial given by these costs.</a:t>
                </a:r>
              </a:p>
            </p:txBody>
          </p:sp>
        </mc:Choice>
        <mc:Fallback xmlns="">
          <p:sp>
            <p:nvSpPr>
              <p:cNvPr id="14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8401048" cy="1447800"/>
              </a:xfrm>
              <a:prstGeom prst="rect">
                <a:avLst/>
              </a:prstGeom>
              <a:blipFill rotWithShape="1">
                <a:blip r:embed="rId5"/>
                <a:stretch>
                  <a:fillRect l="-581" t="-25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9"/>
              <p:cNvSpPr txBox="1">
                <a:spLocks/>
              </p:cNvSpPr>
              <p:nvPr/>
            </p:nvSpPr>
            <p:spPr bwMode="auto">
              <a:xfrm>
                <a:off x="438152" y="4648200"/>
                <a:ext cx="8401048" cy="99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457200" indent="-457200" algn="l">
                  <a:buSzPct val="74000"/>
                  <a:buFont typeface="+mj-lt"/>
                  <a:buAutoNum type="arabicPeriod" startAt="3"/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Each player </a:t>
                </a:r>
                <a:r>
                  <a:rPr lang="en-US" sz="2200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200" dirty="0" smtClean="0">
                    <a:solidFill>
                      <a:srgbClr val="000000"/>
                    </a:solidFill>
                  </a:rPr>
                  <a:t>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00"/>
                    </a:solidFill>
                  </a:rPr>
                  <a:t>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000000"/>
                    </a:solidFill>
                  </a:rPr>
                  <a:t> sampled according to their contribution to the local approx</a:t>
                </a:r>
                <a:r>
                  <a:rPr lang="en-US" sz="2200" dirty="0">
                    <a:solidFill>
                      <a:srgbClr val="000000"/>
                    </a:solidFill>
                  </a:rPr>
                  <a:t>.</a:t>
                </a:r>
                <a:endParaRPr lang="en-US" sz="22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2" y="4648200"/>
                <a:ext cx="8401048" cy="990600"/>
              </a:xfrm>
              <a:prstGeom prst="rect">
                <a:avLst/>
              </a:prstGeom>
              <a:blipFill rotWithShape="1">
                <a:blip r:embed="rId6"/>
                <a:stretch>
                  <a:fillRect l="-653" t="-37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3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8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76200" y="76200"/>
            <a:ext cx="659743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200" dirty="0" smtClean="0">
                <a:solidFill>
                  <a:srgbClr val="0000CC"/>
                </a:solidFill>
              </a:rPr>
              <a:t>Distributed Clustering</a:t>
            </a:r>
            <a:endParaRPr lang="en-US" sz="3200" dirty="0">
              <a:solidFill>
                <a:srgbClr val="0000C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28600"/>
            <a:ext cx="1291471" cy="1291471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463288" y="419100"/>
            <a:ext cx="38425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1800" dirty="0" smtClean="0"/>
              <a:t>[</a:t>
            </a:r>
            <a:r>
              <a:rPr lang="en-US" sz="1800" dirty="0" err="1"/>
              <a:t>Balcan</a:t>
            </a:r>
            <a:r>
              <a:rPr lang="en-US" sz="1800" dirty="0"/>
              <a:t>-Ehrlich-Liang, NIPS 2013</a:t>
            </a:r>
            <a:r>
              <a:rPr lang="en-US" sz="1800" dirty="0" smtClean="0"/>
              <a:t>]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endParaRPr lang="en-US" sz="1800" dirty="0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-152400" y="1590675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algn="l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u="none" dirty="0">
                <a:solidFill>
                  <a:schemeClr val="accent6"/>
                </a:solidFill>
              </a:rPr>
              <a:t>k-means</a:t>
            </a:r>
            <a:r>
              <a:rPr lang="en-US" sz="2000" u="none" dirty="0"/>
              <a:t>: find center pts </a:t>
            </a:r>
            <a:r>
              <a:rPr lang="en-US" sz="2000" u="none" dirty="0">
                <a:solidFill>
                  <a:schemeClr val="accent6"/>
                </a:solidFill>
              </a:rPr>
              <a:t>c</a:t>
            </a:r>
            <a:r>
              <a:rPr lang="en-US" sz="2000" u="none" baseline="-25000" dirty="0">
                <a:solidFill>
                  <a:schemeClr val="accent6"/>
                </a:solidFill>
              </a:rPr>
              <a:t>1</a:t>
            </a:r>
            <a:r>
              <a:rPr lang="en-US" sz="2000" u="none" dirty="0">
                <a:solidFill>
                  <a:schemeClr val="accent6"/>
                </a:solidFill>
              </a:rPr>
              <a:t>, c</a:t>
            </a:r>
            <a:r>
              <a:rPr lang="en-US" sz="2000" u="none" baseline="-25000" dirty="0">
                <a:solidFill>
                  <a:schemeClr val="accent6"/>
                </a:solidFill>
              </a:rPr>
              <a:t>2</a:t>
            </a:r>
            <a:r>
              <a:rPr lang="en-US" sz="2000" u="none" dirty="0">
                <a:solidFill>
                  <a:schemeClr val="accent6"/>
                </a:solidFill>
              </a:rPr>
              <a:t>, …, c</a:t>
            </a:r>
            <a:r>
              <a:rPr lang="en-US" sz="2000" u="none" baseline="-25000" dirty="0">
                <a:solidFill>
                  <a:schemeClr val="accent6"/>
                </a:solidFill>
              </a:rPr>
              <a:t>k</a:t>
            </a:r>
            <a:r>
              <a:rPr lang="en-US" sz="2000" u="none" dirty="0">
                <a:solidFill>
                  <a:schemeClr val="accent6"/>
                </a:solidFill>
              </a:rPr>
              <a:t> </a:t>
            </a:r>
            <a:r>
              <a:rPr lang="en-US" sz="2000" u="none" dirty="0"/>
              <a:t>to minimize </a:t>
            </a:r>
            <a:r>
              <a:rPr lang="en-US" sz="2000" u="none" dirty="0">
                <a:solidFill>
                  <a:schemeClr val="accent6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sz="2000" u="none" baseline="-25000" dirty="0">
                <a:solidFill>
                  <a:schemeClr val="accent6"/>
                </a:solidFill>
                <a:sym typeface="Symbol" pitchFamily="18" charset="2"/>
              </a:rPr>
              <a:t>x</a:t>
            </a:r>
            <a:r>
              <a:rPr lang="en-US" sz="2000" u="none" dirty="0">
                <a:solidFill>
                  <a:schemeClr val="accent6"/>
                </a:solidFill>
              </a:rPr>
              <a:t> min</a:t>
            </a:r>
            <a:r>
              <a:rPr lang="en-US" sz="2000" u="none" baseline="-25000" dirty="0">
                <a:solidFill>
                  <a:schemeClr val="accent6"/>
                </a:solidFill>
              </a:rPr>
              <a:t>i</a:t>
            </a:r>
            <a:r>
              <a:rPr lang="en-US" sz="2000" u="none" dirty="0">
                <a:solidFill>
                  <a:schemeClr val="accent6"/>
                </a:solidFill>
              </a:rPr>
              <a:t> d</a:t>
            </a:r>
            <a:r>
              <a:rPr lang="en-US" sz="2000" u="none" baseline="30000" dirty="0">
                <a:solidFill>
                  <a:schemeClr val="accent6"/>
                </a:solidFill>
              </a:rPr>
              <a:t>2</a:t>
            </a:r>
            <a:r>
              <a:rPr lang="en-US" sz="2000" u="none" dirty="0">
                <a:solidFill>
                  <a:schemeClr val="accent6"/>
                </a:solidFill>
              </a:rPr>
              <a:t>(</a:t>
            </a:r>
            <a:r>
              <a:rPr lang="en-US" sz="2000" u="none" dirty="0" err="1">
                <a:solidFill>
                  <a:schemeClr val="accent6"/>
                </a:solidFill>
              </a:rPr>
              <a:t>x,c</a:t>
            </a:r>
            <a:r>
              <a:rPr lang="en-US" sz="2000" u="none" baseline="-25000" dirty="0" err="1">
                <a:solidFill>
                  <a:schemeClr val="accent6"/>
                </a:solidFill>
              </a:rPr>
              <a:t>i</a:t>
            </a:r>
            <a:r>
              <a:rPr lang="en-US" sz="2000" u="none" dirty="0">
                <a:solidFill>
                  <a:schemeClr val="accent6"/>
                </a:solidFill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52675"/>
            <a:ext cx="4206240" cy="3286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48" y="2362200"/>
            <a:ext cx="4011168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rgbClr val="0000CC"/>
                </a:solidFill>
              </a:rPr>
              <a:t>Open questions (Learning and Clustering)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991600" cy="533400"/>
          </a:xfrm>
        </p:spPr>
        <p:txBody>
          <a:bodyPr/>
          <a:lstStyle/>
          <a:p>
            <a:pPr>
              <a:buClrTx/>
            </a:pPr>
            <a:r>
              <a:rPr lang="en-US" sz="2200" dirty="0" smtClean="0"/>
              <a:t>Efficient algorithms in noisy settings; handle failures, delays.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 txBox="1">
                <a:spLocks/>
              </p:cNvSpPr>
              <p:nvPr/>
            </p:nvSpPr>
            <p:spPr bwMode="auto">
              <a:xfrm>
                <a:off x="228600" y="2286000"/>
                <a:ext cx="8229600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Tx/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Even better dependence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/>
                      </a:rPr>
                      <m:t>1/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200" dirty="0" smtClean="0">
                    <a:solidFill>
                      <a:srgbClr val="000000"/>
                    </a:solidFill>
                  </a:rPr>
                  <a:t> for communication efficiency for clustering via boosting style ideas.</a:t>
                </a: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286000"/>
                <a:ext cx="822960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1333" t="-11594" b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426720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sz="2200" kern="0" dirty="0" smtClean="0"/>
              <a:t>More refined trade-offs between communication complexity, computational complexity, and sample complexity.</a:t>
            </a:r>
            <a:endParaRPr lang="en-US" sz="2200" kern="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914400" y="3276600"/>
            <a:ext cx="670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Can use distributed dimensionality reduction to reduce dependence on d.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724400" y="3686175"/>
            <a:ext cx="4038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1200" dirty="0" smtClean="0"/>
              <a:t>[</a:t>
            </a:r>
            <a:r>
              <a:rPr lang="en-US" sz="1200" dirty="0" err="1" smtClean="0"/>
              <a:t>Balcan</a:t>
            </a:r>
            <a:r>
              <a:rPr lang="en-US" sz="1200" dirty="0" smtClean="0"/>
              <a:t>-</a:t>
            </a:r>
            <a:r>
              <a:rPr lang="en-US" sz="1200" dirty="0" err="1" smtClean="0"/>
              <a:t>Kanchanapally</a:t>
            </a:r>
            <a:r>
              <a:rPr lang="en-US" sz="1200" dirty="0" smtClean="0"/>
              <a:t>-Liang-Woodruff, </a:t>
            </a:r>
            <a:r>
              <a:rPr lang="en-US" sz="1200" dirty="0"/>
              <a:t>NIPS </a:t>
            </a:r>
            <a:r>
              <a:rPr lang="en-US" sz="1200" dirty="0" smtClean="0"/>
              <a:t>2014]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86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83820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sz="2800" b="1" kern="0" dirty="0" smtClean="0">
                <a:solidFill>
                  <a:schemeClr val="tx1"/>
                </a:solidFill>
              </a:rPr>
              <a:t>This talk</a:t>
            </a:r>
            <a:r>
              <a:rPr lang="en-US" sz="2800" kern="0" dirty="0" smtClean="0">
                <a:solidFill>
                  <a:schemeClr val="tx1"/>
                </a:solidFill>
              </a:rPr>
              <a:t>: models and algorithms for reasoning about communication complexity issues.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057400" y="4991100"/>
            <a:ext cx="462404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1400" dirty="0" smtClean="0"/>
              <a:t>[</a:t>
            </a:r>
            <a:r>
              <a:rPr lang="en-US" sz="1400" dirty="0" err="1"/>
              <a:t>Balcan</a:t>
            </a:r>
            <a:r>
              <a:rPr lang="en-US" sz="1400" dirty="0"/>
              <a:t>-Ehrlich-Liang, NIPS 2013</a:t>
            </a:r>
            <a:r>
              <a:rPr lang="en-US" sz="1400" dirty="0" smtClean="0"/>
              <a:t>]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103895" y="5372100"/>
            <a:ext cx="513510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Balcan</a:t>
            </a:r>
            <a:r>
              <a:rPr lang="en-US" sz="1400" dirty="0" smtClean="0"/>
              <a:t>-</a:t>
            </a:r>
            <a:r>
              <a:rPr lang="en-US" sz="1400" dirty="0" err="1" smtClean="0"/>
              <a:t>Kanchanapally</a:t>
            </a:r>
            <a:r>
              <a:rPr lang="en-US" sz="1400" dirty="0" smtClean="0"/>
              <a:t>-Liang-Woodruff, </a:t>
            </a:r>
            <a:r>
              <a:rPr lang="en-US" sz="1400" dirty="0"/>
              <a:t>NIPS </a:t>
            </a:r>
            <a:r>
              <a:rPr lang="en-US" sz="1400" dirty="0" smtClean="0"/>
              <a:t>2014]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2514600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chemeClr val="tx1"/>
                </a:solidFill>
              </a:rPr>
              <a:t>S</a:t>
            </a:r>
            <a:r>
              <a:rPr lang="en-US" sz="2800" kern="0" dirty="0" smtClean="0">
                <a:solidFill>
                  <a:schemeClr val="tx1"/>
                </a:solidFill>
              </a:rPr>
              <a:t>upervised  Learning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3400" y="4152900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chemeClr val="tx1"/>
                </a:solidFill>
              </a:rPr>
              <a:t>Clustering, </a:t>
            </a:r>
            <a:r>
              <a:rPr lang="en-US" sz="2800" kern="0" dirty="0" smtClean="0">
                <a:solidFill>
                  <a:schemeClr val="tx1"/>
                </a:solidFill>
              </a:rPr>
              <a:t>Unsupervised </a:t>
            </a:r>
            <a:r>
              <a:rPr lang="en-US" sz="2800" kern="0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1828800" y="3352800"/>
            <a:ext cx="5410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  <a:lvl2pPr marL="342900" indent="-3429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 indent="0" algn="l" eaLnBrk="1" hangingPunct="1">
              <a:spcBef>
                <a:spcPct val="20000"/>
              </a:spcBef>
            </a:pPr>
            <a:r>
              <a:rPr lang="en-US" dirty="0" smtClean="0"/>
              <a:t>[</a:t>
            </a:r>
            <a:r>
              <a:rPr lang="en-US" dirty="0" err="1" smtClean="0"/>
              <a:t>Balcan</a:t>
            </a:r>
            <a:r>
              <a:rPr lang="en-US" dirty="0" smtClean="0"/>
              <a:t>-Blum-Fine-Mansour, COLT 2012] Runner UP Best Paper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2110" y="3730823"/>
            <a:ext cx="233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dirty="0"/>
              <a:t>[TseChen-Balcan-Chau’15</a:t>
            </a:r>
            <a:r>
              <a:rPr lang="en-US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13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7848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800" dirty="0" smtClean="0">
                <a:latin typeface="Comic Sans MS" pitchFamily="66" charset="0"/>
              </a:rPr>
              <a:t>Supervised Learning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381000" y="914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E.g., which 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emails are spam and which are important.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04800" y="44196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E.g., </a:t>
            </a:r>
            <a:r>
              <a:rPr lang="en-US" sz="2200" dirty="0"/>
              <a:t>classify objects as chairs vs non </a:t>
            </a:r>
            <a:r>
              <a:rPr lang="en-US" sz="2200" dirty="0" smtClean="0"/>
              <a:t>chairs.</a:t>
            </a:r>
            <a:endParaRPr lang="en-US" sz="2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531748" y="5105400"/>
            <a:ext cx="12114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CC"/>
                </a:solidFill>
                <a:latin typeface="Albertus ExtraBold" pitchFamily="18" charset="0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lbertus ExtraBold" pitchFamily="18" charset="0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lbertus ExtraBold" pitchFamily="18" charset="0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lbertus ExtraBold" pitchFamily="18" charset="0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lbertus ExtraBol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lbertus ExtraBol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lbertus ExtraBol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lbertus ExtraBol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lbertus ExtraBold" pitchFamily="18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1800" dirty="0" smtClean="0">
                <a:solidFill>
                  <a:schemeClr val="accent2"/>
                </a:solidFill>
                <a:latin typeface="Comic Sans MS" pitchFamily="66" charset="0"/>
              </a:rPr>
              <a:t>chair</a:t>
            </a:r>
            <a:endParaRPr lang="en-US" sz="1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91" y="5161332"/>
            <a:ext cx="1130109" cy="14043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7" y="5080994"/>
            <a:ext cx="1086471" cy="1459811"/>
          </a:xfrm>
          <a:prstGeom prst="rect">
            <a:avLst/>
          </a:prstGeom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62600" y="5117068"/>
            <a:ext cx="12114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CC"/>
                </a:solidFill>
                <a:latin typeface="Albertus ExtraBold" pitchFamily="18" charset="0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lbertus ExtraBold" pitchFamily="18" charset="0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lbertus ExtraBold" pitchFamily="18" charset="0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lbertus ExtraBold" pitchFamily="18" charset="0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lbertus ExtraBol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lbertus ExtraBol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lbertus ExtraBol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lbertus ExtraBol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lbertus ExtraBold" pitchFamily="18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chemeClr val="accent2"/>
                </a:solidFill>
                <a:latin typeface="Comic Sans MS" pitchFamily="66" charset="0"/>
              </a:rPr>
              <a:t>chair</a:t>
            </a:r>
            <a:endParaRPr lang="en-US" sz="1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2000" y="1905000"/>
            <a:ext cx="7238999" cy="2395274"/>
            <a:chOff x="221111" y="1600199"/>
            <a:chExt cx="8334495" cy="2877818"/>
          </a:xfrm>
        </p:grpSpPr>
        <p:pic>
          <p:nvPicPr>
            <p:cNvPr id="15" name="Picture 4" descr="spam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83" y="1600199"/>
              <a:ext cx="3684723" cy="287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2" descr="capture_21032010_23345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11" y="1614489"/>
              <a:ext cx="4079517" cy="2762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052513" y="1533525"/>
            <a:ext cx="1192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Not spam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838200" y="1457325"/>
            <a:ext cx="1676400" cy="381000"/>
          </a:xfrm>
          <a:prstGeom prst="ellipse">
            <a:avLst/>
          </a:prstGeom>
          <a:noFill/>
          <a:ln w="9525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5562600" y="1447800"/>
            <a:ext cx="1676400" cy="381000"/>
          </a:xfrm>
          <a:prstGeom prst="ellipse">
            <a:avLst/>
          </a:prstGeom>
          <a:noFill/>
          <a:ln w="9525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943600" y="1447800"/>
            <a:ext cx="712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16674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2779294" y="3134726"/>
            <a:ext cx="2923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 b="0" dirty="0">
                <a:latin typeface="Comic Sans MS" pitchFamily="66" charset="0"/>
              </a:rPr>
              <a:t>   </a:t>
            </a:r>
            <a:r>
              <a:rPr lang="en-US" sz="1800" b="0" dirty="0" smtClean="0">
                <a:latin typeface="Comic Sans MS" pitchFamily="66" charset="0"/>
              </a:rPr>
              <a:t>Labeled Examples  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34" y="128562"/>
            <a:ext cx="8686800" cy="761999"/>
          </a:xfrm>
        </p:spPr>
        <p:txBody>
          <a:bodyPr>
            <a:noAutofit/>
          </a:bodyPr>
          <a:lstStyle/>
          <a:p>
            <a:r>
              <a:rPr lang="en-US" sz="3800" dirty="0" smtClean="0">
                <a:latin typeface="Comic Sans MS" pitchFamily="66" charset="0"/>
              </a:rPr>
              <a:t>Statistical / PAC learning model</a:t>
            </a:r>
            <a:endParaRPr lang="en-US" sz="3800" dirty="0">
              <a:latin typeface="Comic Sans MS" pitchFamily="66" charset="0"/>
            </a:endParaRP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249208" y="2519359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0" dirty="0">
                <a:latin typeface="Comic Sans MS" pitchFamily="66" charset="0"/>
              </a:rPr>
              <a:t>Learning Algorithm</a:t>
            </a:r>
          </a:p>
        </p:txBody>
      </p:sp>
      <p:pic>
        <p:nvPicPr>
          <p:cNvPr id="280581" name="Picture 5" descr="MCj027854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7800" y="2509086"/>
            <a:ext cx="1316789" cy="1666561"/>
          </a:xfrm>
          <a:prstGeom prst="rect">
            <a:avLst/>
          </a:prstGeom>
          <a:noFill/>
        </p:spPr>
      </p:pic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6705600" y="2143846"/>
            <a:ext cx="2161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0" dirty="0">
                <a:latin typeface="Comic Sans MS" pitchFamily="66" charset="0"/>
              </a:rPr>
              <a:t>Expert / Oracle</a:t>
            </a:r>
          </a:p>
        </p:txBody>
      </p:sp>
      <p:pic>
        <p:nvPicPr>
          <p:cNvPr id="280583" name="Picture 7" descr="MCBS01597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3536" y="1040100"/>
            <a:ext cx="1287713" cy="1316585"/>
          </a:xfrm>
          <a:prstGeom prst="rect">
            <a:avLst/>
          </a:prstGeom>
          <a:noFill/>
        </p:spPr>
      </p:pic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2322089" y="1253791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0" dirty="0">
                <a:latin typeface="Comic Sans MS" pitchFamily="66" charset="0"/>
              </a:rPr>
              <a:t>Data Source</a:t>
            </a:r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>
            <a:off x="4114800" y="2432886"/>
            <a:ext cx="1981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 flipH="1">
            <a:off x="2057400" y="3593349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1600062" y="4347334"/>
            <a:ext cx="2033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 b="0" dirty="0" err="1" smtClean="0">
                <a:latin typeface="Comic Sans MS" pitchFamily="66" charset="0"/>
              </a:rPr>
              <a:t>Alg.outputs</a:t>
            </a:r>
            <a:endParaRPr lang="en-US" sz="1800" b="0" dirty="0">
              <a:latin typeface="Comic Sans MS" pitchFamily="66" charset="0"/>
            </a:endParaRPr>
          </a:p>
        </p:txBody>
      </p:sp>
      <p:pic>
        <p:nvPicPr>
          <p:cNvPr id="21" name="Picture 19" descr="MCj0134567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822" y="2930192"/>
            <a:ext cx="1054527" cy="1503948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4830612" y="1260282"/>
            <a:ext cx="2850348" cy="6136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Distribution D on X</a:t>
            </a:r>
            <a:endParaRPr lang="en-US" baseline="30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48926" y="4213560"/>
            <a:ext cx="2285999" cy="48527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200" dirty="0">
                <a:solidFill>
                  <a:schemeClr val="tx1"/>
                </a:solidFill>
              </a:rPr>
              <a:t>c</a:t>
            </a:r>
            <a:r>
              <a:rPr lang="en-US" sz="2200" dirty="0" smtClean="0">
                <a:solidFill>
                  <a:schemeClr val="tx1"/>
                </a:solidFill>
              </a:rPr>
              <a:t>* </a:t>
            </a:r>
            <a:r>
              <a:rPr lang="en-US" sz="2200" dirty="0">
                <a:solidFill>
                  <a:schemeClr val="tx1"/>
                </a:solidFill>
              </a:rPr>
              <a:t>: X</a:t>
            </a:r>
            <a:r>
              <a:rPr lang="en-US" sz="2200" dirty="0">
                <a:solidFill>
                  <a:schemeClr val="tx1"/>
                </a:solidFill>
                <a:latin typeface="cmsy10"/>
              </a:rPr>
              <a:t> !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{0,1}</a:t>
            </a:r>
            <a:endParaRPr lang="en-US" sz="2200" b="1" baseline="-25000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71743" y="3639995"/>
            <a:ext cx="3128267" cy="4451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(x</a:t>
            </a:r>
            <a:r>
              <a:rPr lang="en-US" sz="2000" baseline="-25000" dirty="0" smtClean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,c*(x</a:t>
            </a:r>
            <a:r>
              <a:rPr lang="en-US" sz="2000" baseline="-25000" dirty="0" smtClean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)),…, (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  <a:latin typeface="Comic Sans MS" pitchFamily="66" charset="0"/>
              </a:rPr>
              <a:t>m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,c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*(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  <a:latin typeface="Comic Sans MS" pitchFamily="66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))</a:t>
            </a: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32747" y="4550444"/>
            <a:ext cx="1918741" cy="54543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h 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: </a:t>
            </a:r>
            <a:r>
              <a:rPr lang="en-US" sz="2200" dirty="0">
                <a:solidFill>
                  <a:schemeClr val="tx1"/>
                </a:solidFill>
              </a:rPr>
              <a:t>X </a:t>
            </a:r>
            <a:r>
              <a:rPr lang="en-US" sz="2200" dirty="0">
                <a:solidFill>
                  <a:schemeClr val="tx1"/>
                </a:solidFill>
                <a:latin typeface="cmsy10"/>
              </a:rPr>
              <a:t>!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{0,1}</a:t>
            </a:r>
            <a:endParaRPr lang="en-US" sz="2200" b="1" baseline="-25000" dirty="0">
              <a:solidFill>
                <a:srgbClr val="7030A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34330" y="4557733"/>
            <a:ext cx="1062082" cy="990600"/>
            <a:chOff x="3048000" y="5410200"/>
            <a:chExt cx="1062082" cy="990600"/>
          </a:xfrm>
        </p:grpSpPr>
        <p:sp>
          <p:nvSpPr>
            <p:cNvPr id="35" name="TextBox 34"/>
            <p:cNvSpPr txBox="1"/>
            <p:nvPr/>
          </p:nvSpPr>
          <p:spPr>
            <a:xfrm>
              <a:off x="3657600" y="5791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052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8526" y="5877580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C3399"/>
                  </a:solidFill>
                </a:rPr>
                <a:t>-</a:t>
              </a:r>
              <a:endParaRPr lang="en-US" sz="2800" dirty="0">
                <a:solidFill>
                  <a:srgbClr val="CC3399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62326" y="5715000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C3399"/>
                  </a:solidFill>
                </a:rPr>
                <a:t>-</a:t>
              </a:r>
              <a:endParaRPr lang="en-US" sz="2800" dirty="0">
                <a:solidFill>
                  <a:srgbClr val="CC3399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3162300" y="5676900"/>
              <a:ext cx="838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733800" y="5410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0000" y="5650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00400" y="5562600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C3399"/>
                  </a:solidFill>
                </a:rPr>
                <a:t>-</a:t>
              </a:r>
              <a:endParaRPr lang="en-US" sz="2800" dirty="0">
                <a:solidFill>
                  <a:srgbClr val="CC3399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8000" y="5715000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C3399"/>
                  </a:solidFill>
                </a:rPr>
                <a:t>-</a:t>
              </a:r>
              <a:endParaRPr lang="en-US" sz="2800" dirty="0">
                <a:solidFill>
                  <a:srgbClr val="CC3399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09926" y="5410200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C3399"/>
                  </a:solidFill>
                </a:rPr>
                <a:t>-</a:t>
              </a:r>
              <a:endParaRPr lang="en-US" sz="2800" dirty="0">
                <a:solidFill>
                  <a:srgbClr val="CC3399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 rot="1258817">
            <a:off x="4951731" y="2459254"/>
            <a:ext cx="1265784" cy="44170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(x</a:t>
            </a:r>
            <a:r>
              <a:rPr lang="en-US" sz="2000" baseline="-25000" dirty="0" smtClean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,…,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2000" baseline="-25000" dirty="0" err="1">
                <a:solidFill>
                  <a:schemeClr val="tx1"/>
                </a:solidFill>
                <a:latin typeface="Comic Sans MS" pitchFamily="66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1996966" y="3899079"/>
            <a:ext cx="1465762" cy="8847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/>
      <p:bldP spid="280585" grpId="0" animBg="1"/>
      <p:bldP spid="280587" grpId="0" animBg="1"/>
      <p:bldP spid="280589" grpId="0"/>
      <p:bldP spid="15" grpId="0" animBg="1"/>
      <p:bldP spid="17" grpId="0" animBg="1"/>
      <p:bldP spid="19" grpId="0" animBg="1"/>
      <p:bldP spid="45" grpId="0" animBg="1"/>
      <p:bldP spid="2805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425531" y="765593"/>
            <a:ext cx="7656924" cy="3121738"/>
            <a:chOff x="409822" y="1502814"/>
            <a:chExt cx="8371064" cy="4055775"/>
          </a:xfrm>
        </p:grpSpPr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779294" y="3597440"/>
              <a:ext cx="2841671" cy="479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>
                  <a:latin typeface="Comic Sans MS" pitchFamily="66" charset="0"/>
                </a:rPr>
                <a:t>   </a:t>
              </a:r>
              <a:r>
                <a:rPr lang="en-US" sz="1800" b="0" dirty="0" smtClean="0">
                  <a:latin typeface="Comic Sans MS" pitchFamily="66" charset="0"/>
                </a:rPr>
                <a:t>Labeled Examples  </a:t>
              </a:r>
              <a:endParaRPr lang="en-US" sz="1800" b="0" dirty="0">
                <a:latin typeface="Comic Sans MS" pitchFamily="66" charset="0"/>
              </a:endParaRPr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09822" y="2803701"/>
              <a:ext cx="1523999" cy="839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0" dirty="0">
                  <a:latin typeface="Comic Sans MS" pitchFamily="66" charset="0"/>
                </a:rPr>
                <a:t>Learning Algorithm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6705600" y="2606559"/>
              <a:ext cx="2075286" cy="479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0" dirty="0">
                  <a:latin typeface="Comic Sans MS" pitchFamily="66" charset="0"/>
                </a:rPr>
                <a:t>Expert / Oracle</a:t>
              </a:r>
            </a:p>
          </p:txBody>
        </p:sp>
        <p:pic>
          <p:nvPicPr>
            <p:cNvPr id="23" name="Picture 7" descr="MCBS01597_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33536" y="1502814"/>
              <a:ext cx="1287713" cy="1316585"/>
            </a:xfrm>
            <a:prstGeom prst="rect">
              <a:avLst/>
            </a:prstGeom>
            <a:noFill/>
          </p:spPr>
        </p:pic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2514600" y="1524000"/>
              <a:ext cx="1524000" cy="839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0" dirty="0">
                  <a:latin typeface="Comic Sans MS" pitchFamily="66" charset="0"/>
                </a:rPr>
                <a:t>Data Source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4114800" y="2895600"/>
              <a:ext cx="19812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2057400" y="4056063"/>
              <a:ext cx="419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1996966" y="4361793"/>
              <a:ext cx="1198179" cy="8828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1485345" y="4810049"/>
              <a:ext cx="2033337" cy="479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 smtClean="0">
                  <a:latin typeface="Comic Sans MS" pitchFamily="66" charset="0"/>
                </a:rPr>
                <a:t>Alg.outputs</a:t>
              </a:r>
              <a:endParaRPr lang="en-US" sz="1800" b="0" dirty="0">
                <a:latin typeface="Comic Sans MS" pitchFamily="66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48926" y="4676273"/>
              <a:ext cx="2285999" cy="48527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2200" dirty="0" smtClean="0">
                  <a:solidFill>
                    <a:schemeClr val="tx1"/>
                  </a:solidFill>
                </a:rPr>
                <a:t>C* : X</a:t>
              </a:r>
              <a:r>
                <a:rPr lang="en-US" sz="2200" dirty="0">
                  <a:solidFill>
                    <a:schemeClr val="tx1"/>
                  </a:solidFill>
                  <a:latin typeface="cmsy10"/>
                </a:rPr>
                <a:t> </a:t>
              </a:r>
              <a:r>
                <a:rPr lang="en-US" sz="2200" dirty="0" smtClean="0">
                  <a:solidFill>
                    <a:schemeClr val="tx1"/>
                  </a:solidFill>
                  <a:latin typeface="cmsy10"/>
                </a:rPr>
                <a:t>! </a:t>
              </a:r>
              <a:r>
                <a:rPr lang="en-US" sz="2200" dirty="0" smtClean="0">
                  <a:solidFill>
                    <a:schemeClr val="tx1"/>
                  </a:solidFill>
                  <a:sym typeface="Wingdings" pitchFamily="2" charset="2"/>
                </a:rPr>
                <a:t>{0,1}</a:t>
              </a:r>
              <a:endParaRPr lang="en-US" sz="2200" b="1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53359" y="5013158"/>
              <a:ext cx="2163251" cy="5454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Comic Sans MS" pitchFamily="66" charset="0"/>
                </a:rPr>
                <a:t>h</a:t>
              </a:r>
              <a:r>
                <a:rPr lang="en-US" sz="2200" dirty="0" smtClean="0">
                  <a:solidFill>
                    <a:schemeClr val="tx1"/>
                  </a:solidFill>
                  <a:latin typeface="Comic Sans MS" pitchFamily="66" charset="0"/>
                </a:rPr>
                <a:t> : </a:t>
              </a:r>
              <a:r>
                <a:rPr lang="en-US" sz="2200" dirty="0" smtClean="0">
                  <a:solidFill>
                    <a:schemeClr val="tx1"/>
                  </a:solidFill>
                </a:rPr>
                <a:t>X </a:t>
              </a:r>
              <a:r>
                <a:rPr lang="en-US" sz="2200" dirty="0" smtClean="0">
                  <a:solidFill>
                    <a:schemeClr val="tx1"/>
                  </a:solidFill>
                  <a:latin typeface="cmsy10"/>
                </a:rPr>
                <a:t>!</a:t>
              </a:r>
              <a:r>
                <a:rPr lang="en-US" sz="2200" dirty="0" smtClean="0">
                  <a:solidFill>
                    <a:schemeClr val="tx1"/>
                  </a:solidFill>
                  <a:sym typeface="Wingdings" pitchFamily="2" charset="2"/>
                </a:rPr>
                <a:t> {0,1}</a:t>
              </a:r>
              <a:endParaRPr lang="en-US" sz="2200" b="1" baseline="-25000" dirty="0" smtClean="0">
                <a:solidFill>
                  <a:srgbClr val="7030A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71744" y="4102709"/>
              <a:ext cx="3273495" cy="44516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omic Sans MS" pitchFamily="66" charset="0"/>
                </a:rPr>
                <a:t>(x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Comic Sans MS" pitchFamily="66" charset="0"/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  <a:latin typeface="Comic Sans MS" pitchFamily="66" charset="0"/>
                </a:rPr>
                <a:t>,c*(x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Comic Sans MS" pitchFamily="66" charset="0"/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  <a:latin typeface="Comic Sans MS" pitchFamily="66" charset="0"/>
                </a:rPr>
                <a:t>)),…, (</a:t>
              </a:r>
              <a:r>
                <a:rPr lang="en-US" sz="2000" dirty="0" err="1" smtClean="0">
                  <a:solidFill>
                    <a:schemeClr val="tx1"/>
                  </a:solidFill>
                  <a:latin typeface="Comic Sans MS" pitchFamily="66" charset="0"/>
                </a:rPr>
                <a:t>x</a:t>
              </a:r>
              <a:r>
                <a:rPr lang="en-US" sz="2000" baseline="-25000" dirty="0" err="1" smtClean="0">
                  <a:solidFill>
                    <a:schemeClr val="tx1"/>
                  </a:solidFill>
                  <a:latin typeface="Comic Sans MS" pitchFamily="66" charset="0"/>
                </a:rPr>
                <a:t>k</a:t>
              </a:r>
              <a:r>
                <a:rPr lang="en-US" sz="2000" dirty="0" err="1" smtClean="0">
                  <a:solidFill>
                    <a:schemeClr val="tx1"/>
                  </a:solidFill>
                  <a:latin typeface="Comic Sans MS" pitchFamily="66" charset="0"/>
                </a:rPr>
                <a:t>,c</a:t>
              </a:r>
              <a:r>
                <a:rPr lang="en-US" sz="2000" dirty="0" smtClean="0">
                  <a:solidFill>
                    <a:schemeClr val="tx1"/>
                  </a:solidFill>
                  <a:latin typeface="Comic Sans MS" pitchFamily="66" charset="0"/>
                </a:rPr>
                <a:t>*(</a:t>
              </a:r>
              <a:r>
                <a:rPr lang="en-US" sz="2000" dirty="0" err="1" smtClean="0">
                  <a:solidFill>
                    <a:schemeClr val="tx1"/>
                  </a:solidFill>
                  <a:latin typeface="Comic Sans MS" pitchFamily="66" charset="0"/>
                </a:rPr>
                <a:t>x</a:t>
              </a:r>
              <a:r>
                <a:rPr lang="en-US" sz="2000" baseline="-25000" dirty="0" err="1">
                  <a:solidFill>
                    <a:schemeClr val="tx1"/>
                  </a:solidFill>
                  <a:latin typeface="Comic Sans MS" pitchFamily="66" charset="0"/>
                </a:rPr>
                <a:t>m</a:t>
              </a:r>
              <a:r>
                <a:rPr lang="en-US" sz="2000" dirty="0" smtClean="0">
                  <a:solidFill>
                    <a:schemeClr val="tx1"/>
                  </a:solidFill>
                  <a:latin typeface="Comic Sans MS" pitchFamily="66" charset="0"/>
                </a:rPr>
                <a:t>))</a:t>
              </a:r>
              <a:endParaRPr lang="en-US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</p:grpSp>
      <p:sp>
        <p:nvSpPr>
          <p:cNvPr id="22" name="Content Placeholder 4"/>
          <p:cNvSpPr txBox="1">
            <a:spLocks/>
          </p:cNvSpPr>
          <p:nvPr/>
        </p:nvSpPr>
        <p:spPr>
          <a:xfrm>
            <a:off x="393032" y="4190034"/>
            <a:ext cx="8353920" cy="65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Algo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sees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</a:rPr>
              <a:t>(x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</a:rPr>
              <a:t>1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</a:rPr>
              <a:t>,c*(x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</a:rPr>
              <a:t>1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</a:rPr>
              <a:t>)),…, (</a:t>
            </a:r>
            <a:r>
              <a:rPr lang="en-US" sz="2200" noProof="0" dirty="0" err="1" smtClean="0">
                <a:solidFill>
                  <a:srgbClr val="0000CC"/>
                </a:solidFill>
                <a:latin typeface="Comic Sans MS" pitchFamily="66" charset="0"/>
              </a:rPr>
              <a:t>x</a:t>
            </a:r>
            <a:r>
              <a:rPr kumimoji="0" lang="en-US" sz="2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</a:rPr>
              <a:t>k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</a:rPr>
              <a:t>,c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</a:rPr>
              <a:t>*(</a:t>
            </a:r>
            <a:r>
              <a:rPr lang="en-US" sz="2200" noProof="0" dirty="0" smtClean="0">
                <a:solidFill>
                  <a:srgbClr val="0000CC"/>
                </a:solidFill>
                <a:latin typeface="Comic Sans MS" pitchFamily="66" charset="0"/>
              </a:rPr>
              <a:t>x</a:t>
            </a:r>
            <a:r>
              <a:rPr lang="en-US" sz="2200" baseline="-25000" dirty="0" err="1">
                <a:solidFill>
                  <a:srgbClr val="0000CC"/>
                </a:solidFill>
              </a:rPr>
              <a:t>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</a:rPr>
              <a:t>))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mic Sans MS" pitchFamily="66" charset="0"/>
              </a:rPr>
              <a:t>x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mic Sans MS" pitchFamily="66" charset="0"/>
              </a:rPr>
              <a:t>i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i.i.d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. from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mic Sans MS" pitchFamily="66" charset="0"/>
              </a:rPr>
              <a:t>D</a:t>
            </a:r>
          </a:p>
        </p:txBody>
      </p:sp>
      <p:pic>
        <p:nvPicPr>
          <p:cNvPr id="35" name="Picture 19" descr="MCj013456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866" y="1840778"/>
            <a:ext cx="833498" cy="1188720"/>
          </a:xfrm>
          <a:prstGeom prst="rect">
            <a:avLst/>
          </a:prstGeom>
          <a:noFill/>
        </p:spPr>
      </p:pic>
      <p:pic>
        <p:nvPicPr>
          <p:cNvPr id="36" name="Picture 5" descr="MCj027854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0118" y="1985156"/>
            <a:ext cx="939235" cy="1188720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4830612" y="883556"/>
            <a:ext cx="2850348" cy="6136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Distribution D on X</a:t>
            </a:r>
            <a:endParaRPr lang="en-US" baseline="30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3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62460"/>
            <a:ext cx="8686800" cy="747009"/>
          </a:xfrm>
        </p:spPr>
        <p:txBody>
          <a:bodyPr>
            <a:noAutofit/>
          </a:bodyPr>
          <a:lstStyle/>
          <a:p>
            <a:r>
              <a:rPr lang="en-US" sz="3800" dirty="0" smtClean="0">
                <a:latin typeface="Comic Sans MS" pitchFamily="66" charset="0"/>
              </a:rPr>
              <a:t>Statistical / PAC learning model</a:t>
            </a:r>
            <a:endParaRPr lang="en-US" sz="3800" dirty="0"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258817">
            <a:off x="4465768" y="1877046"/>
            <a:ext cx="1265784" cy="30930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(x</a:t>
            </a:r>
            <a:r>
              <a:rPr lang="en-US" baseline="-25000" dirty="0" smtClean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,…,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  <a:latin typeface="Comic Sans MS" pitchFamily="66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16775" y="3297829"/>
            <a:ext cx="1034321" cy="884412"/>
            <a:chOff x="3048000" y="5410200"/>
            <a:chExt cx="1062082" cy="990600"/>
          </a:xfrm>
        </p:grpSpPr>
        <p:sp>
          <p:nvSpPr>
            <p:cNvPr id="42" name="TextBox 41"/>
            <p:cNvSpPr txBox="1"/>
            <p:nvPr/>
          </p:nvSpPr>
          <p:spPr>
            <a:xfrm>
              <a:off x="3657600" y="5791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052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38526" y="5877580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C3399"/>
                  </a:solidFill>
                </a:rPr>
                <a:t>-</a:t>
              </a:r>
              <a:endParaRPr lang="en-US" sz="2800" dirty="0">
                <a:solidFill>
                  <a:srgbClr val="CC3399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62326" y="5715000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C3399"/>
                  </a:solidFill>
                </a:rPr>
                <a:t>-</a:t>
              </a:r>
              <a:endParaRPr lang="en-US" sz="2800" dirty="0">
                <a:solidFill>
                  <a:srgbClr val="CC3399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16200000" flipH="1">
              <a:off x="3162300" y="5676900"/>
              <a:ext cx="838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733800" y="54102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10000" y="5650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400" y="5562600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C3399"/>
                  </a:solidFill>
                </a:rPr>
                <a:t>-</a:t>
              </a:r>
              <a:endParaRPr lang="en-US" sz="2800" dirty="0">
                <a:solidFill>
                  <a:srgbClr val="CC3399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48000" y="5715000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C3399"/>
                  </a:solidFill>
                </a:rPr>
                <a:t>-</a:t>
              </a:r>
              <a:endParaRPr lang="en-US" sz="2800" dirty="0">
                <a:solidFill>
                  <a:srgbClr val="CC3399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09926" y="5410200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C3399"/>
                  </a:solidFill>
                </a:rPr>
                <a:t>-</a:t>
              </a:r>
              <a:endParaRPr lang="en-US" sz="2800" dirty="0">
                <a:solidFill>
                  <a:srgbClr val="CC3399"/>
                </a:solidFill>
              </a:endParaRPr>
            </a:p>
          </p:txBody>
        </p:sp>
      </p:grp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828800" y="5791200"/>
            <a:ext cx="441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</a:rPr>
              <a:t>  err(h)=</a:t>
            </a:r>
            <a:r>
              <a:rPr lang="en-US" altLang="en-US" sz="2200" dirty="0" err="1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altLang="en-US" sz="2200" baseline="-25000" dirty="0" err="1">
                <a:solidFill>
                  <a:srgbClr val="0000CC"/>
                </a:solidFill>
                <a:latin typeface="Comic Sans MS" pitchFamily="66" charset="0"/>
              </a:rPr>
              <a:t>x</a:t>
            </a:r>
            <a:r>
              <a:rPr lang="en-US" altLang="en-US" sz="2200" baseline="-25000" dirty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altLang="en-US" sz="2200" baseline="-25000" dirty="0">
                <a:solidFill>
                  <a:srgbClr val="0000CC"/>
                </a:solidFill>
                <a:latin typeface="cmsy10" pitchFamily="34" charset="0"/>
              </a:rPr>
              <a:t>2</a:t>
            </a:r>
            <a:r>
              <a:rPr lang="en-US" altLang="en-US" sz="2200" baseline="-25000" dirty="0">
                <a:solidFill>
                  <a:srgbClr val="0000CC"/>
                </a:solidFill>
                <a:latin typeface="Comic Sans MS" pitchFamily="66" charset="0"/>
              </a:rPr>
              <a:t> D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</a:rPr>
              <a:t>(h(x) 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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</a:rPr>
              <a:t> c*(x))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304800" y="4716462"/>
            <a:ext cx="67278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200" dirty="0">
                <a:latin typeface="Comic Sans MS" pitchFamily="66" charset="0"/>
              </a:rPr>
              <a:t>  Do 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</a:rPr>
              <a:t>optimization over S</a:t>
            </a:r>
            <a:r>
              <a:rPr lang="en-US" altLang="en-US" sz="2200" dirty="0">
                <a:latin typeface="Comic Sans MS" pitchFamily="66" charset="0"/>
              </a:rPr>
              <a:t>, find hypothesis 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</a:rPr>
              <a:t>h </a:t>
            </a:r>
            <a:r>
              <a:rPr lang="en-US" altLang="en-US" sz="2200" dirty="0">
                <a:solidFill>
                  <a:srgbClr val="0000CC"/>
                </a:solidFill>
                <a:latin typeface="cmsy10" pitchFamily="34" charset="0"/>
              </a:rPr>
              <a:t>2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</a:rPr>
              <a:t> C.</a:t>
            </a: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358775" y="5272087"/>
            <a:ext cx="46704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200" dirty="0">
                <a:latin typeface="Comic Sans MS" pitchFamily="66" charset="0"/>
              </a:rPr>
              <a:t>  Goal: </a:t>
            </a:r>
            <a:r>
              <a:rPr lang="en-US" altLang="en-US" sz="2200" b="1" dirty="0">
                <a:latin typeface="Comic Sans MS" pitchFamily="66" charset="0"/>
              </a:rPr>
              <a:t> 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</a:rPr>
              <a:t>h</a:t>
            </a:r>
            <a:r>
              <a:rPr lang="en-US" altLang="en-US" sz="2200" dirty="0">
                <a:latin typeface="Comic Sans MS" pitchFamily="66" charset="0"/>
              </a:rPr>
              <a:t> has small error over </a:t>
            </a:r>
            <a:r>
              <a:rPr lang="en-US" altLang="en-US" sz="22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altLang="en-US" sz="2200" dirty="0">
                <a:latin typeface="Comic Sans MS" pitchFamily="66" charset="0"/>
              </a:rPr>
              <a:t>.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457200" y="6248400"/>
            <a:ext cx="672782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200" dirty="0">
                <a:latin typeface="Comic Sans MS" pitchFamily="66" charset="0"/>
              </a:rPr>
              <a:t> c* in C, </a:t>
            </a:r>
            <a:r>
              <a:rPr lang="en-US" altLang="en-US" sz="2200" dirty="0">
                <a:solidFill>
                  <a:srgbClr val="C00000"/>
                </a:solidFill>
                <a:latin typeface="Comic Sans MS" pitchFamily="66" charset="0"/>
              </a:rPr>
              <a:t>realizable</a:t>
            </a:r>
            <a:r>
              <a:rPr lang="en-US" altLang="en-US" sz="2200" dirty="0">
                <a:latin typeface="Comic Sans MS" pitchFamily="66" charset="0"/>
              </a:rPr>
              <a:t> case; else </a:t>
            </a:r>
            <a:r>
              <a:rPr lang="en-US" altLang="en-US" sz="2200" dirty="0">
                <a:solidFill>
                  <a:srgbClr val="C00000"/>
                </a:solidFill>
                <a:latin typeface="Comic Sans MS" pitchFamily="66" charset="0"/>
              </a:rPr>
              <a:t>agnostic</a:t>
            </a:r>
            <a:r>
              <a:rPr lang="en-US" altLang="en-US" sz="2200" dirty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67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9" grpId="0"/>
      <p:bldP spid="52" grpId="0"/>
      <p:bldP spid="54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1630978"/>
            <a:ext cx="1905000" cy="457200"/>
          </a:xfrm>
        </p:spPr>
        <p:txBody>
          <a:bodyPr/>
          <a:lstStyle/>
          <a:p>
            <a:pPr>
              <a:defRPr/>
            </a:pPr>
            <a:fld id="{A29C6E9C-E75F-42B1-B196-7D464C26ACB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81000" y="3276600"/>
            <a:ext cx="8153400" cy="1291012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04800" y="990600"/>
            <a:ext cx="8077200" cy="1295400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14400"/>
          </a:xfrm>
        </p:spPr>
        <p:txBody>
          <a:bodyPr/>
          <a:lstStyle/>
          <a:p>
            <a:pPr algn="l"/>
            <a:r>
              <a:rPr lang="en-US" sz="3000" dirty="0" smtClean="0"/>
              <a:t>Two Main Aspects in Classic Machine Learning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1143000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dirty="0">
                <a:solidFill>
                  <a:srgbClr val="0A0AB2"/>
                </a:solidFill>
              </a:rPr>
              <a:t>Algorithm </a:t>
            </a:r>
            <a:r>
              <a:rPr lang="en-US" sz="2400" dirty="0" smtClean="0">
                <a:solidFill>
                  <a:srgbClr val="0A0AB2"/>
                </a:solidFill>
              </a:rPr>
              <a:t>Design. How to optimize?</a:t>
            </a:r>
            <a:endParaRPr lang="en-US" sz="2400" dirty="0">
              <a:solidFill>
                <a:srgbClr val="0A0AB2"/>
              </a:solidFill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381000" y="1676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sz="2200" dirty="0"/>
              <a:t>Automatically generate rules that do well on observed </a:t>
            </a:r>
            <a:r>
              <a:rPr lang="en-US" sz="2200" dirty="0" smtClean="0"/>
              <a:t>data.</a:t>
            </a:r>
            <a:endParaRPr lang="en-US" sz="2200" dirty="0"/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223838" y="3393094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dirty="0" smtClean="0">
                <a:solidFill>
                  <a:srgbClr val="0A0AB2"/>
                </a:solidFill>
              </a:rPr>
              <a:t>Generalization Guarantees, Sample Complexity</a:t>
            </a:r>
            <a:endParaRPr lang="en-US" sz="2400" dirty="0">
              <a:solidFill>
                <a:srgbClr val="0A0AB2"/>
              </a:solidFill>
            </a:endParaRP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-4762" y="3922106"/>
            <a:ext cx="746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sz="2200" dirty="0"/>
              <a:t>Confidence for rule effectiveness on future data.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71662" y="2524065"/>
            <a:ext cx="3462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E.g., Boosting</a:t>
            </a:r>
            <a:r>
              <a:rPr lang="en-US" sz="2000" dirty="0"/>
              <a:t>, </a:t>
            </a:r>
            <a:r>
              <a:rPr lang="en-US" sz="2000" dirty="0" smtClean="0"/>
              <a:t>SVM,  etc.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663575" y="4747619"/>
                <a:ext cx="6270625" cy="631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smtClean="0">
                        <a:solidFill>
                          <a:srgbClr val="0000CC"/>
                        </a:solidFill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en-US" sz="18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18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sz="1800" b="0" i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ϵ</m:t>
                            </m:r>
                          </m:den>
                        </m:f>
                        <m:d>
                          <m:dPr>
                            <m:ctrlPr>
                              <a:rPr lang="en-US" altLang="en-US" sz="18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VCdim</m:t>
                            </m:r>
                            <m:d>
                              <m:dPr>
                                <m:ctrlPr>
                                  <a:rPr lang="en-US" altLang="en-US" sz="18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 b="0" i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C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en-US" sz="18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sz="1800" b="0" i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sz="18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en-US" sz="18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sz="1800" b="0" i="0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800" b="0" i="0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  <m:t>ϵ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altLang="en-US" sz="1800" b="0" i="0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en-US" sz="1800" b="0" i="1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sz="1800" b="0" i="0" smtClean="0">
                                    <a:solidFill>
                                      <a:srgbClr val="0000CC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sz="1800" b="0" i="1" smtClean="0">
                                        <a:solidFill>
                                          <a:srgbClr val="0000CC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en-US" sz="18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sz="1800" b="0" i="0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800" b="0" i="0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/>
                                          </a:rPr>
                                          <m:t>δ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altLang="en-US" sz="1800" dirty="0" smtClean="0">
                    <a:solidFill>
                      <a:srgbClr val="0000CC"/>
                    </a:solidFill>
                    <a:latin typeface="+mn-lt"/>
                  </a:rPr>
                  <a:t> </a:t>
                </a:r>
                <a:endParaRPr lang="en-US" altLang="en-US" sz="1800" dirty="0">
                  <a:solidFill>
                    <a:srgbClr val="0000CC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575" y="4747619"/>
                <a:ext cx="6270625" cy="6311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5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04800" y="990600"/>
            <a:ext cx="8153400" cy="1291012"/>
          </a:xfrm>
          <a:prstGeom prst="rect">
            <a:avLst/>
          </a:prstGeom>
          <a:solidFill>
            <a:srgbClr val="D5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14400"/>
          </a:xfrm>
        </p:spPr>
        <p:txBody>
          <a:bodyPr/>
          <a:lstStyle/>
          <a:p>
            <a:r>
              <a:rPr lang="en-US" altLang="en-US" sz="2800" dirty="0"/>
              <a:t>Sample Complexity Results </a:t>
            </a:r>
            <a:endParaRPr lang="en-US" sz="3000" dirty="0" smtClean="0"/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52400" y="1066800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dirty="0">
                <a:solidFill>
                  <a:srgbClr val="0A0AB2"/>
                </a:solidFill>
              </a:rPr>
              <a:t>Confidence Bounds, Generalization Guarantees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-76200" y="1600200"/>
            <a:ext cx="746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sz="2200" dirty="0"/>
              <a:t>Confidence for rule effectiveness on future data.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28600" y="4419600"/>
            <a:ext cx="6629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sz="2200" dirty="0"/>
              <a:t>Agnostic – replace </a:t>
            </a:r>
            <a:r>
              <a:rPr lang="en-US" sz="220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200" dirty="0"/>
              <a:t> with </a:t>
            </a:r>
            <a:r>
              <a:rPr lang="en-US" sz="220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200" baseline="30000" dirty="0">
                <a:solidFill>
                  <a:srgbClr val="0000CC"/>
                </a:solidFill>
                <a:sym typeface="Symbol" pitchFamily="18" charset="2"/>
              </a:rPr>
              <a:t>2</a:t>
            </a:r>
            <a:r>
              <a:rPr lang="en-US" sz="2200" dirty="0"/>
              <a:t>.</a:t>
            </a:r>
            <a:endParaRPr lang="en-US" sz="2200" baseline="30000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675" y="2518988"/>
            <a:ext cx="8292262" cy="14736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18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322"/>
  <p:tag name="FIRSTADMINISTRATOR@E6LKEPEFUVWXY596" val="38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8pt]{slides}\pagestyle{empty}&#10;\setlength{\textwidth}{25cm}&#10;\newcommand{\inv}[1]{\frac{1}{#1}}%\addtolength{\textwidth}{-0.0in}&#10;&#10;\begin{document}&#10;\textbf{Theorem}&#10; $$m \geq \inv{\varepsilon}\left[VCdim(C) \log(\inv{\varepsilon}) +&#10;\ln\left(\frac{1}{\delta}\right)\right]$$&#10; labeled examples are sufficient s.t. with prob. at least $1-\delta$, all $h\in C$ with &#10; $\hat{err}(h)=0$ have $err(h)\leq \varepsilon$.&#10;\end{document}&#10;&#10;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9"/>
  <p:tag name="PICTUREFILESIZE" val="79593"/>
</p:tagLst>
</file>

<file path=ppt/theme/theme1.xml><?xml version="1.0" encoding="utf-8"?>
<a:theme xmlns:a="http://schemas.openxmlformats.org/drawingml/2006/main" name="clustering">
  <a:themeElements>
    <a:clrScheme name="cluster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ustering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uste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uste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ust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approx stability</Template>
  <TotalTime>101367</TotalTime>
  <Words>3112</Words>
  <Application>Microsoft Office PowerPoint</Application>
  <PresentationFormat>On-screen Show (4:3)</PresentationFormat>
  <Paragraphs>469</Paragraphs>
  <Slides>39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cmsy10</vt:lpstr>
      <vt:lpstr>Wingdings</vt:lpstr>
      <vt:lpstr>cmmi10</vt:lpstr>
      <vt:lpstr>Cambria Math</vt:lpstr>
      <vt:lpstr>Times New Roman</vt:lpstr>
      <vt:lpstr>Arial Unicode MS</vt:lpstr>
      <vt:lpstr>Comic Sans MS</vt:lpstr>
      <vt:lpstr>Symbol</vt:lpstr>
      <vt:lpstr>clustering</vt:lpstr>
      <vt:lpstr>Distributed Machine Learning</vt:lpstr>
      <vt:lpstr>Distributed Machine Learning</vt:lpstr>
      <vt:lpstr>Distributed Machine Learning</vt:lpstr>
      <vt:lpstr>PowerPoint Presentation</vt:lpstr>
      <vt:lpstr>Supervised Learning</vt:lpstr>
      <vt:lpstr>Statistical / PAC learning model</vt:lpstr>
      <vt:lpstr>Statistical / PAC learning model</vt:lpstr>
      <vt:lpstr>Two Main Aspects in Classic Machine Learning</vt:lpstr>
      <vt:lpstr>Sample Complexity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Sponsored Search Acution Design Via Machine Learning</dc:title>
  <dc:creator>Maria-Florina Balcan</dc:creator>
  <cp:lastModifiedBy>Maria Florina Balcan</cp:lastModifiedBy>
  <cp:revision>2380</cp:revision>
  <dcterms:created xsi:type="dcterms:W3CDTF">2005-06-02T18:13:09Z</dcterms:created>
  <dcterms:modified xsi:type="dcterms:W3CDTF">2015-08-28T17:42:31Z</dcterms:modified>
</cp:coreProperties>
</file>