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99" r:id="rId2"/>
    <p:sldId id="465" r:id="rId3"/>
    <p:sldId id="466" r:id="rId4"/>
    <p:sldId id="411" r:id="rId5"/>
    <p:sldId id="523" r:id="rId6"/>
    <p:sldId id="524" r:id="rId7"/>
    <p:sldId id="518" r:id="rId8"/>
    <p:sldId id="489" r:id="rId9"/>
    <p:sldId id="490" r:id="rId10"/>
    <p:sldId id="488" r:id="rId11"/>
    <p:sldId id="494" r:id="rId12"/>
    <p:sldId id="495" r:id="rId13"/>
    <p:sldId id="496" r:id="rId14"/>
    <p:sldId id="503" r:id="rId15"/>
    <p:sldId id="491" r:id="rId16"/>
    <p:sldId id="477" r:id="rId17"/>
    <p:sldId id="492" r:id="rId18"/>
    <p:sldId id="497" r:id="rId19"/>
    <p:sldId id="514" r:id="rId20"/>
    <p:sldId id="498" r:id="rId21"/>
    <p:sldId id="520" r:id="rId22"/>
    <p:sldId id="521" r:id="rId23"/>
    <p:sldId id="519" r:id="rId24"/>
    <p:sldId id="525" r:id="rId25"/>
    <p:sldId id="502" r:id="rId26"/>
    <p:sldId id="522" r:id="rId27"/>
    <p:sldId id="526" r:id="rId28"/>
    <p:sldId id="527" r:id="rId29"/>
    <p:sldId id="528" r:id="rId30"/>
    <p:sldId id="482" r:id="rId31"/>
    <p:sldId id="500" r:id="rId32"/>
    <p:sldId id="501" r:id="rId33"/>
    <p:sldId id="486" r:id="rId34"/>
    <p:sldId id="45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243E0E"/>
    <a:srgbClr val="660066"/>
    <a:srgbClr val="CC66FF"/>
    <a:srgbClr val="0A463F"/>
    <a:srgbClr val="C2B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76" autoAdjust="0"/>
  </p:normalViewPr>
  <p:slideViewPr>
    <p:cSldViewPr>
      <p:cViewPr varScale="1">
        <p:scale>
          <a:sx n="87" d="100"/>
          <a:sy n="87" d="100"/>
        </p:scale>
        <p:origin x="9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 smtClean="0"/>
              <a:t>Birge</a:t>
            </a:r>
            <a:r>
              <a:rPr lang="en-US" sz="2000" dirty="0" smtClean="0"/>
              <a:t> approximation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phat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0.4</c:v>
                </c:pt>
                <c:pt idx="1">
                  <c:v>0.2</c:v>
                </c:pt>
                <c:pt idx="2">
                  <c:v>0.2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2.5000000000000001E-2</c:v>
                </c:pt>
                <c:pt idx="7">
                  <c:v>2.5000000000000001E-2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27291480"/>
        <c:axId val="32729344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</c:v>
                </c:pt>
                <c:pt idx="1">
                  <c:v>0.22</c:v>
                </c:pt>
                <c:pt idx="2">
                  <c:v>0.18</c:v>
                </c:pt>
                <c:pt idx="3">
                  <c:v>7.0000000000000007E-2</c:v>
                </c:pt>
                <c:pt idx="4">
                  <c:v>0.05</c:v>
                </c:pt>
                <c:pt idx="5">
                  <c:v>0.03</c:v>
                </c:pt>
                <c:pt idx="6">
                  <c:v>0.03</c:v>
                </c:pt>
                <c:pt idx="7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7291480"/>
        <c:axId val="327293440"/>
      </c:lineChart>
      <c:catAx>
        <c:axId val="327291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Domain element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293440"/>
        <c:crosses val="autoZero"/>
        <c:auto val="1"/>
        <c:lblAlgn val="ctr"/>
        <c:lblOffset val="100"/>
        <c:noMultiLvlLbl val="0"/>
      </c:catAx>
      <c:valAx>
        <c:axId val="3272934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Probabilities</a:t>
                </a:r>
                <a:r>
                  <a:rPr lang="en-US" baseline="0" dirty="0" smtClean="0"/>
                  <a:t> p, </a:t>
                </a:r>
                <a:r>
                  <a:rPr lang="en-US" baseline="0" dirty="0" err="1" smtClean="0"/>
                  <a:t>phat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291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BF52-15AB-46DC-A849-737B269A90D6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A7EE4-90A3-4A30-9F56-0A43F29A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2" tIns="45223" rIns="92062" bIns="45223" anchor="b"/>
          <a:lstStyle>
            <a:lvl1pPr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2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 cap="flat"/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This is joint work with</a:t>
            </a:r>
          </a:p>
        </p:txBody>
      </p:sp>
    </p:spTree>
    <p:extLst>
      <p:ext uri="{BB962C8B-B14F-4D97-AF65-F5344CB8AC3E}">
        <p14:creationId xmlns:p14="http://schemas.microsoft.com/office/powerpoint/2010/main" val="2931211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In this model, we assume we have access to samples from a discrete distribution p on an n-element set. I will use integers 1 through n as the domain, and denote this set by [n]. I will call p to be a black-box distribution since we get only samples and have no other information on p. With a slight abuse of notation, I will use same p for the n-vector that describes the distribution. Therefore, p sub i will be the probability the distribution p outputs i. We will devise tests for some properties, which I am about to present in the next slide, and our main concern will be the sample complexity of the tests.</a:t>
            </a:r>
          </a:p>
        </p:txBody>
      </p:sp>
    </p:spTree>
    <p:extLst>
      <p:ext uri="{BB962C8B-B14F-4D97-AF65-F5344CB8AC3E}">
        <p14:creationId xmlns:p14="http://schemas.microsoft.com/office/powerpoint/2010/main" val="287129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8A9-FD03-485E-B64E-39462426D9A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F3CF-FE7F-4707-AB18-D7EE38AA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8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8A9-FD03-485E-B64E-39462426D9A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F3CF-FE7F-4707-AB18-D7EE38AA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8A9-FD03-485E-B64E-39462426D9A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F3CF-FE7F-4707-AB18-D7EE38AA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3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3pPr>
              <a:defRPr sz="2400"/>
            </a:lvl3pPr>
            <a:lvl4pPr marL="1600200" indent="-228600">
              <a:buFont typeface="Arial" pitchFamily="34" charset="0"/>
              <a:buChar char="•"/>
              <a:defRPr sz="2400"/>
            </a:lvl4pPr>
            <a:lvl5pPr marL="2057400" indent="-228600">
              <a:buFont typeface="Arial" pitchFamily="34" charset="0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17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8A9-FD03-485E-B64E-39462426D9A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F3CF-FE7F-4707-AB18-D7EE38AA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8A9-FD03-485E-B64E-39462426D9A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F3CF-FE7F-4707-AB18-D7EE38AA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28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8A9-FD03-485E-B64E-39462426D9A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F3CF-FE7F-4707-AB18-D7EE38AA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8A9-FD03-485E-B64E-39462426D9A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F3CF-FE7F-4707-AB18-D7EE38AA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0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8A9-FD03-485E-B64E-39462426D9A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F3CF-FE7F-4707-AB18-D7EE38AA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8A9-FD03-485E-B64E-39462426D9A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F3CF-FE7F-4707-AB18-D7EE38AA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A8A9-FD03-485E-B64E-39462426D9A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F3CF-FE7F-4707-AB18-D7EE38AA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A8A9-FD03-485E-B64E-39462426D9A5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F3CF-FE7F-4707-AB18-D7EE38AA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rgbClr val="0066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rgbClr val="000099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rgbClr val="0066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rgbClr val="000099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ahoma" panose="020B060403050404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>
          <a:xfrm>
            <a:off x="-838200" y="1283495"/>
            <a:ext cx="8153400" cy="1905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algn="ctr" eaLnBrk="1" hangingPunct="1">
              <a:defRPr/>
            </a:pPr>
            <a:r>
              <a:rPr lang="en-US" altLang="en-US" dirty="0" smtClean="0"/>
              <a:t>“Classy” sample correctors</a:t>
            </a:r>
            <a:r>
              <a:rPr lang="en-US" altLang="en-US" baseline="30000" dirty="0" smtClean="0"/>
              <a:t>1</a:t>
            </a:r>
            <a:endParaRPr lang="en-US" altLang="en-US" i="1" baseline="30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643808" y="4395787"/>
            <a:ext cx="7010400" cy="1905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62500" lnSpcReduction="20000"/>
          </a:bodyPr>
          <a:lstStyle/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Ronitt Rubinfeld </a:t>
            </a:r>
            <a:r>
              <a:rPr lang="en-US" altLang="en-US" dirty="0" smtClean="0">
                <a:solidFill>
                  <a:srgbClr val="1E28AC"/>
                </a:solidFill>
              </a:rPr>
              <a:t>  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800080"/>
                </a:solidFill>
              </a:rPr>
              <a:t>MIT and Tel Aviv University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800080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chemeClr val="accent5">
                    <a:lumMod val="50000"/>
                  </a:schemeClr>
                </a:solidFill>
              </a:rPr>
              <a:t>joint work with 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</a:rPr>
              <a:t>Clement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Canonne  (Columbia)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Themis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Gouleakis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(MIT)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baseline="30000" dirty="0" smtClean="0"/>
              <a:t>1</a:t>
            </a:r>
            <a:r>
              <a:rPr lang="en-US" altLang="en-US" dirty="0" smtClean="0"/>
              <a:t>thanks to Clement and G for inspiring this classy title</a:t>
            </a:r>
            <a:endParaRPr lang="en-US" altLang="en-US" baseline="30000" dirty="0" smtClean="0"/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33" y="1920549"/>
            <a:ext cx="18573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33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52800"/>
            <a:ext cx="8458200" cy="27733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Never received data from three of the community centers!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 drug addiction recovery rates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752600"/>
            <a:ext cx="3429000" cy="25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3900" y="5181600"/>
            <a:ext cx="7696200" cy="1447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Correction of location errors for presence-only species distribution models</a:t>
            </a:r>
          </a:p>
          <a:p>
            <a:pPr marL="0" indent="0" algn="ctr">
              <a:buNone/>
            </a:pPr>
            <a:r>
              <a:rPr lang="sv-SE" sz="2400" dirty="0" smtClean="0">
                <a:solidFill>
                  <a:schemeClr val="accent1">
                    <a:lumMod val="50000"/>
                  </a:schemeClr>
                </a:solidFill>
              </a:rPr>
              <a:t>[Hefley, Baasch, Tyre, Blankenship 2013]</a:t>
            </a:r>
            <a:endParaRPr lang="sv-SE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Whooping cranes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2209800"/>
            <a:ext cx="2714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correct?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002280" y="2468651"/>
            <a:ext cx="3276600" cy="1966189"/>
          </a:xfrm>
          <a:custGeom>
            <a:avLst/>
            <a:gdLst>
              <a:gd name="connsiteX0" fmla="*/ 0 w 3276600"/>
              <a:gd name="connsiteY0" fmla="*/ 1798549 h 1966189"/>
              <a:gd name="connsiteX1" fmla="*/ 518160 w 3276600"/>
              <a:gd name="connsiteY1" fmla="*/ 1661389 h 1966189"/>
              <a:gd name="connsiteX2" fmla="*/ 579120 w 3276600"/>
              <a:gd name="connsiteY2" fmla="*/ 1813789 h 1966189"/>
              <a:gd name="connsiteX3" fmla="*/ 640080 w 3276600"/>
              <a:gd name="connsiteY3" fmla="*/ 1539469 h 1966189"/>
              <a:gd name="connsiteX4" fmla="*/ 807720 w 3276600"/>
              <a:gd name="connsiteY4" fmla="*/ 1356589 h 1966189"/>
              <a:gd name="connsiteX5" fmla="*/ 1051560 w 3276600"/>
              <a:gd name="connsiteY5" fmla="*/ 731749 h 1966189"/>
              <a:gd name="connsiteX6" fmla="*/ 1188720 w 3276600"/>
              <a:gd name="connsiteY6" fmla="*/ 229 h 1966189"/>
              <a:gd name="connsiteX7" fmla="*/ 1310640 w 3276600"/>
              <a:gd name="connsiteY7" fmla="*/ 807949 h 1966189"/>
              <a:gd name="connsiteX8" fmla="*/ 1356360 w 3276600"/>
              <a:gd name="connsiteY8" fmla="*/ 472669 h 1966189"/>
              <a:gd name="connsiteX9" fmla="*/ 1600200 w 3276600"/>
              <a:gd name="connsiteY9" fmla="*/ 457429 h 1966189"/>
              <a:gd name="connsiteX10" fmla="*/ 1828800 w 3276600"/>
              <a:gd name="connsiteY10" fmla="*/ 625069 h 1966189"/>
              <a:gd name="connsiteX11" fmla="*/ 2164080 w 3276600"/>
              <a:gd name="connsiteY11" fmla="*/ 1097509 h 1966189"/>
              <a:gd name="connsiteX12" fmla="*/ 2468880 w 3276600"/>
              <a:gd name="connsiteY12" fmla="*/ 1524229 h 1966189"/>
              <a:gd name="connsiteX13" fmla="*/ 2895600 w 3276600"/>
              <a:gd name="connsiteY13" fmla="*/ 1813789 h 1966189"/>
              <a:gd name="connsiteX14" fmla="*/ 3276600 w 3276600"/>
              <a:gd name="connsiteY14" fmla="*/ 1966189 h 196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600" h="1966189">
                <a:moveTo>
                  <a:pt x="0" y="1798549"/>
                </a:moveTo>
                <a:cubicBezTo>
                  <a:pt x="210820" y="1728699"/>
                  <a:pt x="421640" y="1658849"/>
                  <a:pt x="518160" y="1661389"/>
                </a:cubicBezTo>
                <a:cubicBezTo>
                  <a:pt x="614680" y="1663929"/>
                  <a:pt x="558800" y="1834109"/>
                  <a:pt x="579120" y="1813789"/>
                </a:cubicBezTo>
                <a:cubicBezTo>
                  <a:pt x="599440" y="1793469"/>
                  <a:pt x="601980" y="1615669"/>
                  <a:pt x="640080" y="1539469"/>
                </a:cubicBezTo>
                <a:cubicBezTo>
                  <a:pt x="678180" y="1463269"/>
                  <a:pt x="739140" y="1491209"/>
                  <a:pt x="807720" y="1356589"/>
                </a:cubicBezTo>
                <a:cubicBezTo>
                  <a:pt x="876300" y="1221969"/>
                  <a:pt x="988060" y="957809"/>
                  <a:pt x="1051560" y="731749"/>
                </a:cubicBezTo>
                <a:cubicBezTo>
                  <a:pt x="1115060" y="505689"/>
                  <a:pt x="1145540" y="-12471"/>
                  <a:pt x="1188720" y="229"/>
                </a:cubicBezTo>
                <a:cubicBezTo>
                  <a:pt x="1231900" y="12929"/>
                  <a:pt x="1282700" y="729209"/>
                  <a:pt x="1310640" y="807949"/>
                </a:cubicBezTo>
                <a:cubicBezTo>
                  <a:pt x="1338580" y="886689"/>
                  <a:pt x="1308100" y="531089"/>
                  <a:pt x="1356360" y="472669"/>
                </a:cubicBezTo>
                <a:cubicBezTo>
                  <a:pt x="1404620" y="414249"/>
                  <a:pt x="1521460" y="432029"/>
                  <a:pt x="1600200" y="457429"/>
                </a:cubicBezTo>
                <a:cubicBezTo>
                  <a:pt x="1678940" y="482829"/>
                  <a:pt x="1734820" y="518389"/>
                  <a:pt x="1828800" y="625069"/>
                </a:cubicBezTo>
                <a:cubicBezTo>
                  <a:pt x="1922780" y="731749"/>
                  <a:pt x="2164080" y="1097509"/>
                  <a:pt x="2164080" y="1097509"/>
                </a:cubicBezTo>
                <a:cubicBezTo>
                  <a:pt x="2270760" y="1247369"/>
                  <a:pt x="2346960" y="1404849"/>
                  <a:pt x="2468880" y="1524229"/>
                </a:cubicBezTo>
                <a:cubicBezTo>
                  <a:pt x="2590800" y="1643609"/>
                  <a:pt x="2760980" y="1740129"/>
                  <a:pt x="2895600" y="1813789"/>
                </a:cubicBezTo>
                <a:cubicBezTo>
                  <a:pt x="3030220" y="1887449"/>
                  <a:pt x="3139440" y="1923009"/>
                  <a:pt x="3276600" y="19661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093720" y="2419593"/>
            <a:ext cx="3154680" cy="1984767"/>
          </a:xfrm>
          <a:custGeom>
            <a:avLst/>
            <a:gdLst>
              <a:gd name="connsiteX0" fmla="*/ 0 w 3154680"/>
              <a:gd name="connsiteY0" fmla="*/ 1801887 h 1984767"/>
              <a:gd name="connsiteX1" fmla="*/ 563880 w 3154680"/>
              <a:gd name="connsiteY1" fmla="*/ 1634247 h 1984767"/>
              <a:gd name="connsiteX2" fmla="*/ 838200 w 3154680"/>
              <a:gd name="connsiteY2" fmla="*/ 1207527 h 1984767"/>
              <a:gd name="connsiteX3" fmla="*/ 1036320 w 3154680"/>
              <a:gd name="connsiteY3" fmla="*/ 536967 h 1984767"/>
              <a:gd name="connsiteX4" fmla="*/ 1051560 w 3154680"/>
              <a:gd name="connsiteY4" fmla="*/ 110247 h 1984767"/>
              <a:gd name="connsiteX5" fmla="*/ 1097280 w 3154680"/>
              <a:gd name="connsiteY5" fmla="*/ 64527 h 1984767"/>
              <a:gd name="connsiteX6" fmla="*/ 1280160 w 3154680"/>
              <a:gd name="connsiteY6" fmla="*/ 902727 h 1984767"/>
              <a:gd name="connsiteX7" fmla="*/ 1356360 w 3154680"/>
              <a:gd name="connsiteY7" fmla="*/ 597927 h 1984767"/>
              <a:gd name="connsiteX8" fmla="*/ 1432560 w 3154680"/>
              <a:gd name="connsiteY8" fmla="*/ 247407 h 1984767"/>
              <a:gd name="connsiteX9" fmla="*/ 1539240 w 3154680"/>
              <a:gd name="connsiteY9" fmla="*/ 674127 h 1984767"/>
              <a:gd name="connsiteX10" fmla="*/ 1691640 w 3154680"/>
              <a:gd name="connsiteY10" fmla="*/ 460767 h 1984767"/>
              <a:gd name="connsiteX11" fmla="*/ 1828800 w 3154680"/>
              <a:gd name="connsiteY11" fmla="*/ 872247 h 1984767"/>
              <a:gd name="connsiteX12" fmla="*/ 2011680 w 3154680"/>
              <a:gd name="connsiteY12" fmla="*/ 796047 h 1984767"/>
              <a:gd name="connsiteX13" fmla="*/ 2240280 w 3154680"/>
              <a:gd name="connsiteY13" fmla="*/ 1695207 h 1984767"/>
              <a:gd name="connsiteX14" fmla="*/ 3154680 w 3154680"/>
              <a:gd name="connsiteY14" fmla="*/ 1984767 h 1984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54680" h="1984767">
                <a:moveTo>
                  <a:pt x="0" y="1801887"/>
                </a:moveTo>
                <a:cubicBezTo>
                  <a:pt x="212090" y="1767597"/>
                  <a:pt x="424180" y="1733307"/>
                  <a:pt x="563880" y="1634247"/>
                </a:cubicBezTo>
                <a:cubicBezTo>
                  <a:pt x="703580" y="1535187"/>
                  <a:pt x="759460" y="1390407"/>
                  <a:pt x="838200" y="1207527"/>
                </a:cubicBezTo>
                <a:cubicBezTo>
                  <a:pt x="916940" y="1024647"/>
                  <a:pt x="1000760" y="719847"/>
                  <a:pt x="1036320" y="536967"/>
                </a:cubicBezTo>
                <a:cubicBezTo>
                  <a:pt x="1071880" y="354087"/>
                  <a:pt x="1041400" y="188987"/>
                  <a:pt x="1051560" y="110247"/>
                </a:cubicBezTo>
                <a:cubicBezTo>
                  <a:pt x="1061720" y="31507"/>
                  <a:pt x="1059180" y="-67553"/>
                  <a:pt x="1097280" y="64527"/>
                </a:cubicBezTo>
                <a:cubicBezTo>
                  <a:pt x="1135380" y="196607"/>
                  <a:pt x="1236980" y="813827"/>
                  <a:pt x="1280160" y="902727"/>
                </a:cubicBezTo>
                <a:cubicBezTo>
                  <a:pt x="1323340" y="991627"/>
                  <a:pt x="1330960" y="707147"/>
                  <a:pt x="1356360" y="597927"/>
                </a:cubicBezTo>
                <a:cubicBezTo>
                  <a:pt x="1381760" y="488707"/>
                  <a:pt x="1402080" y="234707"/>
                  <a:pt x="1432560" y="247407"/>
                </a:cubicBezTo>
                <a:cubicBezTo>
                  <a:pt x="1463040" y="260107"/>
                  <a:pt x="1496060" y="638567"/>
                  <a:pt x="1539240" y="674127"/>
                </a:cubicBezTo>
                <a:cubicBezTo>
                  <a:pt x="1582420" y="709687"/>
                  <a:pt x="1643380" y="427747"/>
                  <a:pt x="1691640" y="460767"/>
                </a:cubicBezTo>
                <a:cubicBezTo>
                  <a:pt x="1739900" y="493787"/>
                  <a:pt x="1775460" y="816367"/>
                  <a:pt x="1828800" y="872247"/>
                </a:cubicBezTo>
                <a:cubicBezTo>
                  <a:pt x="1882140" y="928127"/>
                  <a:pt x="1943100" y="658887"/>
                  <a:pt x="2011680" y="796047"/>
                </a:cubicBezTo>
                <a:cubicBezTo>
                  <a:pt x="2080260" y="933207"/>
                  <a:pt x="2049780" y="1497087"/>
                  <a:pt x="2240280" y="1695207"/>
                </a:cubicBezTo>
                <a:cubicBezTo>
                  <a:pt x="2430780" y="1893327"/>
                  <a:pt x="2792730" y="1939047"/>
                  <a:pt x="3154680" y="1984767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0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correct?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048000" y="2837043"/>
            <a:ext cx="3246120" cy="1597797"/>
          </a:xfrm>
          <a:custGeom>
            <a:avLst/>
            <a:gdLst>
              <a:gd name="connsiteX0" fmla="*/ 0 w 3246120"/>
              <a:gd name="connsiteY0" fmla="*/ 1430157 h 1597797"/>
              <a:gd name="connsiteX1" fmla="*/ 548640 w 3246120"/>
              <a:gd name="connsiteY1" fmla="*/ 1277757 h 1597797"/>
              <a:gd name="connsiteX2" fmla="*/ 548640 w 3246120"/>
              <a:gd name="connsiteY2" fmla="*/ 1292997 h 1597797"/>
              <a:gd name="connsiteX3" fmla="*/ 792480 w 3246120"/>
              <a:gd name="connsiteY3" fmla="*/ 972957 h 1597797"/>
              <a:gd name="connsiteX4" fmla="*/ 944880 w 3246120"/>
              <a:gd name="connsiteY4" fmla="*/ 515757 h 1597797"/>
              <a:gd name="connsiteX5" fmla="*/ 1325880 w 3246120"/>
              <a:gd name="connsiteY5" fmla="*/ 12837 h 1597797"/>
              <a:gd name="connsiteX6" fmla="*/ 1950720 w 3246120"/>
              <a:gd name="connsiteY6" fmla="*/ 226197 h 1597797"/>
              <a:gd name="connsiteX7" fmla="*/ 2209800 w 3246120"/>
              <a:gd name="connsiteY7" fmla="*/ 1033917 h 1597797"/>
              <a:gd name="connsiteX8" fmla="*/ 2453640 w 3246120"/>
              <a:gd name="connsiteY8" fmla="*/ 1338717 h 1597797"/>
              <a:gd name="connsiteX9" fmla="*/ 2895600 w 3246120"/>
              <a:gd name="connsiteY9" fmla="*/ 1430157 h 1597797"/>
              <a:gd name="connsiteX10" fmla="*/ 3246120 w 3246120"/>
              <a:gd name="connsiteY10" fmla="*/ 1597797 h 159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6120" h="1597797">
                <a:moveTo>
                  <a:pt x="0" y="1430157"/>
                </a:moveTo>
                <a:lnTo>
                  <a:pt x="548640" y="1277757"/>
                </a:lnTo>
                <a:cubicBezTo>
                  <a:pt x="640080" y="1254897"/>
                  <a:pt x="508000" y="1343797"/>
                  <a:pt x="548640" y="1292997"/>
                </a:cubicBezTo>
                <a:cubicBezTo>
                  <a:pt x="589280" y="1242197"/>
                  <a:pt x="726440" y="1102497"/>
                  <a:pt x="792480" y="972957"/>
                </a:cubicBezTo>
                <a:cubicBezTo>
                  <a:pt x="858520" y="843417"/>
                  <a:pt x="855980" y="675777"/>
                  <a:pt x="944880" y="515757"/>
                </a:cubicBezTo>
                <a:cubicBezTo>
                  <a:pt x="1033780" y="355737"/>
                  <a:pt x="1158240" y="61097"/>
                  <a:pt x="1325880" y="12837"/>
                </a:cubicBezTo>
                <a:cubicBezTo>
                  <a:pt x="1493520" y="-35423"/>
                  <a:pt x="1803400" y="56017"/>
                  <a:pt x="1950720" y="226197"/>
                </a:cubicBezTo>
                <a:cubicBezTo>
                  <a:pt x="2098040" y="396377"/>
                  <a:pt x="2125980" y="848497"/>
                  <a:pt x="2209800" y="1033917"/>
                </a:cubicBezTo>
                <a:cubicBezTo>
                  <a:pt x="2293620" y="1219337"/>
                  <a:pt x="2339340" y="1272677"/>
                  <a:pt x="2453640" y="1338717"/>
                </a:cubicBezTo>
                <a:cubicBezTo>
                  <a:pt x="2567940" y="1404757"/>
                  <a:pt x="2763520" y="1386977"/>
                  <a:pt x="2895600" y="1430157"/>
                </a:cubicBezTo>
                <a:cubicBezTo>
                  <a:pt x="3027680" y="1473337"/>
                  <a:pt x="3162300" y="1564777"/>
                  <a:pt x="3246120" y="1597797"/>
                </a:cubicBez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002280" y="2468651"/>
            <a:ext cx="3276600" cy="1966189"/>
          </a:xfrm>
          <a:custGeom>
            <a:avLst/>
            <a:gdLst>
              <a:gd name="connsiteX0" fmla="*/ 0 w 3276600"/>
              <a:gd name="connsiteY0" fmla="*/ 1798549 h 1966189"/>
              <a:gd name="connsiteX1" fmla="*/ 518160 w 3276600"/>
              <a:gd name="connsiteY1" fmla="*/ 1661389 h 1966189"/>
              <a:gd name="connsiteX2" fmla="*/ 579120 w 3276600"/>
              <a:gd name="connsiteY2" fmla="*/ 1813789 h 1966189"/>
              <a:gd name="connsiteX3" fmla="*/ 640080 w 3276600"/>
              <a:gd name="connsiteY3" fmla="*/ 1539469 h 1966189"/>
              <a:gd name="connsiteX4" fmla="*/ 807720 w 3276600"/>
              <a:gd name="connsiteY4" fmla="*/ 1356589 h 1966189"/>
              <a:gd name="connsiteX5" fmla="*/ 1051560 w 3276600"/>
              <a:gd name="connsiteY5" fmla="*/ 731749 h 1966189"/>
              <a:gd name="connsiteX6" fmla="*/ 1188720 w 3276600"/>
              <a:gd name="connsiteY6" fmla="*/ 229 h 1966189"/>
              <a:gd name="connsiteX7" fmla="*/ 1310640 w 3276600"/>
              <a:gd name="connsiteY7" fmla="*/ 807949 h 1966189"/>
              <a:gd name="connsiteX8" fmla="*/ 1356360 w 3276600"/>
              <a:gd name="connsiteY8" fmla="*/ 472669 h 1966189"/>
              <a:gd name="connsiteX9" fmla="*/ 1600200 w 3276600"/>
              <a:gd name="connsiteY9" fmla="*/ 457429 h 1966189"/>
              <a:gd name="connsiteX10" fmla="*/ 1828800 w 3276600"/>
              <a:gd name="connsiteY10" fmla="*/ 625069 h 1966189"/>
              <a:gd name="connsiteX11" fmla="*/ 2164080 w 3276600"/>
              <a:gd name="connsiteY11" fmla="*/ 1097509 h 1966189"/>
              <a:gd name="connsiteX12" fmla="*/ 2468880 w 3276600"/>
              <a:gd name="connsiteY12" fmla="*/ 1524229 h 1966189"/>
              <a:gd name="connsiteX13" fmla="*/ 2895600 w 3276600"/>
              <a:gd name="connsiteY13" fmla="*/ 1813789 h 1966189"/>
              <a:gd name="connsiteX14" fmla="*/ 3276600 w 3276600"/>
              <a:gd name="connsiteY14" fmla="*/ 1966189 h 196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600" h="1966189">
                <a:moveTo>
                  <a:pt x="0" y="1798549"/>
                </a:moveTo>
                <a:cubicBezTo>
                  <a:pt x="210820" y="1728699"/>
                  <a:pt x="421640" y="1658849"/>
                  <a:pt x="518160" y="1661389"/>
                </a:cubicBezTo>
                <a:cubicBezTo>
                  <a:pt x="614680" y="1663929"/>
                  <a:pt x="558800" y="1834109"/>
                  <a:pt x="579120" y="1813789"/>
                </a:cubicBezTo>
                <a:cubicBezTo>
                  <a:pt x="599440" y="1793469"/>
                  <a:pt x="601980" y="1615669"/>
                  <a:pt x="640080" y="1539469"/>
                </a:cubicBezTo>
                <a:cubicBezTo>
                  <a:pt x="678180" y="1463269"/>
                  <a:pt x="739140" y="1491209"/>
                  <a:pt x="807720" y="1356589"/>
                </a:cubicBezTo>
                <a:cubicBezTo>
                  <a:pt x="876300" y="1221969"/>
                  <a:pt x="988060" y="957809"/>
                  <a:pt x="1051560" y="731749"/>
                </a:cubicBezTo>
                <a:cubicBezTo>
                  <a:pt x="1115060" y="505689"/>
                  <a:pt x="1145540" y="-12471"/>
                  <a:pt x="1188720" y="229"/>
                </a:cubicBezTo>
                <a:cubicBezTo>
                  <a:pt x="1231900" y="12929"/>
                  <a:pt x="1282700" y="729209"/>
                  <a:pt x="1310640" y="807949"/>
                </a:cubicBezTo>
                <a:cubicBezTo>
                  <a:pt x="1338580" y="886689"/>
                  <a:pt x="1308100" y="531089"/>
                  <a:pt x="1356360" y="472669"/>
                </a:cubicBezTo>
                <a:cubicBezTo>
                  <a:pt x="1404620" y="414249"/>
                  <a:pt x="1521460" y="432029"/>
                  <a:pt x="1600200" y="457429"/>
                </a:cubicBezTo>
                <a:cubicBezTo>
                  <a:pt x="1678940" y="482829"/>
                  <a:pt x="1734820" y="518389"/>
                  <a:pt x="1828800" y="625069"/>
                </a:cubicBezTo>
                <a:cubicBezTo>
                  <a:pt x="1922780" y="731749"/>
                  <a:pt x="2164080" y="1097509"/>
                  <a:pt x="2164080" y="1097509"/>
                </a:cubicBezTo>
                <a:cubicBezTo>
                  <a:pt x="2270760" y="1247369"/>
                  <a:pt x="2346960" y="1404849"/>
                  <a:pt x="2468880" y="1524229"/>
                </a:cubicBezTo>
                <a:cubicBezTo>
                  <a:pt x="2590800" y="1643609"/>
                  <a:pt x="2760980" y="1740129"/>
                  <a:pt x="2895600" y="1813789"/>
                </a:cubicBezTo>
                <a:cubicBezTo>
                  <a:pt x="3030220" y="1887449"/>
                  <a:pt x="3139440" y="1923009"/>
                  <a:pt x="3276600" y="19661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7315200" y="3451745"/>
            <a:ext cx="1143000" cy="2800465"/>
            <a:chOff x="7315200" y="3310775"/>
            <a:chExt cx="1143000" cy="2800465"/>
          </a:xfrm>
        </p:grpSpPr>
        <p:sp>
          <p:nvSpPr>
            <p:cNvPr id="5" name="Oval 4"/>
            <p:cNvSpPr/>
            <p:nvPr/>
          </p:nvSpPr>
          <p:spPr>
            <a:xfrm>
              <a:off x="7315200" y="3581400"/>
              <a:ext cx="838200" cy="853440"/>
            </a:xfrm>
            <a:prstGeom prst="ellipse">
              <a:avLst/>
            </a:prstGeom>
            <a:noFill/>
            <a:ln>
              <a:solidFill>
                <a:srgbClr val="243E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 flipH="1">
              <a:off x="7696200" y="4434840"/>
              <a:ext cx="38100" cy="8229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467600" y="5242560"/>
              <a:ext cx="228600" cy="8686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696200" y="5273040"/>
              <a:ext cx="114300" cy="838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372350" y="4739640"/>
              <a:ext cx="342900" cy="8229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7762875" y="4389120"/>
              <a:ext cx="695325" cy="4267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467600" y="3310775"/>
              <a:ext cx="76200" cy="2706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887652" y="3310775"/>
              <a:ext cx="113348" cy="3061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753350" y="3310775"/>
              <a:ext cx="0" cy="281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7"/>
            </p:cNvCxnSpPr>
            <p:nvPr/>
          </p:nvCxnSpPr>
          <p:spPr>
            <a:xfrm>
              <a:off x="8030648" y="3706383"/>
              <a:ext cx="427552" cy="6827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588030" y="3744483"/>
              <a:ext cx="137818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43E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flipV="1">
              <a:off x="7819071" y="3744483"/>
              <a:ext cx="124777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43E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6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 detection/removal</a:t>
            </a:r>
          </a:p>
          <a:p>
            <a:r>
              <a:rPr lang="en-US" dirty="0" smtClean="0"/>
              <a:t>Imputation</a:t>
            </a:r>
          </a:p>
          <a:p>
            <a:r>
              <a:rPr lang="en-US" dirty="0" err="1" smtClean="0"/>
              <a:t>Missingness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495800"/>
            <a:ext cx="5771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80"/>
                </a:solidFill>
              </a:rPr>
              <a:t>What if you don’t know that the distribution </a:t>
            </a:r>
          </a:p>
          <a:p>
            <a:pPr algn="ctr"/>
            <a:r>
              <a:rPr lang="en-US" sz="2400" dirty="0" smtClean="0">
                <a:solidFill>
                  <a:srgbClr val="800080"/>
                </a:solidFill>
              </a:rPr>
              <a:t>is supposed to be normal, Gaussian, …?</a:t>
            </a:r>
          </a:p>
        </p:txBody>
      </p:sp>
    </p:spTree>
    <p:extLst>
      <p:ext uri="{BB962C8B-B14F-4D97-AF65-F5344CB8AC3E}">
        <p14:creationId xmlns:p14="http://schemas.microsoft.com/office/powerpoint/2010/main" val="41736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10450" y="4724400"/>
            <a:ext cx="1123950" cy="1939246"/>
            <a:chOff x="7315200" y="3310775"/>
            <a:chExt cx="1143000" cy="2800465"/>
          </a:xfrm>
        </p:grpSpPr>
        <p:sp>
          <p:nvSpPr>
            <p:cNvPr id="5" name="Oval 4"/>
            <p:cNvSpPr/>
            <p:nvPr/>
          </p:nvSpPr>
          <p:spPr>
            <a:xfrm>
              <a:off x="7315200" y="3581400"/>
              <a:ext cx="838200" cy="853440"/>
            </a:xfrm>
            <a:prstGeom prst="ellipse">
              <a:avLst/>
            </a:prstGeom>
            <a:noFill/>
            <a:ln>
              <a:solidFill>
                <a:srgbClr val="243E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 flipH="1">
              <a:off x="7696200" y="4434840"/>
              <a:ext cx="38100" cy="8229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67600" y="5242560"/>
              <a:ext cx="228600" cy="8686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696200" y="5273040"/>
              <a:ext cx="114300" cy="838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372350" y="4739640"/>
              <a:ext cx="342900" cy="8229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762875" y="4389120"/>
              <a:ext cx="695325" cy="4267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467600" y="3310775"/>
              <a:ext cx="76200" cy="2706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7887652" y="3310775"/>
              <a:ext cx="113348" cy="3061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753350" y="3310775"/>
              <a:ext cx="0" cy="281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7"/>
            </p:cNvCxnSpPr>
            <p:nvPr/>
          </p:nvCxnSpPr>
          <p:spPr>
            <a:xfrm>
              <a:off x="8030648" y="3706383"/>
              <a:ext cx="427552" cy="6827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588031" y="3755913"/>
              <a:ext cx="127220" cy="17600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43E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flipV="1">
              <a:off x="7819072" y="3744483"/>
              <a:ext cx="124778" cy="18743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43E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4800" y="1185002"/>
            <a:ext cx="5164455" cy="2011680"/>
            <a:chOff x="169545" y="3691890"/>
            <a:chExt cx="5164455" cy="2011680"/>
          </a:xfrm>
        </p:grpSpPr>
        <p:sp>
          <p:nvSpPr>
            <p:cNvPr id="17" name="Oval 16"/>
            <p:cNvSpPr/>
            <p:nvPr/>
          </p:nvSpPr>
          <p:spPr>
            <a:xfrm>
              <a:off x="1617345" y="4119509"/>
              <a:ext cx="2718107" cy="138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accent1">
                      <a:lumMod val="50000"/>
                    </a:schemeClr>
                  </a:solidFill>
                </a:rPr>
                <a:t>SC</a:t>
              </a:r>
              <a:endParaRPr lang="en-US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95800" y="4316730"/>
              <a:ext cx="838200" cy="8534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43E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7" idx="6"/>
              <a:endCxn id="18" idx="2"/>
            </p:cNvCxnSpPr>
            <p:nvPr/>
          </p:nvCxnSpPr>
          <p:spPr>
            <a:xfrm flipV="1">
              <a:off x="4335452" y="4743450"/>
              <a:ext cx="160348" cy="695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59555" y="5084445"/>
              <a:ext cx="874395" cy="6191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152900" y="5009991"/>
              <a:ext cx="1009650" cy="4412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8600" y="4354830"/>
              <a:ext cx="1447800" cy="2375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69545" y="4759930"/>
              <a:ext cx="1447800" cy="299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rapezoid 32"/>
            <p:cNvSpPr/>
            <p:nvPr/>
          </p:nvSpPr>
          <p:spPr>
            <a:xfrm rot="6637224">
              <a:off x="2225665" y="2681261"/>
              <a:ext cx="914400" cy="293565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Callout 34"/>
          <p:cNvSpPr/>
          <p:nvPr/>
        </p:nvSpPr>
        <p:spPr>
          <a:xfrm>
            <a:off x="6973413" y="2755877"/>
            <a:ext cx="2085039" cy="977668"/>
          </a:xfrm>
          <a:prstGeom prst="wedgeEllipseCallout">
            <a:avLst>
              <a:gd name="adj1" fmla="val -11003"/>
              <a:gd name="adj2" fmla="val 10603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Is it a bird?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462424" y="4778603"/>
            <a:ext cx="4316729" cy="1680536"/>
          </a:xfrm>
          <a:prstGeom prst="wedgeEllipseCallout">
            <a:avLst>
              <a:gd name="adj1" fmla="val 97863"/>
              <a:gd name="adj2" fmla="val -1910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No!  It’s a methodology for Sample Correcting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4832494" y="3672784"/>
            <a:ext cx="2085039" cy="977668"/>
          </a:xfrm>
          <a:prstGeom prst="wedgeEllipseCallout">
            <a:avLst>
              <a:gd name="adj1" fmla="val 72322"/>
              <a:gd name="adj2" fmla="val 59275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Is it a plane?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2057400"/>
            <a:ext cx="8458200" cy="2819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Sample corrector assumes that original distribution in class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(e.g.,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is monotone,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Lipshitz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k-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modal,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-histogram distributions)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correct?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Given:</a:t>
                </a:r>
                <a:r>
                  <a:rPr lang="en-US" dirty="0" smtClean="0"/>
                  <a:t>   Samples of distribution </a:t>
                </a:r>
                <a:r>
                  <a:rPr lang="en-US" i="1" dirty="0" smtClean="0"/>
                  <a:t>q </a:t>
                </a:r>
                <a:r>
                  <a:rPr lang="en-US" dirty="0" smtClean="0"/>
                  <a:t>assumed to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dirty="0" smtClean="0"/>
                  <a:t>-close to class </a:t>
                </a:r>
                <a:r>
                  <a:rPr lang="en-US" i="1" dirty="0" smtClean="0"/>
                  <a:t>P</a:t>
                </a:r>
              </a:p>
              <a:p>
                <a:endParaRPr lang="en-US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Output:</a:t>
                </a:r>
                <a:r>
                  <a:rPr lang="en-US" dirty="0" smtClean="0"/>
                  <a:t>   Samples of some </a:t>
                </a:r>
                <a:r>
                  <a:rPr lang="en-US" i="1" dirty="0" smtClean="0"/>
                  <a:t>q’</a:t>
                </a:r>
                <a:r>
                  <a:rPr lang="en-US" dirty="0" smtClean="0"/>
                  <a:t> such that </a:t>
                </a:r>
              </a:p>
              <a:p>
                <a:pPr lvl="1"/>
                <a:r>
                  <a:rPr lang="en-US" i="1" dirty="0" smtClean="0"/>
                  <a:t>q’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-close to distribution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i="1" dirty="0" smtClean="0"/>
                  <a:t>q’</a:t>
                </a:r>
                <a:r>
                  <a:rPr lang="en-US" dirty="0" smtClean="0"/>
                  <a:t> in </a:t>
                </a:r>
                <a:r>
                  <a:rPr lang="en-US" i="1" dirty="0" smtClean="0"/>
                  <a:t>P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Classy Sample Correctors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796620" flipH="1">
            <a:off x="352401" y="4950685"/>
            <a:ext cx="5674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1. </a:t>
            </a:r>
            <a:r>
              <a:rPr lang="en-US" sz="3200" i="1" dirty="0" smtClean="0">
                <a:solidFill>
                  <a:schemeClr val="accent2">
                    <a:lumMod val="50000"/>
                  </a:schemeClr>
                </a:solidFill>
              </a:rPr>
              <a:t>Sample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complexity per output sample of </a:t>
            </a:r>
            <a:r>
              <a:rPr lang="en-US" sz="3200" i="1" dirty="0" smtClean="0">
                <a:solidFill>
                  <a:schemeClr val="accent2">
                    <a:lumMod val="50000"/>
                  </a:schemeClr>
                </a:solidFill>
              </a:rPr>
              <a:t>q’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770832" flipH="1">
            <a:off x="3781739" y="5139513"/>
            <a:ext cx="5638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2. </a:t>
            </a:r>
            <a:r>
              <a:rPr lang="en-US" sz="3200" i="1" dirty="0" smtClean="0">
                <a:solidFill>
                  <a:schemeClr val="accent2">
                    <a:lumMod val="50000"/>
                  </a:schemeClr>
                </a:solidFill>
              </a:rPr>
              <a:t>Randomness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complexity per output sample of </a:t>
            </a:r>
            <a:r>
              <a:rPr lang="en-US" sz="3200" i="1" dirty="0" smtClean="0">
                <a:solidFill>
                  <a:schemeClr val="accent2">
                    <a:lumMod val="50000"/>
                  </a:schemeClr>
                </a:solidFill>
              </a:rPr>
              <a:t>q’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4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63497"/>
            <a:ext cx="2971800" cy="79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Agnostic learner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observation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494314" y="2378074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105400" y="2263497"/>
            <a:ext cx="3581400" cy="69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Sample corrector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872127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Corollaries:   Sample correctors for 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 algn="ctr">
              <a:buFontTx/>
              <a:buChar char="-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monotone distributions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342900" indent="-342900" algn="ctr">
              <a:buFontTx/>
              <a:buChar char="-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histogram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distributions under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promises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(e.g., distribution is MHR or monotone)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When can sample correctors be </a:t>
            </a:r>
            <a:r>
              <a:rPr lang="en-US" i="1" dirty="0" smtClean="0">
                <a:solidFill>
                  <a:srgbClr val="800080"/>
                </a:solidFill>
              </a:rPr>
              <a:t>more</a:t>
            </a:r>
            <a:r>
              <a:rPr lang="en-US" dirty="0" smtClean="0"/>
              <a:t> efficient than agnostic learners?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Some answers for monotone distributions:</a:t>
            </a:r>
          </a:p>
          <a:p>
            <a:pPr lvl="2"/>
            <a:r>
              <a:rPr lang="en-US" dirty="0" smtClean="0"/>
              <a:t>Error is REALLY small</a:t>
            </a:r>
          </a:p>
          <a:p>
            <a:pPr lvl="2"/>
            <a:r>
              <a:rPr lang="en-US" dirty="0" smtClean="0"/>
              <a:t>Have access to powerful queries</a:t>
            </a:r>
          </a:p>
          <a:p>
            <a:pPr lvl="2"/>
            <a:r>
              <a:rPr lang="en-US" dirty="0" smtClean="0"/>
              <a:t>Missing data errors</a:t>
            </a:r>
            <a:endParaRPr lang="en-US" dirty="0"/>
          </a:p>
          <a:p>
            <a:pPr lvl="2"/>
            <a:r>
              <a:rPr lang="en-US" dirty="0" smtClean="0"/>
              <a:t>Unfortunately, not likely in general case (constant arbitrary error, no extra queries)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big open question: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Distributions on BIG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300" dirty="0" smtClean="0"/>
              <a:t>Given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samples</a:t>
            </a:r>
            <a:r>
              <a:rPr lang="en-US" sz="33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300" dirty="0" smtClean="0"/>
              <a:t>of a distribution, need to know, e.g.,</a:t>
            </a:r>
          </a:p>
          <a:p>
            <a:pPr lvl="1"/>
            <a:r>
              <a:rPr lang="en-US" dirty="0" smtClean="0"/>
              <a:t>entropy</a:t>
            </a:r>
          </a:p>
          <a:p>
            <a:pPr lvl="1"/>
            <a:r>
              <a:rPr lang="en-US" dirty="0" smtClean="0"/>
              <a:t>number of distinct elements</a:t>
            </a:r>
          </a:p>
          <a:p>
            <a:pPr lvl="1"/>
            <a:r>
              <a:rPr lang="en-US" dirty="0" smtClean="0"/>
              <a:t>“shape” (monotone, bimodal,…)</a:t>
            </a:r>
          </a:p>
          <a:p>
            <a:pPr lvl="1"/>
            <a:r>
              <a:rPr lang="en-US" dirty="0" smtClean="0"/>
              <a:t>closeness to uniform, Gaussian, </a:t>
            </a:r>
            <a:r>
              <a:rPr lang="en-US" dirty="0" err="1" smtClean="0"/>
              <a:t>Zipfian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learn parameters</a:t>
            </a:r>
          </a:p>
          <a:p>
            <a:endParaRPr lang="en-US" sz="2800" dirty="0" smtClean="0"/>
          </a:p>
          <a:p>
            <a:r>
              <a:rPr lang="en-US" sz="3300" dirty="0" smtClean="0"/>
              <a:t>Considered in statistics, information theory, machine learning, databases, algorithms, physics, biology,…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949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752600"/>
                <a:ext cx="8229600" cy="4525963"/>
              </a:xfrm>
            </p:spPr>
            <p:txBody>
              <a:bodyPr/>
              <a:lstStyle/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Learning monotone distributions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samples </a:t>
                </a:r>
              </a:p>
              <a:p>
                <a:pPr marL="0" indent="0" algn="ctr">
                  <a:buNone/>
                </a:pP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[</a:t>
                </a:r>
                <a:r>
                  <a:rPr lang="en-US" sz="24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Birge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][</a:t>
                </a:r>
                <a:r>
                  <a:rPr lang="en-US" sz="24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Daskalakis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Diakonikolas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Servedio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]</a:t>
                </a:r>
              </a:p>
              <a:p>
                <a:pPr marL="0" indent="0" algn="ctr">
                  <a:buNone/>
                </a:pPr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752600"/>
                <a:ext cx="8229600" cy="45259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monotone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5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Partition of domain into buckets (segments)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buckets total)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be such that uniform on each bucket, but same marginal in each bucket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Then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09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Birge</a:t>
            </a:r>
            <a:r>
              <a:rPr lang="en-US" dirty="0" smtClean="0"/>
              <a:t> Buckets</a:t>
            </a:r>
            <a:endParaRPr lang="en-US" dirty="0"/>
          </a:p>
        </p:txBody>
      </p:sp>
      <p:graphicFrame>
        <p:nvGraphicFramePr>
          <p:cNvPr id="108" name="Chart 107"/>
          <p:cNvGraphicFramePr/>
          <p:nvPr>
            <p:extLst>
              <p:ext uri="{D42A27DB-BD31-4B8C-83A1-F6EECF244321}">
                <p14:modId xmlns:p14="http://schemas.microsoft.com/office/powerpoint/2010/main" val="4077990885"/>
              </p:ext>
            </p:extLst>
          </p:nvPr>
        </p:nvGraphicFramePr>
        <p:xfrm>
          <a:off x="1905000" y="4191000"/>
          <a:ext cx="44196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9" name="Oval Callout 108"/>
          <p:cNvSpPr/>
          <p:nvPr/>
        </p:nvSpPr>
        <p:spPr>
          <a:xfrm>
            <a:off x="6324600" y="3352800"/>
            <a:ext cx="2819400" cy="2286000"/>
          </a:xfrm>
          <a:prstGeom prst="wedgeEllipseCallout">
            <a:avLst>
              <a:gd name="adj1" fmla="val -72921"/>
              <a:gd name="adj2" fmla="val 3502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Enough to learn the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</a:rPr>
              <a:t>marginals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of each bucket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1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Suppose ALL error located internally to </a:t>
                </a:r>
                <a:r>
                  <a:rPr lang="en-US" dirty="0" err="1" smtClean="0"/>
                  <a:t>Birge</a:t>
                </a:r>
                <a:r>
                  <a:rPr lang="en-US" dirty="0" smtClean="0"/>
                  <a:t> Buckets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Then, </a:t>
                </a:r>
                <a:r>
                  <a:rPr lang="en-US" dirty="0" smtClean="0"/>
                  <a:t>easy to correct 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 smtClean="0"/>
                  <a:t>: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special kind of error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4100" y="4648200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1. Pick sample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 from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p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2.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Output y chosen UNIFORMLY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from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’s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Birge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Bucket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4100" y="2971800"/>
            <a:ext cx="13335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326511" y="2696574"/>
            <a:ext cx="1319514" cy="614570"/>
          </a:xfrm>
          <a:custGeom>
            <a:avLst/>
            <a:gdLst>
              <a:gd name="connsiteX0" fmla="*/ 0 w 1319514"/>
              <a:gd name="connsiteY0" fmla="*/ 278120 h 614570"/>
              <a:gd name="connsiteX1" fmla="*/ 324092 w 1319514"/>
              <a:gd name="connsiteY1" fmla="*/ 69775 h 614570"/>
              <a:gd name="connsiteX2" fmla="*/ 416689 w 1319514"/>
              <a:gd name="connsiteY2" fmla="*/ 220246 h 614570"/>
              <a:gd name="connsiteX3" fmla="*/ 462988 w 1319514"/>
              <a:gd name="connsiteY3" fmla="*/ 613785 h 614570"/>
              <a:gd name="connsiteX4" fmla="*/ 648183 w 1319514"/>
              <a:gd name="connsiteY4" fmla="*/ 312844 h 614570"/>
              <a:gd name="connsiteX5" fmla="*/ 694481 w 1319514"/>
              <a:gd name="connsiteY5" fmla="*/ 11902 h 614570"/>
              <a:gd name="connsiteX6" fmla="*/ 833378 w 1319514"/>
              <a:gd name="connsiteY6" fmla="*/ 104499 h 614570"/>
              <a:gd name="connsiteX7" fmla="*/ 1018573 w 1319514"/>
              <a:gd name="connsiteY7" fmla="*/ 509613 h 614570"/>
              <a:gd name="connsiteX8" fmla="*/ 1319514 w 1319514"/>
              <a:gd name="connsiteY8" fmla="*/ 335993 h 6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9514" h="614570">
                <a:moveTo>
                  <a:pt x="0" y="278120"/>
                </a:moveTo>
                <a:cubicBezTo>
                  <a:pt x="127322" y="178770"/>
                  <a:pt x="254644" y="79421"/>
                  <a:pt x="324092" y="69775"/>
                </a:cubicBezTo>
                <a:cubicBezTo>
                  <a:pt x="393540" y="60129"/>
                  <a:pt x="393540" y="129578"/>
                  <a:pt x="416689" y="220246"/>
                </a:cubicBezTo>
                <a:cubicBezTo>
                  <a:pt x="439838" y="310914"/>
                  <a:pt x="424406" y="598352"/>
                  <a:pt x="462988" y="613785"/>
                </a:cubicBezTo>
                <a:cubicBezTo>
                  <a:pt x="501570" y="629218"/>
                  <a:pt x="609601" y="413158"/>
                  <a:pt x="648183" y="312844"/>
                </a:cubicBezTo>
                <a:cubicBezTo>
                  <a:pt x="686765" y="212530"/>
                  <a:pt x="663615" y="46626"/>
                  <a:pt x="694481" y="11902"/>
                </a:cubicBezTo>
                <a:cubicBezTo>
                  <a:pt x="725347" y="-22822"/>
                  <a:pt x="779363" y="21547"/>
                  <a:pt x="833378" y="104499"/>
                </a:cubicBezTo>
                <a:cubicBezTo>
                  <a:pt x="887393" y="187451"/>
                  <a:pt x="937550" y="471031"/>
                  <a:pt x="1018573" y="509613"/>
                </a:cubicBezTo>
                <a:cubicBezTo>
                  <a:pt x="1099596" y="548195"/>
                  <a:pt x="1286719" y="368788"/>
                  <a:pt x="1319514" y="335993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082796" y="3004595"/>
            <a:ext cx="978408" cy="4846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2971800"/>
            <a:ext cx="13335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97058" y="2958691"/>
            <a:ext cx="1352264" cy="11575"/>
          </a:xfrm>
          <a:custGeom>
            <a:avLst/>
            <a:gdLst>
              <a:gd name="connsiteX0" fmla="*/ 0 w 1352264"/>
              <a:gd name="connsiteY0" fmla="*/ 11575 h 11575"/>
              <a:gd name="connsiteX1" fmla="*/ 1296365 w 1352264"/>
              <a:gd name="connsiteY1" fmla="*/ 0 h 11575"/>
              <a:gd name="connsiteX2" fmla="*/ 1134319 w 1352264"/>
              <a:gd name="connsiteY2" fmla="*/ 11575 h 11575"/>
              <a:gd name="connsiteX3" fmla="*/ 1134319 w 1352264"/>
              <a:gd name="connsiteY3" fmla="*/ 11575 h 1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264" h="11575">
                <a:moveTo>
                  <a:pt x="0" y="11575"/>
                </a:moveTo>
                <a:lnTo>
                  <a:pt x="1296365" y="0"/>
                </a:lnTo>
                <a:cubicBezTo>
                  <a:pt x="1485418" y="0"/>
                  <a:pt x="1134319" y="11575"/>
                  <a:pt x="1134319" y="11575"/>
                </a:cubicBezTo>
                <a:lnTo>
                  <a:pt x="1134319" y="11575"/>
                </a:lnTo>
              </a:path>
            </a:pathLst>
          </a:custGeom>
          <a:ln w="444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7907" y="2641165"/>
            <a:ext cx="1017125" cy="101146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81211" y="2646132"/>
            <a:ext cx="1017125" cy="101146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7907" y="2641165"/>
            <a:ext cx="1017125" cy="0"/>
          </a:xfrm>
          <a:prstGeom prst="line">
            <a:avLst/>
          </a:prstGeom>
          <a:ln w="476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54947" y="2628570"/>
            <a:ext cx="1044667" cy="12595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600" y="6007004"/>
            <a:ext cx="4444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dirty="0" err="1" smtClean="0"/>
              <a:t>Birge</a:t>
            </a:r>
            <a:r>
              <a:rPr lang="en-US" sz="3200" dirty="0" smtClean="0"/>
              <a:t> Bucket Correction”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42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>
                    <a:solidFill>
                      <a:srgbClr val="800080"/>
                    </a:solidFill>
                  </a:rPr>
                  <a:t>Thm</a:t>
                </a:r>
                <a:r>
                  <a:rPr lang="en-US" dirty="0" smtClean="0">
                    <a:solidFill>
                      <a:srgbClr val="800080"/>
                    </a:solidFill>
                  </a:rPr>
                  <a:t>:</a:t>
                </a:r>
                <a:r>
                  <a:rPr lang="en-US" dirty="0" smtClean="0"/>
                  <a:t>  Exists Sample Corrector which given </a:t>
                </a:r>
                <a:r>
                  <a:rPr lang="en-US" i="1" dirty="0" smtClean="0"/>
                  <a:t>p </a:t>
                </a:r>
                <a:r>
                  <a:rPr lang="en-US" dirty="0" smtClean="0"/>
                  <a:t>which is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close </a:t>
                </a:r>
                <a:r>
                  <a:rPr lang="en-US" dirty="0"/>
                  <a:t>to </a:t>
                </a:r>
                <a:r>
                  <a:rPr lang="en-US" dirty="0" smtClean="0"/>
                  <a:t>monotone,  uses </a:t>
                </a:r>
                <a:r>
                  <a:rPr lang="en-US" i="1" dirty="0" smtClean="0"/>
                  <a:t>O(1)</a:t>
                </a:r>
                <a:r>
                  <a:rPr lang="en-US" dirty="0" smtClean="0"/>
                  <a:t> samples of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per output sample.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monotone distributions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088343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Proof Idea:    </a:t>
            </a:r>
          </a:p>
          <a:p>
            <a:r>
              <a:rPr lang="en-US" sz="2400" dirty="0" smtClean="0"/>
              <a:t>Mix </a:t>
            </a:r>
            <a:r>
              <a:rPr lang="en-US" sz="2400" dirty="0" err="1" smtClean="0"/>
              <a:t>Birge</a:t>
            </a:r>
            <a:r>
              <a:rPr lang="en-US" sz="2400" dirty="0" smtClean="0"/>
              <a:t> Bucket correction with slightly decreasing distribution (flat on buckets with some space between buckets)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 rot="21051238">
            <a:off x="3429000" y="4380457"/>
            <a:ext cx="5663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OBLIVIOUS CORRECTION!!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57400"/>
                <a:ext cx="82296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Sample correctors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-close to monotone distributions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) </m:t>
                        </m:r>
                      </m:e>
                    </m:func>
                  </m:oMath>
                </a14:m>
                <a:r>
                  <a:rPr lang="en-US" dirty="0" smtClean="0"/>
                  <a:t>samples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57400"/>
                <a:ext cx="8229600" cy="4525963"/>
              </a:xfrm>
              <a:blipFill rotWithShape="0">
                <a:blip r:embed="rId2"/>
                <a:stretch>
                  <a:fillRect t="-1617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A recent lower bound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[P. Valiant]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1676400" y="46482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What do we do now?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5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What if have lots </a:t>
                </a:r>
                <a:r>
                  <a:rPr lang="en-US" sz="2400" dirty="0" smtClean="0"/>
                  <a:t>and lots of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sorted samples?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Easy to implement  </a:t>
                </a:r>
                <a:r>
                  <a:rPr lang="en-US" sz="2400" dirty="0" smtClean="0"/>
                  <a:t>both samples, </a:t>
                </a:r>
                <a:r>
                  <a:rPr lang="en-US" sz="2400" dirty="0" smtClean="0"/>
                  <a:t>and queries to cumulative distribution function (</a:t>
                </a:r>
                <a:r>
                  <a:rPr lang="en-US" sz="2400" dirty="0" err="1" smtClean="0"/>
                  <a:t>cdf</a:t>
                </a:r>
                <a:r>
                  <a:rPr lang="en-US" sz="2400" dirty="0" smtClean="0"/>
                  <a:t>)!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800080"/>
                    </a:solidFill>
                  </a:rPr>
                  <a:t>Thm:</a:t>
                </a:r>
                <a:r>
                  <a:rPr lang="en-US" sz="2400" dirty="0"/>
                  <a:t>  Exists </a:t>
                </a:r>
                <a:r>
                  <a:rPr lang="en-US" sz="2400" dirty="0" smtClean="0"/>
                  <a:t>Sample Corrector  such that </a:t>
                </a:r>
                <a:r>
                  <a:rPr lang="en-US" sz="2400" dirty="0"/>
                  <a:t>given </a:t>
                </a:r>
                <a:r>
                  <a:rPr lang="en-US" sz="2400" i="1" dirty="0"/>
                  <a:t>p</a:t>
                </a:r>
                <a:r>
                  <a:rPr lang="en-US" sz="2400" dirty="0"/>
                  <a:t> which is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close to monotone,  uses </a:t>
                </a:r>
                <a:r>
                  <a:rPr lang="en-US" sz="2400" i="1" dirty="0" smtClean="0"/>
                  <a:t>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 smtClean="0"/>
                  <a:t>)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queries to </a:t>
                </a:r>
                <a:r>
                  <a:rPr lang="en-US" sz="2400" i="1" dirty="0"/>
                  <a:t>p</a:t>
                </a:r>
                <a:r>
                  <a:rPr lang="en-US" sz="2400" dirty="0"/>
                  <a:t> per output sample.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stronger queries?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Each </a:t>
                </a:r>
                <a:r>
                  <a:rPr lang="en-US" sz="2400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super bucket </a:t>
                </a:r>
                <a:r>
                  <a:rPr lang="en-US" sz="2400" dirty="0" smtClean="0"/>
                  <a:t>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sz="2400" dirty="0" smtClean="0"/>
                  <a:t> consecutive </a:t>
                </a:r>
                <a:r>
                  <a:rPr lang="en-US" sz="2400" dirty="0" err="1" smtClean="0"/>
                  <a:t>Birge</a:t>
                </a:r>
                <a:r>
                  <a:rPr lang="en-US" sz="2400" dirty="0" smtClean="0"/>
                  <a:t> buckets</a:t>
                </a:r>
              </a:p>
              <a:p>
                <a:r>
                  <a:rPr lang="en-US" sz="2400" dirty="0" smtClean="0">
                    <a:solidFill>
                      <a:schemeClr val="bg1">
                        <a:lumMod val="85000"/>
                      </a:schemeClr>
                    </a:solidFill>
                  </a:rPr>
                  <a:t>Query conditional distribution of </a:t>
                </a:r>
                <a:r>
                  <a:rPr lang="en-US" sz="24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superbuckets</a:t>
                </a:r>
                <a:r>
                  <a:rPr lang="en-US" sz="2400" dirty="0" smtClean="0">
                    <a:solidFill>
                      <a:schemeClr val="bg1">
                        <a:lumMod val="85000"/>
                      </a:schemeClr>
                    </a:solidFill>
                  </a:rPr>
                  <a:t> and reweight if needed</a:t>
                </a:r>
              </a:p>
              <a:p>
                <a:r>
                  <a:rPr lang="en-US" sz="2400" dirty="0" smtClean="0">
                    <a:solidFill>
                      <a:schemeClr val="bg1">
                        <a:lumMod val="85000"/>
                      </a:schemeClr>
                    </a:solidFill>
                  </a:rPr>
                  <a:t>Within super buckets, use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sz="2400" dirty="0" smtClean="0">
                    <a:solidFill>
                      <a:schemeClr val="bg1">
                        <a:lumMod val="85000"/>
                      </a:schemeClr>
                    </a:solidFill>
                  </a:rPr>
                  <a:t>) queries to all buckets in current, previous and next super buckets  in order to “fix”</a:t>
                </a:r>
              </a:p>
              <a:p>
                <a:pPr lvl="1"/>
                <a:r>
                  <a:rPr lang="en-US" sz="2000" dirty="0" smtClean="0">
                    <a:solidFill>
                      <a:schemeClr val="bg1">
                        <a:lumMod val="85000"/>
                      </a:schemeClr>
                    </a:solidFill>
                  </a:rPr>
                  <a:t>Can always “move” weight to first bucket</a:t>
                </a:r>
              </a:p>
              <a:p>
                <a:pPr lvl="1"/>
                <a:r>
                  <a:rPr lang="en-US" sz="2000" dirty="0" smtClean="0">
                    <a:solidFill>
                      <a:schemeClr val="bg1">
                        <a:lumMod val="85000"/>
                      </a:schemeClr>
                    </a:solidFill>
                  </a:rPr>
                  <a:t>Can always “take away” weight from last buckets</a:t>
                </a:r>
              </a:p>
              <a:p>
                <a:pPr lvl="1"/>
                <a:r>
                  <a:rPr lang="en-US" sz="2000" dirty="0" smtClean="0">
                    <a:solidFill>
                      <a:schemeClr val="bg1">
                        <a:lumMod val="85000"/>
                      </a:schemeClr>
                    </a:solidFill>
                  </a:rPr>
                  <a:t>Rest of the fix can be done locally</a:t>
                </a:r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with CDF queries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53998" y="5334000"/>
            <a:ext cx="1066800" cy="129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40996" y="5105400"/>
            <a:ext cx="1340385" cy="1524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01579" y="5248160"/>
            <a:ext cx="1418421" cy="13812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40198" y="5334000"/>
            <a:ext cx="1503802" cy="1295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05678" y="4891882"/>
            <a:ext cx="152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89294" y="4968082"/>
            <a:ext cx="152400" cy="16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70156" y="5120482"/>
            <a:ext cx="2286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1704" y="5120482"/>
            <a:ext cx="30480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38441" y="4969112"/>
            <a:ext cx="457200" cy="1676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08494" y="5105400"/>
            <a:ext cx="5334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39598" y="5486400"/>
            <a:ext cx="914400" cy="1143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uble Brace 21"/>
          <p:cNvSpPr/>
          <p:nvPr/>
        </p:nvSpPr>
        <p:spPr>
          <a:xfrm>
            <a:off x="1183396" y="4114800"/>
            <a:ext cx="45719" cy="76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16200000">
            <a:off x="1135656" y="3785279"/>
            <a:ext cx="533400" cy="93368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6200000">
            <a:off x="3168793" y="2965240"/>
            <a:ext cx="409328" cy="28946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16200000">
            <a:off x="6840785" y="2040186"/>
            <a:ext cx="340147" cy="42662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94612" y="2789679"/>
            <a:ext cx="267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superbuckets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51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50497" y="4860163"/>
            <a:ext cx="464651" cy="17375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0046" y="4928389"/>
            <a:ext cx="454905" cy="168437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94951" y="4936363"/>
            <a:ext cx="522721" cy="1661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8494" y="5105401"/>
            <a:ext cx="510906" cy="1492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26292" y="5334000"/>
            <a:ext cx="907508" cy="1263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7672" y="5439138"/>
            <a:ext cx="916128" cy="115808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52270" y="5192112"/>
            <a:ext cx="1046602" cy="1381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Each </a:t>
                </a:r>
                <a:r>
                  <a:rPr lang="en-US" sz="2400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super bucket </a:t>
                </a:r>
                <a:r>
                  <a:rPr lang="en-US" sz="2400" dirty="0" smtClean="0"/>
                  <a:t>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sz="2400" dirty="0" smtClean="0"/>
                  <a:t> consecutive </a:t>
                </a:r>
                <a:r>
                  <a:rPr lang="en-US" sz="2400" dirty="0" err="1" smtClean="0"/>
                  <a:t>Birge</a:t>
                </a:r>
                <a:r>
                  <a:rPr lang="en-US" sz="2400" dirty="0" smtClean="0"/>
                  <a:t> buckets</a:t>
                </a:r>
              </a:p>
              <a:p>
                <a:r>
                  <a:rPr lang="en-US" sz="2400" dirty="0" smtClean="0"/>
                  <a:t>Query conditional distribution of </a:t>
                </a:r>
                <a:r>
                  <a:rPr lang="en-US" sz="2400" dirty="0" err="1" smtClean="0"/>
                  <a:t>superbuckets</a:t>
                </a:r>
                <a:r>
                  <a:rPr lang="en-US" sz="2400" dirty="0" smtClean="0"/>
                  <a:t> and reweight if needed  </a:t>
                </a:r>
                <a:r>
                  <a:rPr lang="en-US" sz="2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(decide how using LP)</a:t>
                </a:r>
              </a:p>
              <a:p>
                <a:r>
                  <a:rPr lang="en-US" sz="2400" dirty="0" smtClean="0">
                    <a:solidFill>
                      <a:schemeClr val="bg1">
                        <a:lumMod val="85000"/>
                      </a:schemeClr>
                    </a:solidFill>
                  </a:rPr>
                  <a:t>Within super buckets, use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sz="2400" dirty="0" smtClean="0">
                    <a:solidFill>
                      <a:schemeClr val="bg1">
                        <a:lumMod val="85000"/>
                      </a:schemeClr>
                    </a:solidFill>
                  </a:rPr>
                  <a:t>) queries to all buckets in current, previous and next super buckets  in order to “fix”</a:t>
                </a:r>
              </a:p>
              <a:p>
                <a:pPr lvl="1"/>
                <a:r>
                  <a:rPr lang="en-US" sz="2000" dirty="0" smtClean="0">
                    <a:solidFill>
                      <a:schemeClr val="bg1">
                        <a:lumMod val="85000"/>
                      </a:schemeClr>
                    </a:solidFill>
                  </a:rPr>
                  <a:t>Can always “move” weight to first bucket</a:t>
                </a:r>
              </a:p>
              <a:p>
                <a:pPr lvl="1"/>
                <a:r>
                  <a:rPr lang="en-US" sz="2000" dirty="0" smtClean="0">
                    <a:solidFill>
                      <a:schemeClr val="bg1">
                        <a:lumMod val="85000"/>
                      </a:schemeClr>
                    </a:solidFill>
                  </a:rPr>
                  <a:t>Can always “take away” weight from last buckets</a:t>
                </a:r>
              </a:p>
              <a:p>
                <a:pPr lvl="1"/>
                <a:r>
                  <a:rPr lang="en-US" sz="2000" dirty="0" smtClean="0">
                    <a:solidFill>
                      <a:schemeClr val="bg1">
                        <a:lumMod val="85000"/>
                      </a:schemeClr>
                    </a:solidFill>
                  </a:rPr>
                  <a:t>Rest of the fix can be done locally</a:t>
                </a:r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with CDF queries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43509" y="5299415"/>
            <a:ext cx="1066800" cy="129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1608" y="5178420"/>
            <a:ext cx="1356790" cy="144141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8398" y="5333999"/>
            <a:ext cx="1450324" cy="12787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06972" y="5383090"/>
            <a:ext cx="1512983" cy="1190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5678" y="4860163"/>
            <a:ext cx="152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9294" y="4936363"/>
            <a:ext cx="152400" cy="167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70156" y="5088763"/>
            <a:ext cx="2286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1704" y="5088763"/>
            <a:ext cx="30480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40996" y="5088763"/>
            <a:ext cx="1340385" cy="15240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81150" y="5213575"/>
            <a:ext cx="1418421" cy="138124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27452" y="5299415"/>
            <a:ext cx="1503802" cy="12954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16200000">
            <a:off x="3168793" y="2965240"/>
            <a:ext cx="409328" cy="28946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16200000">
            <a:off x="6840785" y="2040186"/>
            <a:ext cx="340147" cy="42662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80282" y="3481233"/>
            <a:ext cx="271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Add some weight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309598" y="3270125"/>
            <a:ext cx="3308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Remove some weight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81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14884"/>
                <a:ext cx="8763000" cy="536691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Each </a:t>
                </a:r>
                <a:r>
                  <a:rPr lang="en-US" sz="2400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super bucket </a:t>
                </a:r>
                <a:r>
                  <a:rPr lang="en-US" sz="2400" dirty="0" smtClean="0"/>
                  <a:t>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sz="2400" dirty="0" smtClean="0"/>
                  <a:t> consecutive </a:t>
                </a:r>
                <a:r>
                  <a:rPr lang="en-US" sz="2400" dirty="0" err="1" smtClean="0"/>
                  <a:t>Birge</a:t>
                </a:r>
                <a:r>
                  <a:rPr lang="en-US" sz="2400" dirty="0" smtClean="0"/>
                  <a:t> buckets</a:t>
                </a:r>
              </a:p>
              <a:p>
                <a:r>
                  <a:rPr lang="en-US" sz="2400" dirty="0" smtClean="0"/>
                  <a:t>Query conditional distribution of </a:t>
                </a:r>
                <a:r>
                  <a:rPr lang="en-US" sz="2400" dirty="0" err="1" smtClean="0"/>
                  <a:t>superbuckets</a:t>
                </a:r>
                <a:r>
                  <a:rPr lang="en-US" sz="2400" dirty="0" smtClean="0"/>
                  <a:t> and reweight if needed</a:t>
                </a:r>
              </a:p>
              <a:p>
                <a:r>
                  <a:rPr lang="en-US" sz="2400" dirty="0" smtClean="0"/>
                  <a:t>Within super buckets, use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sz="2400" dirty="0" smtClean="0"/>
                  <a:t>) queries to all buckets in current, previous and next super buckets  in order to “fix”</a:t>
                </a:r>
              </a:p>
              <a:p>
                <a:pPr lvl="1"/>
                <a:r>
                  <a:rPr lang="en-US" sz="2000" dirty="0" smtClean="0"/>
                  <a:t>Can always “move” weight to first </a:t>
                </a:r>
                <a:r>
                  <a:rPr lang="en-US" sz="2000" dirty="0" smtClean="0"/>
                  <a:t>bucket, “take </a:t>
                </a:r>
                <a:r>
                  <a:rPr lang="en-US" sz="2000" dirty="0" smtClean="0"/>
                  <a:t>away” weight from last buckets</a:t>
                </a:r>
              </a:p>
              <a:p>
                <a:pPr lvl="1"/>
                <a:r>
                  <a:rPr lang="en-US" sz="2000" dirty="0" smtClean="0"/>
                  <a:t>Rest of the fix must be done </a:t>
                </a:r>
                <a:r>
                  <a:rPr lang="en-US" sz="2000" i="1" dirty="0" smtClean="0"/>
                  <a:t>quickly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and </a:t>
                </a:r>
                <a:r>
                  <a:rPr lang="en-US" sz="2000" i="1" dirty="0" smtClean="0"/>
                  <a:t>on the fly</a:t>
                </a:r>
                <a:r>
                  <a:rPr lang="en-US" sz="2000" dirty="0" smtClean="0"/>
                  <a:t>…</a:t>
                </a:r>
              </a:p>
              <a:p>
                <a:pPr lvl="2"/>
                <a:r>
                  <a:rPr lang="en-US" sz="2000" dirty="0" smtClean="0"/>
                  <a:t>After reweighting above, average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of a </a:t>
                </a:r>
                <a:r>
                  <a:rPr lang="en-US" sz="2000" dirty="0" err="1" smtClean="0"/>
                  <a:t>superbucket</a:t>
                </a:r>
                <a:r>
                  <a:rPr lang="en-US" sz="2000" dirty="0" smtClean="0"/>
                  <a:t> are monotone</a:t>
                </a:r>
              </a:p>
              <a:p>
                <a:pPr lvl="2"/>
                <a:r>
                  <a:rPr lang="en-US" sz="2000" dirty="0" smtClean="0"/>
                  <a:t>Ensure that new corrections don’t violate monotonicity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’s</a:t>
                </a:r>
                <a:endParaRPr lang="en-US" sz="20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14884"/>
                <a:ext cx="8763000" cy="5366916"/>
              </a:xfrm>
              <a:blipFill rotWithShape="0">
                <a:blip r:embed="rId2"/>
                <a:stretch>
                  <a:fillRect l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with CDF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Each </a:t>
                </a:r>
                <a:r>
                  <a:rPr lang="en-US" sz="2400" i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super bucket </a:t>
                </a:r>
                <a:r>
                  <a:rPr lang="en-US" sz="2400" dirty="0" smtClean="0"/>
                  <a:t>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sz="2400" dirty="0" smtClean="0"/>
                  <a:t> consecutive </a:t>
                </a:r>
                <a:r>
                  <a:rPr lang="en-US" sz="2400" dirty="0" err="1" smtClean="0"/>
                  <a:t>Birge</a:t>
                </a:r>
                <a:r>
                  <a:rPr lang="en-US" sz="2400" dirty="0" smtClean="0"/>
                  <a:t> buckets</a:t>
                </a:r>
              </a:p>
              <a:p>
                <a:r>
                  <a:rPr lang="en-US" sz="2400" dirty="0" smtClean="0"/>
                  <a:t>Query conditional distribution of </a:t>
                </a:r>
                <a:r>
                  <a:rPr lang="en-US" sz="2400" dirty="0" err="1" smtClean="0"/>
                  <a:t>superbuckets</a:t>
                </a:r>
                <a:r>
                  <a:rPr lang="en-US" sz="2400" dirty="0" smtClean="0"/>
                  <a:t> and correct if needed</a:t>
                </a:r>
              </a:p>
              <a:p>
                <a:r>
                  <a:rPr lang="en-US" sz="2400" dirty="0" smtClean="0"/>
                  <a:t>Within super buckets, use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sz="2400" dirty="0" smtClean="0"/>
                  <a:t>) queries to all buckets in current, previous and next super buckets  in order to “fix”</a:t>
                </a:r>
              </a:p>
              <a:p>
                <a:pPr lvl="1"/>
                <a:r>
                  <a:rPr lang="en-US" sz="2000" dirty="0" smtClean="0"/>
                  <a:t>Can always “move” weight to first bucket</a:t>
                </a:r>
              </a:p>
              <a:p>
                <a:pPr lvl="1"/>
                <a:r>
                  <a:rPr lang="en-US" sz="2000" dirty="0" smtClean="0"/>
                  <a:t>Can always “take away” weight from last buckets</a:t>
                </a:r>
              </a:p>
              <a:p>
                <a:pPr lvl="1"/>
                <a:r>
                  <a:rPr lang="en-US" sz="2000" dirty="0" smtClean="0"/>
                  <a:t>Rest of the fix can be done locally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with CDF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2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Key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many samples do you need in terms of domain size?</a:t>
            </a:r>
          </a:p>
          <a:p>
            <a:pPr lvl="1"/>
            <a:r>
              <a:rPr lang="en-US" dirty="0"/>
              <a:t>Do you need to estimate the probabilities of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each </a:t>
            </a:r>
            <a:r>
              <a:rPr lang="en-US" dirty="0"/>
              <a:t>domain item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/>
              <a:t>-- OR --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sample complexity be </a:t>
            </a:r>
            <a:r>
              <a:rPr lang="en-US" i="1" dirty="0" err="1"/>
              <a:t>sublinear</a:t>
            </a:r>
            <a:r>
              <a:rPr lang="en-US" dirty="0"/>
              <a:t> in  size of the domain?   </a:t>
            </a:r>
          </a:p>
          <a:p>
            <a:pPr lvl="2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971800" y="5222925"/>
            <a:ext cx="5540829" cy="1143000"/>
          </a:xfrm>
          <a:prstGeom prst="wedgeRectCallout">
            <a:avLst>
              <a:gd name="adj1" fmla="val -43736"/>
              <a:gd name="adj2" fmla="val -9494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sz="2800" dirty="0" smtClean="0"/>
              <a:t>Rules </a:t>
            </a:r>
            <a:r>
              <a:rPr lang="en-US" sz="2800" dirty="0"/>
              <a:t>out standard statistical </a:t>
            </a:r>
            <a:r>
              <a:rPr lang="en-US" sz="2800" dirty="0" smtClean="0"/>
              <a:t>techniques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591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Missing data errors </a:t>
            </a:r>
            <a:r>
              <a:rPr lang="en-US" dirty="0" smtClean="0"/>
              <a:t>– </a:t>
            </a:r>
            <a:r>
              <a:rPr lang="en-US" i="1" dirty="0" smtClean="0"/>
              <a:t>p</a:t>
            </a:r>
            <a:r>
              <a:rPr lang="en-US" dirty="0" smtClean="0"/>
              <a:t> is a member of </a:t>
            </a:r>
            <a:r>
              <a:rPr lang="en-US" i="1" dirty="0" smtClean="0"/>
              <a:t>P </a:t>
            </a:r>
            <a:r>
              <a:rPr lang="en-US" dirty="0" smtClean="0"/>
              <a:t>with a segment of the domain removed</a:t>
            </a:r>
          </a:p>
          <a:p>
            <a:pPr lvl="1"/>
            <a:r>
              <a:rPr lang="en-US" dirty="0" smtClean="0"/>
              <a:t>E.g. one sensor failure in traffic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error classes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453640" y="4221480"/>
            <a:ext cx="4739640" cy="1875950"/>
          </a:xfrm>
          <a:custGeom>
            <a:avLst/>
            <a:gdLst>
              <a:gd name="connsiteX0" fmla="*/ 0 w 4739640"/>
              <a:gd name="connsiteY0" fmla="*/ 60960 h 1875950"/>
              <a:gd name="connsiteX1" fmla="*/ 289560 w 4739640"/>
              <a:gd name="connsiteY1" fmla="*/ 0 h 1875950"/>
              <a:gd name="connsiteX2" fmla="*/ 716280 w 4739640"/>
              <a:gd name="connsiteY2" fmla="*/ 15240 h 1875950"/>
              <a:gd name="connsiteX3" fmla="*/ 807720 w 4739640"/>
              <a:gd name="connsiteY3" fmla="*/ 45720 h 1875950"/>
              <a:gd name="connsiteX4" fmla="*/ 853440 w 4739640"/>
              <a:gd name="connsiteY4" fmla="*/ 60960 h 1875950"/>
              <a:gd name="connsiteX5" fmla="*/ 899160 w 4739640"/>
              <a:gd name="connsiteY5" fmla="*/ 76200 h 1875950"/>
              <a:gd name="connsiteX6" fmla="*/ 944880 w 4739640"/>
              <a:gd name="connsiteY6" fmla="*/ 106680 h 1875950"/>
              <a:gd name="connsiteX7" fmla="*/ 960120 w 4739640"/>
              <a:gd name="connsiteY7" fmla="*/ 152400 h 1875950"/>
              <a:gd name="connsiteX8" fmla="*/ 1021080 w 4739640"/>
              <a:gd name="connsiteY8" fmla="*/ 228600 h 1875950"/>
              <a:gd name="connsiteX9" fmla="*/ 1036320 w 4739640"/>
              <a:gd name="connsiteY9" fmla="*/ 289560 h 1875950"/>
              <a:gd name="connsiteX10" fmla="*/ 1051560 w 4739640"/>
              <a:gd name="connsiteY10" fmla="*/ 335280 h 1875950"/>
              <a:gd name="connsiteX11" fmla="*/ 1066800 w 4739640"/>
              <a:gd name="connsiteY11" fmla="*/ 411480 h 1875950"/>
              <a:gd name="connsiteX12" fmla="*/ 1082040 w 4739640"/>
              <a:gd name="connsiteY12" fmla="*/ 472440 h 1875950"/>
              <a:gd name="connsiteX13" fmla="*/ 1097280 w 4739640"/>
              <a:gd name="connsiteY13" fmla="*/ 563880 h 1875950"/>
              <a:gd name="connsiteX14" fmla="*/ 1127760 w 4739640"/>
              <a:gd name="connsiteY14" fmla="*/ 670560 h 1875950"/>
              <a:gd name="connsiteX15" fmla="*/ 1143000 w 4739640"/>
              <a:gd name="connsiteY15" fmla="*/ 807720 h 1875950"/>
              <a:gd name="connsiteX16" fmla="*/ 1158240 w 4739640"/>
              <a:gd name="connsiteY16" fmla="*/ 868680 h 1875950"/>
              <a:gd name="connsiteX17" fmla="*/ 1188720 w 4739640"/>
              <a:gd name="connsiteY17" fmla="*/ 1127760 h 1875950"/>
              <a:gd name="connsiteX18" fmla="*/ 1203960 w 4739640"/>
              <a:gd name="connsiteY18" fmla="*/ 1280160 h 1875950"/>
              <a:gd name="connsiteX19" fmla="*/ 1219200 w 4739640"/>
              <a:gd name="connsiteY19" fmla="*/ 1356360 h 1875950"/>
              <a:gd name="connsiteX20" fmla="*/ 1234440 w 4739640"/>
              <a:gd name="connsiteY20" fmla="*/ 1615440 h 1875950"/>
              <a:gd name="connsiteX21" fmla="*/ 1249680 w 4739640"/>
              <a:gd name="connsiteY21" fmla="*/ 1783080 h 1875950"/>
              <a:gd name="connsiteX22" fmla="*/ 1341120 w 4739640"/>
              <a:gd name="connsiteY22" fmla="*/ 1813560 h 1875950"/>
              <a:gd name="connsiteX23" fmla="*/ 1737360 w 4739640"/>
              <a:gd name="connsiteY23" fmla="*/ 1828800 h 1875950"/>
              <a:gd name="connsiteX24" fmla="*/ 1889760 w 4739640"/>
              <a:gd name="connsiteY24" fmla="*/ 1844040 h 1875950"/>
              <a:gd name="connsiteX25" fmla="*/ 1950720 w 4739640"/>
              <a:gd name="connsiteY25" fmla="*/ 1645920 h 1875950"/>
              <a:gd name="connsiteX26" fmla="*/ 1965960 w 4739640"/>
              <a:gd name="connsiteY26" fmla="*/ 1249680 h 1875950"/>
              <a:gd name="connsiteX27" fmla="*/ 1965960 w 4739640"/>
              <a:gd name="connsiteY27" fmla="*/ 640080 h 1875950"/>
              <a:gd name="connsiteX28" fmla="*/ 2194560 w 4739640"/>
              <a:gd name="connsiteY28" fmla="*/ 655320 h 1875950"/>
              <a:gd name="connsiteX29" fmla="*/ 2301240 w 4739640"/>
              <a:gd name="connsiteY29" fmla="*/ 685800 h 1875950"/>
              <a:gd name="connsiteX30" fmla="*/ 2392680 w 4739640"/>
              <a:gd name="connsiteY30" fmla="*/ 731520 h 1875950"/>
              <a:gd name="connsiteX31" fmla="*/ 2499360 w 4739640"/>
              <a:gd name="connsiteY31" fmla="*/ 792480 h 1875950"/>
              <a:gd name="connsiteX32" fmla="*/ 2590800 w 4739640"/>
              <a:gd name="connsiteY32" fmla="*/ 853440 h 1875950"/>
              <a:gd name="connsiteX33" fmla="*/ 2636520 w 4739640"/>
              <a:gd name="connsiteY33" fmla="*/ 883920 h 1875950"/>
              <a:gd name="connsiteX34" fmla="*/ 2727960 w 4739640"/>
              <a:gd name="connsiteY34" fmla="*/ 960120 h 1875950"/>
              <a:gd name="connsiteX35" fmla="*/ 2834640 w 4739640"/>
              <a:gd name="connsiteY35" fmla="*/ 1036320 h 1875950"/>
              <a:gd name="connsiteX36" fmla="*/ 2926080 w 4739640"/>
              <a:gd name="connsiteY36" fmla="*/ 1097280 h 1875950"/>
              <a:gd name="connsiteX37" fmla="*/ 2971800 w 4739640"/>
              <a:gd name="connsiteY37" fmla="*/ 1127760 h 1875950"/>
              <a:gd name="connsiteX38" fmla="*/ 3078480 w 4739640"/>
              <a:gd name="connsiteY38" fmla="*/ 1234440 h 1875950"/>
              <a:gd name="connsiteX39" fmla="*/ 3185160 w 4739640"/>
              <a:gd name="connsiteY39" fmla="*/ 1310640 h 1875950"/>
              <a:gd name="connsiteX40" fmla="*/ 3230880 w 4739640"/>
              <a:gd name="connsiteY40" fmla="*/ 1341120 h 1875950"/>
              <a:gd name="connsiteX41" fmla="*/ 3276600 w 4739640"/>
              <a:gd name="connsiteY41" fmla="*/ 1356360 h 1875950"/>
              <a:gd name="connsiteX42" fmla="*/ 3368040 w 4739640"/>
              <a:gd name="connsiteY42" fmla="*/ 1417320 h 1875950"/>
              <a:gd name="connsiteX43" fmla="*/ 3459480 w 4739640"/>
              <a:gd name="connsiteY43" fmla="*/ 1463040 h 1875950"/>
              <a:gd name="connsiteX44" fmla="*/ 3505200 w 4739640"/>
              <a:gd name="connsiteY44" fmla="*/ 1478280 h 1875950"/>
              <a:gd name="connsiteX45" fmla="*/ 3566160 w 4739640"/>
              <a:gd name="connsiteY45" fmla="*/ 1508760 h 1875950"/>
              <a:gd name="connsiteX46" fmla="*/ 3611880 w 4739640"/>
              <a:gd name="connsiteY46" fmla="*/ 1539240 h 1875950"/>
              <a:gd name="connsiteX47" fmla="*/ 3703320 w 4739640"/>
              <a:gd name="connsiteY47" fmla="*/ 1569720 h 1875950"/>
              <a:gd name="connsiteX48" fmla="*/ 3764280 w 4739640"/>
              <a:gd name="connsiteY48" fmla="*/ 1600200 h 1875950"/>
              <a:gd name="connsiteX49" fmla="*/ 3870960 w 4739640"/>
              <a:gd name="connsiteY49" fmla="*/ 1630680 h 1875950"/>
              <a:gd name="connsiteX50" fmla="*/ 4008120 w 4739640"/>
              <a:gd name="connsiteY50" fmla="*/ 1691640 h 1875950"/>
              <a:gd name="connsiteX51" fmla="*/ 4114800 w 4739640"/>
              <a:gd name="connsiteY51" fmla="*/ 1722120 h 1875950"/>
              <a:gd name="connsiteX52" fmla="*/ 4297680 w 4739640"/>
              <a:gd name="connsiteY52" fmla="*/ 1752600 h 1875950"/>
              <a:gd name="connsiteX53" fmla="*/ 4434840 w 4739640"/>
              <a:gd name="connsiteY53" fmla="*/ 1798320 h 1875950"/>
              <a:gd name="connsiteX54" fmla="*/ 4480560 w 4739640"/>
              <a:gd name="connsiteY54" fmla="*/ 1813560 h 1875950"/>
              <a:gd name="connsiteX55" fmla="*/ 4526280 w 4739640"/>
              <a:gd name="connsiteY55" fmla="*/ 1844040 h 1875950"/>
              <a:gd name="connsiteX56" fmla="*/ 4632960 w 4739640"/>
              <a:gd name="connsiteY56" fmla="*/ 1874520 h 1875950"/>
              <a:gd name="connsiteX57" fmla="*/ 4739640 w 4739640"/>
              <a:gd name="connsiteY57" fmla="*/ 1874520 h 18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739640" h="1875950">
                <a:moveTo>
                  <a:pt x="0" y="60960"/>
                </a:moveTo>
                <a:cubicBezTo>
                  <a:pt x="185593" y="-904"/>
                  <a:pt x="89206" y="20035"/>
                  <a:pt x="289560" y="0"/>
                </a:cubicBezTo>
                <a:cubicBezTo>
                  <a:pt x="431800" y="5080"/>
                  <a:pt x="574500" y="2730"/>
                  <a:pt x="716280" y="15240"/>
                </a:cubicBezTo>
                <a:cubicBezTo>
                  <a:pt x="748284" y="18064"/>
                  <a:pt x="777240" y="35560"/>
                  <a:pt x="807720" y="45720"/>
                </a:cubicBezTo>
                <a:lnTo>
                  <a:pt x="853440" y="60960"/>
                </a:lnTo>
                <a:cubicBezTo>
                  <a:pt x="868680" y="66040"/>
                  <a:pt x="885794" y="67289"/>
                  <a:pt x="899160" y="76200"/>
                </a:cubicBezTo>
                <a:lnTo>
                  <a:pt x="944880" y="106680"/>
                </a:lnTo>
                <a:cubicBezTo>
                  <a:pt x="949960" y="121920"/>
                  <a:pt x="950085" y="139856"/>
                  <a:pt x="960120" y="152400"/>
                </a:cubicBezTo>
                <a:cubicBezTo>
                  <a:pt x="1029196" y="238745"/>
                  <a:pt x="991286" y="124322"/>
                  <a:pt x="1021080" y="228600"/>
                </a:cubicBezTo>
                <a:cubicBezTo>
                  <a:pt x="1026834" y="248739"/>
                  <a:pt x="1030566" y="269421"/>
                  <a:pt x="1036320" y="289560"/>
                </a:cubicBezTo>
                <a:cubicBezTo>
                  <a:pt x="1040733" y="305006"/>
                  <a:pt x="1047664" y="319695"/>
                  <a:pt x="1051560" y="335280"/>
                </a:cubicBezTo>
                <a:cubicBezTo>
                  <a:pt x="1057842" y="360410"/>
                  <a:pt x="1061181" y="386194"/>
                  <a:pt x="1066800" y="411480"/>
                </a:cubicBezTo>
                <a:cubicBezTo>
                  <a:pt x="1071344" y="431927"/>
                  <a:pt x="1077932" y="451901"/>
                  <a:pt x="1082040" y="472440"/>
                </a:cubicBezTo>
                <a:cubicBezTo>
                  <a:pt x="1088100" y="502740"/>
                  <a:pt x="1091220" y="533580"/>
                  <a:pt x="1097280" y="563880"/>
                </a:cubicBezTo>
                <a:cubicBezTo>
                  <a:pt x="1106848" y="611720"/>
                  <a:pt x="1113235" y="626985"/>
                  <a:pt x="1127760" y="670560"/>
                </a:cubicBezTo>
                <a:cubicBezTo>
                  <a:pt x="1132840" y="716280"/>
                  <a:pt x="1136005" y="762254"/>
                  <a:pt x="1143000" y="807720"/>
                </a:cubicBezTo>
                <a:cubicBezTo>
                  <a:pt x="1146185" y="828422"/>
                  <a:pt x="1155793" y="847878"/>
                  <a:pt x="1158240" y="868680"/>
                </a:cubicBezTo>
                <a:cubicBezTo>
                  <a:pt x="1191933" y="1155069"/>
                  <a:pt x="1152088" y="981233"/>
                  <a:pt x="1188720" y="1127760"/>
                </a:cubicBezTo>
                <a:cubicBezTo>
                  <a:pt x="1193800" y="1178560"/>
                  <a:pt x="1197213" y="1229554"/>
                  <a:pt x="1203960" y="1280160"/>
                </a:cubicBezTo>
                <a:cubicBezTo>
                  <a:pt x="1207383" y="1305836"/>
                  <a:pt x="1216855" y="1330563"/>
                  <a:pt x="1219200" y="1356360"/>
                </a:cubicBezTo>
                <a:cubicBezTo>
                  <a:pt x="1227032" y="1442514"/>
                  <a:pt x="1228276" y="1529151"/>
                  <a:pt x="1234440" y="1615440"/>
                </a:cubicBezTo>
                <a:cubicBezTo>
                  <a:pt x="1238438" y="1671408"/>
                  <a:pt x="1223078" y="1733676"/>
                  <a:pt x="1249680" y="1783080"/>
                </a:cubicBezTo>
                <a:cubicBezTo>
                  <a:pt x="1264912" y="1811368"/>
                  <a:pt x="1309015" y="1812325"/>
                  <a:pt x="1341120" y="1813560"/>
                </a:cubicBezTo>
                <a:lnTo>
                  <a:pt x="1737360" y="1828800"/>
                </a:lnTo>
                <a:cubicBezTo>
                  <a:pt x="1788160" y="1833880"/>
                  <a:pt x="1839300" y="1851803"/>
                  <a:pt x="1889760" y="1844040"/>
                </a:cubicBezTo>
                <a:cubicBezTo>
                  <a:pt x="1964549" y="1832534"/>
                  <a:pt x="1949991" y="1653207"/>
                  <a:pt x="1950720" y="1645920"/>
                </a:cubicBezTo>
                <a:cubicBezTo>
                  <a:pt x="1955800" y="1513840"/>
                  <a:pt x="1965960" y="1381858"/>
                  <a:pt x="1965960" y="1249680"/>
                </a:cubicBezTo>
                <a:cubicBezTo>
                  <a:pt x="1965960" y="562732"/>
                  <a:pt x="1930837" y="1026431"/>
                  <a:pt x="1965960" y="640080"/>
                </a:cubicBezTo>
                <a:cubicBezTo>
                  <a:pt x="2042160" y="645160"/>
                  <a:pt x="2118610" y="647325"/>
                  <a:pt x="2194560" y="655320"/>
                </a:cubicBezTo>
                <a:cubicBezTo>
                  <a:pt x="2206930" y="656622"/>
                  <a:pt x="2284869" y="677615"/>
                  <a:pt x="2301240" y="685800"/>
                </a:cubicBezTo>
                <a:cubicBezTo>
                  <a:pt x="2419413" y="744886"/>
                  <a:pt x="2277762" y="693214"/>
                  <a:pt x="2392680" y="731520"/>
                </a:cubicBezTo>
                <a:cubicBezTo>
                  <a:pt x="2592651" y="881498"/>
                  <a:pt x="2349753" y="709365"/>
                  <a:pt x="2499360" y="792480"/>
                </a:cubicBezTo>
                <a:cubicBezTo>
                  <a:pt x="2531382" y="810270"/>
                  <a:pt x="2560320" y="833120"/>
                  <a:pt x="2590800" y="853440"/>
                </a:cubicBezTo>
                <a:lnTo>
                  <a:pt x="2636520" y="883920"/>
                </a:lnTo>
                <a:cubicBezTo>
                  <a:pt x="2684399" y="955738"/>
                  <a:pt x="2644668" y="912525"/>
                  <a:pt x="2727960" y="960120"/>
                </a:cubicBezTo>
                <a:cubicBezTo>
                  <a:pt x="2766497" y="982141"/>
                  <a:pt x="2798296" y="1010879"/>
                  <a:pt x="2834640" y="1036320"/>
                </a:cubicBezTo>
                <a:cubicBezTo>
                  <a:pt x="2864650" y="1057327"/>
                  <a:pt x="2895600" y="1076960"/>
                  <a:pt x="2926080" y="1097280"/>
                </a:cubicBezTo>
                <a:cubicBezTo>
                  <a:pt x="2941320" y="1107440"/>
                  <a:pt x="2958848" y="1114808"/>
                  <a:pt x="2971800" y="1127760"/>
                </a:cubicBezTo>
                <a:cubicBezTo>
                  <a:pt x="3007360" y="1163320"/>
                  <a:pt x="3036637" y="1206544"/>
                  <a:pt x="3078480" y="1234440"/>
                </a:cubicBezTo>
                <a:cubicBezTo>
                  <a:pt x="3186228" y="1306272"/>
                  <a:pt x="3052837" y="1216124"/>
                  <a:pt x="3185160" y="1310640"/>
                </a:cubicBezTo>
                <a:cubicBezTo>
                  <a:pt x="3200065" y="1321286"/>
                  <a:pt x="3214497" y="1332929"/>
                  <a:pt x="3230880" y="1341120"/>
                </a:cubicBezTo>
                <a:cubicBezTo>
                  <a:pt x="3245248" y="1348304"/>
                  <a:pt x="3262557" y="1348558"/>
                  <a:pt x="3276600" y="1356360"/>
                </a:cubicBezTo>
                <a:cubicBezTo>
                  <a:pt x="3308622" y="1374150"/>
                  <a:pt x="3333287" y="1405736"/>
                  <a:pt x="3368040" y="1417320"/>
                </a:cubicBezTo>
                <a:cubicBezTo>
                  <a:pt x="3482958" y="1455626"/>
                  <a:pt x="3341307" y="1403954"/>
                  <a:pt x="3459480" y="1463040"/>
                </a:cubicBezTo>
                <a:cubicBezTo>
                  <a:pt x="3473848" y="1470224"/>
                  <a:pt x="3490435" y="1471952"/>
                  <a:pt x="3505200" y="1478280"/>
                </a:cubicBezTo>
                <a:cubicBezTo>
                  <a:pt x="3526082" y="1487229"/>
                  <a:pt x="3546435" y="1497488"/>
                  <a:pt x="3566160" y="1508760"/>
                </a:cubicBezTo>
                <a:cubicBezTo>
                  <a:pt x="3582063" y="1517847"/>
                  <a:pt x="3595142" y="1531801"/>
                  <a:pt x="3611880" y="1539240"/>
                </a:cubicBezTo>
                <a:cubicBezTo>
                  <a:pt x="3641240" y="1552289"/>
                  <a:pt x="3674583" y="1555352"/>
                  <a:pt x="3703320" y="1569720"/>
                </a:cubicBezTo>
                <a:cubicBezTo>
                  <a:pt x="3723640" y="1579880"/>
                  <a:pt x="3743398" y="1591251"/>
                  <a:pt x="3764280" y="1600200"/>
                </a:cubicBezTo>
                <a:cubicBezTo>
                  <a:pt x="3804116" y="1617272"/>
                  <a:pt x="3827996" y="1617791"/>
                  <a:pt x="3870960" y="1630680"/>
                </a:cubicBezTo>
                <a:cubicBezTo>
                  <a:pt x="4067549" y="1689657"/>
                  <a:pt x="3885629" y="1630395"/>
                  <a:pt x="4008120" y="1691640"/>
                </a:cubicBezTo>
                <a:cubicBezTo>
                  <a:pt x="4028485" y="1701823"/>
                  <a:pt x="4097221" y="1718214"/>
                  <a:pt x="4114800" y="1722120"/>
                </a:cubicBezTo>
                <a:cubicBezTo>
                  <a:pt x="4195025" y="1739948"/>
                  <a:pt x="4208622" y="1739877"/>
                  <a:pt x="4297680" y="1752600"/>
                </a:cubicBezTo>
                <a:lnTo>
                  <a:pt x="4434840" y="1798320"/>
                </a:lnTo>
                <a:cubicBezTo>
                  <a:pt x="4450080" y="1803400"/>
                  <a:pt x="4467194" y="1804649"/>
                  <a:pt x="4480560" y="1813560"/>
                </a:cubicBezTo>
                <a:cubicBezTo>
                  <a:pt x="4495800" y="1823720"/>
                  <a:pt x="4509897" y="1835849"/>
                  <a:pt x="4526280" y="1844040"/>
                </a:cubicBezTo>
                <a:cubicBezTo>
                  <a:pt x="4542318" y="1852059"/>
                  <a:pt x="4621024" y="1873435"/>
                  <a:pt x="4632960" y="1874520"/>
                </a:cubicBezTo>
                <a:cubicBezTo>
                  <a:pt x="4668374" y="1877739"/>
                  <a:pt x="4704080" y="1874520"/>
                  <a:pt x="4739640" y="1874520"/>
                </a:cubicBezTo>
              </a:path>
            </a:pathLst>
          </a:cu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3231" y="4038600"/>
            <a:ext cx="205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More </a:t>
            </a:r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2800" i="1" dirty="0" smtClean="0">
                <a:solidFill>
                  <a:schemeClr val="accent2">
                    <a:lumMod val="50000"/>
                  </a:schemeClr>
                </a:solidFill>
              </a:rPr>
              <a:t>fficient sample correctors via learning missing part </a:t>
            </a:r>
            <a:endParaRPr lang="en-US" sz="28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Sample Corrector + learner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 </m:t>
                    </m:r>
                  </m:oMath>
                </a14:m>
                <a:r>
                  <a:rPr lang="en-US" dirty="0" smtClean="0"/>
                  <a:t>agnostic learner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Sample Corrector + distance </a:t>
                </a:r>
                <a:r>
                  <a:rPr lang="en-US" dirty="0" err="1" smtClean="0"/>
                  <a:t>approximator</a:t>
                </a:r>
                <a:r>
                  <a:rPr lang="en-US" dirty="0" smtClean="0"/>
                  <a:t> + tester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smtClean="0"/>
                  <a:t> tolerant tester</a:t>
                </a:r>
              </a:p>
              <a:p>
                <a:pPr lvl="1"/>
                <a:r>
                  <a:rPr lang="en-US" dirty="0" smtClean="0">
                    <a:solidFill>
                      <a:srgbClr val="800080"/>
                    </a:solidFill>
                  </a:rPr>
                  <a:t>Gives weakly tolerant monotonicity tester</a:t>
                </a:r>
              </a:p>
              <a:p>
                <a:endParaRPr lang="en-US" dirty="0">
                  <a:solidFill>
                    <a:srgbClr val="80008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correctors </a:t>
            </a:r>
            <a:r>
              <a:rPr lang="en-US" smtClean="0"/>
              <a:t>provide more powerful </a:t>
            </a:r>
            <a:r>
              <a:rPr lang="en-US" dirty="0" smtClean="0"/>
              <a:t>learners and testers: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correct using little randomness of our own?</a:t>
            </a:r>
          </a:p>
          <a:p>
            <a:pPr lvl="1"/>
            <a:r>
              <a:rPr lang="en-US" dirty="0" smtClean="0"/>
              <a:t>Generalization of Von Neumann corrector of biased coin</a:t>
            </a:r>
          </a:p>
          <a:p>
            <a:pPr lvl="1"/>
            <a:r>
              <a:rPr lang="en-US" dirty="0" smtClean="0"/>
              <a:t>Compare to extractors (not the same)</a:t>
            </a:r>
          </a:p>
          <a:p>
            <a:pPr lvl="1"/>
            <a:r>
              <a:rPr lang="en-US" dirty="0" smtClean="0"/>
              <a:t>For monotone distributions, YES!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 Scarcity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5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590800"/>
            <a:ext cx="7543800" cy="1295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When is correction easier than learning?</a:t>
            </a:r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 smtClean="0"/>
              <a:t>What next for correction?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990600" y="2667000"/>
            <a:ext cx="7391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rgbClr val="0066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rgbClr val="000099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09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50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Our usual model: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0" y="1524000"/>
            <a:ext cx="5181600" cy="5257800"/>
          </a:xfrm>
        </p:spPr>
        <p:txBody>
          <a:bodyPr/>
          <a:lstStyle/>
          <a:p>
            <a:pPr eaLnBrk="1" hangingPunct="1"/>
            <a:r>
              <a:rPr lang="en-US" altLang="en-US" i="1" dirty="0" smtClean="0">
                <a:solidFill>
                  <a:srgbClr val="0066FF"/>
                </a:solidFill>
              </a:rPr>
              <a:t>p</a:t>
            </a:r>
            <a:r>
              <a:rPr lang="en-US" altLang="en-US" dirty="0" smtClean="0"/>
              <a:t> is arbitrary black-box distribution over </a:t>
            </a:r>
            <a:r>
              <a:rPr lang="en-US" altLang="en-US" i="1" dirty="0" smtClean="0">
                <a:solidFill>
                  <a:srgbClr val="0066FF"/>
                </a:solidFill>
              </a:rPr>
              <a:t>[n],</a:t>
            </a:r>
            <a:r>
              <a:rPr lang="en-US" altLang="en-US" dirty="0" smtClean="0">
                <a:solidFill>
                  <a:srgbClr val="0066FF"/>
                </a:solidFill>
              </a:rPr>
              <a:t> </a:t>
            </a:r>
            <a:r>
              <a:rPr lang="en-US" altLang="en-US" dirty="0" smtClean="0">
                <a:solidFill>
                  <a:srgbClr val="008000"/>
                </a:solidFill>
              </a:rPr>
              <a:t>generates </a:t>
            </a:r>
            <a:r>
              <a:rPr lang="en-US" altLang="en-US" dirty="0" err="1" smtClean="0">
                <a:solidFill>
                  <a:srgbClr val="008000"/>
                </a:solidFill>
              </a:rPr>
              <a:t>iid</a:t>
            </a:r>
            <a:r>
              <a:rPr lang="en-US" altLang="en-US" dirty="0" smtClean="0">
                <a:solidFill>
                  <a:srgbClr val="008000"/>
                </a:solidFill>
              </a:rPr>
              <a:t> samples.</a:t>
            </a:r>
          </a:p>
          <a:p>
            <a:pPr eaLnBrk="1" hangingPunct="1"/>
            <a:endParaRPr lang="en-US" altLang="en-US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en-US" altLang="en-US" i="1" dirty="0" smtClean="0">
                <a:solidFill>
                  <a:srgbClr val="0066FF"/>
                </a:solidFill>
              </a:rPr>
              <a:t>p</a:t>
            </a:r>
            <a:r>
              <a:rPr lang="en-US" altLang="en-US" i="1" baseline="-25000" dirty="0" smtClean="0">
                <a:solidFill>
                  <a:srgbClr val="0066FF"/>
                </a:solidFill>
              </a:rPr>
              <a:t>i </a:t>
            </a:r>
            <a:r>
              <a:rPr lang="en-US" altLang="en-US" i="1" dirty="0" smtClean="0"/>
              <a:t>=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Prob</a:t>
            </a:r>
            <a:r>
              <a:rPr lang="en-US" altLang="en-US" i="1" dirty="0" smtClean="0"/>
              <a:t>[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p </a:t>
            </a:r>
            <a:r>
              <a:rPr lang="en-US" altLang="en-US" dirty="0" smtClean="0"/>
              <a:t>outputs </a:t>
            </a:r>
            <a:r>
              <a:rPr lang="en-US" altLang="en-US" i="1" dirty="0" err="1" smtClean="0"/>
              <a:t>i</a:t>
            </a:r>
            <a:r>
              <a:rPr lang="en-US" altLang="en-US" i="1" dirty="0" smtClean="0"/>
              <a:t> ]</a:t>
            </a:r>
          </a:p>
          <a:p>
            <a:pPr eaLnBrk="1" hangingPunct="1"/>
            <a:endParaRPr lang="en-US" altLang="en-US" sz="3600" dirty="0" smtClean="0"/>
          </a:p>
          <a:p>
            <a:pPr eaLnBrk="1" hangingPunct="1"/>
            <a:r>
              <a:rPr lang="en-US" altLang="en-US" dirty="0" smtClean="0"/>
              <a:t>Sample complexity in terms of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?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219200" y="1828800"/>
            <a:ext cx="2057400" cy="1676400"/>
          </a:xfrm>
          <a:prstGeom prst="rect">
            <a:avLst/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rgbClr val="0066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rgbClr val="000099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5400">
                <a:solidFill>
                  <a:srgbClr val="CCFF99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1143000" y="4572000"/>
            <a:ext cx="2209800" cy="914400"/>
          </a:xfrm>
          <a:prstGeom prst="rect">
            <a:avLst/>
          </a:prstGeom>
          <a:solidFill>
            <a:srgbClr val="C49E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rgbClr val="0066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rgbClr val="000099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Test</a:t>
            </a:r>
          </a:p>
        </p:txBody>
      </p:sp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1981200" y="3581400"/>
            <a:ext cx="485775" cy="838200"/>
          </a:xfrm>
          <a:prstGeom prst="downArrow">
            <a:avLst>
              <a:gd name="adj1" fmla="val 50000"/>
              <a:gd name="adj2" fmla="val 431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rgbClr val="0066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rgbClr val="000099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2422525" y="3690938"/>
            <a:ext cx="1271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rgbClr val="0066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rgbClr val="000099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samples</a:t>
            </a:r>
          </a:p>
        </p:txBody>
      </p:sp>
      <p:sp>
        <p:nvSpPr>
          <p:cNvPr id="18440" name="AutoShape 9"/>
          <p:cNvSpPr>
            <a:spLocks noChangeArrowheads="1"/>
          </p:cNvSpPr>
          <p:nvPr/>
        </p:nvSpPr>
        <p:spPr bwMode="auto">
          <a:xfrm>
            <a:off x="2133600" y="55626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rgbClr val="0066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rgbClr val="000099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1524000" y="6096000"/>
            <a:ext cx="128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rgbClr val="0066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rgbClr val="000099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Pass/Fail?</a:t>
            </a:r>
          </a:p>
        </p:txBody>
      </p:sp>
    </p:spTree>
    <p:extLst>
      <p:ext uri="{BB962C8B-B14F-4D97-AF65-F5344CB8AC3E}">
        <p14:creationId xmlns:p14="http://schemas.microsoft.com/office/powerpoint/2010/main" val="686480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Great Progress!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069160"/>
              </a:xfrm>
            </p:spPr>
            <p:txBody>
              <a:bodyPr>
                <a:normAutofit/>
              </a:bodyPr>
              <a:lstStyle/>
              <a:p>
                <a:pPr marL="914400" lvl="2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Some optimal bounds:</a:t>
                </a:r>
              </a:p>
              <a:p>
                <a:pPr lvl="2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Additive estimates of entropy, support size, closeness of two distributions:   </a:t>
                </a:r>
                <a:r>
                  <a:rPr lang="en-US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n/log n    </a:t>
                </a:r>
                <a:r>
                  <a:rPr lang="en-US" sz="20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[Raskhodnikova Ron </a:t>
                </a:r>
                <a:r>
                  <a:rPr lang="en-US" sz="20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Shpilka</a:t>
                </a:r>
                <a:r>
                  <a:rPr lang="en-US" sz="20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Smith 2007][Valiant Valiant 2011]</a:t>
                </a:r>
                <a:endParaRPr lang="en-US" sz="2200" i="1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Two distributions  - the same or far (in L1 distance)?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i="1" baseline="30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[</a:t>
                </a:r>
                <a:r>
                  <a:rPr lang="en-US" sz="20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Goldreich</a:t>
                </a:r>
                <a:r>
                  <a:rPr lang="en-US" sz="20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Ron][Batu </a:t>
                </a:r>
                <a:r>
                  <a:rPr lang="en-US" sz="20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Fortnow</a:t>
                </a:r>
                <a:r>
                  <a:rPr lang="en-US" sz="20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R. Smith White 2000] [Valiant 2008]</a:t>
                </a:r>
                <a:endParaRPr lang="en-US" i="1" baseline="30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-multiplicative estimate of entropy:   </a:t>
                </a:r>
                <a:r>
                  <a:rPr lang="en-US" i="1" dirty="0">
                    <a:solidFill>
                      <a:schemeClr val="accent5">
                        <a:lumMod val="50000"/>
                      </a:schemeClr>
                    </a:solidFill>
                  </a:rPr>
                  <a:t>n</a:t>
                </a:r>
                <a:r>
                  <a:rPr lang="en-US" i="1" baseline="30000" dirty="0">
                    <a:solidFill>
                      <a:schemeClr val="accent5">
                        <a:lumMod val="50000"/>
                      </a:schemeClr>
                    </a:solidFill>
                  </a:rPr>
                  <a:t>1/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i="1" baseline="30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γ</m:t>
                    </m:r>
                    <m:r>
                      <a:rPr lang="en-US" i="1" baseline="30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i="1" baseline="30000" dirty="0">
                    <a:solidFill>
                      <a:schemeClr val="accent5">
                        <a:lumMod val="50000"/>
                      </a:schemeClr>
                    </a:solidFill>
                  </a:rPr>
                  <a:t>  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[Batu </a:t>
                </a:r>
                <a:r>
                  <a:rPr lang="en-US" sz="2000" dirty="0" err="1">
                    <a:solidFill>
                      <a:schemeClr val="accent6">
                        <a:lumMod val="50000"/>
                      </a:schemeClr>
                    </a:solidFill>
                  </a:rPr>
                  <a:t>Dasgupta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Kumar R. 2005] [Raskhodnikova Ron </a:t>
                </a:r>
                <a:r>
                  <a:rPr lang="en-US" sz="2000" dirty="0" err="1">
                    <a:solidFill>
                      <a:schemeClr val="accent6">
                        <a:lumMod val="50000"/>
                      </a:schemeClr>
                    </a:solidFill>
                  </a:rPr>
                  <a:t>Shpilka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Smith 2007] [Valiant 2008]</a:t>
                </a:r>
                <a:endParaRPr lang="en-US" sz="2000" i="1" baseline="30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2"/>
                <a:endParaRPr lang="en-US" i="1" baseline="30000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And much </a:t>
                </a:r>
                <a:r>
                  <a:rPr lang="en-US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much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more!!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0691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7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2667000"/>
            <a:ext cx="7058140" cy="46783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tested your distribution, and it’s pretty much ok,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340" y="1066800"/>
            <a:ext cx="8229600" cy="1143000"/>
          </a:xfrm>
        </p:spPr>
        <p:txBody>
          <a:bodyPr/>
          <a:lstStyle/>
          <a:p>
            <a:r>
              <a:rPr lang="en-US" dirty="0" smtClean="0"/>
              <a:t>So now what do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4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3005" y="2133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your samples aren’t </a:t>
            </a:r>
            <a:r>
              <a:rPr lang="en-US" i="1" dirty="0" smtClean="0"/>
              <a:t>quite</a:t>
            </a:r>
            <a:r>
              <a:rPr lang="en-US" dirty="0" smtClean="0"/>
              <a:t>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5029200"/>
            <a:ext cx="86868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Some sensors lost power, others went  crazy!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traffic patterns?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723231"/>
            <a:ext cx="40005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48200"/>
            <a:ext cx="8077200" cy="1600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 meteor shower confused some of the measurements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Astronomical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752600"/>
            <a:ext cx="2695575" cy="263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20880</TotalTime>
  <Words>1009</Words>
  <Application>Microsoft Office PowerPoint</Application>
  <PresentationFormat>On-screen Show (4:3)</PresentationFormat>
  <Paragraphs>189</Paragraphs>
  <Slides>34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“Classy” sample correctors1</vt:lpstr>
      <vt:lpstr>Distributions on BIG domains</vt:lpstr>
      <vt:lpstr>Key Question</vt:lpstr>
      <vt:lpstr>Our usual model:</vt:lpstr>
      <vt:lpstr>Great Progress!</vt:lpstr>
      <vt:lpstr>So now what do you do?</vt:lpstr>
      <vt:lpstr>What if your samples aren’t quite right?</vt:lpstr>
      <vt:lpstr>What are the traffic patterns?</vt:lpstr>
      <vt:lpstr>Astronomical data</vt:lpstr>
      <vt:lpstr>Teen drug addiction recovery rates</vt:lpstr>
      <vt:lpstr>Whooping cranes</vt:lpstr>
      <vt:lpstr>What is correct?</vt:lpstr>
      <vt:lpstr>What is correct?</vt:lpstr>
      <vt:lpstr>What to do?</vt:lpstr>
      <vt:lpstr>What to do?</vt:lpstr>
      <vt:lpstr>What is correct?</vt:lpstr>
      <vt:lpstr>Classy Sample Correctors</vt:lpstr>
      <vt:lpstr>An observation</vt:lpstr>
      <vt:lpstr>The big open question:</vt:lpstr>
      <vt:lpstr>Learning monotone distributions</vt:lpstr>
      <vt:lpstr>Birge Buckets</vt:lpstr>
      <vt:lpstr>A very special kind of error</vt:lpstr>
      <vt:lpstr>Learning monotone distributions</vt:lpstr>
      <vt:lpstr>A recent lower bound [P. Valiant]</vt:lpstr>
      <vt:lpstr>What about stronger queries?</vt:lpstr>
      <vt:lpstr>Fixing with CDF queries</vt:lpstr>
      <vt:lpstr>Fixing with CDF queries</vt:lpstr>
      <vt:lpstr>Fixing with CDF queries</vt:lpstr>
      <vt:lpstr>Fixing with CDF queries</vt:lpstr>
      <vt:lpstr>Special error classes</vt:lpstr>
      <vt:lpstr>Sample correctors provide more powerful learners and testers:</vt:lpstr>
      <vt:lpstr>Randomness Scarcity</vt:lpstr>
      <vt:lpstr>What next for correction?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Sublinear time algorithms</dc:title>
  <dc:creator>ronitt</dc:creator>
  <cp:lastModifiedBy>Ronitt Rubinfeld</cp:lastModifiedBy>
  <cp:revision>305</cp:revision>
  <dcterms:created xsi:type="dcterms:W3CDTF">2012-11-03T10:39:42Z</dcterms:created>
  <dcterms:modified xsi:type="dcterms:W3CDTF">2015-08-28T12:03:17Z</dcterms:modified>
</cp:coreProperties>
</file>