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3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hinton/absps/naturebp.pdf" TargetMode="External"/><Relationship Id="rId2" Type="http://schemas.openxmlformats.org/officeDocument/2006/relationships/hyperlink" Target="http://www.magicbroom.info/Papers/DuchiHaSi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toronto.edu/~tijmen/csc321/slides/lecture_slides_lec6.pdf" TargetMode="External"/><Relationship Id="rId5" Type="http://schemas.openxmlformats.org/officeDocument/2006/relationships/hyperlink" Target="http://jmlr.org/proceedings/papers/v15/mcmahan11b/mcmahan11b.pdf" TargetMode="External"/><Relationship Id="rId4" Type="http://schemas.openxmlformats.org/officeDocument/2006/relationships/hyperlink" Target="http://arxiv.org/pdf/1412.6980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395" y="25908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10/11: Random Walks and Markov Chains 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39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Fundamental Theorem of Markov Chains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𝑚𝑎𝑡𝑟𝑖𝑥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/>
                  <a:t> has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𝑚𝑎𝑡𝑟𝑖𝑥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/>
                  <a:t> = last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columns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columns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sum to 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from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by dropping first entry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→0⇒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vector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dirty="0" smtClean="0"/>
                  <a:t> is a probability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1517" t="-1333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0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Project Example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Gradient </a:t>
            </a:r>
            <a:r>
              <a:rPr lang="en-US" dirty="0" smtClean="0">
                <a:solidFill>
                  <a:srgbClr val="0070C0"/>
                </a:solidFill>
              </a:rPr>
              <a:t>Descent in </a:t>
            </a:r>
            <a:r>
              <a:rPr lang="en-US" dirty="0" err="1" smtClean="0">
                <a:solidFill>
                  <a:srgbClr val="0070C0"/>
                </a:solidFill>
              </a:rPr>
              <a:t>TensorFlow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Gradient Descent </a:t>
            </a:r>
            <a:r>
              <a:rPr lang="en-US" dirty="0" smtClean="0"/>
              <a:t>(will be covered </a:t>
            </a:r>
            <a:r>
              <a:rPr lang="en-US" dirty="0"/>
              <a:t>in class)</a:t>
            </a:r>
          </a:p>
          <a:p>
            <a:pPr fontAlgn="base"/>
            <a:r>
              <a:rPr lang="en-US" dirty="0" err="1"/>
              <a:t>Adagrad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http://www.magicbroom.info/Papers/DuchiHaSi10.pdf</a:t>
            </a:r>
            <a:endParaRPr lang="en-US" dirty="0"/>
          </a:p>
          <a:p>
            <a:pPr fontAlgn="base"/>
            <a:r>
              <a:rPr lang="en-US" dirty="0"/>
              <a:t>Momentum (stochastic gradient descent + tweaks): </a:t>
            </a:r>
            <a:r>
              <a:rPr lang="en-US" u="sng" dirty="0">
                <a:hlinkClick r:id="rId3"/>
              </a:rPr>
              <a:t>http://www.cs.toronto.edu/~hinton/absps/naturebp.pdf</a:t>
            </a:r>
            <a:endParaRPr lang="en-US" dirty="0"/>
          </a:p>
          <a:p>
            <a:pPr fontAlgn="base"/>
            <a:r>
              <a:rPr lang="en-US" dirty="0"/>
              <a:t>Adam (Adaptive + momentum): </a:t>
            </a:r>
            <a:r>
              <a:rPr lang="en-US" u="sng" dirty="0">
                <a:hlinkClick r:id="rId4"/>
              </a:rPr>
              <a:t>http://arxiv.org/pdf/1412.6980.pdf</a:t>
            </a:r>
            <a:endParaRPr lang="en-US" dirty="0"/>
          </a:p>
          <a:p>
            <a:pPr fontAlgn="base"/>
            <a:r>
              <a:rPr lang="en-US" dirty="0"/>
              <a:t>FTRL: </a:t>
            </a:r>
            <a:r>
              <a:rPr lang="en-US" u="sng" dirty="0">
                <a:hlinkClick r:id="rId5"/>
              </a:rPr>
              <a:t>http://jmlr.org/proceedings/papers/v15/mcmahan11b/mcmahan11b.pdf</a:t>
            </a:r>
            <a:endParaRPr lang="en-US" dirty="0"/>
          </a:p>
          <a:p>
            <a:pPr fontAlgn="base"/>
            <a:r>
              <a:rPr lang="en-US" dirty="0" err="1"/>
              <a:t>RMSProp</a:t>
            </a:r>
            <a:r>
              <a:rPr lang="en-US" dirty="0"/>
              <a:t>: </a:t>
            </a:r>
            <a:r>
              <a:rPr lang="en-US" u="sng" dirty="0">
                <a:hlinkClick r:id="rId6"/>
              </a:rPr>
              <a:t>http://www.cs.toronto.edu/~tijmen/csc321/slides/lecture_slides_lec6.pdf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Random Walks and Markov Chains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6132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Cambria Math"/>
                  </a:rPr>
                  <a:t>Random  walk:</a:t>
                </a:r>
              </a:p>
              <a:p>
                <a:pPr lvl="1"/>
                <a:r>
                  <a:rPr lang="en-US" b="0" dirty="0" smtClean="0">
                    <a:latin typeface="Cambria Math"/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𝑽</m:t>
                        </m:r>
                        <m:r>
                          <a:rPr lang="en-US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endParaRPr lang="en-US" b="1" dirty="0" smtClean="0">
                  <a:latin typeface="Cambria Math"/>
                </a:endParaRPr>
              </a:p>
              <a:p>
                <a:pPr lvl="1"/>
                <a:r>
                  <a:rPr lang="en-US" dirty="0" smtClean="0">
                    <a:latin typeface="Cambria Math"/>
                  </a:rPr>
                  <a:t>Starting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𝑽</m:t>
                    </m:r>
                  </m:oMath>
                </a14:m>
                <a:endParaRPr lang="en-US" b="1" dirty="0" smtClean="0">
                  <a:latin typeface="Cambria Math"/>
                </a:endParaRPr>
              </a:p>
              <a:p>
                <a:pPr lvl="1"/>
                <a:r>
                  <a:rPr lang="en-US" dirty="0">
                    <a:latin typeface="Cambria Math"/>
                  </a:rPr>
                  <a:t>E</a:t>
                </a:r>
                <a:r>
                  <a:rPr lang="en-US" dirty="0" smtClean="0">
                    <a:latin typeface="Cambria Math"/>
                  </a:rPr>
                  <a:t>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>
                    <a:latin typeface="Cambria Math"/>
                  </a:rPr>
                  <a:t>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of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e>
                    </m:nary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/>
                  </a:rPr>
                  <a:t> </a:t>
                </a:r>
                <a:endParaRPr lang="en-US" b="0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613280"/>
              </a:xfrm>
              <a:blipFill rotWithShape="1">
                <a:blip r:embed="rId2"/>
                <a:stretch>
                  <a:fillRect l="-1630" t="-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2097669" y="4013426"/>
            <a:ext cx="5119397" cy="2478026"/>
            <a:chOff x="2097669" y="4013426"/>
            <a:chExt cx="5119397" cy="2478026"/>
          </a:xfrm>
        </p:grpSpPr>
        <p:sp>
          <p:nvSpPr>
            <p:cNvPr id="4" name="Oval 3"/>
            <p:cNvSpPr/>
            <p:nvPr/>
          </p:nvSpPr>
          <p:spPr>
            <a:xfrm>
              <a:off x="2337599" y="5137114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12451" y="555004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04299" y="620981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59866" y="545787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28399" y="502281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17755" y="625241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32691" y="626285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13999" y="5013691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4" idx="0"/>
            </p:cNvCxnSpPr>
            <p:nvPr/>
          </p:nvCxnSpPr>
          <p:spPr>
            <a:xfrm>
              <a:off x="2451899" y="5137114"/>
              <a:ext cx="1081293" cy="4129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4"/>
              <a:endCxn id="4" idx="3"/>
            </p:cNvCxnSpPr>
            <p:nvPr/>
          </p:nvCxnSpPr>
          <p:spPr>
            <a:xfrm flipH="1" flipV="1">
              <a:off x="2371077" y="5332236"/>
              <a:ext cx="1155674" cy="4464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1"/>
            </p:cNvCxnSpPr>
            <p:nvPr/>
          </p:nvCxnSpPr>
          <p:spPr>
            <a:xfrm flipH="1" flipV="1">
              <a:off x="2451899" y="5350481"/>
              <a:ext cx="185878" cy="8928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5"/>
              <a:endCxn id="5" idx="6"/>
            </p:cNvCxnSpPr>
            <p:nvPr/>
          </p:nvCxnSpPr>
          <p:spPr>
            <a:xfrm flipV="1">
              <a:off x="2799421" y="5664343"/>
              <a:ext cx="841630" cy="74059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1"/>
              <a:endCxn id="6" idx="1"/>
            </p:cNvCxnSpPr>
            <p:nvPr/>
          </p:nvCxnSpPr>
          <p:spPr>
            <a:xfrm flipH="1">
              <a:off x="2637777" y="5583521"/>
              <a:ext cx="808152" cy="65977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097669" y="4552339"/>
                  <a:ext cx="3283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669" y="4552339"/>
                  <a:ext cx="328358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>
              <a:endCxn id="11" idx="3"/>
            </p:cNvCxnSpPr>
            <p:nvPr/>
          </p:nvCxnSpPr>
          <p:spPr>
            <a:xfrm flipV="1">
              <a:off x="3587652" y="5208813"/>
              <a:ext cx="459825" cy="3633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9" idx="0"/>
            </p:cNvCxnSpPr>
            <p:nvPr/>
          </p:nvCxnSpPr>
          <p:spPr>
            <a:xfrm>
              <a:off x="4132055" y="5195374"/>
              <a:ext cx="0" cy="10570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9" idx="6"/>
              <a:endCxn id="10" idx="2"/>
            </p:cNvCxnSpPr>
            <p:nvPr/>
          </p:nvCxnSpPr>
          <p:spPr>
            <a:xfrm>
              <a:off x="4246355" y="6366718"/>
              <a:ext cx="686336" cy="104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042699" y="5242291"/>
              <a:ext cx="0" cy="100491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/>
            <p:cNvSpPr/>
            <p:nvPr/>
          </p:nvSpPr>
          <p:spPr>
            <a:xfrm rot="11711299">
              <a:off x="3779091" y="4361808"/>
              <a:ext cx="685800" cy="708576"/>
            </a:xfrm>
            <a:prstGeom prst="arc">
              <a:avLst>
                <a:gd name="adj1" fmla="val 16200000"/>
                <a:gd name="adj2" fmla="val 14324512"/>
              </a:avLst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/>
            <p:cNvCxnSpPr>
              <a:stCxn id="8" idx="2"/>
              <a:endCxn id="11" idx="6"/>
            </p:cNvCxnSpPr>
            <p:nvPr/>
          </p:nvCxnSpPr>
          <p:spPr>
            <a:xfrm flipH="1" flipV="1">
              <a:off x="4242599" y="5127991"/>
              <a:ext cx="685800" cy="91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7" idx="5"/>
              <a:endCxn id="7" idx="5"/>
            </p:cNvCxnSpPr>
            <p:nvPr/>
          </p:nvCxnSpPr>
          <p:spPr>
            <a:xfrm flipV="1">
              <a:off x="6108167" y="5653000"/>
              <a:ext cx="846821" cy="79975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" idx="1"/>
            </p:cNvCxnSpPr>
            <p:nvPr/>
          </p:nvCxnSpPr>
          <p:spPr>
            <a:xfrm flipH="1">
              <a:off x="5959436" y="5491356"/>
              <a:ext cx="833908" cy="8209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5913045" y="625763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endCxn id="77" idx="2"/>
            </p:cNvCxnSpPr>
            <p:nvPr/>
          </p:nvCxnSpPr>
          <p:spPr>
            <a:xfrm>
              <a:off x="5161291" y="6366718"/>
              <a:ext cx="751754" cy="52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827127" y="5127991"/>
                  <a:ext cx="2860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127" y="5127991"/>
                  <a:ext cx="28607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694849" y="5383466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49" y="5383466"/>
                  <a:ext cx="31575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716202" y="5664343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02" y="5664343"/>
                  <a:ext cx="31575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501812" y="520986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812" y="5209865"/>
                  <a:ext cx="31575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61848" y="5596833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848" y="5596833"/>
                  <a:ext cx="315752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935541" y="591420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541" y="5914205"/>
                  <a:ext cx="31575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8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808761" y="4013426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61" y="4013426"/>
                  <a:ext cx="31575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847398" y="5513298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398" y="5513298"/>
                  <a:ext cx="315752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387859" y="5988806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859" y="5988806"/>
                  <a:ext cx="315752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4427623" y="4710279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623" y="4710279"/>
                  <a:ext cx="315752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221416" y="600993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416" y="6009935"/>
                  <a:ext cx="315752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778653" y="5513298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53" y="5513298"/>
                  <a:ext cx="315752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2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Arc 95"/>
            <p:cNvSpPr/>
            <p:nvPr/>
          </p:nvSpPr>
          <p:spPr>
            <a:xfrm rot="11711299">
              <a:off x="6531266" y="4797483"/>
              <a:ext cx="685800" cy="708576"/>
            </a:xfrm>
            <a:prstGeom prst="arc">
              <a:avLst>
                <a:gd name="adj1" fmla="val 16200000"/>
                <a:gd name="adj2" fmla="val 14324512"/>
              </a:avLst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531577" y="4413536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577" y="4413536"/>
                  <a:ext cx="315752" cy="4001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108167" y="5609823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167" y="5609823"/>
                  <a:ext cx="315752" cy="4001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353684" y="5864398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684" y="5864398"/>
                  <a:ext cx="315752" cy="40011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8" idx="5"/>
              <a:endCxn id="77" idx="1"/>
            </p:cNvCxnSpPr>
            <p:nvPr/>
          </p:nvCxnSpPr>
          <p:spPr>
            <a:xfrm>
              <a:off x="5123521" y="5217936"/>
              <a:ext cx="823002" cy="107317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473210" y="5445221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210" y="5445221"/>
                  <a:ext cx="315752" cy="4001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7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Strongly Connected Components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842" y="1339605"/>
                <a:ext cx="8713065" cy="4359077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/>
                  <a:t>Def (Strongly Connected Component).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⊆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 smtClean="0"/>
                  <a:t> there exist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800" dirty="0" smtClean="0"/>
              </a:p>
              <a:p>
                <a:r>
                  <a:rPr lang="en-US" dirty="0" smtClean="0"/>
                  <a:t>SCC’s form a partition of the vertex set</a:t>
                </a:r>
              </a:p>
              <a:p>
                <a:r>
                  <a:rPr lang="en-US" b="1" dirty="0" smtClean="0">
                    <a:solidFill>
                      <a:srgbClr val="7030A0"/>
                    </a:solidFill>
                  </a:rPr>
                  <a:t>Terminal SCC</a:t>
                </a:r>
                <a:r>
                  <a:rPr lang="en-US" dirty="0" smtClean="0"/>
                  <a:t>: no outgoing edges</a:t>
                </a:r>
              </a:p>
              <a:p>
                <a:r>
                  <a:rPr lang="en-US" dirty="0" smtClean="0"/>
                  <a:t>Long enough random walk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Terminal SCC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42" y="1339605"/>
                <a:ext cx="8713065" cy="4359077"/>
              </a:xfrm>
              <a:blipFill rotWithShape="1">
                <a:blip r:embed="rId2"/>
                <a:stretch>
                  <a:fillRect l="-1538" t="-1259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 rot="2753616">
            <a:off x="6072526" y="4834082"/>
            <a:ext cx="725085" cy="2025718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90423" y="4572547"/>
            <a:ext cx="1570531" cy="219913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109378" y="4727323"/>
            <a:ext cx="1513335" cy="1846086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097669" y="3906895"/>
            <a:ext cx="5119397" cy="2478026"/>
            <a:chOff x="2097669" y="3906895"/>
            <a:chExt cx="5119397" cy="2478026"/>
          </a:xfrm>
        </p:grpSpPr>
        <p:sp>
          <p:nvSpPr>
            <p:cNvPr id="4" name="Oval 3"/>
            <p:cNvSpPr/>
            <p:nvPr/>
          </p:nvSpPr>
          <p:spPr>
            <a:xfrm>
              <a:off x="2337599" y="5030583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12451" y="544351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04299" y="610328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59866" y="535134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28399" y="491628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17755" y="614588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32691" y="6156321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13999" y="490716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" idx="0"/>
            </p:cNvCxnSpPr>
            <p:nvPr/>
          </p:nvCxnSpPr>
          <p:spPr>
            <a:xfrm>
              <a:off x="2451899" y="5030583"/>
              <a:ext cx="1081293" cy="4129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4"/>
              <a:endCxn id="4" idx="3"/>
            </p:cNvCxnSpPr>
            <p:nvPr/>
          </p:nvCxnSpPr>
          <p:spPr>
            <a:xfrm flipH="1" flipV="1">
              <a:off x="2371077" y="5225705"/>
              <a:ext cx="1155674" cy="4464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1"/>
            </p:cNvCxnSpPr>
            <p:nvPr/>
          </p:nvCxnSpPr>
          <p:spPr>
            <a:xfrm flipH="1" flipV="1">
              <a:off x="2451899" y="5243950"/>
              <a:ext cx="185878" cy="8928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5" idx="6"/>
            </p:cNvCxnSpPr>
            <p:nvPr/>
          </p:nvCxnSpPr>
          <p:spPr>
            <a:xfrm flipV="1">
              <a:off x="2799421" y="5557812"/>
              <a:ext cx="841630" cy="74059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1"/>
              <a:endCxn id="6" idx="1"/>
            </p:cNvCxnSpPr>
            <p:nvPr/>
          </p:nvCxnSpPr>
          <p:spPr>
            <a:xfrm flipH="1">
              <a:off x="2637777" y="5476990"/>
              <a:ext cx="808152" cy="65977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97669" y="4445808"/>
                  <a:ext cx="3283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669" y="4445808"/>
                  <a:ext cx="328358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endCxn id="11" idx="3"/>
            </p:cNvCxnSpPr>
            <p:nvPr/>
          </p:nvCxnSpPr>
          <p:spPr>
            <a:xfrm flipV="1">
              <a:off x="3587652" y="5102282"/>
              <a:ext cx="459825" cy="3633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0"/>
            </p:cNvCxnSpPr>
            <p:nvPr/>
          </p:nvCxnSpPr>
          <p:spPr>
            <a:xfrm>
              <a:off x="4132055" y="5088843"/>
              <a:ext cx="0" cy="10570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6"/>
              <a:endCxn id="10" idx="2"/>
            </p:cNvCxnSpPr>
            <p:nvPr/>
          </p:nvCxnSpPr>
          <p:spPr>
            <a:xfrm>
              <a:off x="4246355" y="6260187"/>
              <a:ext cx="686336" cy="104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042699" y="5135760"/>
              <a:ext cx="0" cy="100491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11711299">
              <a:off x="3779091" y="4255277"/>
              <a:ext cx="685800" cy="708576"/>
            </a:xfrm>
            <a:prstGeom prst="arc">
              <a:avLst>
                <a:gd name="adj1" fmla="val 16200000"/>
                <a:gd name="adj2" fmla="val 14324512"/>
              </a:avLst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>
              <a:stCxn id="8" idx="2"/>
              <a:endCxn id="11" idx="6"/>
            </p:cNvCxnSpPr>
            <p:nvPr/>
          </p:nvCxnSpPr>
          <p:spPr>
            <a:xfrm flipH="1" flipV="1">
              <a:off x="4242599" y="5021460"/>
              <a:ext cx="685800" cy="91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6" idx="5"/>
              <a:endCxn id="7" idx="5"/>
            </p:cNvCxnSpPr>
            <p:nvPr/>
          </p:nvCxnSpPr>
          <p:spPr>
            <a:xfrm flipV="1">
              <a:off x="6108167" y="5546469"/>
              <a:ext cx="846821" cy="79975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1"/>
            </p:cNvCxnSpPr>
            <p:nvPr/>
          </p:nvCxnSpPr>
          <p:spPr>
            <a:xfrm flipH="1">
              <a:off x="5959436" y="5384825"/>
              <a:ext cx="833908" cy="8209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913045" y="615110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endCxn id="26" idx="2"/>
            </p:cNvCxnSpPr>
            <p:nvPr/>
          </p:nvCxnSpPr>
          <p:spPr>
            <a:xfrm>
              <a:off x="5161291" y="6260187"/>
              <a:ext cx="751754" cy="52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827127" y="5021460"/>
                  <a:ext cx="2860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127" y="5021460"/>
                  <a:ext cx="28607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694849" y="527693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49" y="5276935"/>
                  <a:ext cx="31575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16202" y="5557812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02" y="5557812"/>
                  <a:ext cx="31575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501812" y="5103334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812" y="5103334"/>
                  <a:ext cx="31575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61848" y="5490302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848" y="5490302"/>
                  <a:ext cx="315752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35541" y="5807674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541" y="5807674"/>
                  <a:ext cx="31575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8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08761" y="390689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61" y="3906895"/>
                  <a:ext cx="31575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847398" y="5406767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398" y="5406767"/>
                  <a:ext cx="315752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387859" y="588227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859" y="5882275"/>
                  <a:ext cx="315752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427623" y="4603748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623" y="4603748"/>
                  <a:ext cx="315752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221416" y="5903404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416" y="5903404"/>
                  <a:ext cx="315752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778653" y="5406767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53" y="5406767"/>
                  <a:ext cx="315752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2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Arc 39"/>
            <p:cNvSpPr/>
            <p:nvPr/>
          </p:nvSpPr>
          <p:spPr>
            <a:xfrm rot="11711299">
              <a:off x="6531266" y="4690952"/>
              <a:ext cx="685800" cy="708576"/>
            </a:xfrm>
            <a:prstGeom prst="arc">
              <a:avLst>
                <a:gd name="adj1" fmla="val 16200000"/>
                <a:gd name="adj2" fmla="val 14324512"/>
              </a:avLst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531577" y="430700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577" y="4307005"/>
                  <a:ext cx="315752" cy="4001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08167" y="5503292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167" y="5503292"/>
                  <a:ext cx="315752" cy="4001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353684" y="5757867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684" y="5757867"/>
                  <a:ext cx="315752" cy="40011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5123521" y="5077491"/>
              <a:ext cx="823002" cy="10731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473210" y="5304776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210" y="5304776"/>
                  <a:ext cx="315752" cy="4001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4" grpId="0" animBg="1"/>
      <p:bldP spid="44" grpId="1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Matrix Form and Stationary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458200" cy="54864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i="0" dirty="0" smtClean="0">
                    <a:latin typeface="+mj-lt"/>
                  </a:rPr>
                  <a:t>probability distribution over vertices at time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1,0,0,…,0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= transition matrix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then average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converges: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1" i="1" smtClean="0">
                        <a:latin typeface="Cambria Math"/>
                      </a:rPr>
                      <m:t>𝝅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stationary distribution </a:t>
                </a:r>
                <a:r>
                  <a:rPr lang="en-US" dirty="0" smtClean="0"/>
                  <a:t>of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</m:oMath>
                </a14:m>
                <a:r>
                  <a:rPr lang="en-US" dirty="0" smtClean="0"/>
                  <a:t> is unique and doesn’t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if G is strongly connected</a:t>
                </a:r>
              </a:p>
              <a:p>
                <a:r>
                  <a:rPr lang="en-US" dirty="0" smtClean="0"/>
                  <a:t>Note: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doesn’t always converge!</a:t>
                </a:r>
              </a:p>
              <a:p>
                <a:endParaRPr lang="en-US" dirty="0" smtClean="0"/>
              </a:p>
              <a:p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458200" cy="5486400"/>
              </a:xfrm>
              <a:blipFill rotWithShape="1">
                <a:blip r:embed="rId2"/>
                <a:stretch>
                  <a:fillRect l="-14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Stationary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Long-term average: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G is strongly connected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1" i="1" smtClean="0">
                        <a:latin typeface="Cambria Math"/>
                      </a:rPr>
                      <m:t>𝝅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𝝅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=[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1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We will show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/>
                  <a:t> has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there is a unique solution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=[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1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Stationary Distribution Theorem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6868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Thm.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/>
                  <a:t> has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/>
                      <m:t>Rank</m:t>
                    </m:r>
                    <m:r>
                      <m:rPr>
                        <m:nor/>
                      </m:rPr>
                      <a:rPr lang="en-US" i="1" dirty="0" smtClean="0"/>
                      <m:t>(</m:t>
                    </m:r>
                    <m:r>
                      <m:rPr>
                        <m:nor/>
                      </m:rPr>
                      <a:rPr lang="en-US" i="1" dirty="0" smtClean="0"/>
                      <m:t>A</m:t>
                    </m:r>
                    <m:r>
                      <m:rPr>
                        <m:nor/>
                      </m:rPr>
                      <a:rPr lang="en-US" i="1" dirty="0" smtClean="0"/>
                      <m:t>)</m:t>
                    </m:r>
                    <m:r>
                      <a:rPr lang="en-US" b="1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1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two lin. 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ndep</a:t>
                </a:r>
                <a:r>
                  <a:rPr lang="en-US" dirty="0" smtClean="0"/>
                  <a:t>. solutions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/>
                      <m:t>A</m:t>
                    </m:r>
                    <m:r>
                      <m:rPr>
                        <m:nor/>
                      </m:rPr>
                      <a:rPr lang="en-US" b="1" i="1" dirty="0" smtClean="0"/>
                      <m:t>x</m:t>
                    </m:r>
                    <m:r>
                      <m:rPr>
                        <m:nor/>
                      </m:rPr>
                      <a:rPr lang="en-US" b="0" i="1" dirty="0" smtClean="0"/>
                      <m:t>=0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−1=0</m:t>
                    </m:r>
                  </m:oMath>
                </a14:m>
                <a:r>
                  <a:rPr lang="en-US" dirty="0" smtClean="0"/>
                  <a:t> (row sums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 smtClean="0"/>
                  <a:t> is a solution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/>
                      <m:t>A</m:t>
                    </m:r>
                    <m:r>
                      <m:rPr>
                        <m:nor/>
                      </m:rPr>
                      <a:rPr lang="en-US" b="1" i="1" dirty="0" smtClean="0"/>
                      <m:t>x</m:t>
                    </m:r>
                    <m:r>
                      <m:rPr>
                        <m:nor/>
                      </m:rPr>
                      <a:rPr lang="en-US" b="0" i="1" dirty="0" smtClean="0"/>
                      <m:t> = 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there is another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=0</m:t>
                        </m:r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equal</a:t>
                </a:r>
              </a:p>
              <a:p>
                <a:endParaRPr lang="en-US" dirty="0" smtClean="0"/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pPr lvl="1"/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686800" cy="5410200"/>
              </a:xfrm>
              <a:blipFill rotWithShape="1">
                <a:blip r:embed="rId2"/>
                <a:stretch>
                  <a:fillRect l="-1544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4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Stationary Distribution Theorem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4102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equal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𝑀𝑎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set of max value </a:t>
                </a:r>
                <a:r>
                  <a:rPr lang="en-US" dirty="0" err="1" smtClean="0"/>
                  <a:t>coord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dirty="0" smtClean="0"/>
                  <a:t> is non-empty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strongly connected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⇒∃ </m:t>
                    </m:r>
                    <m:r>
                      <a:rPr lang="en-US" b="0" i="1" smtClean="0">
                        <a:latin typeface="Cambria Math"/>
                      </a:rPr>
                      <m:t>𝑒𝑑𝑔𝑒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𝜶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Symmetric argument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𝑀𝑖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𝜶</m:t>
                    </m:r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Contradiction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b="0" dirty="0" smtClean="0"/>
                  <a:t> is the unique solution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410200"/>
              </a:xfrm>
              <a:blipFill rotWithShape="1">
                <a:blip r:embed="rId2"/>
                <a:stretch>
                  <a:fillRect l="-1573" r="-137" b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2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Fundamental Theorem of Markov Chains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Thm.</a:t>
                </a:r>
                <a:r>
                  <a:rPr lang="en-US" b="0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b="0" dirty="0" smtClean="0"/>
                  <a:t> is transition matrix of a strongly connected Markov Chain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There exists a unique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  <m:r>
                      <a:rPr lang="en-US" b="1" i="1" smtClean="0">
                        <a:latin typeface="Cambria Math"/>
                      </a:rPr>
                      <m:t>𝝅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any starting distribution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∃</m:t>
                    </m:r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0" i="1" smtClean="0">
                            <a:latin typeface="Cambria Math"/>
                          </a:rPr>
                          <m:t>→∞</m:t>
                        </m:r>
                      </m:lim>
                    </m:limLow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𝝅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is a probability vector</a:t>
                </a:r>
              </a:p>
              <a:p>
                <a:r>
                  <a:rPr lang="en-US" dirty="0" smtClean="0"/>
                  <a:t>After one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3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7219</TotalTime>
  <Words>1246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CSCI B609:  “Foundations of Data Science”</vt:lpstr>
      <vt:lpstr>Project Example:  Gradient Descent in TensorFlow</vt:lpstr>
      <vt:lpstr>Random Walks and Markov Chains</vt:lpstr>
      <vt:lpstr>Strongly Connected Components</vt:lpstr>
      <vt:lpstr>Matrix Form and Stationary Distribution</vt:lpstr>
      <vt:lpstr>Stationary Distribution</vt:lpstr>
      <vt:lpstr>Stationary Distribution Theorem</vt:lpstr>
      <vt:lpstr>Stationary Distribution Theorem Cont.</vt:lpstr>
      <vt:lpstr>Fundamental Theorem of Markov Chains</vt:lpstr>
      <vt:lpstr>Fundamental Theorem of Markov Chains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</dc:creator>
  <cp:lastModifiedBy>Grigory</cp:lastModifiedBy>
  <cp:revision>23</cp:revision>
  <dcterms:created xsi:type="dcterms:W3CDTF">2016-09-21T21:33:02Z</dcterms:created>
  <dcterms:modified xsi:type="dcterms:W3CDTF">2016-09-26T21:53:01Z</dcterms:modified>
</cp:coreProperties>
</file>