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  <p:sldMasterId id="2147483686" r:id="rId2"/>
    <p:sldMasterId id="2147483698" r:id="rId3"/>
    <p:sldMasterId id="2147483711" r:id="rId4"/>
    <p:sldMasterId id="2147483723" r:id="rId5"/>
  </p:sldMasterIdLst>
  <p:notesMasterIdLst>
    <p:notesMasterId r:id="rId75"/>
  </p:notesMasterIdLst>
  <p:handoutMasterIdLst>
    <p:handoutMasterId r:id="rId76"/>
  </p:handoutMasterIdLst>
  <p:sldIdLst>
    <p:sldId id="484" r:id="rId6"/>
    <p:sldId id="485" r:id="rId7"/>
    <p:sldId id="559" r:id="rId8"/>
    <p:sldId id="560" r:id="rId9"/>
    <p:sldId id="488" r:id="rId10"/>
    <p:sldId id="452" r:id="rId11"/>
    <p:sldId id="453" r:id="rId12"/>
    <p:sldId id="489" r:id="rId13"/>
    <p:sldId id="490" r:id="rId14"/>
    <p:sldId id="491" r:id="rId15"/>
    <p:sldId id="494" r:id="rId16"/>
    <p:sldId id="500" r:id="rId17"/>
    <p:sldId id="499" r:id="rId18"/>
    <p:sldId id="495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19" r:id="rId28"/>
    <p:sldId id="520" r:id="rId29"/>
    <p:sldId id="521" r:id="rId30"/>
    <p:sldId id="522" r:id="rId31"/>
    <p:sldId id="523" r:id="rId32"/>
    <p:sldId id="524" r:id="rId33"/>
    <p:sldId id="525" r:id="rId34"/>
    <p:sldId id="544" r:id="rId35"/>
    <p:sldId id="526" r:id="rId36"/>
    <p:sldId id="436" r:id="rId37"/>
    <p:sldId id="385" r:id="rId38"/>
    <p:sldId id="454" r:id="rId39"/>
    <p:sldId id="456" r:id="rId40"/>
    <p:sldId id="458" r:id="rId41"/>
    <p:sldId id="527" r:id="rId42"/>
    <p:sldId id="534" r:id="rId43"/>
    <p:sldId id="535" r:id="rId44"/>
    <p:sldId id="536" r:id="rId45"/>
    <p:sldId id="537" r:id="rId46"/>
    <p:sldId id="533" r:id="rId47"/>
    <p:sldId id="538" r:id="rId48"/>
    <p:sldId id="540" r:id="rId49"/>
    <p:sldId id="541" r:id="rId50"/>
    <p:sldId id="542" r:id="rId51"/>
    <p:sldId id="543" r:id="rId52"/>
    <p:sldId id="545" r:id="rId53"/>
    <p:sldId id="561" r:id="rId54"/>
    <p:sldId id="562" r:id="rId55"/>
    <p:sldId id="563" r:id="rId56"/>
    <p:sldId id="564" r:id="rId57"/>
    <p:sldId id="565" r:id="rId58"/>
    <p:sldId id="566" r:id="rId59"/>
    <p:sldId id="567" r:id="rId60"/>
    <p:sldId id="568" r:id="rId61"/>
    <p:sldId id="569" r:id="rId62"/>
    <p:sldId id="570" r:id="rId63"/>
    <p:sldId id="571" r:id="rId64"/>
    <p:sldId id="572" r:id="rId65"/>
    <p:sldId id="573" r:id="rId66"/>
    <p:sldId id="574" r:id="rId67"/>
    <p:sldId id="575" r:id="rId68"/>
    <p:sldId id="576" r:id="rId69"/>
    <p:sldId id="577" r:id="rId70"/>
    <p:sldId id="578" r:id="rId71"/>
    <p:sldId id="579" r:id="rId72"/>
    <p:sldId id="580" r:id="rId73"/>
    <p:sldId id="581" r:id="rId74"/>
  </p:sldIdLst>
  <p:sldSz cx="9144000" cy="6858000" type="screen4x3"/>
  <p:notesSz cx="7038975" cy="9185275"/>
  <p:embeddedFontLst>
    <p:embeddedFont>
      <p:font typeface="cmsy10"/>
      <p:regular r:id="rId77"/>
    </p:embeddedFont>
    <p:embeddedFont>
      <p:font typeface="Tahoma" pitchFamily="34" charset="0"/>
      <p:regular r:id="rId78"/>
      <p:bold r:id="rId79"/>
    </p:embeddedFont>
    <p:embeddedFont>
      <p:font typeface="cmmi10"/>
      <p:regular r:id="rId80"/>
    </p:embeddedFont>
    <p:embeddedFont>
      <p:font typeface="Comic Sans MS" pitchFamily="66" charset="0"/>
      <p:regular r:id="rId81"/>
      <p:bold r:id="rId82"/>
    </p:embeddedFont>
    <p:embeddedFont>
      <p:font typeface="Cambria Math" pitchFamily="18" charset="0"/>
      <p:regular r:id="rId83"/>
    </p:embeddedFont>
    <p:embeddedFont>
      <p:font typeface="Calibri" pitchFamily="34" charset="0"/>
      <p:regular r:id="rId84"/>
      <p:bold r:id="rId85"/>
      <p:italic r:id="rId86"/>
      <p:boldItalic r:id="rId87"/>
    </p:embeddedFont>
  </p:embeddedFontLst>
  <p:custDataLst>
    <p:tags r:id="rId8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3737FF"/>
    <a:srgbClr val="FF0000"/>
    <a:srgbClr val="FFCC29"/>
    <a:srgbClr val="FFC611"/>
    <a:srgbClr val="00CC66"/>
    <a:srgbClr val="009900"/>
    <a:srgbClr val="008000"/>
    <a:srgbClr val="DEF6FE"/>
    <a:srgbClr val="CE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6213" autoAdjust="0"/>
  </p:normalViewPr>
  <p:slideViewPr>
    <p:cSldViewPr snapToGrid="0" snapToObjects="1">
      <p:cViewPr>
        <p:scale>
          <a:sx n="85" d="100"/>
          <a:sy n="85" d="100"/>
        </p:scale>
        <p:origin x="-2322" y="-10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6216"/>
    </p:cViewPr>
  </p:sorterViewPr>
  <p:notesViewPr>
    <p:cSldViewPr snapToGrid="0" snapToObjects="1">
      <p:cViewPr varScale="1">
        <p:scale>
          <a:sx n="68" d="100"/>
          <a:sy n="68" d="100"/>
        </p:scale>
        <p:origin x="-1902" y="-6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handoutMaster" Target="handoutMasters/handoutMaster1.xml"/><Relationship Id="rId84" Type="http://schemas.openxmlformats.org/officeDocument/2006/relationships/font" Target="fonts/font8.fntdata"/><Relationship Id="rId89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font" Target="fonts/font3.fntdata"/><Relationship Id="rId87" Type="http://schemas.openxmlformats.org/officeDocument/2006/relationships/font" Target="fonts/font11.fntdata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font" Target="fonts/font6.fntdata"/><Relationship Id="rId90" Type="http://schemas.openxmlformats.org/officeDocument/2006/relationships/viewProps" Target="view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font" Target="fonts/font1.fntdata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font" Target="fonts/font4.fntdata"/><Relationship Id="rId85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notesMaster" Target="notesMasters/notesMaster1.xml"/><Relationship Id="rId83" Type="http://schemas.openxmlformats.org/officeDocument/2006/relationships/font" Target="fonts/font7.fntdata"/><Relationship Id="rId88" Type="http://schemas.openxmlformats.org/officeDocument/2006/relationships/tags" Target="tags/tag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86" Type="http://schemas.openxmlformats.org/officeDocument/2006/relationships/font" Target="fonts/font10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499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49588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 eaLnBrk="0" hangingPunct="0">
              <a:defRPr sz="10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9388" y="-1588"/>
            <a:ext cx="3049587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000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609600"/>
            <a:ext cx="5162550" cy="790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6488"/>
            <a:ext cx="30495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 eaLnBrk="0" hangingPunct="0">
              <a:defRPr sz="10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9388" y="8726488"/>
            <a:ext cx="30495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000"/>
            </a:lvl1pPr>
          </a:lstStyle>
          <a:p>
            <a:fld id="{4042CD27-6226-4093-970C-D796AF6B4B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4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6725" algn="l" defTabSz="9493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31863" algn="l" defTabSz="9493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98588" algn="l" defTabSz="9493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63725" algn="l" defTabSz="9493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In cases when we need to compute some value, it is clear what we mean by "approximation". The output should be close to the desired  value. This is a classical notion, and everybody has heard of approximating the average and median values by sampling.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CD27-6226-4093-970C-D796AF6B4B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66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CD27-6226-4093-970C-D796AF6B4BF6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73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CD27-6226-4093-970C-D796AF6B4BF6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73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CD27-6226-4093-970C-D796AF6B4BF6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73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CD27-6226-4093-970C-D796AF6B4BF6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73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CD27-6226-4093-970C-D796AF6B4BF6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73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CD27-6226-4093-970C-D796AF6B4BF6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375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CD27-6226-4093-970C-D796AF6B4BF6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21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CD27-6226-4093-970C-D796AF6B4BF6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21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CD27-6226-4093-970C-D796AF6B4BF6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21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CD27-6226-4093-970C-D796AF6B4BF6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2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49325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49325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49325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49325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0A8886-E238-4CDE-A490-5F27F1DB41E1}" type="slidenum">
              <a:rPr lang="en-US" sz="1000" smtClean="0"/>
              <a:pPr/>
              <a:t>10</a:t>
            </a:fld>
            <a:endParaRPr lang="en-US" sz="10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381000" y="5257800"/>
            <a:ext cx="46101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i="0"/>
              <a:t> </a:t>
            </a:r>
            <a:r>
              <a:rPr lang="en-US" sz="1400" i="0"/>
              <a:t>Graph properties (eg. Testing if a graph is bipartite).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1400" i="0"/>
              <a:t> Legality of  proofs.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1400" i="0"/>
              <a:t> Monotonicity of  functions.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-990600" y="4876800"/>
            <a:ext cx="7324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 i="0"/>
              <a:t>Examples of Properties.</a:t>
            </a:r>
            <a:endParaRPr lang="en-US" sz="1400" i="0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381000" y="6553200"/>
            <a:ext cx="51816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i="0"/>
              <a:t>Applications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i="0"/>
              <a:t>Learning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i="0"/>
              <a:t>Program testing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b="1" i="0"/>
              <a:t>Advantages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i="0"/>
              <a:t>Faster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i="0"/>
              <a:t>Decision procedure may be infeasible, making PPT the only option..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i="0"/>
              <a:t>Preprocessing</a:t>
            </a:r>
            <a:endParaRPr lang="en-US" sz="1800" b="1" i="0"/>
          </a:p>
        </p:txBody>
      </p:sp>
    </p:spTree>
    <p:extLst>
      <p:ext uri="{BB962C8B-B14F-4D97-AF65-F5344CB8AC3E}">
        <p14:creationId xmlns:p14="http://schemas.microsoft.com/office/powerpoint/2010/main" val="855676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CD27-6226-4093-970C-D796AF6B4BF6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202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CD27-6226-4093-970C-D796AF6B4BF6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202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CD27-6226-4093-970C-D796AF6B4BF6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64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A560BA-FCF3-4CC8-83CA-2012B8E0062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102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A560BA-FCF3-4CC8-83CA-2012B8E0062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308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CD27-6226-4093-970C-D796AF6B4BF6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53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CD27-6226-4093-970C-D796AF6B4BF6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53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A560BA-FCF3-4CC8-83CA-2012B8E0062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047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A560BA-FCF3-4CC8-83CA-2012B8E0062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308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CD27-6226-4093-970C-D796AF6B4BF6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64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CD27-6226-4093-970C-D796AF6B4BF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987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A560BA-FCF3-4CC8-83CA-2012B8E0062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30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CD27-6226-4093-970C-D796AF6B4BF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72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CD27-6226-4093-970C-D796AF6B4BF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11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CD27-6226-4093-970C-D796AF6B4BF6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96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CD27-6226-4093-970C-D796AF6B4BF6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20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CD27-6226-4093-970C-D796AF6B4BF6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73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2375" y="688975"/>
            <a:ext cx="4594225" cy="3444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2CD27-6226-4093-970C-D796AF6B4BF6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7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CDFA26-EE40-4E23-91C0-5D38B2ACBD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E61F6B-F0D5-49F2-81F7-25DAD02068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76200"/>
            <a:ext cx="20955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6200"/>
            <a:ext cx="61341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12E844-B80A-4294-98CA-7EA5F215710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CDFA26-EE40-4E23-91C0-5D38B2ACBDF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308B7C-4F2A-4ED2-93F3-224C3EC9CBD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4985B3-2B68-4AB2-85C4-7769D291CF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085B76-922F-4163-8F7D-8729CEB91BE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2489EE-A493-47F3-811E-8BF4B48EB92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2BF35D-5C64-4545-8062-7EEE0D4ACC2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B8B402-388F-4A69-B2D4-383B00E3112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3CEBCE-BA51-4B06-93C5-11C5EB25587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308B7C-4F2A-4ED2-93F3-224C3EC9CB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187808-42AF-4443-9D15-C6664C2E1E7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E61F6B-F0D5-49F2-81F7-25DAD020681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76200"/>
            <a:ext cx="20955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6200"/>
            <a:ext cx="61341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12E844-B80A-4294-98CA-7EA5F21571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B0331-2011-4C73-921E-A85C130278E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9844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D249C-3F2E-41ED-8D31-78941051AF5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484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128D7-C9FB-4764-9D2E-DB9A4B8872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795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B3C2-626E-4F89-8CF8-63C91AD86EC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318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D1058-F789-43D7-9A72-CDA0279EEB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1635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DE4D9-F0DA-4DC5-A7DF-CA3B3282E8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9396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6061F-75B4-4659-B4EA-96ACADD4FD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2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4985B3-2B68-4AB2-85C4-7769D291CF5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C4D08-AAAA-460A-B95C-99439F0E40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177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60925-9C5A-44BF-8307-8F7E67173CF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28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72EF2-7FF5-4270-9CC2-51A0F50A06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319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D2FA1-4CC7-4363-BF1D-7A4D0184E9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714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F14AC-DAEA-4A18-B35D-346D6E563C1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3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CDFA26-EE40-4E23-91C0-5D38B2ACBDF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47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308B7C-4F2A-4ED2-93F3-224C3EC9CBD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806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4985B3-2B68-4AB2-85C4-7769D291CF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9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085B76-922F-4163-8F7D-8729CEB91BE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946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2489EE-A493-47F3-811E-8BF4B48EB92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895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085B76-922F-4163-8F7D-8729CEB91BE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2BF35D-5C64-4545-8062-7EEE0D4ACC2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772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B8B402-388F-4A69-B2D4-383B00E3112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5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3CEBCE-BA51-4B06-93C5-11C5EB25587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6044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187808-42AF-4443-9D15-C6664C2E1E7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5209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E61F6B-F0D5-49F2-81F7-25DAD020681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1167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76200"/>
            <a:ext cx="20955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6200"/>
            <a:ext cx="61341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12E844-B80A-4294-98CA-7EA5F21571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5086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CDFA26-EE40-4E23-91C0-5D38B2ACBDF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98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308B7C-4F2A-4ED2-93F3-224C3EC9CBD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99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4985B3-2B68-4AB2-85C4-7769D291CF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77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11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085B76-922F-4163-8F7D-8729CEB91BE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20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2489EE-A493-47F3-811E-8BF4B48EB9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2489EE-A493-47F3-811E-8BF4B48EB92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0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2BF35D-5C64-4545-8062-7EEE0D4ACC2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76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B8B402-388F-4A69-B2D4-383B00E3112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96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3CEBCE-BA51-4B06-93C5-11C5EB25587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0684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187808-42AF-4443-9D15-C6664C2E1E7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22029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E61F6B-F0D5-49F2-81F7-25DAD020681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8403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76200"/>
            <a:ext cx="20955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6200"/>
            <a:ext cx="61341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12E844-B80A-4294-98CA-7EA5F21571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9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2BF35D-5C64-4545-8062-7EEE0D4ACC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B8B402-388F-4A69-B2D4-383B00E311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3CEBCE-BA51-4B06-93C5-11C5EB25587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187808-42AF-4443-9D15-C6664C2E1E7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20168"/>
            <a:ext cx="838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i="0"/>
            </a:lvl1pPr>
          </a:lstStyle>
          <a:p>
            <a:fld id="{1F9D50EC-1151-42C4-A977-031E5FCF6A1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i="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812800"/>
            <a:ext cx="85344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tint val="6000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20168"/>
            <a:ext cx="838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i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i="0"/>
            </a:lvl1pPr>
          </a:lstStyle>
          <a:p>
            <a:fld id="{1F9D50EC-1151-42C4-A977-031E5FCF6A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i="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812800"/>
            <a:ext cx="85344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tint val="6000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96AD5529-C38A-47F9-AAA5-966470475FCB}" type="slidenum">
              <a:rPr lang="en-US" i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7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20168"/>
            <a:ext cx="838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i="0"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i="0"/>
            </a:lvl1pPr>
          </a:lstStyle>
          <a:p>
            <a:fld id="{1F9D50EC-1151-42C4-A977-031E5FCF6A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i="0"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812800"/>
            <a:ext cx="85344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tint val="6000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6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20168"/>
            <a:ext cx="838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i="0"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i="0"/>
            </a:lvl1pPr>
          </a:lstStyle>
          <a:p>
            <a:fld id="{1F9D50EC-1151-42C4-A977-031E5FCF6A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i="0"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812800"/>
            <a:ext cx="85344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tint val="6000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20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3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3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32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50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33.jpeg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42.png"/><Relationship Id="rId4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4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ofya\Documents\svn-cse\Madhav-all\sublinear-algo-course-slides-WIM2011\kruskal-demonstration.ppt#-1,1,Kruskal&#8217;s Algorithm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4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36.png"/><Relationship Id="rId4" Type="http://schemas.openxmlformats.org/officeDocument/2006/relationships/image" Target="../media/image7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</a:t>
            </a:r>
            <a:r>
              <a:rPr lang="en-US" dirty="0" err="1" smtClean="0"/>
              <a:t>Sublinear</a:t>
            </a:r>
            <a:r>
              <a:rPr lang="en-US" dirty="0" smtClean="0"/>
              <a:t>-Time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Massive datasets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world-wide web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online social networks</a:t>
            </a:r>
          </a:p>
          <a:p>
            <a:r>
              <a:rPr lang="en-US" dirty="0">
                <a:solidFill>
                  <a:srgbClr val="00B050"/>
                </a:solidFill>
              </a:rPr>
              <a:t>genome </a:t>
            </a:r>
            <a:r>
              <a:rPr lang="en-US" dirty="0" smtClean="0">
                <a:solidFill>
                  <a:srgbClr val="00B050"/>
                </a:solidFill>
              </a:rPr>
              <a:t>project</a:t>
            </a:r>
          </a:p>
          <a:p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ales logs</a:t>
            </a:r>
          </a:p>
          <a:p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 smtClean="0">
                <a:solidFill>
                  <a:srgbClr val="00B050"/>
                </a:solidFill>
              </a:rPr>
              <a:t>ensus data</a:t>
            </a:r>
          </a:p>
          <a:p>
            <a:r>
              <a:rPr lang="en-US" dirty="0">
                <a:solidFill>
                  <a:srgbClr val="00B050"/>
                </a:solidFill>
              </a:rPr>
              <a:t>h</a:t>
            </a:r>
            <a:r>
              <a:rPr lang="en-US" dirty="0" smtClean="0">
                <a:solidFill>
                  <a:srgbClr val="00B050"/>
                </a:solidFill>
              </a:rPr>
              <a:t>igh-resolution images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scientific measurements</a:t>
            </a:r>
          </a:p>
          <a:p>
            <a:pPr marL="0" indent="0">
              <a:buNone/>
            </a:pPr>
            <a:r>
              <a:rPr lang="en-US" dirty="0" smtClean="0"/>
              <a:t>Long access time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communication bottleneck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33CC"/>
                </a:solidFill>
              </a:rPr>
              <a:t>slow connection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implicit data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33CC"/>
                </a:solidFill>
              </a:rPr>
              <a:t>an experiment per data point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297680"/>
            <a:ext cx="1314286" cy="162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manwithworl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489032" y="1114952"/>
            <a:ext cx="2133600" cy="18288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89323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568E54-145C-47BD-A4C7-C2E4FAD557DC}" type="slidenum">
              <a:rPr lang="en-US" sz="1400" i="0" smtClean="0"/>
              <a:pPr/>
              <a:t>10</a:t>
            </a:fld>
            <a:endParaRPr lang="en-US" sz="1400" i="0" smtClean="0"/>
          </a:p>
        </p:txBody>
      </p:sp>
      <p:sp>
        <p:nvSpPr>
          <p:cNvPr id="2053" name="AutoShape 37"/>
          <p:cNvSpPr>
            <a:spLocks noChangeArrowheads="1"/>
          </p:cNvSpPr>
          <p:nvPr/>
        </p:nvSpPr>
        <p:spPr bwMode="auto">
          <a:xfrm rot="5400000" flipV="1">
            <a:off x="4414044" y="3752465"/>
            <a:ext cx="2355850" cy="1274762"/>
          </a:xfrm>
          <a:prstGeom prst="flowChartDelay">
            <a:avLst/>
          </a:prstGeom>
          <a:gradFill rotWithShape="0">
            <a:gsLst>
              <a:gs pos="0">
                <a:srgbClr val="FFFFFF"/>
              </a:gs>
              <a:gs pos="100000">
                <a:srgbClr val="CC96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35"/>
          <p:cNvSpPr>
            <a:spLocks noChangeArrowheads="1"/>
          </p:cNvSpPr>
          <p:nvPr/>
        </p:nvSpPr>
        <p:spPr bwMode="auto">
          <a:xfrm>
            <a:off x="4962525" y="3211921"/>
            <a:ext cx="1266825" cy="6667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6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91075" y="1013156"/>
            <a:ext cx="4068763" cy="4626346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dirty="0" smtClean="0"/>
              <a:t>Property Tester</a:t>
            </a:r>
            <a:endParaRPr lang="en-US" sz="2000" dirty="0" smtClean="0"/>
          </a:p>
        </p:txBody>
      </p:sp>
      <p:sp>
        <p:nvSpPr>
          <p:cNvPr id="2056" name="Line 9"/>
          <p:cNvSpPr>
            <a:spLocks noChangeShapeType="1"/>
          </p:cNvSpPr>
          <p:nvPr/>
        </p:nvSpPr>
        <p:spPr bwMode="auto">
          <a:xfrm rot="5400000">
            <a:off x="5588794" y="2453890"/>
            <a:ext cx="0" cy="124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AutoShape 10"/>
          <p:cNvSpPr>
            <a:spLocks noChangeArrowheads="1"/>
          </p:cNvSpPr>
          <p:nvPr/>
        </p:nvSpPr>
        <p:spPr bwMode="auto">
          <a:xfrm rot="5400000">
            <a:off x="4404519" y="3744527"/>
            <a:ext cx="2368550" cy="1271588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AutoShape 11"/>
          <p:cNvSpPr>
            <a:spLocks noChangeArrowheads="1"/>
          </p:cNvSpPr>
          <p:nvPr/>
        </p:nvSpPr>
        <p:spPr bwMode="auto">
          <a:xfrm rot="16200000" flipV="1">
            <a:off x="4739481" y="1720465"/>
            <a:ext cx="1698625" cy="1271588"/>
          </a:xfrm>
          <a:prstGeom prst="flowChartDelay">
            <a:avLst/>
          </a:prstGeom>
          <a:gradFill rotWithShape="0">
            <a:gsLst>
              <a:gs pos="0">
                <a:schemeClr val="bg1"/>
              </a:gs>
              <a:gs pos="100000">
                <a:srgbClr val="14FF14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Text Box 12"/>
          <p:cNvSpPr txBox="1">
            <a:spLocks noChangeArrowheads="1"/>
          </p:cNvSpPr>
          <p:nvPr/>
        </p:nvSpPr>
        <p:spPr bwMode="auto">
          <a:xfrm>
            <a:off x="4792663" y="3362734"/>
            <a:ext cx="1592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600" b="1" i="0"/>
              <a:t>Close to YES</a:t>
            </a:r>
            <a:endParaRPr lang="en-US" sz="1800" b="1" i="0"/>
          </a:p>
        </p:txBody>
      </p: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4792663" y="4207284"/>
            <a:ext cx="15922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800" b="1" i="0"/>
              <a:t>Far from</a:t>
            </a:r>
          </a:p>
          <a:p>
            <a:pPr algn="ctr" eaLnBrk="1" hangingPunct="1"/>
            <a:r>
              <a:rPr lang="en-US" sz="1800" b="1" i="0"/>
              <a:t> YES</a:t>
            </a:r>
          </a:p>
        </p:txBody>
      </p:sp>
      <p:sp>
        <p:nvSpPr>
          <p:cNvPr id="2061" name="Line 14"/>
          <p:cNvSpPr>
            <a:spLocks noChangeShapeType="1"/>
          </p:cNvSpPr>
          <p:nvPr/>
        </p:nvSpPr>
        <p:spPr bwMode="auto">
          <a:xfrm rot="5400000">
            <a:off x="5588794" y="3239703"/>
            <a:ext cx="0" cy="12493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Text Box 15"/>
          <p:cNvSpPr txBox="1">
            <a:spLocks noChangeArrowheads="1"/>
          </p:cNvSpPr>
          <p:nvPr/>
        </p:nvSpPr>
        <p:spPr bwMode="auto">
          <a:xfrm>
            <a:off x="4524375" y="2213384"/>
            <a:ext cx="2128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400" b="1" i="0"/>
              <a:t>YES</a:t>
            </a:r>
            <a:endParaRPr lang="en-US" sz="1800" b="1" i="0"/>
          </a:p>
        </p:txBody>
      </p:sp>
      <p:sp>
        <p:nvSpPr>
          <p:cNvPr id="2063" name="AutoShape 16"/>
          <p:cNvSpPr>
            <a:spLocks noChangeArrowheads="1"/>
          </p:cNvSpPr>
          <p:nvPr/>
        </p:nvSpPr>
        <p:spPr bwMode="auto">
          <a:xfrm>
            <a:off x="6456363" y="2341971"/>
            <a:ext cx="495300" cy="396875"/>
          </a:xfrm>
          <a:prstGeom prst="rightArrow">
            <a:avLst>
              <a:gd name="adj1" fmla="val 50000"/>
              <a:gd name="adj2" fmla="val 31200"/>
            </a:avLst>
          </a:prstGeom>
          <a:solidFill>
            <a:srgbClr val="14FF1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AutoShape 18"/>
          <p:cNvSpPr>
            <a:spLocks noChangeArrowheads="1"/>
          </p:cNvSpPr>
          <p:nvPr/>
        </p:nvSpPr>
        <p:spPr bwMode="auto">
          <a:xfrm>
            <a:off x="6464300" y="4321584"/>
            <a:ext cx="496888" cy="395287"/>
          </a:xfrm>
          <a:prstGeom prst="rightArrow">
            <a:avLst>
              <a:gd name="adj1" fmla="val 50000"/>
              <a:gd name="adj2" fmla="val 31426"/>
            </a:avLst>
          </a:prstGeom>
          <a:solidFill>
            <a:srgbClr val="CC9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Text Box 19"/>
          <p:cNvSpPr txBox="1">
            <a:spLocks noChangeArrowheads="1"/>
          </p:cNvSpPr>
          <p:nvPr/>
        </p:nvSpPr>
        <p:spPr bwMode="auto">
          <a:xfrm>
            <a:off x="6932613" y="4275546"/>
            <a:ext cx="1927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 i="0" dirty="0">
                <a:latin typeface="Calibri" pitchFamily="34" charset="0"/>
                <a:cs typeface="Calibri" pitchFamily="34" charset="0"/>
              </a:rPr>
              <a:t>Reject with probability    </a:t>
            </a:r>
            <a:r>
              <a:rPr lang="en-US" sz="1800" b="1" i="0" dirty="0" smtClean="0">
                <a:latin typeface="Calibri" pitchFamily="34" charset="0"/>
                <a:cs typeface="Calibri" pitchFamily="34" charset="0"/>
              </a:rPr>
              <a:t>  2/3 </a:t>
            </a:r>
            <a:endParaRPr lang="en-US" sz="1800" b="1" i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66" name="AutoShape 20"/>
          <p:cNvSpPr>
            <a:spLocks noChangeArrowheads="1"/>
          </p:cNvSpPr>
          <p:nvPr/>
        </p:nvSpPr>
        <p:spPr bwMode="auto">
          <a:xfrm>
            <a:off x="6464300" y="3353209"/>
            <a:ext cx="496888" cy="395287"/>
          </a:xfrm>
          <a:prstGeom prst="rightArrow">
            <a:avLst>
              <a:gd name="adj1" fmla="val 50000"/>
              <a:gd name="adj2" fmla="val 31426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Text Box 21"/>
          <p:cNvSpPr txBox="1">
            <a:spLocks noChangeArrowheads="1"/>
          </p:cNvSpPr>
          <p:nvPr/>
        </p:nvSpPr>
        <p:spPr bwMode="auto">
          <a:xfrm>
            <a:off x="6932613" y="3308759"/>
            <a:ext cx="1927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 i="0" dirty="0">
                <a:latin typeface="Calibri" pitchFamily="34" charset="0"/>
                <a:cs typeface="Calibri" pitchFamily="34" charset="0"/>
              </a:rPr>
              <a:t>Don’t care </a:t>
            </a:r>
          </a:p>
        </p:txBody>
      </p:sp>
      <p:sp>
        <p:nvSpPr>
          <p:cNvPr id="2068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9" name="Text Box 33"/>
              <p:cNvSpPr txBox="1">
                <a:spLocks noChangeArrowheads="1"/>
              </p:cNvSpPr>
              <p:nvPr/>
            </p:nvSpPr>
            <p:spPr bwMode="auto">
              <a:xfrm>
                <a:off x="6913563" y="2329271"/>
                <a:ext cx="1927225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800" b="1" i="0" dirty="0" smtClean="0">
                    <a:latin typeface="Calibri" pitchFamily="34" charset="0"/>
                    <a:cs typeface="Calibri" pitchFamily="34" charset="0"/>
                  </a:rPr>
                  <a:t>Accept with probability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≥</m:t>
                    </m:r>
                    <m:r>
                      <a:rPr lang="en-US" sz="1800" b="1">
                        <a:latin typeface="Cambria Math"/>
                      </a:rPr>
                      <m:t>𝟐</m:t>
                    </m:r>
                    <m:r>
                      <a:rPr lang="en-US" sz="1800" b="1">
                        <a:latin typeface="Cambria Math"/>
                      </a:rPr>
                      <m:t>/</m:t>
                    </m:r>
                    <m:r>
                      <a:rPr lang="en-US" sz="1800" b="1">
                        <a:latin typeface="Cambria Math"/>
                      </a:rPr>
                      <m:t>𝟑</m:t>
                    </m:r>
                  </m:oMath>
                </a14:m>
                <a:r>
                  <a:rPr lang="en-US" sz="1800" b="1" i="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endParaRPr lang="en-US" sz="1800" b="1" i="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069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13563" y="2329271"/>
                <a:ext cx="1927225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582" t="-4717" b="-141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5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328543"/>
              </p:ext>
            </p:extLst>
          </p:nvPr>
        </p:nvGraphicFramePr>
        <p:xfrm>
          <a:off x="8185150" y="4607334"/>
          <a:ext cx="201613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Equation" r:id="rId5" imgW="203040" imgH="241200" progId="Equation.3">
                  <p:embed/>
                </p:oleObj>
              </mc:Choice>
              <mc:Fallback>
                <p:oleObj name="Equation" r:id="rId5" imgW="203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5150" y="4607334"/>
                        <a:ext cx="201613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533400" y="762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sz="32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Property Tester Definition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33400" y="1013156"/>
            <a:ext cx="4114800" cy="46296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b="1" i="0" kern="0" dirty="0" smtClean="0">
                <a:latin typeface="Calibri" pitchFamily="34" charset="0"/>
                <a:cs typeface="Calibri" pitchFamily="34" charset="0"/>
              </a:rPr>
              <a:t>Probabilistic Algorithm</a:t>
            </a:r>
            <a:endParaRPr lang="en-US" sz="1800" i="0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72" name="Line 27"/>
          <p:cNvSpPr>
            <a:spLocks noChangeShapeType="1"/>
          </p:cNvSpPr>
          <p:nvPr/>
        </p:nvSpPr>
        <p:spPr bwMode="auto">
          <a:xfrm rot="5400000">
            <a:off x="1340644" y="2453890"/>
            <a:ext cx="0" cy="124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3" name="AutoShape 28"/>
          <p:cNvSpPr>
            <a:spLocks noChangeArrowheads="1"/>
          </p:cNvSpPr>
          <p:nvPr/>
        </p:nvSpPr>
        <p:spPr bwMode="auto">
          <a:xfrm rot="5400000">
            <a:off x="156369" y="3744527"/>
            <a:ext cx="2368550" cy="1271588"/>
          </a:xfrm>
          <a:prstGeom prst="flowChartDelay">
            <a:avLst/>
          </a:prstGeom>
          <a:gradFill rotWithShape="0">
            <a:gsLst>
              <a:gs pos="0">
                <a:schemeClr val="bg1"/>
              </a:gs>
              <a:gs pos="100000">
                <a:srgbClr val="CC96FF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4" name="AutoShape 29"/>
          <p:cNvSpPr>
            <a:spLocks noChangeArrowheads="1"/>
          </p:cNvSpPr>
          <p:nvPr/>
        </p:nvSpPr>
        <p:spPr bwMode="auto">
          <a:xfrm rot="16200000" flipV="1">
            <a:off x="491331" y="1720465"/>
            <a:ext cx="1698625" cy="1271588"/>
          </a:xfrm>
          <a:prstGeom prst="flowChartDelay">
            <a:avLst/>
          </a:prstGeom>
          <a:gradFill rotWithShape="0">
            <a:gsLst>
              <a:gs pos="0">
                <a:schemeClr val="bg1"/>
              </a:gs>
              <a:gs pos="100000">
                <a:srgbClr val="14FF14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276225" y="2216559"/>
            <a:ext cx="2128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400" b="1" i="0"/>
              <a:t>YES</a:t>
            </a:r>
            <a:endParaRPr lang="en-US" sz="1800" b="1" i="0"/>
          </a:p>
        </p:txBody>
      </p:sp>
      <p:sp>
        <p:nvSpPr>
          <p:cNvPr id="2076" name="AutoShape 34"/>
          <p:cNvSpPr>
            <a:spLocks noChangeArrowheads="1"/>
          </p:cNvSpPr>
          <p:nvPr/>
        </p:nvSpPr>
        <p:spPr bwMode="auto">
          <a:xfrm>
            <a:off x="2208213" y="2341971"/>
            <a:ext cx="495300" cy="396875"/>
          </a:xfrm>
          <a:prstGeom prst="rightArrow">
            <a:avLst>
              <a:gd name="adj1" fmla="val 50000"/>
              <a:gd name="adj2" fmla="val 31200"/>
            </a:avLst>
          </a:prstGeom>
          <a:solidFill>
            <a:srgbClr val="14FF14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7" name="Text Box 35"/>
              <p:cNvSpPr txBox="1">
                <a:spLocks noChangeArrowheads="1"/>
              </p:cNvSpPr>
              <p:nvPr/>
            </p:nvSpPr>
            <p:spPr bwMode="auto">
              <a:xfrm>
                <a:off x="2655888" y="2367371"/>
                <a:ext cx="1927225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800" b="1" i="0" dirty="0" smtClean="0">
                    <a:latin typeface="Calibri" pitchFamily="34" charset="0"/>
                    <a:cs typeface="Calibri" pitchFamily="34" charset="0"/>
                  </a:rPr>
                  <a:t>Accept with probability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≥</m:t>
                    </m:r>
                    <m:r>
                      <a:rPr lang="en-US" sz="1800" b="1" i="1" smtClean="0">
                        <a:latin typeface="Cambria Math"/>
                      </a:rPr>
                      <m:t>𝟐</m:t>
                    </m:r>
                    <m:r>
                      <a:rPr lang="en-US" sz="1800" b="1" i="1" smtClean="0">
                        <a:latin typeface="Cambria Math"/>
                      </a:rPr>
                      <m:t>/</m:t>
                    </m:r>
                    <m:r>
                      <a:rPr lang="en-US" sz="1800" b="1" i="1" smtClean="0">
                        <a:latin typeface="Cambria Math"/>
                      </a:rPr>
                      <m:t>𝟑</m:t>
                    </m:r>
                  </m:oMath>
                </a14:m>
                <a:endParaRPr lang="en-US" sz="1800" b="1" i="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077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5888" y="2367371"/>
                <a:ext cx="1927225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1899" t="-4717" b="-141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8" name="AutoShape 36"/>
          <p:cNvSpPr>
            <a:spLocks noChangeArrowheads="1"/>
          </p:cNvSpPr>
          <p:nvPr/>
        </p:nvSpPr>
        <p:spPr bwMode="auto">
          <a:xfrm>
            <a:off x="2216150" y="4321584"/>
            <a:ext cx="496888" cy="395287"/>
          </a:xfrm>
          <a:prstGeom prst="rightArrow">
            <a:avLst>
              <a:gd name="adj1" fmla="val 50000"/>
              <a:gd name="adj2" fmla="val 31426"/>
            </a:avLst>
          </a:prstGeom>
          <a:solidFill>
            <a:srgbClr val="CC9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9" name="Text Box 37"/>
          <p:cNvSpPr txBox="1">
            <a:spLocks noChangeArrowheads="1"/>
          </p:cNvSpPr>
          <p:nvPr/>
        </p:nvSpPr>
        <p:spPr bwMode="auto">
          <a:xfrm>
            <a:off x="2684463" y="4275546"/>
            <a:ext cx="1927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 i="0" dirty="0">
                <a:latin typeface="Calibri" pitchFamily="34" charset="0"/>
                <a:cs typeface="Calibri" pitchFamily="34" charset="0"/>
              </a:rPr>
              <a:t>Reject with probability     </a:t>
            </a:r>
            <a:r>
              <a:rPr lang="en-US" sz="1800" b="1" i="0" dirty="0" smtClean="0">
                <a:latin typeface="Calibri" pitchFamily="34" charset="0"/>
                <a:cs typeface="Calibri" pitchFamily="34" charset="0"/>
              </a:rPr>
              <a:t>2/3 </a:t>
            </a:r>
            <a:endParaRPr lang="en-US" sz="1800" b="1" i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80" name="Text Box 40"/>
          <p:cNvSpPr txBox="1">
            <a:spLocks noChangeArrowheads="1"/>
          </p:cNvSpPr>
          <p:nvPr/>
        </p:nvSpPr>
        <p:spPr bwMode="auto">
          <a:xfrm>
            <a:off x="247650" y="4040596"/>
            <a:ext cx="2128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400" b="1" i="0"/>
              <a:t>NO</a:t>
            </a:r>
            <a:endParaRPr lang="en-US" sz="1800" b="1" i="0"/>
          </a:p>
        </p:txBody>
      </p:sp>
      <p:graphicFrame>
        <p:nvGraphicFramePr>
          <p:cNvPr id="205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93816"/>
              </p:ext>
            </p:extLst>
          </p:nvPr>
        </p:nvGraphicFramePr>
        <p:xfrm>
          <a:off x="3917950" y="4616859"/>
          <a:ext cx="201613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Equation" r:id="rId8" imgW="203040" imgH="241200" progId="Equation.3">
                  <p:embed/>
                </p:oleObj>
              </mc:Choice>
              <mc:Fallback>
                <p:oleObj name="Equation" r:id="rId8" imgW="203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4616859"/>
                        <a:ext cx="201613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95714" y="5658576"/>
            <a:ext cx="566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sz="2400" i="0" dirty="0" smtClean="0"/>
              <a:t>far = differs in many places</a:t>
            </a:r>
            <a:endParaRPr lang="en-US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158778" y="5653316"/>
                <a:ext cx="71756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/>
                      </a:rPr>
                      <m:t>𝜀</m:t>
                    </m:r>
                  </m:oMath>
                </a14:m>
                <a:r>
                  <a:rPr lang="en-US" sz="2400" dirty="0" smtClean="0">
                    <a:solidFill>
                      <a:srgbClr val="0033CC"/>
                    </a:solidFill>
                  </a:rPr>
                  <a:t>-</a:t>
                </a:r>
                <a:r>
                  <a:rPr lang="en-US" sz="2400" i="0" dirty="0"/>
                  <a:t> </a:t>
                </a:r>
                <a:r>
                  <a:rPr lang="en-US" sz="2400" i="0" dirty="0" smtClean="0"/>
                  <a:t>                                              </a:t>
                </a:r>
                <a:r>
                  <a:rPr lang="en-US" sz="2400" i="0" dirty="0" smtClean="0">
                    <a:solidFill>
                      <a:srgbClr val="0033C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i="0" dirty="0" smtClean="0">
                    <a:solidFill>
                      <a:srgbClr val="0033CC"/>
                    </a:solidFill>
                  </a:rPr>
                  <a:t> </a:t>
                </a:r>
                <a:r>
                  <a:rPr lang="en-US" sz="2400" i="0" dirty="0" smtClean="0">
                    <a:solidFill>
                      <a:srgbClr val="0033CC"/>
                    </a:solidFill>
                  </a:rPr>
                  <a:t>fraction of places)</a:t>
                </a:r>
                <a:endParaRPr lang="en-US" i="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778" y="5653316"/>
                <a:ext cx="7175609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 bwMode="auto">
              <a:xfrm>
                <a:off x="4964113" y="3196046"/>
                <a:ext cx="1249362" cy="668338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    </m:t>
                      </m:r>
                      <m:r>
                        <a:rPr lang="en-US" sz="2800">
                          <a:solidFill>
                            <a:srgbClr val="0033CC"/>
                          </a:solidFill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4113" y="3196046"/>
                <a:ext cx="1249362" cy="66833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 bwMode="auto">
          <a:xfrm>
            <a:off x="5573028" y="3196046"/>
            <a:ext cx="7143" cy="68262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33CC"/>
            </a:solidFill>
            <a:prstDash val="solid"/>
            <a:round/>
            <a:headEnd type="stealth" w="med" len="lg"/>
            <a:tailEnd type="stealth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8559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712496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Randomized </a:t>
            </a:r>
            <a:r>
              <a:rPr lang="en-US" dirty="0" err="1" smtClean="0">
                <a:solidFill>
                  <a:schemeClr val="tx1"/>
                </a:solidFill>
              </a:rPr>
              <a:t>Sublinear</a:t>
            </a:r>
            <a:r>
              <a:rPr lang="en-US" dirty="0" smtClean="0">
                <a:solidFill>
                  <a:schemeClr val="tx1"/>
                </a:solidFill>
              </a:rPr>
              <a:t> Algorithms 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971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2760" y="3044836"/>
            <a:ext cx="85344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tint val="6000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520" y="311622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3600" i="0" dirty="0" smtClean="0">
                <a:solidFill>
                  <a:schemeClr val="tx1"/>
                </a:solidFill>
              </a:rPr>
              <a:t>Toy Examples</a:t>
            </a:r>
            <a:endParaRPr 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21933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 bwMode="auto">
          <a:xfrm>
            <a:off x="533400" y="5008966"/>
            <a:ext cx="7772400" cy="1215032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3441" y="2891509"/>
            <a:ext cx="7501207" cy="1081401"/>
          </a:xfrm>
          <a:prstGeom prst="roundRect">
            <a:avLst/>
          </a:prstGeom>
          <a:gradFill flip="none" rotWithShape="1">
            <a:gsLst>
              <a:gs pos="0">
                <a:srgbClr val="81CEFD">
                  <a:tint val="66000"/>
                  <a:satMod val="160000"/>
                </a:srgbClr>
              </a:gs>
              <a:gs pos="50000">
                <a:srgbClr val="81CEFD">
                  <a:tint val="44500"/>
                  <a:satMod val="160000"/>
                </a:srgbClr>
              </a:gs>
              <a:gs pos="100000">
                <a:srgbClr val="81CEFD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23441" y="3245416"/>
            <a:ext cx="750120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0265" y="2855885"/>
                <a:ext cx="4744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 Test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cs typeface="Calibri" pitchFamily="34" charset="0"/>
                      </a:rPr>
                      <m:t>(</m:t>
                    </m:r>
                    <m:r>
                      <a:rPr lang="en-US" sz="2400" b="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cs typeface="Calibri" pitchFamily="34" charset="0"/>
                      </a:rPr>
                      <m:t>𝑛</m:t>
                    </m:r>
                    <m:r>
                      <a:rPr lang="en-US" sz="2400" b="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cs typeface="Calibri" pitchFamily="34" charset="0"/>
                      </a:rPr>
                      <m:t>, </m:t>
                    </m:r>
                    <m:r>
                      <a:rPr lang="en-US" sz="2400" b="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cs typeface="Calibri" pitchFamily="34" charset="0"/>
                      </a:rPr>
                      <m:t>𝑤</m:t>
                    </m:r>
                    <m:r>
                      <a:rPr lang="en-US" sz="240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cs typeface="Calibri" pitchFamily="34" charset="0"/>
                      </a:rPr>
                      <m:t>)</m:t>
                    </m:r>
                  </m:oMath>
                </a14:m>
                <a:endParaRPr lang="en-US" sz="2400" i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65" y="2855885"/>
                <a:ext cx="474447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71" t="-10526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</a:t>
            </a:r>
            <a:r>
              <a:rPr lang="en-US" dirty="0" smtClean="0"/>
              <a:t>Testing: a Toy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020167"/>
                <a:ext cx="8382000" cy="5574063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dirty="0" smtClean="0">
                    <a:solidFill>
                      <a:schemeClr val="accent2"/>
                    </a:solidFill>
                  </a:rPr>
                  <a:t>Input: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string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33CC"/>
                    </a:solidFill>
                  </a:rPr>
                  <a:t>Question</a:t>
                </a:r>
                <a:r>
                  <a:rPr lang="en-US" dirty="0">
                    <a:solidFill>
                      <a:srgbClr val="0033CC"/>
                    </a:solidFill>
                  </a:rPr>
                  <a:t>:</a:t>
                </a:r>
                <a:r>
                  <a:rPr lang="en-US" dirty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=00…0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  <a:p>
                <a:pPr>
                  <a:buNone/>
                </a:pPr>
                <a:r>
                  <a:rPr lang="en-US" dirty="0"/>
                  <a:t>	Requires reading entire </a:t>
                </a:r>
                <a:r>
                  <a:rPr lang="en-US" dirty="0" smtClean="0"/>
                  <a:t>input.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Approximate version: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	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=00…0 </m:t>
                    </m:r>
                  </m:oMath>
                </a14:m>
                <a:r>
                  <a:rPr lang="en-US" dirty="0" smtClean="0"/>
                  <a:t>or</a:t>
                </a:r>
                <a:endParaRPr lang="en-US" dirty="0"/>
              </a:p>
              <a:p>
                <a:pPr>
                  <a:buNone/>
                </a:pPr>
                <a:r>
                  <a:rPr lang="en-US" dirty="0" smtClean="0"/>
                  <a:t>				does it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𝜀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33CC"/>
                    </a:solidFill>
                  </a:rPr>
                  <a:t> </a:t>
                </a:r>
                <a:r>
                  <a:rPr lang="en-US" dirty="0" smtClean="0"/>
                  <a:t>1’s (“errors”)?</a:t>
                </a:r>
              </a:p>
              <a:p>
                <a:pPr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=2/</m:t>
                    </m:r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 positions uniformly and independently at random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If 1 is found, </a:t>
                </a:r>
                <a:r>
                  <a:rPr lang="en-US" b="1" dirty="0" smtClean="0"/>
                  <a:t>reject</a:t>
                </a:r>
                <a:r>
                  <a:rPr lang="en-US" dirty="0" smtClean="0"/>
                  <a:t>; otherwise, </a:t>
                </a:r>
                <a:r>
                  <a:rPr lang="en-US" b="1" dirty="0" smtClean="0"/>
                  <a:t>accept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>
                    <a:solidFill>
                      <a:srgbClr val="0033CC"/>
                    </a:solidFill>
                  </a:rPr>
                  <a:t>Analysis: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=00…0</m:t>
                    </m:r>
                  </m:oMath>
                </a14:m>
                <a:r>
                  <a:rPr lang="en-US" dirty="0" smtClean="0"/>
                  <a:t>, it is always accepted.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-far, </a:t>
                </a:r>
                <a:r>
                  <a:rPr lang="en-US" dirty="0" smtClean="0">
                    <a:solidFill>
                      <a:srgbClr val="0033CC"/>
                    </a:solidFill>
                  </a:rPr>
                  <a:t>Pr[error] = </a:t>
                </a:r>
                <a:r>
                  <a:rPr lang="en-US" dirty="0" err="1" smtClean="0">
                    <a:solidFill>
                      <a:srgbClr val="0033CC"/>
                    </a:solidFill>
                  </a:rPr>
                  <a:t>Pr</a:t>
                </a:r>
                <a:r>
                  <a:rPr lang="en-US" dirty="0" smtClean="0">
                    <a:solidFill>
                      <a:srgbClr val="0033CC"/>
                    </a:solidFill>
                  </a:rPr>
                  <a:t>[no 1’s in the sample]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𝜀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a test catches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witness</a:t>
                </a:r>
                <a:r>
                  <a:rPr lang="en-US" dirty="0"/>
                  <a:t> </a:t>
                </a:r>
                <a:r>
                  <a:rPr lang="en-US" dirty="0" smtClean="0"/>
                  <a:t>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pPr marL="0" indent="0">
                  <a:lnSpc>
                    <a:spcPct val="70000"/>
                  </a:lnSpc>
                  <a:buNone/>
                </a:pP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33CC"/>
                        </a:solidFill>
                        <a:latin typeface="Cambria Math"/>
                      </a:rPr>
                      <m:t>s</m:t>
                    </m:r>
                    <m:r>
                      <a:rPr lang="en-US" b="0" i="0" dirty="0" smtClean="0">
                        <a:solidFill>
                          <a:srgbClr val="0033CC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 smtClean="0"/>
                  <a:t> iterations of the test catch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witness</a:t>
                </a:r>
                <a:r>
                  <a:rPr lang="en-US" dirty="0" smtClean="0"/>
                  <a:t> 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≥2/3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/>
                      </a:rPr>
                      <m:t>. </m:t>
                    </m:r>
                  </m:oMath>
                </a14:m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020167"/>
                <a:ext cx="8382000" cy="5574063"/>
              </a:xfrm>
              <a:blipFill rotWithShape="1">
                <a:blip r:embed="rId4"/>
                <a:stretch>
                  <a:fillRect l="-800" t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97137" y="4009777"/>
                <a:ext cx="1780616" cy="338554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i="0" dirty="0" smtClean="0">
                    <a:solidFill>
                      <a:srgbClr val="0033CC"/>
                    </a:solidFill>
                  </a:rPr>
                  <a:t>Used: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33CC"/>
                        </a:solidFill>
                        <a:latin typeface="Cambria Math"/>
                      </a:rPr>
                      <m:t>1−</m:t>
                    </m:r>
                    <m:r>
                      <a:rPr lang="en-US" sz="1600" b="0" i="1" smtClean="0">
                        <a:solidFill>
                          <a:srgbClr val="0033CC"/>
                        </a:solidFill>
                        <a:latin typeface="Cambria Math"/>
                      </a:rPr>
                      <m:t>𝑥</m:t>
                    </m:r>
                    <m:r>
                      <a:rPr lang="en-US" sz="1600" b="0" i="1" smtClean="0">
                        <a:solidFill>
                          <a:srgbClr val="0033CC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en-US" sz="1600" i="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137" y="4009777"/>
                <a:ext cx="1780616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 bwMode="auto">
          <a:xfrm>
            <a:off x="533400" y="5398498"/>
            <a:ext cx="777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09600" y="5008966"/>
            <a:ext cx="303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Witness Lemma</a:t>
            </a:r>
            <a:endParaRPr lang="en-US" sz="24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6779172" y="4348331"/>
            <a:ext cx="0" cy="2552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CC66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062252"/>
              </p:ext>
            </p:extLst>
          </p:nvPr>
        </p:nvGraphicFramePr>
        <p:xfrm>
          <a:off x="5583649" y="982502"/>
          <a:ext cx="332387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319"/>
                <a:gridCol w="369319"/>
                <a:gridCol w="369319"/>
                <a:gridCol w="369319"/>
                <a:gridCol w="369319"/>
                <a:gridCol w="369319"/>
                <a:gridCol w="369319"/>
                <a:gridCol w="369319"/>
                <a:gridCol w="369319"/>
              </a:tblGrid>
              <a:tr h="24720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en-US" sz="2000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00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0" grpId="0"/>
      <p:bldP spid="11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533400" y="2612533"/>
            <a:ext cx="8090338" cy="1326235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33400" y="3002066"/>
            <a:ext cx="809033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Approximation: a Toy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020168"/>
                <a:ext cx="8470900" cy="52578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dirty="0" smtClean="0">
                    <a:solidFill>
                      <a:schemeClr val="accent2"/>
                    </a:solidFill>
                  </a:rPr>
                  <a:t>Input: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 string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33CC"/>
                    </a:solidFill>
                  </a:rPr>
                  <a:t>Goal:</a:t>
                </a:r>
                <a:r>
                  <a:rPr lang="en-US" dirty="0" smtClean="0"/>
                  <a:t> Estimate the fraction of 1’s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(like in polls)</a:t>
                </a:r>
                <a:endParaRPr lang="en-US" dirty="0"/>
              </a:p>
              <a:p>
                <a:pPr>
                  <a:buNone/>
                </a:pPr>
                <a:r>
                  <a:rPr lang="en-US" dirty="0" smtClean="0"/>
                  <a:t>It suffices to sample</a:t>
                </a:r>
                <a:r>
                  <a:rPr lang="en-US" dirty="0" smtClean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=1⁄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𝜀</m:t>
                        </m:r>
                      </m:e>
                      <m:sup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 smtClean="0"/>
                  <a:t>positions and output the average                         to get the fraction </a:t>
                </a:r>
                <a:r>
                  <a:rPr lang="en-US" dirty="0"/>
                  <a:t>of </a:t>
                </a:r>
                <a:r>
                  <a:rPr lang="en-US" dirty="0" smtClean="0"/>
                  <a:t>1’s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</a:rPr>
                      <m:t>±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</a:rPr>
                      <m:t>𝜀</m:t>
                    </m:r>
                  </m:oMath>
                </a14:m>
                <a:r>
                  <a:rPr lang="en-US" dirty="0" smtClean="0">
                    <a:cs typeface="Arial"/>
                    <a:sym typeface="Math A"/>
                  </a:rPr>
                  <a:t> (i.e., </a:t>
                </a:r>
                <a:r>
                  <a:rPr lang="en-US" dirty="0" smtClean="0">
                    <a:solidFill>
                      <a:srgbClr val="FF0000"/>
                    </a:solidFill>
                    <a:cs typeface="Arial"/>
                    <a:sym typeface="Math A"/>
                  </a:rPr>
                  <a:t>additive error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/>
                      </a:rPr>
                      <m:t>𝜀</m:t>
                    </m:r>
                  </m:oMath>
                </a14:m>
                <a:r>
                  <a:rPr lang="en-US" dirty="0" smtClean="0">
                    <a:cs typeface="Arial"/>
                    <a:sym typeface="Math A"/>
                  </a:rPr>
                  <a:t>) with </a:t>
                </a:r>
                <a:r>
                  <a:rPr lang="en-US" dirty="0">
                    <a:cs typeface="Arial"/>
                    <a:sym typeface="Math A"/>
                  </a:rPr>
                  <a:t>probability</a:t>
                </a:r>
                <a:r>
                  <a:rPr lang="en-US" dirty="0">
                    <a:solidFill>
                      <a:schemeClr val="accent2"/>
                    </a:solidFill>
                    <a:cs typeface="Arial"/>
                    <a:sym typeface="Math A"/>
                  </a:rPr>
                  <a:t> </a:t>
                </a:r>
                <a:r>
                  <a:rPr lang="en-US" dirty="0">
                    <a:latin typeface="cmsy10"/>
                  </a:rPr>
                  <a:t>¸ </a:t>
                </a:r>
                <a:r>
                  <a:rPr lang="en-US" dirty="0" smtClean="0">
                    <a:cs typeface="Arial"/>
                    <a:sym typeface="Math A"/>
                  </a:rPr>
                  <a:t>2/3</a:t>
                </a:r>
                <a:endParaRPr lang="en-US" dirty="0">
                  <a:cs typeface="Arial"/>
                  <a:sym typeface="Math A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 smtClean="0"/>
                  <a:t> = value of 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. Then E[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dirty="0" smtClean="0"/>
                  <a:t>]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/>
                            <a:sym typeface="Symbol" pitchFamily="18" charset="2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i="1">
                                <a:latin typeface="Cambria Math"/>
                                <a:sym typeface="Symbol" pitchFamily="18" charset="2"/>
                              </a:rPr>
                            </m:ctrlPr>
                          </m:limUppPr>
                          <m:e>
                            <m:r>
                              <a:rPr lang="en-US">
                                <a:latin typeface="Cambria Math"/>
                                <a:sym typeface="Symbol" pitchFamily="18" charset="2"/>
                              </a:rPr>
                              <m:t>∑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  <a:sym typeface="Symbol" pitchFamily="18" charset="2"/>
                              </a:rPr>
                              <m:t>𝑠</m:t>
                            </m:r>
                          </m:lim>
                        </m:limUpp>
                      </m:e>
                      <m:lim>
                        <m:r>
                          <a:rPr lang="en-US">
                            <a:latin typeface="Cambria Math"/>
                            <a:sym typeface="Symbol" pitchFamily="18" charset="2"/>
                          </a:rPr>
                          <m:t>𝑖</m:t>
                        </m:r>
                        <m:r>
                          <a:rPr lang="en-US">
                            <a:latin typeface="Cambria Math"/>
                            <a:sym typeface="Symbol" pitchFamily="18" charset="2"/>
                          </a:rPr>
                          <m:t>=1</m:t>
                        </m:r>
                      </m:lim>
                    </m:limLow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E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  <m:t>i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]=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⋅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(fraction of 1’s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solidFill>
                                        <a:srgbClr val="0033CC"/>
                                      </a:solidFill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dirty="0" smtClean="0">
                                      <a:solidFill>
                                        <a:srgbClr val="0033CC"/>
                                      </a:solidFill>
                                    </a:rPr>
                                    <m:t>sample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dirty="0" smtClean="0">
                                      <a:solidFill>
                                        <a:srgbClr val="0033CC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dirty="0" smtClean="0">
                                      <a:solidFill>
                                        <a:srgbClr val="0033CC"/>
                                      </a:solidFill>
                                    </a:rPr>
                                    <m:t>average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solidFill>
                                        <a:srgbClr val="0033CC"/>
                                      </a:solidFill>
                                    </a:rPr>
                                    <m:t>)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 −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solidFill>
                                            <a:srgbClr val="0033CC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b="0" i="0" dirty="0" smtClean="0">
                                          <a:solidFill>
                                            <a:srgbClr val="0033CC"/>
                                          </a:solidFill>
                                          <a:latin typeface="Cambria Math"/>
                                        </a:rPr>
                                        <m:t>fraction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>
                                          <a:solidFill>
                                            <a:srgbClr val="0033CC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>
                                          <a:solidFill>
                                            <a:srgbClr val="0033CC"/>
                                          </a:solidFill>
                                          <a:latin typeface="Cambria Math"/>
                                        </a:rPr>
                                        <m:t>of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>
                                          <a:solidFill>
                                            <a:srgbClr val="0033CC"/>
                                          </a:solidFill>
                                          <a:latin typeface="Cambria Math"/>
                                        </a:rPr>
                                        <m:t> 1′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>
                                          <a:solidFill>
                                            <a:srgbClr val="0033CC"/>
                                          </a:solidFill>
                                          <a:latin typeface="Cambria Math"/>
                                        </a:rPr>
                                        <m:t>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>
                                          <a:solidFill>
                                            <a:srgbClr val="0033CC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>
                                          <a:solidFill>
                                            <a:srgbClr val="0033CC"/>
                                          </a:solidFill>
                                          <a:latin typeface="Cambria Math"/>
                                        </a:rPr>
                                        <m:t>in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>
                                          <a:solidFill>
                                            <a:srgbClr val="0033CC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33CC"/>
                                          </a:solidFill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𝜀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Y</m:t>
                              </m:r>
                              <m:r>
                                <a:rPr lang="en-US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Y</m:t>
                                  </m:r>
                                </m:e>
                              </m:d>
                            </m:e>
                          </m:d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𝜀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e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sup>
                      </m:sSup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&lt;1/3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020168"/>
                <a:ext cx="8470900" cy="5257800"/>
              </a:xfrm>
              <a:blipFill rotWithShape="1">
                <a:blip r:embed="rId3"/>
                <a:stretch>
                  <a:fillRect l="-792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51497" y="2954974"/>
                <a:ext cx="8537329" cy="98379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i="0" dirty="0" smtClean="0">
                    <a:latin typeface="Calibri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FF0000"/>
                            </a:solidFill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i="0" dirty="0" smtClean="0">
                    <a:latin typeface="Calibri" pitchFamily="34" charset="0"/>
                  </a:rPr>
                  <a:t> be independently distributed </a:t>
                </a:r>
                <a:r>
                  <a:rPr lang="en-US" i="0" dirty="0">
                    <a:latin typeface="Calibri" pitchFamily="34" charset="0"/>
                  </a:rPr>
                  <a:t>random variables in [0,1</a:t>
                </a:r>
                <a:r>
                  <a:rPr lang="en-US" i="0" dirty="0" smtClean="0">
                    <a:latin typeface="Calibri" pitchFamily="34" charset="0"/>
                  </a:rPr>
                  <a:t>] and </a:t>
                </a:r>
              </a:p>
              <a:p>
                <a:r>
                  <a:rPr lang="en-US" i="0" dirty="0" smtClean="0">
                    <a:latin typeface="Calibri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solidFill>
                          <a:srgbClr val="FF0000"/>
                        </a:solidFill>
                        <a:latin typeface="Cambria Math"/>
                      </a:rPr>
                      <m:t>Y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/>
                            <a:sym typeface="Symbol" pitchFamily="18" charset="2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i="1">
                                <a:latin typeface="Cambria Math"/>
                                <a:sym typeface="Symbol" pitchFamily="18" charset="2"/>
                              </a:rPr>
                            </m:ctrlPr>
                          </m:limUppPr>
                          <m:e>
                            <m:r>
                              <a:rPr lang="en-US">
                                <a:latin typeface="Cambria Math"/>
                                <a:sym typeface="Symbol" pitchFamily="18" charset="2"/>
                              </a:rPr>
                              <m:t>∑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  <a:sym typeface="Symbol" pitchFamily="18" charset="2"/>
                              </a:rPr>
                              <m:t>𝑠</m:t>
                            </m:r>
                          </m:lim>
                        </m:limUpp>
                      </m:e>
                      <m:lim>
                        <m:r>
                          <a:rPr lang="en-US">
                            <a:latin typeface="Cambria Math"/>
                            <a:sym typeface="Symbol" pitchFamily="18" charset="2"/>
                          </a:rPr>
                          <m:t>𝑖</m:t>
                        </m:r>
                        <m:r>
                          <a:rPr lang="en-US">
                            <a:latin typeface="Cambria Math"/>
                            <a:sym typeface="Symbol" pitchFamily="18" charset="2"/>
                          </a:rPr>
                          <m:t>=1</m:t>
                        </m:r>
                      </m:lim>
                    </m:limLow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i="0" dirty="0" smtClean="0">
                    <a:latin typeface="Calibri" pitchFamily="34" charset="0"/>
                  </a:rPr>
                  <a:t> (sample sum).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/>
                                  </a:rPr>
                                  <m:t>Y</m:t>
                                </m:r>
                                <m:r>
                                  <a:rPr lang="en-US" i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0">
                                <a:latin typeface="Cambria Math"/>
                              </a:rPr>
                              <m:t>≥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δ</m:t>
                            </m:r>
                          </m:e>
                        </m:d>
                        <m:r>
                          <a:rPr lang="en-US" i="0">
                            <a:latin typeface="Cambria Math"/>
                          </a:rPr>
                          <m:t>≤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e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i="0" dirty="0" smtClean="0">
                    <a:latin typeface="Calibri" pitchFamily="34" charset="0"/>
                  </a:rPr>
                  <a:t>.</a:t>
                </a:r>
                <a:endParaRPr lang="en-US" i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97" y="2954974"/>
                <a:ext cx="8537329" cy="983795"/>
              </a:xfrm>
              <a:prstGeom prst="rect">
                <a:avLst/>
              </a:prstGeom>
              <a:blipFill rotWithShape="1">
                <a:blip r:embed="rId4"/>
                <a:stretch>
                  <a:fillRect l="-714" t="-310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309359"/>
              </p:ext>
            </p:extLst>
          </p:nvPr>
        </p:nvGraphicFramePr>
        <p:xfrm>
          <a:off x="5583649" y="982502"/>
          <a:ext cx="332387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319"/>
                <a:gridCol w="369319"/>
                <a:gridCol w="369319"/>
                <a:gridCol w="369319"/>
                <a:gridCol w="369319"/>
                <a:gridCol w="369319"/>
                <a:gridCol w="369319"/>
                <a:gridCol w="369319"/>
                <a:gridCol w="369319"/>
              </a:tblGrid>
              <a:tr h="24720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…</a:t>
                      </a:r>
                      <a:endParaRPr lang="en-US" sz="2000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accent2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en-US" sz="2000" dirty="0">
                        <a:solidFill>
                          <a:schemeClr val="accent2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599" y="2612534"/>
            <a:ext cx="435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Hoeffding</a:t>
            </a:r>
            <a:r>
              <a:rPr lang="en-US" sz="24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Bound</a:t>
            </a:r>
            <a:endParaRPr lang="en-US" sz="24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9617" y="5460206"/>
                <a:ext cx="3960380" cy="40011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i="0" kern="0" dirty="0" smtClean="0">
                    <a:solidFill>
                      <a:srgbClr val="000000"/>
                    </a:solidFill>
                    <a:latin typeface="Calibri" pitchFamily="34" charset="0"/>
                  </a:rPr>
                  <a:t>Apply </a:t>
                </a:r>
                <a:r>
                  <a:rPr lang="en-US" i="0" kern="0" dirty="0" err="1">
                    <a:solidFill>
                      <a:srgbClr val="000000"/>
                    </a:solidFill>
                    <a:latin typeface="Calibri" pitchFamily="34" charset="0"/>
                  </a:rPr>
                  <a:t>Hoeffding</a:t>
                </a:r>
                <a:r>
                  <a:rPr lang="en-US" i="0" kern="0" dirty="0">
                    <a:solidFill>
                      <a:srgbClr val="000000"/>
                    </a:solidFill>
                    <a:latin typeface="Calibri" pitchFamily="34" charset="0"/>
                  </a:rPr>
                  <a:t> Bound with </a:t>
                </a:r>
                <a14:m>
                  <m:oMath xmlns:m="http://schemas.openxmlformats.org/officeDocument/2006/math">
                    <m:r>
                      <a:rPr lang="en-US" kern="0">
                        <a:solidFill>
                          <a:srgbClr val="0033CC"/>
                        </a:solidFill>
                        <a:latin typeface="Cambria Math"/>
                      </a:rPr>
                      <m:t>𝛿</m:t>
                    </m:r>
                    <m:r>
                      <a:rPr lang="en-US" kern="0">
                        <a:solidFill>
                          <a:srgbClr val="0033CC"/>
                        </a:solidFill>
                        <a:latin typeface="Cambria Math"/>
                      </a:rPr>
                      <m:t>=</m:t>
                    </m:r>
                    <m:r>
                      <a:rPr lang="en-US" kern="0">
                        <a:solidFill>
                          <a:srgbClr val="0033CC"/>
                        </a:solidFill>
                        <a:latin typeface="Cambria Math"/>
                      </a:rPr>
                      <m:t>𝜀</m:t>
                    </m:r>
                    <m:r>
                      <a:rPr lang="en-US" kern="0">
                        <a:solidFill>
                          <a:srgbClr val="0033CC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i="0" kern="0" dirty="0">
                    <a:solidFill>
                      <a:srgbClr val="0033CC"/>
                    </a:solidFill>
                    <a:latin typeface="Calibri" pitchFamily="34" charset="0"/>
                  </a:rPr>
                  <a:t> </a:t>
                </a:r>
                <a:endParaRPr lang="en-US" sz="1600" i="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7" y="5460206"/>
                <a:ext cx="3960380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 bwMode="auto">
          <a:xfrm rot="10800000">
            <a:off x="3499948" y="5205005"/>
            <a:ext cx="0" cy="2552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CC66"/>
            </a:solidFill>
            <a:prstDash val="solid"/>
            <a:round/>
            <a:headEnd type="none" w="sm" len="sm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20161" y="5460206"/>
                <a:ext cx="2404697" cy="40011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i="0" kern="0" dirty="0">
                    <a:solidFill>
                      <a:srgbClr val="000000"/>
                    </a:solidFill>
                    <a:latin typeface="Calibri" pitchFamily="34" charset="0"/>
                  </a:rPr>
                  <a:t>substitute </a:t>
                </a:r>
                <a14:m>
                  <m:oMath xmlns:m="http://schemas.openxmlformats.org/officeDocument/2006/math">
                    <m:r>
                      <a:rPr lang="en-US" kern="0">
                        <a:solidFill>
                          <a:srgbClr val="0033CC"/>
                        </a:solidFill>
                        <a:latin typeface="Cambria Math"/>
                      </a:rPr>
                      <m:t>𝑠</m:t>
                    </m:r>
                    <m:r>
                      <a:rPr lang="en-US" kern="0">
                        <a:solidFill>
                          <a:srgbClr val="0033CC"/>
                        </a:solidFill>
                        <a:latin typeface="Cambria Math"/>
                      </a:rPr>
                      <m:t>=1⁄</m:t>
                    </m:r>
                    <m:sSup>
                      <m:sSupPr>
                        <m:ctrlPr>
                          <a:rPr lang="en-US" i="1" ker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kern="0">
                            <a:solidFill>
                              <a:srgbClr val="0033CC"/>
                            </a:solidFill>
                            <a:latin typeface="Cambria Math"/>
                          </a:rPr>
                          <m:t>𝜀</m:t>
                        </m:r>
                      </m:e>
                      <m:sup>
                        <m:r>
                          <a:rPr lang="en-US" kern="0">
                            <a:solidFill>
                              <a:srgbClr val="0033CC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600" i="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161" y="5460206"/>
                <a:ext cx="2404697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 bwMode="auto">
          <a:xfrm rot="10800000">
            <a:off x="4820161" y="5223158"/>
            <a:ext cx="0" cy="2552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CC66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1206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9" grpId="0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92976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Property Testing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971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2760" y="3044836"/>
            <a:ext cx="85344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tint val="6000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520" y="311622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3600" i="0" dirty="0" smtClean="0">
                <a:solidFill>
                  <a:schemeClr val="tx1"/>
                </a:solidFill>
              </a:rPr>
              <a:t>Simple Examples</a:t>
            </a:r>
            <a:endParaRPr 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30248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Properties of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54" y="1020767"/>
            <a:ext cx="2352294" cy="2352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6" t="25891" r="56168" b="22319"/>
          <a:stretch/>
        </p:blipFill>
        <p:spPr>
          <a:xfrm>
            <a:off x="1086099" y="3721230"/>
            <a:ext cx="1637390" cy="223287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7" y="1020767"/>
            <a:ext cx="2352294" cy="235229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73" t="28566" r="24810" b="32138"/>
          <a:stretch/>
        </p:blipFill>
        <p:spPr>
          <a:xfrm>
            <a:off x="4713741" y="3831826"/>
            <a:ext cx="210312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Pixel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22" name="Group 621"/>
          <p:cNvGrpSpPr/>
          <p:nvPr/>
        </p:nvGrpSpPr>
        <p:grpSpPr>
          <a:xfrm>
            <a:off x="3156111" y="1830241"/>
            <a:ext cx="2617863" cy="2661927"/>
            <a:chOff x="768376" y="1514921"/>
            <a:chExt cx="2617863" cy="2661927"/>
          </a:xfrm>
        </p:grpSpPr>
        <p:sp>
          <p:nvSpPr>
            <p:cNvPr id="5" name="Oval 4"/>
            <p:cNvSpPr/>
            <p:nvPr/>
          </p:nvSpPr>
          <p:spPr bwMode="auto">
            <a:xfrm>
              <a:off x="768376" y="1514923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995107" y="1514922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221838" y="1514923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448569" y="1514922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75300" y="1514923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902031" y="1514922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28762" y="1514923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355493" y="1514922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2582224" y="1514922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2808955" y="1514921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3035686" y="1514922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3262414" y="1514921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68376" y="1746069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995107" y="1746068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1221838" y="1746069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1448569" y="1746068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1675300" y="1746069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1902031" y="1746068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2128762" y="1746069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2355493" y="1746068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582224" y="1746068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2808955" y="1746067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3035686" y="1746068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3262414" y="1746067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68376" y="1977215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995107" y="1977214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1221838" y="1977215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1448569" y="1977214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1675300" y="1977215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1902031" y="1977214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2128762" y="1977215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2355493" y="1977214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2582224" y="1977214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2808955" y="1977213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3035686" y="1977214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3262414" y="1977213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68376" y="2208361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995107" y="2208360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1221838" y="2208361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1448569" y="2208360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1675300" y="2208361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1902031" y="2208360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2128762" y="2208361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2355493" y="2208360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2582224" y="2208360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2808955" y="2208359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3035686" y="2208360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3262414" y="2208359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18" name="Oval 217"/>
            <p:cNvSpPr/>
            <p:nvPr/>
          </p:nvSpPr>
          <p:spPr bwMode="auto">
            <a:xfrm>
              <a:off x="768376" y="2439507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19" name="Oval 218"/>
            <p:cNvSpPr/>
            <p:nvPr/>
          </p:nvSpPr>
          <p:spPr bwMode="auto">
            <a:xfrm>
              <a:off x="995107" y="2439506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0" name="Oval 219"/>
            <p:cNvSpPr/>
            <p:nvPr/>
          </p:nvSpPr>
          <p:spPr bwMode="auto">
            <a:xfrm>
              <a:off x="1221838" y="2439507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1" name="Oval 220"/>
            <p:cNvSpPr/>
            <p:nvPr/>
          </p:nvSpPr>
          <p:spPr bwMode="auto">
            <a:xfrm>
              <a:off x="1448569" y="2439506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2" name="Oval 221"/>
            <p:cNvSpPr/>
            <p:nvPr/>
          </p:nvSpPr>
          <p:spPr bwMode="auto">
            <a:xfrm>
              <a:off x="1675300" y="2439507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3" name="Oval 222"/>
            <p:cNvSpPr/>
            <p:nvPr/>
          </p:nvSpPr>
          <p:spPr bwMode="auto">
            <a:xfrm>
              <a:off x="1902031" y="2439506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4" name="Oval 223"/>
            <p:cNvSpPr/>
            <p:nvPr/>
          </p:nvSpPr>
          <p:spPr bwMode="auto">
            <a:xfrm>
              <a:off x="2128762" y="2439507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5" name="Oval 224"/>
            <p:cNvSpPr/>
            <p:nvPr/>
          </p:nvSpPr>
          <p:spPr bwMode="auto">
            <a:xfrm>
              <a:off x="2355493" y="2439506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6" name="Oval 225"/>
            <p:cNvSpPr/>
            <p:nvPr/>
          </p:nvSpPr>
          <p:spPr bwMode="auto">
            <a:xfrm>
              <a:off x="2582224" y="2439506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7" name="Oval 226"/>
            <p:cNvSpPr/>
            <p:nvPr/>
          </p:nvSpPr>
          <p:spPr bwMode="auto">
            <a:xfrm>
              <a:off x="2808955" y="2439505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8" name="Oval 227"/>
            <p:cNvSpPr/>
            <p:nvPr/>
          </p:nvSpPr>
          <p:spPr bwMode="auto">
            <a:xfrm>
              <a:off x="3035686" y="2439506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9" name="Oval 228"/>
            <p:cNvSpPr/>
            <p:nvPr/>
          </p:nvSpPr>
          <p:spPr bwMode="auto">
            <a:xfrm>
              <a:off x="3262414" y="2439505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1" name="Oval 230"/>
            <p:cNvSpPr/>
            <p:nvPr/>
          </p:nvSpPr>
          <p:spPr bwMode="auto">
            <a:xfrm>
              <a:off x="768376" y="2670653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2" name="Oval 231"/>
            <p:cNvSpPr/>
            <p:nvPr/>
          </p:nvSpPr>
          <p:spPr bwMode="auto">
            <a:xfrm>
              <a:off x="995107" y="2670652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 bwMode="auto">
            <a:xfrm>
              <a:off x="1221838" y="2670653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 bwMode="auto">
            <a:xfrm>
              <a:off x="1448569" y="2670652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 bwMode="auto">
            <a:xfrm>
              <a:off x="1675300" y="2670653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 bwMode="auto">
            <a:xfrm>
              <a:off x="1902031" y="2670652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7" name="Oval 236"/>
            <p:cNvSpPr/>
            <p:nvPr/>
          </p:nvSpPr>
          <p:spPr bwMode="auto">
            <a:xfrm>
              <a:off x="2128762" y="2670653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8" name="Oval 237"/>
            <p:cNvSpPr/>
            <p:nvPr/>
          </p:nvSpPr>
          <p:spPr bwMode="auto">
            <a:xfrm>
              <a:off x="2355493" y="2670652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9" name="Oval 238"/>
            <p:cNvSpPr/>
            <p:nvPr/>
          </p:nvSpPr>
          <p:spPr bwMode="auto">
            <a:xfrm>
              <a:off x="2582224" y="2670652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 bwMode="auto">
            <a:xfrm>
              <a:off x="2808955" y="2670651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41" name="Oval 240"/>
            <p:cNvSpPr/>
            <p:nvPr/>
          </p:nvSpPr>
          <p:spPr bwMode="auto">
            <a:xfrm>
              <a:off x="3035686" y="2670652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42" name="Oval 241"/>
            <p:cNvSpPr/>
            <p:nvPr/>
          </p:nvSpPr>
          <p:spPr bwMode="auto">
            <a:xfrm>
              <a:off x="3262414" y="2670651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44" name="Oval 243"/>
            <p:cNvSpPr/>
            <p:nvPr/>
          </p:nvSpPr>
          <p:spPr bwMode="auto">
            <a:xfrm>
              <a:off x="768376" y="2901799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 bwMode="auto">
            <a:xfrm>
              <a:off x="995107" y="2901798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 bwMode="auto">
            <a:xfrm>
              <a:off x="1221838" y="2901799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 bwMode="auto">
            <a:xfrm>
              <a:off x="1448569" y="2901798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 bwMode="auto">
            <a:xfrm>
              <a:off x="1675300" y="2901799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 bwMode="auto">
            <a:xfrm>
              <a:off x="1902031" y="2901798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50" name="Oval 249"/>
            <p:cNvSpPr/>
            <p:nvPr/>
          </p:nvSpPr>
          <p:spPr bwMode="auto">
            <a:xfrm>
              <a:off x="2128762" y="2901799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51" name="Oval 250"/>
            <p:cNvSpPr/>
            <p:nvPr/>
          </p:nvSpPr>
          <p:spPr bwMode="auto">
            <a:xfrm>
              <a:off x="2355493" y="2901798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52" name="Oval 251"/>
            <p:cNvSpPr/>
            <p:nvPr/>
          </p:nvSpPr>
          <p:spPr bwMode="auto">
            <a:xfrm>
              <a:off x="2582224" y="2901798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53" name="Oval 252"/>
            <p:cNvSpPr/>
            <p:nvPr/>
          </p:nvSpPr>
          <p:spPr bwMode="auto">
            <a:xfrm>
              <a:off x="2808955" y="2901797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 bwMode="auto">
            <a:xfrm>
              <a:off x="3035686" y="2901798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55" name="Oval 254"/>
            <p:cNvSpPr/>
            <p:nvPr/>
          </p:nvSpPr>
          <p:spPr bwMode="auto">
            <a:xfrm>
              <a:off x="3262414" y="2901797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57" name="Oval 256"/>
            <p:cNvSpPr/>
            <p:nvPr/>
          </p:nvSpPr>
          <p:spPr bwMode="auto">
            <a:xfrm>
              <a:off x="768376" y="3132945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58" name="Oval 257"/>
            <p:cNvSpPr/>
            <p:nvPr/>
          </p:nvSpPr>
          <p:spPr bwMode="auto">
            <a:xfrm>
              <a:off x="995107" y="3132944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59" name="Oval 258"/>
            <p:cNvSpPr/>
            <p:nvPr/>
          </p:nvSpPr>
          <p:spPr bwMode="auto">
            <a:xfrm>
              <a:off x="1221838" y="3132945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0" name="Oval 259"/>
            <p:cNvSpPr/>
            <p:nvPr/>
          </p:nvSpPr>
          <p:spPr bwMode="auto">
            <a:xfrm>
              <a:off x="1448569" y="3132944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1" name="Oval 260"/>
            <p:cNvSpPr/>
            <p:nvPr/>
          </p:nvSpPr>
          <p:spPr bwMode="auto">
            <a:xfrm>
              <a:off x="1675300" y="3132945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2" name="Oval 261"/>
            <p:cNvSpPr/>
            <p:nvPr/>
          </p:nvSpPr>
          <p:spPr bwMode="auto">
            <a:xfrm>
              <a:off x="1902031" y="3132944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3" name="Oval 262"/>
            <p:cNvSpPr/>
            <p:nvPr/>
          </p:nvSpPr>
          <p:spPr bwMode="auto">
            <a:xfrm>
              <a:off x="2128762" y="3132945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4" name="Oval 263"/>
            <p:cNvSpPr/>
            <p:nvPr/>
          </p:nvSpPr>
          <p:spPr bwMode="auto">
            <a:xfrm>
              <a:off x="2355493" y="3132944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5" name="Oval 264"/>
            <p:cNvSpPr/>
            <p:nvPr/>
          </p:nvSpPr>
          <p:spPr bwMode="auto">
            <a:xfrm>
              <a:off x="2582224" y="3132944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6" name="Oval 265"/>
            <p:cNvSpPr/>
            <p:nvPr/>
          </p:nvSpPr>
          <p:spPr bwMode="auto">
            <a:xfrm>
              <a:off x="2808955" y="3132943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7" name="Oval 266"/>
            <p:cNvSpPr/>
            <p:nvPr/>
          </p:nvSpPr>
          <p:spPr bwMode="auto">
            <a:xfrm>
              <a:off x="3035686" y="3132944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68" name="Oval 267"/>
            <p:cNvSpPr/>
            <p:nvPr/>
          </p:nvSpPr>
          <p:spPr bwMode="auto">
            <a:xfrm>
              <a:off x="3262414" y="3132943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70" name="Oval 269"/>
            <p:cNvSpPr/>
            <p:nvPr/>
          </p:nvSpPr>
          <p:spPr bwMode="auto">
            <a:xfrm>
              <a:off x="768376" y="3364091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71" name="Oval 270"/>
            <p:cNvSpPr/>
            <p:nvPr/>
          </p:nvSpPr>
          <p:spPr bwMode="auto">
            <a:xfrm>
              <a:off x="995107" y="3364090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72" name="Oval 271"/>
            <p:cNvSpPr/>
            <p:nvPr/>
          </p:nvSpPr>
          <p:spPr bwMode="auto">
            <a:xfrm>
              <a:off x="1221838" y="3364091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73" name="Oval 272"/>
            <p:cNvSpPr/>
            <p:nvPr/>
          </p:nvSpPr>
          <p:spPr bwMode="auto">
            <a:xfrm>
              <a:off x="1448569" y="3364090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74" name="Oval 273"/>
            <p:cNvSpPr/>
            <p:nvPr/>
          </p:nvSpPr>
          <p:spPr bwMode="auto">
            <a:xfrm>
              <a:off x="1675300" y="3364091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75" name="Oval 274"/>
            <p:cNvSpPr/>
            <p:nvPr/>
          </p:nvSpPr>
          <p:spPr bwMode="auto">
            <a:xfrm>
              <a:off x="1902031" y="3364090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76" name="Oval 275"/>
            <p:cNvSpPr/>
            <p:nvPr/>
          </p:nvSpPr>
          <p:spPr bwMode="auto">
            <a:xfrm>
              <a:off x="2128762" y="3364091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77" name="Oval 276"/>
            <p:cNvSpPr/>
            <p:nvPr/>
          </p:nvSpPr>
          <p:spPr bwMode="auto">
            <a:xfrm>
              <a:off x="2355493" y="3364090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78" name="Oval 277"/>
            <p:cNvSpPr/>
            <p:nvPr/>
          </p:nvSpPr>
          <p:spPr bwMode="auto">
            <a:xfrm>
              <a:off x="2582224" y="3364090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79" name="Oval 278"/>
            <p:cNvSpPr/>
            <p:nvPr/>
          </p:nvSpPr>
          <p:spPr bwMode="auto">
            <a:xfrm>
              <a:off x="2808955" y="3364089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80" name="Oval 279"/>
            <p:cNvSpPr/>
            <p:nvPr/>
          </p:nvSpPr>
          <p:spPr bwMode="auto">
            <a:xfrm>
              <a:off x="3035686" y="3364090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81" name="Oval 280"/>
            <p:cNvSpPr/>
            <p:nvPr/>
          </p:nvSpPr>
          <p:spPr bwMode="auto">
            <a:xfrm>
              <a:off x="3262414" y="3364089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83" name="Oval 282"/>
            <p:cNvSpPr/>
            <p:nvPr/>
          </p:nvSpPr>
          <p:spPr bwMode="auto">
            <a:xfrm>
              <a:off x="768376" y="3595237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84" name="Oval 283"/>
            <p:cNvSpPr/>
            <p:nvPr/>
          </p:nvSpPr>
          <p:spPr bwMode="auto">
            <a:xfrm>
              <a:off x="995107" y="3595236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85" name="Oval 284"/>
            <p:cNvSpPr/>
            <p:nvPr/>
          </p:nvSpPr>
          <p:spPr bwMode="auto">
            <a:xfrm>
              <a:off x="1221838" y="3595237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86" name="Oval 285"/>
            <p:cNvSpPr/>
            <p:nvPr/>
          </p:nvSpPr>
          <p:spPr bwMode="auto">
            <a:xfrm>
              <a:off x="1448569" y="3595236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87" name="Oval 286"/>
            <p:cNvSpPr/>
            <p:nvPr/>
          </p:nvSpPr>
          <p:spPr bwMode="auto">
            <a:xfrm>
              <a:off x="1675300" y="3595237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88" name="Oval 287"/>
            <p:cNvSpPr/>
            <p:nvPr/>
          </p:nvSpPr>
          <p:spPr bwMode="auto">
            <a:xfrm>
              <a:off x="1902031" y="3595236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89" name="Oval 288"/>
            <p:cNvSpPr/>
            <p:nvPr/>
          </p:nvSpPr>
          <p:spPr bwMode="auto">
            <a:xfrm>
              <a:off x="2128762" y="3595237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90" name="Oval 289"/>
            <p:cNvSpPr/>
            <p:nvPr/>
          </p:nvSpPr>
          <p:spPr bwMode="auto">
            <a:xfrm>
              <a:off x="2355493" y="3595236"/>
              <a:ext cx="123825" cy="11932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91" name="Oval 290"/>
            <p:cNvSpPr/>
            <p:nvPr/>
          </p:nvSpPr>
          <p:spPr bwMode="auto">
            <a:xfrm>
              <a:off x="2582224" y="3595236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92" name="Oval 291"/>
            <p:cNvSpPr/>
            <p:nvPr/>
          </p:nvSpPr>
          <p:spPr bwMode="auto">
            <a:xfrm>
              <a:off x="2808955" y="3595235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93" name="Oval 292"/>
            <p:cNvSpPr/>
            <p:nvPr/>
          </p:nvSpPr>
          <p:spPr bwMode="auto">
            <a:xfrm>
              <a:off x="3035686" y="3595236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94" name="Oval 293"/>
            <p:cNvSpPr/>
            <p:nvPr/>
          </p:nvSpPr>
          <p:spPr bwMode="auto">
            <a:xfrm>
              <a:off x="3262414" y="3595235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96" name="Oval 295"/>
            <p:cNvSpPr/>
            <p:nvPr/>
          </p:nvSpPr>
          <p:spPr bwMode="auto">
            <a:xfrm>
              <a:off x="768376" y="3826383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97" name="Oval 296"/>
            <p:cNvSpPr/>
            <p:nvPr/>
          </p:nvSpPr>
          <p:spPr bwMode="auto">
            <a:xfrm>
              <a:off x="995107" y="3826382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 bwMode="auto">
            <a:xfrm>
              <a:off x="1221838" y="3826383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99" name="Oval 298"/>
            <p:cNvSpPr/>
            <p:nvPr/>
          </p:nvSpPr>
          <p:spPr bwMode="auto">
            <a:xfrm>
              <a:off x="1448569" y="3826382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0" name="Oval 299"/>
            <p:cNvSpPr/>
            <p:nvPr/>
          </p:nvSpPr>
          <p:spPr bwMode="auto">
            <a:xfrm>
              <a:off x="1675300" y="3826383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1" name="Oval 300"/>
            <p:cNvSpPr/>
            <p:nvPr/>
          </p:nvSpPr>
          <p:spPr bwMode="auto">
            <a:xfrm>
              <a:off x="1902031" y="3826382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2" name="Oval 301"/>
            <p:cNvSpPr/>
            <p:nvPr/>
          </p:nvSpPr>
          <p:spPr bwMode="auto">
            <a:xfrm>
              <a:off x="2128762" y="3826383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3" name="Oval 302"/>
            <p:cNvSpPr/>
            <p:nvPr/>
          </p:nvSpPr>
          <p:spPr bwMode="auto">
            <a:xfrm>
              <a:off x="2355493" y="3826382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4" name="Oval 303"/>
            <p:cNvSpPr/>
            <p:nvPr/>
          </p:nvSpPr>
          <p:spPr bwMode="auto">
            <a:xfrm>
              <a:off x="2582224" y="3826382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5" name="Oval 304"/>
            <p:cNvSpPr/>
            <p:nvPr/>
          </p:nvSpPr>
          <p:spPr bwMode="auto">
            <a:xfrm>
              <a:off x="2808955" y="3826381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6" name="Oval 305"/>
            <p:cNvSpPr/>
            <p:nvPr/>
          </p:nvSpPr>
          <p:spPr bwMode="auto">
            <a:xfrm>
              <a:off x="3035686" y="3826382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7" name="Oval 306"/>
            <p:cNvSpPr/>
            <p:nvPr/>
          </p:nvSpPr>
          <p:spPr bwMode="auto">
            <a:xfrm>
              <a:off x="3262414" y="3826381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9" name="Oval 308"/>
            <p:cNvSpPr/>
            <p:nvPr/>
          </p:nvSpPr>
          <p:spPr bwMode="auto">
            <a:xfrm>
              <a:off x="768376" y="4057525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0" name="Oval 309"/>
            <p:cNvSpPr/>
            <p:nvPr/>
          </p:nvSpPr>
          <p:spPr bwMode="auto">
            <a:xfrm>
              <a:off x="995107" y="4057524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1" name="Oval 310"/>
            <p:cNvSpPr/>
            <p:nvPr/>
          </p:nvSpPr>
          <p:spPr bwMode="auto">
            <a:xfrm>
              <a:off x="1221838" y="4057525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2" name="Oval 311"/>
            <p:cNvSpPr/>
            <p:nvPr/>
          </p:nvSpPr>
          <p:spPr bwMode="auto">
            <a:xfrm>
              <a:off x="1448569" y="4057524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3" name="Oval 312"/>
            <p:cNvSpPr/>
            <p:nvPr/>
          </p:nvSpPr>
          <p:spPr bwMode="auto">
            <a:xfrm>
              <a:off x="1675300" y="4057525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4" name="Oval 313"/>
            <p:cNvSpPr/>
            <p:nvPr/>
          </p:nvSpPr>
          <p:spPr bwMode="auto">
            <a:xfrm>
              <a:off x="1902031" y="4057524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5" name="Oval 314"/>
            <p:cNvSpPr/>
            <p:nvPr/>
          </p:nvSpPr>
          <p:spPr bwMode="auto">
            <a:xfrm>
              <a:off x="2128762" y="4057525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6" name="Oval 315"/>
            <p:cNvSpPr/>
            <p:nvPr/>
          </p:nvSpPr>
          <p:spPr bwMode="auto">
            <a:xfrm>
              <a:off x="2355493" y="4057524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7" name="Oval 316"/>
            <p:cNvSpPr/>
            <p:nvPr/>
          </p:nvSpPr>
          <p:spPr bwMode="auto">
            <a:xfrm>
              <a:off x="2582224" y="4057524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8" name="Oval 317"/>
            <p:cNvSpPr/>
            <p:nvPr/>
          </p:nvSpPr>
          <p:spPr bwMode="auto">
            <a:xfrm>
              <a:off x="2808955" y="4057523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9" name="Oval 318"/>
            <p:cNvSpPr/>
            <p:nvPr/>
          </p:nvSpPr>
          <p:spPr bwMode="auto">
            <a:xfrm>
              <a:off x="3035686" y="4057524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0" name="Oval 319"/>
            <p:cNvSpPr/>
            <p:nvPr/>
          </p:nvSpPr>
          <p:spPr bwMode="auto">
            <a:xfrm>
              <a:off x="3262414" y="4057523"/>
              <a:ext cx="123825" cy="119323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8" name="TextBox 767"/>
              <p:cNvSpPr txBox="1"/>
              <p:nvPr/>
            </p:nvSpPr>
            <p:spPr>
              <a:xfrm>
                <a:off x="3337778" y="4792047"/>
                <a:ext cx="2254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0" dirty="0" smtClean="0">
                    <a:solidFill>
                      <a:srgbClr val="0033CC"/>
                    </a:solidFill>
                  </a:rPr>
                  <a:t>Query: </a:t>
                </a:r>
                <a:r>
                  <a:rPr lang="en-US" i="0" dirty="0" smtClean="0">
                    <a:solidFill>
                      <a:srgbClr val="000000"/>
                    </a:solidFill>
                  </a:rPr>
                  <a:t>point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mtClean="0">
                        <a:solidFill>
                          <a:srgbClr val="0000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i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68" name="TextBox 7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778" y="4792047"/>
                <a:ext cx="2254528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981" t="-7576" r="-54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9" name="TextBox 768"/>
              <p:cNvSpPr txBox="1"/>
              <p:nvPr/>
            </p:nvSpPr>
            <p:spPr>
              <a:xfrm>
                <a:off x="3228860" y="5237208"/>
                <a:ext cx="26889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0" dirty="0" smtClean="0">
                    <a:solidFill>
                      <a:srgbClr val="0033CC"/>
                    </a:solidFill>
                  </a:rPr>
                  <a:t>Answer:</a:t>
                </a:r>
                <a:r>
                  <a:rPr lang="en-US" i="0" dirty="0" smtClean="0">
                    <a:solidFill>
                      <a:srgbClr val="000000"/>
                    </a:solidFill>
                  </a:rPr>
                  <a:t> color of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mtClean="0">
                        <a:solidFill>
                          <a:srgbClr val="0000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i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69" name="TextBox 7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860" y="5237208"/>
                <a:ext cx="2688941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494" t="-7576" r="-22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0" name="TextBox 769"/>
              <p:cNvSpPr txBox="1"/>
              <p:nvPr/>
            </p:nvSpPr>
            <p:spPr>
              <a:xfrm>
                <a:off x="2270346" y="990600"/>
                <a:ext cx="43636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i="0" dirty="0" smtClean="0">
                    <a:solidFill>
                      <a:srgbClr val="0033CC"/>
                    </a:solidFill>
                  </a:rPr>
                  <a:t>Input: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/>
                      </a:rPr>
                      <m:t>𝑛</m:t>
                    </m:r>
                    <m:r>
                      <a:rPr lang="en-US" smtClean="0">
                        <a:solidFill>
                          <a:srgbClr val="000000"/>
                        </a:solidFill>
                        <a:latin typeface="Cambria Math"/>
                      </a:rPr>
                      <m:t>×</m:t>
                    </m:r>
                    <m:r>
                      <a:rPr lang="en-US" smtClean="0">
                        <a:solidFill>
                          <a:srgbClr val="00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i="0" dirty="0" smtClean="0">
                    <a:solidFill>
                      <a:srgbClr val="000000"/>
                    </a:solidFill>
                  </a:rPr>
                  <a:t>matrix of pixels</a:t>
                </a:r>
              </a:p>
              <a:p>
                <a:pPr algn="ctr"/>
                <a:r>
                  <a:rPr lang="en-US" i="0" dirty="0" smtClean="0">
                    <a:solidFill>
                      <a:srgbClr val="000000"/>
                    </a:solidFill>
                  </a:rPr>
                  <a:t>(0/1 values for black-and-white pictures)</a:t>
                </a:r>
                <a:endParaRPr lang="en-US" i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70" name="TextBox 7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346" y="990600"/>
                <a:ext cx="4363695" cy="707886"/>
              </a:xfrm>
              <a:prstGeom prst="rect">
                <a:avLst/>
              </a:prstGeom>
              <a:blipFill rotWithShape="1">
                <a:blip r:embed="rId5"/>
                <a:stretch>
                  <a:fillRect l="-1117" t="-4310" r="-1117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" name="Oval 307"/>
          <p:cNvSpPr/>
          <p:nvPr/>
        </p:nvSpPr>
        <p:spPr bwMode="auto">
          <a:xfrm>
            <a:off x="4516497" y="3697728"/>
            <a:ext cx="123825" cy="119323"/>
          </a:xfrm>
          <a:prstGeom prst="ellipse">
            <a:avLst/>
          </a:prstGeom>
          <a:noFill/>
          <a:ln w="22225" cap="flat" cmpd="dbl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" grpId="0"/>
      <p:bldP spid="769" grpId="0"/>
      <p:bldP spid="30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if an Image is a Half-plane </a:t>
            </a:r>
            <a:r>
              <a:rPr lang="en-US" sz="2400" i="0" dirty="0">
                <a:solidFill>
                  <a:srgbClr val="990033"/>
                </a:solidFill>
              </a:rPr>
              <a:t>[R03</a:t>
            </a:r>
            <a:r>
              <a:rPr lang="en-US" sz="2400" i="0" dirty="0" smtClean="0">
                <a:solidFill>
                  <a:srgbClr val="990033"/>
                </a:solidFill>
              </a:rPr>
              <a:t>]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 half-plane or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-far from a half-plane?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</a:t>
                </a:r>
                <a:r>
                  <a:rPr lang="en-US" dirty="0" smtClean="0">
                    <a:solidFill>
                      <a:srgbClr val="0033CC"/>
                    </a:solidFill>
                  </a:rPr>
                  <a:t>O(1/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𝜀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33CC"/>
                    </a:solidFill>
                  </a:rPr>
                  <a:t> time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611" y="2592792"/>
            <a:ext cx="1463529" cy="128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2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Half-plane Instances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68376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95107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21838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448569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75300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902031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128762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355493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582224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08955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035686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262414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68376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995107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221838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448569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75300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902031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128762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355493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582224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808955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035686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262414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68376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995107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221838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1448569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675300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902031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128762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355493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582224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808955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3035686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3262414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68376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995107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221838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448569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1675300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902031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2128762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355493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2582224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808955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035686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3262414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768376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995107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221838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1448569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1675300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1902031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2128762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355493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2582224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2808955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035686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3262414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68376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995107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1221838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1448569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1675300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1902031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128762" y="267065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2355493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2582224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2808955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3035686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3262414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768376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995107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1221838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1448569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1675300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1902031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2128762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2355493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2582224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808955" y="290179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035686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3262414" y="290179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768376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995107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1221838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1448569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1675300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1902031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2128762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2355493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2582224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2808955" y="313294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035686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3262414" y="313294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768376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995107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1221838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1448569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1675300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1902031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2128762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2355493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2582224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2808955" y="336408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3035686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3262414" y="336408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768376" y="359523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995107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6" name="Oval 115"/>
          <p:cNvSpPr/>
          <p:nvPr/>
        </p:nvSpPr>
        <p:spPr bwMode="auto">
          <a:xfrm>
            <a:off x="1221838" y="359523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7" name="Oval 116"/>
          <p:cNvSpPr/>
          <p:nvPr/>
        </p:nvSpPr>
        <p:spPr bwMode="auto">
          <a:xfrm>
            <a:off x="1448569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1675300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9" name="Oval 118"/>
          <p:cNvSpPr/>
          <p:nvPr/>
        </p:nvSpPr>
        <p:spPr bwMode="auto">
          <a:xfrm>
            <a:off x="1902031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0" name="Oval 119"/>
          <p:cNvSpPr/>
          <p:nvPr/>
        </p:nvSpPr>
        <p:spPr bwMode="auto">
          <a:xfrm>
            <a:off x="2128762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1" name="Oval 120"/>
          <p:cNvSpPr/>
          <p:nvPr/>
        </p:nvSpPr>
        <p:spPr bwMode="auto">
          <a:xfrm>
            <a:off x="2355493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2582224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2808955" y="359523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4" name="Oval 123"/>
          <p:cNvSpPr/>
          <p:nvPr/>
        </p:nvSpPr>
        <p:spPr bwMode="auto">
          <a:xfrm>
            <a:off x="3035686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3262414" y="359523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768376" y="382638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995107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1221838" y="382638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1448569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1675300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1902031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2" name="Oval 131"/>
          <p:cNvSpPr/>
          <p:nvPr/>
        </p:nvSpPr>
        <p:spPr bwMode="auto">
          <a:xfrm>
            <a:off x="2128762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" name="Oval 132"/>
          <p:cNvSpPr/>
          <p:nvPr/>
        </p:nvSpPr>
        <p:spPr bwMode="auto">
          <a:xfrm>
            <a:off x="2355493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4" name="Oval 133"/>
          <p:cNvSpPr/>
          <p:nvPr/>
        </p:nvSpPr>
        <p:spPr bwMode="auto">
          <a:xfrm>
            <a:off x="2582224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5" name="Oval 134"/>
          <p:cNvSpPr/>
          <p:nvPr/>
        </p:nvSpPr>
        <p:spPr bwMode="auto">
          <a:xfrm>
            <a:off x="2808955" y="382638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6" name="Oval 135"/>
          <p:cNvSpPr/>
          <p:nvPr/>
        </p:nvSpPr>
        <p:spPr bwMode="auto">
          <a:xfrm>
            <a:off x="3035686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7" name="Oval 136"/>
          <p:cNvSpPr/>
          <p:nvPr/>
        </p:nvSpPr>
        <p:spPr bwMode="auto">
          <a:xfrm>
            <a:off x="3262414" y="382638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8" name="Oval 137"/>
          <p:cNvSpPr/>
          <p:nvPr/>
        </p:nvSpPr>
        <p:spPr bwMode="auto">
          <a:xfrm>
            <a:off x="768376" y="405752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9" name="Oval 138"/>
          <p:cNvSpPr/>
          <p:nvPr/>
        </p:nvSpPr>
        <p:spPr bwMode="auto">
          <a:xfrm>
            <a:off x="995107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0" name="Oval 139"/>
          <p:cNvSpPr/>
          <p:nvPr/>
        </p:nvSpPr>
        <p:spPr bwMode="auto">
          <a:xfrm>
            <a:off x="1221838" y="405752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1" name="Oval 140"/>
          <p:cNvSpPr/>
          <p:nvPr/>
        </p:nvSpPr>
        <p:spPr bwMode="auto">
          <a:xfrm>
            <a:off x="1448569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2" name="Oval 141"/>
          <p:cNvSpPr/>
          <p:nvPr/>
        </p:nvSpPr>
        <p:spPr bwMode="auto">
          <a:xfrm>
            <a:off x="1675300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" name="Oval 142"/>
          <p:cNvSpPr/>
          <p:nvPr/>
        </p:nvSpPr>
        <p:spPr bwMode="auto">
          <a:xfrm>
            <a:off x="1902031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4" name="Oval 143"/>
          <p:cNvSpPr/>
          <p:nvPr/>
        </p:nvSpPr>
        <p:spPr bwMode="auto">
          <a:xfrm>
            <a:off x="2128762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5" name="Oval 144"/>
          <p:cNvSpPr/>
          <p:nvPr/>
        </p:nvSpPr>
        <p:spPr bwMode="auto">
          <a:xfrm>
            <a:off x="2355493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6" name="Oval 145"/>
          <p:cNvSpPr/>
          <p:nvPr/>
        </p:nvSpPr>
        <p:spPr bwMode="auto">
          <a:xfrm>
            <a:off x="2582224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7" name="Oval 146"/>
          <p:cNvSpPr/>
          <p:nvPr/>
        </p:nvSpPr>
        <p:spPr bwMode="auto">
          <a:xfrm>
            <a:off x="2808955" y="405752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3035686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9" name="Oval 148"/>
          <p:cNvSpPr/>
          <p:nvPr/>
        </p:nvSpPr>
        <p:spPr bwMode="auto">
          <a:xfrm>
            <a:off x="3262414" y="405752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1" name="Oval 150"/>
          <p:cNvSpPr/>
          <p:nvPr/>
        </p:nvSpPr>
        <p:spPr bwMode="auto">
          <a:xfrm>
            <a:off x="5121301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2" name="Oval 151"/>
          <p:cNvSpPr/>
          <p:nvPr/>
        </p:nvSpPr>
        <p:spPr bwMode="auto">
          <a:xfrm>
            <a:off x="5348032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" name="Oval 152"/>
          <p:cNvSpPr/>
          <p:nvPr/>
        </p:nvSpPr>
        <p:spPr bwMode="auto">
          <a:xfrm>
            <a:off x="5574763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4" name="Oval 153"/>
          <p:cNvSpPr/>
          <p:nvPr/>
        </p:nvSpPr>
        <p:spPr bwMode="auto">
          <a:xfrm>
            <a:off x="5801494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6028225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6254956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6481687" y="151492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8" name="Oval 157"/>
          <p:cNvSpPr/>
          <p:nvPr/>
        </p:nvSpPr>
        <p:spPr bwMode="auto">
          <a:xfrm>
            <a:off x="6708418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9" name="Oval 158"/>
          <p:cNvSpPr/>
          <p:nvPr/>
        </p:nvSpPr>
        <p:spPr bwMode="auto">
          <a:xfrm>
            <a:off x="6935149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0" name="Oval 159"/>
          <p:cNvSpPr/>
          <p:nvPr/>
        </p:nvSpPr>
        <p:spPr bwMode="auto">
          <a:xfrm>
            <a:off x="7161880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1" name="Oval 160"/>
          <p:cNvSpPr/>
          <p:nvPr/>
        </p:nvSpPr>
        <p:spPr bwMode="auto">
          <a:xfrm>
            <a:off x="7388611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2" name="Oval 161"/>
          <p:cNvSpPr/>
          <p:nvPr/>
        </p:nvSpPr>
        <p:spPr bwMode="auto">
          <a:xfrm>
            <a:off x="7615339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3" name="Oval 162"/>
          <p:cNvSpPr/>
          <p:nvPr/>
        </p:nvSpPr>
        <p:spPr bwMode="auto">
          <a:xfrm>
            <a:off x="5121301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4" name="Oval 163"/>
          <p:cNvSpPr/>
          <p:nvPr/>
        </p:nvSpPr>
        <p:spPr bwMode="auto">
          <a:xfrm>
            <a:off x="5348032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5" name="Oval 164"/>
          <p:cNvSpPr/>
          <p:nvPr/>
        </p:nvSpPr>
        <p:spPr bwMode="auto">
          <a:xfrm>
            <a:off x="5574763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5801494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6028225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8" name="Oval 167"/>
          <p:cNvSpPr/>
          <p:nvPr/>
        </p:nvSpPr>
        <p:spPr bwMode="auto">
          <a:xfrm>
            <a:off x="6254956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9" name="Oval 168"/>
          <p:cNvSpPr/>
          <p:nvPr/>
        </p:nvSpPr>
        <p:spPr bwMode="auto">
          <a:xfrm>
            <a:off x="6481687" y="174606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0" name="Oval 169"/>
          <p:cNvSpPr/>
          <p:nvPr/>
        </p:nvSpPr>
        <p:spPr bwMode="auto">
          <a:xfrm>
            <a:off x="6708418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6935149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7161880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7388611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7615339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5121301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6" name="Oval 175"/>
          <p:cNvSpPr/>
          <p:nvPr/>
        </p:nvSpPr>
        <p:spPr bwMode="auto">
          <a:xfrm>
            <a:off x="5348032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5574763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8" name="Oval 177"/>
          <p:cNvSpPr/>
          <p:nvPr/>
        </p:nvSpPr>
        <p:spPr bwMode="auto">
          <a:xfrm>
            <a:off x="5801494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9" name="Oval 178"/>
          <p:cNvSpPr/>
          <p:nvPr/>
        </p:nvSpPr>
        <p:spPr bwMode="auto">
          <a:xfrm>
            <a:off x="6028225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0" name="Oval 179"/>
          <p:cNvSpPr/>
          <p:nvPr/>
        </p:nvSpPr>
        <p:spPr bwMode="auto">
          <a:xfrm>
            <a:off x="6254956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1" name="Oval 180"/>
          <p:cNvSpPr/>
          <p:nvPr/>
        </p:nvSpPr>
        <p:spPr bwMode="auto">
          <a:xfrm>
            <a:off x="6481687" y="197721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2" name="Oval 181"/>
          <p:cNvSpPr/>
          <p:nvPr/>
        </p:nvSpPr>
        <p:spPr bwMode="auto">
          <a:xfrm>
            <a:off x="6708418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3" name="Oval 182"/>
          <p:cNvSpPr/>
          <p:nvPr/>
        </p:nvSpPr>
        <p:spPr bwMode="auto">
          <a:xfrm>
            <a:off x="6935149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4" name="Oval 183"/>
          <p:cNvSpPr/>
          <p:nvPr/>
        </p:nvSpPr>
        <p:spPr bwMode="auto">
          <a:xfrm>
            <a:off x="7161880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5" name="Oval 184"/>
          <p:cNvSpPr/>
          <p:nvPr/>
        </p:nvSpPr>
        <p:spPr bwMode="auto">
          <a:xfrm>
            <a:off x="7388611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6" name="Oval 185"/>
          <p:cNvSpPr/>
          <p:nvPr/>
        </p:nvSpPr>
        <p:spPr bwMode="auto">
          <a:xfrm>
            <a:off x="7615339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7" name="Oval 186"/>
          <p:cNvSpPr/>
          <p:nvPr/>
        </p:nvSpPr>
        <p:spPr bwMode="auto">
          <a:xfrm>
            <a:off x="5121301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8" name="Oval 187"/>
          <p:cNvSpPr/>
          <p:nvPr/>
        </p:nvSpPr>
        <p:spPr bwMode="auto">
          <a:xfrm>
            <a:off x="5348032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9" name="Oval 188"/>
          <p:cNvSpPr/>
          <p:nvPr/>
        </p:nvSpPr>
        <p:spPr bwMode="auto">
          <a:xfrm>
            <a:off x="5574763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0" name="Oval 189"/>
          <p:cNvSpPr/>
          <p:nvPr/>
        </p:nvSpPr>
        <p:spPr bwMode="auto">
          <a:xfrm>
            <a:off x="5801494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1" name="Oval 190"/>
          <p:cNvSpPr/>
          <p:nvPr/>
        </p:nvSpPr>
        <p:spPr bwMode="auto">
          <a:xfrm>
            <a:off x="6028225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2" name="Oval 191"/>
          <p:cNvSpPr/>
          <p:nvPr/>
        </p:nvSpPr>
        <p:spPr bwMode="auto">
          <a:xfrm>
            <a:off x="6254956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3" name="Oval 192"/>
          <p:cNvSpPr/>
          <p:nvPr/>
        </p:nvSpPr>
        <p:spPr bwMode="auto">
          <a:xfrm>
            <a:off x="6481687" y="220836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4" name="Oval 193"/>
          <p:cNvSpPr/>
          <p:nvPr/>
        </p:nvSpPr>
        <p:spPr bwMode="auto">
          <a:xfrm>
            <a:off x="6708418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5" name="Oval 194"/>
          <p:cNvSpPr/>
          <p:nvPr/>
        </p:nvSpPr>
        <p:spPr bwMode="auto">
          <a:xfrm>
            <a:off x="6935149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6" name="Oval 195"/>
          <p:cNvSpPr/>
          <p:nvPr/>
        </p:nvSpPr>
        <p:spPr bwMode="auto">
          <a:xfrm>
            <a:off x="7161880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7" name="Oval 196"/>
          <p:cNvSpPr/>
          <p:nvPr/>
        </p:nvSpPr>
        <p:spPr bwMode="auto">
          <a:xfrm>
            <a:off x="7388611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8" name="Oval 197"/>
          <p:cNvSpPr/>
          <p:nvPr/>
        </p:nvSpPr>
        <p:spPr bwMode="auto">
          <a:xfrm>
            <a:off x="7615339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9" name="Oval 198"/>
          <p:cNvSpPr/>
          <p:nvPr/>
        </p:nvSpPr>
        <p:spPr bwMode="auto">
          <a:xfrm>
            <a:off x="5121301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0" name="Oval 199"/>
          <p:cNvSpPr/>
          <p:nvPr/>
        </p:nvSpPr>
        <p:spPr bwMode="auto">
          <a:xfrm>
            <a:off x="5348032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1" name="Oval 200"/>
          <p:cNvSpPr/>
          <p:nvPr/>
        </p:nvSpPr>
        <p:spPr bwMode="auto">
          <a:xfrm>
            <a:off x="5574763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2" name="Oval 201"/>
          <p:cNvSpPr/>
          <p:nvPr/>
        </p:nvSpPr>
        <p:spPr bwMode="auto">
          <a:xfrm>
            <a:off x="5801494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3" name="Oval 202"/>
          <p:cNvSpPr/>
          <p:nvPr/>
        </p:nvSpPr>
        <p:spPr bwMode="auto">
          <a:xfrm>
            <a:off x="6028225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4" name="Oval 203"/>
          <p:cNvSpPr/>
          <p:nvPr/>
        </p:nvSpPr>
        <p:spPr bwMode="auto">
          <a:xfrm>
            <a:off x="6254956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5" name="Oval 204"/>
          <p:cNvSpPr/>
          <p:nvPr/>
        </p:nvSpPr>
        <p:spPr bwMode="auto">
          <a:xfrm>
            <a:off x="6481687" y="243950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6" name="Oval 205"/>
          <p:cNvSpPr/>
          <p:nvPr/>
        </p:nvSpPr>
        <p:spPr bwMode="auto">
          <a:xfrm>
            <a:off x="6708418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7" name="Oval 206"/>
          <p:cNvSpPr/>
          <p:nvPr/>
        </p:nvSpPr>
        <p:spPr bwMode="auto">
          <a:xfrm>
            <a:off x="6935149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8" name="Oval 207"/>
          <p:cNvSpPr/>
          <p:nvPr/>
        </p:nvSpPr>
        <p:spPr bwMode="auto">
          <a:xfrm>
            <a:off x="7161880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9" name="Oval 208"/>
          <p:cNvSpPr/>
          <p:nvPr/>
        </p:nvSpPr>
        <p:spPr bwMode="auto">
          <a:xfrm>
            <a:off x="7388611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0" name="Oval 209"/>
          <p:cNvSpPr/>
          <p:nvPr/>
        </p:nvSpPr>
        <p:spPr bwMode="auto">
          <a:xfrm>
            <a:off x="7615339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1" name="Oval 210"/>
          <p:cNvSpPr/>
          <p:nvPr/>
        </p:nvSpPr>
        <p:spPr bwMode="auto">
          <a:xfrm>
            <a:off x="5121301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2" name="Oval 211"/>
          <p:cNvSpPr/>
          <p:nvPr/>
        </p:nvSpPr>
        <p:spPr bwMode="auto">
          <a:xfrm>
            <a:off x="5348032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3" name="Oval 212"/>
          <p:cNvSpPr/>
          <p:nvPr/>
        </p:nvSpPr>
        <p:spPr bwMode="auto">
          <a:xfrm>
            <a:off x="5574763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4" name="Oval 213"/>
          <p:cNvSpPr/>
          <p:nvPr/>
        </p:nvSpPr>
        <p:spPr bwMode="auto">
          <a:xfrm>
            <a:off x="5801494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5" name="Oval 214"/>
          <p:cNvSpPr/>
          <p:nvPr/>
        </p:nvSpPr>
        <p:spPr bwMode="auto">
          <a:xfrm>
            <a:off x="6028225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6" name="Oval 215"/>
          <p:cNvSpPr/>
          <p:nvPr/>
        </p:nvSpPr>
        <p:spPr bwMode="auto">
          <a:xfrm>
            <a:off x="6254956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7" name="Oval 216"/>
          <p:cNvSpPr/>
          <p:nvPr/>
        </p:nvSpPr>
        <p:spPr bwMode="auto">
          <a:xfrm>
            <a:off x="6481687" y="267065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8" name="Oval 217"/>
          <p:cNvSpPr/>
          <p:nvPr/>
        </p:nvSpPr>
        <p:spPr bwMode="auto">
          <a:xfrm>
            <a:off x="6708418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9" name="Oval 218"/>
          <p:cNvSpPr/>
          <p:nvPr/>
        </p:nvSpPr>
        <p:spPr bwMode="auto">
          <a:xfrm>
            <a:off x="6935149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0" name="Oval 219"/>
          <p:cNvSpPr/>
          <p:nvPr/>
        </p:nvSpPr>
        <p:spPr bwMode="auto">
          <a:xfrm>
            <a:off x="7161880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1" name="Oval 220"/>
          <p:cNvSpPr/>
          <p:nvPr/>
        </p:nvSpPr>
        <p:spPr bwMode="auto">
          <a:xfrm>
            <a:off x="7388611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2" name="Oval 221"/>
          <p:cNvSpPr/>
          <p:nvPr/>
        </p:nvSpPr>
        <p:spPr bwMode="auto">
          <a:xfrm>
            <a:off x="7615339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3" name="Oval 222"/>
          <p:cNvSpPr/>
          <p:nvPr/>
        </p:nvSpPr>
        <p:spPr bwMode="auto">
          <a:xfrm>
            <a:off x="5121301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4" name="Oval 223"/>
          <p:cNvSpPr/>
          <p:nvPr/>
        </p:nvSpPr>
        <p:spPr bwMode="auto">
          <a:xfrm>
            <a:off x="5348032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5" name="Oval 224"/>
          <p:cNvSpPr/>
          <p:nvPr/>
        </p:nvSpPr>
        <p:spPr bwMode="auto">
          <a:xfrm>
            <a:off x="5574763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6" name="Oval 225"/>
          <p:cNvSpPr/>
          <p:nvPr/>
        </p:nvSpPr>
        <p:spPr bwMode="auto">
          <a:xfrm>
            <a:off x="5801494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7" name="Oval 226"/>
          <p:cNvSpPr/>
          <p:nvPr/>
        </p:nvSpPr>
        <p:spPr bwMode="auto">
          <a:xfrm>
            <a:off x="6028225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8" name="Oval 227"/>
          <p:cNvSpPr/>
          <p:nvPr/>
        </p:nvSpPr>
        <p:spPr bwMode="auto">
          <a:xfrm>
            <a:off x="6254956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9" name="Oval 228"/>
          <p:cNvSpPr/>
          <p:nvPr/>
        </p:nvSpPr>
        <p:spPr bwMode="auto">
          <a:xfrm>
            <a:off x="6481687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0" name="Oval 229"/>
          <p:cNvSpPr/>
          <p:nvPr/>
        </p:nvSpPr>
        <p:spPr bwMode="auto">
          <a:xfrm>
            <a:off x="6708418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1" name="Oval 230"/>
          <p:cNvSpPr/>
          <p:nvPr/>
        </p:nvSpPr>
        <p:spPr bwMode="auto">
          <a:xfrm>
            <a:off x="6935149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2" name="Oval 231"/>
          <p:cNvSpPr/>
          <p:nvPr/>
        </p:nvSpPr>
        <p:spPr bwMode="auto">
          <a:xfrm>
            <a:off x="7161880" y="290179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3" name="Oval 232"/>
          <p:cNvSpPr/>
          <p:nvPr/>
        </p:nvSpPr>
        <p:spPr bwMode="auto">
          <a:xfrm>
            <a:off x="7388611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4" name="Oval 233"/>
          <p:cNvSpPr/>
          <p:nvPr/>
        </p:nvSpPr>
        <p:spPr bwMode="auto">
          <a:xfrm>
            <a:off x="7615339" y="290179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5" name="Oval 234"/>
          <p:cNvSpPr/>
          <p:nvPr/>
        </p:nvSpPr>
        <p:spPr bwMode="auto">
          <a:xfrm>
            <a:off x="5121301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6" name="Oval 235"/>
          <p:cNvSpPr/>
          <p:nvPr/>
        </p:nvSpPr>
        <p:spPr bwMode="auto">
          <a:xfrm>
            <a:off x="5348032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7" name="Oval 236"/>
          <p:cNvSpPr/>
          <p:nvPr/>
        </p:nvSpPr>
        <p:spPr bwMode="auto">
          <a:xfrm>
            <a:off x="5574763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8" name="Oval 237"/>
          <p:cNvSpPr/>
          <p:nvPr/>
        </p:nvSpPr>
        <p:spPr bwMode="auto">
          <a:xfrm>
            <a:off x="5801494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9" name="Oval 238"/>
          <p:cNvSpPr/>
          <p:nvPr/>
        </p:nvSpPr>
        <p:spPr bwMode="auto">
          <a:xfrm>
            <a:off x="6028225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0" name="Oval 239"/>
          <p:cNvSpPr/>
          <p:nvPr/>
        </p:nvSpPr>
        <p:spPr bwMode="auto">
          <a:xfrm>
            <a:off x="6254956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1" name="Oval 240"/>
          <p:cNvSpPr/>
          <p:nvPr/>
        </p:nvSpPr>
        <p:spPr bwMode="auto">
          <a:xfrm>
            <a:off x="6481687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2" name="Oval 241"/>
          <p:cNvSpPr/>
          <p:nvPr/>
        </p:nvSpPr>
        <p:spPr bwMode="auto">
          <a:xfrm>
            <a:off x="6708418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3" name="Oval 242"/>
          <p:cNvSpPr/>
          <p:nvPr/>
        </p:nvSpPr>
        <p:spPr bwMode="auto">
          <a:xfrm>
            <a:off x="6935149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4" name="Oval 243"/>
          <p:cNvSpPr/>
          <p:nvPr/>
        </p:nvSpPr>
        <p:spPr bwMode="auto">
          <a:xfrm>
            <a:off x="7161880" y="313294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5" name="Oval 244"/>
          <p:cNvSpPr/>
          <p:nvPr/>
        </p:nvSpPr>
        <p:spPr bwMode="auto">
          <a:xfrm>
            <a:off x="7388611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6" name="Oval 245"/>
          <p:cNvSpPr/>
          <p:nvPr/>
        </p:nvSpPr>
        <p:spPr bwMode="auto">
          <a:xfrm>
            <a:off x="7615339" y="313294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7" name="Oval 246"/>
          <p:cNvSpPr/>
          <p:nvPr/>
        </p:nvSpPr>
        <p:spPr bwMode="auto">
          <a:xfrm>
            <a:off x="5121301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8" name="Oval 247"/>
          <p:cNvSpPr/>
          <p:nvPr/>
        </p:nvSpPr>
        <p:spPr bwMode="auto">
          <a:xfrm>
            <a:off x="5348032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9" name="Oval 248"/>
          <p:cNvSpPr/>
          <p:nvPr/>
        </p:nvSpPr>
        <p:spPr bwMode="auto">
          <a:xfrm>
            <a:off x="5574763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0" name="Oval 249"/>
          <p:cNvSpPr/>
          <p:nvPr/>
        </p:nvSpPr>
        <p:spPr bwMode="auto">
          <a:xfrm>
            <a:off x="5801494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1" name="Oval 250"/>
          <p:cNvSpPr/>
          <p:nvPr/>
        </p:nvSpPr>
        <p:spPr bwMode="auto">
          <a:xfrm>
            <a:off x="6028225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2" name="Oval 251"/>
          <p:cNvSpPr/>
          <p:nvPr/>
        </p:nvSpPr>
        <p:spPr bwMode="auto">
          <a:xfrm>
            <a:off x="6254956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3" name="Oval 252"/>
          <p:cNvSpPr/>
          <p:nvPr/>
        </p:nvSpPr>
        <p:spPr bwMode="auto">
          <a:xfrm>
            <a:off x="6481687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4" name="Oval 253"/>
          <p:cNvSpPr/>
          <p:nvPr/>
        </p:nvSpPr>
        <p:spPr bwMode="auto">
          <a:xfrm>
            <a:off x="6708418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5" name="Oval 254"/>
          <p:cNvSpPr/>
          <p:nvPr/>
        </p:nvSpPr>
        <p:spPr bwMode="auto">
          <a:xfrm>
            <a:off x="6935149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6" name="Oval 255"/>
          <p:cNvSpPr/>
          <p:nvPr/>
        </p:nvSpPr>
        <p:spPr bwMode="auto">
          <a:xfrm>
            <a:off x="7161880" y="336408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7" name="Oval 256"/>
          <p:cNvSpPr/>
          <p:nvPr/>
        </p:nvSpPr>
        <p:spPr bwMode="auto">
          <a:xfrm>
            <a:off x="7388611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8" name="Oval 257"/>
          <p:cNvSpPr/>
          <p:nvPr/>
        </p:nvSpPr>
        <p:spPr bwMode="auto">
          <a:xfrm>
            <a:off x="7615339" y="336408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9" name="Oval 258"/>
          <p:cNvSpPr/>
          <p:nvPr/>
        </p:nvSpPr>
        <p:spPr bwMode="auto">
          <a:xfrm>
            <a:off x="5121301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0" name="Oval 259"/>
          <p:cNvSpPr/>
          <p:nvPr/>
        </p:nvSpPr>
        <p:spPr bwMode="auto">
          <a:xfrm>
            <a:off x="5348032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1" name="Oval 260"/>
          <p:cNvSpPr/>
          <p:nvPr/>
        </p:nvSpPr>
        <p:spPr bwMode="auto">
          <a:xfrm>
            <a:off x="5574763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2" name="Oval 261"/>
          <p:cNvSpPr/>
          <p:nvPr/>
        </p:nvSpPr>
        <p:spPr bwMode="auto">
          <a:xfrm>
            <a:off x="5801494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3" name="Oval 262"/>
          <p:cNvSpPr/>
          <p:nvPr/>
        </p:nvSpPr>
        <p:spPr bwMode="auto">
          <a:xfrm>
            <a:off x="6028225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4" name="Oval 263"/>
          <p:cNvSpPr/>
          <p:nvPr/>
        </p:nvSpPr>
        <p:spPr bwMode="auto">
          <a:xfrm>
            <a:off x="6254956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5" name="Oval 264"/>
          <p:cNvSpPr/>
          <p:nvPr/>
        </p:nvSpPr>
        <p:spPr bwMode="auto">
          <a:xfrm>
            <a:off x="6481687" y="359523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" name="Oval 265"/>
          <p:cNvSpPr/>
          <p:nvPr/>
        </p:nvSpPr>
        <p:spPr bwMode="auto">
          <a:xfrm>
            <a:off x="6708418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7" name="Oval 266"/>
          <p:cNvSpPr/>
          <p:nvPr/>
        </p:nvSpPr>
        <p:spPr bwMode="auto">
          <a:xfrm>
            <a:off x="6935149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8" name="Oval 267"/>
          <p:cNvSpPr/>
          <p:nvPr/>
        </p:nvSpPr>
        <p:spPr bwMode="auto">
          <a:xfrm>
            <a:off x="7161880" y="359523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9" name="Oval 268"/>
          <p:cNvSpPr/>
          <p:nvPr/>
        </p:nvSpPr>
        <p:spPr bwMode="auto">
          <a:xfrm>
            <a:off x="7388611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0" name="Oval 269"/>
          <p:cNvSpPr/>
          <p:nvPr/>
        </p:nvSpPr>
        <p:spPr bwMode="auto">
          <a:xfrm>
            <a:off x="7615339" y="359523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1" name="Oval 270"/>
          <p:cNvSpPr/>
          <p:nvPr/>
        </p:nvSpPr>
        <p:spPr bwMode="auto">
          <a:xfrm>
            <a:off x="5121301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2" name="Oval 271"/>
          <p:cNvSpPr/>
          <p:nvPr/>
        </p:nvSpPr>
        <p:spPr bwMode="auto">
          <a:xfrm>
            <a:off x="5348032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3" name="Oval 272"/>
          <p:cNvSpPr/>
          <p:nvPr/>
        </p:nvSpPr>
        <p:spPr bwMode="auto">
          <a:xfrm>
            <a:off x="5574763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4" name="Oval 273"/>
          <p:cNvSpPr/>
          <p:nvPr/>
        </p:nvSpPr>
        <p:spPr bwMode="auto">
          <a:xfrm>
            <a:off x="5801494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5" name="Oval 274"/>
          <p:cNvSpPr/>
          <p:nvPr/>
        </p:nvSpPr>
        <p:spPr bwMode="auto">
          <a:xfrm>
            <a:off x="6028225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6" name="Oval 275"/>
          <p:cNvSpPr/>
          <p:nvPr/>
        </p:nvSpPr>
        <p:spPr bwMode="auto">
          <a:xfrm>
            <a:off x="6254956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7" name="Oval 276"/>
          <p:cNvSpPr/>
          <p:nvPr/>
        </p:nvSpPr>
        <p:spPr bwMode="auto">
          <a:xfrm>
            <a:off x="6481687" y="382638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8" name="Oval 277"/>
          <p:cNvSpPr/>
          <p:nvPr/>
        </p:nvSpPr>
        <p:spPr bwMode="auto">
          <a:xfrm>
            <a:off x="6708418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9" name="Oval 278"/>
          <p:cNvSpPr/>
          <p:nvPr/>
        </p:nvSpPr>
        <p:spPr bwMode="auto">
          <a:xfrm>
            <a:off x="6935149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0" name="Oval 279"/>
          <p:cNvSpPr/>
          <p:nvPr/>
        </p:nvSpPr>
        <p:spPr bwMode="auto">
          <a:xfrm>
            <a:off x="7161880" y="382638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1" name="Oval 280"/>
          <p:cNvSpPr/>
          <p:nvPr/>
        </p:nvSpPr>
        <p:spPr bwMode="auto">
          <a:xfrm>
            <a:off x="7388611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2" name="Oval 281"/>
          <p:cNvSpPr/>
          <p:nvPr/>
        </p:nvSpPr>
        <p:spPr bwMode="auto">
          <a:xfrm>
            <a:off x="7615339" y="382638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3" name="Oval 282"/>
          <p:cNvSpPr/>
          <p:nvPr/>
        </p:nvSpPr>
        <p:spPr bwMode="auto">
          <a:xfrm>
            <a:off x="5121301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4" name="Oval 283"/>
          <p:cNvSpPr/>
          <p:nvPr/>
        </p:nvSpPr>
        <p:spPr bwMode="auto">
          <a:xfrm>
            <a:off x="5348032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5" name="Oval 284"/>
          <p:cNvSpPr/>
          <p:nvPr/>
        </p:nvSpPr>
        <p:spPr bwMode="auto">
          <a:xfrm>
            <a:off x="5574763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6" name="Oval 285"/>
          <p:cNvSpPr/>
          <p:nvPr/>
        </p:nvSpPr>
        <p:spPr bwMode="auto">
          <a:xfrm>
            <a:off x="5801494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7" name="Oval 286"/>
          <p:cNvSpPr/>
          <p:nvPr/>
        </p:nvSpPr>
        <p:spPr bwMode="auto">
          <a:xfrm>
            <a:off x="6028225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8" name="Oval 287"/>
          <p:cNvSpPr/>
          <p:nvPr/>
        </p:nvSpPr>
        <p:spPr bwMode="auto">
          <a:xfrm>
            <a:off x="6254956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9" name="Oval 288"/>
          <p:cNvSpPr/>
          <p:nvPr/>
        </p:nvSpPr>
        <p:spPr bwMode="auto">
          <a:xfrm>
            <a:off x="6481687" y="405752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0" name="Oval 289"/>
          <p:cNvSpPr/>
          <p:nvPr/>
        </p:nvSpPr>
        <p:spPr bwMode="auto">
          <a:xfrm>
            <a:off x="6708418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1" name="Oval 290"/>
          <p:cNvSpPr/>
          <p:nvPr/>
        </p:nvSpPr>
        <p:spPr bwMode="auto">
          <a:xfrm>
            <a:off x="6935149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2" name="Oval 291"/>
          <p:cNvSpPr/>
          <p:nvPr/>
        </p:nvSpPr>
        <p:spPr bwMode="auto">
          <a:xfrm>
            <a:off x="7161880" y="40575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3" name="Oval 292"/>
          <p:cNvSpPr/>
          <p:nvPr/>
        </p:nvSpPr>
        <p:spPr bwMode="auto">
          <a:xfrm>
            <a:off x="7388611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4" name="Oval 293"/>
          <p:cNvSpPr/>
          <p:nvPr/>
        </p:nvSpPr>
        <p:spPr bwMode="auto">
          <a:xfrm>
            <a:off x="7615339" y="40575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cxnSp>
        <p:nvCxnSpPr>
          <p:cNvPr id="296" name="Straight Connector 295"/>
          <p:cNvCxnSpPr/>
          <p:nvPr/>
        </p:nvCxnSpPr>
        <p:spPr bwMode="auto">
          <a:xfrm flipH="1">
            <a:off x="1448569" y="1314450"/>
            <a:ext cx="1422298" cy="29577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7" name="TextBox 296"/>
          <p:cNvSpPr txBox="1"/>
          <p:nvPr/>
        </p:nvSpPr>
        <p:spPr>
          <a:xfrm>
            <a:off x="892201" y="4272183"/>
            <a:ext cx="1457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rgbClr val="000000"/>
                </a:solidFill>
              </a:rPr>
              <a:t>A half-plane</a:t>
            </a:r>
            <a:endParaRPr lang="en-US" i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/>
              <p:cNvSpPr txBox="1"/>
              <p:nvPr/>
            </p:nvSpPr>
            <p:spPr>
              <a:xfrm>
                <a:off x="5261041" y="4272183"/>
                <a:ext cx="2502608" cy="526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i="0" dirty="0" smtClean="0">
                    <a:solidFill>
                      <a:srgbClr val="000000"/>
                    </a:solidFill>
                  </a:rPr>
                  <a:t>-far from a half-plane</a:t>
                </a:r>
                <a:endParaRPr lang="en-US" i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98" name="TextBox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041" y="4272183"/>
                <a:ext cx="2502608" cy="526939"/>
              </a:xfrm>
              <a:prstGeom prst="rect">
                <a:avLst/>
              </a:prstGeom>
              <a:blipFill rotWithShape="1">
                <a:blip r:embed="rId3"/>
                <a:stretch>
                  <a:fillRect r="-2190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Straight Connector 301"/>
          <p:cNvCxnSpPr/>
          <p:nvPr/>
        </p:nvCxnSpPr>
        <p:spPr bwMode="auto">
          <a:xfrm>
            <a:off x="4972050" y="2863697"/>
            <a:ext cx="29337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2374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Half-plane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752974"/>
            <a:ext cx="8382000" cy="15249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68376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95107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21838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448569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75300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902031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128762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355493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582224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08955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035686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262414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68376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995107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221838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448569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75300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902031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128762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355493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582224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808955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035686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262414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68376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995107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221838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1448569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675300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902031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128762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355493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582224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808955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3035686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3262414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68376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995107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221838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448569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1675300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902031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2128762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355493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2582224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808955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035686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3262414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768376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995107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221838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1448569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1675300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1902031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2128762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355493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2582224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2808955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035686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3262414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68376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995107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1221838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1448569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1675300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1902031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128762" y="267065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2355493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2582224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2808955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3035686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3262414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768376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995107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1221838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1448569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1675300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1902031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2128762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2355493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2582224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808955" y="290179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035686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3262414" y="290179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768376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995107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1221838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1448569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1675300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1902031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2128762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2355493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2582224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2808955" y="313294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035686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3262414" y="313294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768376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995107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1221838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1448569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1675300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1902031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2128762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2355493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2582224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2808955" y="336408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3035686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3262414" y="336408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768376" y="359523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995107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6" name="Oval 115"/>
          <p:cNvSpPr/>
          <p:nvPr/>
        </p:nvSpPr>
        <p:spPr bwMode="auto">
          <a:xfrm>
            <a:off x="1221838" y="359523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7" name="Oval 116"/>
          <p:cNvSpPr/>
          <p:nvPr/>
        </p:nvSpPr>
        <p:spPr bwMode="auto">
          <a:xfrm>
            <a:off x="1448569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1675300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9" name="Oval 118"/>
          <p:cNvSpPr/>
          <p:nvPr/>
        </p:nvSpPr>
        <p:spPr bwMode="auto">
          <a:xfrm>
            <a:off x="1902031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0" name="Oval 119"/>
          <p:cNvSpPr/>
          <p:nvPr/>
        </p:nvSpPr>
        <p:spPr bwMode="auto">
          <a:xfrm>
            <a:off x="2128762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1" name="Oval 120"/>
          <p:cNvSpPr/>
          <p:nvPr/>
        </p:nvSpPr>
        <p:spPr bwMode="auto">
          <a:xfrm>
            <a:off x="2355493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2582224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2808955" y="359523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4" name="Oval 123"/>
          <p:cNvSpPr/>
          <p:nvPr/>
        </p:nvSpPr>
        <p:spPr bwMode="auto">
          <a:xfrm>
            <a:off x="3035686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3262414" y="359523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768376" y="382638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995107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1221838" y="382638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1448569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1675300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1902031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2" name="Oval 131"/>
          <p:cNvSpPr/>
          <p:nvPr/>
        </p:nvSpPr>
        <p:spPr bwMode="auto">
          <a:xfrm>
            <a:off x="2128762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" name="Oval 132"/>
          <p:cNvSpPr/>
          <p:nvPr/>
        </p:nvSpPr>
        <p:spPr bwMode="auto">
          <a:xfrm>
            <a:off x="2355493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4" name="Oval 133"/>
          <p:cNvSpPr/>
          <p:nvPr/>
        </p:nvSpPr>
        <p:spPr bwMode="auto">
          <a:xfrm>
            <a:off x="2582224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5" name="Oval 134"/>
          <p:cNvSpPr/>
          <p:nvPr/>
        </p:nvSpPr>
        <p:spPr bwMode="auto">
          <a:xfrm>
            <a:off x="2808955" y="382638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6" name="Oval 135"/>
          <p:cNvSpPr/>
          <p:nvPr/>
        </p:nvSpPr>
        <p:spPr bwMode="auto">
          <a:xfrm>
            <a:off x="3035686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7" name="Oval 136"/>
          <p:cNvSpPr/>
          <p:nvPr/>
        </p:nvSpPr>
        <p:spPr bwMode="auto">
          <a:xfrm>
            <a:off x="3262414" y="382638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8" name="Oval 137"/>
          <p:cNvSpPr/>
          <p:nvPr/>
        </p:nvSpPr>
        <p:spPr bwMode="auto">
          <a:xfrm>
            <a:off x="768376" y="405752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9" name="Oval 138"/>
          <p:cNvSpPr/>
          <p:nvPr/>
        </p:nvSpPr>
        <p:spPr bwMode="auto">
          <a:xfrm>
            <a:off x="995107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0" name="Oval 139"/>
          <p:cNvSpPr/>
          <p:nvPr/>
        </p:nvSpPr>
        <p:spPr bwMode="auto">
          <a:xfrm>
            <a:off x="1221838" y="405752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1" name="Oval 140"/>
          <p:cNvSpPr/>
          <p:nvPr/>
        </p:nvSpPr>
        <p:spPr bwMode="auto">
          <a:xfrm>
            <a:off x="1448569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2" name="Oval 141"/>
          <p:cNvSpPr/>
          <p:nvPr/>
        </p:nvSpPr>
        <p:spPr bwMode="auto">
          <a:xfrm>
            <a:off x="1675300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" name="Oval 142"/>
          <p:cNvSpPr/>
          <p:nvPr/>
        </p:nvSpPr>
        <p:spPr bwMode="auto">
          <a:xfrm>
            <a:off x="1902031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4" name="Oval 143"/>
          <p:cNvSpPr/>
          <p:nvPr/>
        </p:nvSpPr>
        <p:spPr bwMode="auto">
          <a:xfrm>
            <a:off x="2128762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5" name="Oval 144"/>
          <p:cNvSpPr/>
          <p:nvPr/>
        </p:nvSpPr>
        <p:spPr bwMode="auto">
          <a:xfrm>
            <a:off x="2355493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6" name="Oval 145"/>
          <p:cNvSpPr/>
          <p:nvPr/>
        </p:nvSpPr>
        <p:spPr bwMode="auto">
          <a:xfrm>
            <a:off x="2582224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7" name="Oval 146"/>
          <p:cNvSpPr/>
          <p:nvPr/>
        </p:nvSpPr>
        <p:spPr bwMode="auto">
          <a:xfrm>
            <a:off x="2808955" y="405752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3035686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9" name="Oval 148"/>
          <p:cNvSpPr/>
          <p:nvPr/>
        </p:nvSpPr>
        <p:spPr bwMode="auto">
          <a:xfrm>
            <a:off x="3262414" y="405752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1" name="Oval 150"/>
          <p:cNvSpPr/>
          <p:nvPr/>
        </p:nvSpPr>
        <p:spPr bwMode="auto">
          <a:xfrm>
            <a:off x="5121301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2" name="Oval 151"/>
          <p:cNvSpPr/>
          <p:nvPr/>
        </p:nvSpPr>
        <p:spPr bwMode="auto">
          <a:xfrm>
            <a:off x="5348032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" name="Oval 152"/>
          <p:cNvSpPr/>
          <p:nvPr/>
        </p:nvSpPr>
        <p:spPr bwMode="auto">
          <a:xfrm>
            <a:off x="5574763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4" name="Oval 153"/>
          <p:cNvSpPr/>
          <p:nvPr/>
        </p:nvSpPr>
        <p:spPr bwMode="auto">
          <a:xfrm>
            <a:off x="5801494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6028225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6254956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6481687" y="151492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8" name="Oval 157"/>
          <p:cNvSpPr/>
          <p:nvPr/>
        </p:nvSpPr>
        <p:spPr bwMode="auto">
          <a:xfrm>
            <a:off x="6708418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9" name="Oval 158"/>
          <p:cNvSpPr/>
          <p:nvPr/>
        </p:nvSpPr>
        <p:spPr bwMode="auto">
          <a:xfrm>
            <a:off x="6935149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0" name="Oval 159"/>
          <p:cNvSpPr/>
          <p:nvPr/>
        </p:nvSpPr>
        <p:spPr bwMode="auto">
          <a:xfrm>
            <a:off x="7161880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1" name="Oval 160"/>
          <p:cNvSpPr/>
          <p:nvPr/>
        </p:nvSpPr>
        <p:spPr bwMode="auto">
          <a:xfrm>
            <a:off x="7388611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2" name="Oval 161"/>
          <p:cNvSpPr/>
          <p:nvPr/>
        </p:nvSpPr>
        <p:spPr bwMode="auto">
          <a:xfrm>
            <a:off x="7615339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3" name="Oval 162"/>
          <p:cNvSpPr/>
          <p:nvPr/>
        </p:nvSpPr>
        <p:spPr bwMode="auto">
          <a:xfrm>
            <a:off x="5121301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4" name="Oval 163"/>
          <p:cNvSpPr/>
          <p:nvPr/>
        </p:nvSpPr>
        <p:spPr bwMode="auto">
          <a:xfrm>
            <a:off x="5348032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5" name="Oval 164"/>
          <p:cNvSpPr/>
          <p:nvPr/>
        </p:nvSpPr>
        <p:spPr bwMode="auto">
          <a:xfrm>
            <a:off x="5574763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5801494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6028225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8" name="Oval 167"/>
          <p:cNvSpPr/>
          <p:nvPr/>
        </p:nvSpPr>
        <p:spPr bwMode="auto">
          <a:xfrm>
            <a:off x="6254956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9" name="Oval 168"/>
          <p:cNvSpPr/>
          <p:nvPr/>
        </p:nvSpPr>
        <p:spPr bwMode="auto">
          <a:xfrm>
            <a:off x="6481687" y="174606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0" name="Oval 169"/>
          <p:cNvSpPr/>
          <p:nvPr/>
        </p:nvSpPr>
        <p:spPr bwMode="auto">
          <a:xfrm>
            <a:off x="6708418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6935149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7161880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7388611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7615339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5121301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6" name="Oval 175"/>
          <p:cNvSpPr/>
          <p:nvPr/>
        </p:nvSpPr>
        <p:spPr bwMode="auto">
          <a:xfrm>
            <a:off x="5348032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5574763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8" name="Oval 177"/>
          <p:cNvSpPr/>
          <p:nvPr/>
        </p:nvSpPr>
        <p:spPr bwMode="auto">
          <a:xfrm>
            <a:off x="5801494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9" name="Oval 178"/>
          <p:cNvSpPr/>
          <p:nvPr/>
        </p:nvSpPr>
        <p:spPr bwMode="auto">
          <a:xfrm>
            <a:off x="6028225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0" name="Oval 179"/>
          <p:cNvSpPr/>
          <p:nvPr/>
        </p:nvSpPr>
        <p:spPr bwMode="auto">
          <a:xfrm>
            <a:off x="6254956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1" name="Oval 180"/>
          <p:cNvSpPr/>
          <p:nvPr/>
        </p:nvSpPr>
        <p:spPr bwMode="auto">
          <a:xfrm>
            <a:off x="6481687" y="197721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2" name="Oval 181"/>
          <p:cNvSpPr/>
          <p:nvPr/>
        </p:nvSpPr>
        <p:spPr bwMode="auto">
          <a:xfrm>
            <a:off x="6708418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3" name="Oval 182"/>
          <p:cNvSpPr/>
          <p:nvPr/>
        </p:nvSpPr>
        <p:spPr bwMode="auto">
          <a:xfrm>
            <a:off x="6935149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4" name="Oval 183"/>
          <p:cNvSpPr/>
          <p:nvPr/>
        </p:nvSpPr>
        <p:spPr bwMode="auto">
          <a:xfrm>
            <a:off x="7161880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5" name="Oval 184"/>
          <p:cNvSpPr/>
          <p:nvPr/>
        </p:nvSpPr>
        <p:spPr bwMode="auto">
          <a:xfrm>
            <a:off x="7388611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6" name="Oval 185"/>
          <p:cNvSpPr/>
          <p:nvPr/>
        </p:nvSpPr>
        <p:spPr bwMode="auto">
          <a:xfrm>
            <a:off x="7615339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7" name="Oval 186"/>
          <p:cNvSpPr/>
          <p:nvPr/>
        </p:nvSpPr>
        <p:spPr bwMode="auto">
          <a:xfrm>
            <a:off x="5121301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8" name="Oval 187"/>
          <p:cNvSpPr/>
          <p:nvPr/>
        </p:nvSpPr>
        <p:spPr bwMode="auto">
          <a:xfrm>
            <a:off x="5348032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9" name="Oval 188"/>
          <p:cNvSpPr/>
          <p:nvPr/>
        </p:nvSpPr>
        <p:spPr bwMode="auto">
          <a:xfrm>
            <a:off x="5574763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0" name="Oval 189"/>
          <p:cNvSpPr/>
          <p:nvPr/>
        </p:nvSpPr>
        <p:spPr bwMode="auto">
          <a:xfrm>
            <a:off x="5801494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1" name="Oval 190"/>
          <p:cNvSpPr/>
          <p:nvPr/>
        </p:nvSpPr>
        <p:spPr bwMode="auto">
          <a:xfrm>
            <a:off x="6028225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2" name="Oval 191"/>
          <p:cNvSpPr/>
          <p:nvPr/>
        </p:nvSpPr>
        <p:spPr bwMode="auto">
          <a:xfrm>
            <a:off x="6254956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3" name="Oval 192"/>
          <p:cNvSpPr/>
          <p:nvPr/>
        </p:nvSpPr>
        <p:spPr bwMode="auto">
          <a:xfrm>
            <a:off x="6481687" y="220836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4" name="Oval 193"/>
          <p:cNvSpPr/>
          <p:nvPr/>
        </p:nvSpPr>
        <p:spPr bwMode="auto">
          <a:xfrm>
            <a:off x="6708418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5" name="Oval 194"/>
          <p:cNvSpPr/>
          <p:nvPr/>
        </p:nvSpPr>
        <p:spPr bwMode="auto">
          <a:xfrm>
            <a:off x="6935149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6" name="Oval 195"/>
          <p:cNvSpPr/>
          <p:nvPr/>
        </p:nvSpPr>
        <p:spPr bwMode="auto">
          <a:xfrm>
            <a:off x="7161880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7" name="Oval 196"/>
          <p:cNvSpPr/>
          <p:nvPr/>
        </p:nvSpPr>
        <p:spPr bwMode="auto">
          <a:xfrm>
            <a:off x="7388611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8" name="Oval 197"/>
          <p:cNvSpPr/>
          <p:nvPr/>
        </p:nvSpPr>
        <p:spPr bwMode="auto">
          <a:xfrm>
            <a:off x="7615339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9" name="Oval 198"/>
          <p:cNvSpPr/>
          <p:nvPr/>
        </p:nvSpPr>
        <p:spPr bwMode="auto">
          <a:xfrm>
            <a:off x="5121301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0" name="Oval 199"/>
          <p:cNvSpPr/>
          <p:nvPr/>
        </p:nvSpPr>
        <p:spPr bwMode="auto">
          <a:xfrm>
            <a:off x="5348032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1" name="Oval 200"/>
          <p:cNvSpPr/>
          <p:nvPr/>
        </p:nvSpPr>
        <p:spPr bwMode="auto">
          <a:xfrm>
            <a:off x="5574763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2" name="Oval 201"/>
          <p:cNvSpPr/>
          <p:nvPr/>
        </p:nvSpPr>
        <p:spPr bwMode="auto">
          <a:xfrm>
            <a:off x="5801494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3" name="Oval 202"/>
          <p:cNvSpPr/>
          <p:nvPr/>
        </p:nvSpPr>
        <p:spPr bwMode="auto">
          <a:xfrm>
            <a:off x="6028225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4" name="Oval 203"/>
          <p:cNvSpPr/>
          <p:nvPr/>
        </p:nvSpPr>
        <p:spPr bwMode="auto">
          <a:xfrm>
            <a:off x="6254956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5" name="Oval 204"/>
          <p:cNvSpPr/>
          <p:nvPr/>
        </p:nvSpPr>
        <p:spPr bwMode="auto">
          <a:xfrm>
            <a:off x="6481687" y="243950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6" name="Oval 205"/>
          <p:cNvSpPr/>
          <p:nvPr/>
        </p:nvSpPr>
        <p:spPr bwMode="auto">
          <a:xfrm>
            <a:off x="6708418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7" name="Oval 206"/>
          <p:cNvSpPr/>
          <p:nvPr/>
        </p:nvSpPr>
        <p:spPr bwMode="auto">
          <a:xfrm>
            <a:off x="6935149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8" name="Oval 207"/>
          <p:cNvSpPr/>
          <p:nvPr/>
        </p:nvSpPr>
        <p:spPr bwMode="auto">
          <a:xfrm>
            <a:off x="7161880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9" name="Oval 208"/>
          <p:cNvSpPr/>
          <p:nvPr/>
        </p:nvSpPr>
        <p:spPr bwMode="auto">
          <a:xfrm>
            <a:off x="7388611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0" name="Oval 209"/>
          <p:cNvSpPr/>
          <p:nvPr/>
        </p:nvSpPr>
        <p:spPr bwMode="auto">
          <a:xfrm>
            <a:off x="7615339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1" name="Oval 210"/>
          <p:cNvSpPr/>
          <p:nvPr/>
        </p:nvSpPr>
        <p:spPr bwMode="auto">
          <a:xfrm>
            <a:off x="5121301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2" name="Oval 211"/>
          <p:cNvSpPr/>
          <p:nvPr/>
        </p:nvSpPr>
        <p:spPr bwMode="auto">
          <a:xfrm>
            <a:off x="5348032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3" name="Oval 212"/>
          <p:cNvSpPr/>
          <p:nvPr/>
        </p:nvSpPr>
        <p:spPr bwMode="auto">
          <a:xfrm>
            <a:off x="5574763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4" name="Oval 213"/>
          <p:cNvSpPr/>
          <p:nvPr/>
        </p:nvSpPr>
        <p:spPr bwMode="auto">
          <a:xfrm>
            <a:off x="5801494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5" name="Oval 214"/>
          <p:cNvSpPr/>
          <p:nvPr/>
        </p:nvSpPr>
        <p:spPr bwMode="auto">
          <a:xfrm>
            <a:off x="6028225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6" name="Oval 215"/>
          <p:cNvSpPr/>
          <p:nvPr/>
        </p:nvSpPr>
        <p:spPr bwMode="auto">
          <a:xfrm>
            <a:off x="6254956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7" name="Oval 216"/>
          <p:cNvSpPr/>
          <p:nvPr/>
        </p:nvSpPr>
        <p:spPr bwMode="auto">
          <a:xfrm>
            <a:off x="6481687" y="267065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8" name="Oval 217"/>
          <p:cNvSpPr/>
          <p:nvPr/>
        </p:nvSpPr>
        <p:spPr bwMode="auto">
          <a:xfrm>
            <a:off x="6708418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9" name="Oval 218"/>
          <p:cNvSpPr/>
          <p:nvPr/>
        </p:nvSpPr>
        <p:spPr bwMode="auto">
          <a:xfrm>
            <a:off x="6935149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0" name="Oval 219"/>
          <p:cNvSpPr/>
          <p:nvPr/>
        </p:nvSpPr>
        <p:spPr bwMode="auto">
          <a:xfrm>
            <a:off x="7161880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1" name="Oval 220"/>
          <p:cNvSpPr/>
          <p:nvPr/>
        </p:nvSpPr>
        <p:spPr bwMode="auto">
          <a:xfrm>
            <a:off x="7388611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2" name="Oval 221"/>
          <p:cNvSpPr/>
          <p:nvPr/>
        </p:nvSpPr>
        <p:spPr bwMode="auto">
          <a:xfrm>
            <a:off x="7615339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3" name="Oval 222"/>
          <p:cNvSpPr/>
          <p:nvPr/>
        </p:nvSpPr>
        <p:spPr bwMode="auto">
          <a:xfrm>
            <a:off x="5121301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4" name="Oval 223"/>
          <p:cNvSpPr/>
          <p:nvPr/>
        </p:nvSpPr>
        <p:spPr bwMode="auto">
          <a:xfrm>
            <a:off x="5348032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5" name="Oval 224"/>
          <p:cNvSpPr/>
          <p:nvPr/>
        </p:nvSpPr>
        <p:spPr bwMode="auto">
          <a:xfrm>
            <a:off x="5574763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6" name="Oval 225"/>
          <p:cNvSpPr/>
          <p:nvPr/>
        </p:nvSpPr>
        <p:spPr bwMode="auto">
          <a:xfrm>
            <a:off x="5801494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7" name="Oval 226"/>
          <p:cNvSpPr/>
          <p:nvPr/>
        </p:nvSpPr>
        <p:spPr bwMode="auto">
          <a:xfrm>
            <a:off x="6028225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8" name="Oval 227"/>
          <p:cNvSpPr/>
          <p:nvPr/>
        </p:nvSpPr>
        <p:spPr bwMode="auto">
          <a:xfrm>
            <a:off x="6254956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9" name="Oval 228"/>
          <p:cNvSpPr/>
          <p:nvPr/>
        </p:nvSpPr>
        <p:spPr bwMode="auto">
          <a:xfrm>
            <a:off x="6481687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0" name="Oval 229"/>
          <p:cNvSpPr/>
          <p:nvPr/>
        </p:nvSpPr>
        <p:spPr bwMode="auto">
          <a:xfrm>
            <a:off x="6708418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1" name="Oval 230"/>
          <p:cNvSpPr/>
          <p:nvPr/>
        </p:nvSpPr>
        <p:spPr bwMode="auto">
          <a:xfrm>
            <a:off x="6935149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2" name="Oval 231"/>
          <p:cNvSpPr/>
          <p:nvPr/>
        </p:nvSpPr>
        <p:spPr bwMode="auto">
          <a:xfrm>
            <a:off x="7161880" y="290179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3" name="Oval 232"/>
          <p:cNvSpPr/>
          <p:nvPr/>
        </p:nvSpPr>
        <p:spPr bwMode="auto">
          <a:xfrm>
            <a:off x="7388611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4" name="Oval 233"/>
          <p:cNvSpPr/>
          <p:nvPr/>
        </p:nvSpPr>
        <p:spPr bwMode="auto">
          <a:xfrm>
            <a:off x="7615339" y="290179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5" name="Oval 234"/>
          <p:cNvSpPr/>
          <p:nvPr/>
        </p:nvSpPr>
        <p:spPr bwMode="auto">
          <a:xfrm>
            <a:off x="5121301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6" name="Oval 235"/>
          <p:cNvSpPr/>
          <p:nvPr/>
        </p:nvSpPr>
        <p:spPr bwMode="auto">
          <a:xfrm>
            <a:off x="5348032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7" name="Oval 236"/>
          <p:cNvSpPr/>
          <p:nvPr/>
        </p:nvSpPr>
        <p:spPr bwMode="auto">
          <a:xfrm>
            <a:off x="5574763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8" name="Oval 237"/>
          <p:cNvSpPr/>
          <p:nvPr/>
        </p:nvSpPr>
        <p:spPr bwMode="auto">
          <a:xfrm>
            <a:off x="5801494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9" name="Oval 238"/>
          <p:cNvSpPr/>
          <p:nvPr/>
        </p:nvSpPr>
        <p:spPr bwMode="auto">
          <a:xfrm>
            <a:off x="6028225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0" name="Oval 239"/>
          <p:cNvSpPr/>
          <p:nvPr/>
        </p:nvSpPr>
        <p:spPr bwMode="auto">
          <a:xfrm>
            <a:off x="6254956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1" name="Oval 240"/>
          <p:cNvSpPr/>
          <p:nvPr/>
        </p:nvSpPr>
        <p:spPr bwMode="auto">
          <a:xfrm>
            <a:off x="6481687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2" name="Oval 241"/>
          <p:cNvSpPr/>
          <p:nvPr/>
        </p:nvSpPr>
        <p:spPr bwMode="auto">
          <a:xfrm>
            <a:off x="6708418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3" name="Oval 242"/>
          <p:cNvSpPr/>
          <p:nvPr/>
        </p:nvSpPr>
        <p:spPr bwMode="auto">
          <a:xfrm>
            <a:off x="6935149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4" name="Oval 243"/>
          <p:cNvSpPr/>
          <p:nvPr/>
        </p:nvSpPr>
        <p:spPr bwMode="auto">
          <a:xfrm>
            <a:off x="7161880" y="313294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5" name="Oval 244"/>
          <p:cNvSpPr/>
          <p:nvPr/>
        </p:nvSpPr>
        <p:spPr bwMode="auto">
          <a:xfrm>
            <a:off x="7388611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6" name="Oval 245"/>
          <p:cNvSpPr/>
          <p:nvPr/>
        </p:nvSpPr>
        <p:spPr bwMode="auto">
          <a:xfrm>
            <a:off x="7615339" y="313294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7" name="Oval 246"/>
          <p:cNvSpPr/>
          <p:nvPr/>
        </p:nvSpPr>
        <p:spPr bwMode="auto">
          <a:xfrm>
            <a:off x="5121301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8" name="Oval 247"/>
          <p:cNvSpPr/>
          <p:nvPr/>
        </p:nvSpPr>
        <p:spPr bwMode="auto">
          <a:xfrm>
            <a:off x="5348032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9" name="Oval 248"/>
          <p:cNvSpPr/>
          <p:nvPr/>
        </p:nvSpPr>
        <p:spPr bwMode="auto">
          <a:xfrm>
            <a:off x="5574763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0" name="Oval 249"/>
          <p:cNvSpPr/>
          <p:nvPr/>
        </p:nvSpPr>
        <p:spPr bwMode="auto">
          <a:xfrm>
            <a:off x="5801494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1" name="Oval 250"/>
          <p:cNvSpPr/>
          <p:nvPr/>
        </p:nvSpPr>
        <p:spPr bwMode="auto">
          <a:xfrm>
            <a:off x="6028225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2" name="Oval 251"/>
          <p:cNvSpPr/>
          <p:nvPr/>
        </p:nvSpPr>
        <p:spPr bwMode="auto">
          <a:xfrm>
            <a:off x="6254956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3" name="Oval 252"/>
          <p:cNvSpPr/>
          <p:nvPr/>
        </p:nvSpPr>
        <p:spPr bwMode="auto">
          <a:xfrm>
            <a:off x="6481687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4" name="Oval 253"/>
          <p:cNvSpPr/>
          <p:nvPr/>
        </p:nvSpPr>
        <p:spPr bwMode="auto">
          <a:xfrm>
            <a:off x="6708418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5" name="Oval 254"/>
          <p:cNvSpPr/>
          <p:nvPr/>
        </p:nvSpPr>
        <p:spPr bwMode="auto">
          <a:xfrm>
            <a:off x="6935149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6" name="Oval 255"/>
          <p:cNvSpPr/>
          <p:nvPr/>
        </p:nvSpPr>
        <p:spPr bwMode="auto">
          <a:xfrm>
            <a:off x="7161880" y="336408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7" name="Oval 256"/>
          <p:cNvSpPr/>
          <p:nvPr/>
        </p:nvSpPr>
        <p:spPr bwMode="auto">
          <a:xfrm>
            <a:off x="7388611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8" name="Oval 257"/>
          <p:cNvSpPr/>
          <p:nvPr/>
        </p:nvSpPr>
        <p:spPr bwMode="auto">
          <a:xfrm>
            <a:off x="7615339" y="336408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9" name="Oval 258"/>
          <p:cNvSpPr/>
          <p:nvPr/>
        </p:nvSpPr>
        <p:spPr bwMode="auto">
          <a:xfrm>
            <a:off x="5121301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0" name="Oval 259"/>
          <p:cNvSpPr/>
          <p:nvPr/>
        </p:nvSpPr>
        <p:spPr bwMode="auto">
          <a:xfrm>
            <a:off x="5348032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1" name="Oval 260"/>
          <p:cNvSpPr/>
          <p:nvPr/>
        </p:nvSpPr>
        <p:spPr bwMode="auto">
          <a:xfrm>
            <a:off x="5574763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2" name="Oval 261"/>
          <p:cNvSpPr/>
          <p:nvPr/>
        </p:nvSpPr>
        <p:spPr bwMode="auto">
          <a:xfrm>
            <a:off x="5801494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3" name="Oval 262"/>
          <p:cNvSpPr/>
          <p:nvPr/>
        </p:nvSpPr>
        <p:spPr bwMode="auto">
          <a:xfrm>
            <a:off x="6028225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4" name="Oval 263"/>
          <p:cNvSpPr/>
          <p:nvPr/>
        </p:nvSpPr>
        <p:spPr bwMode="auto">
          <a:xfrm>
            <a:off x="6254956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5" name="Oval 264"/>
          <p:cNvSpPr/>
          <p:nvPr/>
        </p:nvSpPr>
        <p:spPr bwMode="auto">
          <a:xfrm>
            <a:off x="6481687" y="359523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" name="Oval 265"/>
          <p:cNvSpPr/>
          <p:nvPr/>
        </p:nvSpPr>
        <p:spPr bwMode="auto">
          <a:xfrm>
            <a:off x="6708418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7" name="Oval 266"/>
          <p:cNvSpPr/>
          <p:nvPr/>
        </p:nvSpPr>
        <p:spPr bwMode="auto">
          <a:xfrm>
            <a:off x="6935149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8" name="Oval 267"/>
          <p:cNvSpPr/>
          <p:nvPr/>
        </p:nvSpPr>
        <p:spPr bwMode="auto">
          <a:xfrm>
            <a:off x="7161880" y="359523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9" name="Oval 268"/>
          <p:cNvSpPr/>
          <p:nvPr/>
        </p:nvSpPr>
        <p:spPr bwMode="auto">
          <a:xfrm>
            <a:off x="7388611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0" name="Oval 269"/>
          <p:cNvSpPr/>
          <p:nvPr/>
        </p:nvSpPr>
        <p:spPr bwMode="auto">
          <a:xfrm>
            <a:off x="7615339" y="359523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1" name="Oval 270"/>
          <p:cNvSpPr/>
          <p:nvPr/>
        </p:nvSpPr>
        <p:spPr bwMode="auto">
          <a:xfrm>
            <a:off x="5121301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2" name="Oval 271"/>
          <p:cNvSpPr/>
          <p:nvPr/>
        </p:nvSpPr>
        <p:spPr bwMode="auto">
          <a:xfrm>
            <a:off x="5348032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3" name="Oval 272"/>
          <p:cNvSpPr/>
          <p:nvPr/>
        </p:nvSpPr>
        <p:spPr bwMode="auto">
          <a:xfrm>
            <a:off x="5574763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4" name="Oval 273"/>
          <p:cNvSpPr/>
          <p:nvPr/>
        </p:nvSpPr>
        <p:spPr bwMode="auto">
          <a:xfrm>
            <a:off x="5801494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5" name="Oval 274"/>
          <p:cNvSpPr/>
          <p:nvPr/>
        </p:nvSpPr>
        <p:spPr bwMode="auto">
          <a:xfrm>
            <a:off x="6028225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6" name="Oval 275"/>
          <p:cNvSpPr/>
          <p:nvPr/>
        </p:nvSpPr>
        <p:spPr bwMode="auto">
          <a:xfrm>
            <a:off x="6254956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7" name="Oval 276"/>
          <p:cNvSpPr/>
          <p:nvPr/>
        </p:nvSpPr>
        <p:spPr bwMode="auto">
          <a:xfrm>
            <a:off x="6481687" y="382638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8" name="Oval 277"/>
          <p:cNvSpPr/>
          <p:nvPr/>
        </p:nvSpPr>
        <p:spPr bwMode="auto">
          <a:xfrm>
            <a:off x="6708418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9" name="Oval 278"/>
          <p:cNvSpPr/>
          <p:nvPr/>
        </p:nvSpPr>
        <p:spPr bwMode="auto">
          <a:xfrm>
            <a:off x="6935149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0" name="Oval 279"/>
          <p:cNvSpPr/>
          <p:nvPr/>
        </p:nvSpPr>
        <p:spPr bwMode="auto">
          <a:xfrm>
            <a:off x="7161880" y="382638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1" name="Oval 280"/>
          <p:cNvSpPr/>
          <p:nvPr/>
        </p:nvSpPr>
        <p:spPr bwMode="auto">
          <a:xfrm>
            <a:off x="7388611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2" name="Oval 281"/>
          <p:cNvSpPr/>
          <p:nvPr/>
        </p:nvSpPr>
        <p:spPr bwMode="auto">
          <a:xfrm>
            <a:off x="7615339" y="382638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3" name="Oval 282"/>
          <p:cNvSpPr/>
          <p:nvPr/>
        </p:nvSpPr>
        <p:spPr bwMode="auto">
          <a:xfrm>
            <a:off x="5121301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4" name="Oval 283"/>
          <p:cNvSpPr/>
          <p:nvPr/>
        </p:nvSpPr>
        <p:spPr bwMode="auto">
          <a:xfrm>
            <a:off x="5348032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5" name="Oval 284"/>
          <p:cNvSpPr/>
          <p:nvPr/>
        </p:nvSpPr>
        <p:spPr bwMode="auto">
          <a:xfrm>
            <a:off x="5574763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6" name="Oval 285"/>
          <p:cNvSpPr/>
          <p:nvPr/>
        </p:nvSpPr>
        <p:spPr bwMode="auto">
          <a:xfrm>
            <a:off x="5801494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7" name="Oval 286"/>
          <p:cNvSpPr/>
          <p:nvPr/>
        </p:nvSpPr>
        <p:spPr bwMode="auto">
          <a:xfrm>
            <a:off x="6028225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8" name="Oval 287"/>
          <p:cNvSpPr/>
          <p:nvPr/>
        </p:nvSpPr>
        <p:spPr bwMode="auto">
          <a:xfrm>
            <a:off x="6254956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9" name="Oval 288"/>
          <p:cNvSpPr/>
          <p:nvPr/>
        </p:nvSpPr>
        <p:spPr bwMode="auto">
          <a:xfrm>
            <a:off x="6481687" y="405752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0" name="Oval 289"/>
          <p:cNvSpPr/>
          <p:nvPr/>
        </p:nvSpPr>
        <p:spPr bwMode="auto">
          <a:xfrm>
            <a:off x="6708418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1" name="Oval 290"/>
          <p:cNvSpPr/>
          <p:nvPr/>
        </p:nvSpPr>
        <p:spPr bwMode="auto">
          <a:xfrm>
            <a:off x="6935149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2" name="Oval 291"/>
          <p:cNvSpPr/>
          <p:nvPr/>
        </p:nvSpPr>
        <p:spPr bwMode="auto">
          <a:xfrm>
            <a:off x="7161880" y="40575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3" name="Oval 292"/>
          <p:cNvSpPr/>
          <p:nvPr/>
        </p:nvSpPr>
        <p:spPr bwMode="auto">
          <a:xfrm>
            <a:off x="7388611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4" name="Oval 293"/>
          <p:cNvSpPr/>
          <p:nvPr/>
        </p:nvSpPr>
        <p:spPr bwMode="auto">
          <a:xfrm>
            <a:off x="7615339" y="40575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cxnSp>
        <p:nvCxnSpPr>
          <p:cNvPr id="296" name="Straight Connector 295"/>
          <p:cNvCxnSpPr/>
          <p:nvPr/>
        </p:nvCxnSpPr>
        <p:spPr bwMode="auto">
          <a:xfrm flipH="1">
            <a:off x="1448569" y="1314450"/>
            <a:ext cx="1422298" cy="29577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7" name="TextBox 296"/>
          <p:cNvSpPr txBox="1"/>
          <p:nvPr/>
        </p:nvSpPr>
        <p:spPr>
          <a:xfrm>
            <a:off x="892201" y="4272183"/>
            <a:ext cx="1457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rgbClr val="000000"/>
                </a:solidFill>
              </a:rPr>
              <a:t>A half-plane</a:t>
            </a:r>
            <a:endParaRPr lang="en-US" i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/>
              <p:cNvSpPr txBox="1"/>
              <p:nvPr/>
            </p:nvSpPr>
            <p:spPr>
              <a:xfrm>
                <a:off x="5261041" y="4272183"/>
                <a:ext cx="2502608" cy="526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i="0" dirty="0" smtClean="0">
                    <a:solidFill>
                      <a:srgbClr val="000000"/>
                    </a:solidFill>
                  </a:rPr>
                  <a:t>-far from a half-plane</a:t>
                </a:r>
                <a:endParaRPr lang="en-US" i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98" name="TextBox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041" y="4272183"/>
                <a:ext cx="2502608" cy="526939"/>
              </a:xfrm>
              <a:prstGeom prst="rect">
                <a:avLst/>
              </a:prstGeom>
              <a:blipFill rotWithShape="1">
                <a:blip r:embed="rId3"/>
                <a:stretch>
                  <a:fillRect r="-2190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Straight Connector 301"/>
          <p:cNvCxnSpPr/>
          <p:nvPr/>
        </p:nvCxnSpPr>
        <p:spPr bwMode="auto">
          <a:xfrm flipV="1">
            <a:off x="5029201" y="1447800"/>
            <a:ext cx="2828924" cy="282438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6320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Hope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can an algorithm compute if it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reads only a </a:t>
            </a:r>
            <a:r>
              <a:rPr lang="en-US" sz="2400" b="1" dirty="0" err="1" smtClean="0">
                <a:solidFill>
                  <a:srgbClr val="00B050"/>
                </a:solidFill>
              </a:rPr>
              <a:t>sublinear</a:t>
            </a:r>
            <a:r>
              <a:rPr lang="en-US" sz="2400" dirty="0" smtClean="0">
                <a:solidFill>
                  <a:srgbClr val="00B050"/>
                </a:solidFill>
              </a:rPr>
              <a:t> portion of the data?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runs in </a:t>
            </a:r>
            <a:r>
              <a:rPr lang="en-US" sz="2400" b="1" dirty="0" err="1" smtClean="0">
                <a:solidFill>
                  <a:srgbClr val="00B050"/>
                </a:solidFill>
              </a:rPr>
              <a:t>sublinear</a:t>
            </a:r>
            <a:r>
              <a:rPr lang="en-US" sz="2400" dirty="0" smtClean="0">
                <a:solidFill>
                  <a:srgbClr val="00B050"/>
                </a:solidFill>
              </a:rPr>
              <a:t> time?</a:t>
            </a:r>
          </a:p>
          <a:p>
            <a:pPr lvl="1"/>
            <a:endParaRPr lang="en-US" sz="2400" dirty="0" smtClean="0">
              <a:solidFill>
                <a:srgbClr val="00B050"/>
              </a:solidFill>
            </a:endParaRPr>
          </a:p>
          <a:p>
            <a:pPr lvl="0"/>
            <a:r>
              <a:rPr lang="en-US" sz="2800" dirty="0" smtClean="0">
                <a:solidFill>
                  <a:srgbClr val="000000"/>
                </a:solidFill>
              </a:rPr>
              <a:t>Some problems have exact deterministic solutions</a:t>
            </a:r>
          </a:p>
          <a:p>
            <a:pPr lvl="0"/>
            <a:endParaRPr lang="en-US" sz="2800" dirty="0" smtClean="0">
              <a:solidFill>
                <a:srgbClr val="000000"/>
              </a:solidFill>
            </a:endParaRPr>
          </a:p>
          <a:p>
            <a:pPr lvl="0"/>
            <a:r>
              <a:rPr lang="en-US" sz="2800" dirty="0" smtClean="0">
                <a:solidFill>
                  <a:srgbClr val="000000"/>
                </a:solidFill>
              </a:rPr>
              <a:t>For most interesting problems algorithms must be</a:t>
            </a:r>
          </a:p>
          <a:p>
            <a:pPr lvl="1"/>
            <a:r>
              <a:rPr lang="en-US" sz="2400" dirty="0" smtClean="0">
                <a:solidFill>
                  <a:srgbClr val="0033CC"/>
                </a:solidFill>
              </a:rPr>
              <a:t>approximate</a:t>
            </a:r>
          </a:p>
          <a:p>
            <a:pPr lvl="1"/>
            <a:r>
              <a:rPr lang="en-US" sz="2400" dirty="0" smtClean="0">
                <a:solidFill>
                  <a:srgbClr val="0033CC"/>
                </a:solidFill>
              </a:rPr>
              <a:t>randomized</a:t>
            </a:r>
            <a:endParaRPr lang="en-US" sz="2400" dirty="0">
              <a:solidFill>
                <a:srgbClr val="0033CC"/>
              </a:solidFill>
            </a:endParaRPr>
          </a:p>
          <a:p>
            <a:pPr marL="457200" lvl="1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2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Half-plane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752974"/>
            <a:ext cx="8382000" cy="15249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68376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95107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21838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448569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75300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902031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128762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355493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582224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08955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035686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262414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68376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995107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221838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448569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75300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902031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128762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355493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582224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808955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035686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262414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68376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995107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221838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1448569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675300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902031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128762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355493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582224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808955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3035686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3262414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68376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995107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221838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448569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1675300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902031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2128762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355493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2582224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808955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035686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3262414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768376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995107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221838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1448569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1675300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1902031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2128762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355493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2582224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2808955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035686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3262414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68376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995107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1221838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1448569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1675300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1902031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128762" y="267065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2355493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2582224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2808955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3035686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3262414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768376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995107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1221838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1448569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1675300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1902031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2128762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2355493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2582224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808955" y="290179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035686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3262414" y="290179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768376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995107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1221838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1448569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1675300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1902031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2128762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2355493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2582224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2808955" y="313294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035686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3262414" y="313294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768376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995107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1221838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1448569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1675300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1902031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2128762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2355493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2582224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2808955" y="336408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3035686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3262414" y="336408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768376" y="359523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995107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6" name="Oval 115"/>
          <p:cNvSpPr/>
          <p:nvPr/>
        </p:nvSpPr>
        <p:spPr bwMode="auto">
          <a:xfrm>
            <a:off x="1221838" y="359523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7" name="Oval 116"/>
          <p:cNvSpPr/>
          <p:nvPr/>
        </p:nvSpPr>
        <p:spPr bwMode="auto">
          <a:xfrm>
            <a:off x="1448569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1675300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9" name="Oval 118"/>
          <p:cNvSpPr/>
          <p:nvPr/>
        </p:nvSpPr>
        <p:spPr bwMode="auto">
          <a:xfrm>
            <a:off x="1902031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0" name="Oval 119"/>
          <p:cNvSpPr/>
          <p:nvPr/>
        </p:nvSpPr>
        <p:spPr bwMode="auto">
          <a:xfrm>
            <a:off x="2128762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1" name="Oval 120"/>
          <p:cNvSpPr/>
          <p:nvPr/>
        </p:nvSpPr>
        <p:spPr bwMode="auto">
          <a:xfrm>
            <a:off x="2355493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2582224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2808955" y="359523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4" name="Oval 123"/>
          <p:cNvSpPr/>
          <p:nvPr/>
        </p:nvSpPr>
        <p:spPr bwMode="auto">
          <a:xfrm>
            <a:off x="3035686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3262414" y="359523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768376" y="382638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995107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1221838" y="382638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1448569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1675300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1902031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2" name="Oval 131"/>
          <p:cNvSpPr/>
          <p:nvPr/>
        </p:nvSpPr>
        <p:spPr bwMode="auto">
          <a:xfrm>
            <a:off x="2128762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" name="Oval 132"/>
          <p:cNvSpPr/>
          <p:nvPr/>
        </p:nvSpPr>
        <p:spPr bwMode="auto">
          <a:xfrm>
            <a:off x="2355493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4" name="Oval 133"/>
          <p:cNvSpPr/>
          <p:nvPr/>
        </p:nvSpPr>
        <p:spPr bwMode="auto">
          <a:xfrm>
            <a:off x="2582224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5" name="Oval 134"/>
          <p:cNvSpPr/>
          <p:nvPr/>
        </p:nvSpPr>
        <p:spPr bwMode="auto">
          <a:xfrm>
            <a:off x="2808955" y="382638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6" name="Oval 135"/>
          <p:cNvSpPr/>
          <p:nvPr/>
        </p:nvSpPr>
        <p:spPr bwMode="auto">
          <a:xfrm>
            <a:off x="3035686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7" name="Oval 136"/>
          <p:cNvSpPr/>
          <p:nvPr/>
        </p:nvSpPr>
        <p:spPr bwMode="auto">
          <a:xfrm>
            <a:off x="3262414" y="382638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8" name="Oval 137"/>
          <p:cNvSpPr/>
          <p:nvPr/>
        </p:nvSpPr>
        <p:spPr bwMode="auto">
          <a:xfrm>
            <a:off x="768376" y="405752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9" name="Oval 138"/>
          <p:cNvSpPr/>
          <p:nvPr/>
        </p:nvSpPr>
        <p:spPr bwMode="auto">
          <a:xfrm>
            <a:off x="995107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0" name="Oval 139"/>
          <p:cNvSpPr/>
          <p:nvPr/>
        </p:nvSpPr>
        <p:spPr bwMode="auto">
          <a:xfrm>
            <a:off x="1221838" y="405752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1" name="Oval 140"/>
          <p:cNvSpPr/>
          <p:nvPr/>
        </p:nvSpPr>
        <p:spPr bwMode="auto">
          <a:xfrm>
            <a:off x="1448569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2" name="Oval 141"/>
          <p:cNvSpPr/>
          <p:nvPr/>
        </p:nvSpPr>
        <p:spPr bwMode="auto">
          <a:xfrm>
            <a:off x="1675300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" name="Oval 142"/>
          <p:cNvSpPr/>
          <p:nvPr/>
        </p:nvSpPr>
        <p:spPr bwMode="auto">
          <a:xfrm>
            <a:off x="1902031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4" name="Oval 143"/>
          <p:cNvSpPr/>
          <p:nvPr/>
        </p:nvSpPr>
        <p:spPr bwMode="auto">
          <a:xfrm>
            <a:off x="2128762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5" name="Oval 144"/>
          <p:cNvSpPr/>
          <p:nvPr/>
        </p:nvSpPr>
        <p:spPr bwMode="auto">
          <a:xfrm>
            <a:off x="2355493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6" name="Oval 145"/>
          <p:cNvSpPr/>
          <p:nvPr/>
        </p:nvSpPr>
        <p:spPr bwMode="auto">
          <a:xfrm>
            <a:off x="2582224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7" name="Oval 146"/>
          <p:cNvSpPr/>
          <p:nvPr/>
        </p:nvSpPr>
        <p:spPr bwMode="auto">
          <a:xfrm>
            <a:off x="2808955" y="405752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3035686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9" name="Oval 148"/>
          <p:cNvSpPr/>
          <p:nvPr/>
        </p:nvSpPr>
        <p:spPr bwMode="auto">
          <a:xfrm>
            <a:off x="3262414" y="405752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1" name="Oval 150"/>
          <p:cNvSpPr/>
          <p:nvPr/>
        </p:nvSpPr>
        <p:spPr bwMode="auto">
          <a:xfrm>
            <a:off x="5121301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2" name="Oval 151"/>
          <p:cNvSpPr/>
          <p:nvPr/>
        </p:nvSpPr>
        <p:spPr bwMode="auto">
          <a:xfrm>
            <a:off x="5348032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" name="Oval 152"/>
          <p:cNvSpPr/>
          <p:nvPr/>
        </p:nvSpPr>
        <p:spPr bwMode="auto">
          <a:xfrm>
            <a:off x="5574763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4" name="Oval 153"/>
          <p:cNvSpPr/>
          <p:nvPr/>
        </p:nvSpPr>
        <p:spPr bwMode="auto">
          <a:xfrm>
            <a:off x="5801494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6028225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6254956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6481687" y="151492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8" name="Oval 157"/>
          <p:cNvSpPr/>
          <p:nvPr/>
        </p:nvSpPr>
        <p:spPr bwMode="auto">
          <a:xfrm>
            <a:off x="6708418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9" name="Oval 158"/>
          <p:cNvSpPr/>
          <p:nvPr/>
        </p:nvSpPr>
        <p:spPr bwMode="auto">
          <a:xfrm>
            <a:off x="6935149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0" name="Oval 159"/>
          <p:cNvSpPr/>
          <p:nvPr/>
        </p:nvSpPr>
        <p:spPr bwMode="auto">
          <a:xfrm>
            <a:off x="7161880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1" name="Oval 160"/>
          <p:cNvSpPr/>
          <p:nvPr/>
        </p:nvSpPr>
        <p:spPr bwMode="auto">
          <a:xfrm>
            <a:off x="7388611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2" name="Oval 161"/>
          <p:cNvSpPr/>
          <p:nvPr/>
        </p:nvSpPr>
        <p:spPr bwMode="auto">
          <a:xfrm>
            <a:off x="7615339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3" name="Oval 162"/>
          <p:cNvSpPr/>
          <p:nvPr/>
        </p:nvSpPr>
        <p:spPr bwMode="auto">
          <a:xfrm>
            <a:off x="5121301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4" name="Oval 163"/>
          <p:cNvSpPr/>
          <p:nvPr/>
        </p:nvSpPr>
        <p:spPr bwMode="auto">
          <a:xfrm>
            <a:off x="5348032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5" name="Oval 164"/>
          <p:cNvSpPr/>
          <p:nvPr/>
        </p:nvSpPr>
        <p:spPr bwMode="auto">
          <a:xfrm>
            <a:off x="5574763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5801494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6028225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8" name="Oval 167"/>
          <p:cNvSpPr/>
          <p:nvPr/>
        </p:nvSpPr>
        <p:spPr bwMode="auto">
          <a:xfrm>
            <a:off x="6254956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9" name="Oval 168"/>
          <p:cNvSpPr/>
          <p:nvPr/>
        </p:nvSpPr>
        <p:spPr bwMode="auto">
          <a:xfrm>
            <a:off x="6481687" y="174606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0" name="Oval 169"/>
          <p:cNvSpPr/>
          <p:nvPr/>
        </p:nvSpPr>
        <p:spPr bwMode="auto">
          <a:xfrm>
            <a:off x="6708418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6935149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7161880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7388611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7615339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5121301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6" name="Oval 175"/>
          <p:cNvSpPr/>
          <p:nvPr/>
        </p:nvSpPr>
        <p:spPr bwMode="auto">
          <a:xfrm>
            <a:off x="5348032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5574763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8" name="Oval 177"/>
          <p:cNvSpPr/>
          <p:nvPr/>
        </p:nvSpPr>
        <p:spPr bwMode="auto">
          <a:xfrm>
            <a:off x="5801494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9" name="Oval 178"/>
          <p:cNvSpPr/>
          <p:nvPr/>
        </p:nvSpPr>
        <p:spPr bwMode="auto">
          <a:xfrm>
            <a:off x="6028225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0" name="Oval 179"/>
          <p:cNvSpPr/>
          <p:nvPr/>
        </p:nvSpPr>
        <p:spPr bwMode="auto">
          <a:xfrm>
            <a:off x="6254956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1" name="Oval 180"/>
          <p:cNvSpPr/>
          <p:nvPr/>
        </p:nvSpPr>
        <p:spPr bwMode="auto">
          <a:xfrm>
            <a:off x="6481687" y="197721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2" name="Oval 181"/>
          <p:cNvSpPr/>
          <p:nvPr/>
        </p:nvSpPr>
        <p:spPr bwMode="auto">
          <a:xfrm>
            <a:off x="6708418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3" name="Oval 182"/>
          <p:cNvSpPr/>
          <p:nvPr/>
        </p:nvSpPr>
        <p:spPr bwMode="auto">
          <a:xfrm>
            <a:off x="6935149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4" name="Oval 183"/>
          <p:cNvSpPr/>
          <p:nvPr/>
        </p:nvSpPr>
        <p:spPr bwMode="auto">
          <a:xfrm>
            <a:off x="7161880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5" name="Oval 184"/>
          <p:cNvSpPr/>
          <p:nvPr/>
        </p:nvSpPr>
        <p:spPr bwMode="auto">
          <a:xfrm>
            <a:off x="7388611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6" name="Oval 185"/>
          <p:cNvSpPr/>
          <p:nvPr/>
        </p:nvSpPr>
        <p:spPr bwMode="auto">
          <a:xfrm>
            <a:off x="7615339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7" name="Oval 186"/>
          <p:cNvSpPr/>
          <p:nvPr/>
        </p:nvSpPr>
        <p:spPr bwMode="auto">
          <a:xfrm>
            <a:off x="5121301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8" name="Oval 187"/>
          <p:cNvSpPr/>
          <p:nvPr/>
        </p:nvSpPr>
        <p:spPr bwMode="auto">
          <a:xfrm>
            <a:off x="5348032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9" name="Oval 188"/>
          <p:cNvSpPr/>
          <p:nvPr/>
        </p:nvSpPr>
        <p:spPr bwMode="auto">
          <a:xfrm>
            <a:off x="5574763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0" name="Oval 189"/>
          <p:cNvSpPr/>
          <p:nvPr/>
        </p:nvSpPr>
        <p:spPr bwMode="auto">
          <a:xfrm>
            <a:off x="5801494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1" name="Oval 190"/>
          <p:cNvSpPr/>
          <p:nvPr/>
        </p:nvSpPr>
        <p:spPr bwMode="auto">
          <a:xfrm>
            <a:off x="6028225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2" name="Oval 191"/>
          <p:cNvSpPr/>
          <p:nvPr/>
        </p:nvSpPr>
        <p:spPr bwMode="auto">
          <a:xfrm>
            <a:off x="6254956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3" name="Oval 192"/>
          <p:cNvSpPr/>
          <p:nvPr/>
        </p:nvSpPr>
        <p:spPr bwMode="auto">
          <a:xfrm>
            <a:off x="6481687" y="220836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4" name="Oval 193"/>
          <p:cNvSpPr/>
          <p:nvPr/>
        </p:nvSpPr>
        <p:spPr bwMode="auto">
          <a:xfrm>
            <a:off x="6708418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5" name="Oval 194"/>
          <p:cNvSpPr/>
          <p:nvPr/>
        </p:nvSpPr>
        <p:spPr bwMode="auto">
          <a:xfrm>
            <a:off x="6935149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6" name="Oval 195"/>
          <p:cNvSpPr/>
          <p:nvPr/>
        </p:nvSpPr>
        <p:spPr bwMode="auto">
          <a:xfrm>
            <a:off x="7161880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7" name="Oval 196"/>
          <p:cNvSpPr/>
          <p:nvPr/>
        </p:nvSpPr>
        <p:spPr bwMode="auto">
          <a:xfrm>
            <a:off x="7388611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8" name="Oval 197"/>
          <p:cNvSpPr/>
          <p:nvPr/>
        </p:nvSpPr>
        <p:spPr bwMode="auto">
          <a:xfrm>
            <a:off x="7615339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9" name="Oval 198"/>
          <p:cNvSpPr/>
          <p:nvPr/>
        </p:nvSpPr>
        <p:spPr bwMode="auto">
          <a:xfrm>
            <a:off x="5121301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0" name="Oval 199"/>
          <p:cNvSpPr/>
          <p:nvPr/>
        </p:nvSpPr>
        <p:spPr bwMode="auto">
          <a:xfrm>
            <a:off x="5348032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1" name="Oval 200"/>
          <p:cNvSpPr/>
          <p:nvPr/>
        </p:nvSpPr>
        <p:spPr bwMode="auto">
          <a:xfrm>
            <a:off x="5574763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2" name="Oval 201"/>
          <p:cNvSpPr/>
          <p:nvPr/>
        </p:nvSpPr>
        <p:spPr bwMode="auto">
          <a:xfrm>
            <a:off x="5801494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3" name="Oval 202"/>
          <p:cNvSpPr/>
          <p:nvPr/>
        </p:nvSpPr>
        <p:spPr bwMode="auto">
          <a:xfrm>
            <a:off x="6028225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4" name="Oval 203"/>
          <p:cNvSpPr/>
          <p:nvPr/>
        </p:nvSpPr>
        <p:spPr bwMode="auto">
          <a:xfrm>
            <a:off x="6254956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5" name="Oval 204"/>
          <p:cNvSpPr/>
          <p:nvPr/>
        </p:nvSpPr>
        <p:spPr bwMode="auto">
          <a:xfrm>
            <a:off x="6481687" y="243950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6" name="Oval 205"/>
          <p:cNvSpPr/>
          <p:nvPr/>
        </p:nvSpPr>
        <p:spPr bwMode="auto">
          <a:xfrm>
            <a:off x="6708418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7" name="Oval 206"/>
          <p:cNvSpPr/>
          <p:nvPr/>
        </p:nvSpPr>
        <p:spPr bwMode="auto">
          <a:xfrm>
            <a:off x="6935149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8" name="Oval 207"/>
          <p:cNvSpPr/>
          <p:nvPr/>
        </p:nvSpPr>
        <p:spPr bwMode="auto">
          <a:xfrm>
            <a:off x="7161880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9" name="Oval 208"/>
          <p:cNvSpPr/>
          <p:nvPr/>
        </p:nvSpPr>
        <p:spPr bwMode="auto">
          <a:xfrm>
            <a:off x="7388611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0" name="Oval 209"/>
          <p:cNvSpPr/>
          <p:nvPr/>
        </p:nvSpPr>
        <p:spPr bwMode="auto">
          <a:xfrm>
            <a:off x="7615339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1" name="Oval 210"/>
          <p:cNvSpPr/>
          <p:nvPr/>
        </p:nvSpPr>
        <p:spPr bwMode="auto">
          <a:xfrm>
            <a:off x="5121301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2" name="Oval 211"/>
          <p:cNvSpPr/>
          <p:nvPr/>
        </p:nvSpPr>
        <p:spPr bwMode="auto">
          <a:xfrm>
            <a:off x="5348032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3" name="Oval 212"/>
          <p:cNvSpPr/>
          <p:nvPr/>
        </p:nvSpPr>
        <p:spPr bwMode="auto">
          <a:xfrm>
            <a:off x="5574763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4" name="Oval 213"/>
          <p:cNvSpPr/>
          <p:nvPr/>
        </p:nvSpPr>
        <p:spPr bwMode="auto">
          <a:xfrm>
            <a:off x="5801494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5" name="Oval 214"/>
          <p:cNvSpPr/>
          <p:nvPr/>
        </p:nvSpPr>
        <p:spPr bwMode="auto">
          <a:xfrm>
            <a:off x="6028225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6" name="Oval 215"/>
          <p:cNvSpPr/>
          <p:nvPr/>
        </p:nvSpPr>
        <p:spPr bwMode="auto">
          <a:xfrm>
            <a:off x="6254956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7" name="Oval 216"/>
          <p:cNvSpPr/>
          <p:nvPr/>
        </p:nvSpPr>
        <p:spPr bwMode="auto">
          <a:xfrm>
            <a:off x="6481687" y="267065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8" name="Oval 217"/>
          <p:cNvSpPr/>
          <p:nvPr/>
        </p:nvSpPr>
        <p:spPr bwMode="auto">
          <a:xfrm>
            <a:off x="6708418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9" name="Oval 218"/>
          <p:cNvSpPr/>
          <p:nvPr/>
        </p:nvSpPr>
        <p:spPr bwMode="auto">
          <a:xfrm>
            <a:off x="6935149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0" name="Oval 219"/>
          <p:cNvSpPr/>
          <p:nvPr/>
        </p:nvSpPr>
        <p:spPr bwMode="auto">
          <a:xfrm>
            <a:off x="7161880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1" name="Oval 220"/>
          <p:cNvSpPr/>
          <p:nvPr/>
        </p:nvSpPr>
        <p:spPr bwMode="auto">
          <a:xfrm>
            <a:off x="7388611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2" name="Oval 221"/>
          <p:cNvSpPr/>
          <p:nvPr/>
        </p:nvSpPr>
        <p:spPr bwMode="auto">
          <a:xfrm>
            <a:off x="7615339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3" name="Oval 222"/>
          <p:cNvSpPr/>
          <p:nvPr/>
        </p:nvSpPr>
        <p:spPr bwMode="auto">
          <a:xfrm>
            <a:off x="5121301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4" name="Oval 223"/>
          <p:cNvSpPr/>
          <p:nvPr/>
        </p:nvSpPr>
        <p:spPr bwMode="auto">
          <a:xfrm>
            <a:off x="5348032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5" name="Oval 224"/>
          <p:cNvSpPr/>
          <p:nvPr/>
        </p:nvSpPr>
        <p:spPr bwMode="auto">
          <a:xfrm>
            <a:off x="5574763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6" name="Oval 225"/>
          <p:cNvSpPr/>
          <p:nvPr/>
        </p:nvSpPr>
        <p:spPr bwMode="auto">
          <a:xfrm>
            <a:off x="5801494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7" name="Oval 226"/>
          <p:cNvSpPr/>
          <p:nvPr/>
        </p:nvSpPr>
        <p:spPr bwMode="auto">
          <a:xfrm>
            <a:off x="6028225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8" name="Oval 227"/>
          <p:cNvSpPr/>
          <p:nvPr/>
        </p:nvSpPr>
        <p:spPr bwMode="auto">
          <a:xfrm>
            <a:off x="6254956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9" name="Oval 228"/>
          <p:cNvSpPr/>
          <p:nvPr/>
        </p:nvSpPr>
        <p:spPr bwMode="auto">
          <a:xfrm>
            <a:off x="6481687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0" name="Oval 229"/>
          <p:cNvSpPr/>
          <p:nvPr/>
        </p:nvSpPr>
        <p:spPr bwMode="auto">
          <a:xfrm>
            <a:off x="6708418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1" name="Oval 230"/>
          <p:cNvSpPr/>
          <p:nvPr/>
        </p:nvSpPr>
        <p:spPr bwMode="auto">
          <a:xfrm>
            <a:off x="6935149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2" name="Oval 231"/>
          <p:cNvSpPr/>
          <p:nvPr/>
        </p:nvSpPr>
        <p:spPr bwMode="auto">
          <a:xfrm>
            <a:off x="7161880" y="290179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3" name="Oval 232"/>
          <p:cNvSpPr/>
          <p:nvPr/>
        </p:nvSpPr>
        <p:spPr bwMode="auto">
          <a:xfrm>
            <a:off x="7388611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4" name="Oval 233"/>
          <p:cNvSpPr/>
          <p:nvPr/>
        </p:nvSpPr>
        <p:spPr bwMode="auto">
          <a:xfrm>
            <a:off x="7615339" y="290179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5" name="Oval 234"/>
          <p:cNvSpPr/>
          <p:nvPr/>
        </p:nvSpPr>
        <p:spPr bwMode="auto">
          <a:xfrm>
            <a:off x="5121301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6" name="Oval 235"/>
          <p:cNvSpPr/>
          <p:nvPr/>
        </p:nvSpPr>
        <p:spPr bwMode="auto">
          <a:xfrm>
            <a:off x="5348032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7" name="Oval 236"/>
          <p:cNvSpPr/>
          <p:nvPr/>
        </p:nvSpPr>
        <p:spPr bwMode="auto">
          <a:xfrm>
            <a:off x="5574763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8" name="Oval 237"/>
          <p:cNvSpPr/>
          <p:nvPr/>
        </p:nvSpPr>
        <p:spPr bwMode="auto">
          <a:xfrm>
            <a:off x="5801494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9" name="Oval 238"/>
          <p:cNvSpPr/>
          <p:nvPr/>
        </p:nvSpPr>
        <p:spPr bwMode="auto">
          <a:xfrm>
            <a:off x="6028225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0" name="Oval 239"/>
          <p:cNvSpPr/>
          <p:nvPr/>
        </p:nvSpPr>
        <p:spPr bwMode="auto">
          <a:xfrm>
            <a:off x="6254956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1" name="Oval 240"/>
          <p:cNvSpPr/>
          <p:nvPr/>
        </p:nvSpPr>
        <p:spPr bwMode="auto">
          <a:xfrm>
            <a:off x="6481687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2" name="Oval 241"/>
          <p:cNvSpPr/>
          <p:nvPr/>
        </p:nvSpPr>
        <p:spPr bwMode="auto">
          <a:xfrm>
            <a:off x="6708418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3" name="Oval 242"/>
          <p:cNvSpPr/>
          <p:nvPr/>
        </p:nvSpPr>
        <p:spPr bwMode="auto">
          <a:xfrm>
            <a:off x="6935149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4" name="Oval 243"/>
          <p:cNvSpPr/>
          <p:nvPr/>
        </p:nvSpPr>
        <p:spPr bwMode="auto">
          <a:xfrm>
            <a:off x="7161880" y="313294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5" name="Oval 244"/>
          <p:cNvSpPr/>
          <p:nvPr/>
        </p:nvSpPr>
        <p:spPr bwMode="auto">
          <a:xfrm>
            <a:off x="7388611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6" name="Oval 245"/>
          <p:cNvSpPr/>
          <p:nvPr/>
        </p:nvSpPr>
        <p:spPr bwMode="auto">
          <a:xfrm>
            <a:off x="7615339" y="313294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7" name="Oval 246"/>
          <p:cNvSpPr/>
          <p:nvPr/>
        </p:nvSpPr>
        <p:spPr bwMode="auto">
          <a:xfrm>
            <a:off x="5121301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8" name="Oval 247"/>
          <p:cNvSpPr/>
          <p:nvPr/>
        </p:nvSpPr>
        <p:spPr bwMode="auto">
          <a:xfrm>
            <a:off x="5348032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9" name="Oval 248"/>
          <p:cNvSpPr/>
          <p:nvPr/>
        </p:nvSpPr>
        <p:spPr bwMode="auto">
          <a:xfrm>
            <a:off x="5574763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0" name="Oval 249"/>
          <p:cNvSpPr/>
          <p:nvPr/>
        </p:nvSpPr>
        <p:spPr bwMode="auto">
          <a:xfrm>
            <a:off x="5801494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1" name="Oval 250"/>
          <p:cNvSpPr/>
          <p:nvPr/>
        </p:nvSpPr>
        <p:spPr bwMode="auto">
          <a:xfrm>
            <a:off x="6028225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2" name="Oval 251"/>
          <p:cNvSpPr/>
          <p:nvPr/>
        </p:nvSpPr>
        <p:spPr bwMode="auto">
          <a:xfrm>
            <a:off x="6254956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3" name="Oval 252"/>
          <p:cNvSpPr/>
          <p:nvPr/>
        </p:nvSpPr>
        <p:spPr bwMode="auto">
          <a:xfrm>
            <a:off x="6481687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4" name="Oval 253"/>
          <p:cNvSpPr/>
          <p:nvPr/>
        </p:nvSpPr>
        <p:spPr bwMode="auto">
          <a:xfrm>
            <a:off x="6708418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5" name="Oval 254"/>
          <p:cNvSpPr/>
          <p:nvPr/>
        </p:nvSpPr>
        <p:spPr bwMode="auto">
          <a:xfrm>
            <a:off x="6935149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6" name="Oval 255"/>
          <p:cNvSpPr/>
          <p:nvPr/>
        </p:nvSpPr>
        <p:spPr bwMode="auto">
          <a:xfrm>
            <a:off x="7161880" y="336408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7" name="Oval 256"/>
          <p:cNvSpPr/>
          <p:nvPr/>
        </p:nvSpPr>
        <p:spPr bwMode="auto">
          <a:xfrm>
            <a:off x="7388611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8" name="Oval 257"/>
          <p:cNvSpPr/>
          <p:nvPr/>
        </p:nvSpPr>
        <p:spPr bwMode="auto">
          <a:xfrm>
            <a:off x="7615339" y="336408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9" name="Oval 258"/>
          <p:cNvSpPr/>
          <p:nvPr/>
        </p:nvSpPr>
        <p:spPr bwMode="auto">
          <a:xfrm>
            <a:off x="5121301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0" name="Oval 259"/>
          <p:cNvSpPr/>
          <p:nvPr/>
        </p:nvSpPr>
        <p:spPr bwMode="auto">
          <a:xfrm>
            <a:off x="5348032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1" name="Oval 260"/>
          <p:cNvSpPr/>
          <p:nvPr/>
        </p:nvSpPr>
        <p:spPr bwMode="auto">
          <a:xfrm>
            <a:off x="5574763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2" name="Oval 261"/>
          <p:cNvSpPr/>
          <p:nvPr/>
        </p:nvSpPr>
        <p:spPr bwMode="auto">
          <a:xfrm>
            <a:off x="5801494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3" name="Oval 262"/>
          <p:cNvSpPr/>
          <p:nvPr/>
        </p:nvSpPr>
        <p:spPr bwMode="auto">
          <a:xfrm>
            <a:off x="6028225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4" name="Oval 263"/>
          <p:cNvSpPr/>
          <p:nvPr/>
        </p:nvSpPr>
        <p:spPr bwMode="auto">
          <a:xfrm>
            <a:off x="6254956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5" name="Oval 264"/>
          <p:cNvSpPr/>
          <p:nvPr/>
        </p:nvSpPr>
        <p:spPr bwMode="auto">
          <a:xfrm>
            <a:off x="6481687" y="359523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" name="Oval 265"/>
          <p:cNvSpPr/>
          <p:nvPr/>
        </p:nvSpPr>
        <p:spPr bwMode="auto">
          <a:xfrm>
            <a:off x="6708418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7" name="Oval 266"/>
          <p:cNvSpPr/>
          <p:nvPr/>
        </p:nvSpPr>
        <p:spPr bwMode="auto">
          <a:xfrm>
            <a:off x="6935149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8" name="Oval 267"/>
          <p:cNvSpPr/>
          <p:nvPr/>
        </p:nvSpPr>
        <p:spPr bwMode="auto">
          <a:xfrm>
            <a:off x="7161880" y="359523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9" name="Oval 268"/>
          <p:cNvSpPr/>
          <p:nvPr/>
        </p:nvSpPr>
        <p:spPr bwMode="auto">
          <a:xfrm>
            <a:off x="7388611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0" name="Oval 269"/>
          <p:cNvSpPr/>
          <p:nvPr/>
        </p:nvSpPr>
        <p:spPr bwMode="auto">
          <a:xfrm>
            <a:off x="7615339" y="359523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1" name="Oval 270"/>
          <p:cNvSpPr/>
          <p:nvPr/>
        </p:nvSpPr>
        <p:spPr bwMode="auto">
          <a:xfrm>
            <a:off x="5121301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2" name="Oval 271"/>
          <p:cNvSpPr/>
          <p:nvPr/>
        </p:nvSpPr>
        <p:spPr bwMode="auto">
          <a:xfrm>
            <a:off x="5348032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3" name="Oval 272"/>
          <p:cNvSpPr/>
          <p:nvPr/>
        </p:nvSpPr>
        <p:spPr bwMode="auto">
          <a:xfrm>
            <a:off x="5574763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4" name="Oval 273"/>
          <p:cNvSpPr/>
          <p:nvPr/>
        </p:nvSpPr>
        <p:spPr bwMode="auto">
          <a:xfrm>
            <a:off x="5801494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5" name="Oval 274"/>
          <p:cNvSpPr/>
          <p:nvPr/>
        </p:nvSpPr>
        <p:spPr bwMode="auto">
          <a:xfrm>
            <a:off x="6028225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6" name="Oval 275"/>
          <p:cNvSpPr/>
          <p:nvPr/>
        </p:nvSpPr>
        <p:spPr bwMode="auto">
          <a:xfrm>
            <a:off x="6254956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7" name="Oval 276"/>
          <p:cNvSpPr/>
          <p:nvPr/>
        </p:nvSpPr>
        <p:spPr bwMode="auto">
          <a:xfrm>
            <a:off x="6481687" y="382638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8" name="Oval 277"/>
          <p:cNvSpPr/>
          <p:nvPr/>
        </p:nvSpPr>
        <p:spPr bwMode="auto">
          <a:xfrm>
            <a:off x="6708418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9" name="Oval 278"/>
          <p:cNvSpPr/>
          <p:nvPr/>
        </p:nvSpPr>
        <p:spPr bwMode="auto">
          <a:xfrm>
            <a:off x="6935149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0" name="Oval 279"/>
          <p:cNvSpPr/>
          <p:nvPr/>
        </p:nvSpPr>
        <p:spPr bwMode="auto">
          <a:xfrm>
            <a:off x="7161880" y="382638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1" name="Oval 280"/>
          <p:cNvSpPr/>
          <p:nvPr/>
        </p:nvSpPr>
        <p:spPr bwMode="auto">
          <a:xfrm>
            <a:off x="7388611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2" name="Oval 281"/>
          <p:cNvSpPr/>
          <p:nvPr/>
        </p:nvSpPr>
        <p:spPr bwMode="auto">
          <a:xfrm>
            <a:off x="7615339" y="382638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3" name="Oval 282"/>
          <p:cNvSpPr/>
          <p:nvPr/>
        </p:nvSpPr>
        <p:spPr bwMode="auto">
          <a:xfrm>
            <a:off x="5121301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4" name="Oval 283"/>
          <p:cNvSpPr/>
          <p:nvPr/>
        </p:nvSpPr>
        <p:spPr bwMode="auto">
          <a:xfrm>
            <a:off x="5348032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5" name="Oval 284"/>
          <p:cNvSpPr/>
          <p:nvPr/>
        </p:nvSpPr>
        <p:spPr bwMode="auto">
          <a:xfrm>
            <a:off x="5574763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6" name="Oval 285"/>
          <p:cNvSpPr/>
          <p:nvPr/>
        </p:nvSpPr>
        <p:spPr bwMode="auto">
          <a:xfrm>
            <a:off x="5801494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7" name="Oval 286"/>
          <p:cNvSpPr/>
          <p:nvPr/>
        </p:nvSpPr>
        <p:spPr bwMode="auto">
          <a:xfrm>
            <a:off x="6028225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8" name="Oval 287"/>
          <p:cNvSpPr/>
          <p:nvPr/>
        </p:nvSpPr>
        <p:spPr bwMode="auto">
          <a:xfrm>
            <a:off x="6254956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9" name="Oval 288"/>
          <p:cNvSpPr/>
          <p:nvPr/>
        </p:nvSpPr>
        <p:spPr bwMode="auto">
          <a:xfrm>
            <a:off x="6481687" y="405752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0" name="Oval 289"/>
          <p:cNvSpPr/>
          <p:nvPr/>
        </p:nvSpPr>
        <p:spPr bwMode="auto">
          <a:xfrm>
            <a:off x="6708418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1" name="Oval 290"/>
          <p:cNvSpPr/>
          <p:nvPr/>
        </p:nvSpPr>
        <p:spPr bwMode="auto">
          <a:xfrm>
            <a:off x="6935149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2" name="Oval 291"/>
          <p:cNvSpPr/>
          <p:nvPr/>
        </p:nvSpPr>
        <p:spPr bwMode="auto">
          <a:xfrm>
            <a:off x="7161880" y="40575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3" name="Oval 292"/>
          <p:cNvSpPr/>
          <p:nvPr/>
        </p:nvSpPr>
        <p:spPr bwMode="auto">
          <a:xfrm>
            <a:off x="7388611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4" name="Oval 293"/>
          <p:cNvSpPr/>
          <p:nvPr/>
        </p:nvSpPr>
        <p:spPr bwMode="auto">
          <a:xfrm>
            <a:off x="7615339" y="40575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cxnSp>
        <p:nvCxnSpPr>
          <p:cNvPr id="296" name="Straight Connector 295"/>
          <p:cNvCxnSpPr/>
          <p:nvPr/>
        </p:nvCxnSpPr>
        <p:spPr bwMode="auto">
          <a:xfrm flipH="1">
            <a:off x="1448569" y="1314450"/>
            <a:ext cx="1422298" cy="29577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7" name="TextBox 296"/>
          <p:cNvSpPr txBox="1"/>
          <p:nvPr/>
        </p:nvSpPr>
        <p:spPr>
          <a:xfrm>
            <a:off x="892201" y="4272183"/>
            <a:ext cx="1457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rgbClr val="000000"/>
                </a:solidFill>
              </a:rPr>
              <a:t>A half-plane</a:t>
            </a:r>
            <a:endParaRPr lang="en-US" i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/>
              <p:cNvSpPr txBox="1"/>
              <p:nvPr/>
            </p:nvSpPr>
            <p:spPr>
              <a:xfrm>
                <a:off x="5261041" y="4272183"/>
                <a:ext cx="2502608" cy="526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i="0" dirty="0" smtClean="0">
                    <a:solidFill>
                      <a:srgbClr val="000000"/>
                    </a:solidFill>
                  </a:rPr>
                  <a:t>-far from a half-plane</a:t>
                </a:r>
                <a:endParaRPr lang="en-US" i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98" name="TextBox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041" y="4272183"/>
                <a:ext cx="2502608" cy="526939"/>
              </a:xfrm>
              <a:prstGeom prst="rect">
                <a:avLst/>
              </a:prstGeom>
              <a:blipFill rotWithShape="1">
                <a:blip r:embed="rId3"/>
                <a:stretch>
                  <a:fillRect r="-2190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Straight Connector 301"/>
          <p:cNvCxnSpPr/>
          <p:nvPr/>
        </p:nvCxnSpPr>
        <p:spPr bwMode="auto">
          <a:xfrm rot="5400000">
            <a:off x="4972050" y="2863697"/>
            <a:ext cx="29337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94074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Half-plane Instances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68376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95107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21838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448569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75300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902031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128762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355493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582224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08955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035686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262414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68376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995107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221838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448569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75300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902031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128762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355493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582224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808955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035686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262414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68376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995107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221838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1448569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675300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902031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128762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355493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582224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808955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3035686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3262414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68376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995107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221838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448569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1675300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902031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2128762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355493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2582224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808955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035686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3262414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768376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995107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221838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1448569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1675300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1902031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2128762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355493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2582224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2808955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035686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3262414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68376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995107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1221838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1448569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1675300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1902031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128762" y="267065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2355493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2582224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2808955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3035686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3262414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768376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995107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1221838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1448569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1675300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1902031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2128762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2355493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2582224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808955" y="290179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035686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3262414" y="290179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768376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995107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1221838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1448569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1675300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1902031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2128762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2355493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2582224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2808955" y="313294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035686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3262414" y="313294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768376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995107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1221838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1448569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1675300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1902031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2128762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2355493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2582224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2808955" y="336408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3035686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3262414" y="336408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768376" y="359523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995107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6" name="Oval 115"/>
          <p:cNvSpPr/>
          <p:nvPr/>
        </p:nvSpPr>
        <p:spPr bwMode="auto">
          <a:xfrm>
            <a:off x="1221838" y="359523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7" name="Oval 116"/>
          <p:cNvSpPr/>
          <p:nvPr/>
        </p:nvSpPr>
        <p:spPr bwMode="auto">
          <a:xfrm>
            <a:off x="1448569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1675300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9" name="Oval 118"/>
          <p:cNvSpPr/>
          <p:nvPr/>
        </p:nvSpPr>
        <p:spPr bwMode="auto">
          <a:xfrm>
            <a:off x="1902031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0" name="Oval 119"/>
          <p:cNvSpPr/>
          <p:nvPr/>
        </p:nvSpPr>
        <p:spPr bwMode="auto">
          <a:xfrm>
            <a:off x="2128762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1" name="Oval 120"/>
          <p:cNvSpPr/>
          <p:nvPr/>
        </p:nvSpPr>
        <p:spPr bwMode="auto">
          <a:xfrm>
            <a:off x="2355493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2582224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2808955" y="359523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4" name="Oval 123"/>
          <p:cNvSpPr/>
          <p:nvPr/>
        </p:nvSpPr>
        <p:spPr bwMode="auto">
          <a:xfrm>
            <a:off x="3035686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3262414" y="359523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768376" y="382638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995107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1221838" y="382638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1448569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1675300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1902031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2" name="Oval 131"/>
          <p:cNvSpPr/>
          <p:nvPr/>
        </p:nvSpPr>
        <p:spPr bwMode="auto">
          <a:xfrm>
            <a:off x="2128762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" name="Oval 132"/>
          <p:cNvSpPr/>
          <p:nvPr/>
        </p:nvSpPr>
        <p:spPr bwMode="auto">
          <a:xfrm>
            <a:off x="2355493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4" name="Oval 133"/>
          <p:cNvSpPr/>
          <p:nvPr/>
        </p:nvSpPr>
        <p:spPr bwMode="auto">
          <a:xfrm>
            <a:off x="2582224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5" name="Oval 134"/>
          <p:cNvSpPr/>
          <p:nvPr/>
        </p:nvSpPr>
        <p:spPr bwMode="auto">
          <a:xfrm>
            <a:off x="2808955" y="382638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6" name="Oval 135"/>
          <p:cNvSpPr/>
          <p:nvPr/>
        </p:nvSpPr>
        <p:spPr bwMode="auto">
          <a:xfrm>
            <a:off x="3035686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7" name="Oval 136"/>
          <p:cNvSpPr/>
          <p:nvPr/>
        </p:nvSpPr>
        <p:spPr bwMode="auto">
          <a:xfrm>
            <a:off x="3262414" y="382638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8" name="Oval 137"/>
          <p:cNvSpPr/>
          <p:nvPr/>
        </p:nvSpPr>
        <p:spPr bwMode="auto">
          <a:xfrm>
            <a:off x="768376" y="405752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9" name="Oval 138"/>
          <p:cNvSpPr/>
          <p:nvPr/>
        </p:nvSpPr>
        <p:spPr bwMode="auto">
          <a:xfrm>
            <a:off x="995107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0" name="Oval 139"/>
          <p:cNvSpPr/>
          <p:nvPr/>
        </p:nvSpPr>
        <p:spPr bwMode="auto">
          <a:xfrm>
            <a:off x="1221838" y="405752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1" name="Oval 140"/>
          <p:cNvSpPr/>
          <p:nvPr/>
        </p:nvSpPr>
        <p:spPr bwMode="auto">
          <a:xfrm>
            <a:off x="1448569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2" name="Oval 141"/>
          <p:cNvSpPr/>
          <p:nvPr/>
        </p:nvSpPr>
        <p:spPr bwMode="auto">
          <a:xfrm>
            <a:off x="1675300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" name="Oval 142"/>
          <p:cNvSpPr/>
          <p:nvPr/>
        </p:nvSpPr>
        <p:spPr bwMode="auto">
          <a:xfrm>
            <a:off x="1902031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4" name="Oval 143"/>
          <p:cNvSpPr/>
          <p:nvPr/>
        </p:nvSpPr>
        <p:spPr bwMode="auto">
          <a:xfrm>
            <a:off x="2128762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5" name="Oval 144"/>
          <p:cNvSpPr/>
          <p:nvPr/>
        </p:nvSpPr>
        <p:spPr bwMode="auto">
          <a:xfrm>
            <a:off x="2355493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6" name="Oval 145"/>
          <p:cNvSpPr/>
          <p:nvPr/>
        </p:nvSpPr>
        <p:spPr bwMode="auto">
          <a:xfrm>
            <a:off x="2582224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7" name="Oval 146"/>
          <p:cNvSpPr/>
          <p:nvPr/>
        </p:nvSpPr>
        <p:spPr bwMode="auto">
          <a:xfrm>
            <a:off x="2808955" y="405752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3035686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9" name="Oval 148"/>
          <p:cNvSpPr/>
          <p:nvPr/>
        </p:nvSpPr>
        <p:spPr bwMode="auto">
          <a:xfrm>
            <a:off x="3262414" y="405752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1" name="Oval 150"/>
          <p:cNvSpPr/>
          <p:nvPr/>
        </p:nvSpPr>
        <p:spPr bwMode="auto">
          <a:xfrm>
            <a:off x="5121301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2" name="Oval 151"/>
          <p:cNvSpPr/>
          <p:nvPr/>
        </p:nvSpPr>
        <p:spPr bwMode="auto">
          <a:xfrm>
            <a:off x="5348032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" name="Oval 152"/>
          <p:cNvSpPr/>
          <p:nvPr/>
        </p:nvSpPr>
        <p:spPr bwMode="auto">
          <a:xfrm>
            <a:off x="5574763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4" name="Oval 153"/>
          <p:cNvSpPr/>
          <p:nvPr/>
        </p:nvSpPr>
        <p:spPr bwMode="auto">
          <a:xfrm>
            <a:off x="5801494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6028225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6254956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6481687" y="151492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8" name="Oval 157"/>
          <p:cNvSpPr/>
          <p:nvPr/>
        </p:nvSpPr>
        <p:spPr bwMode="auto">
          <a:xfrm>
            <a:off x="6708418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9" name="Oval 158"/>
          <p:cNvSpPr/>
          <p:nvPr/>
        </p:nvSpPr>
        <p:spPr bwMode="auto">
          <a:xfrm>
            <a:off x="6935149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0" name="Oval 159"/>
          <p:cNvSpPr/>
          <p:nvPr/>
        </p:nvSpPr>
        <p:spPr bwMode="auto">
          <a:xfrm>
            <a:off x="7161880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1" name="Oval 160"/>
          <p:cNvSpPr/>
          <p:nvPr/>
        </p:nvSpPr>
        <p:spPr bwMode="auto">
          <a:xfrm>
            <a:off x="7388611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2" name="Oval 161"/>
          <p:cNvSpPr/>
          <p:nvPr/>
        </p:nvSpPr>
        <p:spPr bwMode="auto">
          <a:xfrm>
            <a:off x="7615339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3" name="Oval 162"/>
          <p:cNvSpPr/>
          <p:nvPr/>
        </p:nvSpPr>
        <p:spPr bwMode="auto">
          <a:xfrm>
            <a:off x="5121301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4" name="Oval 163"/>
          <p:cNvSpPr/>
          <p:nvPr/>
        </p:nvSpPr>
        <p:spPr bwMode="auto">
          <a:xfrm>
            <a:off x="5348032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5" name="Oval 164"/>
          <p:cNvSpPr/>
          <p:nvPr/>
        </p:nvSpPr>
        <p:spPr bwMode="auto">
          <a:xfrm>
            <a:off x="5574763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5801494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6028225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8" name="Oval 167"/>
          <p:cNvSpPr/>
          <p:nvPr/>
        </p:nvSpPr>
        <p:spPr bwMode="auto">
          <a:xfrm>
            <a:off x="6254956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9" name="Oval 168"/>
          <p:cNvSpPr/>
          <p:nvPr/>
        </p:nvSpPr>
        <p:spPr bwMode="auto">
          <a:xfrm>
            <a:off x="6481687" y="174606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0" name="Oval 169"/>
          <p:cNvSpPr/>
          <p:nvPr/>
        </p:nvSpPr>
        <p:spPr bwMode="auto">
          <a:xfrm>
            <a:off x="6708418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6935149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7161880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7388611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7615339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5121301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6" name="Oval 175"/>
          <p:cNvSpPr/>
          <p:nvPr/>
        </p:nvSpPr>
        <p:spPr bwMode="auto">
          <a:xfrm>
            <a:off x="5348032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5574763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8" name="Oval 177"/>
          <p:cNvSpPr/>
          <p:nvPr/>
        </p:nvSpPr>
        <p:spPr bwMode="auto">
          <a:xfrm>
            <a:off x="5801494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9" name="Oval 178"/>
          <p:cNvSpPr/>
          <p:nvPr/>
        </p:nvSpPr>
        <p:spPr bwMode="auto">
          <a:xfrm>
            <a:off x="6028225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0" name="Oval 179"/>
          <p:cNvSpPr/>
          <p:nvPr/>
        </p:nvSpPr>
        <p:spPr bwMode="auto">
          <a:xfrm>
            <a:off x="6254956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1" name="Oval 180"/>
          <p:cNvSpPr/>
          <p:nvPr/>
        </p:nvSpPr>
        <p:spPr bwMode="auto">
          <a:xfrm>
            <a:off x="6481687" y="197721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2" name="Oval 181"/>
          <p:cNvSpPr/>
          <p:nvPr/>
        </p:nvSpPr>
        <p:spPr bwMode="auto">
          <a:xfrm>
            <a:off x="6708418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3" name="Oval 182"/>
          <p:cNvSpPr/>
          <p:nvPr/>
        </p:nvSpPr>
        <p:spPr bwMode="auto">
          <a:xfrm>
            <a:off x="6935149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4" name="Oval 183"/>
          <p:cNvSpPr/>
          <p:nvPr/>
        </p:nvSpPr>
        <p:spPr bwMode="auto">
          <a:xfrm>
            <a:off x="7161880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5" name="Oval 184"/>
          <p:cNvSpPr/>
          <p:nvPr/>
        </p:nvSpPr>
        <p:spPr bwMode="auto">
          <a:xfrm>
            <a:off x="7388611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6" name="Oval 185"/>
          <p:cNvSpPr/>
          <p:nvPr/>
        </p:nvSpPr>
        <p:spPr bwMode="auto">
          <a:xfrm>
            <a:off x="7615339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7" name="Oval 186"/>
          <p:cNvSpPr/>
          <p:nvPr/>
        </p:nvSpPr>
        <p:spPr bwMode="auto">
          <a:xfrm>
            <a:off x="5121301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8" name="Oval 187"/>
          <p:cNvSpPr/>
          <p:nvPr/>
        </p:nvSpPr>
        <p:spPr bwMode="auto">
          <a:xfrm>
            <a:off x="5348032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9" name="Oval 188"/>
          <p:cNvSpPr/>
          <p:nvPr/>
        </p:nvSpPr>
        <p:spPr bwMode="auto">
          <a:xfrm>
            <a:off x="5574763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0" name="Oval 189"/>
          <p:cNvSpPr/>
          <p:nvPr/>
        </p:nvSpPr>
        <p:spPr bwMode="auto">
          <a:xfrm>
            <a:off x="5801494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1" name="Oval 190"/>
          <p:cNvSpPr/>
          <p:nvPr/>
        </p:nvSpPr>
        <p:spPr bwMode="auto">
          <a:xfrm>
            <a:off x="6028225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2" name="Oval 191"/>
          <p:cNvSpPr/>
          <p:nvPr/>
        </p:nvSpPr>
        <p:spPr bwMode="auto">
          <a:xfrm>
            <a:off x="6254956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3" name="Oval 192"/>
          <p:cNvSpPr/>
          <p:nvPr/>
        </p:nvSpPr>
        <p:spPr bwMode="auto">
          <a:xfrm>
            <a:off x="6481687" y="220836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4" name="Oval 193"/>
          <p:cNvSpPr/>
          <p:nvPr/>
        </p:nvSpPr>
        <p:spPr bwMode="auto">
          <a:xfrm>
            <a:off x="6708418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5" name="Oval 194"/>
          <p:cNvSpPr/>
          <p:nvPr/>
        </p:nvSpPr>
        <p:spPr bwMode="auto">
          <a:xfrm>
            <a:off x="6935149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6" name="Oval 195"/>
          <p:cNvSpPr/>
          <p:nvPr/>
        </p:nvSpPr>
        <p:spPr bwMode="auto">
          <a:xfrm>
            <a:off x="7161880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7" name="Oval 196"/>
          <p:cNvSpPr/>
          <p:nvPr/>
        </p:nvSpPr>
        <p:spPr bwMode="auto">
          <a:xfrm>
            <a:off x="7388611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8" name="Oval 197"/>
          <p:cNvSpPr/>
          <p:nvPr/>
        </p:nvSpPr>
        <p:spPr bwMode="auto">
          <a:xfrm>
            <a:off x="7615339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9" name="Oval 198"/>
          <p:cNvSpPr/>
          <p:nvPr/>
        </p:nvSpPr>
        <p:spPr bwMode="auto">
          <a:xfrm>
            <a:off x="5121301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0" name="Oval 199"/>
          <p:cNvSpPr/>
          <p:nvPr/>
        </p:nvSpPr>
        <p:spPr bwMode="auto">
          <a:xfrm>
            <a:off x="5348032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1" name="Oval 200"/>
          <p:cNvSpPr/>
          <p:nvPr/>
        </p:nvSpPr>
        <p:spPr bwMode="auto">
          <a:xfrm>
            <a:off x="5574763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2" name="Oval 201"/>
          <p:cNvSpPr/>
          <p:nvPr/>
        </p:nvSpPr>
        <p:spPr bwMode="auto">
          <a:xfrm>
            <a:off x="5801494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3" name="Oval 202"/>
          <p:cNvSpPr/>
          <p:nvPr/>
        </p:nvSpPr>
        <p:spPr bwMode="auto">
          <a:xfrm>
            <a:off x="6028225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4" name="Oval 203"/>
          <p:cNvSpPr/>
          <p:nvPr/>
        </p:nvSpPr>
        <p:spPr bwMode="auto">
          <a:xfrm>
            <a:off x="6254956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5" name="Oval 204"/>
          <p:cNvSpPr/>
          <p:nvPr/>
        </p:nvSpPr>
        <p:spPr bwMode="auto">
          <a:xfrm>
            <a:off x="6481687" y="243950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6" name="Oval 205"/>
          <p:cNvSpPr/>
          <p:nvPr/>
        </p:nvSpPr>
        <p:spPr bwMode="auto">
          <a:xfrm>
            <a:off x="6708418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7" name="Oval 206"/>
          <p:cNvSpPr/>
          <p:nvPr/>
        </p:nvSpPr>
        <p:spPr bwMode="auto">
          <a:xfrm>
            <a:off x="6935149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8" name="Oval 207"/>
          <p:cNvSpPr/>
          <p:nvPr/>
        </p:nvSpPr>
        <p:spPr bwMode="auto">
          <a:xfrm>
            <a:off x="7161880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9" name="Oval 208"/>
          <p:cNvSpPr/>
          <p:nvPr/>
        </p:nvSpPr>
        <p:spPr bwMode="auto">
          <a:xfrm>
            <a:off x="7388611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0" name="Oval 209"/>
          <p:cNvSpPr/>
          <p:nvPr/>
        </p:nvSpPr>
        <p:spPr bwMode="auto">
          <a:xfrm>
            <a:off x="7615339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1" name="Oval 210"/>
          <p:cNvSpPr/>
          <p:nvPr/>
        </p:nvSpPr>
        <p:spPr bwMode="auto">
          <a:xfrm>
            <a:off x="5121301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2" name="Oval 211"/>
          <p:cNvSpPr/>
          <p:nvPr/>
        </p:nvSpPr>
        <p:spPr bwMode="auto">
          <a:xfrm>
            <a:off x="5348032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3" name="Oval 212"/>
          <p:cNvSpPr/>
          <p:nvPr/>
        </p:nvSpPr>
        <p:spPr bwMode="auto">
          <a:xfrm>
            <a:off x="5574763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4" name="Oval 213"/>
          <p:cNvSpPr/>
          <p:nvPr/>
        </p:nvSpPr>
        <p:spPr bwMode="auto">
          <a:xfrm>
            <a:off x="5801494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5" name="Oval 214"/>
          <p:cNvSpPr/>
          <p:nvPr/>
        </p:nvSpPr>
        <p:spPr bwMode="auto">
          <a:xfrm>
            <a:off x="6028225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6" name="Oval 215"/>
          <p:cNvSpPr/>
          <p:nvPr/>
        </p:nvSpPr>
        <p:spPr bwMode="auto">
          <a:xfrm>
            <a:off x="6254956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7" name="Oval 216"/>
          <p:cNvSpPr/>
          <p:nvPr/>
        </p:nvSpPr>
        <p:spPr bwMode="auto">
          <a:xfrm>
            <a:off x="6481687" y="267065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8" name="Oval 217"/>
          <p:cNvSpPr/>
          <p:nvPr/>
        </p:nvSpPr>
        <p:spPr bwMode="auto">
          <a:xfrm>
            <a:off x="6708418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9" name="Oval 218"/>
          <p:cNvSpPr/>
          <p:nvPr/>
        </p:nvSpPr>
        <p:spPr bwMode="auto">
          <a:xfrm>
            <a:off x="6935149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0" name="Oval 219"/>
          <p:cNvSpPr/>
          <p:nvPr/>
        </p:nvSpPr>
        <p:spPr bwMode="auto">
          <a:xfrm>
            <a:off x="7161880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1" name="Oval 220"/>
          <p:cNvSpPr/>
          <p:nvPr/>
        </p:nvSpPr>
        <p:spPr bwMode="auto">
          <a:xfrm>
            <a:off x="7388611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2" name="Oval 221"/>
          <p:cNvSpPr/>
          <p:nvPr/>
        </p:nvSpPr>
        <p:spPr bwMode="auto">
          <a:xfrm>
            <a:off x="7615339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3" name="Oval 222"/>
          <p:cNvSpPr/>
          <p:nvPr/>
        </p:nvSpPr>
        <p:spPr bwMode="auto">
          <a:xfrm>
            <a:off x="5121301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4" name="Oval 223"/>
          <p:cNvSpPr/>
          <p:nvPr/>
        </p:nvSpPr>
        <p:spPr bwMode="auto">
          <a:xfrm>
            <a:off x="5348032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5" name="Oval 224"/>
          <p:cNvSpPr/>
          <p:nvPr/>
        </p:nvSpPr>
        <p:spPr bwMode="auto">
          <a:xfrm>
            <a:off x="5574763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6" name="Oval 225"/>
          <p:cNvSpPr/>
          <p:nvPr/>
        </p:nvSpPr>
        <p:spPr bwMode="auto">
          <a:xfrm>
            <a:off x="5801494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7" name="Oval 226"/>
          <p:cNvSpPr/>
          <p:nvPr/>
        </p:nvSpPr>
        <p:spPr bwMode="auto">
          <a:xfrm>
            <a:off x="6028225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8" name="Oval 227"/>
          <p:cNvSpPr/>
          <p:nvPr/>
        </p:nvSpPr>
        <p:spPr bwMode="auto">
          <a:xfrm>
            <a:off x="6254956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9" name="Oval 228"/>
          <p:cNvSpPr/>
          <p:nvPr/>
        </p:nvSpPr>
        <p:spPr bwMode="auto">
          <a:xfrm>
            <a:off x="6481687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0" name="Oval 229"/>
          <p:cNvSpPr/>
          <p:nvPr/>
        </p:nvSpPr>
        <p:spPr bwMode="auto">
          <a:xfrm>
            <a:off x="6708418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1" name="Oval 230"/>
          <p:cNvSpPr/>
          <p:nvPr/>
        </p:nvSpPr>
        <p:spPr bwMode="auto">
          <a:xfrm>
            <a:off x="6935149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2" name="Oval 231"/>
          <p:cNvSpPr/>
          <p:nvPr/>
        </p:nvSpPr>
        <p:spPr bwMode="auto">
          <a:xfrm>
            <a:off x="7161880" y="290179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3" name="Oval 232"/>
          <p:cNvSpPr/>
          <p:nvPr/>
        </p:nvSpPr>
        <p:spPr bwMode="auto">
          <a:xfrm>
            <a:off x="7388611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4" name="Oval 233"/>
          <p:cNvSpPr/>
          <p:nvPr/>
        </p:nvSpPr>
        <p:spPr bwMode="auto">
          <a:xfrm>
            <a:off x="7615339" y="290179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5" name="Oval 234"/>
          <p:cNvSpPr/>
          <p:nvPr/>
        </p:nvSpPr>
        <p:spPr bwMode="auto">
          <a:xfrm>
            <a:off x="5121301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6" name="Oval 235"/>
          <p:cNvSpPr/>
          <p:nvPr/>
        </p:nvSpPr>
        <p:spPr bwMode="auto">
          <a:xfrm>
            <a:off x="5348032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7" name="Oval 236"/>
          <p:cNvSpPr/>
          <p:nvPr/>
        </p:nvSpPr>
        <p:spPr bwMode="auto">
          <a:xfrm>
            <a:off x="5574763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8" name="Oval 237"/>
          <p:cNvSpPr/>
          <p:nvPr/>
        </p:nvSpPr>
        <p:spPr bwMode="auto">
          <a:xfrm>
            <a:off x="5801494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9" name="Oval 238"/>
          <p:cNvSpPr/>
          <p:nvPr/>
        </p:nvSpPr>
        <p:spPr bwMode="auto">
          <a:xfrm>
            <a:off x="6028225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0" name="Oval 239"/>
          <p:cNvSpPr/>
          <p:nvPr/>
        </p:nvSpPr>
        <p:spPr bwMode="auto">
          <a:xfrm>
            <a:off x="6254956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1" name="Oval 240"/>
          <p:cNvSpPr/>
          <p:nvPr/>
        </p:nvSpPr>
        <p:spPr bwMode="auto">
          <a:xfrm>
            <a:off x="6481687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2" name="Oval 241"/>
          <p:cNvSpPr/>
          <p:nvPr/>
        </p:nvSpPr>
        <p:spPr bwMode="auto">
          <a:xfrm>
            <a:off x="6708418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3" name="Oval 242"/>
          <p:cNvSpPr/>
          <p:nvPr/>
        </p:nvSpPr>
        <p:spPr bwMode="auto">
          <a:xfrm>
            <a:off x="6935149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4" name="Oval 243"/>
          <p:cNvSpPr/>
          <p:nvPr/>
        </p:nvSpPr>
        <p:spPr bwMode="auto">
          <a:xfrm>
            <a:off x="7161880" y="313294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5" name="Oval 244"/>
          <p:cNvSpPr/>
          <p:nvPr/>
        </p:nvSpPr>
        <p:spPr bwMode="auto">
          <a:xfrm>
            <a:off x="7388611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6" name="Oval 245"/>
          <p:cNvSpPr/>
          <p:nvPr/>
        </p:nvSpPr>
        <p:spPr bwMode="auto">
          <a:xfrm>
            <a:off x="7615339" y="313294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7" name="Oval 246"/>
          <p:cNvSpPr/>
          <p:nvPr/>
        </p:nvSpPr>
        <p:spPr bwMode="auto">
          <a:xfrm>
            <a:off x="5121301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8" name="Oval 247"/>
          <p:cNvSpPr/>
          <p:nvPr/>
        </p:nvSpPr>
        <p:spPr bwMode="auto">
          <a:xfrm>
            <a:off x="5348032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9" name="Oval 248"/>
          <p:cNvSpPr/>
          <p:nvPr/>
        </p:nvSpPr>
        <p:spPr bwMode="auto">
          <a:xfrm>
            <a:off x="5574763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0" name="Oval 249"/>
          <p:cNvSpPr/>
          <p:nvPr/>
        </p:nvSpPr>
        <p:spPr bwMode="auto">
          <a:xfrm>
            <a:off x="5801494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1" name="Oval 250"/>
          <p:cNvSpPr/>
          <p:nvPr/>
        </p:nvSpPr>
        <p:spPr bwMode="auto">
          <a:xfrm>
            <a:off x="6028225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2" name="Oval 251"/>
          <p:cNvSpPr/>
          <p:nvPr/>
        </p:nvSpPr>
        <p:spPr bwMode="auto">
          <a:xfrm>
            <a:off x="6254956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3" name="Oval 252"/>
          <p:cNvSpPr/>
          <p:nvPr/>
        </p:nvSpPr>
        <p:spPr bwMode="auto">
          <a:xfrm>
            <a:off x="6481687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4" name="Oval 253"/>
          <p:cNvSpPr/>
          <p:nvPr/>
        </p:nvSpPr>
        <p:spPr bwMode="auto">
          <a:xfrm>
            <a:off x="6708418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5" name="Oval 254"/>
          <p:cNvSpPr/>
          <p:nvPr/>
        </p:nvSpPr>
        <p:spPr bwMode="auto">
          <a:xfrm>
            <a:off x="6935149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6" name="Oval 255"/>
          <p:cNvSpPr/>
          <p:nvPr/>
        </p:nvSpPr>
        <p:spPr bwMode="auto">
          <a:xfrm>
            <a:off x="7161880" y="336408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7" name="Oval 256"/>
          <p:cNvSpPr/>
          <p:nvPr/>
        </p:nvSpPr>
        <p:spPr bwMode="auto">
          <a:xfrm>
            <a:off x="7388611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8" name="Oval 257"/>
          <p:cNvSpPr/>
          <p:nvPr/>
        </p:nvSpPr>
        <p:spPr bwMode="auto">
          <a:xfrm>
            <a:off x="7615339" y="336408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9" name="Oval 258"/>
          <p:cNvSpPr/>
          <p:nvPr/>
        </p:nvSpPr>
        <p:spPr bwMode="auto">
          <a:xfrm>
            <a:off x="5121301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0" name="Oval 259"/>
          <p:cNvSpPr/>
          <p:nvPr/>
        </p:nvSpPr>
        <p:spPr bwMode="auto">
          <a:xfrm>
            <a:off x="5348032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1" name="Oval 260"/>
          <p:cNvSpPr/>
          <p:nvPr/>
        </p:nvSpPr>
        <p:spPr bwMode="auto">
          <a:xfrm>
            <a:off x="5574763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2" name="Oval 261"/>
          <p:cNvSpPr/>
          <p:nvPr/>
        </p:nvSpPr>
        <p:spPr bwMode="auto">
          <a:xfrm>
            <a:off x="5801494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3" name="Oval 262"/>
          <p:cNvSpPr/>
          <p:nvPr/>
        </p:nvSpPr>
        <p:spPr bwMode="auto">
          <a:xfrm>
            <a:off x="6028225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4" name="Oval 263"/>
          <p:cNvSpPr/>
          <p:nvPr/>
        </p:nvSpPr>
        <p:spPr bwMode="auto">
          <a:xfrm>
            <a:off x="6254956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5" name="Oval 264"/>
          <p:cNvSpPr/>
          <p:nvPr/>
        </p:nvSpPr>
        <p:spPr bwMode="auto">
          <a:xfrm>
            <a:off x="6481687" y="359523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" name="Oval 265"/>
          <p:cNvSpPr/>
          <p:nvPr/>
        </p:nvSpPr>
        <p:spPr bwMode="auto">
          <a:xfrm>
            <a:off x="6708418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7" name="Oval 266"/>
          <p:cNvSpPr/>
          <p:nvPr/>
        </p:nvSpPr>
        <p:spPr bwMode="auto">
          <a:xfrm>
            <a:off x="6935149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8" name="Oval 267"/>
          <p:cNvSpPr/>
          <p:nvPr/>
        </p:nvSpPr>
        <p:spPr bwMode="auto">
          <a:xfrm>
            <a:off x="7161880" y="359523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9" name="Oval 268"/>
          <p:cNvSpPr/>
          <p:nvPr/>
        </p:nvSpPr>
        <p:spPr bwMode="auto">
          <a:xfrm>
            <a:off x="7388611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0" name="Oval 269"/>
          <p:cNvSpPr/>
          <p:nvPr/>
        </p:nvSpPr>
        <p:spPr bwMode="auto">
          <a:xfrm>
            <a:off x="7615339" y="359523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1" name="Oval 270"/>
          <p:cNvSpPr/>
          <p:nvPr/>
        </p:nvSpPr>
        <p:spPr bwMode="auto">
          <a:xfrm>
            <a:off x="5121301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2" name="Oval 271"/>
          <p:cNvSpPr/>
          <p:nvPr/>
        </p:nvSpPr>
        <p:spPr bwMode="auto">
          <a:xfrm>
            <a:off x="5348032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3" name="Oval 272"/>
          <p:cNvSpPr/>
          <p:nvPr/>
        </p:nvSpPr>
        <p:spPr bwMode="auto">
          <a:xfrm>
            <a:off x="5574763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4" name="Oval 273"/>
          <p:cNvSpPr/>
          <p:nvPr/>
        </p:nvSpPr>
        <p:spPr bwMode="auto">
          <a:xfrm>
            <a:off x="5801494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5" name="Oval 274"/>
          <p:cNvSpPr/>
          <p:nvPr/>
        </p:nvSpPr>
        <p:spPr bwMode="auto">
          <a:xfrm>
            <a:off x="6028225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6" name="Oval 275"/>
          <p:cNvSpPr/>
          <p:nvPr/>
        </p:nvSpPr>
        <p:spPr bwMode="auto">
          <a:xfrm>
            <a:off x="6254956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7" name="Oval 276"/>
          <p:cNvSpPr/>
          <p:nvPr/>
        </p:nvSpPr>
        <p:spPr bwMode="auto">
          <a:xfrm>
            <a:off x="6481687" y="382638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8" name="Oval 277"/>
          <p:cNvSpPr/>
          <p:nvPr/>
        </p:nvSpPr>
        <p:spPr bwMode="auto">
          <a:xfrm>
            <a:off x="6708418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9" name="Oval 278"/>
          <p:cNvSpPr/>
          <p:nvPr/>
        </p:nvSpPr>
        <p:spPr bwMode="auto">
          <a:xfrm>
            <a:off x="6935149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0" name="Oval 279"/>
          <p:cNvSpPr/>
          <p:nvPr/>
        </p:nvSpPr>
        <p:spPr bwMode="auto">
          <a:xfrm>
            <a:off x="7161880" y="382638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1" name="Oval 280"/>
          <p:cNvSpPr/>
          <p:nvPr/>
        </p:nvSpPr>
        <p:spPr bwMode="auto">
          <a:xfrm>
            <a:off x="7388611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2" name="Oval 281"/>
          <p:cNvSpPr/>
          <p:nvPr/>
        </p:nvSpPr>
        <p:spPr bwMode="auto">
          <a:xfrm>
            <a:off x="7615339" y="382638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3" name="Oval 282"/>
          <p:cNvSpPr/>
          <p:nvPr/>
        </p:nvSpPr>
        <p:spPr bwMode="auto">
          <a:xfrm>
            <a:off x="5121301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4" name="Oval 283"/>
          <p:cNvSpPr/>
          <p:nvPr/>
        </p:nvSpPr>
        <p:spPr bwMode="auto">
          <a:xfrm>
            <a:off x="5348032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5" name="Oval 284"/>
          <p:cNvSpPr/>
          <p:nvPr/>
        </p:nvSpPr>
        <p:spPr bwMode="auto">
          <a:xfrm>
            <a:off x="5574763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6" name="Oval 285"/>
          <p:cNvSpPr/>
          <p:nvPr/>
        </p:nvSpPr>
        <p:spPr bwMode="auto">
          <a:xfrm>
            <a:off x="5801494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7" name="Oval 286"/>
          <p:cNvSpPr/>
          <p:nvPr/>
        </p:nvSpPr>
        <p:spPr bwMode="auto">
          <a:xfrm>
            <a:off x="6028225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8" name="Oval 287"/>
          <p:cNvSpPr/>
          <p:nvPr/>
        </p:nvSpPr>
        <p:spPr bwMode="auto">
          <a:xfrm>
            <a:off x="6254956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9" name="Oval 288"/>
          <p:cNvSpPr/>
          <p:nvPr/>
        </p:nvSpPr>
        <p:spPr bwMode="auto">
          <a:xfrm>
            <a:off x="6481687" y="405752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0" name="Oval 289"/>
          <p:cNvSpPr/>
          <p:nvPr/>
        </p:nvSpPr>
        <p:spPr bwMode="auto">
          <a:xfrm>
            <a:off x="6708418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1" name="Oval 290"/>
          <p:cNvSpPr/>
          <p:nvPr/>
        </p:nvSpPr>
        <p:spPr bwMode="auto">
          <a:xfrm>
            <a:off x="6935149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2" name="Oval 291"/>
          <p:cNvSpPr/>
          <p:nvPr/>
        </p:nvSpPr>
        <p:spPr bwMode="auto">
          <a:xfrm>
            <a:off x="7161880" y="40575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3" name="Oval 292"/>
          <p:cNvSpPr/>
          <p:nvPr/>
        </p:nvSpPr>
        <p:spPr bwMode="auto">
          <a:xfrm>
            <a:off x="7388611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4" name="Oval 293"/>
          <p:cNvSpPr/>
          <p:nvPr/>
        </p:nvSpPr>
        <p:spPr bwMode="auto">
          <a:xfrm>
            <a:off x="7615339" y="40575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cxnSp>
        <p:nvCxnSpPr>
          <p:cNvPr id="296" name="Straight Connector 295"/>
          <p:cNvCxnSpPr/>
          <p:nvPr/>
        </p:nvCxnSpPr>
        <p:spPr bwMode="auto">
          <a:xfrm flipH="1">
            <a:off x="1448569" y="1314450"/>
            <a:ext cx="1422298" cy="29577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7" name="TextBox 296"/>
          <p:cNvSpPr txBox="1"/>
          <p:nvPr/>
        </p:nvSpPr>
        <p:spPr>
          <a:xfrm>
            <a:off x="892201" y="4272183"/>
            <a:ext cx="1457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rgbClr val="000000"/>
                </a:solidFill>
              </a:rPr>
              <a:t>A half-plane</a:t>
            </a:r>
            <a:endParaRPr lang="en-US" i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/>
              <p:cNvSpPr txBox="1"/>
              <p:nvPr/>
            </p:nvSpPr>
            <p:spPr>
              <a:xfrm>
                <a:off x="5261041" y="4272183"/>
                <a:ext cx="2502608" cy="526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i="0" dirty="0" smtClean="0">
                    <a:solidFill>
                      <a:srgbClr val="000000"/>
                    </a:solidFill>
                  </a:rPr>
                  <a:t>-far from a half-plane</a:t>
                </a:r>
                <a:endParaRPr lang="en-US" i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98" name="TextBox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041" y="4272183"/>
                <a:ext cx="2502608" cy="526939"/>
              </a:xfrm>
              <a:prstGeom prst="rect">
                <a:avLst/>
              </a:prstGeom>
              <a:blipFill rotWithShape="1">
                <a:blip r:embed="rId3"/>
                <a:stretch>
                  <a:fillRect r="-2190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Straight Connector 301"/>
          <p:cNvCxnSpPr/>
          <p:nvPr/>
        </p:nvCxnSpPr>
        <p:spPr bwMode="auto">
          <a:xfrm>
            <a:off x="5010150" y="1419225"/>
            <a:ext cx="2828925" cy="285295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05386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Half-plane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752974"/>
            <a:ext cx="8382000" cy="15249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68376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95107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21838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448569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75300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902031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128762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355493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582224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08955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035686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262414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68376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995107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221838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448569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75300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902031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128762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355493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582224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808955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035686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262414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68376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995107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221838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1448569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675300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902031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128762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355493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582224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808955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3035686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3262414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68376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995107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221838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448569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1675300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902031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2128762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355493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2582224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808955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035686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3262414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768376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995107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221838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1448569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1675300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1902031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2128762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355493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2582224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2808955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035686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3262414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68376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995107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1221838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1448569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1675300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1902031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128762" y="267065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2355493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2582224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2808955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3035686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3262414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768376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995107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1221838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1448569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1675300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1902031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2128762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2355493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2582224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808955" y="290179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035686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3262414" y="290179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768376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995107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1221838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1448569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1675300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1902031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2128762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2355493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2582224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2808955" y="313294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035686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3262414" y="313294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768376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995107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1221838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1448569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1675300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1902031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2128762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2355493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2582224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2808955" y="336408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3035686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3262414" y="336408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768376" y="359523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995107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6" name="Oval 115"/>
          <p:cNvSpPr/>
          <p:nvPr/>
        </p:nvSpPr>
        <p:spPr bwMode="auto">
          <a:xfrm>
            <a:off x="1221838" y="359523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7" name="Oval 116"/>
          <p:cNvSpPr/>
          <p:nvPr/>
        </p:nvSpPr>
        <p:spPr bwMode="auto">
          <a:xfrm>
            <a:off x="1448569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1675300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9" name="Oval 118"/>
          <p:cNvSpPr/>
          <p:nvPr/>
        </p:nvSpPr>
        <p:spPr bwMode="auto">
          <a:xfrm>
            <a:off x="1902031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0" name="Oval 119"/>
          <p:cNvSpPr/>
          <p:nvPr/>
        </p:nvSpPr>
        <p:spPr bwMode="auto">
          <a:xfrm>
            <a:off x="2128762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1" name="Oval 120"/>
          <p:cNvSpPr/>
          <p:nvPr/>
        </p:nvSpPr>
        <p:spPr bwMode="auto">
          <a:xfrm>
            <a:off x="2355493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2582224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2808955" y="359523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4" name="Oval 123"/>
          <p:cNvSpPr/>
          <p:nvPr/>
        </p:nvSpPr>
        <p:spPr bwMode="auto">
          <a:xfrm>
            <a:off x="3035686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3262414" y="359523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768376" y="382638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995107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1221838" y="382638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1448569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1675300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1902031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2" name="Oval 131"/>
          <p:cNvSpPr/>
          <p:nvPr/>
        </p:nvSpPr>
        <p:spPr bwMode="auto">
          <a:xfrm>
            <a:off x="2128762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" name="Oval 132"/>
          <p:cNvSpPr/>
          <p:nvPr/>
        </p:nvSpPr>
        <p:spPr bwMode="auto">
          <a:xfrm>
            <a:off x="2355493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4" name="Oval 133"/>
          <p:cNvSpPr/>
          <p:nvPr/>
        </p:nvSpPr>
        <p:spPr bwMode="auto">
          <a:xfrm>
            <a:off x="2582224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5" name="Oval 134"/>
          <p:cNvSpPr/>
          <p:nvPr/>
        </p:nvSpPr>
        <p:spPr bwMode="auto">
          <a:xfrm>
            <a:off x="2808955" y="382638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6" name="Oval 135"/>
          <p:cNvSpPr/>
          <p:nvPr/>
        </p:nvSpPr>
        <p:spPr bwMode="auto">
          <a:xfrm>
            <a:off x="3035686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7" name="Oval 136"/>
          <p:cNvSpPr/>
          <p:nvPr/>
        </p:nvSpPr>
        <p:spPr bwMode="auto">
          <a:xfrm>
            <a:off x="3262414" y="382638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8" name="Oval 137"/>
          <p:cNvSpPr/>
          <p:nvPr/>
        </p:nvSpPr>
        <p:spPr bwMode="auto">
          <a:xfrm>
            <a:off x="768376" y="405752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9" name="Oval 138"/>
          <p:cNvSpPr/>
          <p:nvPr/>
        </p:nvSpPr>
        <p:spPr bwMode="auto">
          <a:xfrm>
            <a:off x="995107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0" name="Oval 139"/>
          <p:cNvSpPr/>
          <p:nvPr/>
        </p:nvSpPr>
        <p:spPr bwMode="auto">
          <a:xfrm>
            <a:off x="1221838" y="405752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1" name="Oval 140"/>
          <p:cNvSpPr/>
          <p:nvPr/>
        </p:nvSpPr>
        <p:spPr bwMode="auto">
          <a:xfrm>
            <a:off x="1448569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2" name="Oval 141"/>
          <p:cNvSpPr/>
          <p:nvPr/>
        </p:nvSpPr>
        <p:spPr bwMode="auto">
          <a:xfrm>
            <a:off x="1675300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" name="Oval 142"/>
          <p:cNvSpPr/>
          <p:nvPr/>
        </p:nvSpPr>
        <p:spPr bwMode="auto">
          <a:xfrm>
            <a:off x="1902031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4" name="Oval 143"/>
          <p:cNvSpPr/>
          <p:nvPr/>
        </p:nvSpPr>
        <p:spPr bwMode="auto">
          <a:xfrm>
            <a:off x="2128762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5" name="Oval 144"/>
          <p:cNvSpPr/>
          <p:nvPr/>
        </p:nvSpPr>
        <p:spPr bwMode="auto">
          <a:xfrm>
            <a:off x="2355493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6" name="Oval 145"/>
          <p:cNvSpPr/>
          <p:nvPr/>
        </p:nvSpPr>
        <p:spPr bwMode="auto">
          <a:xfrm>
            <a:off x="2582224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7" name="Oval 146"/>
          <p:cNvSpPr/>
          <p:nvPr/>
        </p:nvSpPr>
        <p:spPr bwMode="auto">
          <a:xfrm>
            <a:off x="2808955" y="405752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3035686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9" name="Oval 148"/>
          <p:cNvSpPr/>
          <p:nvPr/>
        </p:nvSpPr>
        <p:spPr bwMode="auto">
          <a:xfrm>
            <a:off x="3262414" y="405752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1" name="Oval 150"/>
          <p:cNvSpPr/>
          <p:nvPr/>
        </p:nvSpPr>
        <p:spPr bwMode="auto">
          <a:xfrm>
            <a:off x="5121301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2" name="Oval 151"/>
          <p:cNvSpPr/>
          <p:nvPr/>
        </p:nvSpPr>
        <p:spPr bwMode="auto">
          <a:xfrm>
            <a:off x="5348032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" name="Oval 152"/>
          <p:cNvSpPr/>
          <p:nvPr/>
        </p:nvSpPr>
        <p:spPr bwMode="auto">
          <a:xfrm>
            <a:off x="5574763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4" name="Oval 153"/>
          <p:cNvSpPr/>
          <p:nvPr/>
        </p:nvSpPr>
        <p:spPr bwMode="auto">
          <a:xfrm>
            <a:off x="5801494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6028225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6254956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6481687" y="151492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8" name="Oval 157"/>
          <p:cNvSpPr/>
          <p:nvPr/>
        </p:nvSpPr>
        <p:spPr bwMode="auto">
          <a:xfrm>
            <a:off x="6708418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9" name="Oval 158"/>
          <p:cNvSpPr/>
          <p:nvPr/>
        </p:nvSpPr>
        <p:spPr bwMode="auto">
          <a:xfrm>
            <a:off x="6935149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0" name="Oval 159"/>
          <p:cNvSpPr/>
          <p:nvPr/>
        </p:nvSpPr>
        <p:spPr bwMode="auto">
          <a:xfrm>
            <a:off x="7161880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1" name="Oval 160"/>
          <p:cNvSpPr/>
          <p:nvPr/>
        </p:nvSpPr>
        <p:spPr bwMode="auto">
          <a:xfrm>
            <a:off x="7388611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2" name="Oval 161"/>
          <p:cNvSpPr/>
          <p:nvPr/>
        </p:nvSpPr>
        <p:spPr bwMode="auto">
          <a:xfrm>
            <a:off x="7615339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3" name="Oval 162"/>
          <p:cNvSpPr/>
          <p:nvPr/>
        </p:nvSpPr>
        <p:spPr bwMode="auto">
          <a:xfrm>
            <a:off x="5121301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4" name="Oval 163"/>
          <p:cNvSpPr/>
          <p:nvPr/>
        </p:nvSpPr>
        <p:spPr bwMode="auto">
          <a:xfrm>
            <a:off x="5348032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5" name="Oval 164"/>
          <p:cNvSpPr/>
          <p:nvPr/>
        </p:nvSpPr>
        <p:spPr bwMode="auto">
          <a:xfrm>
            <a:off x="5574763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5801494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6028225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8" name="Oval 167"/>
          <p:cNvSpPr/>
          <p:nvPr/>
        </p:nvSpPr>
        <p:spPr bwMode="auto">
          <a:xfrm>
            <a:off x="6254956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9" name="Oval 168"/>
          <p:cNvSpPr/>
          <p:nvPr/>
        </p:nvSpPr>
        <p:spPr bwMode="auto">
          <a:xfrm>
            <a:off x="6481687" y="174606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0" name="Oval 169"/>
          <p:cNvSpPr/>
          <p:nvPr/>
        </p:nvSpPr>
        <p:spPr bwMode="auto">
          <a:xfrm>
            <a:off x="6708418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6935149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7161880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7388611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7615339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5121301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6" name="Oval 175"/>
          <p:cNvSpPr/>
          <p:nvPr/>
        </p:nvSpPr>
        <p:spPr bwMode="auto">
          <a:xfrm>
            <a:off x="5348032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5574763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8" name="Oval 177"/>
          <p:cNvSpPr/>
          <p:nvPr/>
        </p:nvSpPr>
        <p:spPr bwMode="auto">
          <a:xfrm>
            <a:off x="5801494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9" name="Oval 178"/>
          <p:cNvSpPr/>
          <p:nvPr/>
        </p:nvSpPr>
        <p:spPr bwMode="auto">
          <a:xfrm>
            <a:off x="6028225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0" name="Oval 179"/>
          <p:cNvSpPr/>
          <p:nvPr/>
        </p:nvSpPr>
        <p:spPr bwMode="auto">
          <a:xfrm>
            <a:off x="6254956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1" name="Oval 180"/>
          <p:cNvSpPr/>
          <p:nvPr/>
        </p:nvSpPr>
        <p:spPr bwMode="auto">
          <a:xfrm>
            <a:off x="6481687" y="197721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2" name="Oval 181"/>
          <p:cNvSpPr/>
          <p:nvPr/>
        </p:nvSpPr>
        <p:spPr bwMode="auto">
          <a:xfrm>
            <a:off x="6708418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3" name="Oval 182"/>
          <p:cNvSpPr/>
          <p:nvPr/>
        </p:nvSpPr>
        <p:spPr bwMode="auto">
          <a:xfrm>
            <a:off x="6935149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4" name="Oval 183"/>
          <p:cNvSpPr/>
          <p:nvPr/>
        </p:nvSpPr>
        <p:spPr bwMode="auto">
          <a:xfrm>
            <a:off x="7161880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5" name="Oval 184"/>
          <p:cNvSpPr/>
          <p:nvPr/>
        </p:nvSpPr>
        <p:spPr bwMode="auto">
          <a:xfrm>
            <a:off x="7388611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6" name="Oval 185"/>
          <p:cNvSpPr/>
          <p:nvPr/>
        </p:nvSpPr>
        <p:spPr bwMode="auto">
          <a:xfrm>
            <a:off x="7615339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7" name="Oval 186"/>
          <p:cNvSpPr/>
          <p:nvPr/>
        </p:nvSpPr>
        <p:spPr bwMode="auto">
          <a:xfrm>
            <a:off x="5121301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8" name="Oval 187"/>
          <p:cNvSpPr/>
          <p:nvPr/>
        </p:nvSpPr>
        <p:spPr bwMode="auto">
          <a:xfrm>
            <a:off x="5348032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9" name="Oval 188"/>
          <p:cNvSpPr/>
          <p:nvPr/>
        </p:nvSpPr>
        <p:spPr bwMode="auto">
          <a:xfrm>
            <a:off x="5574763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0" name="Oval 189"/>
          <p:cNvSpPr/>
          <p:nvPr/>
        </p:nvSpPr>
        <p:spPr bwMode="auto">
          <a:xfrm>
            <a:off x="5801494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1" name="Oval 190"/>
          <p:cNvSpPr/>
          <p:nvPr/>
        </p:nvSpPr>
        <p:spPr bwMode="auto">
          <a:xfrm>
            <a:off x="6028225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2" name="Oval 191"/>
          <p:cNvSpPr/>
          <p:nvPr/>
        </p:nvSpPr>
        <p:spPr bwMode="auto">
          <a:xfrm>
            <a:off x="6254956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3" name="Oval 192"/>
          <p:cNvSpPr/>
          <p:nvPr/>
        </p:nvSpPr>
        <p:spPr bwMode="auto">
          <a:xfrm>
            <a:off x="6481687" y="220836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4" name="Oval 193"/>
          <p:cNvSpPr/>
          <p:nvPr/>
        </p:nvSpPr>
        <p:spPr bwMode="auto">
          <a:xfrm>
            <a:off x="6708418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5" name="Oval 194"/>
          <p:cNvSpPr/>
          <p:nvPr/>
        </p:nvSpPr>
        <p:spPr bwMode="auto">
          <a:xfrm>
            <a:off x="6935149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6" name="Oval 195"/>
          <p:cNvSpPr/>
          <p:nvPr/>
        </p:nvSpPr>
        <p:spPr bwMode="auto">
          <a:xfrm>
            <a:off x="7161880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7" name="Oval 196"/>
          <p:cNvSpPr/>
          <p:nvPr/>
        </p:nvSpPr>
        <p:spPr bwMode="auto">
          <a:xfrm>
            <a:off x="7388611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8" name="Oval 197"/>
          <p:cNvSpPr/>
          <p:nvPr/>
        </p:nvSpPr>
        <p:spPr bwMode="auto">
          <a:xfrm>
            <a:off x="7615339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9" name="Oval 198"/>
          <p:cNvSpPr/>
          <p:nvPr/>
        </p:nvSpPr>
        <p:spPr bwMode="auto">
          <a:xfrm>
            <a:off x="5121301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0" name="Oval 199"/>
          <p:cNvSpPr/>
          <p:nvPr/>
        </p:nvSpPr>
        <p:spPr bwMode="auto">
          <a:xfrm>
            <a:off x="5348032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1" name="Oval 200"/>
          <p:cNvSpPr/>
          <p:nvPr/>
        </p:nvSpPr>
        <p:spPr bwMode="auto">
          <a:xfrm>
            <a:off x="5574763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2" name="Oval 201"/>
          <p:cNvSpPr/>
          <p:nvPr/>
        </p:nvSpPr>
        <p:spPr bwMode="auto">
          <a:xfrm>
            <a:off x="5801494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3" name="Oval 202"/>
          <p:cNvSpPr/>
          <p:nvPr/>
        </p:nvSpPr>
        <p:spPr bwMode="auto">
          <a:xfrm>
            <a:off x="6028225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4" name="Oval 203"/>
          <p:cNvSpPr/>
          <p:nvPr/>
        </p:nvSpPr>
        <p:spPr bwMode="auto">
          <a:xfrm>
            <a:off x="6254956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5" name="Oval 204"/>
          <p:cNvSpPr/>
          <p:nvPr/>
        </p:nvSpPr>
        <p:spPr bwMode="auto">
          <a:xfrm>
            <a:off x="6481687" y="243950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6" name="Oval 205"/>
          <p:cNvSpPr/>
          <p:nvPr/>
        </p:nvSpPr>
        <p:spPr bwMode="auto">
          <a:xfrm>
            <a:off x="6708418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7" name="Oval 206"/>
          <p:cNvSpPr/>
          <p:nvPr/>
        </p:nvSpPr>
        <p:spPr bwMode="auto">
          <a:xfrm>
            <a:off x="6935149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8" name="Oval 207"/>
          <p:cNvSpPr/>
          <p:nvPr/>
        </p:nvSpPr>
        <p:spPr bwMode="auto">
          <a:xfrm>
            <a:off x="7161880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9" name="Oval 208"/>
          <p:cNvSpPr/>
          <p:nvPr/>
        </p:nvSpPr>
        <p:spPr bwMode="auto">
          <a:xfrm>
            <a:off x="7388611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0" name="Oval 209"/>
          <p:cNvSpPr/>
          <p:nvPr/>
        </p:nvSpPr>
        <p:spPr bwMode="auto">
          <a:xfrm>
            <a:off x="7615339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1" name="Oval 210"/>
          <p:cNvSpPr/>
          <p:nvPr/>
        </p:nvSpPr>
        <p:spPr bwMode="auto">
          <a:xfrm>
            <a:off x="5121301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2" name="Oval 211"/>
          <p:cNvSpPr/>
          <p:nvPr/>
        </p:nvSpPr>
        <p:spPr bwMode="auto">
          <a:xfrm>
            <a:off x="5348032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3" name="Oval 212"/>
          <p:cNvSpPr/>
          <p:nvPr/>
        </p:nvSpPr>
        <p:spPr bwMode="auto">
          <a:xfrm>
            <a:off x="5574763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4" name="Oval 213"/>
          <p:cNvSpPr/>
          <p:nvPr/>
        </p:nvSpPr>
        <p:spPr bwMode="auto">
          <a:xfrm>
            <a:off x="5801494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5" name="Oval 214"/>
          <p:cNvSpPr/>
          <p:nvPr/>
        </p:nvSpPr>
        <p:spPr bwMode="auto">
          <a:xfrm>
            <a:off x="6028225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6" name="Oval 215"/>
          <p:cNvSpPr/>
          <p:nvPr/>
        </p:nvSpPr>
        <p:spPr bwMode="auto">
          <a:xfrm>
            <a:off x="6254956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7" name="Oval 216"/>
          <p:cNvSpPr/>
          <p:nvPr/>
        </p:nvSpPr>
        <p:spPr bwMode="auto">
          <a:xfrm>
            <a:off x="6481687" y="267065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8" name="Oval 217"/>
          <p:cNvSpPr/>
          <p:nvPr/>
        </p:nvSpPr>
        <p:spPr bwMode="auto">
          <a:xfrm>
            <a:off x="6708418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9" name="Oval 218"/>
          <p:cNvSpPr/>
          <p:nvPr/>
        </p:nvSpPr>
        <p:spPr bwMode="auto">
          <a:xfrm>
            <a:off x="6935149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0" name="Oval 219"/>
          <p:cNvSpPr/>
          <p:nvPr/>
        </p:nvSpPr>
        <p:spPr bwMode="auto">
          <a:xfrm>
            <a:off x="7161880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1" name="Oval 220"/>
          <p:cNvSpPr/>
          <p:nvPr/>
        </p:nvSpPr>
        <p:spPr bwMode="auto">
          <a:xfrm>
            <a:off x="7388611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2" name="Oval 221"/>
          <p:cNvSpPr/>
          <p:nvPr/>
        </p:nvSpPr>
        <p:spPr bwMode="auto">
          <a:xfrm>
            <a:off x="7615339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3" name="Oval 222"/>
          <p:cNvSpPr/>
          <p:nvPr/>
        </p:nvSpPr>
        <p:spPr bwMode="auto">
          <a:xfrm>
            <a:off x="5121301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4" name="Oval 223"/>
          <p:cNvSpPr/>
          <p:nvPr/>
        </p:nvSpPr>
        <p:spPr bwMode="auto">
          <a:xfrm>
            <a:off x="5348032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5" name="Oval 224"/>
          <p:cNvSpPr/>
          <p:nvPr/>
        </p:nvSpPr>
        <p:spPr bwMode="auto">
          <a:xfrm>
            <a:off x="5574763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6" name="Oval 225"/>
          <p:cNvSpPr/>
          <p:nvPr/>
        </p:nvSpPr>
        <p:spPr bwMode="auto">
          <a:xfrm>
            <a:off x="5801494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7" name="Oval 226"/>
          <p:cNvSpPr/>
          <p:nvPr/>
        </p:nvSpPr>
        <p:spPr bwMode="auto">
          <a:xfrm>
            <a:off x="6028225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8" name="Oval 227"/>
          <p:cNvSpPr/>
          <p:nvPr/>
        </p:nvSpPr>
        <p:spPr bwMode="auto">
          <a:xfrm>
            <a:off x="6254956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9" name="Oval 228"/>
          <p:cNvSpPr/>
          <p:nvPr/>
        </p:nvSpPr>
        <p:spPr bwMode="auto">
          <a:xfrm>
            <a:off x="6481687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0" name="Oval 229"/>
          <p:cNvSpPr/>
          <p:nvPr/>
        </p:nvSpPr>
        <p:spPr bwMode="auto">
          <a:xfrm>
            <a:off x="6708418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1" name="Oval 230"/>
          <p:cNvSpPr/>
          <p:nvPr/>
        </p:nvSpPr>
        <p:spPr bwMode="auto">
          <a:xfrm>
            <a:off x="6935149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2" name="Oval 231"/>
          <p:cNvSpPr/>
          <p:nvPr/>
        </p:nvSpPr>
        <p:spPr bwMode="auto">
          <a:xfrm>
            <a:off x="7161880" y="290179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3" name="Oval 232"/>
          <p:cNvSpPr/>
          <p:nvPr/>
        </p:nvSpPr>
        <p:spPr bwMode="auto">
          <a:xfrm>
            <a:off x="7388611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4" name="Oval 233"/>
          <p:cNvSpPr/>
          <p:nvPr/>
        </p:nvSpPr>
        <p:spPr bwMode="auto">
          <a:xfrm>
            <a:off x="7615339" y="290179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5" name="Oval 234"/>
          <p:cNvSpPr/>
          <p:nvPr/>
        </p:nvSpPr>
        <p:spPr bwMode="auto">
          <a:xfrm>
            <a:off x="5121301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6" name="Oval 235"/>
          <p:cNvSpPr/>
          <p:nvPr/>
        </p:nvSpPr>
        <p:spPr bwMode="auto">
          <a:xfrm>
            <a:off x="5348032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7" name="Oval 236"/>
          <p:cNvSpPr/>
          <p:nvPr/>
        </p:nvSpPr>
        <p:spPr bwMode="auto">
          <a:xfrm>
            <a:off x="5574763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8" name="Oval 237"/>
          <p:cNvSpPr/>
          <p:nvPr/>
        </p:nvSpPr>
        <p:spPr bwMode="auto">
          <a:xfrm>
            <a:off x="5801494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9" name="Oval 238"/>
          <p:cNvSpPr/>
          <p:nvPr/>
        </p:nvSpPr>
        <p:spPr bwMode="auto">
          <a:xfrm>
            <a:off x="6028225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0" name="Oval 239"/>
          <p:cNvSpPr/>
          <p:nvPr/>
        </p:nvSpPr>
        <p:spPr bwMode="auto">
          <a:xfrm>
            <a:off x="6254956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1" name="Oval 240"/>
          <p:cNvSpPr/>
          <p:nvPr/>
        </p:nvSpPr>
        <p:spPr bwMode="auto">
          <a:xfrm>
            <a:off x="6481687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2" name="Oval 241"/>
          <p:cNvSpPr/>
          <p:nvPr/>
        </p:nvSpPr>
        <p:spPr bwMode="auto">
          <a:xfrm>
            <a:off x="6708418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3" name="Oval 242"/>
          <p:cNvSpPr/>
          <p:nvPr/>
        </p:nvSpPr>
        <p:spPr bwMode="auto">
          <a:xfrm>
            <a:off x="6935149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4" name="Oval 243"/>
          <p:cNvSpPr/>
          <p:nvPr/>
        </p:nvSpPr>
        <p:spPr bwMode="auto">
          <a:xfrm>
            <a:off x="7161880" y="313294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5" name="Oval 244"/>
          <p:cNvSpPr/>
          <p:nvPr/>
        </p:nvSpPr>
        <p:spPr bwMode="auto">
          <a:xfrm>
            <a:off x="7388611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6" name="Oval 245"/>
          <p:cNvSpPr/>
          <p:nvPr/>
        </p:nvSpPr>
        <p:spPr bwMode="auto">
          <a:xfrm>
            <a:off x="7615339" y="313294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7" name="Oval 246"/>
          <p:cNvSpPr/>
          <p:nvPr/>
        </p:nvSpPr>
        <p:spPr bwMode="auto">
          <a:xfrm>
            <a:off x="5121301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8" name="Oval 247"/>
          <p:cNvSpPr/>
          <p:nvPr/>
        </p:nvSpPr>
        <p:spPr bwMode="auto">
          <a:xfrm>
            <a:off x="5348032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9" name="Oval 248"/>
          <p:cNvSpPr/>
          <p:nvPr/>
        </p:nvSpPr>
        <p:spPr bwMode="auto">
          <a:xfrm>
            <a:off x="5574763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0" name="Oval 249"/>
          <p:cNvSpPr/>
          <p:nvPr/>
        </p:nvSpPr>
        <p:spPr bwMode="auto">
          <a:xfrm>
            <a:off x="5801494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1" name="Oval 250"/>
          <p:cNvSpPr/>
          <p:nvPr/>
        </p:nvSpPr>
        <p:spPr bwMode="auto">
          <a:xfrm>
            <a:off x="6028225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2" name="Oval 251"/>
          <p:cNvSpPr/>
          <p:nvPr/>
        </p:nvSpPr>
        <p:spPr bwMode="auto">
          <a:xfrm>
            <a:off x="6254956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3" name="Oval 252"/>
          <p:cNvSpPr/>
          <p:nvPr/>
        </p:nvSpPr>
        <p:spPr bwMode="auto">
          <a:xfrm>
            <a:off x="6481687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4" name="Oval 253"/>
          <p:cNvSpPr/>
          <p:nvPr/>
        </p:nvSpPr>
        <p:spPr bwMode="auto">
          <a:xfrm>
            <a:off x="6708418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5" name="Oval 254"/>
          <p:cNvSpPr/>
          <p:nvPr/>
        </p:nvSpPr>
        <p:spPr bwMode="auto">
          <a:xfrm>
            <a:off x="6935149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6" name="Oval 255"/>
          <p:cNvSpPr/>
          <p:nvPr/>
        </p:nvSpPr>
        <p:spPr bwMode="auto">
          <a:xfrm>
            <a:off x="7161880" y="336408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7" name="Oval 256"/>
          <p:cNvSpPr/>
          <p:nvPr/>
        </p:nvSpPr>
        <p:spPr bwMode="auto">
          <a:xfrm>
            <a:off x="7388611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8" name="Oval 257"/>
          <p:cNvSpPr/>
          <p:nvPr/>
        </p:nvSpPr>
        <p:spPr bwMode="auto">
          <a:xfrm>
            <a:off x="7615339" y="336408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9" name="Oval 258"/>
          <p:cNvSpPr/>
          <p:nvPr/>
        </p:nvSpPr>
        <p:spPr bwMode="auto">
          <a:xfrm>
            <a:off x="5121301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0" name="Oval 259"/>
          <p:cNvSpPr/>
          <p:nvPr/>
        </p:nvSpPr>
        <p:spPr bwMode="auto">
          <a:xfrm>
            <a:off x="5348032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1" name="Oval 260"/>
          <p:cNvSpPr/>
          <p:nvPr/>
        </p:nvSpPr>
        <p:spPr bwMode="auto">
          <a:xfrm>
            <a:off x="5574763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2" name="Oval 261"/>
          <p:cNvSpPr/>
          <p:nvPr/>
        </p:nvSpPr>
        <p:spPr bwMode="auto">
          <a:xfrm>
            <a:off x="5801494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3" name="Oval 262"/>
          <p:cNvSpPr/>
          <p:nvPr/>
        </p:nvSpPr>
        <p:spPr bwMode="auto">
          <a:xfrm>
            <a:off x="6028225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4" name="Oval 263"/>
          <p:cNvSpPr/>
          <p:nvPr/>
        </p:nvSpPr>
        <p:spPr bwMode="auto">
          <a:xfrm>
            <a:off x="6254956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5" name="Oval 264"/>
          <p:cNvSpPr/>
          <p:nvPr/>
        </p:nvSpPr>
        <p:spPr bwMode="auto">
          <a:xfrm>
            <a:off x="6481687" y="359523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" name="Oval 265"/>
          <p:cNvSpPr/>
          <p:nvPr/>
        </p:nvSpPr>
        <p:spPr bwMode="auto">
          <a:xfrm>
            <a:off x="6708418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7" name="Oval 266"/>
          <p:cNvSpPr/>
          <p:nvPr/>
        </p:nvSpPr>
        <p:spPr bwMode="auto">
          <a:xfrm>
            <a:off x="6935149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8" name="Oval 267"/>
          <p:cNvSpPr/>
          <p:nvPr/>
        </p:nvSpPr>
        <p:spPr bwMode="auto">
          <a:xfrm>
            <a:off x="7161880" y="359523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9" name="Oval 268"/>
          <p:cNvSpPr/>
          <p:nvPr/>
        </p:nvSpPr>
        <p:spPr bwMode="auto">
          <a:xfrm>
            <a:off x="7388611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0" name="Oval 269"/>
          <p:cNvSpPr/>
          <p:nvPr/>
        </p:nvSpPr>
        <p:spPr bwMode="auto">
          <a:xfrm>
            <a:off x="7615339" y="359523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1" name="Oval 270"/>
          <p:cNvSpPr/>
          <p:nvPr/>
        </p:nvSpPr>
        <p:spPr bwMode="auto">
          <a:xfrm>
            <a:off x="5121301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2" name="Oval 271"/>
          <p:cNvSpPr/>
          <p:nvPr/>
        </p:nvSpPr>
        <p:spPr bwMode="auto">
          <a:xfrm>
            <a:off x="5348032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3" name="Oval 272"/>
          <p:cNvSpPr/>
          <p:nvPr/>
        </p:nvSpPr>
        <p:spPr bwMode="auto">
          <a:xfrm>
            <a:off x="5574763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4" name="Oval 273"/>
          <p:cNvSpPr/>
          <p:nvPr/>
        </p:nvSpPr>
        <p:spPr bwMode="auto">
          <a:xfrm>
            <a:off x="5801494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5" name="Oval 274"/>
          <p:cNvSpPr/>
          <p:nvPr/>
        </p:nvSpPr>
        <p:spPr bwMode="auto">
          <a:xfrm>
            <a:off x="6028225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6" name="Oval 275"/>
          <p:cNvSpPr/>
          <p:nvPr/>
        </p:nvSpPr>
        <p:spPr bwMode="auto">
          <a:xfrm>
            <a:off x="6254956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7" name="Oval 276"/>
          <p:cNvSpPr/>
          <p:nvPr/>
        </p:nvSpPr>
        <p:spPr bwMode="auto">
          <a:xfrm>
            <a:off x="6481687" y="382638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8" name="Oval 277"/>
          <p:cNvSpPr/>
          <p:nvPr/>
        </p:nvSpPr>
        <p:spPr bwMode="auto">
          <a:xfrm>
            <a:off x="6708418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9" name="Oval 278"/>
          <p:cNvSpPr/>
          <p:nvPr/>
        </p:nvSpPr>
        <p:spPr bwMode="auto">
          <a:xfrm>
            <a:off x="6935149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0" name="Oval 279"/>
          <p:cNvSpPr/>
          <p:nvPr/>
        </p:nvSpPr>
        <p:spPr bwMode="auto">
          <a:xfrm>
            <a:off x="7161880" y="382638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1" name="Oval 280"/>
          <p:cNvSpPr/>
          <p:nvPr/>
        </p:nvSpPr>
        <p:spPr bwMode="auto">
          <a:xfrm>
            <a:off x="7388611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2" name="Oval 281"/>
          <p:cNvSpPr/>
          <p:nvPr/>
        </p:nvSpPr>
        <p:spPr bwMode="auto">
          <a:xfrm>
            <a:off x="7615339" y="382638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3" name="Oval 282"/>
          <p:cNvSpPr/>
          <p:nvPr/>
        </p:nvSpPr>
        <p:spPr bwMode="auto">
          <a:xfrm>
            <a:off x="5121301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4" name="Oval 283"/>
          <p:cNvSpPr/>
          <p:nvPr/>
        </p:nvSpPr>
        <p:spPr bwMode="auto">
          <a:xfrm>
            <a:off x="5348032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5" name="Oval 284"/>
          <p:cNvSpPr/>
          <p:nvPr/>
        </p:nvSpPr>
        <p:spPr bwMode="auto">
          <a:xfrm>
            <a:off x="5574763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6" name="Oval 285"/>
          <p:cNvSpPr/>
          <p:nvPr/>
        </p:nvSpPr>
        <p:spPr bwMode="auto">
          <a:xfrm>
            <a:off x="5801494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7" name="Oval 286"/>
          <p:cNvSpPr/>
          <p:nvPr/>
        </p:nvSpPr>
        <p:spPr bwMode="auto">
          <a:xfrm>
            <a:off x="6028225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8" name="Oval 287"/>
          <p:cNvSpPr/>
          <p:nvPr/>
        </p:nvSpPr>
        <p:spPr bwMode="auto">
          <a:xfrm>
            <a:off x="6254956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9" name="Oval 288"/>
          <p:cNvSpPr/>
          <p:nvPr/>
        </p:nvSpPr>
        <p:spPr bwMode="auto">
          <a:xfrm>
            <a:off x="6481687" y="405752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0" name="Oval 289"/>
          <p:cNvSpPr/>
          <p:nvPr/>
        </p:nvSpPr>
        <p:spPr bwMode="auto">
          <a:xfrm>
            <a:off x="6708418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1" name="Oval 290"/>
          <p:cNvSpPr/>
          <p:nvPr/>
        </p:nvSpPr>
        <p:spPr bwMode="auto">
          <a:xfrm>
            <a:off x="6935149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2" name="Oval 291"/>
          <p:cNvSpPr/>
          <p:nvPr/>
        </p:nvSpPr>
        <p:spPr bwMode="auto">
          <a:xfrm>
            <a:off x="7161880" y="40575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3" name="Oval 292"/>
          <p:cNvSpPr/>
          <p:nvPr/>
        </p:nvSpPr>
        <p:spPr bwMode="auto">
          <a:xfrm>
            <a:off x="7388611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4" name="Oval 293"/>
          <p:cNvSpPr/>
          <p:nvPr/>
        </p:nvSpPr>
        <p:spPr bwMode="auto">
          <a:xfrm>
            <a:off x="7615339" y="40575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cxnSp>
        <p:nvCxnSpPr>
          <p:cNvPr id="296" name="Straight Connector 295"/>
          <p:cNvCxnSpPr/>
          <p:nvPr/>
        </p:nvCxnSpPr>
        <p:spPr bwMode="auto">
          <a:xfrm flipH="1">
            <a:off x="1448569" y="1314450"/>
            <a:ext cx="1422298" cy="29577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7" name="TextBox 296"/>
          <p:cNvSpPr txBox="1"/>
          <p:nvPr/>
        </p:nvSpPr>
        <p:spPr>
          <a:xfrm>
            <a:off x="892201" y="4272183"/>
            <a:ext cx="1457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rgbClr val="000000"/>
                </a:solidFill>
              </a:rPr>
              <a:t>A half-plane</a:t>
            </a:r>
            <a:endParaRPr lang="en-US" i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/>
              <p:cNvSpPr txBox="1"/>
              <p:nvPr/>
            </p:nvSpPr>
            <p:spPr>
              <a:xfrm>
                <a:off x="5261041" y="4272183"/>
                <a:ext cx="2502608" cy="526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i="0" dirty="0" smtClean="0">
                    <a:solidFill>
                      <a:srgbClr val="000000"/>
                    </a:solidFill>
                  </a:rPr>
                  <a:t>-far from a half-plane</a:t>
                </a:r>
                <a:endParaRPr lang="en-US" i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98" name="TextBox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041" y="4272183"/>
                <a:ext cx="2502608" cy="526939"/>
              </a:xfrm>
              <a:prstGeom prst="rect">
                <a:avLst/>
              </a:prstGeom>
              <a:blipFill rotWithShape="1">
                <a:blip r:embed="rId3"/>
                <a:stretch>
                  <a:fillRect r="-2190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Straight Connector 301"/>
          <p:cNvCxnSpPr/>
          <p:nvPr/>
        </p:nvCxnSpPr>
        <p:spPr bwMode="auto">
          <a:xfrm>
            <a:off x="4972050" y="2863697"/>
            <a:ext cx="29337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62690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Half-plane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752974"/>
            <a:ext cx="8382000" cy="15249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68376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95107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21838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448569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75300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902031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128762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355493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582224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08955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035686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262414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68376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995107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221838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448569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75300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902031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128762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355493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582224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808955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035686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262414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68376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995107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221838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1448569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675300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902031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128762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355493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582224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808955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3035686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3262414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68376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995107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221838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448569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1675300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902031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2128762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355493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2582224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808955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035686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3262414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768376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995107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221838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1448569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1675300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1902031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2128762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355493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2582224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2808955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035686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3262414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68376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995107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1221838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1448569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1675300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1902031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128762" y="267065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2355493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2582224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2808955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3035686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3262414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768376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995107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1221838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1448569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1675300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1902031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2128762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2355493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2582224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808955" y="290179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035686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3262414" y="290179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768376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995107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1221838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1448569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1675300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1902031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2128762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2355493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2582224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2808955" y="313294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035686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3262414" y="313294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768376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995107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1221838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1448569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1675300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1902031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2128762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2355493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2582224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2808955" y="336408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3035686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3262414" y="336408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768376" y="359523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995107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6" name="Oval 115"/>
          <p:cNvSpPr/>
          <p:nvPr/>
        </p:nvSpPr>
        <p:spPr bwMode="auto">
          <a:xfrm>
            <a:off x="1221838" y="359523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7" name="Oval 116"/>
          <p:cNvSpPr/>
          <p:nvPr/>
        </p:nvSpPr>
        <p:spPr bwMode="auto">
          <a:xfrm>
            <a:off x="1448569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1675300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9" name="Oval 118"/>
          <p:cNvSpPr/>
          <p:nvPr/>
        </p:nvSpPr>
        <p:spPr bwMode="auto">
          <a:xfrm>
            <a:off x="1902031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0" name="Oval 119"/>
          <p:cNvSpPr/>
          <p:nvPr/>
        </p:nvSpPr>
        <p:spPr bwMode="auto">
          <a:xfrm>
            <a:off x="2128762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1" name="Oval 120"/>
          <p:cNvSpPr/>
          <p:nvPr/>
        </p:nvSpPr>
        <p:spPr bwMode="auto">
          <a:xfrm>
            <a:off x="2355493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2582224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2808955" y="359523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4" name="Oval 123"/>
          <p:cNvSpPr/>
          <p:nvPr/>
        </p:nvSpPr>
        <p:spPr bwMode="auto">
          <a:xfrm>
            <a:off x="3035686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3262414" y="359523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768376" y="382638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995107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1221838" y="382638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1448569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1675300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1902031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2" name="Oval 131"/>
          <p:cNvSpPr/>
          <p:nvPr/>
        </p:nvSpPr>
        <p:spPr bwMode="auto">
          <a:xfrm>
            <a:off x="2128762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" name="Oval 132"/>
          <p:cNvSpPr/>
          <p:nvPr/>
        </p:nvSpPr>
        <p:spPr bwMode="auto">
          <a:xfrm>
            <a:off x="2355493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4" name="Oval 133"/>
          <p:cNvSpPr/>
          <p:nvPr/>
        </p:nvSpPr>
        <p:spPr bwMode="auto">
          <a:xfrm>
            <a:off x="2582224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5" name="Oval 134"/>
          <p:cNvSpPr/>
          <p:nvPr/>
        </p:nvSpPr>
        <p:spPr bwMode="auto">
          <a:xfrm>
            <a:off x="2808955" y="382638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6" name="Oval 135"/>
          <p:cNvSpPr/>
          <p:nvPr/>
        </p:nvSpPr>
        <p:spPr bwMode="auto">
          <a:xfrm>
            <a:off x="3035686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7" name="Oval 136"/>
          <p:cNvSpPr/>
          <p:nvPr/>
        </p:nvSpPr>
        <p:spPr bwMode="auto">
          <a:xfrm>
            <a:off x="3262414" y="382638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8" name="Oval 137"/>
          <p:cNvSpPr/>
          <p:nvPr/>
        </p:nvSpPr>
        <p:spPr bwMode="auto">
          <a:xfrm>
            <a:off x="768376" y="405752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9" name="Oval 138"/>
          <p:cNvSpPr/>
          <p:nvPr/>
        </p:nvSpPr>
        <p:spPr bwMode="auto">
          <a:xfrm>
            <a:off x="995107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0" name="Oval 139"/>
          <p:cNvSpPr/>
          <p:nvPr/>
        </p:nvSpPr>
        <p:spPr bwMode="auto">
          <a:xfrm>
            <a:off x="1221838" y="405752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1" name="Oval 140"/>
          <p:cNvSpPr/>
          <p:nvPr/>
        </p:nvSpPr>
        <p:spPr bwMode="auto">
          <a:xfrm>
            <a:off x="1448569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2" name="Oval 141"/>
          <p:cNvSpPr/>
          <p:nvPr/>
        </p:nvSpPr>
        <p:spPr bwMode="auto">
          <a:xfrm>
            <a:off x="1675300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" name="Oval 142"/>
          <p:cNvSpPr/>
          <p:nvPr/>
        </p:nvSpPr>
        <p:spPr bwMode="auto">
          <a:xfrm>
            <a:off x="1902031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4" name="Oval 143"/>
          <p:cNvSpPr/>
          <p:nvPr/>
        </p:nvSpPr>
        <p:spPr bwMode="auto">
          <a:xfrm>
            <a:off x="2128762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5" name="Oval 144"/>
          <p:cNvSpPr/>
          <p:nvPr/>
        </p:nvSpPr>
        <p:spPr bwMode="auto">
          <a:xfrm>
            <a:off x="2355493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6" name="Oval 145"/>
          <p:cNvSpPr/>
          <p:nvPr/>
        </p:nvSpPr>
        <p:spPr bwMode="auto">
          <a:xfrm>
            <a:off x="2582224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7" name="Oval 146"/>
          <p:cNvSpPr/>
          <p:nvPr/>
        </p:nvSpPr>
        <p:spPr bwMode="auto">
          <a:xfrm>
            <a:off x="2808955" y="405752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3035686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9" name="Oval 148"/>
          <p:cNvSpPr/>
          <p:nvPr/>
        </p:nvSpPr>
        <p:spPr bwMode="auto">
          <a:xfrm>
            <a:off x="3262414" y="405752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1" name="Oval 150"/>
          <p:cNvSpPr/>
          <p:nvPr/>
        </p:nvSpPr>
        <p:spPr bwMode="auto">
          <a:xfrm>
            <a:off x="5121301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2" name="Oval 151"/>
          <p:cNvSpPr/>
          <p:nvPr/>
        </p:nvSpPr>
        <p:spPr bwMode="auto">
          <a:xfrm>
            <a:off x="5348032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" name="Oval 152"/>
          <p:cNvSpPr/>
          <p:nvPr/>
        </p:nvSpPr>
        <p:spPr bwMode="auto">
          <a:xfrm>
            <a:off x="5574763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4" name="Oval 153"/>
          <p:cNvSpPr/>
          <p:nvPr/>
        </p:nvSpPr>
        <p:spPr bwMode="auto">
          <a:xfrm>
            <a:off x="5801494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6028225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6254956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6481687" y="151492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8" name="Oval 157"/>
          <p:cNvSpPr/>
          <p:nvPr/>
        </p:nvSpPr>
        <p:spPr bwMode="auto">
          <a:xfrm>
            <a:off x="6708418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9" name="Oval 158"/>
          <p:cNvSpPr/>
          <p:nvPr/>
        </p:nvSpPr>
        <p:spPr bwMode="auto">
          <a:xfrm>
            <a:off x="6935149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0" name="Oval 159"/>
          <p:cNvSpPr/>
          <p:nvPr/>
        </p:nvSpPr>
        <p:spPr bwMode="auto">
          <a:xfrm>
            <a:off x="7161880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1" name="Oval 160"/>
          <p:cNvSpPr/>
          <p:nvPr/>
        </p:nvSpPr>
        <p:spPr bwMode="auto">
          <a:xfrm>
            <a:off x="7388611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2" name="Oval 161"/>
          <p:cNvSpPr/>
          <p:nvPr/>
        </p:nvSpPr>
        <p:spPr bwMode="auto">
          <a:xfrm>
            <a:off x="7615339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3" name="Oval 162"/>
          <p:cNvSpPr/>
          <p:nvPr/>
        </p:nvSpPr>
        <p:spPr bwMode="auto">
          <a:xfrm>
            <a:off x="5121301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4" name="Oval 163"/>
          <p:cNvSpPr/>
          <p:nvPr/>
        </p:nvSpPr>
        <p:spPr bwMode="auto">
          <a:xfrm>
            <a:off x="5348032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5" name="Oval 164"/>
          <p:cNvSpPr/>
          <p:nvPr/>
        </p:nvSpPr>
        <p:spPr bwMode="auto">
          <a:xfrm>
            <a:off x="5574763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5801494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6028225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8" name="Oval 167"/>
          <p:cNvSpPr/>
          <p:nvPr/>
        </p:nvSpPr>
        <p:spPr bwMode="auto">
          <a:xfrm>
            <a:off x="6254956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9" name="Oval 168"/>
          <p:cNvSpPr/>
          <p:nvPr/>
        </p:nvSpPr>
        <p:spPr bwMode="auto">
          <a:xfrm>
            <a:off x="6481687" y="174606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0" name="Oval 169"/>
          <p:cNvSpPr/>
          <p:nvPr/>
        </p:nvSpPr>
        <p:spPr bwMode="auto">
          <a:xfrm>
            <a:off x="6708418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6935149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7161880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7388611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7615339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5121301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6" name="Oval 175"/>
          <p:cNvSpPr/>
          <p:nvPr/>
        </p:nvSpPr>
        <p:spPr bwMode="auto">
          <a:xfrm>
            <a:off x="5348032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5574763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8" name="Oval 177"/>
          <p:cNvSpPr/>
          <p:nvPr/>
        </p:nvSpPr>
        <p:spPr bwMode="auto">
          <a:xfrm>
            <a:off x="5801494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9" name="Oval 178"/>
          <p:cNvSpPr/>
          <p:nvPr/>
        </p:nvSpPr>
        <p:spPr bwMode="auto">
          <a:xfrm>
            <a:off x="6028225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0" name="Oval 179"/>
          <p:cNvSpPr/>
          <p:nvPr/>
        </p:nvSpPr>
        <p:spPr bwMode="auto">
          <a:xfrm>
            <a:off x="6254956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1" name="Oval 180"/>
          <p:cNvSpPr/>
          <p:nvPr/>
        </p:nvSpPr>
        <p:spPr bwMode="auto">
          <a:xfrm>
            <a:off x="6481687" y="197721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2" name="Oval 181"/>
          <p:cNvSpPr/>
          <p:nvPr/>
        </p:nvSpPr>
        <p:spPr bwMode="auto">
          <a:xfrm>
            <a:off x="6708418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3" name="Oval 182"/>
          <p:cNvSpPr/>
          <p:nvPr/>
        </p:nvSpPr>
        <p:spPr bwMode="auto">
          <a:xfrm>
            <a:off x="6935149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4" name="Oval 183"/>
          <p:cNvSpPr/>
          <p:nvPr/>
        </p:nvSpPr>
        <p:spPr bwMode="auto">
          <a:xfrm>
            <a:off x="7161880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5" name="Oval 184"/>
          <p:cNvSpPr/>
          <p:nvPr/>
        </p:nvSpPr>
        <p:spPr bwMode="auto">
          <a:xfrm>
            <a:off x="7388611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6" name="Oval 185"/>
          <p:cNvSpPr/>
          <p:nvPr/>
        </p:nvSpPr>
        <p:spPr bwMode="auto">
          <a:xfrm>
            <a:off x="7615339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7" name="Oval 186"/>
          <p:cNvSpPr/>
          <p:nvPr/>
        </p:nvSpPr>
        <p:spPr bwMode="auto">
          <a:xfrm>
            <a:off x="5121301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8" name="Oval 187"/>
          <p:cNvSpPr/>
          <p:nvPr/>
        </p:nvSpPr>
        <p:spPr bwMode="auto">
          <a:xfrm>
            <a:off x="5348032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9" name="Oval 188"/>
          <p:cNvSpPr/>
          <p:nvPr/>
        </p:nvSpPr>
        <p:spPr bwMode="auto">
          <a:xfrm>
            <a:off x="5574763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0" name="Oval 189"/>
          <p:cNvSpPr/>
          <p:nvPr/>
        </p:nvSpPr>
        <p:spPr bwMode="auto">
          <a:xfrm>
            <a:off x="5801494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1" name="Oval 190"/>
          <p:cNvSpPr/>
          <p:nvPr/>
        </p:nvSpPr>
        <p:spPr bwMode="auto">
          <a:xfrm>
            <a:off x="6028225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2" name="Oval 191"/>
          <p:cNvSpPr/>
          <p:nvPr/>
        </p:nvSpPr>
        <p:spPr bwMode="auto">
          <a:xfrm>
            <a:off x="6254956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3" name="Oval 192"/>
          <p:cNvSpPr/>
          <p:nvPr/>
        </p:nvSpPr>
        <p:spPr bwMode="auto">
          <a:xfrm>
            <a:off x="6481687" y="220836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4" name="Oval 193"/>
          <p:cNvSpPr/>
          <p:nvPr/>
        </p:nvSpPr>
        <p:spPr bwMode="auto">
          <a:xfrm>
            <a:off x="6708418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5" name="Oval 194"/>
          <p:cNvSpPr/>
          <p:nvPr/>
        </p:nvSpPr>
        <p:spPr bwMode="auto">
          <a:xfrm>
            <a:off x="6935149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6" name="Oval 195"/>
          <p:cNvSpPr/>
          <p:nvPr/>
        </p:nvSpPr>
        <p:spPr bwMode="auto">
          <a:xfrm>
            <a:off x="7161880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7" name="Oval 196"/>
          <p:cNvSpPr/>
          <p:nvPr/>
        </p:nvSpPr>
        <p:spPr bwMode="auto">
          <a:xfrm>
            <a:off x="7388611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8" name="Oval 197"/>
          <p:cNvSpPr/>
          <p:nvPr/>
        </p:nvSpPr>
        <p:spPr bwMode="auto">
          <a:xfrm>
            <a:off x="7615339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9" name="Oval 198"/>
          <p:cNvSpPr/>
          <p:nvPr/>
        </p:nvSpPr>
        <p:spPr bwMode="auto">
          <a:xfrm>
            <a:off x="5121301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0" name="Oval 199"/>
          <p:cNvSpPr/>
          <p:nvPr/>
        </p:nvSpPr>
        <p:spPr bwMode="auto">
          <a:xfrm>
            <a:off x="5348032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1" name="Oval 200"/>
          <p:cNvSpPr/>
          <p:nvPr/>
        </p:nvSpPr>
        <p:spPr bwMode="auto">
          <a:xfrm>
            <a:off x="5574763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2" name="Oval 201"/>
          <p:cNvSpPr/>
          <p:nvPr/>
        </p:nvSpPr>
        <p:spPr bwMode="auto">
          <a:xfrm>
            <a:off x="5801494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3" name="Oval 202"/>
          <p:cNvSpPr/>
          <p:nvPr/>
        </p:nvSpPr>
        <p:spPr bwMode="auto">
          <a:xfrm>
            <a:off x="6028225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4" name="Oval 203"/>
          <p:cNvSpPr/>
          <p:nvPr/>
        </p:nvSpPr>
        <p:spPr bwMode="auto">
          <a:xfrm>
            <a:off x="6254956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5" name="Oval 204"/>
          <p:cNvSpPr/>
          <p:nvPr/>
        </p:nvSpPr>
        <p:spPr bwMode="auto">
          <a:xfrm>
            <a:off x="6481687" y="243950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6" name="Oval 205"/>
          <p:cNvSpPr/>
          <p:nvPr/>
        </p:nvSpPr>
        <p:spPr bwMode="auto">
          <a:xfrm>
            <a:off x="6708418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7" name="Oval 206"/>
          <p:cNvSpPr/>
          <p:nvPr/>
        </p:nvSpPr>
        <p:spPr bwMode="auto">
          <a:xfrm>
            <a:off x="6935149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8" name="Oval 207"/>
          <p:cNvSpPr/>
          <p:nvPr/>
        </p:nvSpPr>
        <p:spPr bwMode="auto">
          <a:xfrm>
            <a:off x="7161880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9" name="Oval 208"/>
          <p:cNvSpPr/>
          <p:nvPr/>
        </p:nvSpPr>
        <p:spPr bwMode="auto">
          <a:xfrm>
            <a:off x="7388611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0" name="Oval 209"/>
          <p:cNvSpPr/>
          <p:nvPr/>
        </p:nvSpPr>
        <p:spPr bwMode="auto">
          <a:xfrm>
            <a:off x="7615339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1" name="Oval 210"/>
          <p:cNvSpPr/>
          <p:nvPr/>
        </p:nvSpPr>
        <p:spPr bwMode="auto">
          <a:xfrm>
            <a:off x="5121301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2" name="Oval 211"/>
          <p:cNvSpPr/>
          <p:nvPr/>
        </p:nvSpPr>
        <p:spPr bwMode="auto">
          <a:xfrm>
            <a:off x="5348032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3" name="Oval 212"/>
          <p:cNvSpPr/>
          <p:nvPr/>
        </p:nvSpPr>
        <p:spPr bwMode="auto">
          <a:xfrm>
            <a:off x="5574763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4" name="Oval 213"/>
          <p:cNvSpPr/>
          <p:nvPr/>
        </p:nvSpPr>
        <p:spPr bwMode="auto">
          <a:xfrm>
            <a:off x="5801494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5" name="Oval 214"/>
          <p:cNvSpPr/>
          <p:nvPr/>
        </p:nvSpPr>
        <p:spPr bwMode="auto">
          <a:xfrm>
            <a:off x="6028225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6" name="Oval 215"/>
          <p:cNvSpPr/>
          <p:nvPr/>
        </p:nvSpPr>
        <p:spPr bwMode="auto">
          <a:xfrm>
            <a:off x="6254956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7" name="Oval 216"/>
          <p:cNvSpPr/>
          <p:nvPr/>
        </p:nvSpPr>
        <p:spPr bwMode="auto">
          <a:xfrm>
            <a:off x="6481687" y="267065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8" name="Oval 217"/>
          <p:cNvSpPr/>
          <p:nvPr/>
        </p:nvSpPr>
        <p:spPr bwMode="auto">
          <a:xfrm>
            <a:off x="6708418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9" name="Oval 218"/>
          <p:cNvSpPr/>
          <p:nvPr/>
        </p:nvSpPr>
        <p:spPr bwMode="auto">
          <a:xfrm>
            <a:off x="6935149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0" name="Oval 219"/>
          <p:cNvSpPr/>
          <p:nvPr/>
        </p:nvSpPr>
        <p:spPr bwMode="auto">
          <a:xfrm>
            <a:off x="7161880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1" name="Oval 220"/>
          <p:cNvSpPr/>
          <p:nvPr/>
        </p:nvSpPr>
        <p:spPr bwMode="auto">
          <a:xfrm>
            <a:off x="7388611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2" name="Oval 221"/>
          <p:cNvSpPr/>
          <p:nvPr/>
        </p:nvSpPr>
        <p:spPr bwMode="auto">
          <a:xfrm>
            <a:off x="7615339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3" name="Oval 222"/>
          <p:cNvSpPr/>
          <p:nvPr/>
        </p:nvSpPr>
        <p:spPr bwMode="auto">
          <a:xfrm>
            <a:off x="5121301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4" name="Oval 223"/>
          <p:cNvSpPr/>
          <p:nvPr/>
        </p:nvSpPr>
        <p:spPr bwMode="auto">
          <a:xfrm>
            <a:off x="5348032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5" name="Oval 224"/>
          <p:cNvSpPr/>
          <p:nvPr/>
        </p:nvSpPr>
        <p:spPr bwMode="auto">
          <a:xfrm>
            <a:off x="5574763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6" name="Oval 225"/>
          <p:cNvSpPr/>
          <p:nvPr/>
        </p:nvSpPr>
        <p:spPr bwMode="auto">
          <a:xfrm>
            <a:off x="5801494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7" name="Oval 226"/>
          <p:cNvSpPr/>
          <p:nvPr/>
        </p:nvSpPr>
        <p:spPr bwMode="auto">
          <a:xfrm>
            <a:off x="6028225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8" name="Oval 227"/>
          <p:cNvSpPr/>
          <p:nvPr/>
        </p:nvSpPr>
        <p:spPr bwMode="auto">
          <a:xfrm>
            <a:off x="6254956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9" name="Oval 228"/>
          <p:cNvSpPr/>
          <p:nvPr/>
        </p:nvSpPr>
        <p:spPr bwMode="auto">
          <a:xfrm>
            <a:off x="6481687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0" name="Oval 229"/>
          <p:cNvSpPr/>
          <p:nvPr/>
        </p:nvSpPr>
        <p:spPr bwMode="auto">
          <a:xfrm>
            <a:off x="6708418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1" name="Oval 230"/>
          <p:cNvSpPr/>
          <p:nvPr/>
        </p:nvSpPr>
        <p:spPr bwMode="auto">
          <a:xfrm>
            <a:off x="6935149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2" name="Oval 231"/>
          <p:cNvSpPr/>
          <p:nvPr/>
        </p:nvSpPr>
        <p:spPr bwMode="auto">
          <a:xfrm>
            <a:off x="7161880" y="290179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3" name="Oval 232"/>
          <p:cNvSpPr/>
          <p:nvPr/>
        </p:nvSpPr>
        <p:spPr bwMode="auto">
          <a:xfrm>
            <a:off x="7388611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4" name="Oval 233"/>
          <p:cNvSpPr/>
          <p:nvPr/>
        </p:nvSpPr>
        <p:spPr bwMode="auto">
          <a:xfrm>
            <a:off x="7615339" y="290179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5" name="Oval 234"/>
          <p:cNvSpPr/>
          <p:nvPr/>
        </p:nvSpPr>
        <p:spPr bwMode="auto">
          <a:xfrm>
            <a:off x="5121301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6" name="Oval 235"/>
          <p:cNvSpPr/>
          <p:nvPr/>
        </p:nvSpPr>
        <p:spPr bwMode="auto">
          <a:xfrm>
            <a:off x="5348032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7" name="Oval 236"/>
          <p:cNvSpPr/>
          <p:nvPr/>
        </p:nvSpPr>
        <p:spPr bwMode="auto">
          <a:xfrm>
            <a:off x="5574763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8" name="Oval 237"/>
          <p:cNvSpPr/>
          <p:nvPr/>
        </p:nvSpPr>
        <p:spPr bwMode="auto">
          <a:xfrm>
            <a:off x="5801494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9" name="Oval 238"/>
          <p:cNvSpPr/>
          <p:nvPr/>
        </p:nvSpPr>
        <p:spPr bwMode="auto">
          <a:xfrm>
            <a:off x="6028225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0" name="Oval 239"/>
          <p:cNvSpPr/>
          <p:nvPr/>
        </p:nvSpPr>
        <p:spPr bwMode="auto">
          <a:xfrm>
            <a:off x="6254956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1" name="Oval 240"/>
          <p:cNvSpPr/>
          <p:nvPr/>
        </p:nvSpPr>
        <p:spPr bwMode="auto">
          <a:xfrm>
            <a:off x="6481687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2" name="Oval 241"/>
          <p:cNvSpPr/>
          <p:nvPr/>
        </p:nvSpPr>
        <p:spPr bwMode="auto">
          <a:xfrm>
            <a:off x="6708418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3" name="Oval 242"/>
          <p:cNvSpPr/>
          <p:nvPr/>
        </p:nvSpPr>
        <p:spPr bwMode="auto">
          <a:xfrm>
            <a:off x="6935149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4" name="Oval 243"/>
          <p:cNvSpPr/>
          <p:nvPr/>
        </p:nvSpPr>
        <p:spPr bwMode="auto">
          <a:xfrm>
            <a:off x="7161880" y="313294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5" name="Oval 244"/>
          <p:cNvSpPr/>
          <p:nvPr/>
        </p:nvSpPr>
        <p:spPr bwMode="auto">
          <a:xfrm>
            <a:off x="7388611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6" name="Oval 245"/>
          <p:cNvSpPr/>
          <p:nvPr/>
        </p:nvSpPr>
        <p:spPr bwMode="auto">
          <a:xfrm>
            <a:off x="7615339" y="313294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7" name="Oval 246"/>
          <p:cNvSpPr/>
          <p:nvPr/>
        </p:nvSpPr>
        <p:spPr bwMode="auto">
          <a:xfrm>
            <a:off x="5121301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8" name="Oval 247"/>
          <p:cNvSpPr/>
          <p:nvPr/>
        </p:nvSpPr>
        <p:spPr bwMode="auto">
          <a:xfrm>
            <a:off x="5348032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9" name="Oval 248"/>
          <p:cNvSpPr/>
          <p:nvPr/>
        </p:nvSpPr>
        <p:spPr bwMode="auto">
          <a:xfrm>
            <a:off x="5574763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0" name="Oval 249"/>
          <p:cNvSpPr/>
          <p:nvPr/>
        </p:nvSpPr>
        <p:spPr bwMode="auto">
          <a:xfrm>
            <a:off x="5801494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1" name="Oval 250"/>
          <p:cNvSpPr/>
          <p:nvPr/>
        </p:nvSpPr>
        <p:spPr bwMode="auto">
          <a:xfrm>
            <a:off x="6028225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2" name="Oval 251"/>
          <p:cNvSpPr/>
          <p:nvPr/>
        </p:nvSpPr>
        <p:spPr bwMode="auto">
          <a:xfrm>
            <a:off x="6254956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3" name="Oval 252"/>
          <p:cNvSpPr/>
          <p:nvPr/>
        </p:nvSpPr>
        <p:spPr bwMode="auto">
          <a:xfrm>
            <a:off x="6481687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4" name="Oval 253"/>
          <p:cNvSpPr/>
          <p:nvPr/>
        </p:nvSpPr>
        <p:spPr bwMode="auto">
          <a:xfrm>
            <a:off x="6708418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5" name="Oval 254"/>
          <p:cNvSpPr/>
          <p:nvPr/>
        </p:nvSpPr>
        <p:spPr bwMode="auto">
          <a:xfrm>
            <a:off x="6935149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6" name="Oval 255"/>
          <p:cNvSpPr/>
          <p:nvPr/>
        </p:nvSpPr>
        <p:spPr bwMode="auto">
          <a:xfrm>
            <a:off x="7161880" y="336408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7" name="Oval 256"/>
          <p:cNvSpPr/>
          <p:nvPr/>
        </p:nvSpPr>
        <p:spPr bwMode="auto">
          <a:xfrm>
            <a:off x="7388611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8" name="Oval 257"/>
          <p:cNvSpPr/>
          <p:nvPr/>
        </p:nvSpPr>
        <p:spPr bwMode="auto">
          <a:xfrm>
            <a:off x="7615339" y="336408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9" name="Oval 258"/>
          <p:cNvSpPr/>
          <p:nvPr/>
        </p:nvSpPr>
        <p:spPr bwMode="auto">
          <a:xfrm>
            <a:off x="5121301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0" name="Oval 259"/>
          <p:cNvSpPr/>
          <p:nvPr/>
        </p:nvSpPr>
        <p:spPr bwMode="auto">
          <a:xfrm>
            <a:off x="5348032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1" name="Oval 260"/>
          <p:cNvSpPr/>
          <p:nvPr/>
        </p:nvSpPr>
        <p:spPr bwMode="auto">
          <a:xfrm>
            <a:off x="5574763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2" name="Oval 261"/>
          <p:cNvSpPr/>
          <p:nvPr/>
        </p:nvSpPr>
        <p:spPr bwMode="auto">
          <a:xfrm>
            <a:off x="5801494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3" name="Oval 262"/>
          <p:cNvSpPr/>
          <p:nvPr/>
        </p:nvSpPr>
        <p:spPr bwMode="auto">
          <a:xfrm>
            <a:off x="6028225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4" name="Oval 263"/>
          <p:cNvSpPr/>
          <p:nvPr/>
        </p:nvSpPr>
        <p:spPr bwMode="auto">
          <a:xfrm>
            <a:off x="6254956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5" name="Oval 264"/>
          <p:cNvSpPr/>
          <p:nvPr/>
        </p:nvSpPr>
        <p:spPr bwMode="auto">
          <a:xfrm>
            <a:off x="6481687" y="359523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" name="Oval 265"/>
          <p:cNvSpPr/>
          <p:nvPr/>
        </p:nvSpPr>
        <p:spPr bwMode="auto">
          <a:xfrm>
            <a:off x="6708418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7" name="Oval 266"/>
          <p:cNvSpPr/>
          <p:nvPr/>
        </p:nvSpPr>
        <p:spPr bwMode="auto">
          <a:xfrm>
            <a:off x="6935149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8" name="Oval 267"/>
          <p:cNvSpPr/>
          <p:nvPr/>
        </p:nvSpPr>
        <p:spPr bwMode="auto">
          <a:xfrm>
            <a:off x="7161880" y="359523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9" name="Oval 268"/>
          <p:cNvSpPr/>
          <p:nvPr/>
        </p:nvSpPr>
        <p:spPr bwMode="auto">
          <a:xfrm>
            <a:off x="7388611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0" name="Oval 269"/>
          <p:cNvSpPr/>
          <p:nvPr/>
        </p:nvSpPr>
        <p:spPr bwMode="auto">
          <a:xfrm>
            <a:off x="7615339" y="359523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1" name="Oval 270"/>
          <p:cNvSpPr/>
          <p:nvPr/>
        </p:nvSpPr>
        <p:spPr bwMode="auto">
          <a:xfrm>
            <a:off x="5121301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2" name="Oval 271"/>
          <p:cNvSpPr/>
          <p:nvPr/>
        </p:nvSpPr>
        <p:spPr bwMode="auto">
          <a:xfrm>
            <a:off x="5348032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3" name="Oval 272"/>
          <p:cNvSpPr/>
          <p:nvPr/>
        </p:nvSpPr>
        <p:spPr bwMode="auto">
          <a:xfrm>
            <a:off x="5574763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4" name="Oval 273"/>
          <p:cNvSpPr/>
          <p:nvPr/>
        </p:nvSpPr>
        <p:spPr bwMode="auto">
          <a:xfrm>
            <a:off x="5801494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5" name="Oval 274"/>
          <p:cNvSpPr/>
          <p:nvPr/>
        </p:nvSpPr>
        <p:spPr bwMode="auto">
          <a:xfrm>
            <a:off x="6028225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6" name="Oval 275"/>
          <p:cNvSpPr/>
          <p:nvPr/>
        </p:nvSpPr>
        <p:spPr bwMode="auto">
          <a:xfrm>
            <a:off x="6254956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7" name="Oval 276"/>
          <p:cNvSpPr/>
          <p:nvPr/>
        </p:nvSpPr>
        <p:spPr bwMode="auto">
          <a:xfrm>
            <a:off x="6481687" y="382638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8" name="Oval 277"/>
          <p:cNvSpPr/>
          <p:nvPr/>
        </p:nvSpPr>
        <p:spPr bwMode="auto">
          <a:xfrm>
            <a:off x="6708418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9" name="Oval 278"/>
          <p:cNvSpPr/>
          <p:nvPr/>
        </p:nvSpPr>
        <p:spPr bwMode="auto">
          <a:xfrm>
            <a:off x="6935149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0" name="Oval 279"/>
          <p:cNvSpPr/>
          <p:nvPr/>
        </p:nvSpPr>
        <p:spPr bwMode="auto">
          <a:xfrm>
            <a:off x="7161880" y="382638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1" name="Oval 280"/>
          <p:cNvSpPr/>
          <p:nvPr/>
        </p:nvSpPr>
        <p:spPr bwMode="auto">
          <a:xfrm>
            <a:off x="7388611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2" name="Oval 281"/>
          <p:cNvSpPr/>
          <p:nvPr/>
        </p:nvSpPr>
        <p:spPr bwMode="auto">
          <a:xfrm>
            <a:off x="7615339" y="382638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3" name="Oval 282"/>
          <p:cNvSpPr/>
          <p:nvPr/>
        </p:nvSpPr>
        <p:spPr bwMode="auto">
          <a:xfrm>
            <a:off x="5121301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4" name="Oval 283"/>
          <p:cNvSpPr/>
          <p:nvPr/>
        </p:nvSpPr>
        <p:spPr bwMode="auto">
          <a:xfrm>
            <a:off x="5348032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5" name="Oval 284"/>
          <p:cNvSpPr/>
          <p:nvPr/>
        </p:nvSpPr>
        <p:spPr bwMode="auto">
          <a:xfrm>
            <a:off x="5574763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6" name="Oval 285"/>
          <p:cNvSpPr/>
          <p:nvPr/>
        </p:nvSpPr>
        <p:spPr bwMode="auto">
          <a:xfrm>
            <a:off x="5801494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7" name="Oval 286"/>
          <p:cNvSpPr/>
          <p:nvPr/>
        </p:nvSpPr>
        <p:spPr bwMode="auto">
          <a:xfrm>
            <a:off x="6028225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8" name="Oval 287"/>
          <p:cNvSpPr/>
          <p:nvPr/>
        </p:nvSpPr>
        <p:spPr bwMode="auto">
          <a:xfrm>
            <a:off x="6254956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9" name="Oval 288"/>
          <p:cNvSpPr/>
          <p:nvPr/>
        </p:nvSpPr>
        <p:spPr bwMode="auto">
          <a:xfrm>
            <a:off x="6481687" y="405752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0" name="Oval 289"/>
          <p:cNvSpPr/>
          <p:nvPr/>
        </p:nvSpPr>
        <p:spPr bwMode="auto">
          <a:xfrm>
            <a:off x="6708418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1" name="Oval 290"/>
          <p:cNvSpPr/>
          <p:nvPr/>
        </p:nvSpPr>
        <p:spPr bwMode="auto">
          <a:xfrm>
            <a:off x="6935149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2" name="Oval 291"/>
          <p:cNvSpPr/>
          <p:nvPr/>
        </p:nvSpPr>
        <p:spPr bwMode="auto">
          <a:xfrm>
            <a:off x="7161880" y="40575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3" name="Oval 292"/>
          <p:cNvSpPr/>
          <p:nvPr/>
        </p:nvSpPr>
        <p:spPr bwMode="auto">
          <a:xfrm>
            <a:off x="7388611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4" name="Oval 293"/>
          <p:cNvSpPr/>
          <p:nvPr/>
        </p:nvSpPr>
        <p:spPr bwMode="auto">
          <a:xfrm>
            <a:off x="7615339" y="40575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cxnSp>
        <p:nvCxnSpPr>
          <p:cNvPr id="296" name="Straight Connector 295"/>
          <p:cNvCxnSpPr/>
          <p:nvPr/>
        </p:nvCxnSpPr>
        <p:spPr bwMode="auto">
          <a:xfrm flipH="1">
            <a:off x="1448569" y="1314450"/>
            <a:ext cx="1422298" cy="29577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7" name="TextBox 296"/>
          <p:cNvSpPr txBox="1"/>
          <p:nvPr/>
        </p:nvSpPr>
        <p:spPr>
          <a:xfrm>
            <a:off x="892201" y="4272183"/>
            <a:ext cx="1457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rgbClr val="000000"/>
                </a:solidFill>
              </a:rPr>
              <a:t>A half-plane</a:t>
            </a:r>
            <a:endParaRPr lang="en-US" i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/>
              <p:cNvSpPr txBox="1"/>
              <p:nvPr/>
            </p:nvSpPr>
            <p:spPr>
              <a:xfrm>
                <a:off x="5261041" y="4272183"/>
                <a:ext cx="2502608" cy="526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i="0" dirty="0" smtClean="0">
                    <a:solidFill>
                      <a:srgbClr val="000000"/>
                    </a:solidFill>
                  </a:rPr>
                  <a:t>-far from a half-plane</a:t>
                </a:r>
                <a:endParaRPr lang="en-US" i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98" name="TextBox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041" y="4272183"/>
                <a:ext cx="2502608" cy="526939"/>
              </a:xfrm>
              <a:prstGeom prst="rect">
                <a:avLst/>
              </a:prstGeom>
              <a:blipFill rotWithShape="1">
                <a:blip r:embed="rId3"/>
                <a:stretch>
                  <a:fillRect r="-2190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Straight Connector 301"/>
          <p:cNvCxnSpPr/>
          <p:nvPr/>
        </p:nvCxnSpPr>
        <p:spPr bwMode="auto">
          <a:xfrm flipV="1">
            <a:off x="5029201" y="1447800"/>
            <a:ext cx="2828924" cy="282438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50880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Half-plane Instances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68376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95107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21838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448569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675300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902031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128762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355493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582224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08955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035686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262414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68376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995107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221838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448569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75300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902031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128762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355493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582224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808955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035686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262414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68376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995107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221838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1448569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675300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902031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128762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355493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582224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808955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3035686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3262414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68376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995107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221838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448569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1675300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902031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2128762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355493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2582224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808955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035686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3262414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768376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995107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221838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1448569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1675300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1902031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2128762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2355493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2582224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2808955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035686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3262414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68376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995107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1221838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1448569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1675300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1902031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128762" y="267065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2355493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2582224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2808955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3035686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3262414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768376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995107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1221838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1448569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1675300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1902031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2128762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2355493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2582224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808955" y="290179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035686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3262414" y="290179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768376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995107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1221838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1448569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1675300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1902031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2128762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2355493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2582224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2808955" y="313294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035686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3262414" y="313294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768376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995107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1221838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1448569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1675300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1902031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2128762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2355493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2582224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1" name="Oval 110"/>
          <p:cNvSpPr/>
          <p:nvPr/>
        </p:nvSpPr>
        <p:spPr bwMode="auto">
          <a:xfrm>
            <a:off x="2808955" y="336408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3035686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3262414" y="336408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768376" y="359523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995107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6" name="Oval 115"/>
          <p:cNvSpPr/>
          <p:nvPr/>
        </p:nvSpPr>
        <p:spPr bwMode="auto">
          <a:xfrm>
            <a:off x="1221838" y="359523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7" name="Oval 116"/>
          <p:cNvSpPr/>
          <p:nvPr/>
        </p:nvSpPr>
        <p:spPr bwMode="auto">
          <a:xfrm>
            <a:off x="1448569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1675300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9" name="Oval 118"/>
          <p:cNvSpPr/>
          <p:nvPr/>
        </p:nvSpPr>
        <p:spPr bwMode="auto">
          <a:xfrm>
            <a:off x="1902031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0" name="Oval 119"/>
          <p:cNvSpPr/>
          <p:nvPr/>
        </p:nvSpPr>
        <p:spPr bwMode="auto">
          <a:xfrm>
            <a:off x="2128762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1" name="Oval 120"/>
          <p:cNvSpPr/>
          <p:nvPr/>
        </p:nvSpPr>
        <p:spPr bwMode="auto">
          <a:xfrm>
            <a:off x="2355493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2582224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2808955" y="359523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4" name="Oval 123"/>
          <p:cNvSpPr/>
          <p:nvPr/>
        </p:nvSpPr>
        <p:spPr bwMode="auto">
          <a:xfrm>
            <a:off x="3035686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3262414" y="359523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768376" y="382638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995107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1221838" y="382638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1448569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1675300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1902031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2" name="Oval 131"/>
          <p:cNvSpPr/>
          <p:nvPr/>
        </p:nvSpPr>
        <p:spPr bwMode="auto">
          <a:xfrm>
            <a:off x="2128762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" name="Oval 132"/>
          <p:cNvSpPr/>
          <p:nvPr/>
        </p:nvSpPr>
        <p:spPr bwMode="auto">
          <a:xfrm>
            <a:off x="2355493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4" name="Oval 133"/>
          <p:cNvSpPr/>
          <p:nvPr/>
        </p:nvSpPr>
        <p:spPr bwMode="auto">
          <a:xfrm>
            <a:off x="2582224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5" name="Oval 134"/>
          <p:cNvSpPr/>
          <p:nvPr/>
        </p:nvSpPr>
        <p:spPr bwMode="auto">
          <a:xfrm>
            <a:off x="2808955" y="382638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6" name="Oval 135"/>
          <p:cNvSpPr/>
          <p:nvPr/>
        </p:nvSpPr>
        <p:spPr bwMode="auto">
          <a:xfrm>
            <a:off x="3035686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7" name="Oval 136"/>
          <p:cNvSpPr/>
          <p:nvPr/>
        </p:nvSpPr>
        <p:spPr bwMode="auto">
          <a:xfrm>
            <a:off x="3262414" y="382638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8" name="Oval 137"/>
          <p:cNvSpPr/>
          <p:nvPr/>
        </p:nvSpPr>
        <p:spPr bwMode="auto">
          <a:xfrm>
            <a:off x="768376" y="405752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9" name="Oval 138"/>
          <p:cNvSpPr/>
          <p:nvPr/>
        </p:nvSpPr>
        <p:spPr bwMode="auto">
          <a:xfrm>
            <a:off x="995107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0" name="Oval 139"/>
          <p:cNvSpPr/>
          <p:nvPr/>
        </p:nvSpPr>
        <p:spPr bwMode="auto">
          <a:xfrm>
            <a:off x="1221838" y="405752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1" name="Oval 140"/>
          <p:cNvSpPr/>
          <p:nvPr/>
        </p:nvSpPr>
        <p:spPr bwMode="auto">
          <a:xfrm>
            <a:off x="1448569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2" name="Oval 141"/>
          <p:cNvSpPr/>
          <p:nvPr/>
        </p:nvSpPr>
        <p:spPr bwMode="auto">
          <a:xfrm>
            <a:off x="1675300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" name="Oval 142"/>
          <p:cNvSpPr/>
          <p:nvPr/>
        </p:nvSpPr>
        <p:spPr bwMode="auto">
          <a:xfrm>
            <a:off x="1902031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4" name="Oval 143"/>
          <p:cNvSpPr/>
          <p:nvPr/>
        </p:nvSpPr>
        <p:spPr bwMode="auto">
          <a:xfrm>
            <a:off x="2128762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5" name="Oval 144"/>
          <p:cNvSpPr/>
          <p:nvPr/>
        </p:nvSpPr>
        <p:spPr bwMode="auto">
          <a:xfrm>
            <a:off x="2355493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6" name="Oval 145"/>
          <p:cNvSpPr/>
          <p:nvPr/>
        </p:nvSpPr>
        <p:spPr bwMode="auto">
          <a:xfrm>
            <a:off x="2582224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7" name="Oval 146"/>
          <p:cNvSpPr/>
          <p:nvPr/>
        </p:nvSpPr>
        <p:spPr bwMode="auto">
          <a:xfrm>
            <a:off x="2808955" y="405752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3035686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9" name="Oval 148"/>
          <p:cNvSpPr/>
          <p:nvPr/>
        </p:nvSpPr>
        <p:spPr bwMode="auto">
          <a:xfrm>
            <a:off x="3262414" y="405752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1" name="Oval 150"/>
          <p:cNvSpPr/>
          <p:nvPr/>
        </p:nvSpPr>
        <p:spPr bwMode="auto">
          <a:xfrm>
            <a:off x="5121301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2" name="Oval 151"/>
          <p:cNvSpPr/>
          <p:nvPr/>
        </p:nvSpPr>
        <p:spPr bwMode="auto">
          <a:xfrm>
            <a:off x="5348032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3" name="Oval 152"/>
          <p:cNvSpPr/>
          <p:nvPr/>
        </p:nvSpPr>
        <p:spPr bwMode="auto">
          <a:xfrm>
            <a:off x="5574763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4" name="Oval 153"/>
          <p:cNvSpPr/>
          <p:nvPr/>
        </p:nvSpPr>
        <p:spPr bwMode="auto">
          <a:xfrm>
            <a:off x="5801494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6028225" y="15149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6254956" y="151492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6481687" y="151492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8" name="Oval 157"/>
          <p:cNvSpPr/>
          <p:nvPr/>
        </p:nvSpPr>
        <p:spPr bwMode="auto">
          <a:xfrm>
            <a:off x="6708418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9" name="Oval 158"/>
          <p:cNvSpPr/>
          <p:nvPr/>
        </p:nvSpPr>
        <p:spPr bwMode="auto">
          <a:xfrm>
            <a:off x="6935149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0" name="Oval 159"/>
          <p:cNvSpPr/>
          <p:nvPr/>
        </p:nvSpPr>
        <p:spPr bwMode="auto">
          <a:xfrm>
            <a:off x="7161880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1" name="Oval 160"/>
          <p:cNvSpPr/>
          <p:nvPr/>
        </p:nvSpPr>
        <p:spPr bwMode="auto">
          <a:xfrm>
            <a:off x="7388611" y="151492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2" name="Oval 161"/>
          <p:cNvSpPr/>
          <p:nvPr/>
        </p:nvSpPr>
        <p:spPr bwMode="auto">
          <a:xfrm>
            <a:off x="7615339" y="151492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3" name="Oval 162"/>
          <p:cNvSpPr/>
          <p:nvPr/>
        </p:nvSpPr>
        <p:spPr bwMode="auto">
          <a:xfrm>
            <a:off x="5121301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4" name="Oval 163"/>
          <p:cNvSpPr/>
          <p:nvPr/>
        </p:nvSpPr>
        <p:spPr bwMode="auto">
          <a:xfrm>
            <a:off x="5348032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5" name="Oval 164"/>
          <p:cNvSpPr/>
          <p:nvPr/>
        </p:nvSpPr>
        <p:spPr bwMode="auto">
          <a:xfrm>
            <a:off x="5574763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5801494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6028225" y="174606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8" name="Oval 167"/>
          <p:cNvSpPr/>
          <p:nvPr/>
        </p:nvSpPr>
        <p:spPr bwMode="auto">
          <a:xfrm>
            <a:off x="6254956" y="174606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9" name="Oval 168"/>
          <p:cNvSpPr/>
          <p:nvPr/>
        </p:nvSpPr>
        <p:spPr bwMode="auto">
          <a:xfrm>
            <a:off x="6481687" y="174606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0" name="Oval 169"/>
          <p:cNvSpPr/>
          <p:nvPr/>
        </p:nvSpPr>
        <p:spPr bwMode="auto">
          <a:xfrm>
            <a:off x="6708418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1" name="Oval 170"/>
          <p:cNvSpPr/>
          <p:nvPr/>
        </p:nvSpPr>
        <p:spPr bwMode="auto">
          <a:xfrm>
            <a:off x="6935149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2" name="Oval 171"/>
          <p:cNvSpPr/>
          <p:nvPr/>
        </p:nvSpPr>
        <p:spPr bwMode="auto">
          <a:xfrm>
            <a:off x="7161880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3" name="Oval 172"/>
          <p:cNvSpPr/>
          <p:nvPr/>
        </p:nvSpPr>
        <p:spPr bwMode="auto">
          <a:xfrm>
            <a:off x="7388611" y="174606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7615339" y="174606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5121301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6" name="Oval 175"/>
          <p:cNvSpPr/>
          <p:nvPr/>
        </p:nvSpPr>
        <p:spPr bwMode="auto">
          <a:xfrm>
            <a:off x="5348032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7" name="Oval 176"/>
          <p:cNvSpPr/>
          <p:nvPr/>
        </p:nvSpPr>
        <p:spPr bwMode="auto">
          <a:xfrm>
            <a:off x="5574763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8" name="Oval 177"/>
          <p:cNvSpPr/>
          <p:nvPr/>
        </p:nvSpPr>
        <p:spPr bwMode="auto">
          <a:xfrm>
            <a:off x="5801494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9" name="Oval 178"/>
          <p:cNvSpPr/>
          <p:nvPr/>
        </p:nvSpPr>
        <p:spPr bwMode="auto">
          <a:xfrm>
            <a:off x="6028225" y="197721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0" name="Oval 179"/>
          <p:cNvSpPr/>
          <p:nvPr/>
        </p:nvSpPr>
        <p:spPr bwMode="auto">
          <a:xfrm>
            <a:off x="6254956" y="197721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1" name="Oval 180"/>
          <p:cNvSpPr/>
          <p:nvPr/>
        </p:nvSpPr>
        <p:spPr bwMode="auto">
          <a:xfrm>
            <a:off x="6481687" y="197721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2" name="Oval 181"/>
          <p:cNvSpPr/>
          <p:nvPr/>
        </p:nvSpPr>
        <p:spPr bwMode="auto">
          <a:xfrm>
            <a:off x="6708418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3" name="Oval 182"/>
          <p:cNvSpPr/>
          <p:nvPr/>
        </p:nvSpPr>
        <p:spPr bwMode="auto">
          <a:xfrm>
            <a:off x="6935149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4" name="Oval 183"/>
          <p:cNvSpPr/>
          <p:nvPr/>
        </p:nvSpPr>
        <p:spPr bwMode="auto">
          <a:xfrm>
            <a:off x="7161880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5" name="Oval 184"/>
          <p:cNvSpPr/>
          <p:nvPr/>
        </p:nvSpPr>
        <p:spPr bwMode="auto">
          <a:xfrm>
            <a:off x="7388611" y="197721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6" name="Oval 185"/>
          <p:cNvSpPr/>
          <p:nvPr/>
        </p:nvSpPr>
        <p:spPr bwMode="auto">
          <a:xfrm>
            <a:off x="7615339" y="197721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7" name="Oval 186"/>
          <p:cNvSpPr/>
          <p:nvPr/>
        </p:nvSpPr>
        <p:spPr bwMode="auto">
          <a:xfrm>
            <a:off x="5121301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8" name="Oval 187"/>
          <p:cNvSpPr/>
          <p:nvPr/>
        </p:nvSpPr>
        <p:spPr bwMode="auto">
          <a:xfrm>
            <a:off x="5348032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89" name="Oval 188"/>
          <p:cNvSpPr/>
          <p:nvPr/>
        </p:nvSpPr>
        <p:spPr bwMode="auto">
          <a:xfrm>
            <a:off x="5574763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0" name="Oval 189"/>
          <p:cNvSpPr/>
          <p:nvPr/>
        </p:nvSpPr>
        <p:spPr bwMode="auto">
          <a:xfrm>
            <a:off x="5801494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1" name="Oval 190"/>
          <p:cNvSpPr/>
          <p:nvPr/>
        </p:nvSpPr>
        <p:spPr bwMode="auto">
          <a:xfrm>
            <a:off x="6028225" y="220836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2" name="Oval 191"/>
          <p:cNvSpPr/>
          <p:nvPr/>
        </p:nvSpPr>
        <p:spPr bwMode="auto">
          <a:xfrm>
            <a:off x="6254956" y="220836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3" name="Oval 192"/>
          <p:cNvSpPr/>
          <p:nvPr/>
        </p:nvSpPr>
        <p:spPr bwMode="auto">
          <a:xfrm>
            <a:off x="6481687" y="220836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4" name="Oval 193"/>
          <p:cNvSpPr/>
          <p:nvPr/>
        </p:nvSpPr>
        <p:spPr bwMode="auto">
          <a:xfrm>
            <a:off x="6708418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5" name="Oval 194"/>
          <p:cNvSpPr/>
          <p:nvPr/>
        </p:nvSpPr>
        <p:spPr bwMode="auto">
          <a:xfrm>
            <a:off x="6935149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6" name="Oval 195"/>
          <p:cNvSpPr/>
          <p:nvPr/>
        </p:nvSpPr>
        <p:spPr bwMode="auto">
          <a:xfrm>
            <a:off x="7161880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7" name="Oval 196"/>
          <p:cNvSpPr/>
          <p:nvPr/>
        </p:nvSpPr>
        <p:spPr bwMode="auto">
          <a:xfrm>
            <a:off x="7388611" y="220836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8" name="Oval 197"/>
          <p:cNvSpPr/>
          <p:nvPr/>
        </p:nvSpPr>
        <p:spPr bwMode="auto">
          <a:xfrm>
            <a:off x="7615339" y="220835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9" name="Oval 198"/>
          <p:cNvSpPr/>
          <p:nvPr/>
        </p:nvSpPr>
        <p:spPr bwMode="auto">
          <a:xfrm>
            <a:off x="5121301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0" name="Oval 199"/>
          <p:cNvSpPr/>
          <p:nvPr/>
        </p:nvSpPr>
        <p:spPr bwMode="auto">
          <a:xfrm>
            <a:off x="5348032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1" name="Oval 200"/>
          <p:cNvSpPr/>
          <p:nvPr/>
        </p:nvSpPr>
        <p:spPr bwMode="auto">
          <a:xfrm>
            <a:off x="5574763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2" name="Oval 201"/>
          <p:cNvSpPr/>
          <p:nvPr/>
        </p:nvSpPr>
        <p:spPr bwMode="auto">
          <a:xfrm>
            <a:off x="5801494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3" name="Oval 202"/>
          <p:cNvSpPr/>
          <p:nvPr/>
        </p:nvSpPr>
        <p:spPr bwMode="auto">
          <a:xfrm>
            <a:off x="6028225" y="243950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4" name="Oval 203"/>
          <p:cNvSpPr/>
          <p:nvPr/>
        </p:nvSpPr>
        <p:spPr bwMode="auto">
          <a:xfrm>
            <a:off x="6254956" y="243950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5" name="Oval 204"/>
          <p:cNvSpPr/>
          <p:nvPr/>
        </p:nvSpPr>
        <p:spPr bwMode="auto">
          <a:xfrm>
            <a:off x="6481687" y="243950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6" name="Oval 205"/>
          <p:cNvSpPr/>
          <p:nvPr/>
        </p:nvSpPr>
        <p:spPr bwMode="auto">
          <a:xfrm>
            <a:off x="6708418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7" name="Oval 206"/>
          <p:cNvSpPr/>
          <p:nvPr/>
        </p:nvSpPr>
        <p:spPr bwMode="auto">
          <a:xfrm>
            <a:off x="6935149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8" name="Oval 207"/>
          <p:cNvSpPr/>
          <p:nvPr/>
        </p:nvSpPr>
        <p:spPr bwMode="auto">
          <a:xfrm>
            <a:off x="7161880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9" name="Oval 208"/>
          <p:cNvSpPr/>
          <p:nvPr/>
        </p:nvSpPr>
        <p:spPr bwMode="auto">
          <a:xfrm>
            <a:off x="7388611" y="243950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0" name="Oval 209"/>
          <p:cNvSpPr/>
          <p:nvPr/>
        </p:nvSpPr>
        <p:spPr bwMode="auto">
          <a:xfrm>
            <a:off x="7615339" y="243950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1" name="Oval 210"/>
          <p:cNvSpPr/>
          <p:nvPr/>
        </p:nvSpPr>
        <p:spPr bwMode="auto">
          <a:xfrm>
            <a:off x="5121301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2" name="Oval 211"/>
          <p:cNvSpPr/>
          <p:nvPr/>
        </p:nvSpPr>
        <p:spPr bwMode="auto">
          <a:xfrm>
            <a:off x="5348032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3" name="Oval 212"/>
          <p:cNvSpPr/>
          <p:nvPr/>
        </p:nvSpPr>
        <p:spPr bwMode="auto">
          <a:xfrm>
            <a:off x="5574763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4" name="Oval 213"/>
          <p:cNvSpPr/>
          <p:nvPr/>
        </p:nvSpPr>
        <p:spPr bwMode="auto">
          <a:xfrm>
            <a:off x="5801494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5" name="Oval 214"/>
          <p:cNvSpPr/>
          <p:nvPr/>
        </p:nvSpPr>
        <p:spPr bwMode="auto">
          <a:xfrm>
            <a:off x="6028225" y="267065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6" name="Oval 215"/>
          <p:cNvSpPr/>
          <p:nvPr/>
        </p:nvSpPr>
        <p:spPr bwMode="auto">
          <a:xfrm>
            <a:off x="6254956" y="267065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7" name="Oval 216"/>
          <p:cNvSpPr/>
          <p:nvPr/>
        </p:nvSpPr>
        <p:spPr bwMode="auto">
          <a:xfrm>
            <a:off x="6481687" y="267065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8" name="Oval 217"/>
          <p:cNvSpPr/>
          <p:nvPr/>
        </p:nvSpPr>
        <p:spPr bwMode="auto">
          <a:xfrm>
            <a:off x="6708418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9" name="Oval 218"/>
          <p:cNvSpPr/>
          <p:nvPr/>
        </p:nvSpPr>
        <p:spPr bwMode="auto">
          <a:xfrm>
            <a:off x="6935149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0" name="Oval 219"/>
          <p:cNvSpPr/>
          <p:nvPr/>
        </p:nvSpPr>
        <p:spPr bwMode="auto">
          <a:xfrm>
            <a:off x="7161880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1" name="Oval 220"/>
          <p:cNvSpPr/>
          <p:nvPr/>
        </p:nvSpPr>
        <p:spPr bwMode="auto">
          <a:xfrm>
            <a:off x="7388611" y="267065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2" name="Oval 221"/>
          <p:cNvSpPr/>
          <p:nvPr/>
        </p:nvSpPr>
        <p:spPr bwMode="auto">
          <a:xfrm>
            <a:off x="7615339" y="267065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3" name="Oval 222"/>
          <p:cNvSpPr/>
          <p:nvPr/>
        </p:nvSpPr>
        <p:spPr bwMode="auto">
          <a:xfrm>
            <a:off x="5121301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4" name="Oval 223"/>
          <p:cNvSpPr/>
          <p:nvPr/>
        </p:nvSpPr>
        <p:spPr bwMode="auto">
          <a:xfrm>
            <a:off x="5348032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5" name="Oval 224"/>
          <p:cNvSpPr/>
          <p:nvPr/>
        </p:nvSpPr>
        <p:spPr bwMode="auto">
          <a:xfrm>
            <a:off x="5574763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6" name="Oval 225"/>
          <p:cNvSpPr/>
          <p:nvPr/>
        </p:nvSpPr>
        <p:spPr bwMode="auto">
          <a:xfrm>
            <a:off x="5801494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7" name="Oval 226"/>
          <p:cNvSpPr/>
          <p:nvPr/>
        </p:nvSpPr>
        <p:spPr bwMode="auto">
          <a:xfrm>
            <a:off x="6028225" y="2901799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8" name="Oval 227"/>
          <p:cNvSpPr/>
          <p:nvPr/>
        </p:nvSpPr>
        <p:spPr bwMode="auto">
          <a:xfrm>
            <a:off x="6254956" y="290179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29" name="Oval 228"/>
          <p:cNvSpPr/>
          <p:nvPr/>
        </p:nvSpPr>
        <p:spPr bwMode="auto">
          <a:xfrm>
            <a:off x="6481687" y="290179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0" name="Oval 229"/>
          <p:cNvSpPr/>
          <p:nvPr/>
        </p:nvSpPr>
        <p:spPr bwMode="auto">
          <a:xfrm>
            <a:off x="6708418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1" name="Oval 230"/>
          <p:cNvSpPr/>
          <p:nvPr/>
        </p:nvSpPr>
        <p:spPr bwMode="auto">
          <a:xfrm>
            <a:off x="6935149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2" name="Oval 231"/>
          <p:cNvSpPr/>
          <p:nvPr/>
        </p:nvSpPr>
        <p:spPr bwMode="auto">
          <a:xfrm>
            <a:off x="7161880" y="290179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3" name="Oval 232"/>
          <p:cNvSpPr/>
          <p:nvPr/>
        </p:nvSpPr>
        <p:spPr bwMode="auto">
          <a:xfrm>
            <a:off x="7388611" y="2901798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4" name="Oval 233"/>
          <p:cNvSpPr/>
          <p:nvPr/>
        </p:nvSpPr>
        <p:spPr bwMode="auto">
          <a:xfrm>
            <a:off x="7615339" y="290179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5" name="Oval 234"/>
          <p:cNvSpPr/>
          <p:nvPr/>
        </p:nvSpPr>
        <p:spPr bwMode="auto">
          <a:xfrm>
            <a:off x="5121301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6" name="Oval 235"/>
          <p:cNvSpPr/>
          <p:nvPr/>
        </p:nvSpPr>
        <p:spPr bwMode="auto">
          <a:xfrm>
            <a:off x="5348032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7" name="Oval 236"/>
          <p:cNvSpPr/>
          <p:nvPr/>
        </p:nvSpPr>
        <p:spPr bwMode="auto">
          <a:xfrm>
            <a:off x="5574763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8" name="Oval 237"/>
          <p:cNvSpPr/>
          <p:nvPr/>
        </p:nvSpPr>
        <p:spPr bwMode="auto">
          <a:xfrm>
            <a:off x="5801494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9" name="Oval 238"/>
          <p:cNvSpPr/>
          <p:nvPr/>
        </p:nvSpPr>
        <p:spPr bwMode="auto">
          <a:xfrm>
            <a:off x="6028225" y="313294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0" name="Oval 239"/>
          <p:cNvSpPr/>
          <p:nvPr/>
        </p:nvSpPr>
        <p:spPr bwMode="auto">
          <a:xfrm>
            <a:off x="6254956" y="313294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1" name="Oval 240"/>
          <p:cNvSpPr/>
          <p:nvPr/>
        </p:nvSpPr>
        <p:spPr bwMode="auto">
          <a:xfrm>
            <a:off x="6481687" y="313294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2" name="Oval 241"/>
          <p:cNvSpPr/>
          <p:nvPr/>
        </p:nvSpPr>
        <p:spPr bwMode="auto">
          <a:xfrm>
            <a:off x="6708418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3" name="Oval 242"/>
          <p:cNvSpPr/>
          <p:nvPr/>
        </p:nvSpPr>
        <p:spPr bwMode="auto">
          <a:xfrm>
            <a:off x="6935149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4" name="Oval 243"/>
          <p:cNvSpPr/>
          <p:nvPr/>
        </p:nvSpPr>
        <p:spPr bwMode="auto">
          <a:xfrm>
            <a:off x="7161880" y="313294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5" name="Oval 244"/>
          <p:cNvSpPr/>
          <p:nvPr/>
        </p:nvSpPr>
        <p:spPr bwMode="auto">
          <a:xfrm>
            <a:off x="7388611" y="313294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6" name="Oval 245"/>
          <p:cNvSpPr/>
          <p:nvPr/>
        </p:nvSpPr>
        <p:spPr bwMode="auto">
          <a:xfrm>
            <a:off x="7615339" y="313294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7" name="Oval 246"/>
          <p:cNvSpPr/>
          <p:nvPr/>
        </p:nvSpPr>
        <p:spPr bwMode="auto">
          <a:xfrm>
            <a:off x="5121301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8" name="Oval 247"/>
          <p:cNvSpPr/>
          <p:nvPr/>
        </p:nvSpPr>
        <p:spPr bwMode="auto">
          <a:xfrm>
            <a:off x="5348032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9" name="Oval 248"/>
          <p:cNvSpPr/>
          <p:nvPr/>
        </p:nvSpPr>
        <p:spPr bwMode="auto">
          <a:xfrm>
            <a:off x="5574763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0" name="Oval 249"/>
          <p:cNvSpPr/>
          <p:nvPr/>
        </p:nvSpPr>
        <p:spPr bwMode="auto">
          <a:xfrm>
            <a:off x="5801494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1" name="Oval 250"/>
          <p:cNvSpPr/>
          <p:nvPr/>
        </p:nvSpPr>
        <p:spPr bwMode="auto">
          <a:xfrm>
            <a:off x="6028225" y="3364091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2" name="Oval 251"/>
          <p:cNvSpPr/>
          <p:nvPr/>
        </p:nvSpPr>
        <p:spPr bwMode="auto">
          <a:xfrm>
            <a:off x="6254956" y="3364090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3" name="Oval 252"/>
          <p:cNvSpPr/>
          <p:nvPr/>
        </p:nvSpPr>
        <p:spPr bwMode="auto">
          <a:xfrm>
            <a:off x="6481687" y="336409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4" name="Oval 253"/>
          <p:cNvSpPr/>
          <p:nvPr/>
        </p:nvSpPr>
        <p:spPr bwMode="auto">
          <a:xfrm>
            <a:off x="6708418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5" name="Oval 254"/>
          <p:cNvSpPr/>
          <p:nvPr/>
        </p:nvSpPr>
        <p:spPr bwMode="auto">
          <a:xfrm>
            <a:off x="6935149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6" name="Oval 255"/>
          <p:cNvSpPr/>
          <p:nvPr/>
        </p:nvSpPr>
        <p:spPr bwMode="auto">
          <a:xfrm>
            <a:off x="7161880" y="336408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7" name="Oval 256"/>
          <p:cNvSpPr/>
          <p:nvPr/>
        </p:nvSpPr>
        <p:spPr bwMode="auto">
          <a:xfrm>
            <a:off x="7388611" y="3364090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8" name="Oval 257"/>
          <p:cNvSpPr/>
          <p:nvPr/>
        </p:nvSpPr>
        <p:spPr bwMode="auto">
          <a:xfrm>
            <a:off x="7615339" y="3364089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59" name="Oval 258"/>
          <p:cNvSpPr/>
          <p:nvPr/>
        </p:nvSpPr>
        <p:spPr bwMode="auto">
          <a:xfrm>
            <a:off x="5121301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0" name="Oval 259"/>
          <p:cNvSpPr/>
          <p:nvPr/>
        </p:nvSpPr>
        <p:spPr bwMode="auto">
          <a:xfrm>
            <a:off x="5348032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1" name="Oval 260"/>
          <p:cNvSpPr/>
          <p:nvPr/>
        </p:nvSpPr>
        <p:spPr bwMode="auto">
          <a:xfrm>
            <a:off x="5574763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2" name="Oval 261"/>
          <p:cNvSpPr/>
          <p:nvPr/>
        </p:nvSpPr>
        <p:spPr bwMode="auto">
          <a:xfrm>
            <a:off x="5801494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3" name="Oval 262"/>
          <p:cNvSpPr/>
          <p:nvPr/>
        </p:nvSpPr>
        <p:spPr bwMode="auto">
          <a:xfrm>
            <a:off x="6028225" y="3595237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4" name="Oval 263"/>
          <p:cNvSpPr/>
          <p:nvPr/>
        </p:nvSpPr>
        <p:spPr bwMode="auto">
          <a:xfrm>
            <a:off x="6254956" y="3595236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5" name="Oval 264"/>
          <p:cNvSpPr/>
          <p:nvPr/>
        </p:nvSpPr>
        <p:spPr bwMode="auto">
          <a:xfrm>
            <a:off x="6481687" y="3595237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" name="Oval 265"/>
          <p:cNvSpPr/>
          <p:nvPr/>
        </p:nvSpPr>
        <p:spPr bwMode="auto">
          <a:xfrm>
            <a:off x="6708418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7" name="Oval 266"/>
          <p:cNvSpPr/>
          <p:nvPr/>
        </p:nvSpPr>
        <p:spPr bwMode="auto">
          <a:xfrm>
            <a:off x="6935149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8" name="Oval 267"/>
          <p:cNvSpPr/>
          <p:nvPr/>
        </p:nvSpPr>
        <p:spPr bwMode="auto">
          <a:xfrm>
            <a:off x="7161880" y="359523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9" name="Oval 268"/>
          <p:cNvSpPr/>
          <p:nvPr/>
        </p:nvSpPr>
        <p:spPr bwMode="auto">
          <a:xfrm>
            <a:off x="7388611" y="3595236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0" name="Oval 269"/>
          <p:cNvSpPr/>
          <p:nvPr/>
        </p:nvSpPr>
        <p:spPr bwMode="auto">
          <a:xfrm>
            <a:off x="7615339" y="359523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1" name="Oval 270"/>
          <p:cNvSpPr/>
          <p:nvPr/>
        </p:nvSpPr>
        <p:spPr bwMode="auto">
          <a:xfrm>
            <a:off x="5121301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2" name="Oval 271"/>
          <p:cNvSpPr/>
          <p:nvPr/>
        </p:nvSpPr>
        <p:spPr bwMode="auto">
          <a:xfrm>
            <a:off x="5348032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3" name="Oval 272"/>
          <p:cNvSpPr/>
          <p:nvPr/>
        </p:nvSpPr>
        <p:spPr bwMode="auto">
          <a:xfrm>
            <a:off x="5574763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4" name="Oval 273"/>
          <p:cNvSpPr/>
          <p:nvPr/>
        </p:nvSpPr>
        <p:spPr bwMode="auto">
          <a:xfrm>
            <a:off x="5801494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5" name="Oval 274"/>
          <p:cNvSpPr/>
          <p:nvPr/>
        </p:nvSpPr>
        <p:spPr bwMode="auto">
          <a:xfrm>
            <a:off x="6028225" y="382638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6" name="Oval 275"/>
          <p:cNvSpPr/>
          <p:nvPr/>
        </p:nvSpPr>
        <p:spPr bwMode="auto">
          <a:xfrm>
            <a:off x="6254956" y="3826382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7" name="Oval 276"/>
          <p:cNvSpPr/>
          <p:nvPr/>
        </p:nvSpPr>
        <p:spPr bwMode="auto">
          <a:xfrm>
            <a:off x="6481687" y="382638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8" name="Oval 277"/>
          <p:cNvSpPr/>
          <p:nvPr/>
        </p:nvSpPr>
        <p:spPr bwMode="auto">
          <a:xfrm>
            <a:off x="6708418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79" name="Oval 278"/>
          <p:cNvSpPr/>
          <p:nvPr/>
        </p:nvSpPr>
        <p:spPr bwMode="auto">
          <a:xfrm>
            <a:off x="6935149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0" name="Oval 279"/>
          <p:cNvSpPr/>
          <p:nvPr/>
        </p:nvSpPr>
        <p:spPr bwMode="auto">
          <a:xfrm>
            <a:off x="7161880" y="382638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1" name="Oval 280"/>
          <p:cNvSpPr/>
          <p:nvPr/>
        </p:nvSpPr>
        <p:spPr bwMode="auto">
          <a:xfrm>
            <a:off x="7388611" y="3826382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2" name="Oval 281"/>
          <p:cNvSpPr/>
          <p:nvPr/>
        </p:nvSpPr>
        <p:spPr bwMode="auto">
          <a:xfrm>
            <a:off x="7615339" y="3826381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3" name="Oval 282"/>
          <p:cNvSpPr/>
          <p:nvPr/>
        </p:nvSpPr>
        <p:spPr bwMode="auto">
          <a:xfrm>
            <a:off x="5121301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4" name="Oval 283"/>
          <p:cNvSpPr/>
          <p:nvPr/>
        </p:nvSpPr>
        <p:spPr bwMode="auto">
          <a:xfrm>
            <a:off x="5348032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5" name="Oval 284"/>
          <p:cNvSpPr/>
          <p:nvPr/>
        </p:nvSpPr>
        <p:spPr bwMode="auto">
          <a:xfrm>
            <a:off x="5574763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6" name="Oval 285"/>
          <p:cNvSpPr/>
          <p:nvPr/>
        </p:nvSpPr>
        <p:spPr bwMode="auto">
          <a:xfrm>
            <a:off x="5801494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7" name="Oval 286"/>
          <p:cNvSpPr/>
          <p:nvPr/>
        </p:nvSpPr>
        <p:spPr bwMode="auto">
          <a:xfrm>
            <a:off x="6028225" y="4057525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8" name="Oval 287"/>
          <p:cNvSpPr/>
          <p:nvPr/>
        </p:nvSpPr>
        <p:spPr bwMode="auto">
          <a:xfrm>
            <a:off x="6254956" y="405752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89" name="Oval 288"/>
          <p:cNvSpPr/>
          <p:nvPr/>
        </p:nvSpPr>
        <p:spPr bwMode="auto">
          <a:xfrm>
            <a:off x="6481687" y="4057525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0" name="Oval 289"/>
          <p:cNvSpPr/>
          <p:nvPr/>
        </p:nvSpPr>
        <p:spPr bwMode="auto">
          <a:xfrm>
            <a:off x="6708418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1" name="Oval 290"/>
          <p:cNvSpPr/>
          <p:nvPr/>
        </p:nvSpPr>
        <p:spPr bwMode="auto">
          <a:xfrm>
            <a:off x="6935149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2" name="Oval 291"/>
          <p:cNvSpPr/>
          <p:nvPr/>
        </p:nvSpPr>
        <p:spPr bwMode="auto">
          <a:xfrm>
            <a:off x="7161880" y="40575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3" name="Oval 292"/>
          <p:cNvSpPr/>
          <p:nvPr/>
        </p:nvSpPr>
        <p:spPr bwMode="auto">
          <a:xfrm>
            <a:off x="7388611" y="4057524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4" name="Oval 293"/>
          <p:cNvSpPr/>
          <p:nvPr/>
        </p:nvSpPr>
        <p:spPr bwMode="auto">
          <a:xfrm>
            <a:off x="7615339" y="4057523"/>
            <a:ext cx="123825" cy="119323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cxnSp>
        <p:nvCxnSpPr>
          <p:cNvPr id="296" name="Straight Connector 295"/>
          <p:cNvCxnSpPr/>
          <p:nvPr/>
        </p:nvCxnSpPr>
        <p:spPr bwMode="auto">
          <a:xfrm flipH="1">
            <a:off x="1448569" y="1314450"/>
            <a:ext cx="1422298" cy="29577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7" name="TextBox 296"/>
          <p:cNvSpPr txBox="1"/>
          <p:nvPr/>
        </p:nvSpPr>
        <p:spPr>
          <a:xfrm>
            <a:off x="892201" y="4272183"/>
            <a:ext cx="1457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rgbClr val="000000"/>
                </a:solidFill>
              </a:rPr>
              <a:t>A half-plane</a:t>
            </a:r>
            <a:endParaRPr lang="en-US" i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/>
              <p:cNvSpPr txBox="1"/>
              <p:nvPr/>
            </p:nvSpPr>
            <p:spPr>
              <a:xfrm>
                <a:off x="5261041" y="4272183"/>
                <a:ext cx="2502608" cy="526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i="0" dirty="0" smtClean="0">
                    <a:solidFill>
                      <a:srgbClr val="000000"/>
                    </a:solidFill>
                  </a:rPr>
                  <a:t>-far from a half-plane</a:t>
                </a:r>
                <a:endParaRPr lang="en-US" i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98" name="TextBox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041" y="4272183"/>
                <a:ext cx="2502608" cy="526939"/>
              </a:xfrm>
              <a:prstGeom prst="rect">
                <a:avLst/>
              </a:prstGeom>
              <a:blipFill rotWithShape="1">
                <a:blip r:embed="rId3"/>
                <a:stretch>
                  <a:fillRect r="-2190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Straight Connector 301"/>
          <p:cNvCxnSpPr/>
          <p:nvPr/>
        </p:nvCxnSpPr>
        <p:spPr bwMode="auto">
          <a:xfrm flipV="1">
            <a:off x="4819650" y="1200150"/>
            <a:ext cx="2115499" cy="21067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9086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“</a:t>
            </a:r>
            <a:r>
              <a:rPr lang="en-US" sz="2800" dirty="0" smtClean="0">
                <a:solidFill>
                  <a:srgbClr val="00B050"/>
                </a:solidFill>
              </a:rPr>
              <a:t>Testing by implicit learning</a:t>
            </a:r>
            <a:r>
              <a:rPr lang="en-US" sz="2800" dirty="0" smtClean="0"/>
              <a:t>” paradigm</a:t>
            </a:r>
            <a:endParaRPr lang="en-US" sz="2800" dirty="0"/>
          </a:p>
          <a:p>
            <a:endParaRPr lang="en-US" dirty="0" smtClean="0"/>
          </a:p>
          <a:p>
            <a:r>
              <a:rPr lang="en-US" dirty="0" smtClean="0"/>
              <a:t>Learn the outline of the image by querying a few pixels.</a:t>
            </a:r>
          </a:p>
          <a:p>
            <a:r>
              <a:rPr lang="en-US" dirty="0" smtClean="0"/>
              <a:t>Test if the image conforms to the outline by random sampling, and reject if something is wrong.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6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Half-plane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74" name="Content Placeholder 3"/>
          <p:cNvSpPr txBox="1">
            <a:spLocks/>
          </p:cNvSpPr>
          <p:nvPr/>
        </p:nvSpPr>
        <p:spPr>
          <a:xfrm>
            <a:off x="6477000" y="4381499"/>
            <a:ext cx="2438399" cy="201929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 bwMode="auto">
          <a:xfrm>
            <a:off x="480132" y="973299"/>
            <a:ext cx="5439070" cy="756872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Claim. </a:t>
            </a:r>
            <a:r>
              <a:rPr lang="en-US" sz="2400" i="0" kern="0" dirty="0" smtClean="0">
                <a:solidFill>
                  <a:srgbClr val="000000"/>
                </a:solidFill>
                <a:latin typeface="Calibri" pitchFamily="34" charset="0"/>
              </a:rPr>
              <a:t>The number of sides with different corners is  0, 2, or 4.</a:t>
            </a:r>
            <a:endParaRPr lang="en-US" sz="2400" i="0" kern="0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sz="2400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 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 bwMode="auto">
          <a:xfrm>
            <a:off x="543632" y="4590249"/>
            <a:ext cx="8105068" cy="1923626"/>
          </a:xfrm>
          <a:prstGeom prst="roundRect">
            <a:avLst/>
          </a:prstGeom>
          <a:gradFill flip="none" rotWithShape="1">
            <a:gsLst>
              <a:gs pos="0">
                <a:srgbClr val="81CEFD">
                  <a:tint val="66000"/>
                  <a:satMod val="160000"/>
                </a:srgbClr>
              </a:gs>
              <a:gs pos="50000">
                <a:srgbClr val="81CEFD">
                  <a:tint val="44500"/>
                  <a:satMod val="160000"/>
                </a:srgbClr>
              </a:gs>
              <a:gs pos="100000">
                <a:srgbClr val="81CEFD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66" name="Straight Connector 165"/>
          <p:cNvCxnSpPr/>
          <p:nvPr/>
        </p:nvCxnSpPr>
        <p:spPr bwMode="auto">
          <a:xfrm>
            <a:off x="533400" y="4925350"/>
            <a:ext cx="8128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7" name="TextBox 166"/>
          <p:cNvSpPr txBox="1"/>
          <p:nvPr/>
        </p:nvSpPr>
        <p:spPr>
          <a:xfrm>
            <a:off x="712081" y="4537768"/>
            <a:ext cx="5388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Algorithm</a:t>
            </a:r>
            <a:endParaRPr lang="en-US" sz="1800" i="0" kern="0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547672" y="4949122"/>
            <a:ext cx="8126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i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Query </a:t>
            </a:r>
            <a:r>
              <a:rPr lang="en-US" i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corners</a:t>
            </a:r>
            <a:r>
              <a:rPr lang="en-US" i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i="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67051" y="1579295"/>
            <a:ext cx="2313639" cy="2313535"/>
            <a:chOff x="6303551" y="1820595"/>
            <a:chExt cx="2313639" cy="2313535"/>
          </a:xfrm>
        </p:grpSpPr>
        <p:grpSp>
          <p:nvGrpSpPr>
            <p:cNvPr id="7" name="Group 6"/>
            <p:cNvGrpSpPr/>
            <p:nvPr/>
          </p:nvGrpSpPr>
          <p:grpSpPr>
            <a:xfrm>
              <a:off x="6303551" y="4106698"/>
              <a:ext cx="2313639" cy="27432"/>
              <a:chOff x="6303551" y="4106698"/>
              <a:chExt cx="2313639" cy="27432"/>
            </a:xfrm>
          </p:grpSpPr>
          <p:sp>
            <p:nvSpPr>
              <p:cNvPr id="171" name="Rectangle 170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6303551" y="1820595"/>
              <a:ext cx="2313639" cy="27432"/>
              <a:chOff x="6303551" y="4106698"/>
              <a:chExt cx="2313639" cy="27432"/>
            </a:xfrm>
          </p:grpSpPr>
          <p:sp>
            <p:nvSpPr>
              <p:cNvPr id="200" name="Rectangle 199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6303551" y="2011104"/>
              <a:ext cx="2313639" cy="27432"/>
              <a:chOff x="6303551" y="4106698"/>
              <a:chExt cx="2313639" cy="27432"/>
            </a:xfrm>
          </p:grpSpPr>
          <p:sp>
            <p:nvSpPr>
              <p:cNvPr id="214" name="Rectangle 213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6303551" y="2201613"/>
              <a:ext cx="2313639" cy="27432"/>
              <a:chOff x="6303551" y="4106698"/>
              <a:chExt cx="2313639" cy="27432"/>
            </a:xfrm>
          </p:grpSpPr>
          <p:sp>
            <p:nvSpPr>
              <p:cNvPr id="233" name="Rectangle 232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6303551" y="2392122"/>
              <a:ext cx="2313639" cy="27432"/>
              <a:chOff x="6303551" y="4106698"/>
              <a:chExt cx="2313639" cy="27432"/>
            </a:xfrm>
          </p:grpSpPr>
          <p:sp>
            <p:nvSpPr>
              <p:cNvPr id="247" name="Rectangle 246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0" name="Group 259"/>
            <p:cNvGrpSpPr/>
            <p:nvPr/>
          </p:nvGrpSpPr>
          <p:grpSpPr>
            <a:xfrm>
              <a:off x="6303551" y="2582631"/>
              <a:ext cx="2313639" cy="27432"/>
              <a:chOff x="6303551" y="4106698"/>
              <a:chExt cx="2313639" cy="27432"/>
            </a:xfrm>
          </p:grpSpPr>
          <p:sp>
            <p:nvSpPr>
              <p:cNvPr id="261" name="Rectangle 260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7" name="Rectangle 266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" name="Rectangle 272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6303551" y="2773140"/>
              <a:ext cx="2313639" cy="27432"/>
              <a:chOff x="6303551" y="4106698"/>
              <a:chExt cx="2313639" cy="27432"/>
            </a:xfrm>
          </p:grpSpPr>
          <p:sp>
            <p:nvSpPr>
              <p:cNvPr id="275" name="Rectangle 274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" name="Rectangle 277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1" name="Rectangle 280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2" name="Rectangle 281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3" name="Rectangle 282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4" name="Rectangle 283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" name="Rectangle 284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" name="Rectangle 285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" name="Rectangle 286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6303551" y="2963649"/>
              <a:ext cx="2313639" cy="27432"/>
              <a:chOff x="6303551" y="4106698"/>
              <a:chExt cx="2313639" cy="27432"/>
            </a:xfrm>
          </p:grpSpPr>
          <p:sp>
            <p:nvSpPr>
              <p:cNvPr id="289" name="Rectangle 288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1" name="Rectangle 290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2" name="Rectangle 291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3" name="Rectangle 292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4" name="Rectangle 293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" name="Rectangle 296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8" name="Rectangle 297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9" name="Rectangle 298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0" name="Rectangle 299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1" name="Rectangle 300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6303551" y="3154158"/>
              <a:ext cx="2313639" cy="27432"/>
              <a:chOff x="6303551" y="4106698"/>
              <a:chExt cx="2313639" cy="27432"/>
            </a:xfrm>
          </p:grpSpPr>
          <p:sp>
            <p:nvSpPr>
              <p:cNvPr id="303" name="Rectangle 302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4" name="Rectangle 303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5" name="Rectangle 304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6" name="Rectangle 305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" name="Rectangle 306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8" name="Rectangle 307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9" name="Rectangle 308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0" name="Rectangle 309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1" name="Rectangle 310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2" name="Rectangle 311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4" name="Rectangle 313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5" name="Rectangle 314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6303551" y="3344667"/>
              <a:ext cx="2313639" cy="27432"/>
              <a:chOff x="6303551" y="4106698"/>
              <a:chExt cx="2313639" cy="27432"/>
            </a:xfrm>
          </p:grpSpPr>
          <p:sp>
            <p:nvSpPr>
              <p:cNvPr id="317" name="Rectangle 316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0" name="Rectangle 319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2" name="Rectangle 321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4" name="Rectangle 323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7" name="Rectangle 326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" name="Rectangle 327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6303551" y="3535176"/>
              <a:ext cx="2313639" cy="27432"/>
              <a:chOff x="6303551" y="4106698"/>
              <a:chExt cx="2313639" cy="27432"/>
            </a:xfrm>
          </p:grpSpPr>
          <p:sp>
            <p:nvSpPr>
              <p:cNvPr id="331" name="Rectangle 330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2" name="Rectangle 331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4" name="Rectangle 333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5" name="Rectangle 334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6" name="Rectangle 335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7" name="Rectangle 336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" name="Rectangle 337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0" name="Rectangle 339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1" name="Rectangle 340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2" name="Rectangle 341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3" name="Rectangle 342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44" name="Group 343"/>
            <p:cNvGrpSpPr/>
            <p:nvPr/>
          </p:nvGrpSpPr>
          <p:grpSpPr>
            <a:xfrm>
              <a:off x="6303551" y="3725685"/>
              <a:ext cx="2313639" cy="27432"/>
              <a:chOff x="6303551" y="4106698"/>
              <a:chExt cx="2313639" cy="27432"/>
            </a:xfrm>
          </p:grpSpPr>
          <p:sp>
            <p:nvSpPr>
              <p:cNvPr id="345" name="Rectangle 344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6" name="Rectangle 345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7" name="Rectangle 346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" name="Rectangle 347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9" name="Rectangle 348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58" name="Group 357"/>
            <p:cNvGrpSpPr/>
            <p:nvPr/>
          </p:nvGrpSpPr>
          <p:grpSpPr>
            <a:xfrm>
              <a:off x="6303551" y="3916194"/>
              <a:ext cx="2313639" cy="27432"/>
              <a:chOff x="6303551" y="4106698"/>
              <a:chExt cx="2313639" cy="27432"/>
            </a:xfrm>
          </p:grpSpPr>
          <p:sp>
            <p:nvSpPr>
              <p:cNvPr id="359" name="Rectangle 358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219485" y="3674898"/>
            <a:ext cx="312906" cy="400110"/>
            <a:chOff x="7147463" y="4390194"/>
            <a:chExt cx="312906" cy="400110"/>
          </a:xfrm>
        </p:grpSpPr>
        <p:sp>
          <p:nvSpPr>
            <p:cNvPr id="770" name="qmark1Rectangle 769"/>
            <p:cNvSpPr/>
            <p:nvPr/>
          </p:nvSpPr>
          <p:spPr bwMode="auto">
            <a:xfrm>
              <a:off x="7189616" y="4466424"/>
              <a:ext cx="238125" cy="228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771" name="qmark1TextBox 770"/>
            <p:cNvSpPr txBox="1"/>
            <p:nvPr/>
          </p:nvSpPr>
          <p:spPr>
            <a:xfrm>
              <a:off x="7147463" y="439019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0" dirty="0" smtClean="0">
                  <a:solidFill>
                    <a:srgbClr val="000000"/>
                  </a:solidFill>
                </a:rPr>
                <a:t>?</a:t>
              </a:r>
              <a:endParaRPr lang="en-US" b="1" i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8524237" y="3674898"/>
            <a:ext cx="312906" cy="400110"/>
            <a:chOff x="7147463" y="4390194"/>
            <a:chExt cx="312906" cy="400110"/>
          </a:xfrm>
        </p:grpSpPr>
        <p:sp>
          <p:nvSpPr>
            <p:cNvPr id="385" name="qmark1Rectangle 769"/>
            <p:cNvSpPr/>
            <p:nvPr/>
          </p:nvSpPr>
          <p:spPr bwMode="auto">
            <a:xfrm>
              <a:off x="7189616" y="4466424"/>
              <a:ext cx="238125" cy="228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86" name="qmark1TextBox 770"/>
            <p:cNvSpPr txBox="1"/>
            <p:nvPr/>
          </p:nvSpPr>
          <p:spPr>
            <a:xfrm>
              <a:off x="7147463" y="439019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0" dirty="0" smtClean="0">
                  <a:solidFill>
                    <a:srgbClr val="000000"/>
                  </a:solidFill>
                </a:rPr>
                <a:t>?</a:t>
              </a:r>
              <a:endParaRPr lang="en-US" b="1" i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6219485" y="1379373"/>
            <a:ext cx="312906" cy="400110"/>
            <a:chOff x="7147463" y="4390194"/>
            <a:chExt cx="312906" cy="400110"/>
          </a:xfrm>
        </p:grpSpPr>
        <p:sp>
          <p:nvSpPr>
            <p:cNvPr id="388" name="qmark1Rectangle 769"/>
            <p:cNvSpPr/>
            <p:nvPr/>
          </p:nvSpPr>
          <p:spPr bwMode="auto">
            <a:xfrm>
              <a:off x="7189616" y="4466424"/>
              <a:ext cx="238125" cy="228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89" name="qmark1TextBox 770"/>
            <p:cNvSpPr txBox="1"/>
            <p:nvPr/>
          </p:nvSpPr>
          <p:spPr>
            <a:xfrm>
              <a:off x="7147463" y="439019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0" dirty="0" smtClean="0">
                  <a:solidFill>
                    <a:srgbClr val="000000"/>
                  </a:solidFill>
                </a:rPr>
                <a:t>?</a:t>
              </a:r>
              <a:endParaRPr lang="en-US" b="1" i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8524237" y="1379373"/>
            <a:ext cx="312906" cy="400110"/>
            <a:chOff x="7147463" y="4390194"/>
            <a:chExt cx="312906" cy="400110"/>
          </a:xfrm>
        </p:grpSpPr>
        <p:sp>
          <p:nvSpPr>
            <p:cNvPr id="391" name="qmark1Rectangle 769"/>
            <p:cNvSpPr/>
            <p:nvPr/>
          </p:nvSpPr>
          <p:spPr bwMode="auto">
            <a:xfrm>
              <a:off x="7189616" y="4466424"/>
              <a:ext cx="238125" cy="228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92" name="qmark1TextBox 770"/>
            <p:cNvSpPr txBox="1"/>
            <p:nvPr/>
          </p:nvSpPr>
          <p:spPr>
            <a:xfrm>
              <a:off x="7147463" y="439019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0" dirty="0" smtClean="0">
                  <a:solidFill>
                    <a:srgbClr val="000000"/>
                  </a:solidFill>
                </a:rPr>
                <a:t>?</a:t>
              </a:r>
              <a:endParaRPr lang="en-US" b="1" i="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01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Half-plane Test: 4 Bi-colored Sides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 bwMode="auto">
          <a:xfrm>
            <a:off x="480132" y="973299"/>
            <a:ext cx="5439070" cy="756872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Claim. </a:t>
            </a:r>
            <a:r>
              <a:rPr lang="en-US" sz="2400" i="0" kern="0" dirty="0" smtClean="0">
                <a:solidFill>
                  <a:srgbClr val="000000"/>
                </a:solidFill>
                <a:latin typeface="Calibri" pitchFamily="34" charset="0"/>
              </a:rPr>
              <a:t>The number of sides with different corners is  0, 2, or </a:t>
            </a:r>
            <a:r>
              <a:rPr lang="en-US" sz="2400" i="0" kern="0" dirty="0" smtClean="0">
                <a:solidFill>
                  <a:srgbClr val="FF0000"/>
                </a:solidFill>
                <a:latin typeface="Calibri" pitchFamily="34" charset="0"/>
              </a:rPr>
              <a:t>4</a:t>
            </a:r>
            <a:r>
              <a:rPr lang="en-US" sz="2400" i="0" kern="0" dirty="0" smtClean="0">
                <a:solidFill>
                  <a:srgbClr val="000000"/>
                </a:solidFill>
                <a:latin typeface="Calibri" pitchFamily="34" charset="0"/>
              </a:rPr>
              <a:t>.</a:t>
            </a:r>
            <a:endParaRPr lang="en-US" sz="2400" i="0" kern="0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sz="2400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  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62" name="Group 161"/>
          <p:cNvGrpSpPr/>
          <p:nvPr/>
        </p:nvGrpSpPr>
        <p:grpSpPr>
          <a:xfrm>
            <a:off x="522272" y="1797407"/>
            <a:ext cx="5425592" cy="2714235"/>
            <a:chOff x="140301" y="4357855"/>
            <a:chExt cx="4266756" cy="2718948"/>
          </a:xfrm>
        </p:grpSpPr>
        <p:sp>
          <p:nvSpPr>
            <p:cNvPr id="164" name="Rounded Rectangle 163"/>
            <p:cNvSpPr/>
            <p:nvPr/>
          </p:nvSpPr>
          <p:spPr bwMode="auto">
            <a:xfrm>
              <a:off x="140301" y="4357855"/>
              <a:ext cx="4266756" cy="271894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68" name="Straight Connector 167"/>
            <p:cNvCxnSpPr/>
            <p:nvPr/>
          </p:nvCxnSpPr>
          <p:spPr bwMode="auto">
            <a:xfrm>
              <a:off x="140301" y="4806778"/>
              <a:ext cx="4244216" cy="3938"/>
            </a:xfrm>
            <a:prstGeom prst="lin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69" name="TextBox 168"/>
          <p:cNvSpPr txBox="1"/>
          <p:nvPr/>
        </p:nvSpPr>
        <p:spPr>
          <a:xfrm>
            <a:off x="677205" y="1769662"/>
            <a:ext cx="3986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Analysis</a:t>
            </a:r>
            <a:endParaRPr lang="en-US" sz="1800" i="0" kern="0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43632" y="2218627"/>
            <a:ext cx="55207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i="0" dirty="0" smtClean="0">
                <a:solidFill>
                  <a:srgbClr val="000000"/>
                </a:solidFill>
              </a:rPr>
              <a:t>If it is 4, the image cannot be a half-plane.</a:t>
            </a:r>
          </a:p>
        </p:txBody>
      </p:sp>
      <p:sp>
        <p:nvSpPr>
          <p:cNvPr id="171" name="Rounded Rectangle 170"/>
          <p:cNvSpPr/>
          <p:nvPr/>
        </p:nvSpPr>
        <p:spPr bwMode="auto">
          <a:xfrm>
            <a:off x="543632" y="4590249"/>
            <a:ext cx="8105068" cy="1923626"/>
          </a:xfrm>
          <a:prstGeom prst="roundRect">
            <a:avLst/>
          </a:prstGeom>
          <a:gradFill flip="none" rotWithShape="1">
            <a:gsLst>
              <a:gs pos="0">
                <a:srgbClr val="81CEFD">
                  <a:tint val="66000"/>
                  <a:satMod val="160000"/>
                </a:srgbClr>
              </a:gs>
              <a:gs pos="50000">
                <a:srgbClr val="81CEFD">
                  <a:tint val="44500"/>
                  <a:satMod val="160000"/>
                </a:srgbClr>
              </a:gs>
              <a:gs pos="100000">
                <a:srgbClr val="81CEFD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72" name="Straight Connector 171"/>
          <p:cNvCxnSpPr/>
          <p:nvPr/>
        </p:nvCxnSpPr>
        <p:spPr bwMode="auto">
          <a:xfrm>
            <a:off x="533400" y="4925350"/>
            <a:ext cx="8128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3" name="TextBox 172"/>
          <p:cNvSpPr txBox="1"/>
          <p:nvPr/>
        </p:nvSpPr>
        <p:spPr>
          <a:xfrm>
            <a:off x="712081" y="4537768"/>
            <a:ext cx="5388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Algorithm</a:t>
            </a:r>
            <a:endParaRPr lang="en-US" sz="1800" i="0" kern="0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547672" y="4949122"/>
            <a:ext cx="81264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i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Query </a:t>
            </a:r>
            <a:r>
              <a:rPr lang="en-US" i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corners</a:t>
            </a:r>
            <a:r>
              <a:rPr lang="en-US" i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If the number of sides with different corners is 4, </a:t>
            </a:r>
            <a:r>
              <a:rPr lang="en-US" b="1" i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reject</a:t>
            </a:r>
            <a:r>
              <a:rPr lang="en-US" i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175" name="c3Oval 164"/>
          <p:cNvSpPr/>
          <p:nvPr/>
        </p:nvSpPr>
        <p:spPr bwMode="auto">
          <a:xfrm>
            <a:off x="8601895" y="153696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8" name="c4-copyOval 163"/>
          <p:cNvSpPr/>
          <p:nvPr/>
        </p:nvSpPr>
        <p:spPr bwMode="auto">
          <a:xfrm>
            <a:off x="6319526" y="381421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6367051" y="1579295"/>
            <a:ext cx="2313639" cy="2313535"/>
            <a:chOff x="6303551" y="1820595"/>
            <a:chExt cx="2313639" cy="2313535"/>
          </a:xfrm>
        </p:grpSpPr>
        <p:grpSp>
          <p:nvGrpSpPr>
            <p:cNvPr id="180" name="Group 179"/>
            <p:cNvGrpSpPr/>
            <p:nvPr/>
          </p:nvGrpSpPr>
          <p:grpSpPr>
            <a:xfrm>
              <a:off x="6303551" y="4106698"/>
              <a:ext cx="2313639" cy="27432"/>
              <a:chOff x="6303551" y="4106698"/>
              <a:chExt cx="2313639" cy="27432"/>
            </a:xfrm>
          </p:grpSpPr>
          <p:sp>
            <p:nvSpPr>
              <p:cNvPr id="360" name="Rectangle 359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6303551" y="1820595"/>
              <a:ext cx="2313639" cy="27432"/>
              <a:chOff x="6303551" y="4106698"/>
              <a:chExt cx="2313639" cy="27432"/>
            </a:xfrm>
          </p:grpSpPr>
          <p:sp>
            <p:nvSpPr>
              <p:cNvPr id="347" name="Rectangle 346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" name="Rectangle 347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9" name="Rectangle 348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6303551" y="2011104"/>
              <a:ext cx="2313639" cy="27432"/>
              <a:chOff x="6303551" y="4106698"/>
              <a:chExt cx="2313639" cy="27432"/>
            </a:xfrm>
          </p:grpSpPr>
          <p:sp>
            <p:nvSpPr>
              <p:cNvPr id="334" name="Rectangle 333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5" name="Rectangle 334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6" name="Rectangle 335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7" name="Rectangle 336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" name="Rectangle 337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0" name="Rectangle 339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1" name="Rectangle 340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2" name="Rectangle 341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3" name="Rectangle 342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4" name="Rectangle 343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5" name="Rectangle 344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6" name="Rectangle 345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6303551" y="2201613"/>
              <a:ext cx="2313639" cy="27432"/>
              <a:chOff x="6303551" y="4106698"/>
              <a:chExt cx="2313639" cy="27432"/>
            </a:xfrm>
          </p:grpSpPr>
          <p:sp>
            <p:nvSpPr>
              <p:cNvPr id="321" name="Rectangle 320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2" name="Rectangle 321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4" name="Rectangle 323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7" name="Rectangle 326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" name="Rectangle 327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0" name="Rectangle 329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1" name="Rectangle 330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2" name="Rectangle 331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6303551" y="2392122"/>
              <a:ext cx="2313639" cy="27432"/>
              <a:chOff x="6303551" y="4106698"/>
              <a:chExt cx="2313639" cy="27432"/>
            </a:xfrm>
          </p:grpSpPr>
          <p:sp>
            <p:nvSpPr>
              <p:cNvPr id="308" name="Rectangle 307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9" name="Rectangle 308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0" name="Rectangle 309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1" name="Rectangle 310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2" name="Rectangle 311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4" name="Rectangle 313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5" name="Rectangle 314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6" name="Rectangle 315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" name="Rectangle 316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0" name="Rectangle 319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6303551" y="2582631"/>
              <a:ext cx="2313639" cy="27432"/>
              <a:chOff x="6303551" y="4106698"/>
              <a:chExt cx="2313639" cy="27432"/>
            </a:xfrm>
          </p:grpSpPr>
          <p:sp>
            <p:nvSpPr>
              <p:cNvPr id="295" name="Rectangle 294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" name="Rectangle 296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8" name="Rectangle 297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9" name="Rectangle 298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0" name="Rectangle 299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1" name="Rectangle 300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3" name="Rectangle 302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4" name="Rectangle 303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5" name="Rectangle 304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6" name="Rectangle 305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" name="Rectangle 306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6303551" y="2773140"/>
              <a:ext cx="2313639" cy="27432"/>
              <a:chOff x="6303551" y="4106698"/>
              <a:chExt cx="2313639" cy="27432"/>
            </a:xfrm>
          </p:grpSpPr>
          <p:sp>
            <p:nvSpPr>
              <p:cNvPr id="282" name="Rectangle 281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3" name="Rectangle 282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4" name="Rectangle 283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" name="Rectangle 284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" name="Rectangle 285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" name="Rectangle 286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8" name="Rectangle 287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9" name="Rectangle 288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1" name="Rectangle 290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2" name="Rectangle 291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3" name="Rectangle 292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4" name="Rectangle 293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6303551" y="2963649"/>
              <a:ext cx="2313639" cy="27432"/>
              <a:chOff x="6303551" y="4106698"/>
              <a:chExt cx="2313639" cy="27432"/>
            </a:xfrm>
          </p:grpSpPr>
          <p:sp>
            <p:nvSpPr>
              <p:cNvPr id="269" name="Rectangle 268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" name="Rectangle 272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" name="Rectangle 273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" name="Rectangle 274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" name="Rectangle 277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1" name="Rectangle 280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6303551" y="3154158"/>
              <a:ext cx="2313639" cy="27432"/>
              <a:chOff x="6303551" y="4106698"/>
              <a:chExt cx="2313639" cy="27432"/>
            </a:xfrm>
          </p:grpSpPr>
          <p:sp>
            <p:nvSpPr>
              <p:cNvPr id="256" name="Rectangle 255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7" name="Rectangle 266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6303551" y="3344667"/>
              <a:ext cx="2313639" cy="27432"/>
              <a:chOff x="6303551" y="4106698"/>
              <a:chExt cx="2313639" cy="27432"/>
            </a:xfrm>
          </p:grpSpPr>
          <p:sp>
            <p:nvSpPr>
              <p:cNvPr id="243" name="Rectangle 242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6303551" y="3535176"/>
              <a:ext cx="2313639" cy="27432"/>
              <a:chOff x="6303551" y="4106698"/>
              <a:chExt cx="2313639" cy="27432"/>
            </a:xfrm>
          </p:grpSpPr>
          <p:sp>
            <p:nvSpPr>
              <p:cNvPr id="225" name="Rectangle 224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6303551" y="3725685"/>
              <a:ext cx="2313639" cy="27432"/>
              <a:chOff x="6303551" y="4106698"/>
              <a:chExt cx="2313639" cy="27432"/>
            </a:xfrm>
          </p:grpSpPr>
          <p:sp>
            <p:nvSpPr>
              <p:cNvPr id="207" name="Rectangle 206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6303551" y="3916194"/>
              <a:ext cx="2313639" cy="27432"/>
              <a:chOff x="6303551" y="4106698"/>
              <a:chExt cx="2313639" cy="27432"/>
            </a:xfrm>
          </p:grpSpPr>
          <p:sp>
            <p:nvSpPr>
              <p:cNvPr id="194" name="Rectangle 193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76" name="c2Oval 165"/>
          <p:cNvSpPr/>
          <p:nvPr/>
        </p:nvSpPr>
        <p:spPr bwMode="auto">
          <a:xfrm>
            <a:off x="6319526" y="1533573"/>
            <a:ext cx="123825" cy="119323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7" name="c1Oval 166"/>
          <p:cNvSpPr/>
          <p:nvPr/>
        </p:nvSpPr>
        <p:spPr bwMode="auto">
          <a:xfrm>
            <a:off x="8601895" y="3814218"/>
            <a:ext cx="123825" cy="119323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0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/>
          <p:cNvGrpSpPr/>
          <p:nvPr/>
        </p:nvGrpSpPr>
        <p:grpSpPr>
          <a:xfrm>
            <a:off x="522272" y="1797407"/>
            <a:ext cx="5425592" cy="2714235"/>
            <a:chOff x="140301" y="4357855"/>
            <a:chExt cx="4266756" cy="2718948"/>
          </a:xfrm>
        </p:grpSpPr>
        <p:sp>
          <p:nvSpPr>
            <p:cNvPr id="192" name="Rounded Rectangle 191"/>
            <p:cNvSpPr/>
            <p:nvPr/>
          </p:nvSpPr>
          <p:spPr bwMode="auto">
            <a:xfrm>
              <a:off x="140301" y="4357855"/>
              <a:ext cx="4266756" cy="271894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93" name="Straight Connector 192"/>
            <p:cNvCxnSpPr/>
            <p:nvPr/>
          </p:nvCxnSpPr>
          <p:spPr bwMode="auto">
            <a:xfrm>
              <a:off x="140301" y="4806778"/>
              <a:ext cx="4244216" cy="3938"/>
            </a:xfrm>
            <a:prstGeom prst="lin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Half-plane Test: 0 Bi-colored Sides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74" name="Content Placeholder 3"/>
          <p:cNvSpPr txBox="1">
            <a:spLocks/>
          </p:cNvSpPr>
          <p:nvPr/>
        </p:nvSpPr>
        <p:spPr>
          <a:xfrm>
            <a:off x="6477000" y="4381499"/>
            <a:ext cx="2438399" cy="201929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 bwMode="auto">
          <a:xfrm>
            <a:off x="480132" y="973299"/>
            <a:ext cx="5439070" cy="756872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Claim. </a:t>
            </a:r>
            <a:r>
              <a:rPr lang="en-US" sz="2400" i="0" kern="0" dirty="0" smtClean="0">
                <a:solidFill>
                  <a:srgbClr val="000000"/>
                </a:solidFill>
                <a:latin typeface="Calibri" pitchFamily="34" charset="0"/>
              </a:rPr>
              <a:t>The number of sides with different corners is  </a:t>
            </a:r>
            <a:r>
              <a:rPr lang="en-US" sz="2400" i="0" kern="0" dirty="0" smtClean="0">
                <a:solidFill>
                  <a:srgbClr val="FF0000"/>
                </a:solidFill>
                <a:latin typeface="Calibri" pitchFamily="34" charset="0"/>
              </a:rPr>
              <a:t>0</a:t>
            </a:r>
            <a:r>
              <a:rPr lang="en-US" sz="2400" i="0" kern="0" dirty="0" smtClean="0">
                <a:solidFill>
                  <a:srgbClr val="000000"/>
                </a:solidFill>
                <a:latin typeface="Calibri" pitchFamily="34" charset="0"/>
              </a:rPr>
              <a:t>, 2, or 4.</a:t>
            </a:r>
            <a:endParaRPr lang="en-US" sz="2400" i="0" kern="0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sz="2400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 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77205" y="1769662"/>
            <a:ext cx="3986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Analysis</a:t>
            </a:r>
            <a:endParaRPr lang="en-US" sz="1800" i="0" kern="0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543632" y="2218627"/>
            <a:ext cx="55207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i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If </a:t>
            </a:r>
            <a:r>
              <a:rPr lang="en-US" i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all corners have the same color, the image is a half-plane if and only if it is </a:t>
            </a:r>
            <a:r>
              <a:rPr lang="en-US" i="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unicolored</a:t>
            </a:r>
            <a:r>
              <a:rPr lang="en-US" i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i="0" dirty="0" smtClean="0">
              <a:solidFill>
                <a:srgbClr val="000000"/>
              </a:solidFill>
            </a:endParaRPr>
          </a:p>
        </p:txBody>
      </p:sp>
      <p:sp>
        <p:nvSpPr>
          <p:cNvPr id="196" name="Rounded Rectangle 195"/>
          <p:cNvSpPr/>
          <p:nvPr/>
        </p:nvSpPr>
        <p:spPr bwMode="auto">
          <a:xfrm>
            <a:off x="543632" y="4590249"/>
            <a:ext cx="8105068" cy="1923626"/>
          </a:xfrm>
          <a:prstGeom prst="roundRect">
            <a:avLst/>
          </a:prstGeom>
          <a:gradFill flip="none" rotWithShape="1">
            <a:gsLst>
              <a:gs pos="0">
                <a:srgbClr val="81CEFD">
                  <a:tint val="66000"/>
                  <a:satMod val="160000"/>
                </a:srgbClr>
              </a:gs>
              <a:gs pos="50000">
                <a:srgbClr val="81CEFD">
                  <a:tint val="44500"/>
                  <a:satMod val="160000"/>
                </a:srgbClr>
              </a:gs>
              <a:gs pos="100000">
                <a:srgbClr val="81CEFD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97" name="Straight Connector 196"/>
          <p:cNvCxnSpPr/>
          <p:nvPr/>
        </p:nvCxnSpPr>
        <p:spPr bwMode="auto">
          <a:xfrm>
            <a:off x="533400" y="4925350"/>
            <a:ext cx="8128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8" name="TextBox 197"/>
          <p:cNvSpPr txBox="1"/>
          <p:nvPr/>
        </p:nvSpPr>
        <p:spPr>
          <a:xfrm>
            <a:off x="712081" y="4537768"/>
            <a:ext cx="5388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Algorithm</a:t>
            </a:r>
            <a:endParaRPr lang="en-US" sz="1800" i="0" kern="0" dirty="0">
              <a:solidFill>
                <a:srgbClr val="990033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ectangle 198"/>
              <p:cNvSpPr/>
              <p:nvPr/>
            </p:nvSpPr>
            <p:spPr>
              <a:xfrm>
                <a:off x="547672" y="4949122"/>
                <a:ext cx="812642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i="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Query </a:t>
                </a:r>
                <a:r>
                  <a:rPr lang="en-US" i="0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the corners</a:t>
                </a:r>
                <a:r>
                  <a:rPr lang="en-US" i="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i="0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If all corners have the same color 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FF0000"/>
                        </a:solidFill>
                        <a:latin typeface="Cambria Math"/>
                        <a:cs typeface="Calibri" pitchFamily="34" charset="0"/>
                      </a:rPr>
                      <m:t>𝑐</m:t>
                    </m:r>
                  </m:oMath>
                </a14:m>
                <a:r>
                  <a:rPr lang="en-US" i="0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i="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test </a:t>
                </a:r>
                <a:r>
                  <a:rPr lang="en-US" i="0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if all pixels have color 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000000"/>
                        </a:solidFill>
                        <a:latin typeface="Cambria Math"/>
                        <a:cs typeface="Calibri" pitchFamily="34" charset="0"/>
                      </a:rPr>
                      <m:t>𝑐</m:t>
                    </m:r>
                  </m:oMath>
                </a14:m>
                <a:r>
                  <a:rPr lang="en-US" i="0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endParaRPr lang="en-US" i="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i="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        (as in Toy Example 1).</a:t>
                </a:r>
                <a:endParaRPr lang="en-US" i="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99" name="Rectangle 1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72" y="4949122"/>
                <a:ext cx="8126428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825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c3Oval 164"/>
          <p:cNvSpPr/>
          <p:nvPr/>
        </p:nvSpPr>
        <p:spPr bwMode="auto">
          <a:xfrm>
            <a:off x="8601895" y="1536964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7" name="c4-copyOval 163"/>
          <p:cNvSpPr/>
          <p:nvPr/>
        </p:nvSpPr>
        <p:spPr bwMode="auto">
          <a:xfrm>
            <a:off x="6319526" y="381421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6367051" y="1579295"/>
            <a:ext cx="2313639" cy="2313535"/>
            <a:chOff x="6303551" y="1820595"/>
            <a:chExt cx="2313639" cy="2313535"/>
          </a:xfrm>
        </p:grpSpPr>
        <p:grpSp>
          <p:nvGrpSpPr>
            <p:cNvPr id="225" name="Group 224"/>
            <p:cNvGrpSpPr/>
            <p:nvPr/>
          </p:nvGrpSpPr>
          <p:grpSpPr>
            <a:xfrm>
              <a:off x="6303551" y="4106698"/>
              <a:ext cx="2313639" cy="27432"/>
              <a:chOff x="6303551" y="4106698"/>
              <a:chExt cx="2313639" cy="27432"/>
            </a:xfrm>
          </p:grpSpPr>
          <p:sp>
            <p:nvSpPr>
              <p:cNvPr id="399" name="Rectangle 398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8" name="Rectangle 407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" name="Rectangle 408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" name="Rectangle 409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" name="Rectangle 410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6303551" y="1820595"/>
              <a:ext cx="2313639" cy="27432"/>
              <a:chOff x="6303551" y="4106698"/>
              <a:chExt cx="2313639" cy="27432"/>
            </a:xfrm>
          </p:grpSpPr>
          <p:sp>
            <p:nvSpPr>
              <p:cNvPr id="386" name="Rectangle 385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5" name="Rectangle 394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6" name="Rectangle 395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6303551" y="2011104"/>
              <a:ext cx="2313639" cy="27432"/>
              <a:chOff x="6303551" y="4106698"/>
              <a:chExt cx="2313639" cy="27432"/>
            </a:xfrm>
          </p:grpSpPr>
          <p:sp>
            <p:nvSpPr>
              <p:cNvPr id="373" name="Rectangle 372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8" name="Rectangle 377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" name="Rectangle 378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0" name="Rectangle 379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3" name="Group 232"/>
            <p:cNvGrpSpPr/>
            <p:nvPr/>
          </p:nvGrpSpPr>
          <p:grpSpPr>
            <a:xfrm>
              <a:off x="6303551" y="2201613"/>
              <a:ext cx="2313639" cy="27432"/>
              <a:chOff x="6303551" y="4106698"/>
              <a:chExt cx="2313639" cy="27432"/>
            </a:xfrm>
          </p:grpSpPr>
          <p:sp>
            <p:nvSpPr>
              <p:cNvPr id="360" name="Rectangle 359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6303551" y="2392122"/>
              <a:ext cx="2313639" cy="27432"/>
              <a:chOff x="6303551" y="4106698"/>
              <a:chExt cx="2313639" cy="27432"/>
            </a:xfrm>
          </p:grpSpPr>
          <p:sp>
            <p:nvSpPr>
              <p:cNvPr id="347" name="Rectangle 346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" name="Rectangle 347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9" name="Rectangle 348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6303551" y="2582631"/>
              <a:ext cx="2313639" cy="27432"/>
              <a:chOff x="6303551" y="4106698"/>
              <a:chExt cx="2313639" cy="27432"/>
            </a:xfrm>
          </p:grpSpPr>
          <p:sp>
            <p:nvSpPr>
              <p:cNvPr id="334" name="Rectangle 333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5" name="Rectangle 334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6" name="Rectangle 335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7" name="Rectangle 336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" name="Rectangle 337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0" name="Rectangle 339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1" name="Rectangle 340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2" name="Rectangle 341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3" name="Rectangle 342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4" name="Rectangle 343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5" name="Rectangle 344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6" name="Rectangle 345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6303551" y="2773140"/>
              <a:ext cx="2313639" cy="27432"/>
              <a:chOff x="6303551" y="4106698"/>
              <a:chExt cx="2313639" cy="27432"/>
            </a:xfrm>
          </p:grpSpPr>
          <p:sp>
            <p:nvSpPr>
              <p:cNvPr id="321" name="Rectangle 320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2" name="Rectangle 321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4" name="Rectangle 323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7" name="Rectangle 326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" name="Rectangle 327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0" name="Rectangle 329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1" name="Rectangle 330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2" name="Rectangle 331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>
              <a:off x="6303551" y="2963649"/>
              <a:ext cx="2313639" cy="27432"/>
              <a:chOff x="6303551" y="4106698"/>
              <a:chExt cx="2313639" cy="27432"/>
            </a:xfrm>
          </p:grpSpPr>
          <p:sp>
            <p:nvSpPr>
              <p:cNvPr id="308" name="Rectangle 307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9" name="Rectangle 308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0" name="Rectangle 309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1" name="Rectangle 310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2" name="Rectangle 311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4" name="Rectangle 313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5" name="Rectangle 314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6" name="Rectangle 315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" name="Rectangle 316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0" name="Rectangle 319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6303551" y="3154158"/>
              <a:ext cx="2313639" cy="27432"/>
              <a:chOff x="6303551" y="4106698"/>
              <a:chExt cx="2313639" cy="27432"/>
            </a:xfrm>
          </p:grpSpPr>
          <p:sp>
            <p:nvSpPr>
              <p:cNvPr id="295" name="Rectangle 294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" name="Rectangle 296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8" name="Rectangle 297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9" name="Rectangle 298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0" name="Rectangle 299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1" name="Rectangle 300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3" name="Rectangle 302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4" name="Rectangle 303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5" name="Rectangle 304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6" name="Rectangle 305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" name="Rectangle 306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6303551" y="3344667"/>
              <a:ext cx="2313639" cy="27432"/>
              <a:chOff x="6303551" y="4106698"/>
              <a:chExt cx="2313639" cy="27432"/>
            </a:xfrm>
          </p:grpSpPr>
          <p:sp>
            <p:nvSpPr>
              <p:cNvPr id="282" name="Rectangle 281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3" name="Rectangle 282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4" name="Rectangle 283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" name="Rectangle 284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" name="Rectangle 285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" name="Rectangle 286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8" name="Rectangle 287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9" name="Rectangle 288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1" name="Rectangle 290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2" name="Rectangle 291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3" name="Rectangle 292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4" name="Rectangle 293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0" name="Group 239"/>
            <p:cNvGrpSpPr/>
            <p:nvPr/>
          </p:nvGrpSpPr>
          <p:grpSpPr>
            <a:xfrm>
              <a:off x="6303551" y="3535176"/>
              <a:ext cx="2313639" cy="27432"/>
              <a:chOff x="6303551" y="4106698"/>
              <a:chExt cx="2313639" cy="27432"/>
            </a:xfrm>
          </p:grpSpPr>
          <p:sp>
            <p:nvSpPr>
              <p:cNvPr id="269" name="Rectangle 268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" name="Rectangle 272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" name="Rectangle 273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" name="Rectangle 274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8" name="Rectangle 277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1" name="Rectangle 280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6303551" y="3725685"/>
              <a:ext cx="2313639" cy="27432"/>
              <a:chOff x="6303551" y="4106698"/>
              <a:chExt cx="2313639" cy="27432"/>
            </a:xfrm>
          </p:grpSpPr>
          <p:sp>
            <p:nvSpPr>
              <p:cNvPr id="256" name="Rectangle 255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7" name="Rectangle 266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6303551" y="3916194"/>
              <a:ext cx="2313639" cy="27432"/>
              <a:chOff x="6303551" y="4106698"/>
              <a:chExt cx="2313639" cy="27432"/>
            </a:xfrm>
          </p:grpSpPr>
          <p:sp>
            <p:nvSpPr>
              <p:cNvPr id="243" name="Rectangle 242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12" name="c2Oval 165"/>
          <p:cNvSpPr/>
          <p:nvPr/>
        </p:nvSpPr>
        <p:spPr bwMode="auto">
          <a:xfrm>
            <a:off x="6319526" y="153357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13" name="c1Oval 166"/>
          <p:cNvSpPr/>
          <p:nvPr/>
        </p:nvSpPr>
        <p:spPr bwMode="auto">
          <a:xfrm>
            <a:off x="8601895" y="381421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414" name="Group 413"/>
          <p:cNvGrpSpPr/>
          <p:nvPr/>
        </p:nvGrpSpPr>
        <p:grpSpPr>
          <a:xfrm>
            <a:off x="6784337" y="1782598"/>
            <a:ext cx="1849606" cy="1936810"/>
            <a:chOff x="6784337" y="1782598"/>
            <a:chExt cx="1849606" cy="1936810"/>
          </a:xfrm>
        </p:grpSpPr>
        <p:grpSp>
          <p:nvGrpSpPr>
            <p:cNvPr id="415" name="Group 414"/>
            <p:cNvGrpSpPr/>
            <p:nvPr/>
          </p:nvGrpSpPr>
          <p:grpSpPr>
            <a:xfrm>
              <a:off x="6809737" y="3319298"/>
              <a:ext cx="312906" cy="400110"/>
              <a:chOff x="7147463" y="4390194"/>
              <a:chExt cx="312906" cy="400110"/>
            </a:xfrm>
          </p:grpSpPr>
          <p:sp>
            <p:nvSpPr>
              <p:cNvPr id="431" name="qmark1Rectangle 769"/>
              <p:cNvSpPr/>
              <p:nvPr/>
            </p:nvSpPr>
            <p:spPr bwMode="auto">
              <a:xfrm>
                <a:off x="7189616" y="4466424"/>
                <a:ext cx="238125" cy="2286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2" name="qmark1TextBox 770"/>
              <p:cNvSpPr txBox="1"/>
              <p:nvPr/>
            </p:nvSpPr>
            <p:spPr>
              <a:xfrm>
                <a:off x="7147463" y="4390194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0" dirty="0" smtClean="0">
                    <a:solidFill>
                      <a:srgbClr val="000000"/>
                    </a:solidFill>
                  </a:rPr>
                  <a:t>?</a:t>
                </a:r>
                <a:endParaRPr lang="en-US" b="1" i="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6" name="Group 415"/>
            <p:cNvGrpSpPr/>
            <p:nvPr/>
          </p:nvGrpSpPr>
          <p:grpSpPr>
            <a:xfrm>
              <a:off x="6974837" y="2341398"/>
              <a:ext cx="312906" cy="400110"/>
              <a:chOff x="7147463" y="4390194"/>
              <a:chExt cx="312906" cy="400110"/>
            </a:xfrm>
          </p:grpSpPr>
          <p:sp>
            <p:nvSpPr>
              <p:cNvPr id="429" name="qmark1Rectangle 769"/>
              <p:cNvSpPr/>
              <p:nvPr/>
            </p:nvSpPr>
            <p:spPr bwMode="auto">
              <a:xfrm>
                <a:off x="7189616" y="4466424"/>
                <a:ext cx="238125" cy="2286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0" name="qmark1TextBox 770"/>
              <p:cNvSpPr txBox="1"/>
              <p:nvPr/>
            </p:nvSpPr>
            <p:spPr>
              <a:xfrm>
                <a:off x="7147463" y="4390194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0" dirty="0" smtClean="0">
                    <a:solidFill>
                      <a:srgbClr val="000000"/>
                    </a:solidFill>
                  </a:rPr>
                  <a:t>?</a:t>
                </a:r>
                <a:endParaRPr lang="en-US" b="1" i="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7" name="Group 416"/>
            <p:cNvGrpSpPr/>
            <p:nvPr/>
          </p:nvGrpSpPr>
          <p:grpSpPr>
            <a:xfrm>
              <a:off x="7749537" y="1782598"/>
              <a:ext cx="312906" cy="400110"/>
              <a:chOff x="7147463" y="4390194"/>
              <a:chExt cx="312906" cy="400110"/>
            </a:xfrm>
          </p:grpSpPr>
          <p:sp>
            <p:nvSpPr>
              <p:cNvPr id="427" name="qmark1Rectangle 769"/>
              <p:cNvSpPr/>
              <p:nvPr/>
            </p:nvSpPr>
            <p:spPr bwMode="auto">
              <a:xfrm>
                <a:off x="7189616" y="4466424"/>
                <a:ext cx="238125" cy="2286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8" name="qmark1TextBox 770"/>
              <p:cNvSpPr txBox="1"/>
              <p:nvPr/>
            </p:nvSpPr>
            <p:spPr>
              <a:xfrm>
                <a:off x="7147463" y="4390194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0" dirty="0" smtClean="0">
                    <a:solidFill>
                      <a:srgbClr val="000000"/>
                    </a:solidFill>
                  </a:rPr>
                  <a:t>?</a:t>
                </a:r>
                <a:endParaRPr lang="en-US" b="1" i="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8" name="Group 417"/>
            <p:cNvGrpSpPr/>
            <p:nvPr/>
          </p:nvGrpSpPr>
          <p:grpSpPr>
            <a:xfrm>
              <a:off x="6784337" y="1960398"/>
              <a:ext cx="312906" cy="400110"/>
              <a:chOff x="7147463" y="4390194"/>
              <a:chExt cx="312906" cy="400110"/>
            </a:xfrm>
          </p:grpSpPr>
          <p:sp>
            <p:nvSpPr>
              <p:cNvPr id="425" name="qmark1Rectangle 769"/>
              <p:cNvSpPr/>
              <p:nvPr/>
            </p:nvSpPr>
            <p:spPr bwMode="auto">
              <a:xfrm>
                <a:off x="7189616" y="4466424"/>
                <a:ext cx="238125" cy="2286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6" name="qmark1TextBox 770"/>
              <p:cNvSpPr txBox="1"/>
              <p:nvPr/>
            </p:nvSpPr>
            <p:spPr>
              <a:xfrm>
                <a:off x="7147463" y="4390194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0" dirty="0" smtClean="0">
                    <a:solidFill>
                      <a:srgbClr val="000000"/>
                    </a:solidFill>
                  </a:rPr>
                  <a:t>?</a:t>
                </a:r>
                <a:endParaRPr lang="en-US" b="1" i="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9" name="Group 418"/>
            <p:cNvGrpSpPr/>
            <p:nvPr/>
          </p:nvGrpSpPr>
          <p:grpSpPr>
            <a:xfrm>
              <a:off x="7368537" y="3103398"/>
              <a:ext cx="312906" cy="400110"/>
              <a:chOff x="7147463" y="4390194"/>
              <a:chExt cx="312906" cy="400110"/>
            </a:xfrm>
          </p:grpSpPr>
          <p:sp>
            <p:nvSpPr>
              <p:cNvPr id="423" name="qmark1Rectangle 769"/>
              <p:cNvSpPr/>
              <p:nvPr/>
            </p:nvSpPr>
            <p:spPr bwMode="auto">
              <a:xfrm>
                <a:off x="7189616" y="4466424"/>
                <a:ext cx="238125" cy="2286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4" name="qmark1TextBox 770"/>
              <p:cNvSpPr txBox="1"/>
              <p:nvPr/>
            </p:nvSpPr>
            <p:spPr>
              <a:xfrm>
                <a:off x="7147463" y="4390194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0" dirty="0" smtClean="0">
                    <a:solidFill>
                      <a:srgbClr val="000000"/>
                    </a:solidFill>
                  </a:rPr>
                  <a:t>?</a:t>
                </a:r>
                <a:endParaRPr lang="en-US" b="1" i="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20" name="Group 419"/>
            <p:cNvGrpSpPr/>
            <p:nvPr/>
          </p:nvGrpSpPr>
          <p:grpSpPr>
            <a:xfrm>
              <a:off x="8321037" y="2544598"/>
              <a:ext cx="312906" cy="400110"/>
              <a:chOff x="7147463" y="4390194"/>
              <a:chExt cx="312906" cy="400110"/>
            </a:xfrm>
          </p:grpSpPr>
          <p:sp>
            <p:nvSpPr>
              <p:cNvPr id="421" name="qmark1Rectangle 769"/>
              <p:cNvSpPr/>
              <p:nvPr/>
            </p:nvSpPr>
            <p:spPr bwMode="auto">
              <a:xfrm>
                <a:off x="7189616" y="4466424"/>
                <a:ext cx="238125" cy="2286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2" name="qmark1TextBox 770"/>
              <p:cNvSpPr txBox="1"/>
              <p:nvPr/>
            </p:nvSpPr>
            <p:spPr>
              <a:xfrm>
                <a:off x="7147463" y="4390194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0" dirty="0" smtClean="0">
                    <a:solidFill>
                      <a:srgbClr val="000000"/>
                    </a:solidFill>
                  </a:rPr>
                  <a:t>?</a:t>
                </a:r>
                <a:endParaRPr lang="en-US" b="1" i="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876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Half-plane Test: 2 Bi-colored Sides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3" name="Rounded Rectangle 162"/>
          <p:cNvSpPr/>
          <p:nvPr/>
        </p:nvSpPr>
        <p:spPr bwMode="auto">
          <a:xfrm>
            <a:off x="480132" y="973299"/>
            <a:ext cx="5439070" cy="756872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Claim. </a:t>
            </a:r>
            <a:r>
              <a:rPr lang="en-US" sz="2400" i="0" kern="0" dirty="0" smtClean="0">
                <a:solidFill>
                  <a:srgbClr val="000000"/>
                </a:solidFill>
                <a:latin typeface="Calibri" pitchFamily="34" charset="0"/>
              </a:rPr>
              <a:t>The number of sides with different corners is  0, </a:t>
            </a:r>
            <a:r>
              <a:rPr lang="en-US" sz="2400" i="0" kern="0" dirty="0" smtClean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en-US" sz="2400" i="0" kern="0" dirty="0" smtClean="0">
                <a:solidFill>
                  <a:srgbClr val="000000"/>
                </a:solidFill>
                <a:latin typeface="Calibri" pitchFamily="34" charset="0"/>
              </a:rPr>
              <a:t>, or 4.</a:t>
            </a:r>
            <a:endParaRPr lang="en-US" sz="2400" i="0" kern="0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sz="2400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 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72" name="Rounded Rectangle 271"/>
          <p:cNvSpPr/>
          <p:nvPr/>
        </p:nvSpPr>
        <p:spPr bwMode="auto">
          <a:xfrm>
            <a:off x="543632" y="4590249"/>
            <a:ext cx="8105068" cy="1923626"/>
          </a:xfrm>
          <a:prstGeom prst="roundRect">
            <a:avLst/>
          </a:prstGeom>
          <a:gradFill flip="none" rotWithShape="1">
            <a:gsLst>
              <a:gs pos="0">
                <a:srgbClr val="81CEFD">
                  <a:tint val="66000"/>
                  <a:satMod val="160000"/>
                </a:srgbClr>
              </a:gs>
              <a:gs pos="50000">
                <a:srgbClr val="81CEFD">
                  <a:tint val="44500"/>
                  <a:satMod val="160000"/>
                </a:srgbClr>
              </a:gs>
              <a:gs pos="100000">
                <a:srgbClr val="81CEFD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273" name="Straight Connector 272"/>
          <p:cNvCxnSpPr/>
          <p:nvPr/>
        </p:nvCxnSpPr>
        <p:spPr bwMode="auto">
          <a:xfrm>
            <a:off x="533400" y="4925350"/>
            <a:ext cx="8128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0" name="TextBox 269"/>
          <p:cNvSpPr txBox="1"/>
          <p:nvPr/>
        </p:nvSpPr>
        <p:spPr>
          <a:xfrm>
            <a:off x="712081" y="4537768"/>
            <a:ext cx="5388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Algorithm</a:t>
            </a:r>
            <a:endParaRPr lang="en-US" sz="1800" i="0" kern="0" dirty="0">
              <a:solidFill>
                <a:srgbClr val="990033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Rectangle 270"/>
              <p:cNvSpPr/>
              <p:nvPr/>
            </p:nvSpPr>
            <p:spPr>
              <a:xfrm>
                <a:off x="547672" y="4949122"/>
                <a:ext cx="8126428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i="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Query </a:t>
                </a:r>
                <a:r>
                  <a:rPr lang="en-US" i="0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the corners.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i="0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If # of sides with different corners is 2, </a:t>
                </a:r>
                <a:r>
                  <a:rPr lang="en-US" i="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on both sides find 2 different pixels within distance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/>
                        <a:cs typeface="Calibri" pitchFamily="34" charset="0"/>
                      </a:rPr>
                      <m:t>𝜀</m:t>
                    </m:r>
                    <m:r>
                      <a:rPr lang="en-US" smtClean="0">
                        <a:solidFill>
                          <a:srgbClr val="000000"/>
                        </a:solidFill>
                        <a:latin typeface="Cambria Math"/>
                        <a:cs typeface="Calibri" pitchFamily="34" charset="0"/>
                      </a:rPr>
                      <m:t>𝑛</m:t>
                    </m:r>
                    <m:r>
                      <a:rPr lang="en-US" smtClean="0">
                        <a:solidFill>
                          <a:srgbClr val="000000"/>
                        </a:solidFill>
                        <a:latin typeface="Cambria Math"/>
                        <a:cs typeface="Calibri" pitchFamily="34" charset="0"/>
                      </a:rPr>
                      <m:t>/2</m:t>
                    </m:r>
                  </m:oMath>
                </a14:m>
                <a:r>
                  <a:rPr lang="en-US" i="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 by binary search.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i="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Query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/>
                        <a:cs typeface="Calibri" pitchFamily="34" charset="0"/>
                      </a:rPr>
                      <m:t>4/</m:t>
                    </m:r>
                    <m:r>
                      <a:rPr lang="en-US" smtClean="0">
                        <a:solidFill>
                          <a:srgbClr val="000000"/>
                        </a:solidFill>
                        <a:latin typeface="Cambria Math"/>
                        <a:cs typeface="Calibri" pitchFamily="34" charset="0"/>
                      </a:rPr>
                      <m:t>𝜀</m:t>
                    </m:r>
                  </m:oMath>
                </a14:m>
                <a:r>
                  <a:rPr lang="en-US" i="0" dirty="0" smtClean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i="0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pixels from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/>
                      </a:rPr>
                      <m:t>𝑊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/>
                      </a:rPr>
                      <m:t>∪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/>
                      </a:rPr>
                      <m:t>𝐵</m:t>
                    </m:r>
                  </m:oMath>
                </a14:m>
                <a:endParaRPr lang="en-US" i="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i="0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Accept</a:t>
                </a:r>
                <a:r>
                  <a:rPr lang="en-US" i="0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i="0" dirty="0" err="1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iff</a:t>
                </a:r>
                <a:r>
                  <a:rPr lang="en-US" i="0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 all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i="0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pixels are white and all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i="0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 pixels are black.</a:t>
                </a:r>
              </a:p>
            </p:txBody>
          </p:sp>
        </mc:Choice>
        <mc:Fallback xmlns="">
          <p:sp>
            <p:nvSpPr>
              <p:cNvPr id="271" name="Rectangle 2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72" y="4949122"/>
                <a:ext cx="8126428" cy="1631216"/>
              </a:xfrm>
              <a:prstGeom prst="rect">
                <a:avLst/>
              </a:prstGeom>
              <a:blipFill rotWithShape="1">
                <a:blip r:embed="rId3"/>
                <a:stretch>
                  <a:fillRect l="-825" t="-2247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5" name="Group 274"/>
          <p:cNvGrpSpPr/>
          <p:nvPr/>
        </p:nvGrpSpPr>
        <p:grpSpPr>
          <a:xfrm>
            <a:off x="522272" y="1797407"/>
            <a:ext cx="5425592" cy="2714235"/>
            <a:chOff x="140301" y="4357855"/>
            <a:chExt cx="4266756" cy="2718948"/>
          </a:xfrm>
        </p:grpSpPr>
        <p:sp>
          <p:nvSpPr>
            <p:cNvPr id="278" name="Rounded Rectangle 277"/>
            <p:cNvSpPr/>
            <p:nvPr/>
          </p:nvSpPr>
          <p:spPr bwMode="auto">
            <a:xfrm>
              <a:off x="140301" y="4357855"/>
              <a:ext cx="4266756" cy="271894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>
              <a:off x="140301" y="4806778"/>
              <a:ext cx="4244216" cy="3938"/>
            </a:xfrm>
            <a:prstGeom prst="lin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76" name="TextBox 275"/>
          <p:cNvSpPr txBox="1"/>
          <p:nvPr/>
        </p:nvSpPr>
        <p:spPr>
          <a:xfrm>
            <a:off x="677205" y="1769662"/>
            <a:ext cx="3986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i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Analysis</a:t>
            </a:r>
            <a:endParaRPr lang="en-US" sz="1800" i="0" kern="0" dirty="0">
              <a:solidFill>
                <a:srgbClr val="990033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Rectangle 276"/>
              <p:cNvSpPr/>
              <p:nvPr/>
            </p:nvSpPr>
            <p:spPr>
              <a:xfrm>
                <a:off x="543632" y="2218627"/>
                <a:ext cx="5520775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i="0" dirty="0" smtClean="0">
                    <a:solidFill>
                      <a:srgbClr val="000000"/>
                    </a:solidFill>
                  </a:rPr>
                  <a:t>The area outside of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/>
                      </a:rPr>
                      <m:t>𝑊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/>
                      </a:rPr>
                      <m:t>∪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/>
                      </a:rPr>
                      <m:t>𝐵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i="0" dirty="0" smtClean="0">
                    <a:solidFill>
                      <a:srgbClr val="000000"/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/>
                      </a:rPr>
                      <m:t>≤</m:t>
                    </m:r>
                    <m:r>
                      <a:rPr lang="en-US" smtClean="0">
                        <a:solidFill>
                          <a:srgbClr val="000000"/>
                        </a:solidFill>
                        <a:latin typeface="Cambria Math"/>
                      </a:rPr>
                      <m:t>𝜀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mtClean="0">
                        <a:solidFill>
                          <a:srgbClr val="00000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i="0" dirty="0" smtClean="0">
                    <a:solidFill>
                      <a:srgbClr val="000000"/>
                    </a:solidFill>
                  </a:rPr>
                  <a:t> pixels.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i="0" dirty="0" smtClean="0">
                    <a:solidFill>
                      <a:srgbClr val="000000"/>
                    </a:solidFill>
                  </a:rPr>
                  <a:t>If the image is a half-plane, W contains only white pixels and B contains only black pixels.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i="0" dirty="0" smtClean="0">
                    <a:solidFill>
                      <a:srgbClr val="000000"/>
                    </a:solidFill>
                  </a:rPr>
                  <a:t>If the image is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/>
                      </a:rPr>
                      <m:t>𝜀</m:t>
                    </m:r>
                  </m:oMath>
                </a14:m>
                <a:r>
                  <a:rPr lang="en-US" i="0" dirty="0" smtClean="0">
                    <a:solidFill>
                      <a:srgbClr val="000000"/>
                    </a:solidFill>
                  </a:rPr>
                  <a:t>-far from half-planes, it has 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0000"/>
                        </a:solidFill>
                        <a:latin typeface="Cambria Math"/>
                      </a:rPr>
                      <m:t>≥</m:t>
                    </m:r>
                    <m:r>
                      <a:rPr lang="en-US" smtClean="0">
                        <a:solidFill>
                          <a:srgbClr val="000000"/>
                        </a:solidFill>
                        <a:latin typeface="Cambria Math"/>
                      </a:rPr>
                      <m:t>𝜀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mtClean="0">
                        <a:solidFill>
                          <a:srgbClr val="00000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i="0" dirty="0" smtClean="0">
                    <a:solidFill>
                      <a:srgbClr val="000000"/>
                    </a:solidFill>
                  </a:rPr>
                  <a:t> wrong pixels in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/>
                      </a:rPr>
                      <m:t>𝑊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/>
                      </a:rPr>
                      <m:t>∪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/>
                      </a:rPr>
                      <m:t>𝐵</m:t>
                    </m:r>
                    <m:r>
                      <a:rPr lang="en-US" smtClean="0">
                        <a:solidFill>
                          <a:srgbClr val="00000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i="0" dirty="0" smtClean="0">
                  <a:solidFill>
                    <a:srgbClr val="000000"/>
                  </a:solidFill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i="0" dirty="0" smtClean="0">
                    <a:solidFill>
                      <a:srgbClr val="000000"/>
                    </a:solidFill>
                  </a:rPr>
                  <a:t>By Witness Lemma,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/>
                      </a:rPr>
                      <m:t>4</m:t>
                    </m:r>
                    <m:r>
                      <a:rPr lang="en-US" smtClean="0">
                        <a:solidFill>
                          <a:srgbClr val="000000"/>
                        </a:solidFill>
                        <a:latin typeface="Cambria Math"/>
                      </a:rPr>
                      <m:t>/</m:t>
                    </m:r>
                    <m:r>
                      <a:rPr lang="en-US" smtClean="0">
                        <a:solidFill>
                          <a:srgbClr val="000000"/>
                        </a:solidFill>
                        <a:latin typeface="Cambria Math"/>
                      </a:rPr>
                      <m:t>𝜀</m:t>
                    </m:r>
                  </m:oMath>
                </a14:m>
                <a:r>
                  <a:rPr lang="en-US" i="0" dirty="0" smtClean="0">
                    <a:solidFill>
                      <a:srgbClr val="000000"/>
                    </a:solidFill>
                  </a:rPr>
                  <a:t> samples suffice to catch a wrong pixel.</a:t>
                </a:r>
              </a:p>
            </p:txBody>
          </p:sp>
        </mc:Choice>
        <mc:Fallback xmlns="">
          <p:sp>
            <p:nvSpPr>
              <p:cNvPr id="277" name="Rectangle 2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32" y="2218627"/>
                <a:ext cx="5520775" cy="2246769"/>
              </a:xfrm>
              <a:prstGeom prst="rect">
                <a:avLst/>
              </a:prstGeom>
              <a:blipFill rotWithShape="1">
                <a:blip r:embed="rId4"/>
                <a:stretch>
                  <a:fillRect l="-883" t="-1355" r="-552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6" name="Group 215"/>
          <p:cNvGrpSpPr/>
          <p:nvPr/>
        </p:nvGrpSpPr>
        <p:grpSpPr>
          <a:xfrm>
            <a:off x="6367051" y="1579295"/>
            <a:ext cx="2313639" cy="2313535"/>
            <a:chOff x="6303551" y="1820595"/>
            <a:chExt cx="2313639" cy="2313535"/>
          </a:xfrm>
        </p:grpSpPr>
        <p:grpSp>
          <p:nvGrpSpPr>
            <p:cNvPr id="217" name="Group 216"/>
            <p:cNvGrpSpPr/>
            <p:nvPr/>
          </p:nvGrpSpPr>
          <p:grpSpPr>
            <a:xfrm>
              <a:off x="6303551" y="4106698"/>
              <a:ext cx="2313639" cy="27432"/>
              <a:chOff x="6303551" y="4106698"/>
              <a:chExt cx="2313639" cy="27432"/>
            </a:xfrm>
          </p:grpSpPr>
          <p:sp>
            <p:nvSpPr>
              <p:cNvPr id="421" name="Rectangle 420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2" name="Rectangle 421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3" name="Rectangle 422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4" name="Rectangle 423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6" name="Rectangle 425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7" name="Rectangle 426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8" name="Rectangle 427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9" name="Rectangle 428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0" name="Rectangle 429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1" name="Rectangle 430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6303551" y="1820595"/>
              <a:ext cx="2313639" cy="27432"/>
              <a:chOff x="6303551" y="4106698"/>
              <a:chExt cx="2313639" cy="27432"/>
            </a:xfrm>
          </p:grpSpPr>
          <p:sp>
            <p:nvSpPr>
              <p:cNvPr id="408" name="Rectangle 407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" name="Rectangle 408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0" name="Rectangle 409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" name="Rectangle 410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2" name="Rectangle 411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6303551" y="2011104"/>
              <a:ext cx="2313639" cy="27432"/>
              <a:chOff x="6303551" y="4106698"/>
              <a:chExt cx="2313639" cy="27432"/>
            </a:xfrm>
          </p:grpSpPr>
          <p:sp>
            <p:nvSpPr>
              <p:cNvPr id="395" name="Rectangle 394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6" name="Rectangle 395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7" name="Rectangle 396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6303551" y="2201613"/>
              <a:ext cx="2313639" cy="27432"/>
              <a:chOff x="6303551" y="4106698"/>
              <a:chExt cx="2313639" cy="27432"/>
            </a:xfrm>
          </p:grpSpPr>
          <p:sp>
            <p:nvSpPr>
              <p:cNvPr id="382" name="Rectangle 381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" name="Rectangle 388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2" name="Rectangle 391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6303551" y="2392122"/>
              <a:ext cx="2313639" cy="27432"/>
              <a:chOff x="6303551" y="4106698"/>
              <a:chExt cx="2313639" cy="27432"/>
            </a:xfrm>
          </p:grpSpPr>
          <p:sp>
            <p:nvSpPr>
              <p:cNvPr id="369" name="Rectangle 368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2" name="Rectangle 371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8" name="Rectangle 377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" name="Rectangle 378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0" name="Rectangle 379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1" name="Rectangle 380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6303551" y="2582631"/>
              <a:ext cx="2313639" cy="27432"/>
              <a:chOff x="6303551" y="4106698"/>
              <a:chExt cx="2313639" cy="27432"/>
            </a:xfrm>
          </p:grpSpPr>
          <p:sp>
            <p:nvSpPr>
              <p:cNvPr id="356" name="Rectangle 355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1" name="Rectangle 360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Rectangle 362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5" name="Rectangle 364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6303551" y="2773140"/>
              <a:ext cx="2313639" cy="27432"/>
              <a:chOff x="6303551" y="4106698"/>
              <a:chExt cx="2313639" cy="27432"/>
            </a:xfrm>
          </p:grpSpPr>
          <p:sp>
            <p:nvSpPr>
              <p:cNvPr id="342" name="Rectangle 341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4" name="Rectangle 343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5" name="Rectangle 344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6" name="Rectangle 345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7" name="Rectangle 346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" name="Rectangle 347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9" name="Rectangle 348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0" name="Rectangle 349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1" name="Rectangle 350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6303551" y="2963649"/>
              <a:ext cx="2313639" cy="27432"/>
              <a:chOff x="6303551" y="4106698"/>
              <a:chExt cx="2313639" cy="27432"/>
            </a:xfrm>
          </p:grpSpPr>
          <p:sp>
            <p:nvSpPr>
              <p:cNvPr id="328" name="Rectangle 327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1" name="Rectangle 330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2" name="Rectangle 331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4" name="Rectangle 333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5" name="Rectangle 334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6" name="Rectangle 335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7" name="Rectangle 336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" name="Rectangle 337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0" name="Rectangle 339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1" name="Rectangle 340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6303551" y="3154158"/>
              <a:ext cx="2313639" cy="27432"/>
              <a:chOff x="6303551" y="4106698"/>
              <a:chExt cx="2313639" cy="27432"/>
            </a:xfrm>
          </p:grpSpPr>
          <p:sp>
            <p:nvSpPr>
              <p:cNvPr id="301" name="Rectangle 300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8" name="Rectangle 307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9" name="Rectangle 308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0" name="Rectangle 309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1" name="Rectangle 310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2" name="Rectangle 311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2" name="Rectangle 321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4" name="Rectangle 323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7" name="Rectangle 326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6303551" y="3344667"/>
              <a:ext cx="2313639" cy="27432"/>
              <a:chOff x="6303551" y="4106698"/>
              <a:chExt cx="2313639" cy="27432"/>
            </a:xfrm>
          </p:grpSpPr>
          <p:sp>
            <p:nvSpPr>
              <p:cNvPr id="283" name="Rectangle 282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4" name="Rectangle 283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" name="Rectangle 284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9" name="Rectangle 288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1" name="Rectangle 290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2" name="Rectangle 291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3" name="Rectangle 292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4" name="Rectangle 293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" name="Rectangle 296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8" name="Rectangle 297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0" name="Rectangle 299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7" name="Group 226"/>
            <p:cNvGrpSpPr/>
            <p:nvPr/>
          </p:nvGrpSpPr>
          <p:grpSpPr>
            <a:xfrm>
              <a:off x="6303551" y="3535176"/>
              <a:ext cx="2313639" cy="27432"/>
              <a:chOff x="6303551" y="4106698"/>
              <a:chExt cx="2313639" cy="27432"/>
            </a:xfrm>
          </p:grpSpPr>
          <p:sp>
            <p:nvSpPr>
              <p:cNvPr id="260" name="Rectangle 259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7" name="Rectangle 266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" name="Rectangle 273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1" name="Rectangle 280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2" name="Rectangle 281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6303551" y="3725685"/>
              <a:ext cx="2313639" cy="27432"/>
              <a:chOff x="6303551" y="4106698"/>
              <a:chExt cx="2313639" cy="27432"/>
            </a:xfrm>
          </p:grpSpPr>
          <p:sp>
            <p:nvSpPr>
              <p:cNvPr id="246" name="Rectangle 245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6303551" y="3916194"/>
              <a:ext cx="2313639" cy="27432"/>
              <a:chOff x="6303551" y="4106698"/>
              <a:chExt cx="2313639" cy="27432"/>
            </a:xfrm>
          </p:grpSpPr>
          <p:sp>
            <p:nvSpPr>
              <p:cNvPr id="230" name="Rectangle 229"/>
              <p:cNvSpPr/>
              <p:nvPr/>
            </p:nvSpPr>
            <p:spPr bwMode="auto">
              <a:xfrm>
                <a:off x="839923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 bwMode="auto">
              <a:xfrm>
                <a:off x="858975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820872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 bwMode="auto">
              <a:xfrm>
                <a:off x="8018204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 bwMode="auto">
              <a:xfrm>
                <a:off x="7827687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 bwMode="auto">
              <a:xfrm>
                <a:off x="7637170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 bwMode="auto">
              <a:xfrm>
                <a:off x="7446653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 bwMode="auto">
              <a:xfrm>
                <a:off x="7256136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 bwMode="auto">
              <a:xfrm>
                <a:off x="7065619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 bwMode="auto">
              <a:xfrm>
                <a:off x="6875102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 bwMode="auto">
              <a:xfrm>
                <a:off x="6684585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 bwMode="auto">
              <a:xfrm>
                <a:off x="6303551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 bwMode="auto">
              <a:xfrm>
                <a:off x="6494068" y="4106698"/>
                <a:ext cx="27432" cy="27432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34" name="c2Oval 165"/>
          <p:cNvSpPr/>
          <p:nvPr/>
        </p:nvSpPr>
        <p:spPr bwMode="auto">
          <a:xfrm>
            <a:off x="6319526" y="1533573"/>
            <a:ext cx="123825" cy="119323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35" name="c1Oval 166"/>
          <p:cNvSpPr/>
          <p:nvPr/>
        </p:nvSpPr>
        <p:spPr bwMode="auto">
          <a:xfrm>
            <a:off x="8601895" y="3814218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6371282" y="1362121"/>
            <a:ext cx="2320470" cy="400110"/>
            <a:chOff x="6371282" y="1362121"/>
            <a:chExt cx="2320470" cy="400110"/>
          </a:xfrm>
        </p:grpSpPr>
        <p:cxnSp>
          <p:nvCxnSpPr>
            <p:cNvPr id="436" name="Straight Arrow Connector 435"/>
            <p:cNvCxnSpPr/>
            <p:nvPr/>
          </p:nvCxnSpPr>
          <p:spPr bwMode="auto">
            <a:xfrm flipH="1">
              <a:off x="6371282" y="1508161"/>
              <a:ext cx="232047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stealth" w="med" len="lg"/>
              <a:tailEnd type="stealth" w="med" len="lg"/>
            </a:ln>
            <a:effectLst/>
          </p:spPr>
        </p:cxnSp>
        <p:grpSp>
          <p:nvGrpSpPr>
            <p:cNvPr id="444" name="Group 443"/>
            <p:cNvGrpSpPr/>
            <p:nvPr/>
          </p:nvGrpSpPr>
          <p:grpSpPr>
            <a:xfrm>
              <a:off x="7366743" y="1362121"/>
              <a:ext cx="312906" cy="400110"/>
              <a:chOff x="7147463" y="4390194"/>
              <a:chExt cx="312906" cy="400110"/>
            </a:xfrm>
          </p:grpSpPr>
          <p:sp>
            <p:nvSpPr>
              <p:cNvPr id="445" name="qmark1Rectangle 769"/>
              <p:cNvSpPr/>
              <p:nvPr/>
            </p:nvSpPr>
            <p:spPr bwMode="auto">
              <a:xfrm>
                <a:off x="7189616" y="4466424"/>
                <a:ext cx="238125" cy="2286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6" name="qmark1TextBox 770"/>
              <p:cNvSpPr txBox="1"/>
              <p:nvPr/>
            </p:nvSpPr>
            <p:spPr>
              <a:xfrm>
                <a:off x="7147463" y="4390194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0" dirty="0" smtClean="0">
                    <a:solidFill>
                      <a:srgbClr val="000000"/>
                    </a:solidFill>
                  </a:rPr>
                  <a:t>?</a:t>
                </a:r>
                <a:endParaRPr lang="en-US" b="1" i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69" name="Group 168"/>
          <p:cNvGrpSpPr/>
          <p:nvPr/>
        </p:nvGrpSpPr>
        <p:grpSpPr>
          <a:xfrm>
            <a:off x="7541550" y="1359253"/>
            <a:ext cx="1160235" cy="400110"/>
            <a:chOff x="7541550" y="1359253"/>
            <a:chExt cx="1160235" cy="400110"/>
          </a:xfrm>
        </p:grpSpPr>
        <p:cxnSp>
          <p:nvCxnSpPr>
            <p:cNvPr id="449" name="Straight Arrow Connector 448"/>
            <p:cNvCxnSpPr/>
            <p:nvPr/>
          </p:nvCxnSpPr>
          <p:spPr bwMode="auto">
            <a:xfrm flipH="1">
              <a:off x="7541550" y="1508161"/>
              <a:ext cx="1160235" cy="143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stealth" w="med" len="lg"/>
              <a:tailEnd type="stealth" w="med" len="lg"/>
            </a:ln>
            <a:effectLst/>
          </p:spPr>
        </p:cxnSp>
        <p:grpSp>
          <p:nvGrpSpPr>
            <p:cNvPr id="450" name="Group 449"/>
            <p:cNvGrpSpPr/>
            <p:nvPr/>
          </p:nvGrpSpPr>
          <p:grpSpPr>
            <a:xfrm>
              <a:off x="7950443" y="1359253"/>
              <a:ext cx="312906" cy="400110"/>
              <a:chOff x="7156089" y="4390194"/>
              <a:chExt cx="312906" cy="400110"/>
            </a:xfrm>
          </p:grpSpPr>
          <p:sp>
            <p:nvSpPr>
              <p:cNvPr id="451" name="qmark1Rectangle 769"/>
              <p:cNvSpPr/>
              <p:nvPr/>
            </p:nvSpPr>
            <p:spPr bwMode="auto">
              <a:xfrm>
                <a:off x="7189616" y="4466424"/>
                <a:ext cx="238125" cy="2286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2" name="qmark1TextBox 770"/>
              <p:cNvSpPr txBox="1"/>
              <p:nvPr/>
            </p:nvSpPr>
            <p:spPr>
              <a:xfrm>
                <a:off x="7156089" y="4390194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0" dirty="0" smtClean="0">
                    <a:solidFill>
                      <a:srgbClr val="000000"/>
                    </a:solidFill>
                  </a:rPr>
                  <a:t>?</a:t>
                </a:r>
                <a:endParaRPr lang="en-US" b="1" i="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53" name="c1Oval 166"/>
          <p:cNvSpPr/>
          <p:nvPr/>
        </p:nvSpPr>
        <p:spPr bwMode="auto">
          <a:xfrm>
            <a:off x="8601895" y="153357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7456313" y="1160355"/>
            <a:ext cx="727250" cy="369332"/>
            <a:chOff x="7809979" y="892949"/>
            <a:chExt cx="72725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809979" y="892949"/>
                  <a:ext cx="7272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𝜀</m:t>
                        </m:r>
                        <m:r>
                          <a:rPr lang="en-US" sz="18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/2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9979" y="892949"/>
                  <a:ext cx="72725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6" name="Straight Arrow Connector 455"/>
            <p:cNvCxnSpPr/>
            <p:nvPr/>
          </p:nvCxnSpPr>
          <p:spPr bwMode="auto">
            <a:xfrm flipH="1">
              <a:off x="7885568" y="1246513"/>
              <a:ext cx="57607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stealth" w="med" len="lg"/>
              <a:tailEnd type="stealth" w="med" len="lg"/>
            </a:ln>
            <a:effectLst/>
          </p:spPr>
        </p:cxnSp>
      </p:grpSp>
      <p:grpSp>
        <p:nvGrpSpPr>
          <p:cNvPr id="460" name="Group 459"/>
          <p:cNvGrpSpPr/>
          <p:nvPr/>
        </p:nvGrpSpPr>
        <p:grpSpPr>
          <a:xfrm>
            <a:off x="6364937" y="3674381"/>
            <a:ext cx="2320470" cy="400110"/>
            <a:chOff x="6371282" y="1362121"/>
            <a:chExt cx="2320470" cy="400110"/>
          </a:xfrm>
        </p:grpSpPr>
        <p:cxnSp>
          <p:nvCxnSpPr>
            <p:cNvPr id="461" name="Straight Arrow Connector 460"/>
            <p:cNvCxnSpPr/>
            <p:nvPr/>
          </p:nvCxnSpPr>
          <p:spPr bwMode="auto">
            <a:xfrm flipH="1">
              <a:off x="6371282" y="1664371"/>
              <a:ext cx="232047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stealth" w="med" len="lg"/>
              <a:tailEnd type="stealth" w="med" len="lg"/>
            </a:ln>
            <a:effectLst/>
          </p:spPr>
        </p:cxnSp>
        <p:grpSp>
          <p:nvGrpSpPr>
            <p:cNvPr id="462" name="Group 461"/>
            <p:cNvGrpSpPr/>
            <p:nvPr/>
          </p:nvGrpSpPr>
          <p:grpSpPr>
            <a:xfrm>
              <a:off x="7366743" y="1362121"/>
              <a:ext cx="312906" cy="400110"/>
              <a:chOff x="7147463" y="4390194"/>
              <a:chExt cx="312906" cy="400110"/>
            </a:xfrm>
          </p:grpSpPr>
          <p:sp>
            <p:nvSpPr>
              <p:cNvPr id="463" name="qmark1Rectangle 769"/>
              <p:cNvSpPr/>
              <p:nvPr/>
            </p:nvSpPr>
            <p:spPr bwMode="auto">
              <a:xfrm>
                <a:off x="7189616" y="4466424"/>
                <a:ext cx="238125" cy="2286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4" name="qmark1TextBox 770"/>
              <p:cNvSpPr txBox="1"/>
              <p:nvPr/>
            </p:nvSpPr>
            <p:spPr>
              <a:xfrm>
                <a:off x="7147463" y="4390194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0" dirty="0" smtClean="0">
                    <a:solidFill>
                      <a:srgbClr val="000000"/>
                    </a:solidFill>
                  </a:rPr>
                  <a:t>?</a:t>
                </a:r>
                <a:endParaRPr lang="en-US" b="1" i="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65" name="c2Oval 165"/>
          <p:cNvSpPr/>
          <p:nvPr/>
        </p:nvSpPr>
        <p:spPr bwMode="auto">
          <a:xfrm>
            <a:off x="7461986" y="382297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466" name="Group 465"/>
          <p:cNvGrpSpPr/>
          <p:nvPr/>
        </p:nvGrpSpPr>
        <p:grpSpPr>
          <a:xfrm>
            <a:off x="6365535" y="3667703"/>
            <a:ext cx="1160235" cy="400110"/>
            <a:chOff x="7541550" y="1359253"/>
            <a:chExt cx="1160235" cy="400110"/>
          </a:xfrm>
        </p:grpSpPr>
        <p:cxnSp>
          <p:nvCxnSpPr>
            <p:cNvPr id="467" name="Straight Arrow Connector 466"/>
            <p:cNvCxnSpPr/>
            <p:nvPr/>
          </p:nvCxnSpPr>
          <p:spPr bwMode="auto">
            <a:xfrm flipH="1">
              <a:off x="7541550" y="1652941"/>
              <a:ext cx="1160235" cy="143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stealth" w="med" len="lg"/>
              <a:tailEnd type="stealth" w="med" len="lg"/>
            </a:ln>
            <a:effectLst/>
          </p:spPr>
        </p:cxnSp>
        <p:grpSp>
          <p:nvGrpSpPr>
            <p:cNvPr id="468" name="Group 467"/>
            <p:cNvGrpSpPr/>
            <p:nvPr/>
          </p:nvGrpSpPr>
          <p:grpSpPr>
            <a:xfrm>
              <a:off x="7950443" y="1359253"/>
              <a:ext cx="312906" cy="400110"/>
              <a:chOff x="7156089" y="4390194"/>
              <a:chExt cx="312906" cy="400110"/>
            </a:xfrm>
          </p:grpSpPr>
          <p:sp>
            <p:nvSpPr>
              <p:cNvPr id="469" name="qmark1Rectangle 769"/>
              <p:cNvSpPr/>
              <p:nvPr/>
            </p:nvSpPr>
            <p:spPr bwMode="auto">
              <a:xfrm>
                <a:off x="7189616" y="4466424"/>
                <a:ext cx="238125" cy="2286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0" name="qmark1TextBox 770"/>
              <p:cNvSpPr txBox="1"/>
              <p:nvPr/>
            </p:nvSpPr>
            <p:spPr>
              <a:xfrm>
                <a:off x="7156089" y="4390194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0" dirty="0" smtClean="0">
                    <a:solidFill>
                      <a:srgbClr val="000000"/>
                    </a:solidFill>
                  </a:rPr>
                  <a:t>?</a:t>
                </a:r>
                <a:endParaRPr lang="en-US" b="1" i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75" name="parallel-lines-Group 2061"/>
          <p:cNvGrpSpPr/>
          <p:nvPr/>
        </p:nvGrpSpPr>
        <p:grpSpPr>
          <a:xfrm rot="1620000">
            <a:off x="6976095" y="1316857"/>
            <a:ext cx="528411" cy="2822141"/>
            <a:chOff x="7855232" y="936095"/>
            <a:chExt cx="528411" cy="2433364"/>
          </a:xfrm>
        </p:grpSpPr>
        <p:cxnSp>
          <p:nvCxnSpPr>
            <p:cNvPr id="476" name="Straight Connector 475"/>
            <p:cNvCxnSpPr/>
            <p:nvPr/>
          </p:nvCxnSpPr>
          <p:spPr bwMode="auto">
            <a:xfrm flipH="1">
              <a:off x="7855232" y="1161845"/>
              <a:ext cx="0" cy="220761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33C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7" name="Straight Connector 476"/>
            <p:cNvCxnSpPr/>
            <p:nvPr/>
          </p:nvCxnSpPr>
          <p:spPr bwMode="auto">
            <a:xfrm flipH="1">
              <a:off x="8383643" y="936095"/>
              <a:ext cx="0" cy="220761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33C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71" name="c1Oval 166"/>
          <p:cNvSpPr/>
          <p:nvPr/>
        </p:nvSpPr>
        <p:spPr bwMode="auto">
          <a:xfrm>
            <a:off x="6885182" y="381916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472" name="Group 471"/>
          <p:cNvGrpSpPr/>
          <p:nvPr/>
        </p:nvGrpSpPr>
        <p:grpSpPr>
          <a:xfrm>
            <a:off x="6280298" y="3922195"/>
            <a:ext cx="727250" cy="369332"/>
            <a:chOff x="7809979" y="1186319"/>
            <a:chExt cx="72725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TextBox 472"/>
                <p:cNvSpPr txBox="1"/>
                <p:nvPr/>
              </p:nvSpPr>
              <p:spPr>
                <a:xfrm>
                  <a:off x="7809979" y="1186319"/>
                  <a:ext cx="7272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𝜀</m:t>
                        </m:r>
                        <m:r>
                          <a:rPr lang="en-US" sz="18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/2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73" name="TextBox 4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9979" y="1186319"/>
                  <a:ext cx="72725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4" name="Straight Arrow Connector 473"/>
            <p:cNvCxnSpPr/>
            <p:nvPr/>
          </p:nvCxnSpPr>
          <p:spPr bwMode="auto">
            <a:xfrm flipH="1">
              <a:off x="7885568" y="1246513"/>
              <a:ext cx="57607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stealth" w="med" len="lg"/>
              <a:tailEnd type="stealth" w="med" len="lg"/>
            </a:ln>
            <a:effectLst/>
          </p:spPr>
        </p:cxnSp>
      </p:grpSp>
      <p:grpSp>
        <p:nvGrpSpPr>
          <p:cNvPr id="478" name="Group 477"/>
          <p:cNvGrpSpPr/>
          <p:nvPr/>
        </p:nvGrpSpPr>
        <p:grpSpPr>
          <a:xfrm>
            <a:off x="6522948" y="1813149"/>
            <a:ext cx="1884024" cy="1330926"/>
            <a:chOff x="5022266" y="1399819"/>
            <a:chExt cx="1884024" cy="13309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9" name="TextBox 478"/>
                <p:cNvSpPr txBox="1"/>
                <p:nvPr/>
              </p:nvSpPr>
              <p:spPr>
                <a:xfrm>
                  <a:off x="5022266" y="1399819"/>
                  <a:ext cx="62991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𝑊</m:t>
                        </m:r>
                      </m:oMath>
                    </m:oMathPara>
                  </a14:m>
                  <a:endParaRPr lang="en-US" sz="2800" dirty="0">
                    <a:solidFill>
                      <a:srgbClr val="0033CC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266" y="1399819"/>
                  <a:ext cx="565411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TextBox 479"/>
                <p:cNvSpPr txBox="1"/>
                <p:nvPr/>
              </p:nvSpPr>
              <p:spPr>
                <a:xfrm>
                  <a:off x="6386596" y="2207525"/>
                  <a:ext cx="51969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en-US" sz="2800" dirty="0">
                    <a:solidFill>
                      <a:srgbClr val="0033CC"/>
                    </a:solidFill>
                  </a:endParaRPr>
                </a:p>
              </p:txBody>
            </p:sp>
          </mc:Choice>
          <mc:Fallback xmlns="">
            <p:sp>
              <p:nvSpPr>
                <p:cNvPr id="480" name="TextBox 4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6596" y="2207525"/>
                  <a:ext cx="519694" cy="52322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5" name="c4-copyOval 163"/>
          <p:cNvSpPr/>
          <p:nvPr/>
        </p:nvSpPr>
        <p:spPr bwMode="auto">
          <a:xfrm>
            <a:off x="6319526" y="3814218"/>
            <a:ext cx="123825" cy="119323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47" name="c2Oval 165"/>
          <p:cNvSpPr/>
          <p:nvPr/>
        </p:nvSpPr>
        <p:spPr bwMode="auto">
          <a:xfrm>
            <a:off x="7460711" y="1533573"/>
            <a:ext cx="123825" cy="119323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54" name="c1Oval 166"/>
          <p:cNvSpPr/>
          <p:nvPr/>
        </p:nvSpPr>
        <p:spPr bwMode="auto">
          <a:xfrm>
            <a:off x="8038337" y="1533573"/>
            <a:ext cx="123825" cy="119323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04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" grpId="0" animBg="1"/>
      <p:bldP spid="471" grpId="0" animBg="1"/>
      <p:bldP spid="447" grpId="0" animBg="1"/>
      <p:bldP spid="4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Sublinear</a:t>
            </a:r>
            <a:r>
              <a:rPr lang="en-US" dirty="0" smtClean="0"/>
              <a:t>-Time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496329" y="1020763"/>
          <a:ext cx="8381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387"/>
                <a:gridCol w="270387"/>
                <a:gridCol w="270387"/>
                <a:gridCol w="270387"/>
                <a:gridCol w="270387"/>
                <a:gridCol w="270387"/>
                <a:gridCol w="270387"/>
                <a:gridCol w="270387"/>
                <a:gridCol w="270387"/>
                <a:gridCol w="270387"/>
                <a:gridCol w="270387"/>
                <a:gridCol w="270387"/>
                <a:gridCol w="270387"/>
                <a:gridCol w="270387"/>
                <a:gridCol w="270387"/>
                <a:gridCol w="270387"/>
                <a:gridCol w="270387"/>
                <a:gridCol w="270387"/>
                <a:gridCol w="270387"/>
                <a:gridCol w="270387"/>
                <a:gridCol w="270387"/>
                <a:gridCol w="270387"/>
                <a:gridCol w="270387"/>
                <a:gridCol w="270387"/>
                <a:gridCol w="270387"/>
                <a:gridCol w="270387"/>
                <a:gridCol w="270387"/>
                <a:gridCol w="270387"/>
                <a:gridCol w="270387"/>
                <a:gridCol w="270387"/>
                <a:gridCol w="2703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33CC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33C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18256" y="3668995"/>
            <a:ext cx="37381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approximate answer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517007" y="2069004"/>
            <a:ext cx="6340641" cy="1091037"/>
          </a:xfrm>
          <a:prstGeom prst="rect">
            <a:avLst/>
          </a:prstGeom>
          <a:solidFill>
            <a:srgbClr val="DEF6F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600" dirty="0"/>
          </a:p>
          <a:p>
            <a:pPr algn="ctr"/>
            <a:r>
              <a:rPr lang="en-US" sz="3200" b="1" dirty="0" err="1" smtClean="0"/>
              <a:t>sublinear</a:t>
            </a:r>
            <a:r>
              <a:rPr lang="en-US" sz="3200" b="1" dirty="0" smtClean="0"/>
              <a:t>-time </a:t>
            </a:r>
            <a:r>
              <a:rPr lang="en-US" sz="3200" b="1" dirty="0"/>
              <a:t>algorithm</a:t>
            </a:r>
            <a:endParaRPr lang="en-US" sz="1800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6009328" y="1391603"/>
            <a:ext cx="286221" cy="677402"/>
            <a:chOff x="6009328" y="1391603"/>
            <a:chExt cx="286221" cy="677402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V="1">
              <a:off x="6271485" y="1391603"/>
              <a:ext cx="0" cy="6774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6009328" y="1566345"/>
              <a:ext cx="2862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0" dirty="0"/>
                <a:t>?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306112" y="1391603"/>
            <a:ext cx="286221" cy="677402"/>
            <a:chOff x="6306112" y="1391603"/>
            <a:chExt cx="286221" cy="677402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6335712" y="1391603"/>
              <a:ext cx="0" cy="6774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CC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6306112" y="1574361"/>
              <a:ext cx="286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0" dirty="0" smtClean="0">
                  <a:solidFill>
                    <a:srgbClr val="0033CC"/>
                  </a:solidFill>
                </a:rPr>
                <a:t>L</a:t>
              </a:r>
              <a:endParaRPr lang="en-US" sz="1800" i="0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416162" y="1386343"/>
            <a:ext cx="286221" cy="677402"/>
            <a:chOff x="6009328" y="1391603"/>
            <a:chExt cx="286221" cy="677402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 flipV="1">
              <a:off x="6271485" y="1391603"/>
              <a:ext cx="0" cy="6774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6009328" y="1566345"/>
              <a:ext cx="2862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0" dirty="0"/>
                <a:t>?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712946" y="1386343"/>
            <a:ext cx="286221" cy="677402"/>
            <a:chOff x="6306112" y="1391603"/>
            <a:chExt cx="286221" cy="677402"/>
          </a:xfrm>
        </p:grpSpPr>
        <p:cxnSp>
          <p:nvCxnSpPr>
            <p:cNvPr id="36" name="Straight Arrow Connector 35"/>
            <p:cNvCxnSpPr/>
            <p:nvPr/>
          </p:nvCxnSpPr>
          <p:spPr bwMode="auto">
            <a:xfrm>
              <a:off x="6335712" y="1391603"/>
              <a:ext cx="0" cy="6774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CC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6306112" y="1574361"/>
              <a:ext cx="286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0" dirty="0" smtClean="0">
                  <a:solidFill>
                    <a:srgbClr val="0033CC"/>
                  </a:solidFill>
                </a:rPr>
                <a:t>B</a:t>
              </a:r>
              <a:endParaRPr lang="en-US" sz="1800" i="0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38866" y="1365317"/>
            <a:ext cx="286221" cy="677402"/>
            <a:chOff x="6009328" y="1391603"/>
            <a:chExt cx="286221" cy="677402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 flipV="1">
              <a:off x="6271485" y="1391603"/>
              <a:ext cx="0" cy="6774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6009328" y="1566345"/>
              <a:ext cx="2862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0" dirty="0"/>
                <a:t>?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135650" y="1365317"/>
            <a:ext cx="286221" cy="677402"/>
            <a:chOff x="6306112" y="1391603"/>
            <a:chExt cx="286221" cy="677402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>
              <a:off x="6335712" y="1391603"/>
              <a:ext cx="0" cy="6774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CC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6306112" y="1574361"/>
              <a:ext cx="286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0" dirty="0" smtClean="0">
                  <a:solidFill>
                    <a:srgbClr val="0033CC"/>
                  </a:solidFill>
                </a:rPr>
                <a:t>L</a:t>
              </a:r>
              <a:endParaRPr lang="en-US" sz="1800" i="0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365190" y="1391589"/>
            <a:ext cx="286221" cy="677402"/>
            <a:chOff x="6009328" y="1391603"/>
            <a:chExt cx="286221" cy="677402"/>
          </a:xfrm>
        </p:grpSpPr>
        <p:cxnSp>
          <p:nvCxnSpPr>
            <p:cNvPr id="45" name="Straight Arrow Connector 44"/>
            <p:cNvCxnSpPr/>
            <p:nvPr/>
          </p:nvCxnSpPr>
          <p:spPr bwMode="auto">
            <a:xfrm flipV="1">
              <a:off x="6271485" y="1391603"/>
              <a:ext cx="0" cy="6774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6009328" y="1566345"/>
              <a:ext cx="2862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0" dirty="0"/>
                <a:t>?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661974" y="1391589"/>
            <a:ext cx="286221" cy="677402"/>
            <a:chOff x="6306112" y="1391603"/>
            <a:chExt cx="286221" cy="677402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6335712" y="1391603"/>
              <a:ext cx="0" cy="6774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33CC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6306112" y="1574361"/>
              <a:ext cx="286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0" dirty="0">
                  <a:solidFill>
                    <a:srgbClr val="0033CC"/>
                  </a:solidFill>
                </a:rPr>
                <a:t>A</a:t>
              </a:r>
            </a:p>
          </p:txBody>
        </p:sp>
      </p:grpSp>
      <p:cxnSp>
        <p:nvCxnSpPr>
          <p:cNvPr id="51" name="Straight Arrow Connector 50"/>
          <p:cNvCxnSpPr/>
          <p:nvPr/>
        </p:nvCxnSpPr>
        <p:spPr bwMode="auto">
          <a:xfrm>
            <a:off x="4801136" y="3160041"/>
            <a:ext cx="0" cy="527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</p:cxnSp>
      <p:sp>
        <p:nvSpPr>
          <p:cNvPr id="50" name="Isosceles Triangle 49"/>
          <p:cNvSpPr/>
          <p:nvPr/>
        </p:nvSpPr>
        <p:spPr bwMode="auto">
          <a:xfrm>
            <a:off x="4631786" y="6082173"/>
            <a:ext cx="172217" cy="480803"/>
          </a:xfrm>
          <a:prstGeom prst="triangl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35302" y="4841072"/>
            <a:ext cx="8143024" cy="1231614"/>
            <a:chOff x="735302" y="4841072"/>
            <a:chExt cx="8143024" cy="1231614"/>
          </a:xfrm>
        </p:grpSpPr>
        <p:sp>
          <p:nvSpPr>
            <p:cNvPr id="53" name="Rectangle 52"/>
            <p:cNvSpPr/>
            <p:nvPr/>
          </p:nvSpPr>
          <p:spPr bwMode="auto">
            <a:xfrm rot="10800000">
              <a:off x="1425894" y="5968350"/>
              <a:ext cx="6531758" cy="1043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35302" y="4841722"/>
              <a:ext cx="2386098" cy="1207578"/>
              <a:chOff x="770927" y="4734847"/>
              <a:chExt cx="2386098" cy="1207578"/>
            </a:xfrm>
          </p:grpSpPr>
          <p:sp>
            <p:nvSpPr>
              <p:cNvPr id="57" name="Rounded Rectangle 56"/>
              <p:cNvSpPr/>
              <p:nvPr/>
            </p:nvSpPr>
            <p:spPr bwMode="auto">
              <a:xfrm>
                <a:off x="770927" y="4734847"/>
                <a:ext cx="2386098" cy="1096982"/>
              </a:xfrm>
              <a:prstGeom prst="roundRect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10268" y="4803652"/>
                <a:ext cx="2193749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i="0" dirty="0" smtClean="0">
                    <a:solidFill>
                      <a:srgbClr val="FF0000"/>
                    </a:solidFill>
                  </a:rPr>
                  <a:t>    Quality </a:t>
                </a:r>
                <a:r>
                  <a:rPr lang="en-US" sz="2400" i="0" dirty="0">
                    <a:solidFill>
                      <a:srgbClr val="FF0000"/>
                    </a:solidFill>
                  </a:rPr>
                  <a:t>of approximation </a:t>
                </a:r>
                <a:endParaRPr lang="en-US" i="0" dirty="0">
                  <a:solidFill>
                    <a:srgbClr val="FF0000"/>
                  </a:solidFill>
                </a:endParaRPr>
              </a:p>
              <a:p>
                <a:endParaRPr lang="en-US" i="0" dirty="0"/>
              </a:p>
            </p:txBody>
          </p:sp>
        </p:grpSp>
        <p:sp>
          <p:nvSpPr>
            <p:cNvPr id="55" name="Rounded Rectangle 54"/>
            <p:cNvSpPr/>
            <p:nvPr/>
          </p:nvSpPr>
          <p:spPr bwMode="auto">
            <a:xfrm>
              <a:off x="6320979" y="4841072"/>
              <a:ext cx="2386098" cy="1096982"/>
            </a:xfrm>
            <a:prstGeom prst="roundRect">
              <a:avLst/>
            </a:prstGeom>
            <a:solidFill>
              <a:schemeClr val="bg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55396" y="4879397"/>
              <a:ext cx="25229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i="0" dirty="0">
                  <a:solidFill>
                    <a:srgbClr val="FF0000"/>
                  </a:solidFill>
                </a:rPr>
                <a:t>Resources</a:t>
              </a:r>
              <a:endParaRPr lang="en-US" i="0" dirty="0">
                <a:solidFill>
                  <a:srgbClr val="FF0000"/>
                </a:solidFill>
              </a:endParaRPr>
            </a:p>
            <a:p>
              <a:pPr marL="342900" lvl="0" indent="-342900">
                <a:buFont typeface="Arial" panose="020B0604020202020204" pitchFamily="34" charset="0"/>
                <a:buChar char="•"/>
              </a:pPr>
              <a:r>
                <a:rPr lang="en-US" i="0" dirty="0">
                  <a:solidFill>
                    <a:srgbClr val="3333CC">
                      <a:lumMod val="75000"/>
                    </a:srgbClr>
                  </a:solidFill>
                </a:rPr>
                <a:t>number of queries</a:t>
              </a:r>
            </a:p>
            <a:p>
              <a:pPr marL="342900" lvl="0" indent="-342900">
                <a:buFont typeface="Arial" panose="020B0604020202020204" pitchFamily="34" charset="0"/>
                <a:buChar char="•"/>
              </a:pPr>
              <a:r>
                <a:rPr lang="en-US" i="0" dirty="0">
                  <a:solidFill>
                    <a:srgbClr val="3333CC">
                      <a:lumMod val="75000"/>
                    </a:srgbClr>
                  </a:solidFill>
                </a:rPr>
                <a:t>running </a:t>
              </a:r>
              <a:r>
                <a:rPr lang="en-US" i="0" dirty="0" smtClean="0">
                  <a:solidFill>
                    <a:srgbClr val="3333CC">
                      <a:lumMod val="75000"/>
                    </a:srgbClr>
                  </a:solidFill>
                </a:rPr>
                <a:t>time</a:t>
              </a:r>
              <a:endParaRPr lang="en-US" i="0" dirty="0">
                <a:solidFill>
                  <a:srgbClr val="3333CC">
                    <a:lumMod val="75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919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8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8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8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800" fill="hold">
                                          <p:stCondLst>
                                            <p:cond delay="3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if an Image is a Half-plane </a:t>
            </a:r>
            <a:r>
              <a:rPr lang="en-US" sz="2400" i="0" dirty="0">
                <a:solidFill>
                  <a:srgbClr val="990033"/>
                </a:solidFill>
              </a:rPr>
              <a:t>[R03</a:t>
            </a:r>
            <a:r>
              <a:rPr lang="en-US" sz="2400" i="0" dirty="0" smtClean="0">
                <a:solidFill>
                  <a:srgbClr val="990033"/>
                </a:solidFill>
              </a:rPr>
              <a:t>]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 half-plane or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-far from a half-plane?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</a:t>
                </a:r>
                <a:r>
                  <a:rPr lang="en-US" dirty="0" smtClean="0">
                    <a:solidFill>
                      <a:srgbClr val="0033CC"/>
                    </a:solidFill>
                  </a:rPr>
                  <a:t>O(1/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𝜀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33CC"/>
                    </a:solidFill>
                  </a:rPr>
                  <a:t> time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611" y="2592792"/>
            <a:ext cx="1463529" cy="1284321"/>
          </a:xfrm>
          <a:prstGeom prst="rect">
            <a:avLst/>
          </a:prstGeom>
        </p:spPr>
      </p:pic>
      <p:sp>
        <p:nvSpPr>
          <p:cNvPr id="7" name="Freeform 6"/>
          <p:cNvSpPr>
            <a:spLocks/>
          </p:cNvSpPr>
          <p:nvPr/>
        </p:nvSpPr>
        <p:spPr bwMode="auto">
          <a:xfrm>
            <a:off x="4134397" y="3429000"/>
            <a:ext cx="366860" cy="481040"/>
          </a:xfrm>
          <a:custGeom>
            <a:avLst/>
            <a:gdLst>
              <a:gd name="T0" fmla="*/ 0 w 1711"/>
              <a:gd name="T1" fmla="*/ 0 h 2342"/>
              <a:gd name="T2" fmla="*/ 0 w 1711"/>
              <a:gd name="T3" fmla="*/ 0 h 2342"/>
              <a:gd name="T4" fmla="*/ 0 w 1711"/>
              <a:gd name="T5" fmla="*/ 0 h 2342"/>
              <a:gd name="T6" fmla="*/ 0 w 1711"/>
              <a:gd name="T7" fmla="*/ 0 h 2342"/>
              <a:gd name="T8" fmla="*/ 0 w 1711"/>
              <a:gd name="T9" fmla="*/ 0 h 2342"/>
              <a:gd name="T10" fmla="*/ 0 w 1711"/>
              <a:gd name="T11" fmla="*/ 0 h 2342"/>
              <a:gd name="T12" fmla="*/ 0 w 1711"/>
              <a:gd name="T13" fmla="*/ 0 h 23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1"/>
              <a:gd name="T22" fmla="*/ 0 h 2342"/>
              <a:gd name="T23" fmla="*/ 1711 w 1711"/>
              <a:gd name="T24" fmla="*/ 2342 h 234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1" h="2342">
                <a:moveTo>
                  <a:pt x="193" y="1092"/>
                </a:moveTo>
                <a:lnTo>
                  <a:pt x="0" y="1726"/>
                </a:lnTo>
                <a:lnTo>
                  <a:pt x="660" y="2342"/>
                </a:lnTo>
                <a:lnTo>
                  <a:pt x="1711" y="273"/>
                </a:lnTo>
                <a:lnTo>
                  <a:pt x="1711" y="0"/>
                </a:lnTo>
                <a:lnTo>
                  <a:pt x="539" y="1744"/>
                </a:lnTo>
                <a:lnTo>
                  <a:pt x="193" y="109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3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382000" cy="914400"/>
          </a:xfrm>
        </p:spPr>
        <p:txBody>
          <a:bodyPr/>
          <a:lstStyle/>
          <a:p>
            <a:r>
              <a:rPr lang="en-US" dirty="0" smtClean="0"/>
              <a:t>Other Results on Properties of Images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Pixel Model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400050" lvl="1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Convexity 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[Berman </a:t>
                </a:r>
                <a:r>
                  <a:rPr lang="en-US" dirty="0" err="1" smtClean="0">
                    <a:solidFill>
                      <a:srgbClr val="990033"/>
                    </a:solidFill>
                  </a:rPr>
                  <a:t>Murzabulatov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 R]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400050" lvl="1" indent="0">
                  <a:buNone/>
                </a:pPr>
                <a:r>
                  <a:rPr lang="en-US" dirty="0" smtClean="0"/>
                  <a:t>Convex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dirty="0"/>
                  <a:t>-far from </a:t>
                </a:r>
                <a:r>
                  <a:rPr lang="en-US" dirty="0" smtClean="0"/>
                  <a:t>convex?</a:t>
                </a:r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		</a:t>
                </a:r>
                <a:r>
                  <a:rPr lang="en-US" dirty="0" smtClean="0">
                    <a:solidFill>
                      <a:srgbClr val="0033CC"/>
                    </a:solidFill>
                  </a:rPr>
                  <a:t>O(1/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 smtClean="0"/>
                  <a:t>time</a:t>
                </a:r>
              </a:p>
              <a:p>
                <a:pPr marL="400050" lvl="1" indent="0">
                  <a:buNone/>
                </a:pPr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Connectedness </a:t>
                </a:r>
                <a:r>
                  <a:rPr lang="en-US" dirty="0">
                    <a:solidFill>
                      <a:srgbClr val="990033"/>
                    </a:solidFill>
                  </a:rPr>
                  <a:t>[Berman </a:t>
                </a:r>
                <a:r>
                  <a:rPr lang="en-US" dirty="0" err="1">
                    <a:solidFill>
                      <a:srgbClr val="990033"/>
                    </a:solidFill>
                  </a:rPr>
                  <a:t>Murzabulatov</a:t>
                </a:r>
                <a:r>
                  <a:rPr lang="en-US" dirty="0">
                    <a:solidFill>
                      <a:srgbClr val="990033"/>
                    </a:solidFill>
                  </a:rPr>
                  <a:t> R]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400050" lvl="1" indent="0">
                  <a:buNone/>
                </a:pPr>
                <a:r>
                  <a:rPr lang="en-US" dirty="0" smtClean="0"/>
                  <a:t>Connected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dirty="0"/>
                  <a:t>-far from </a:t>
                </a:r>
                <a:r>
                  <a:rPr lang="en-US" dirty="0" smtClean="0"/>
                  <a:t>connected?</a:t>
                </a:r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		</a:t>
                </a:r>
                <a:r>
                  <a:rPr lang="en-US" dirty="0" smtClean="0">
                    <a:solidFill>
                      <a:srgbClr val="0033CC"/>
                    </a:solidFill>
                  </a:rPr>
                  <a:t>O(1/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funcPr>
                      <m:fName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func>
                          </m:e>
                        </m:rad>
                      </m:fName>
                      <m:e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>
                        <a:solidFill>
                          <a:srgbClr val="00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 smtClean="0"/>
                  <a:t>time</a:t>
                </a:r>
              </a:p>
              <a:p>
                <a:pPr marL="400050" lvl="1" indent="0">
                  <a:buNone/>
                </a:pPr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Partitioning 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990033"/>
                    </a:solidFill>
                  </a:rPr>
                  <a:t>Kleiner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990033"/>
                    </a:solidFill>
                  </a:rPr>
                  <a:t>Keren</a:t>
                </a:r>
                <a:r>
                  <a:rPr lang="en-US" dirty="0">
                    <a:solidFill>
                      <a:srgbClr val="990033"/>
                    </a:solidFill>
                  </a:rPr>
                  <a:t> 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Newman 10]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400050" lvl="1" indent="0">
                  <a:buNone/>
                </a:pPr>
                <a:r>
                  <a:rPr lang="en-US" dirty="0" smtClean="0"/>
                  <a:t>Can be partitioned according to a template 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or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smtClean="0"/>
                  <a:t>far?</a:t>
                </a:r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		</a:t>
                </a:r>
                <a:r>
                  <a:rPr lang="en-US" dirty="0" smtClean="0"/>
                  <a:t>time independent of image size</a:t>
                </a:r>
              </a:p>
              <a:p>
                <a:r>
                  <a:rPr lang="en-US" dirty="0" smtClean="0"/>
                  <a:t>Properties of sparse images 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[Ron </a:t>
                </a:r>
                <a:r>
                  <a:rPr lang="en-US" dirty="0" err="1" smtClean="0">
                    <a:solidFill>
                      <a:srgbClr val="990033"/>
                    </a:solidFill>
                  </a:rPr>
                  <a:t>Tsur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 </a:t>
                </a:r>
                <a:r>
                  <a:rPr lang="en-US" dirty="0">
                    <a:solidFill>
                      <a:srgbClr val="990033"/>
                    </a:solidFill>
                  </a:rPr>
                  <a:t>10]</a:t>
                </a:r>
                <a:endPara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64" t="-1043" b="-4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463" y="1491280"/>
            <a:ext cx="1463529" cy="12843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463" y="3003404"/>
            <a:ext cx="1463529" cy="12843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463" y="4468946"/>
            <a:ext cx="1463529" cy="1284321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 bwMode="auto">
          <a:xfrm>
            <a:off x="7700121" y="4377845"/>
            <a:ext cx="1" cy="14668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747643" y="5111106"/>
            <a:ext cx="1609391" cy="309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7127285" y="4377845"/>
            <a:ext cx="1" cy="14668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6426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if a List is Sorted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Input: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a list of </a:t>
            </a:r>
            <a:r>
              <a:rPr lang="en-US" i="1" dirty="0" smtClean="0">
                <a:solidFill>
                  <a:srgbClr val="0033CC"/>
                </a:solidFill>
                <a:latin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</a:rPr>
              <a:t> numbers 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33CC"/>
                </a:solidFill>
              </a:rPr>
              <a:t>x</a:t>
            </a:r>
            <a:r>
              <a:rPr lang="en-US" baseline="-25000" dirty="0" smtClean="0">
                <a:solidFill>
                  <a:srgbClr val="0033CC"/>
                </a:solidFill>
              </a:rPr>
              <a:t>1 </a:t>
            </a:r>
            <a:r>
              <a:rPr lang="en-US" i="1" dirty="0" smtClean="0">
                <a:solidFill>
                  <a:srgbClr val="0033CC"/>
                </a:solidFill>
              </a:rPr>
              <a:t>, x</a:t>
            </a:r>
            <a:r>
              <a:rPr lang="en-US" baseline="-25000" dirty="0" smtClean="0">
                <a:solidFill>
                  <a:srgbClr val="0033CC"/>
                </a:solidFill>
              </a:rPr>
              <a:t>2 </a:t>
            </a:r>
            <a:r>
              <a:rPr lang="en-US" dirty="0" smtClean="0">
                <a:solidFill>
                  <a:srgbClr val="0033CC"/>
                </a:solidFill>
              </a:rPr>
              <a:t>,...,</a:t>
            </a:r>
            <a:r>
              <a:rPr lang="en-US" baseline="-25000" dirty="0" smtClean="0">
                <a:solidFill>
                  <a:srgbClr val="0033CC"/>
                </a:solidFill>
              </a:rPr>
              <a:t>  </a:t>
            </a:r>
            <a:r>
              <a:rPr lang="en-US" i="1" dirty="0" err="1" smtClean="0">
                <a:solidFill>
                  <a:srgbClr val="0033CC"/>
                </a:solidFill>
              </a:rPr>
              <a:t>x</a:t>
            </a:r>
            <a:r>
              <a:rPr lang="en-US" baseline="-25000" dirty="0" err="1" smtClean="0">
                <a:solidFill>
                  <a:srgbClr val="0033CC"/>
                </a:solidFill>
              </a:rPr>
              <a:t>n</a:t>
            </a:r>
            <a:endParaRPr lang="en-US" dirty="0" smtClean="0">
              <a:solidFill>
                <a:srgbClr val="0033CC"/>
              </a:solidFill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solidFill>
                  <a:srgbClr val="0033CC"/>
                </a:solidFill>
              </a:rPr>
              <a:t>Question:</a:t>
            </a:r>
            <a:r>
              <a:rPr lang="en-US" dirty="0" smtClean="0"/>
              <a:t> Is the list </a:t>
            </a:r>
            <a:r>
              <a:rPr lang="en-US" dirty="0" smtClean="0">
                <a:solidFill>
                  <a:srgbClr val="FF0000"/>
                </a:solidFill>
              </a:rPr>
              <a:t>sorted</a:t>
            </a:r>
            <a:r>
              <a:rPr lang="en-US" dirty="0" smtClean="0"/>
              <a:t>?</a:t>
            </a:r>
            <a:endParaRPr lang="en-US" dirty="0" smtClean="0">
              <a:latin typeface="Calibri" pitchFamily="34" charset="0"/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alibri" pitchFamily="34" charset="0"/>
              </a:rPr>
              <a:t>Requires reading entire list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33CC"/>
                </a:solidFill>
                <a:sym typeface="Symbol"/>
              </a:rPr>
              <a:t></a:t>
            </a:r>
            <a:r>
              <a:rPr lang="en-US" dirty="0" smtClean="0">
                <a:solidFill>
                  <a:srgbClr val="0033CC"/>
                </a:solidFill>
              </a:rPr>
              <a:t>(n) time </a:t>
            </a:r>
            <a:endParaRPr lang="en-US" dirty="0" smtClean="0">
              <a:latin typeface="Calibri" pitchFamily="34" charset="0"/>
            </a:endParaRPr>
          </a:p>
          <a:p>
            <a:r>
              <a:rPr lang="en-US" dirty="0" smtClean="0">
                <a:solidFill>
                  <a:srgbClr val="0033CC"/>
                </a:solidFill>
                <a:latin typeface="Calibri" pitchFamily="34" charset="0"/>
              </a:rPr>
              <a:t>Approximate version: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Is </a:t>
            </a:r>
            <a:r>
              <a:rPr lang="en-US" dirty="0" smtClean="0"/>
              <a:t>the </a:t>
            </a:r>
            <a:r>
              <a:rPr lang="en-US" dirty="0" smtClean="0">
                <a:latin typeface="Calibri" pitchFamily="34" charset="0"/>
              </a:rPr>
              <a:t>list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sorted </a:t>
            </a:r>
            <a:r>
              <a:rPr lang="en-US" dirty="0" smtClean="0">
                <a:latin typeface="Calibri" pitchFamily="34" charset="0"/>
              </a:rPr>
              <a:t>or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mmi10"/>
              </a:rPr>
              <a:t>²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-far from sorted</a:t>
            </a:r>
            <a:r>
              <a:rPr lang="en-US" dirty="0" smtClean="0">
                <a:latin typeface="Calibri" pitchFamily="34" charset="0"/>
              </a:rPr>
              <a:t>?</a:t>
            </a:r>
          </a:p>
          <a:p>
            <a:pPr>
              <a:buNone/>
            </a:pPr>
            <a:r>
              <a:rPr lang="en-US" dirty="0" smtClean="0">
                <a:latin typeface="Calibri" pitchFamily="34" charset="0"/>
              </a:rPr>
              <a:t>      (An </a:t>
            </a:r>
            <a:r>
              <a:rPr lang="en-US" dirty="0" smtClean="0">
                <a:solidFill>
                  <a:srgbClr val="0033CC"/>
                </a:solidFill>
                <a:latin typeface="cmmi10"/>
              </a:rPr>
              <a:t>²</a:t>
            </a:r>
            <a:r>
              <a:rPr lang="en-US" dirty="0" smtClean="0">
                <a:latin typeface="Calibri" pitchFamily="34" charset="0"/>
              </a:rPr>
              <a:t> fraction of </a:t>
            </a:r>
            <a:r>
              <a:rPr lang="en-US" i="1" dirty="0" smtClean="0">
                <a:solidFill>
                  <a:srgbClr val="0033CC"/>
                </a:solidFill>
              </a:rPr>
              <a:t>x</a:t>
            </a:r>
            <a:r>
              <a:rPr lang="en-US" i="1" baseline="-25000" dirty="0" smtClean="0">
                <a:solidFill>
                  <a:srgbClr val="0033CC"/>
                </a:solidFill>
              </a:rPr>
              <a:t>i</a:t>
            </a:r>
            <a:r>
              <a:rPr lang="en-US" i="1" dirty="0" smtClean="0">
                <a:solidFill>
                  <a:srgbClr val="0033CC"/>
                </a:solidFill>
                <a:cs typeface="Arial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’s have to be changed to make it sorted.)</a:t>
            </a:r>
          </a:p>
          <a:p>
            <a:pPr>
              <a:buNone/>
            </a:pPr>
            <a:r>
              <a:rPr lang="en-US" dirty="0" smtClean="0">
                <a:solidFill>
                  <a:srgbClr val="990033"/>
                </a:solidFill>
                <a:latin typeface="Calibri" pitchFamily="34" charset="0"/>
              </a:rPr>
              <a:t>      </a:t>
            </a:r>
            <a:r>
              <a:rPr lang="en-US" sz="1600" dirty="0" smtClean="0">
                <a:solidFill>
                  <a:srgbClr val="990033"/>
                </a:solidFill>
                <a:latin typeface="Calibri" pitchFamily="34" charset="0"/>
              </a:rPr>
              <a:t>[</a:t>
            </a:r>
            <a:r>
              <a:rPr lang="en-US" sz="1600" dirty="0" err="1" smtClean="0">
                <a:solidFill>
                  <a:srgbClr val="990033"/>
                </a:solidFill>
                <a:latin typeface="Calibri" pitchFamily="34" charset="0"/>
              </a:rPr>
              <a:t>Ergün</a:t>
            </a:r>
            <a:r>
              <a:rPr lang="en-US" sz="1600" dirty="0" smtClean="0">
                <a:solidFill>
                  <a:srgbClr val="990033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990033"/>
                </a:solidFill>
                <a:latin typeface="Calibri" pitchFamily="34" charset="0"/>
              </a:rPr>
              <a:t>Kannan</a:t>
            </a:r>
            <a:r>
              <a:rPr lang="en-US" sz="1600" dirty="0" smtClean="0">
                <a:solidFill>
                  <a:srgbClr val="990033"/>
                </a:solidFill>
                <a:latin typeface="Calibri" pitchFamily="34" charset="0"/>
              </a:rPr>
              <a:t> Kumar </a:t>
            </a:r>
            <a:r>
              <a:rPr lang="en-US" sz="1600" dirty="0" err="1" smtClean="0">
                <a:solidFill>
                  <a:srgbClr val="990033"/>
                </a:solidFill>
                <a:latin typeface="Calibri" pitchFamily="34" charset="0"/>
              </a:rPr>
              <a:t>Rubinfeld</a:t>
            </a:r>
            <a:r>
              <a:rPr lang="en-US" sz="1600" dirty="0" smtClean="0">
                <a:solidFill>
                  <a:srgbClr val="990033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990033"/>
                </a:solidFill>
                <a:latin typeface="Calibri" pitchFamily="34" charset="0"/>
              </a:rPr>
              <a:t>Viswanathan</a:t>
            </a:r>
            <a:r>
              <a:rPr lang="en-US" sz="1600" dirty="0" smtClean="0">
                <a:solidFill>
                  <a:srgbClr val="990033"/>
                </a:solidFill>
                <a:latin typeface="Calibri" pitchFamily="34" charset="0"/>
              </a:rPr>
              <a:t> </a:t>
            </a:r>
            <a:r>
              <a:rPr lang="en-US" sz="1600" dirty="0" smtClean="0">
                <a:solidFill>
                  <a:srgbClr val="990033"/>
                </a:solidFill>
              </a:rPr>
              <a:t>98, Fischer 01]</a:t>
            </a:r>
            <a:r>
              <a:rPr lang="en-US" sz="1600" dirty="0" smtClean="0">
                <a:latin typeface="Calibri" pitchFamily="34" charset="0"/>
              </a:rPr>
              <a:t>: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dirty="0" smtClean="0">
                <a:solidFill>
                  <a:srgbClr val="0033CC"/>
                </a:solidFill>
                <a:latin typeface="Calibri" pitchFamily="34" charset="0"/>
              </a:rPr>
              <a:t>O((log n)/</a:t>
            </a:r>
            <a:r>
              <a:rPr lang="en-US" dirty="0" smtClean="0">
                <a:solidFill>
                  <a:srgbClr val="0033CC"/>
                </a:solidFill>
                <a:latin typeface="cmmi10"/>
              </a:rPr>
              <a:t>²</a:t>
            </a:r>
            <a:r>
              <a:rPr lang="en-US" dirty="0" smtClean="0">
                <a:solidFill>
                  <a:srgbClr val="0033CC"/>
                </a:solidFill>
                <a:latin typeface="Calibri" pitchFamily="34" charset="0"/>
              </a:rPr>
              <a:t>) time </a:t>
            </a:r>
          </a:p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  <a:sym typeface="Symbol"/>
              </a:rPr>
              <a:t>                                                                                               </a:t>
            </a:r>
            <a:r>
              <a:rPr lang="en-US" dirty="0" smtClean="0">
                <a:solidFill>
                  <a:srgbClr val="0033CC"/>
                </a:solidFill>
                <a:latin typeface="Calibri" pitchFamily="34" charset="0"/>
                <a:sym typeface="Symbol"/>
              </a:rPr>
              <a:t></a:t>
            </a:r>
            <a:r>
              <a:rPr lang="en-US" dirty="0" smtClean="0">
                <a:solidFill>
                  <a:srgbClr val="0033CC"/>
                </a:solidFill>
                <a:latin typeface="Calibri" pitchFamily="34" charset="0"/>
              </a:rPr>
              <a:t>(log n) queries</a:t>
            </a:r>
          </a:p>
          <a:p>
            <a:r>
              <a:rPr lang="en-US" dirty="0" smtClean="0">
                <a:latin typeface="Calibri" pitchFamily="34" charset="0"/>
              </a:rPr>
              <a:t>Attempts:</a:t>
            </a:r>
          </a:p>
          <a:p>
            <a:pPr>
              <a:buNone/>
            </a:pPr>
            <a:r>
              <a:rPr lang="en-US" dirty="0" smtClean="0">
                <a:latin typeface="Calibri" pitchFamily="34" charset="0"/>
              </a:rPr>
              <a:t>      1. </a:t>
            </a:r>
            <a:r>
              <a:rPr lang="en-US" dirty="0" smtClean="0">
                <a:solidFill>
                  <a:srgbClr val="0033CC"/>
                </a:solidFill>
                <a:latin typeface="Calibri" pitchFamily="34" charset="0"/>
              </a:rPr>
              <a:t>Test</a:t>
            </a:r>
            <a:r>
              <a:rPr lang="en-US" dirty="0" smtClean="0">
                <a:latin typeface="Calibri" pitchFamily="34" charset="0"/>
              </a:rPr>
              <a:t>:  Pick a random </a:t>
            </a:r>
            <a:r>
              <a:rPr lang="en-US" i="1" dirty="0" err="1" smtClean="0">
                <a:solidFill>
                  <a:srgbClr val="0033CC"/>
                </a:solidFill>
              </a:rPr>
              <a:t>i</a:t>
            </a:r>
            <a:r>
              <a:rPr lang="en-US" dirty="0" smtClean="0">
                <a:solidFill>
                  <a:srgbClr val="800080"/>
                </a:solidFill>
              </a:rPr>
              <a:t> </a:t>
            </a:r>
            <a:r>
              <a:rPr lang="en-US" dirty="0" smtClean="0"/>
              <a:t>and reject if 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i="1" dirty="0" smtClean="0">
                <a:solidFill>
                  <a:srgbClr val="0033CC"/>
                </a:solidFill>
              </a:rPr>
              <a:t>x</a:t>
            </a:r>
            <a:r>
              <a:rPr lang="en-US" i="1" baseline="-25000" dirty="0" smtClean="0">
                <a:solidFill>
                  <a:srgbClr val="0033CC"/>
                </a:solidFill>
              </a:rPr>
              <a:t>i</a:t>
            </a:r>
            <a:r>
              <a:rPr lang="en-US" i="1" dirty="0" smtClean="0">
                <a:solidFill>
                  <a:srgbClr val="0033CC"/>
                </a:solidFill>
                <a:cs typeface="Arial" pitchFamily="34" charset="0"/>
              </a:rPr>
              <a:t> &gt; </a:t>
            </a:r>
            <a:r>
              <a:rPr lang="en-US" i="1" dirty="0" smtClean="0">
                <a:solidFill>
                  <a:srgbClr val="0033CC"/>
                </a:solidFill>
              </a:rPr>
              <a:t>x</a:t>
            </a:r>
            <a:r>
              <a:rPr lang="en-US" i="1" baseline="-25000" dirty="0" smtClean="0">
                <a:solidFill>
                  <a:srgbClr val="0033CC"/>
                </a:solidFill>
              </a:rPr>
              <a:t>i+1</a:t>
            </a:r>
            <a:r>
              <a:rPr lang="en-US" dirty="0" smtClean="0">
                <a:solidFill>
                  <a:srgbClr val="0033CC"/>
                </a:solidFill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latin typeface="Calibri" pitchFamily="34" charset="0"/>
              </a:rPr>
              <a:t>          Fails on:  </a:t>
            </a:r>
            <a:r>
              <a:rPr lang="en-US" sz="2400" dirty="0" smtClean="0">
                <a:solidFill>
                  <a:srgbClr val="0033CC"/>
                </a:solidFill>
                <a:latin typeface="Calibri" pitchFamily="34" charset="0"/>
              </a:rPr>
              <a:t>1 1 1 1 1 1 1 0 0 0 0 0 0 0</a:t>
            </a:r>
            <a:r>
              <a:rPr lang="en-US" dirty="0" smtClean="0">
                <a:latin typeface="Calibri" pitchFamily="34" charset="0"/>
              </a:rPr>
              <a:t>               </a:t>
            </a:r>
            <a:r>
              <a:rPr lang="en-US" dirty="0" smtClean="0">
                <a:solidFill>
                  <a:srgbClr val="008080"/>
                </a:solidFill>
                <a:latin typeface="cmsy10"/>
              </a:rPr>
              <a:t>Ã</a:t>
            </a:r>
            <a:r>
              <a:rPr lang="en-US" dirty="0" smtClean="0">
                <a:solidFill>
                  <a:srgbClr val="008080"/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alibri" pitchFamily="34" charset="0"/>
              </a:rPr>
              <a:t>1/2-far from sorted</a:t>
            </a:r>
          </a:p>
          <a:p>
            <a:pPr>
              <a:buNone/>
            </a:pPr>
            <a:endParaRPr lang="en-US" dirty="0" smtClean="0">
              <a:latin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</a:rPr>
              <a:t>      2. </a:t>
            </a:r>
            <a:r>
              <a:rPr lang="en-US" dirty="0" smtClean="0">
                <a:solidFill>
                  <a:srgbClr val="0033CC"/>
                </a:solidFill>
                <a:latin typeface="Calibri" pitchFamily="34" charset="0"/>
              </a:rPr>
              <a:t>Test</a:t>
            </a:r>
            <a:r>
              <a:rPr lang="en-US" dirty="0" smtClean="0">
                <a:latin typeface="Calibri" pitchFamily="34" charset="0"/>
              </a:rPr>
              <a:t>:  Pick random </a:t>
            </a:r>
            <a:r>
              <a:rPr lang="en-US" i="1" dirty="0" err="1" smtClean="0">
                <a:solidFill>
                  <a:srgbClr val="0033CC"/>
                </a:solidFill>
              </a:rPr>
              <a:t>i</a:t>
            </a:r>
            <a:r>
              <a:rPr lang="en-US" i="1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</a:rPr>
              <a:t>&lt; </a:t>
            </a:r>
            <a:r>
              <a:rPr lang="en-US" i="1" dirty="0" smtClean="0">
                <a:solidFill>
                  <a:srgbClr val="0033CC"/>
                </a:solidFill>
              </a:rPr>
              <a:t>j</a:t>
            </a:r>
            <a:r>
              <a:rPr lang="en-US" i="1" dirty="0" smtClean="0">
                <a:solidFill>
                  <a:srgbClr val="800080"/>
                </a:solidFill>
              </a:rPr>
              <a:t> </a:t>
            </a:r>
            <a:r>
              <a:rPr lang="en-US" dirty="0" smtClean="0"/>
              <a:t>and reject if</a:t>
            </a:r>
            <a:r>
              <a:rPr lang="en-US" dirty="0" smtClean="0">
                <a:solidFill>
                  <a:srgbClr val="800080"/>
                </a:solidFill>
              </a:rPr>
              <a:t> </a:t>
            </a:r>
            <a:r>
              <a:rPr lang="en-US" i="1" dirty="0" smtClean="0">
                <a:solidFill>
                  <a:srgbClr val="0033CC"/>
                </a:solidFill>
              </a:rPr>
              <a:t>x</a:t>
            </a:r>
            <a:r>
              <a:rPr lang="en-US" i="1" baseline="-25000" dirty="0" smtClean="0">
                <a:solidFill>
                  <a:srgbClr val="0033CC"/>
                </a:solidFill>
              </a:rPr>
              <a:t>i</a:t>
            </a:r>
            <a:r>
              <a:rPr lang="en-US" i="1" dirty="0" smtClean="0">
                <a:solidFill>
                  <a:srgbClr val="0033CC"/>
                </a:solidFill>
                <a:cs typeface="Arial" pitchFamily="34" charset="0"/>
              </a:rPr>
              <a:t> &gt; </a:t>
            </a:r>
            <a:r>
              <a:rPr lang="en-US" i="1" dirty="0" err="1" smtClean="0">
                <a:solidFill>
                  <a:srgbClr val="0033CC"/>
                </a:solidFill>
              </a:rPr>
              <a:t>x</a:t>
            </a:r>
            <a:r>
              <a:rPr lang="en-US" i="1" baseline="-25000" dirty="0" err="1" smtClean="0">
                <a:solidFill>
                  <a:srgbClr val="0033CC"/>
                </a:solidFill>
              </a:rPr>
              <a:t>j</a:t>
            </a:r>
            <a:r>
              <a:rPr lang="en-US" dirty="0" smtClean="0">
                <a:latin typeface="Calibri" pitchFamily="34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latin typeface="Calibri" pitchFamily="34" charset="0"/>
              </a:rPr>
              <a:t>          Fails on:  </a:t>
            </a:r>
            <a:r>
              <a:rPr lang="en-US" sz="2400" dirty="0" smtClean="0">
                <a:solidFill>
                  <a:srgbClr val="0033CC"/>
                </a:solidFill>
                <a:latin typeface="Calibri" pitchFamily="34" charset="0"/>
              </a:rPr>
              <a:t>1 </a:t>
            </a: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0</a:t>
            </a:r>
            <a:r>
              <a:rPr lang="en-US" sz="2400" dirty="0" smtClean="0">
                <a:solidFill>
                  <a:srgbClr val="0033CC"/>
                </a:solidFill>
                <a:latin typeface="Calibri" pitchFamily="34" charset="0"/>
              </a:rPr>
              <a:t> 2 </a:t>
            </a: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1</a:t>
            </a:r>
            <a:r>
              <a:rPr lang="en-US" sz="2400" dirty="0" smtClean="0">
                <a:solidFill>
                  <a:srgbClr val="0033CC"/>
                </a:solidFill>
                <a:latin typeface="Calibri" pitchFamily="34" charset="0"/>
              </a:rPr>
              <a:t> 3 </a:t>
            </a: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2</a:t>
            </a:r>
            <a:r>
              <a:rPr lang="en-US" sz="2400" dirty="0" smtClean="0">
                <a:solidFill>
                  <a:srgbClr val="0033CC"/>
                </a:solidFill>
                <a:latin typeface="Calibri" pitchFamily="34" charset="0"/>
              </a:rPr>
              <a:t> 4</a:t>
            </a: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 3</a:t>
            </a:r>
            <a:r>
              <a:rPr lang="en-US" sz="2400" dirty="0" smtClean="0">
                <a:solidFill>
                  <a:srgbClr val="0033CC"/>
                </a:solidFill>
                <a:latin typeface="Calibri" pitchFamily="34" charset="0"/>
              </a:rPr>
              <a:t> 5 </a:t>
            </a: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4</a:t>
            </a:r>
            <a:r>
              <a:rPr lang="en-US" sz="2400" dirty="0" smtClean="0">
                <a:solidFill>
                  <a:srgbClr val="0033CC"/>
                </a:solidFill>
                <a:latin typeface="Calibri" pitchFamily="34" charset="0"/>
              </a:rPr>
              <a:t> 6 </a:t>
            </a: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5</a:t>
            </a:r>
            <a:r>
              <a:rPr lang="en-US" sz="2400" dirty="0" smtClean="0">
                <a:solidFill>
                  <a:srgbClr val="0033CC"/>
                </a:solidFill>
                <a:latin typeface="Calibri" pitchFamily="34" charset="0"/>
              </a:rPr>
              <a:t> 7 </a:t>
            </a: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6             </a:t>
            </a:r>
            <a:r>
              <a:rPr lang="en-US" sz="2400" dirty="0" smtClean="0">
                <a:solidFill>
                  <a:srgbClr val="008080"/>
                </a:solidFill>
                <a:latin typeface="cmsy10"/>
              </a:rPr>
              <a:t>Ã</a:t>
            </a:r>
            <a:r>
              <a:rPr lang="en-US" dirty="0" smtClean="0">
                <a:solidFill>
                  <a:srgbClr val="00B050"/>
                </a:solidFill>
                <a:latin typeface="Calibri" pitchFamily="34" charset="0"/>
              </a:rPr>
              <a:t> 1/2-far from sorted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546600" y="3175000"/>
            <a:ext cx="50800" cy="50846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737364"/>
            <a:ext cx="487680" cy="48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 list sorted or </a:t>
            </a:r>
            <a:r>
              <a:rPr lang="en-US" i="0" dirty="0" smtClean="0">
                <a:solidFill>
                  <a:srgbClr val="0033CC"/>
                </a:solidFill>
                <a:latin typeface="cmmi10"/>
              </a:rPr>
              <a:t>²</a:t>
            </a:r>
            <a:r>
              <a:rPr lang="en-US" dirty="0" smtClean="0"/>
              <a:t>-far from sorted?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  <a:latin typeface="Calibri" pitchFamily="34" charset="0"/>
              </a:rPr>
              <a:t>Idea</a:t>
            </a:r>
            <a:r>
              <a:rPr lang="en-US" dirty="0" smtClean="0">
                <a:latin typeface="Calibri" pitchFamily="34" charset="0"/>
              </a:rPr>
              <a:t>:  Associate positions in the list with vertices of the directed line.</a:t>
            </a:r>
          </a:p>
          <a:p>
            <a:pPr>
              <a:buNone/>
            </a:pPr>
            <a:endParaRPr lang="en-US" dirty="0" smtClean="0">
              <a:latin typeface="Calibri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        </a:t>
            </a:r>
            <a:endParaRPr lang="en-US" baseline="-25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Construct a graph (2-spanner)</a:t>
            </a:r>
          </a:p>
          <a:p>
            <a:r>
              <a:rPr lang="en-US" dirty="0" smtClean="0"/>
              <a:t>by  adding a few “shortcut” edges </a:t>
            </a:r>
            <a:r>
              <a:rPr lang="en-US" dirty="0" smtClean="0">
                <a:solidFill>
                  <a:srgbClr val="0033CC"/>
                </a:solidFill>
              </a:rPr>
              <a:t>(</a:t>
            </a:r>
            <a:r>
              <a:rPr lang="en-US" i="1" dirty="0" err="1" smtClean="0">
                <a:solidFill>
                  <a:srgbClr val="0033CC"/>
                </a:solidFill>
              </a:rPr>
              <a:t>i</a:t>
            </a:r>
            <a:r>
              <a:rPr lang="en-US" i="1" dirty="0" smtClean="0">
                <a:solidFill>
                  <a:srgbClr val="0033CC"/>
                </a:solidFill>
              </a:rPr>
              <a:t>, j</a:t>
            </a:r>
            <a:r>
              <a:rPr lang="en-US" dirty="0" smtClean="0">
                <a:solidFill>
                  <a:srgbClr val="0033CC"/>
                </a:solidFill>
              </a:rPr>
              <a:t>) </a:t>
            </a:r>
            <a:r>
              <a:rPr lang="en-US" dirty="0" smtClean="0"/>
              <a:t>for </a:t>
            </a:r>
            <a:r>
              <a:rPr lang="en-US" i="1" dirty="0" err="1" smtClean="0">
                <a:solidFill>
                  <a:srgbClr val="0033CC"/>
                </a:solidFill>
              </a:rPr>
              <a:t>i</a:t>
            </a:r>
            <a:r>
              <a:rPr lang="en-US" i="1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</a:rPr>
              <a:t>&lt; </a:t>
            </a:r>
            <a:r>
              <a:rPr lang="en-US" i="1" dirty="0" smtClean="0">
                <a:solidFill>
                  <a:srgbClr val="0033CC"/>
                </a:solidFill>
              </a:rPr>
              <a:t>j</a:t>
            </a:r>
            <a:endParaRPr lang="en-US" dirty="0" smtClean="0"/>
          </a:p>
          <a:p>
            <a:r>
              <a:rPr lang="en-US" dirty="0" smtClean="0"/>
              <a:t>where each pair of vertices is connected by a path of length at most 2</a:t>
            </a:r>
          </a:p>
          <a:p>
            <a:pPr>
              <a:buNone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945933" y="2073717"/>
            <a:ext cx="7118784" cy="559462"/>
            <a:chOff x="1112183" y="2506239"/>
            <a:chExt cx="7118784" cy="559462"/>
          </a:xfrm>
        </p:grpSpPr>
        <p:sp>
          <p:nvSpPr>
            <p:cNvPr id="135" name="Rectangle 15"/>
            <p:cNvSpPr>
              <a:spLocks noChangeArrowheads="1"/>
            </p:cNvSpPr>
            <p:nvPr/>
          </p:nvSpPr>
          <p:spPr bwMode="auto">
            <a:xfrm>
              <a:off x="7042247" y="2506239"/>
              <a:ext cx="1188720" cy="559462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6" name="Rectangle 15"/>
            <p:cNvSpPr>
              <a:spLocks noChangeArrowheads="1"/>
            </p:cNvSpPr>
            <p:nvPr/>
          </p:nvSpPr>
          <p:spPr bwMode="auto">
            <a:xfrm>
              <a:off x="5010967" y="2506239"/>
              <a:ext cx="1188720" cy="559462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7" name="Rectangle 15"/>
            <p:cNvSpPr>
              <a:spLocks noChangeArrowheads="1"/>
            </p:cNvSpPr>
            <p:nvPr/>
          </p:nvSpPr>
          <p:spPr bwMode="auto">
            <a:xfrm>
              <a:off x="3102519" y="2506239"/>
              <a:ext cx="1188720" cy="559462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8" name="Rectangle 15"/>
            <p:cNvSpPr>
              <a:spLocks noChangeArrowheads="1"/>
            </p:cNvSpPr>
            <p:nvPr/>
          </p:nvSpPr>
          <p:spPr bwMode="auto">
            <a:xfrm>
              <a:off x="1112183" y="2506239"/>
              <a:ext cx="1188720" cy="559462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 15"/>
          <p:cNvSpPr>
            <a:spLocks noChangeArrowheads="1"/>
          </p:cNvSpPr>
          <p:nvPr/>
        </p:nvSpPr>
        <p:spPr bwMode="auto">
          <a:xfrm>
            <a:off x="4800417" y="1853077"/>
            <a:ext cx="3264650" cy="7937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0" name="Rectangle 15"/>
          <p:cNvSpPr>
            <a:spLocks noChangeArrowheads="1"/>
          </p:cNvSpPr>
          <p:nvPr/>
        </p:nvSpPr>
        <p:spPr bwMode="auto">
          <a:xfrm>
            <a:off x="913009" y="1853077"/>
            <a:ext cx="3264650" cy="7937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Line 20"/>
          <p:cNvSpPr>
            <a:spLocks noChangeShapeType="1"/>
          </p:cNvSpPr>
          <p:nvPr/>
        </p:nvSpPr>
        <p:spPr bwMode="auto">
          <a:xfrm>
            <a:off x="4022933" y="2351622"/>
            <a:ext cx="40105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2" name="Line 20"/>
          <p:cNvSpPr>
            <a:spLocks noChangeShapeType="1"/>
          </p:cNvSpPr>
          <p:nvPr/>
        </p:nvSpPr>
        <p:spPr bwMode="auto">
          <a:xfrm>
            <a:off x="4527909" y="2351622"/>
            <a:ext cx="40105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3" name="Content Placeholder 2"/>
          <p:cNvSpPr txBox="1">
            <a:spLocks/>
          </p:cNvSpPr>
          <p:nvPr/>
        </p:nvSpPr>
        <p:spPr bwMode="auto">
          <a:xfrm>
            <a:off x="6327224" y="3291857"/>
            <a:ext cx="2421926" cy="101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                                                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endParaRPr kumimoji="0" lang="en-US" sz="2800" b="0" i="1" u="none" strike="noStrike" kern="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44" name="Line 20"/>
          <p:cNvSpPr>
            <a:spLocks noChangeShapeType="1"/>
          </p:cNvSpPr>
          <p:nvPr/>
        </p:nvSpPr>
        <p:spPr bwMode="auto">
          <a:xfrm>
            <a:off x="1042029" y="2341350"/>
            <a:ext cx="40105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5" name="AutoShape 119"/>
          <p:cNvSpPr>
            <a:spLocks noChangeArrowheads="1"/>
          </p:cNvSpPr>
          <p:nvPr/>
        </p:nvSpPr>
        <p:spPr bwMode="auto">
          <a:xfrm rot="5400000">
            <a:off x="1432342" y="2287892"/>
            <a:ext cx="115940" cy="106916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46" name="Line 20"/>
          <p:cNvSpPr>
            <a:spLocks noChangeShapeType="1"/>
          </p:cNvSpPr>
          <p:nvPr/>
        </p:nvSpPr>
        <p:spPr bwMode="auto">
          <a:xfrm>
            <a:off x="1537540" y="2341350"/>
            <a:ext cx="40105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7" name="AutoShape 119"/>
          <p:cNvSpPr>
            <a:spLocks noChangeArrowheads="1"/>
          </p:cNvSpPr>
          <p:nvPr/>
        </p:nvSpPr>
        <p:spPr bwMode="auto">
          <a:xfrm rot="5400000">
            <a:off x="1927853" y="2287892"/>
            <a:ext cx="115940" cy="106916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48" name="AutoShape 119"/>
          <p:cNvSpPr>
            <a:spLocks noChangeArrowheads="1"/>
          </p:cNvSpPr>
          <p:nvPr/>
        </p:nvSpPr>
        <p:spPr bwMode="auto">
          <a:xfrm rot="5400000">
            <a:off x="2423364" y="2287892"/>
            <a:ext cx="115940" cy="106916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49" name="AutoShape 119"/>
          <p:cNvSpPr>
            <a:spLocks noChangeArrowheads="1"/>
          </p:cNvSpPr>
          <p:nvPr/>
        </p:nvSpPr>
        <p:spPr bwMode="auto">
          <a:xfrm rot="5400000">
            <a:off x="936828" y="2287892"/>
            <a:ext cx="115940" cy="106916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50" name="AutoShape 119"/>
          <p:cNvSpPr>
            <a:spLocks noChangeArrowheads="1"/>
          </p:cNvSpPr>
          <p:nvPr/>
        </p:nvSpPr>
        <p:spPr bwMode="auto">
          <a:xfrm rot="5400000">
            <a:off x="2931768" y="2290821"/>
            <a:ext cx="115940" cy="106917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51" name="Line 20"/>
          <p:cNvSpPr>
            <a:spLocks noChangeShapeType="1"/>
          </p:cNvSpPr>
          <p:nvPr/>
        </p:nvSpPr>
        <p:spPr bwMode="auto">
          <a:xfrm>
            <a:off x="3036965" y="2344279"/>
            <a:ext cx="40105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2" name="AutoShape 119"/>
          <p:cNvSpPr>
            <a:spLocks noChangeArrowheads="1"/>
          </p:cNvSpPr>
          <p:nvPr/>
        </p:nvSpPr>
        <p:spPr bwMode="auto">
          <a:xfrm rot="5400000">
            <a:off x="3427279" y="2290821"/>
            <a:ext cx="115940" cy="106917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53" name="Line 20"/>
          <p:cNvSpPr>
            <a:spLocks noChangeShapeType="1"/>
          </p:cNvSpPr>
          <p:nvPr/>
        </p:nvSpPr>
        <p:spPr bwMode="auto">
          <a:xfrm>
            <a:off x="3532477" y="2344279"/>
            <a:ext cx="40105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" name="AutoShape 119"/>
          <p:cNvSpPr>
            <a:spLocks noChangeArrowheads="1"/>
          </p:cNvSpPr>
          <p:nvPr/>
        </p:nvSpPr>
        <p:spPr bwMode="auto">
          <a:xfrm rot="5400000">
            <a:off x="3922791" y="2290821"/>
            <a:ext cx="115940" cy="106917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55" name="Line 20"/>
          <p:cNvSpPr>
            <a:spLocks noChangeShapeType="1"/>
          </p:cNvSpPr>
          <p:nvPr/>
        </p:nvSpPr>
        <p:spPr bwMode="auto">
          <a:xfrm>
            <a:off x="5016965" y="2341374"/>
            <a:ext cx="40105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6" name="AutoShape 119"/>
          <p:cNvSpPr>
            <a:spLocks noChangeArrowheads="1"/>
          </p:cNvSpPr>
          <p:nvPr/>
        </p:nvSpPr>
        <p:spPr bwMode="auto">
          <a:xfrm rot="5400000">
            <a:off x="5407278" y="2287915"/>
            <a:ext cx="115941" cy="106916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57" name="Line 20"/>
          <p:cNvSpPr>
            <a:spLocks noChangeShapeType="1"/>
          </p:cNvSpPr>
          <p:nvPr/>
        </p:nvSpPr>
        <p:spPr bwMode="auto">
          <a:xfrm>
            <a:off x="5512476" y="2341374"/>
            <a:ext cx="40105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8" name="AutoShape 119"/>
          <p:cNvSpPr>
            <a:spLocks noChangeArrowheads="1"/>
          </p:cNvSpPr>
          <p:nvPr/>
        </p:nvSpPr>
        <p:spPr bwMode="auto">
          <a:xfrm rot="5400000">
            <a:off x="5902789" y="2287915"/>
            <a:ext cx="115941" cy="106916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59" name="AutoShape 119"/>
          <p:cNvSpPr>
            <a:spLocks noChangeArrowheads="1"/>
          </p:cNvSpPr>
          <p:nvPr/>
        </p:nvSpPr>
        <p:spPr bwMode="auto">
          <a:xfrm rot="5400000">
            <a:off x="6398300" y="2287915"/>
            <a:ext cx="115941" cy="106916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60" name="AutoShape 119"/>
          <p:cNvSpPr>
            <a:spLocks noChangeArrowheads="1"/>
          </p:cNvSpPr>
          <p:nvPr/>
        </p:nvSpPr>
        <p:spPr bwMode="auto">
          <a:xfrm rot="5400000">
            <a:off x="4911764" y="2287915"/>
            <a:ext cx="115941" cy="106916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61" name="AutoShape 119"/>
          <p:cNvSpPr>
            <a:spLocks noChangeArrowheads="1"/>
          </p:cNvSpPr>
          <p:nvPr/>
        </p:nvSpPr>
        <p:spPr bwMode="auto">
          <a:xfrm rot="5400000">
            <a:off x="6906701" y="2290832"/>
            <a:ext cx="115941" cy="106916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62" name="Line 20"/>
          <p:cNvSpPr>
            <a:spLocks noChangeShapeType="1"/>
          </p:cNvSpPr>
          <p:nvPr/>
        </p:nvSpPr>
        <p:spPr bwMode="auto">
          <a:xfrm>
            <a:off x="7011898" y="2344289"/>
            <a:ext cx="40105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" name="AutoShape 119"/>
          <p:cNvSpPr>
            <a:spLocks noChangeArrowheads="1"/>
          </p:cNvSpPr>
          <p:nvPr/>
        </p:nvSpPr>
        <p:spPr bwMode="auto">
          <a:xfrm rot="5400000">
            <a:off x="7402212" y="2290832"/>
            <a:ext cx="115941" cy="106916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64" name="Line 20"/>
          <p:cNvSpPr>
            <a:spLocks noChangeShapeType="1"/>
          </p:cNvSpPr>
          <p:nvPr/>
        </p:nvSpPr>
        <p:spPr bwMode="auto">
          <a:xfrm>
            <a:off x="7507410" y="2344289"/>
            <a:ext cx="40105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5" name="AutoShape 119"/>
          <p:cNvSpPr>
            <a:spLocks noChangeArrowheads="1"/>
          </p:cNvSpPr>
          <p:nvPr/>
        </p:nvSpPr>
        <p:spPr bwMode="auto">
          <a:xfrm rot="5400000">
            <a:off x="7897724" y="2290832"/>
            <a:ext cx="115941" cy="106916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66" name="Line 20"/>
          <p:cNvSpPr>
            <a:spLocks noChangeShapeType="1"/>
          </p:cNvSpPr>
          <p:nvPr/>
        </p:nvSpPr>
        <p:spPr bwMode="auto">
          <a:xfrm>
            <a:off x="2033051" y="2341350"/>
            <a:ext cx="40105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" name="Line 20"/>
          <p:cNvSpPr>
            <a:spLocks noChangeShapeType="1"/>
          </p:cNvSpPr>
          <p:nvPr/>
        </p:nvSpPr>
        <p:spPr bwMode="auto">
          <a:xfrm>
            <a:off x="2541454" y="2344279"/>
            <a:ext cx="40105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8" name="Arc 167"/>
          <p:cNvSpPr/>
          <p:nvPr/>
        </p:nvSpPr>
        <p:spPr bwMode="auto">
          <a:xfrm>
            <a:off x="970011" y="1900330"/>
            <a:ext cx="1501944" cy="766104"/>
          </a:xfrm>
          <a:prstGeom prst="arc">
            <a:avLst>
              <a:gd name="adj1" fmla="val 10754967"/>
              <a:gd name="adj2" fmla="val 29430"/>
            </a:avLst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9" name="Arc 168"/>
          <p:cNvSpPr/>
          <p:nvPr/>
        </p:nvSpPr>
        <p:spPr bwMode="auto">
          <a:xfrm>
            <a:off x="2487211" y="1900330"/>
            <a:ext cx="1501944" cy="766104"/>
          </a:xfrm>
          <a:prstGeom prst="arc">
            <a:avLst>
              <a:gd name="adj1" fmla="val 10754967"/>
              <a:gd name="adj2" fmla="val 29430"/>
            </a:avLst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0" name="Arc 169"/>
          <p:cNvSpPr/>
          <p:nvPr/>
        </p:nvSpPr>
        <p:spPr bwMode="auto">
          <a:xfrm>
            <a:off x="1490209" y="2078890"/>
            <a:ext cx="938900" cy="408984"/>
          </a:xfrm>
          <a:prstGeom prst="arc">
            <a:avLst>
              <a:gd name="adj1" fmla="val 10754967"/>
              <a:gd name="adj2" fmla="val 132989"/>
            </a:avLst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1" name="Arc 170"/>
          <p:cNvSpPr/>
          <p:nvPr/>
        </p:nvSpPr>
        <p:spPr bwMode="auto">
          <a:xfrm>
            <a:off x="2502432" y="2078890"/>
            <a:ext cx="1008979" cy="408984"/>
          </a:xfrm>
          <a:prstGeom prst="arc">
            <a:avLst>
              <a:gd name="adj1" fmla="val 10754967"/>
              <a:gd name="adj2" fmla="val 132989"/>
            </a:avLst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2" name="Line 20"/>
          <p:cNvSpPr>
            <a:spLocks noChangeShapeType="1"/>
          </p:cNvSpPr>
          <p:nvPr/>
        </p:nvSpPr>
        <p:spPr bwMode="auto">
          <a:xfrm>
            <a:off x="6007988" y="2341374"/>
            <a:ext cx="40105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3" name="Line 20"/>
          <p:cNvSpPr>
            <a:spLocks noChangeShapeType="1"/>
          </p:cNvSpPr>
          <p:nvPr/>
        </p:nvSpPr>
        <p:spPr bwMode="auto">
          <a:xfrm>
            <a:off x="6516387" y="2344289"/>
            <a:ext cx="40105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" name="Arc 173"/>
          <p:cNvSpPr/>
          <p:nvPr/>
        </p:nvSpPr>
        <p:spPr bwMode="auto">
          <a:xfrm>
            <a:off x="4944945" y="1900330"/>
            <a:ext cx="1501944" cy="766104"/>
          </a:xfrm>
          <a:prstGeom prst="arc">
            <a:avLst>
              <a:gd name="adj1" fmla="val 10754967"/>
              <a:gd name="adj2" fmla="val 29430"/>
            </a:avLst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5" name="Arc 174"/>
          <p:cNvSpPr/>
          <p:nvPr/>
        </p:nvSpPr>
        <p:spPr bwMode="auto">
          <a:xfrm>
            <a:off x="6462145" y="1900330"/>
            <a:ext cx="1501944" cy="766104"/>
          </a:xfrm>
          <a:prstGeom prst="arc">
            <a:avLst>
              <a:gd name="adj1" fmla="val 10754967"/>
              <a:gd name="adj2" fmla="val 29430"/>
            </a:avLst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6" name="Arc 175"/>
          <p:cNvSpPr/>
          <p:nvPr/>
        </p:nvSpPr>
        <p:spPr bwMode="auto">
          <a:xfrm>
            <a:off x="5465143" y="2078890"/>
            <a:ext cx="938900" cy="408984"/>
          </a:xfrm>
          <a:prstGeom prst="arc">
            <a:avLst>
              <a:gd name="adj1" fmla="val 10754967"/>
              <a:gd name="adj2" fmla="val 132989"/>
            </a:avLst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7" name="Arc 176"/>
          <p:cNvSpPr/>
          <p:nvPr/>
        </p:nvSpPr>
        <p:spPr bwMode="auto">
          <a:xfrm>
            <a:off x="6477366" y="2078890"/>
            <a:ext cx="1008979" cy="408984"/>
          </a:xfrm>
          <a:prstGeom prst="arc">
            <a:avLst>
              <a:gd name="adj1" fmla="val 10754967"/>
              <a:gd name="adj2" fmla="val 132989"/>
            </a:avLst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8" name="AutoShape 119"/>
          <p:cNvSpPr>
            <a:spLocks noChangeArrowheads="1"/>
          </p:cNvSpPr>
          <p:nvPr/>
        </p:nvSpPr>
        <p:spPr bwMode="auto">
          <a:xfrm rot="5400000">
            <a:off x="4413246" y="2298164"/>
            <a:ext cx="115941" cy="106916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79" name="Line 20"/>
          <p:cNvSpPr>
            <a:spLocks noChangeShapeType="1"/>
          </p:cNvSpPr>
          <p:nvPr/>
        </p:nvSpPr>
        <p:spPr bwMode="auto">
          <a:xfrm>
            <a:off x="4518444" y="2365270"/>
            <a:ext cx="401055" cy="0"/>
          </a:xfrm>
          <a:prstGeom prst="line">
            <a:avLst/>
          </a:prstGeom>
          <a:noFill/>
          <a:ln w="22225">
            <a:solidFill>
              <a:srgbClr val="00B05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0" name="Arc 179"/>
          <p:cNvSpPr/>
          <p:nvPr/>
        </p:nvSpPr>
        <p:spPr bwMode="auto">
          <a:xfrm>
            <a:off x="4503731" y="1562813"/>
            <a:ext cx="3505422" cy="1616815"/>
          </a:xfrm>
          <a:prstGeom prst="arc">
            <a:avLst>
              <a:gd name="adj1" fmla="val 10853376"/>
              <a:gd name="adj2" fmla="val 21593906"/>
            </a:avLst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1" name="Arc 180"/>
          <p:cNvSpPr/>
          <p:nvPr/>
        </p:nvSpPr>
        <p:spPr bwMode="auto">
          <a:xfrm>
            <a:off x="4506003" y="1668314"/>
            <a:ext cx="2993990" cy="1302912"/>
          </a:xfrm>
          <a:prstGeom prst="arc">
            <a:avLst>
              <a:gd name="adj1" fmla="val 10853376"/>
              <a:gd name="adj2" fmla="val 21593906"/>
            </a:avLst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2" name="Arc 181"/>
          <p:cNvSpPr/>
          <p:nvPr/>
        </p:nvSpPr>
        <p:spPr bwMode="auto">
          <a:xfrm>
            <a:off x="4503732" y="2051594"/>
            <a:ext cx="975264" cy="424904"/>
          </a:xfrm>
          <a:prstGeom prst="arc">
            <a:avLst>
              <a:gd name="adj1" fmla="val 10754967"/>
              <a:gd name="adj2" fmla="val 132989"/>
            </a:avLst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524655" y="1545482"/>
            <a:ext cx="997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smtClean="0">
                <a:solidFill>
                  <a:srgbClr val="00B050"/>
                </a:solidFill>
              </a:rPr>
              <a:t>…</a:t>
            </a:r>
            <a:endParaRPr lang="en-US" sz="3200" b="1" i="0" dirty="0">
              <a:solidFill>
                <a:srgbClr val="00B050"/>
              </a:solidFill>
            </a:endParaRPr>
          </a:p>
        </p:txBody>
      </p:sp>
      <p:sp>
        <p:nvSpPr>
          <p:cNvPr id="184" name="Line 20"/>
          <p:cNvSpPr>
            <a:spLocks noChangeShapeType="1"/>
          </p:cNvSpPr>
          <p:nvPr/>
        </p:nvSpPr>
        <p:spPr bwMode="auto">
          <a:xfrm>
            <a:off x="4034594" y="2365270"/>
            <a:ext cx="401055" cy="0"/>
          </a:xfrm>
          <a:prstGeom prst="line">
            <a:avLst/>
          </a:prstGeom>
          <a:noFill/>
          <a:ln w="22225">
            <a:solidFill>
              <a:srgbClr val="00B05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" name="Arc 184"/>
          <p:cNvSpPr/>
          <p:nvPr/>
        </p:nvSpPr>
        <p:spPr bwMode="auto">
          <a:xfrm>
            <a:off x="941340" y="1578732"/>
            <a:ext cx="3562549" cy="1603168"/>
          </a:xfrm>
          <a:prstGeom prst="arc">
            <a:avLst>
              <a:gd name="adj1" fmla="val 10853376"/>
              <a:gd name="adj2" fmla="val 21433451"/>
            </a:avLst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6" name="Arc 185"/>
          <p:cNvSpPr/>
          <p:nvPr/>
        </p:nvSpPr>
        <p:spPr bwMode="auto">
          <a:xfrm>
            <a:off x="1468955" y="1684234"/>
            <a:ext cx="2993990" cy="1302912"/>
          </a:xfrm>
          <a:prstGeom prst="arc">
            <a:avLst>
              <a:gd name="adj1" fmla="val 10853376"/>
              <a:gd name="adj2" fmla="val 21500200"/>
            </a:avLst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465690" y="1559130"/>
            <a:ext cx="997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 smtClean="0">
                <a:solidFill>
                  <a:srgbClr val="00B050"/>
                </a:solidFill>
              </a:rPr>
              <a:t>…</a:t>
            </a:r>
            <a:endParaRPr lang="en-US" sz="3200" b="1" i="0" dirty="0">
              <a:solidFill>
                <a:srgbClr val="00B050"/>
              </a:solidFill>
            </a:endParaRPr>
          </a:p>
        </p:txBody>
      </p:sp>
      <p:sp>
        <p:nvSpPr>
          <p:cNvPr id="188" name="Arc 187"/>
          <p:cNvSpPr/>
          <p:nvPr/>
        </p:nvSpPr>
        <p:spPr bwMode="auto">
          <a:xfrm>
            <a:off x="3538707" y="2092538"/>
            <a:ext cx="862895" cy="397608"/>
          </a:xfrm>
          <a:prstGeom prst="arc">
            <a:avLst>
              <a:gd name="adj1" fmla="val 10754967"/>
              <a:gd name="adj2" fmla="val 132989"/>
            </a:avLst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9" name="AutoShape 119"/>
          <p:cNvSpPr>
            <a:spLocks noChangeArrowheads="1"/>
          </p:cNvSpPr>
          <p:nvPr/>
        </p:nvSpPr>
        <p:spPr bwMode="auto">
          <a:xfrm rot="5400000">
            <a:off x="4395737" y="2288142"/>
            <a:ext cx="150723" cy="138991"/>
          </a:xfrm>
          <a:prstGeom prst="flowChartConnector">
            <a:avLst/>
          </a:prstGeom>
          <a:solidFill>
            <a:srgbClr val="00B050"/>
          </a:solidFill>
          <a:ln w="1905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90" name="Line 20"/>
          <p:cNvSpPr>
            <a:spLocks noChangeShapeType="1"/>
          </p:cNvSpPr>
          <p:nvPr/>
        </p:nvSpPr>
        <p:spPr bwMode="auto">
          <a:xfrm>
            <a:off x="2035323" y="2343622"/>
            <a:ext cx="401055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1" name="AutoShape 119"/>
          <p:cNvSpPr>
            <a:spLocks noChangeArrowheads="1"/>
          </p:cNvSpPr>
          <p:nvPr/>
        </p:nvSpPr>
        <p:spPr bwMode="auto">
          <a:xfrm rot="5400000">
            <a:off x="6390617" y="2276766"/>
            <a:ext cx="150723" cy="138991"/>
          </a:xfrm>
          <a:prstGeom prst="flowChartConnector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 dirty="0"/>
          </a:p>
        </p:txBody>
      </p:sp>
      <p:sp>
        <p:nvSpPr>
          <p:cNvPr id="192" name="Line 20"/>
          <p:cNvSpPr>
            <a:spLocks noChangeShapeType="1"/>
          </p:cNvSpPr>
          <p:nvPr/>
        </p:nvSpPr>
        <p:spPr bwMode="auto">
          <a:xfrm>
            <a:off x="2543726" y="2346551"/>
            <a:ext cx="401056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3" name="Line 20"/>
          <p:cNvSpPr>
            <a:spLocks noChangeShapeType="1"/>
          </p:cNvSpPr>
          <p:nvPr/>
        </p:nvSpPr>
        <p:spPr bwMode="auto">
          <a:xfrm>
            <a:off x="6010260" y="2343646"/>
            <a:ext cx="401055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" name="Line 20"/>
          <p:cNvSpPr>
            <a:spLocks noChangeShapeType="1"/>
          </p:cNvSpPr>
          <p:nvPr/>
        </p:nvSpPr>
        <p:spPr bwMode="auto">
          <a:xfrm>
            <a:off x="6518659" y="2346561"/>
            <a:ext cx="401056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" name="AutoShape 119"/>
          <p:cNvSpPr>
            <a:spLocks noChangeArrowheads="1"/>
          </p:cNvSpPr>
          <p:nvPr/>
        </p:nvSpPr>
        <p:spPr bwMode="auto">
          <a:xfrm rot="5400000">
            <a:off x="2405401" y="2276766"/>
            <a:ext cx="150723" cy="138991"/>
          </a:xfrm>
          <a:prstGeom prst="flowChartConnector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96" name="AutoShape 119"/>
          <p:cNvSpPr>
            <a:spLocks noChangeArrowheads="1"/>
          </p:cNvSpPr>
          <p:nvPr/>
        </p:nvSpPr>
        <p:spPr bwMode="auto">
          <a:xfrm rot="5400000">
            <a:off x="3425924" y="2279038"/>
            <a:ext cx="150723" cy="138991"/>
          </a:xfrm>
          <a:prstGeom prst="flowChartConnector">
            <a:avLst/>
          </a:prstGeom>
          <a:solidFill>
            <a:srgbClr val="0033CC"/>
          </a:solidFill>
          <a:ln w="1905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97" name="AutoShape 119"/>
          <p:cNvSpPr>
            <a:spLocks noChangeArrowheads="1"/>
          </p:cNvSpPr>
          <p:nvPr/>
        </p:nvSpPr>
        <p:spPr bwMode="auto">
          <a:xfrm rot="5400000">
            <a:off x="7402841" y="2279038"/>
            <a:ext cx="150723" cy="138991"/>
          </a:xfrm>
          <a:prstGeom prst="flowChartConnector">
            <a:avLst/>
          </a:prstGeom>
          <a:solidFill>
            <a:srgbClr val="0033CC"/>
          </a:solidFill>
          <a:ln w="1905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98" name="AutoShape 119"/>
          <p:cNvSpPr>
            <a:spLocks noChangeArrowheads="1"/>
          </p:cNvSpPr>
          <p:nvPr/>
        </p:nvSpPr>
        <p:spPr bwMode="auto">
          <a:xfrm rot="5400000">
            <a:off x="1423570" y="2279038"/>
            <a:ext cx="150723" cy="138991"/>
          </a:xfrm>
          <a:prstGeom prst="flowChartConnector">
            <a:avLst/>
          </a:prstGeom>
          <a:solidFill>
            <a:srgbClr val="0033CC"/>
          </a:solidFill>
          <a:ln w="1905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99" name="AutoShape 119"/>
          <p:cNvSpPr>
            <a:spLocks noChangeArrowheads="1"/>
          </p:cNvSpPr>
          <p:nvPr/>
        </p:nvSpPr>
        <p:spPr bwMode="auto">
          <a:xfrm rot="5400000">
            <a:off x="5404685" y="2279038"/>
            <a:ext cx="150723" cy="138991"/>
          </a:xfrm>
          <a:prstGeom prst="flowChartConnector">
            <a:avLst/>
          </a:prstGeom>
          <a:solidFill>
            <a:srgbClr val="0033CC"/>
          </a:solidFill>
          <a:ln w="1905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01" name="TextBox 200"/>
          <p:cNvSpPr txBox="1"/>
          <p:nvPr/>
        </p:nvSpPr>
        <p:spPr>
          <a:xfrm>
            <a:off x="6196156" y="3025915"/>
            <a:ext cx="215153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0" kern="0" dirty="0" smtClean="0">
                <a:solidFill>
                  <a:srgbClr val="0033CC"/>
                </a:solidFill>
                <a:latin typeface="Calibri" pitchFamily="34" charset="0"/>
              </a:rPr>
              <a:t>≤ </a:t>
            </a:r>
            <a:r>
              <a:rPr lang="en-US" kern="0" dirty="0" smtClean="0">
                <a:solidFill>
                  <a:srgbClr val="0033CC"/>
                </a:solidFill>
                <a:latin typeface="Calibri" pitchFamily="34" charset="0"/>
              </a:rPr>
              <a:t>n</a:t>
            </a:r>
            <a:r>
              <a:rPr lang="en-US" i="0" kern="0" dirty="0" smtClean="0">
                <a:solidFill>
                  <a:srgbClr val="0033CC"/>
                </a:solidFill>
                <a:latin typeface="Calibri" pitchFamily="34" charset="0"/>
              </a:rPr>
              <a:t> log </a:t>
            </a:r>
            <a:r>
              <a:rPr lang="en-US" kern="0" dirty="0" smtClean="0">
                <a:solidFill>
                  <a:srgbClr val="0033CC"/>
                </a:solidFill>
                <a:latin typeface="Calibri" pitchFamily="34" charset="0"/>
              </a:rPr>
              <a:t>n</a:t>
            </a:r>
            <a:r>
              <a:rPr lang="en-US" i="0" kern="0" dirty="0" smtClean="0">
                <a:latin typeface="Calibri" pitchFamily="34" charset="0"/>
              </a:rPr>
              <a:t> edges</a:t>
            </a:r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730134" y="2317975"/>
            <a:ext cx="7575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 1   2    3            …                                                    n</a:t>
            </a:r>
            <a:r>
              <a:rPr lang="en-US" sz="2400" b="1" i="0" dirty="0" smtClean="0">
                <a:solidFill>
                  <a:srgbClr val="00B050"/>
                </a:solidFill>
              </a:rPr>
              <a:t>-1</a:t>
            </a:r>
            <a:r>
              <a:rPr lang="en-US" sz="2400" b="1" i="0" baseline="-25000" dirty="0" smtClean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 n</a:t>
            </a:r>
            <a:endParaRPr lang="en-US" sz="2400" b="1" dirty="0"/>
          </a:p>
        </p:txBody>
      </p:sp>
      <p:sp>
        <p:nvSpPr>
          <p:cNvPr id="74" name="Freeform 73"/>
          <p:cNvSpPr>
            <a:spLocks/>
          </p:cNvSpPr>
          <p:nvPr/>
        </p:nvSpPr>
        <p:spPr bwMode="auto">
          <a:xfrm>
            <a:off x="8283843" y="3480971"/>
            <a:ext cx="366860" cy="481040"/>
          </a:xfrm>
          <a:custGeom>
            <a:avLst/>
            <a:gdLst>
              <a:gd name="T0" fmla="*/ 0 w 1711"/>
              <a:gd name="T1" fmla="*/ 0 h 2342"/>
              <a:gd name="T2" fmla="*/ 0 w 1711"/>
              <a:gd name="T3" fmla="*/ 0 h 2342"/>
              <a:gd name="T4" fmla="*/ 0 w 1711"/>
              <a:gd name="T5" fmla="*/ 0 h 2342"/>
              <a:gd name="T6" fmla="*/ 0 w 1711"/>
              <a:gd name="T7" fmla="*/ 0 h 2342"/>
              <a:gd name="T8" fmla="*/ 0 w 1711"/>
              <a:gd name="T9" fmla="*/ 0 h 2342"/>
              <a:gd name="T10" fmla="*/ 0 w 1711"/>
              <a:gd name="T11" fmla="*/ 0 h 2342"/>
              <a:gd name="T12" fmla="*/ 0 w 1711"/>
              <a:gd name="T13" fmla="*/ 0 h 23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1"/>
              <a:gd name="T22" fmla="*/ 0 h 2342"/>
              <a:gd name="T23" fmla="*/ 1711 w 1711"/>
              <a:gd name="T24" fmla="*/ 2342 h 234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1" h="2342">
                <a:moveTo>
                  <a:pt x="193" y="1092"/>
                </a:moveTo>
                <a:lnTo>
                  <a:pt x="0" y="1726"/>
                </a:lnTo>
                <a:lnTo>
                  <a:pt x="660" y="2342"/>
                </a:lnTo>
                <a:lnTo>
                  <a:pt x="1711" y="273"/>
                </a:lnTo>
                <a:lnTo>
                  <a:pt x="1711" y="0"/>
                </a:lnTo>
                <a:lnTo>
                  <a:pt x="539" y="1744"/>
                </a:lnTo>
                <a:lnTo>
                  <a:pt x="193" y="109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39" grpId="1" animBg="1"/>
      <p:bldP spid="140" grpId="0" animBg="1"/>
      <p:bldP spid="140" grpId="1" animBg="1"/>
      <p:bldP spid="141" grpId="0" animBg="1"/>
      <p:bldP spid="142" grpId="0" animBg="1"/>
      <p:bldP spid="144" grpId="0" animBg="1"/>
      <p:bldP spid="144" grpId="1" animBg="1"/>
      <p:bldP spid="146" grpId="0" animBg="1"/>
      <p:bldP spid="146" grpId="1" animBg="1"/>
      <p:bldP spid="151" grpId="0" animBg="1"/>
      <p:bldP spid="151" grpId="1" animBg="1"/>
      <p:bldP spid="153" grpId="0" animBg="1"/>
      <p:bldP spid="153" grpId="1" animBg="1"/>
      <p:bldP spid="155" grpId="0" animBg="1"/>
      <p:bldP spid="155" grpId="1" animBg="1"/>
      <p:bldP spid="157" grpId="0" animBg="1"/>
      <p:bldP spid="157" grpId="1" animBg="1"/>
      <p:bldP spid="162" grpId="0" animBg="1"/>
      <p:bldP spid="162" grpId="1" animBg="1"/>
      <p:bldP spid="164" grpId="0" animBg="1"/>
      <p:bldP spid="164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9" grpId="0" animBg="1"/>
      <p:bldP spid="170" grpId="0" animBg="1"/>
      <p:bldP spid="171" grpId="0" animBg="1"/>
      <p:bldP spid="172" grpId="0" animBg="1"/>
      <p:bldP spid="172" grpId="1" animBg="1"/>
      <p:bldP spid="173" grpId="0" animBg="1"/>
      <p:bldP spid="173" grpId="1" animBg="1"/>
      <p:bldP spid="174" grpId="0" animBg="1"/>
      <p:bldP spid="175" grpId="0" animBg="1"/>
      <p:bldP spid="176" grpId="0" animBg="1"/>
      <p:bldP spid="177" grpId="0" animBg="1"/>
      <p:bldP spid="179" grpId="0" animBg="1"/>
      <p:bldP spid="190" grpId="0" animBg="1"/>
      <p:bldP spid="192" grpId="0" animBg="1"/>
      <p:bldP spid="193" grpId="0" animBg="1"/>
      <p:bldP spid="194" grpId="0" animBg="1"/>
      <p:bldP spid="201" grpId="0" animBg="1"/>
      <p:bldP spid="7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 bwMode="auto">
          <a:xfrm>
            <a:off x="502415" y="917933"/>
            <a:ext cx="7916370" cy="716319"/>
          </a:xfrm>
          <a:prstGeom prst="roundRect">
            <a:avLst/>
          </a:prstGeom>
          <a:gradFill flip="none" rotWithShape="1">
            <a:gsLst>
              <a:gs pos="0">
                <a:srgbClr val="81CEFD">
                  <a:tint val="66000"/>
                  <a:satMod val="160000"/>
                </a:srgbClr>
              </a:gs>
              <a:gs pos="50000">
                <a:srgbClr val="81CEFD">
                  <a:tint val="44500"/>
                  <a:satMod val="160000"/>
                </a:srgbClr>
              </a:gs>
              <a:gs pos="100000">
                <a:srgbClr val="81CEFD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 list sorted or </a:t>
            </a:r>
            <a:r>
              <a:rPr lang="en-US" i="0" dirty="0" smtClean="0">
                <a:solidFill>
                  <a:srgbClr val="0033CC"/>
                </a:solidFill>
                <a:latin typeface="cmmi10"/>
              </a:rPr>
              <a:t>²</a:t>
            </a:r>
            <a:r>
              <a:rPr lang="en-US" dirty="0" smtClean="0"/>
              <a:t>-far from sorted?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969368"/>
            <a:ext cx="8382000" cy="5257800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990033"/>
                </a:solidFill>
                <a:latin typeface="Calibri" pitchFamily="34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alibri" pitchFamily="34" charset="0"/>
              </a:rPr>
              <a:t>Pick a random edge </a:t>
            </a:r>
            <a:r>
              <a:rPr lang="en-US" dirty="0" smtClean="0">
                <a:solidFill>
                  <a:srgbClr val="0033CC"/>
                </a:solidFill>
                <a:latin typeface="Calibri" pitchFamily="34" charset="0"/>
              </a:rPr>
              <a:t>(</a:t>
            </a:r>
            <a:r>
              <a:rPr lang="en-US" i="1" dirty="0" smtClean="0">
                <a:solidFill>
                  <a:srgbClr val="0033CC"/>
                </a:solidFill>
              </a:rPr>
              <a:t>x</a:t>
            </a:r>
            <a:r>
              <a:rPr lang="en-US" i="1" baseline="-25000" dirty="0" smtClean="0">
                <a:solidFill>
                  <a:srgbClr val="0033CC"/>
                </a:solidFill>
              </a:rPr>
              <a:t>i </a:t>
            </a:r>
            <a:r>
              <a:rPr lang="en-US" i="1" dirty="0" smtClean="0">
                <a:solidFill>
                  <a:srgbClr val="0033CC"/>
                </a:solidFill>
                <a:cs typeface="Arial" pitchFamily="34" charset="0"/>
              </a:rPr>
              <a:t>,</a:t>
            </a:r>
            <a:r>
              <a:rPr lang="en-US" i="1" dirty="0" err="1" smtClean="0">
                <a:solidFill>
                  <a:srgbClr val="0033CC"/>
                </a:solidFill>
              </a:rPr>
              <a:t>x</a:t>
            </a:r>
            <a:r>
              <a:rPr lang="en-US" i="1" baseline="-25000" dirty="0" err="1" smtClean="0">
                <a:solidFill>
                  <a:srgbClr val="0033CC"/>
                </a:solidFill>
              </a:rPr>
              <a:t>j</a:t>
            </a:r>
            <a:r>
              <a:rPr lang="en-US" dirty="0" smtClean="0">
                <a:solidFill>
                  <a:srgbClr val="0033CC"/>
                </a:solidFill>
                <a:latin typeface="Calibri" pitchFamily="34" charset="0"/>
              </a:rPr>
              <a:t>)</a:t>
            </a:r>
            <a:r>
              <a:rPr lang="en-US" dirty="0" smtClean="0">
                <a:latin typeface="Calibri" pitchFamily="34" charset="0"/>
              </a:rPr>
              <a:t> from the 2-spanner </a:t>
            </a:r>
            <a:r>
              <a:rPr lang="en-US" dirty="0" smtClean="0"/>
              <a:t>and </a:t>
            </a:r>
            <a:r>
              <a:rPr lang="en-US" b="1" dirty="0" smtClean="0"/>
              <a:t>reject</a:t>
            </a:r>
            <a:r>
              <a:rPr lang="en-US" dirty="0" smtClean="0"/>
              <a:t> if</a:t>
            </a:r>
            <a:r>
              <a:rPr lang="en-US" dirty="0" smtClean="0">
                <a:solidFill>
                  <a:srgbClr val="800080"/>
                </a:solidFill>
              </a:rPr>
              <a:t> </a:t>
            </a:r>
            <a:r>
              <a:rPr lang="en-US" i="1" dirty="0" smtClean="0">
                <a:solidFill>
                  <a:srgbClr val="0033CC"/>
                </a:solidFill>
              </a:rPr>
              <a:t>x</a:t>
            </a:r>
            <a:r>
              <a:rPr lang="en-US" i="1" baseline="-25000" dirty="0" smtClean="0">
                <a:solidFill>
                  <a:srgbClr val="0033CC"/>
                </a:solidFill>
              </a:rPr>
              <a:t>i</a:t>
            </a:r>
            <a:r>
              <a:rPr lang="en-US" i="1" dirty="0" smtClean="0">
                <a:solidFill>
                  <a:srgbClr val="0033CC"/>
                </a:solidFill>
                <a:cs typeface="Arial" pitchFamily="34" charset="0"/>
              </a:rPr>
              <a:t> &gt; </a:t>
            </a:r>
            <a:r>
              <a:rPr lang="en-US" i="1" dirty="0" err="1" smtClean="0">
                <a:solidFill>
                  <a:srgbClr val="0033CC"/>
                </a:solidFill>
              </a:rPr>
              <a:t>x</a:t>
            </a:r>
            <a:r>
              <a:rPr lang="en-US" i="1" baseline="-25000" dirty="0" err="1" smtClean="0">
                <a:solidFill>
                  <a:srgbClr val="0033CC"/>
                </a:solidFill>
              </a:rPr>
              <a:t>j</a:t>
            </a:r>
            <a:r>
              <a:rPr lang="en-US" dirty="0" smtClean="0"/>
              <a:t>. </a:t>
            </a:r>
            <a:endParaRPr lang="en-US" dirty="0" smtClean="0">
              <a:latin typeface="Calibri" pitchFamily="34" charset="0"/>
            </a:endParaRPr>
          </a:p>
          <a:p>
            <a:pPr>
              <a:buNone/>
            </a:pPr>
            <a:endParaRPr lang="en-US" dirty="0" smtClean="0">
              <a:latin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</a:rPr>
              <a:t>                         </a:t>
            </a: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1             2            5            4            3            6             7</a:t>
            </a:r>
            <a:endParaRPr lang="en-US" sz="1800" dirty="0" smtClean="0"/>
          </a:p>
          <a:p>
            <a:pPr>
              <a:buNone/>
            </a:pPr>
            <a:r>
              <a:rPr lang="en-US" i="1" dirty="0" smtClean="0">
                <a:solidFill>
                  <a:srgbClr val="0033CC"/>
                </a:solidFill>
                <a:latin typeface="Calibri" pitchFamily="34" charset="0"/>
              </a:rPr>
              <a:t>Analysis:</a:t>
            </a:r>
          </a:p>
          <a:p>
            <a:r>
              <a:rPr lang="en-US" dirty="0" smtClean="0"/>
              <a:t>Call an edge </a:t>
            </a:r>
            <a:r>
              <a:rPr lang="en-US" dirty="0" smtClean="0">
                <a:solidFill>
                  <a:srgbClr val="0033CC"/>
                </a:solidFill>
              </a:rPr>
              <a:t>(</a:t>
            </a:r>
            <a:r>
              <a:rPr lang="en-US" i="1" dirty="0" smtClean="0">
                <a:solidFill>
                  <a:srgbClr val="0033CC"/>
                </a:solidFill>
              </a:rPr>
              <a:t>x</a:t>
            </a:r>
            <a:r>
              <a:rPr lang="en-US" i="1" baseline="-25000" dirty="0" smtClean="0">
                <a:solidFill>
                  <a:srgbClr val="0033CC"/>
                </a:solidFill>
              </a:rPr>
              <a:t>i </a:t>
            </a:r>
            <a:r>
              <a:rPr lang="en-US" i="1" dirty="0" smtClean="0">
                <a:solidFill>
                  <a:srgbClr val="0033CC"/>
                </a:solidFill>
                <a:cs typeface="Arial" pitchFamily="34" charset="0"/>
              </a:rPr>
              <a:t>,</a:t>
            </a:r>
            <a:r>
              <a:rPr lang="en-US" i="1" dirty="0" err="1" smtClean="0">
                <a:solidFill>
                  <a:srgbClr val="0033CC"/>
                </a:solidFill>
              </a:rPr>
              <a:t>x</a:t>
            </a:r>
            <a:r>
              <a:rPr lang="en-US" i="1" baseline="-25000" dirty="0" err="1" smtClean="0">
                <a:solidFill>
                  <a:srgbClr val="0033CC"/>
                </a:solidFill>
              </a:rPr>
              <a:t>j</a:t>
            </a:r>
            <a:r>
              <a:rPr lang="en-US" dirty="0" smtClean="0">
                <a:solidFill>
                  <a:srgbClr val="0033CC"/>
                </a:solidFill>
              </a:rPr>
              <a:t>)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violated</a:t>
            </a:r>
            <a:r>
              <a:rPr lang="en-US" dirty="0" smtClean="0"/>
              <a:t> if</a:t>
            </a:r>
            <a:r>
              <a:rPr lang="en-US" dirty="0" smtClean="0">
                <a:solidFill>
                  <a:srgbClr val="800080"/>
                </a:solidFill>
              </a:rPr>
              <a:t> </a:t>
            </a:r>
            <a:r>
              <a:rPr lang="en-US" i="1" dirty="0" smtClean="0">
                <a:solidFill>
                  <a:srgbClr val="0033CC"/>
                </a:solidFill>
              </a:rPr>
              <a:t>x</a:t>
            </a:r>
            <a:r>
              <a:rPr lang="en-US" i="1" baseline="-25000" dirty="0" smtClean="0">
                <a:solidFill>
                  <a:srgbClr val="0033CC"/>
                </a:solidFill>
              </a:rPr>
              <a:t>i</a:t>
            </a:r>
            <a:r>
              <a:rPr lang="en-US" i="1" dirty="0" smtClean="0">
                <a:solidFill>
                  <a:srgbClr val="0033CC"/>
                </a:solidFill>
                <a:cs typeface="Arial" pitchFamily="34" charset="0"/>
              </a:rPr>
              <a:t> &gt; </a:t>
            </a:r>
            <a:r>
              <a:rPr lang="en-US" i="1" dirty="0" err="1" smtClean="0">
                <a:solidFill>
                  <a:srgbClr val="0033CC"/>
                </a:solidFill>
              </a:rPr>
              <a:t>x</a:t>
            </a:r>
            <a:r>
              <a:rPr lang="en-US" i="1" baseline="-25000" dirty="0" err="1" smtClean="0">
                <a:solidFill>
                  <a:srgbClr val="0033CC"/>
                </a:solidFill>
              </a:rPr>
              <a:t>j</a:t>
            </a:r>
            <a:r>
              <a:rPr lang="en-US" i="1" baseline="-25000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, and </a:t>
            </a:r>
            <a:r>
              <a:rPr lang="en-US" b="1" dirty="0" smtClean="0"/>
              <a:t>good</a:t>
            </a:r>
            <a:r>
              <a:rPr lang="en-US" dirty="0" smtClean="0"/>
              <a:t>  otherwise.</a:t>
            </a:r>
          </a:p>
          <a:p>
            <a:r>
              <a:rPr lang="en-US" dirty="0" smtClean="0">
                <a:latin typeface="Calibri" pitchFamily="34" charset="0"/>
              </a:rPr>
              <a:t>If </a:t>
            </a:r>
            <a:r>
              <a:rPr lang="en-US" i="1" dirty="0" smtClean="0">
                <a:solidFill>
                  <a:srgbClr val="0033CC"/>
                </a:solidFill>
              </a:rPr>
              <a:t>x</a:t>
            </a:r>
            <a:r>
              <a:rPr lang="en-US" i="1" baseline="-25000" dirty="0" smtClean="0">
                <a:solidFill>
                  <a:srgbClr val="0033CC"/>
                </a:solidFill>
              </a:rPr>
              <a:t>i </a:t>
            </a:r>
            <a:r>
              <a:rPr lang="en-US" dirty="0" smtClean="0"/>
              <a:t> </a:t>
            </a:r>
            <a:r>
              <a:rPr lang="en-US" dirty="0" smtClean="0">
                <a:latin typeface="Calibri" pitchFamily="34" charset="0"/>
              </a:rPr>
              <a:t>is an endpoint of a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violated</a:t>
            </a:r>
            <a:r>
              <a:rPr lang="en-US" dirty="0" smtClean="0">
                <a:latin typeface="Calibri" pitchFamily="34" charset="0"/>
              </a:rPr>
              <a:t> edge, call it </a:t>
            </a:r>
            <a:r>
              <a:rPr lang="en-US" b="1" dirty="0" smtClean="0">
                <a:solidFill>
                  <a:srgbClr val="FF0000"/>
                </a:solidFill>
              </a:rPr>
              <a:t>bad</a:t>
            </a:r>
            <a:r>
              <a:rPr lang="en-US" dirty="0" smtClean="0">
                <a:latin typeface="Calibri" pitchFamily="34" charset="0"/>
              </a:rPr>
              <a:t>. Otherwise, call it </a:t>
            </a:r>
            <a:r>
              <a:rPr lang="en-US" b="1" dirty="0" smtClean="0">
                <a:solidFill>
                  <a:srgbClr val="00B050"/>
                </a:solidFill>
              </a:rPr>
              <a:t>good</a:t>
            </a:r>
            <a:r>
              <a:rPr lang="en-US" dirty="0" smtClean="0"/>
              <a:t>.</a:t>
            </a:r>
            <a:endParaRPr lang="en-US" dirty="0" smtClean="0">
              <a:latin typeface="Calibri" pitchFamily="34" charset="0"/>
            </a:endParaRPr>
          </a:p>
          <a:p>
            <a:pPr>
              <a:buNone/>
            </a:pPr>
            <a:endParaRPr lang="en-US" dirty="0" smtClean="0">
              <a:latin typeface="Calibri" pitchFamily="34" charset="0"/>
            </a:endParaRPr>
          </a:p>
          <a:p>
            <a:pPr>
              <a:buNone/>
            </a:pPr>
            <a:r>
              <a:rPr lang="en-US" i="1" dirty="0" smtClean="0">
                <a:solidFill>
                  <a:srgbClr val="0033CC"/>
                </a:solidFill>
              </a:rPr>
              <a:t>Proof: </a:t>
            </a:r>
            <a:r>
              <a:rPr lang="en-US" dirty="0" smtClean="0"/>
              <a:t>Consider any two good numbers, </a:t>
            </a:r>
            <a:r>
              <a:rPr lang="en-US" i="1" dirty="0" smtClean="0">
                <a:solidFill>
                  <a:srgbClr val="0033CC"/>
                </a:solidFill>
              </a:rPr>
              <a:t>x</a:t>
            </a:r>
            <a:r>
              <a:rPr lang="en-US" i="1" baseline="-25000" dirty="0" smtClean="0">
                <a:solidFill>
                  <a:srgbClr val="0033CC"/>
                </a:solidFill>
              </a:rPr>
              <a:t>i</a:t>
            </a:r>
            <a:r>
              <a:rPr lang="en-US" i="1" dirty="0" smtClean="0">
                <a:solidFill>
                  <a:srgbClr val="0033CC"/>
                </a:solidFill>
                <a:cs typeface="Arial" pitchFamily="34" charset="0"/>
              </a:rPr>
              <a:t> </a:t>
            </a:r>
            <a:r>
              <a:rPr lang="en-US" dirty="0" smtClean="0"/>
              <a:t>and</a:t>
            </a:r>
            <a:r>
              <a:rPr lang="en-US" i="1" dirty="0" smtClean="0">
                <a:solidFill>
                  <a:srgbClr val="0033CC"/>
                </a:solidFill>
              </a:rPr>
              <a:t> </a:t>
            </a:r>
            <a:r>
              <a:rPr lang="en-US" i="1" dirty="0" err="1" smtClean="0">
                <a:solidFill>
                  <a:srgbClr val="0033CC"/>
                </a:solidFill>
              </a:rPr>
              <a:t>x</a:t>
            </a:r>
            <a:r>
              <a:rPr lang="en-US" i="1" baseline="-25000" dirty="0" err="1" smtClean="0">
                <a:solidFill>
                  <a:srgbClr val="0033CC"/>
                </a:solidFill>
              </a:rPr>
              <a:t>j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         They are connected by a path of (at most) two </a:t>
            </a:r>
            <a:r>
              <a:rPr lang="en-US" b="1" dirty="0" smtClean="0"/>
              <a:t>good</a:t>
            </a:r>
            <a:r>
              <a:rPr lang="en-US" dirty="0" smtClean="0"/>
              <a:t> edges </a:t>
            </a:r>
            <a:r>
              <a:rPr lang="en-US" dirty="0" smtClean="0">
                <a:solidFill>
                  <a:srgbClr val="0033CC"/>
                </a:solidFill>
              </a:rPr>
              <a:t>(</a:t>
            </a:r>
            <a:r>
              <a:rPr lang="en-US" i="1" dirty="0" smtClean="0">
                <a:solidFill>
                  <a:srgbClr val="0033CC"/>
                </a:solidFill>
              </a:rPr>
              <a:t>x</a:t>
            </a:r>
            <a:r>
              <a:rPr lang="en-US" i="1" baseline="-25000" dirty="0" smtClean="0">
                <a:solidFill>
                  <a:srgbClr val="0033CC"/>
                </a:solidFill>
              </a:rPr>
              <a:t>i </a:t>
            </a:r>
            <a:r>
              <a:rPr lang="en-US" i="1" dirty="0" smtClean="0">
                <a:solidFill>
                  <a:srgbClr val="0033CC"/>
                </a:solidFill>
                <a:cs typeface="Arial" pitchFamily="34" charset="0"/>
              </a:rPr>
              <a:t>,</a:t>
            </a:r>
            <a:r>
              <a:rPr lang="en-US" i="1" dirty="0" err="1" smtClean="0">
                <a:solidFill>
                  <a:srgbClr val="0033CC"/>
                </a:solidFill>
              </a:rPr>
              <a:t>x</a:t>
            </a:r>
            <a:r>
              <a:rPr lang="en-US" i="1" baseline="-25000" dirty="0" err="1" smtClean="0">
                <a:solidFill>
                  <a:srgbClr val="0033CC"/>
                </a:solidFill>
              </a:rPr>
              <a:t>k</a:t>
            </a:r>
            <a:r>
              <a:rPr lang="en-US" dirty="0" smtClean="0">
                <a:solidFill>
                  <a:srgbClr val="0033CC"/>
                </a:solidFill>
              </a:rPr>
              <a:t>), (</a:t>
            </a:r>
            <a:r>
              <a:rPr lang="en-US" i="1" dirty="0" err="1" smtClean="0">
                <a:solidFill>
                  <a:srgbClr val="0033CC"/>
                </a:solidFill>
              </a:rPr>
              <a:t>x</a:t>
            </a:r>
            <a:r>
              <a:rPr lang="en-US" i="1" baseline="-25000" dirty="0" err="1" smtClean="0">
                <a:solidFill>
                  <a:srgbClr val="0033CC"/>
                </a:solidFill>
              </a:rPr>
              <a:t>k</a:t>
            </a:r>
            <a:r>
              <a:rPr lang="en-US" i="1" baseline="-25000" dirty="0" smtClean="0">
                <a:solidFill>
                  <a:srgbClr val="0033CC"/>
                </a:solidFill>
              </a:rPr>
              <a:t> </a:t>
            </a:r>
            <a:r>
              <a:rPr lang="en-US" i="1" dirty="0" smtClean="0">
                <a:solidFill>
                  <a:srgbClr val="0033CC"/>
                </a:solidFill>
                <a:cs typeface="Arial" pitchFamily="34" charset="0"/>
              </a:rPr>
              <a:t>,</a:t>
            </a:r>
            <a:r>
              <a:rPr lang="en-US" i="1" dirty="0" err="1" smtClean="0">
                <a:solidFill>
                  <a:srgbClr val="0033CC"/>
                </a:solidFill>
              </a:rPr>
              <a:t>x</a:t>
            </a:r>
            <a:r>
              <a:rPr lang="en-US" i="1" baseline="-25000" dirty="0" err="1" smtClean="0">
                <a:solidFill>
                  <a:srgbClr val="0033CC"/>
                </a:solidFill>
              </a:rPr>
              <a:t>j</a:t>
            </a:r>
            <a:r>
              <a:rPr lang="en-US" dirty="0" smtClean="0">
                <a:solidFill>
                  <a:srgbClr val="0033CC"/>
                </a:solidFill>
              </a:rPr>
              <a:t>)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i="1" dirty="0" smtClean="0">
                <a:latin typeface="Calibri" pitchFamily="34" charset="0"/>
              </a:rPr>
              <a:t>             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i="1" dirty="0" smtClean="0">
                <a:solidFill>
                  <a:srgbClr val="0033CC"/>
                </a:solidFill>
              </a:rPr>
              <a:t>x</a:t>
            </a:r>
            <a:r>
              <a:rPr lang="en-US" i="1" baseline="-25000" dirty="0" smtClean="0">
                <a:solidFill>
                  <a:srgbClr val="0033CC"/>
                </a:solidFill>
              </a:rPr>
              <a:t>i </a:t>
            </a:r>
            <a:r>
              <a:rPr lang="en-US" dirty="0" smtClean="0">
                <a:solidFill>
                  <a:srgbClr val="0033CC"/>
                </a:solidFill>
                <a:cs typeface="Arial" pitchFamily="34" charset="0"/>
              </a:rPr>
              <a:t>≤</a:t>
            </a:r>
            <a:r>
              <a:rPr lang="en-US" i="1" dirty="0" smtClean="0">
                <a:solidFill>
                  <a:srgbClr val="0033CC"/>
                </a:solidFill>
              </a:rPr>
              <a:t> </a:t>
            </a:r>
            <a:r>
              <a:rPr lang="en-US" i="1" dirty="0" err="1" smtClean="0">
                <a:solidFill>
                  <a:srgbClr val="0033CC"/>
                </a:solidFill>
              </a:rPr>
              <a:t>x</a:t>
            </a:r>
            <a:r>
              <a:rPr lang="en-US" i="1" baseline="-25000" dirty="0" err="1" smtClean="0">
                <a:solidFill>
                  <a:srgbClr val="0033CC"/>
                </a:solidFill>
              </a:rPr>
              <a:t>k</a:t>
            </a:r>
            <a:r>
              <a:rPr lang="en-US" i="1" baseline="-25000" dirty="0" smtClean="0">
                <a:solidFill>
                  <a:srgbClr val="0033CC"/>
                </a:solidFill>
              </a:rPr>
              <a:t>  </a:t>
            </a:r>
            <a:r>
              <a:rPr lang="en-US" dirty="0" smtClean="0">
                <a:latin typeface="Calibri" pitchFamily="34" charset="0"/>
              </a:rPr>
              <a:t>and </a:t>
            </a:r>
            <a:r>
              <a:rPr lang="en-US" i="1" dirty="0" err="1" smtClean="0">
                <a:solidFill>
                  <a:srgbClr val="0033CC"/>
                </a:solidFill>
              </a:rPr>
              <a:t>x</a:t>
            </a:r>
            <a:r>
              <a:rPr lang="en-US" i="1" baseline="-25000" dirty="0" err="1" smtClean="0">
                <a:solidFill>
                  <a:srgbClr val="0033CC"/>
                </a:solidFill>
              </a:rPr>
              <a:t>k</a:t>
            </a:r>
            <a:r>
              <a:rPr lang="en-US" i="1" baseline="-25000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  <a:cs typeface="Arial" pitchFamily="34" charset="0"/>
              </a:rPr>
              <a:t>≤ </a:t>
            </a:r>
            <a:r>
              <a:rPr lang="en-US" i="1" dirty="0" err="1" smtClean="0">
                <a:solidFill>
                  <a:srgbClr val="0033CC"/>
                </a:solidFill>
              </a:rPr>
              <a:t>x</a:t>
            </a:r>
            <a:r>
              <a:rPr lang="en-US" i="1" baseline="-25000" dirty="0" err="1" smtClean="0">
                <a:solidFill>
                  <a:srgbClr val="0033CC"/>
                </a:solidFill>
              </a:rPr>
              <a:t>j</a:t>
            </a:r>
            <a:endParaRPr lang="en-US" i="1" baseline="-25000" dirty="0" smtClean="0">
              <a:solidFill>
                <a:srgbClr val="0033CC"/>
              </a:solidFill>
            </a:endParaRPr>
          </a:p>
          <a:p>
            <a:pPr>
              <a:buNone/>
            </a:pPr>
            <a:r>
              <a:rPr lang="en-US" i="1" baseline="-25000" dirty="0" smtClean="0">
                <a:solidFill>
                  <a:srgbClr val="0033CC"/>
                </a:solidFill>
                <a:latin typeface="Calibri" pitchFamily="34" charset="0"/>
              </a:rPr>
              <a:t>                      </a:t>
            </a:r>
            <a:r>
              <a:rPr lang="en-US" dirty="0" smtClean="0">
                <a:latin typeface="cmsy10"/>
              </a:rPr>
              <a:t>)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33CC"/>
                </a:solidFill>
              </a:rPr>
              <a:t>x</a:t>
            </a:r>
            <a:r>
              <a:rPr lang="en-US" i="1" baseline="-25000" dirty="0" smtClean="0">
                <a:solidFill>
                  <a:srgbClr val="0033CC"/>
                </a:solidFill>
              </a:rPr>
              <a:t>i </a:t>
            </a:r>
            <a:r>
              <a:rPr lang="en-US" dirty="0" smtClean="0">
                <a:solidFill>
                  <a:srgbClr val="0033CC"/>
                </a:solidFill>
                <a:cs typeface="Arial" pitchFamily="34" charset="0"/>
              </a:rPr>
              <a:t>≤ </a:t>
            </a:r>
            <a:r>
              <a:rPr lang="en-US" i="1" dirty="0" err="1" smtClean="0">
                <a:solidFill>
                  <a:srgbClr val="0033CC"/>
                </a:solidFill>
              </a:rPr>
              <a:t>x</a:t>
            </a:r>
            <a:r>
              <a:rPr lang="en-US" i="1" baseline="-25000" dirty="0" err="1" smtClean="0">
                <a:solidFill>
                  <a:srgbClr val="0033CC"/>
                </a:solidFill>
              </a:rPr>
              <a:t>j</a:t>
            </a:r>
            <a:endParaRPr lang="en-US" i="1" baseline="-25000" dirty="0" smtClean="0">
              <a:solidFill>
                <a:srgbClr val="0033CC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5147662" y="2094059"/>
            <a:ext cx="50800" cy="50846"/>
          </a:xfrm>
          <a:prstGeom prst="rect">
            <a:avLst/>
          </a:prstGeom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161022" y="2109979"/>
            <a:ext cx="50800" cy="50846"/>
          </a:xfrm>
          <a:prstGeom prst="rect">
            <a:avLst/>
          </a:prstGeom>
        </p:spPr>
      </p:pic>
      <p:grpSp>
        <p:nvGrpSpPr>
          <p:cNvPr id="5" name="Group 41"/>
          <p:cNvGrpSpPr/>
          <p:nvPr/>
        </p:nvGrpSpPr>
        <p:grpSpPr>
          <a:xfrm>
            <a:off x="1993454" y="1716297"/>
            <a:ext cx="5967968" cy="1313022"/>
            <a:chOff x="1433336" y="2265525"/>
            <a:chExt cx="5967968" cy="1612719"/>
          </a:xfrm>
        </p:grpSpPr>
        <p:sp>
          <p:nvSpPr>
            <p:cNvPr id="6" name="Arc 5"/>
            <p:cNvSpPr/>
            <p:nvPr/>
          </p:nvSpPr>
          <p:spPr bwMode="auto">
            <a:xfrm>
              <a:off x="1433336" y="2265525"/>
              <a:ext cx="2976784" cy="1596799"/>
            </a:xfrm>
            <a:prstGeom prst="arc">
              <a:avLst>
                <a:gd name="adj1" fmla="val 10754967"/>
                <a:gd name="adj2" fmla="val 14908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Arc 15"/>
            <p:cNvSpPr/>
            <p:nvPr/>
          </p:nvSpPr>
          <p:spPr bwMode="auto">
            <a:xfrm>
              <a:off x="4424520" y="2281445"/>
              <a:ext cx="2976784" cy="1596799"/>
            </a:xfrm>
            <a:prstGeom prst="arc">
              <a:avLst>
                <a:gd name="adj1" fmla="val 10754967"/>
                <a:gd name="adj2" fmla="val 14908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" name="Group 40"/>
          <p:cNvGrpSpPr/>
          <p:nvPr/>
        </p:nvGrpSpPr>
        <p:grpSpPr>
          <a:xfrm>
            <a:off x="2993600" y="2039467"/>
            <a:ext cx="3969636" cy="691868"/>
            <a:chOff x="2433482" y="2565774"/>
            <a:chExt cx="3969636" cy="1123670"/>
          </a:xfrm>
        </p:grpSpPr>
        <p:sp>
          <p:nvSpPr>
            <p:cNvPr id="15" name="Arc 14"/>
            <p:cNvSpPr/>
            <p:nvPr/>
          </p:nvSpPr>
          <p:spPr bwMode="auto">
            <a:xfrm>
              <a:off x="2433482" y="2565774"/>
              <a:ext cx="1974756" cy="1107750"/>
            </a:xfrm>
            <a:prstGeom prst="arc">
              <a:avLst>
                <a:gd name="adj1" fmla="val 10754967"/>
                <a:gd name="adj2" fmla="val 14908"/>
              </a:avLst>
            </a:prstGeom>
            <a:noFill/>
            <a:ln w="1968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Arc 16"/>
            <p:cNvSpPr/>
            <p:nvPr/>
          </p:nvSpPr>
          <p:spPr bwMode="auto">
            <a:xfrm>
              <a:off x="4428362" y="2581694"/>
              <a:ext cx="1974756" cy="1107750"/>
            </a:xfrm>
            <a:prstGeom prst="arc">
              <a:avLst>
                <a:gd name="adj1" fmla="val 10754967"/>
                <a:gd name="adj2" fmla="val 14908"/>
              </a:avLst>
            </a:prstGeom>
            <a:noFill/>
            <a:ln w="1968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33635" y="2400167"/>
            <a:ext cx="3029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solidFill>
                  <a:srgbClr val="FF0000"/>
                </a:solidFill>
                <a:latin typeface="Calibri" pitchFamily="34" charset="0"/>
              </a:rPr>
              <a:t>5            4            3</a:t>
            </a:r>
            <a:endParaRPr lang="en-US" sz="2400" i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4" name="AutoShape 119"/>
          <p:cNvSpPr>
            <a:spLocks noChangeArrowheads="1"/>
          </p:cNvSpPr>
          <p:nvPr/>
        </p:nvSpPr>
        <p:spPr bwMode="auto">
          <a:xfrm rot="5400000">
            <a:off x="6901137" y="2378938"/>
            <a:ext cx="115940" cy="106917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5" name="AutoShape 119"/>
          <p:cNvSpPr>
            <a:spLocks noChangeArrowheads="1"/>
          </p:cNvSpPr>
          <p:nvPr/>
        </p:nvSpPr>
        <p:spPr bwMode="auto">
          <a:xfrm rot="5400000">
            <a:off x="7899713" y="2378938"/>
            <a:ext cx="115940" cy="106917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6" name="AutoShape 119"/>
          <p:cNvSpPr>
            <a:spLocks noChangeArrowheads="1"/>
          </p:cNvSpPr>
          <p:nvPr/>
        </p:nvSpPr>
        <p:spPr bwMode="auto">
          <a:xfrm rot="5400000">
            <a:off x="4924449" y="2392586"/>
            <a:ext cx="115940" cy="106917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" name="AutoShape 119"/>
          <p:cNvSpPr>
            <a:spLocks noChangeArrowheads="1"/>
          </p:cNvSpPr>
          <p:nvPr/>
        </p:nvSpPr>
        <p:spPr bwMode="auto">
          <a:xfrm rot="5400000">
            <a:off x="5923025" y="2378938"/>
            <a:ext cx="115940" cy="106917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8" name="AutoShape 119"/>
          <p:cNvSpPr>
            <a:spLocks noChangeArrowheads="1"/>
          </p:cNvSpPr>
          <p:nvPr/>
        </p:nvSpPr>
        <p:spPr bwMode="auto">
          <a:xfrm rot="5400000">
            <a:off x="2934113" y="2378938"/>
            <a:ext cx="115940" cy="106917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9" name="AutoShape 119"/>
          <p:cNvSpPr>
            <a:spLocks noChangeArrowheads="1"/>
          </p:cNvSpPr>
          <p:nvPr/>
        </p:nvSpPr>
        <p:spPr bwMode="auto">
          <a:xfrm rot="5400000">
            <a:off x="3905393" y="2392586"/>
            <a:ext cx="115940" cy="106917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0" name="AutoShape 119"/>
          <p:cNvSpPr>
            <a:spLocks noChangeArrowheads="1"/>
          </p:cNvSpPr>
          <p:nvPr/>
        </p:nvSpPr>
        <p:spPr bwMode="auto">
          <a:xfrm rot="5400000">
            <a:off x="1940081" y="2378938"/>
            <a:ext cx="115940" cy="106917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2" name="Line 40"/>
          <p:cNvSpPr>
            <a:spLocks noChangeShapeType="1"/>
          </p:cNvSpPr>
          <p:nvPr/>
        </p:nvSpPr>
        <p:spPr bwMode="auto">
          <a:xfrm>
            <a:off x="2043016" y="2450248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" name="Line 40"/>
          <p:cNvSpPr>
            <a:spLocks noChangeShapeType="1"/>
          </p:cNvSpPr>
          <p:nvPr/>
        </p:nvSpPr>
        <p:spPr bwMode="auto">
          <a:xfrm>
            <a:off x="3046597" y="2450248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" name="Line 40"/>
          <p:cNvSpPr>
            <a:spLocks noChangeShapeType="1"/>
          </p:cNvSpPr>
          <p:nvPr/>
        </p:nvSpPr>
        <p:spPr bwMode="auto">
          <a:xfrm>
            <a:off x="4036530" y="2450248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5053759" y="2450248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" name="Line 40"/>
          <p:cNvSpPr>
            <a:spLocks noChangeShapeType="1"/>
          </p:cNvSpPr>
          <p:nvPr/>
        </p:nvSpPr>
        <p:spPr bwMode="auto">
          <a:xfrm>
            <a:off x="6030044" y="2450248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7033624" y="2450248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4011506" y="2438872"/>
            <a:ext cx="914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5028735" y="2438872"/>
            <a:ext cx="914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822518" y="2576313"/>
            <a:ext cx="5482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</a:rPr>
              <a:t>x</a:t>
            </a:r>
            <a:r>
              <a:rPr lang="en-US" sz="2400" baseline="-25000" dirty="0" smtClean="0">
                <a:solidFill>
                  <a:srgbClr val="0033CC"/>
                </a:solidFill>
              </a:rPr>
              <a:t>i                                                                                               </a:t>
            </a:r>
            <a:r>
              <a:rPr lang="en-US" sz="2400" dirty="0" err="1" smtClean="0">
                <a:solidFill>
                  <a:srgbClr val="0033CC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33CC"/>
                </a:solidFill>
              </a:rPr>
              <a:t>j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806949" y="2573264"/>
            <a:ext cx="416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33CC"/>
                </a:solidFill>
              </a:rPr>
              <a:t>x</a:t>
            </a:r>
            <a:r>
              <a:rPr lang="en-US" baseline="-25000" dirty="0" err="1" smtClean="0">
                <a:solidFill>
                  <a:srgbClr val="0033CC"/>
                </a:solidFill>
              </a:rPr>
              <a:t>k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521160" y="3938842"/>
            <a:ext cx="4708062" cy="380911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Claim 1. </a:t>
            </a:r>
            <a:r>
              <a:rPr lang="en-US" i="0" kern="0" dirty="0">
                <a:solidFill>
                  <a:srgbClr val="000000"/>
                </a:solidFill>
                <a:latin typeface="Calibri" pitchFamily="34" charset="0"/>
              </a:rPr>
              <a:t>All </a:t>
            </a:r>
            <a:r>
              <a:rPr lang="en-US" b="1" i="0" kern="0" dirty="0">
                <a:solidFill>
                  <a:srgbClr val="00B050"/>
                </a:solidFill>
                <a:latin typeface="Calibri" pitchFamily="34" charset="0"/>
              </a:rPr>
              <a:t>good</a:t>
            </a:r>
            <a:r>
              <a:rPr lang="en-US" i="0" kern="0" dirty="0">
                <a:solidFill>
                  <a:srgbClr val="000000"/>
                </a:solidFill>
                <a:latin typeface="Calibri" pitchFamily="34" charset="0"/>
              </a:rPr>
              <a:t> numbers </a:t>
            </a:r>
            <a:r>
              <a:rPr lang="en-US" kern="0" dirty="0">
                <a:solidFill>
                  <a:srgbClr val="0033CC"/>
                </a:solidFill>
                <a:latin typeface="Calibri" pitchFamily="34" charset="0"/>
              </a:rPr>
              <a:t>x</a:t>
            </a:r>
            <a:r>
              <a:rPr lang="en-US" kern="0" baseline="-25000" dirty="0">
                <a:solidFill>
                  <a:srgbClr val="0033CC"/>
                </a:solidFill>
                <a:latin typeface="Calibri" pitchFamily="34" charset="0"/>
              </a:rPr>
              <a:t>i  </a:t>
            </a:r>
            <a:r>
              <a:rPr lang="en-US" i="0" kern="0" dirty="0">
                <a:solidFill>
                  <a:srgbClr val="000000"/>
                </a:solidFill>
                <a:latin typeface="Calibri" pitchFamily="34" charset="0"/>
              </a:rPr>
              <a:t>are sorted.</a:t>
            </a:r>
          </a:p>
          <a:p>
            <a:r>
              <a:rPr lang="en-US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502415" y="1212263"/>
            <a:ext cx="791637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02415" y="846683"/>
            <a:ext cx="8104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Test </a:t>
            </a:r>
            <a:r>
              <a:rPr lang="en-US" sz="1600" i="0" kern="0" dirty="0">
                <a:solidFill>
                  <a:srgbClr val="990033"/>
                </a:solidFill>
                <a:latin typeface="Calibri" pitchFamily="34" charset="0"/>
              </a:rPr>
              <a:t>[</a:t>
            </a:r>
            <a:r>
              <a:rPr lang="en-US" sz="1600" i="0" kern="0" dirty="0" err="1">
                <a:solidFill>
                  <a:srgbClr val="990033"/>
                </a:solidFill>
                <a:latin typeface="Calibri" pitchFamily="34" charset="0"/>
              </a:rPr>
              <a:t>Dodis</a:t>
            </a:r>
            <a:r>
              <a:rPr lang="en-US" sz="1600" i="0" kern="0" dirty="0">
                <a:solidFill>
                  <a:srgbClr val="990033"/>
                </a:solidFill>
                <a:latin typeface="Calibri" pitchFamily="34" charset="0"/>
              </a:rPr>
              <a:t> </a:t>
            </a:r>
            <a:r>
              <a:rPr lang="en-US" sz="1600" i="0" kern="0" dirty="0" err="1">
                <a:solidFill>
                  <a:srgbClr val="990033"/>
                </a:solidFill>
                <a:latin typeface="Calibri" pitchFamily="34" charset="0"/>
              </a:rPr>
              <a:t>Goldreich</a:t>
            </a:r>
            <a:r>
              <a:rPr lang="en-US" sz="1600" i="0" kern="0" dirty="0">
                <a:solidFill>
                  <a:srgbClr val="990033"/>
                </a:solidFill>
                <a:latin typeface="Calibri" pitchFamily="34" charset="0"/>
              </a:rPr>
              <a:t> Lehman </a:t>
            </a:r>
            <a:r>
              <a:rPr lang="en-US" sz="1600" i="0" kern="0" dirty="0" err="1">
                <a:solidFill>
                  <a:srgbClr val="990033"/>
                </a:solidFill>
                <a:latin typeface="Calibri" pitchFamily="34" charset="0"/>
              </a:rPr>
              <a:t>Raskhodnikova</a:t>
            </a:r>
            <a:r>
              <a:rPr lang="en-US" sz="1600" i="0" kern="0" dirty="0">
                <a:solidFill>
                  <a:srgbClr val="990033"/>
                </a:solidFill>
                <a:latin typeface="Calibri" pitchFamily="34" charset="0"/>
              </a:rPr>
              <a:t> Ron </a:t>
            </a:r>
            <a:r>
              <a:rPr lang="en-US" sz="1600" i="0" kern="0" dirty="0" err="1">
                <a:solidFill>
                  <a:srgbClr val="990033"/>
                </a:solidFill>
                <a:latin typeface="Calibri" pitchFamily="34" charset="0"/>
              </a:rPr>
              <a:t>Samorodnitsky</a:t>
            </a:r>
            <a:r>
              <a:rPr lang="en-US" sz="1600" i="0" kern="0" dirty="0">
                <a:solidFill>
                  <a:srgbClr val="990033"/>
                </a:solidFill>
                <a:latin typeface="Calibri" pitchFamily="34" charset="0"/>
              </a:rPr>
              <a:t> 99]</a:t>
            </a:r>
            <a:endParaRPr lang="en-US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9" grpId="0" animBg="1"/>
      <p:bldP spid="40" grpId="0" animBg="1"/>
      <p:bldP spid="31" grpId="0"/>
      <p:bldP spid="38" grpId="0"/>
      <p:bldP spid="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 bwMode="auto">
          <a:xfrm>
            <a:off x="502415" y="917933"/>
            <a:ext cx="7916370" cy="716319"/>
          </a:xfrm>
          <a:prstGeom prst="roundRect">
            <a:avLst/>
          </a:prstGeom>
          <a:gradFill flip="none" rotWithShape="1">
            <a:gsLst>
              <a:gs pos="0">
                <a:srgbClr val="81CEFD">
                  <a:tint val="66000"/>
                  <a:satMod val="160000"/>
                </a:srgbClr>
              </a:gs>
              <a:gs pos="50000">
                <a:srgbClr val="81CEFD">
                  <a:tint val="44500"/>
                  <a:satMod val="160000"/>
                </a:srgbClr>
              </a:gs>
              <a:gs pos="100000">
                <a:srgbClr val="81CEFD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502415" y="1212263"/>
            <a:ext cx="791637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02415" y="846683"/>
            <a:ext cx="8104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Test </a:t>
            </a:r>
            <a:r>
              <a:rPr lang="en-US" sz="1600" i="0" kern="0" dirty="0">
                <a:solidFill>
                  <a:srgbClr val="990033"/>
                </a:solidFill>
                <a:latin typeface="Calibri" pitchFamily="34" charset="0"/>
              </a:rPr>
              <a:t>[</a:t>
            </a:r>
            <a:r>
              <a:rPr lang="en-US" sz="1600" i="0" kern="0" dirty="0" err="1">
                <a:solidFill>
                  <a:srgbClr val="990033"/>
                </a:solidFill>
                <a:latin typeface="Calibri" pitchFamily="34" charset="0"/>
              </a:rPr>
              <a:t>Dodis</a:t>
            </a:r>
            <a:r>
              <a:rPr lang="en-US" sz="1600" i="0" kern="0" dirty="0">
                <a:solidFill>
                  <a:srgbClr val="990033"/>
                </a:solidFill>
                <a:latin typeface="Calibri" pitchFamily="34" charset="0"/>
              </a:rPr>
              <a:t> </a:t>
            </a:r>
            <a:r>
              <a:rPr lang="en-US" sz="1600" i="0" kern="0" dirty="0" err="1">
                <a:solidFill>
                  <a:srgbClr val="990033"/>
                </a:solidFill>
                <a:latin typeface="Calibri" pitchFamily="34" charset="0"/>
              </a:rPr>
              <a:t>Goldreich</a:t>
            </a:r>
            <a:r>
              <a:rPr lang="en-US" sz="1600" i="0" kern="0" dirty="0">
                <a:solidFill>
                  <a:srgbClr val="990033"/>
                </a:solidFill>
                <a:latin typeface="Calibri" pitchFamily="34" charset="0"/>
              </a:rPr>
              <a:t> Lehman </a:t>
            </a:r>
            <a:r>
              <a:rPr lang="en-US" sz="1600" i="0" kern="0" dirty="0" err="1">
                <a:solidFill>
                  <a:srgbClr val="990033"/>
                </a:solidFill>
                <a:latin typeface="Calibri" pitchFamily="34" charset="0"/>
              </a:rPr>
              <a:t>Raskhodnikova</a:t>
            </a:r>
            <a:r>
              <a:rPr lang="en-US" sz="1600" i="0" kern="0" dirty="0">
                <a:solidFill>
                  <a:srgbClr val="990033"/>
                </a:solidFill>
                <a:latin typeface="Calibri" pitchFamily="34" charset="0"/>
              </a:rPr>
              <a:t> Ron </a:t>
            </a:r>
            <a:r>
              <a:rPr lang="en-US" sz="1600" i="0" kern="0" dirty="0" err="1">
                <a:solidFill>
                  <a:srgbClr val="990033"/>
                </a:solidFill>
                <a:latin typeface="Calibri" pitchFamily="34" charset="0"/>
              </a:rPr>
              <a:t>Samorodnitsky</a:t>
            </a:r>
            <a:r>
              <a:rPr lang="en-US" sz="1600" i="0" kern="0" dirty="0">
                <a:solidFill>
                  <a:srgbClr val="990033"/>
                </a:solidFill>
                <a:latin typeface="Calibri" pitchFamily="34" charset="0"/>
              </a:rPr>
              <a:t> 99]</a:t>
            </a:r>
            <a:endParaRPr lang="en-US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 list sorted or </a:t>
            </a:r>
            <a:r>
              <a:rPr lang="en-US" i="0" dirty="0" smtClean="0">
                <a:solidFill>
                  <a:srgbClr val="0033CC"/>
                </a:solidFill>
                <a:latin typeface="cmmi10"/>
              </a:rPr>
              <a:t>²</a:t>
            </a:r>
            <a:r>
              <a:rPr lang="en-US" dirty="0" smtClean="0"/>
              <a:t>-far from sorted?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969368"/>
            <a:ext cx="8382000" cy="5257800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990033"/>
                </a:solidFill>
                <a:latin typeface="Calibri" pitchFamily="34" charset="0"/>
              </a:rPr>
              <a:t> </a:t>
            </a:r>
          </a:p>
          <a:p>
            <a:pPr>
              <a:buNone/>
            </a:pPr>
            <a:r>
              <a:rPr lang="en-US" dirty="0" smtClean="0"/>
              <a:t>Pick a random edge </a:t>
            </a:r>
            <a:r>
              <a:rPr lang="en-US" dirty="0" smtClean="0">
                <a:solidFill>
                  <a:srgbClr val="0033CC"/>
                </a:solidFill>
              </a:rPr>
              <a:t>(</a:t>
            </a:r>
            <a:r>
              <a:rPr lang="en-US" i="1" dirty="0" smtClean="0">
                <a:solidFill>
                  <a:srgbClr val="0033CC"/>
                </a:solidFill>
              </a:rPr>
              <a:t>x</a:t>
            </a:r>
            <a:r>
              <a:rPr lang="en-US" i="1" baseline="-25000" dirty="0" smtClean="0">
                <a:solidFill>
                  <a:srgbClr val="0033CC"/>
                </a:solidFill>
              </a:rPr>
              <a:t>i </a:t>
            </a:r>
            <a:r>
              <a:rPr lang="en-US" i="1" dirty="0" smtClean="0">
                <a:solidFill>
                  <a:srgbClr val="0033CC"/>
                </a:solidFill>
                <a:cs typeface="Arial" pitchFamily="34" charset="0"/>
              </a:rPr>
              <a:t>,</a:t>
            </a:r>
            <a:r>
              <a:rPr lang="en-US" i="1" dirty="0" err="1" smtClean="0">
                <a:solidFill>
                  <a:srgbClr val="0033CC"/>
                </a:solidFill>
              </a:rPr>
              <a:t>x</a:t>
            </a:r>
            <a:r>
              <a:rPr lang="en-US" i="1" baseline="-25000" dirty="0" err="1" smtClean="0">
                <a:solidFill>
                  <a:srgbClr val="0033CC"/>
                </a:solidFill>
              </a:rPr>
              <a:t>j</a:t>
            </a:r>
            <a:r>
              <a:rPr lang="en-US" dirty="0" smtClean="0">
                <a:solidFill>
                  <a:srgbClr val="0033CC"/>
                </a:solidFill>
              </a:rPr>
              <a:t>)</a:t>
            </a:r>
            <a:r>
              <a:rPr lang="en-US" dirty="0" smtClean="0"/>
              <a:t> from the 2-spanner and </a:t>
            </a:r>
            <a:r>
              <a:rPr lang="en-US" b="1" dirty="0" smtClean="0"/>
              <a:t>reject</a:t>
            </a:r>
            <a:r>
              <a:rPr lang="en-US" dirty="0" smtClean="0"/>
              <a:t> if</a:t>
            </a:r>
            <a:r>
              <a:rPr lang="en-US" dirty="0" smtClean="0">
                <a:solidFill>
                  <a:srgbClr val="800080"/>
                </a:solidFill>
              </a:rPr>
              <a:t> </a:t>
            </a:r>
            <a:r>
              <a:rPr lang="en-US" i="1" dirty="0" smtClean="0">
                <a:solidFill>
                  <a:srgbClr val="0033CC"/>
                </a:solidFill>
              </a:rPr>
              <a:t>x</a:t>
            </a:r>
            <a:r>
              <a:rPr lang="en-US" i="1" baseline="-25000" dirty="0" smtClean="0">
                <a:solidFill>
                  <a:srgbClr val="0033CC"/>
                </a:solidFill>
              </a:rPr>
              <a:t>i</a:t>
            </a:r>
            <a:r>
              <a:rPr lang="en-US" i="1" dirty="0" smtClean="0">
                <a:solidFill>
                  <a:srgbClr val="0033CC"/>
                </a:solidFill>
                <a:cs typeface="Arial" pitchFamily="34" charset="0"/>
              </a:rPr>
              <a:t> &gt; </a:t>
            </a:r>
            <a:r>
              <a:rPr lang="en-US" i="1" dirty="0" err="1" smtClean="0">
                <a:solidFill>
                  <a:srgbClr val="0033CC"/>
                </a:solidFill>
              </a:rPr>
              <a:t>x</a:t>
            </a:r>
            <a:r>
              <a:rPr lang="en-US" i="1" baseline="-25000" dirty="0" err="1" smtClean="0">
                <a:solidFill>
                  <a:srgbClr val="0033CC"/>
                </a:solidFill>
              </a:rPr>
              <a:t>j</a:t>
            </a:r>
            <a:r>
              <a:rPr lang="en-US" dirty="0" smtClean="0"/>
              <a:t>. </a:t>
            </a:r>
            <a:endParaRPr lang="en-US" dirty="0" smtClean="0">
              <a:latin typeface="Calibri" pitchFamily="34" charset="0"/>
            </a:endParaRPr>
          </a:p>
          <a:p>
            <a:pPr>
              <a:buNone/>
            </a:pPr>
            <a:endParaRPr lang="en-US" dirty="0" smtClean="0">
              <a:latin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</a:rPr>
              <a:t>                         </a:t>
            </a: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1             2            5            4            3            6             7</a:t>
            </a:r>
            <a:endParaRPr lang="en-US" sz="1800" dirty="0" smtClean="0"/>
          </a:p>
          <a:p>
            <a:pPr>
              <a:buNone/>
            </a:pPr>
            <a:r>
              <a:rPr lang="en-US" i="1" dirty="0" smtClean="0">
                <a:solidFill>
                  <a:srgbClr val="0033CC"/>
                </a:solidFill>
                <a:latin typeface="Calibri" pitchFamily="34" charset="0"/>
              </a:rPr>
              <a:t>Analysis:</a:t>
            </a:r>
          </a:p>
          <a:p>
            <a:r>
              <a:rPr lang="en-US" dirty="0" smtClean="0"/>
              <a:t>Call an edge </a:t>
            </a:r>
            <a:r>
              <a:rPr lang="en-US" dirty="0" smtClean="0">
                <a:solidFill>
                  <a:srgbClr val="0033CC"/>
                </a:solidFill>
              </a:rPr>
              <a:t>(</a:t>
            </a:r>
            <a:r>
              <a:rPr lang="en-US" i="1" dirty="0" smtClean="0">
                <a:solidFill>
                  <a:srgbClr val="0033CC"/>
                </a:solidFill>
              </a:rPr>
              <a:t>x</a:t>
            </a:r>
            <a:r>
              <a:rPr lang="en-US" i="1" baseline="-25000" dirty="0" smtClean="0">
                <a:solidFill>
                  <a:srgbClr val="0033CC"/>
                </a:solidFill>
              </a:rPr>
              <a:t>i </a:t>
            </a:r>
            <a:r>
              <a:rPr lang="en-US" i="1" dirty="0" smtClean="0">
                <a:solidFill>
                  <a:srgbClr val="0033CC"/>
                </a:solidFill>
                <a:cs typeface="Arial" pitchFamily="34" charset="0"/>
              </a:rPr>
              <a:t>,</a:t>
            </a:r>
            <a:r>
              <a:rPr lang="en-US" i="1" dirty="0" err="1" smtClean="0">
                <a:solidFill>
                  <a:srgbClr val="0033CC"/>
                </a:solidFill>
              </a:rPr>
              <a:t>x</a:t>
            </a:r>
            <a:r>
              <a:rPr lang="en-US" i="1" baseline="-25000" dirty="0" err="1" smtClean="0">
                <a:solidFill>
                  <a:srgbClr val="0033CC"/>
                </a:solidFill>
              </a:rPr>
              <a:t>j</a:t>
            </a:r>
            <a:r>
              <a:rPr lang="en-US" dirty="0" smtClean="0">
                <a:solidFill>
                  <a:srgbClr val="0033CC"/>
                </a:solidFill>
              </a:rPr>
              <a:t>)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violated</a:t>
            </a:r>
            <a:r>
              <a:rPr lang="en-US" dirty="0" smtClean="0"/>
              <a:t> if</a:t>
            </a:r>
            <a:r>
              <a:rPr lang="en-US" dirty="0" smtClean="0">
                <a:solidFill>
                  <a:srgbClr val="800080"/>
                </a:solidFill>
              </a:rPr>
              <a:t> </a:t>
            </a:r>
            <a:r>
              <a:rPr lang="en-US" i="1" dirty="0" smtClean="0">
                <a:solidFill>
                  <a:srgbClr val="0033CC"/>
                </a:solidFill>
              </a:rPr>
              <a:t>x</a:t>
            </a:r>
            <a:r>
              <a:rPr lang="en-US" i="1" baseline="-25000" dirty="0" smtClean="0">
                <a:solidFill>
                  <a:srgbClr val="0033CC"/>
                </a:solidFill>
              </a:rPr>
              <a:t>i</a:t>
            </a:r>
            <a:r>
              <a:rPr lang="en-US" i="1" dirty="0" smtClean="0">
                <a:solidFill>
                  <a:srgbClr val="0033CC"/>
                </a:solidFill>
                <a:cs typeface="Arial" pitchFamily="34" charset="0"/>
              </a:rPr>
              <a:t> &gt; </a:t>
            </a:r>
            <a:r>
              <a:rPr lang="en-US" i="1" dirty="0" err="1" smtClean="0">
                <a:solidFill>
                  <a:srgbClr val="0033CC"/>
                </a:solidFill>
              </a:rPr>
              <a:t>x</a:t>
            </a:r>
            <a:r>
              <a:rPr lang="en-US" i="1" baseline="-25000" dirty="0" err="1" smtClean="0">
                <a:solidFill>
                  <a:srgbClr val="0033CC"/>
                </a:solidFill>
              </a:rPr>
              <a:t>j</a:t>
            </a:r>
            <a:r>
              <a:rPr lang="en-US" i="1" baseline="-25000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, and </a:t>
            </a:r>
            <a:r>
              <a:rPr lang="en-US" b="1" dirty="0" smtClean="0"/>
              <a:t>good</a:t>
            </a:r>
            <a:r>
              <a:rPr lang="en-US" dirty="0" smtClean="0"/>
              <a:t>  otherwise.</a:t>
            </a:r>
          </a:p>
          <a:p>
            <a:r>
              <a:rPr lang="en-US" dirty="0" smtClean="0">
                <a:latin typeface="Calibri" pitchFamily="34" charset="0"/>
              </a:rPr>
              <a:t>If </a:t>
            </a:r>
            <a:r>
              <a:rPr lang="en-US" i="1" dirty="0" smtClean="0">
                <a:solidFill>
                  <a:srgbClr val="0033CC"/>
                </a:solidFill>
              </a:rPr>
              <a:t>x</a:t>
            </a:r>
            <a:r>
              <a:rPr lang="en-US" i="1" baseline="-25000" dirty="0" smtClean="0">
                <a:solidFill>
                  <a:srgbClr val="0033CC"/>
                </a:solidFill>
              </a:rPr>
              <a:t>i </a:t>
            </a:r>
            <a:r>
              <a:rPr lang="en-US" dirty="0" smtClean="0"/>
              <a:t> </a:t>
            </a:r>
            <a:r>
              <a:rPr lang="en-US" dirty="0" smtClean="0">
                <a:latin typeface="Calibri" pitchFamily="34" charset="0"/>
              </a:rPr>
              <a:t>is an endpoint of a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</a:rPr>
              <a:t>bad</a:t>
            </a:r>
            <a:r>
              <a:rPr lang="en-US" dirty="0" smtClean="0">
                <a:latin typeface="Calibri" pitchFamily="34" charset="0"/>
              </a:rPr>
              <a:t> edge, call it </a:t>
            </a:r>
            <a:r>
              <a:rPr lang="en-US" b="1" dirty="0" smtClean="0">
                <a:solidFill>
                  <a:srgbClr val="FF0000"/>
                </a:solidFill>
              </a:rPr>
              <a:t>bad</a:t>
            </a:r>
            <a:r>
              <a:rPr lang="en-US" dirty="0" smtClean="0">
                <a:latin typeface="Calibri" pitchFamily="34" charset="0"/>
              </a:rPr>
              <a:t>. Otherwise, call it </a:t>
            </a:r>
            <a:r>
              <a:rPr lang="en-US" b="1" dirty="0" smtClean="0">
                <a:solidFill>
                  <a:srgbClr val="00B050"/>
                </a:solidFill>
              </a:rPr>
              <a:t>good</a:t>
            </a:r>
            <a:r>
              <a:rPr lang="en-US" dirty="0" smtClean="0"/>
              <a:t>.</a:t>
            </a:r>
          </a:p>
          <a:p>
            <a:endParaRPr lang="en-US" dirty="0" smtClean="0">
              <a:latin typeface="Calibri" pitchFamily="34" charset="0"/>
            </a:endParaRPr>
          </a:p>
          <a:p>
            <a:pPr>
              <a:buNone/>
            </a:pPr>
            <a:endParaRPr lang="en-US" dirty="0" smtClean="0">
              <a:latin typeface="Calibri" pitchFamily="34" charset="0"/>
            </a:endParaRPr>
          </a:p>
          <a:p>
            <a:pPr>
              <a:buNone/>
            </a:pPr>
            <a:endParaRPr lang="en-US" i="1" dirty="0">
              <a:solidFill>
                <a:srgbClr val="0033CC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rgbClr val="0033CC"/>
                </a:solidFill>
              </a:rPr>
              <a:t>Proof: </a:t>
            </a:r>
            <a:r>
              <a:rPr lang="en-US" dirty="0" smtClean="0"/>
              <a:t>If a list is </a:t>
            </a:r>
            <a:r>
              <a:rPr lang="en-US" dirty="0" smtClean="0">
                <a:solidFill>
                  <a:srgbClr val="0033CC"/>
                </a:solidFill>
                <a:latin typeface="cmmi10"/>
              </a:rPr>
              <a:t>²</a:t>
            </a:r>
            <a:r>
              <a:rPr lang="en-US" dirty="0" smtClean="0"/>
              <a:t>-far from sorted, it has  </a:t>
            </a:r>
            <a:r>
              <a:rPr lang="en-US" dirty="0" smtClean="0">
                <a:solidFill>
                  <a:srgbClr val="0033CC"/>
                </a:solidFill>
                <a:latin typeface="cmsy10"/>
              </a:rPr>
              <a:t>¸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  <a:latin typeface="cmmi10"/>
              </a:rPr>
              <a:t>²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i="1" dirty="0" smtClean="0">
                <a:solidFill>
                  <a:srgbClr val="0033CC"/>
                </a:solidFill>
              </a:rPr>
              <a:t>n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 numbers.  </a:t>
            </a:r>
            <a:r>
              <a:rPr lang="en-US" dirty="0" smtClean="0">
                <a:solidFill>
                  <a:srgbClr val="0033CC"/>
                </a:solidFill>
              </a:rPr>
              <a:t>(Claim 1)</a:t>
            </a:r>
          </a:p>
          <a:p>
            <a:r>
              <a:rPr lang="en-US" dirty="0" smtClean="0"/>
              <a:t>Each </a:t>
            </a:r>
            <a:r>
              <a:rPr lang="en-US" b="1" dirty="0">
                <a:solidFill>
                  <a:srgbClr val="FF0000"/>
                </a:solidFill>
              </a:rPr>
              <a:t>violated</a:t>
            </a:r>
            <a:r>
              <a:rPr lang="en-US" dirty="0"/>
              <a:t> </a:t>
            </a:r>
            <a:r>
              <a:rPr lang="en-US" dirty="0" smtClean="0"/>
              <a:t>edge contributes 2 </a:t>
            </a:r>
            <a:r>
              <a:rPr lang="en-US" b="1" dirty="0">
                <a:solidFill>
                  <a:srgbClr val="FF0000"/>
                </a:solidFill>
              </a:rPr>
              <a:t>bad</a:t>
            </a:r>
            <a:r>
              <a:rPr lang="en-US" dirty="0"/>
              <a:t> </a:t>
            </a:r>
            <a:r>
              <a:rPr lang="en-US" dirty="0" smtClean="0"/>
              <a:t>numbers.  </a:t>
            </a:r>
          </a:p>
          <a:p>
            <a:r>
              <a:rPr lang="en-US" dirty="0" smtClean="0"/>
              <a:t>2-spanner has  </a:t>
            </a:r>
            <a:r>
              <a:rPr lang="en-US" dirty="0" smtClean="0">
                <a:solidFill>
                  <a:srgbClr val="0033CC"/>
                </a:solidFill>
                <a:latin typeface="cmsy10"/>
              </a:rPr>
              <a:t>¸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  <a:latin typeface="cmmi10"/>
              </a:rPr>
              <a:t>²</a:t>
            </a:r>
            <a:r>
              <a:rPr lang="en-US" dirty="0" smtClean="0">
                <a:solidFill>
                  <a:srgbClr val="0033CC"/>
                </a:solidFill>
              </a:rPr>
              <a:t> n/2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violated</a:t>
            </a:r>
            <a:r>
              <a:rPr lang="en-US" dirty="0" smtClean="0"/>
              <a:t> edges out of </a:t>
            </a:r>
            <a:r>
              <a:rPr lang="en-US" dirty="0" smtClean="0">
                <a:solidFill>
                  <a:srgbClr val="0033CC"/>
                </a:solidFill>
                <a:latin typeface="cmsy10"/>
              </a:rPr>
              <a:t>·</a:t>
            </a:r>
            <a:r>
              <a:rPr lang="en-US" dirty="0" smtClean="0">
                <a:solidFill>
                  <a:srgbClr val="0033CC"/>
                </a:solidFill>
              </a:rPr>
              <a:t> n log n.</a:t>
            </a:r>
            <a:endParaRPr lang="en-US" dirty="0" smtClean="0"/>
          </a:p>
          <a:p>
            <a:pPr>
              <a:buNone/>
            </a:pPr>
            <a:endParaRPr lang="en-US" dirty="0" smtClean="0">
              <a:latin typeface="Calibri" pitchFamily="34" charset="0"/>
            </a:endParaRPr>
          </a:p>
          <a:p>
            <a:pPr>
              <a:buNone/>
            </a:pPr>
            <a:endParaRPr lang="en-US" dirty="0" smtClean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5147662" y="2094059"/>
            <a:ext cx="50800" cy="50846"/>
          </a:xfrm>
          <a:prstGeom prst="rect">
            <a:avLst/>
          </a:prstGeom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161022" y="2109979"/>
            <a:ext cx="50800" cy="50846"/>
          </a:xfrm>
          <a:prstGeom prst="rect">
            <a:avLst/>
          </a:prstGeom>
        </p:spPr>
      </p:pic>
      <p:grpSp>
        <p:nvGrpSpPr>
          <p:cNvPr id="5" name="Group 41"/>
          <p:cNvGrpSpPr/>
          <p:nvPr/>
        </p:nvGrpSpPr>
        <p:grpSpPr>
          <a:xfrm>
            <a:off x="1993454" y="1716297"/>
            <a:ext cx="5967968" cy="1313022"/>
            <a:chOff x="1433336" y="2265525"/>
            <a:chExt cx="5967968" cy="1612719"/>
          </a:xfrm>
        </p:grpSpPr>
        <p:sp>
          <p:nvSpPr>
            <p:cNvPr id="6" name="Arc 5"/>
            <p:cNvSpPr/>
            <p:nvPr/>
          </p:nvSpPr>
          <p:spPr bwMode="auto">
            <a:xfrm>
              <a:off x="1433336" y="2265525"/>
              <a:ext cx="2976784" cy="1596799"/>
            </a:xfrm>
            <a:prstGeom prst="arc">
              <a:avLst>
                <a:gd name="adj1" fmla="val 10754967"/>
                <a:gd name="adj2" fmla="val 14908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Arc 15"/>
            <p:cNvSpPr/>
            <p:nvPr/>
          </p:nvSpPr>
          <p:spPr bwMode="auto">
            <a:xfrm>
              <a:off x="4424520" y="2281445"/>
              <a:ext cx="2976784" cy="1596799"/>
            </a:xfrm>
            <a:prstGeom prst="arc">
              <a:avLst>
                <a:gd name="adj1" fmla="val 10754967"/>
                <a:gd name="adj2" fmla="val 14908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" name="Group 40"/>
          <p:cNvGrpSpPr/>
          <p:nvPr/>
        </p:nvGrpSpPr>
        <p:grpSpPr>
          <a:xfrm>
            <a:off x="2993600" y="2039467"/>
            <a:ext cx="3969636" cy="691868"/>
            <a:chOff x="2433482" y="2565774"/>
            <a:chExt cx="3969636" cy="1123670"/>
          </a:xfrm>
        </p:grpSpPr>
        <p:sp>
          <p:nvSpPr>
            <p:cNvPr id="15" name="Arc 14"/>
            <p:cNvSpPr/>
            <p:nvPr/>
          </p:nvSpPr>
          <p:spPr bwMode="auto">
            <a:xfrm>
              <a:off x="2433482" y="2565774"/>
              <a:ext cx="1974756" cy="1107750"/>
            </a:xfrm>
            <a:prstGeom prst="arc">
              <a:avLst>
                <a:gd name="adj1" fmla="val 10754967"/>
                <a:gd name="adj2" fmla="val 14908"/>
              </a:avLst>
            </a:prstGeom>
            <a:noFill/>
            <a:ln w="1968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Arc 16"/>
            <p:cNvSpPr/>
            <p:nvPr/>
          </p:nvSpPr>
          <p:spPr bwMode="auto">
            <a:xfrm>
              <a:off x="4428362" y="2581694"/>
              <a:ext cx="1974756" cy="1107750"/>
            </a:xfrm>
            <a:prstGeom prst="arc">
              <a:avLst>
                <a:gd name="adj1" fmla="val 10754967"/>
                <a:gd name="adj2" fmla="val 14908"/>
              </a:avLst>
            </a:prstGeom>
            <a:noFill/>
            <a:ln w="1968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33635" y="2400167"/>
            <a:ext cx="3029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solidFill>
                  <a:srgbClr val="FF0000"/>
                </a:solidFill>
                <a:latin typeface="Calibri" pitchFamily="34" charset="0"/>
              </a:rPr>
              <a:t>5            4            3</a:t>
            </a:r>
            <a:endParaRPr lang="en-US" sz="2400" i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4" name="AutoShape 119"/>
          <p:cNvSpPr>
            <a:spLocks noChangeArrowheads="1"/>
          </p:cNvSpPr>
          <p:nvPr/>
        </p:nvSpPr>
        <p:spPr bwMode="auto">
          <a:xfrm rot="5400000">
            <a:off x="6901137" y="2378938"/>
            <a:ext cx="115940" cy="106917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5" name="AutoShape 119"/>
          <p:cNvSpPr>
            <a:spLocks noChangeArrowheads="1"/>
          </p:cNvSpPr>
          <p:nvPr/>
        </p:nvSpPr>
        <p:spPr bwMode="auto">
          <a:xfrm rot="5400000">
            <a:off x="7899713" y="2378938"/>
            <a:ext cx="115940" cy="106917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6" name="AutoShape 119"/>
          <p:cNvSpPr>
            <a:spLocks noChangeArrowheads="1"/>
          </p:cNvSpPr>
          <p:nvPr/>
        </p:nvSpPr>
        <p:spPr bwMode="auto">
          <a:xfrm rot="5400000">
            <a:off x="4924449" y="2392586"/>
            <a:ext cx="115940" cy="106917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" name="AutoShape 119"/>
          <p:cNvSpPr>
            <a:spLocks noChangeArrowheads="1"/>
          </p:cNvSpPr>
          <p:nvPr/>
        </p:nvSpPr>
        <p:spPr bwMode="auto">
          <a:xfrm rot="5400000">
            <a:off x="5923025" y="2378938"/>
            <a:ext cx="115940" cy="106917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8" name="AutoShape 119"/>
          <p:cNvSpPr>
            <a:spLocks noChangeArrowheads="1"/>
          </p:cNvSpPr>
          <p:nvPr/>
        </p:nvSpPr>
        <p:spPr bwMode="auto">
          <a:xfrm rot="5400000">
            <a:off x="2934113" y="2378938"/>
            <a:ext cx="115940" cy="106917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9" name="AutoShape 119"/>
          <p:cNvSpPr>
            <a:spLocks noChangeArrowheads="1"/>
          </p:cNvSpPr>
          <p:nvPr/>
        </p:nvSpPr>
        <p:spPr bwMode="auto">
          <a:xfrm rot="5400000">
            <a:off x="3905393" y="2392586"/>
            <a:ext cx="115940" cy="106917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0" name="AutoShape 119"/>
          <p:cNvSpPr>
            <a:spLocks noChangeArrowheads="1"/>
          </p:cNvSpPr>
          <p:nvPr/>
        </p:nvSpPr>
        <p:spPr bwMode="auto">
          <a:xfrm rot="5400000">
            <a:off x="1940081" y="2378938"/>
            <a:ext cx="115940" cy="106917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2" name="Line 40"/>
          <p:cNvSpPr>
            <a:spLocks noChangeShapeType="1"/>
          </p:cNvSpPr>
          <p:nvPr/>
        </p:nvSpPr>
        <p:spPr bwMode="auto">
          <a:xfrm>
            <a:off x="2043016" y="2450248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" name="Line 40"/>
          <p:cNvSpPr>
            <a:spLocks noChangeShapeType="1"/>
          </p:cNvSpPr>
          <p:nvPr/>
        </p:nvSpPr>
        <p:spPr bwMode="auto">
          <a:xfrm>
            <a:off x="3046597" y="2450248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" name="Line 40"/>
          <p:cNvSpPr>
            <a:spLocks noChangeShapeType="1"/>
          </p:cNvSpPr>
          <p:nvPr/>
        </p:nvSpPr>
        <p:spPr bwMode="auto">
          <a:xfrm>
            <a:off x="4036530" y="2450248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5053759" y="2450248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" name="Line 40"/>
          <p:cNvSpPr>
            <a:spLocks noChangeShapeType="1"/>
          </p:cNvSpPr>
          <p:nvPr/>
        </p:nvSpPr>
        <p:spPr bwMode="auto">
          <a:xfrm>
            <a:off x="6030044" y="2450248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7033624" y="2450248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4011506" y="2438872"/>
            <a:ext cx="914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5028735" y="2438872"/>
            <a:ext cx="914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822518" y="2576313"/>
            <a:ext cx="5482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</a:rPr>
              <a:t>x</a:t>
            </a:r>
            <a:r>
              <a:rPr lang="en-US" sz="2400" baseline="-25000" dirty="0" smtClean="0">
                <a:solidFill>
                  <a:srgbClr val="0033CC"/>
                </a:solidFill>
              </a:rPr>
              <a:t>i                                                                                               </a:t>
            </a:r>
            <a:r>
              <a:rPr lang="en-US" sz="2400" dirty="0" err="1" smtClean="0">
                <a:solidFill>
                  <a:srgbClr val="0033CC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33CC"/>
                </a:solidFill>
              </a:rPr>
              <a:t>j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806949" y="2573264"/>
            <a:ext cx="416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33CC"/>
                </a:solidFill>
              </a:rPr>
              <a:t>x</a:t>
            </a:r>
            <a:r>
              <a:rPr lang="en-US" baseline="-25000" dirty="0" err="1" smtClean="0">
                <a:solidFill>
                  <a:srgbClr val="0033CC"/>
                </a:solidFill>
              </a:rPr>
              <a:t>k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521160" y="3938842"/>
            <a:ext cx="4708062" cy="380911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Claim 1. </a:t>
            </a:r>
            <a:r>
              <a:rPr lang="en-US" i="0" kern="0" dirty="0">
                <a:solidFill>
                  <a:srgbClr val="000000"/>
                </a:solidFill>
                <a:latin typeface="Calibri" pitchFamily="34" charset="0"/>
              </a:rPr>
              <a:t>All </a:t>
            </a:r>
            <a:r>
              <a:rPr lang="en-US" b="1" i="0" kern="0" dirty="0">
                <a:solidFill>
                  <a:srgbClr val="00B050"/>
                </a:solidFill>
                <a:latin typeface="Calibri" pitchFamily="34" charset="0"/>
              </a:rPr>
              <a:t>good</a:t>
            </a:r>
            <a:r>
              <a:rPr lang="en-US" i="0" kern="0" dirty="0">
                <a:solidFill>
                  <a:srgbClr val="000000"/>
                </a:solidFill>
                <a:latin typeface="Calibri" pitchFamily="34" charset="0"/>
              </a:rPr>
              <a:t> numbers </a:t>
            </a:r>
            <a:r>
              <a:rPr lang="en-US" kern="0" dirty="0">
                <a:solidFill>
                  <a:srgbClr val="0033CC"/>
                </a:solidFill>
                <a:latin typeface="Calibri" pitchFamily="34" charset="0"/>
              </a:rPr>
              <a:t>x</a:t>
            </a:r>
            <a:r>
              <a:rPr lang="en-US" kern="0" baseline="-25000" dirty="0">
                <a:solidFill>
                  <a:srgbClr val="0033CC"/>
                </a:solidFill>
                <a:latin typeface="Calibri" pitchFamily="34" charset="0"/>
              </a:rPr>
              <a:t>i  </a:t>
            </a:r>
            <a:r>
              <a:rPr lang="en-US" i="0" kern="0" dirty="0">
                <a:solidFill>
                  <a:srgbClr val="000000"/>
                </a:solidFill>
                <a:latin typeface="Calibri" pitchFamily="34" charset="0"/>
              </a:rPr>
              <a:t>are sorted.</a:t>
            </a:r>
          </a:p>
          <a:p>
            <a:r>
              <a:rPr lang="en-US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  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 bwMode="auto">
          <a:xfrm>
            <a:off x="536925" y="4506418"/>
            <a:ext cx="8085753" cy="380911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Claim 2. </a:t>
            </a:r>
            <a:r>
              <a:rPr lang="en-US" i="0" kern="0" dirty="0" smtClean="0">
                <a:solidFill>
                  <a:srgbClr val="000000"/>
                </a:solidFill>
                <a:latin typeface="Calibri" pitchFamily="34" charset="0"/>
              </a:rPr>
              <a:t>An </a:t>
            </a:r>
            <a:r>
              <a:rPr lang="en-US" i="0" kern="0" dirty="0">
                <a:solidFill>
                  <a:srgbClr val="0033CC"/>
                </a:solidFill>
                <a:latin typeface="cmmi10"/>
              </a:rPr>
              <a:t>²</a:t>
            </a:r>
            <a:r>
              <a:rPr lang="en-US" i="0" kern="0" dirty="0">
                <a:solidFill>
                  <a:srgbClr val="000000"/>
                </a:solidFill>
                <a:latin typeface="Calibri" pitchFamily="34" charset="0"/>
              </a:rPr>
              <a:t>-far </a:t>
            </a:r>
            <a:r>
              <a:rPr lang="en-US" i="0" kern="0" dirty="0" smtClean="0">
                <a:solidFill>
                  <a:srgbClr val="000000"/>
                </a:solidFill>
                <a:latin typeface="Calibri" pitchFamily="34" charset="0"/>
              </a:rPr>
              <a:t>list </a:t>
            </a:r>
            <a:r>
              <a:rPr lang="en-US" b="1" i="0" kern="0" dirty="0" smtClean="0">
                <a:solidFill>
                  <a:srgbClr val="FF0000"/>
                </a:solidFill>
                <a:latin typeface="Calibri" pitchFamily="34" charset="0"/>
              </a:rPr>
              <a:t>violates</a:t>
            </a:r>
            <a:r>
              <a:rPr lang="en-US" i="0" kern="0" dirty="0" smtClean="0">
                <a:solidFill>
                  <a:srgbClr val="000000"/>
                </a:solidFill>
                <a:latin typeface="Calibri" pitchFamily="34" charset="0"/>
              </a:rPr>
              <a:t>  </a:t>
            </a:r>
            <a:r>
              <a:rPr lang="en-US" i="0" dirty="0" smtClean="0">
                <a:solidFill>
                  <a:srgbClr val="0033CC"/>
                </a:solidFill>
                <a:latin typeface="cmsy10"/>
              </a:rPr>
              <a:t>¸ </a:t>
            </a:r>
            <a:r>
              <a:rPr lang="en-US" i="0" kern="0" dirty="0" smtClean="0">
                <a:solidFill>
                  <a:srgbClr val="0033CC"/>
                </a:solidFill>
                <a:latin typeface="cmmi10"/>
              </a:rPr>
              <a:t>²</a:t>
            </a:r>
            <a:r>
              <a:rPr lang="en-US" i="0" kern="0" dirty="0" smtClean="0">
                <a:solidFill>
                  <a:srgbClr val="0033CC"/>
                </a:solidFill>
                <a:latin typeface="Calibri" pitchFamily="34" charset="0"/>
              </a:rPr>
              <a:t> </a:t>
            </a:r>
            <a:r>
              <a:rPr lang="en-US" i="0" kern="0" dirty="0">
                <a:solidFill>
                  <a:srgbClr val="0033CC"/>
                </a:solidFill>
                <a:latin typeface="Calibri" pitchFamily="34" charset="0"/>
              </a:rPr>
              <a:t>/(2 log n) </a:t>
            </a:r>
            <a:r>
              <a:rPr lang="en-US" i="0" kern="0" dirty="0">
                <a:solidFill>
                  <a:srgbClr val="000000"/>
                </a:solidFill>
                <a:latin typeface="Calibri" pitchFamily="34" charset="0"/>
              </a:rPr>
              <a:t>fraction of edges in </a:t>
            </a:r>
            <a:r>
              <a:rPr lang="en-US" i="0" kern="0" dirty="0" smtClean="0">
                <a:solidFill>
                  <a:srgbClr val="000000"/>
                </a:solidFill>
                <a:latin typeface="Calibri" pitchFamily="34" charset="0"/>
              </a:rPr>
              <a:t>2-spanner.</a:t>
            </a:r>
            <a:endParaRPr lang="en-US" i="0" kern="0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 bwMode="auto">
          <a:xfrm>
            <a:off x="502415" y="917933"/>
            <a:ext cx="7916370" cy="716319"/>
          </a:xfrm>
          <a:prstGeom prst="roundRect">
            <a:avLst/>
          </a:prstGeom>
          <a:gradFill flip="none" rotWithShape="1">
            <a:gsLst>
              <a:gs pos="0">
                <a:srgbClr val="81CEFD">
                  <a:tint val="66000"/>
                  <a:satMod val="160000"/>
                </a:srgbClr>
              </a:gs>
              <a:gs pos="50000">
                <a:srgbClr val="81CEFD">
                  <a:tint val="44500"/>
                  <a:satMod val="160000"/>
                </a:srgbClr>
              </a:gs>
              <a:gs pos="100000">
                <a:srgbClr val="81CEFD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565479" y="4628203"/>
            <a:ext cx="8041434" cy="716319"/>
          </a:xfrm>
          <a:prstGeom prst="roundRect">
            <a:avLst/>
          </a:prstGeom>
          <a:gradFill flip="none" rotWithShape="1">
            <a:gsLst>
              <a:gs pos="0">
                <a:srgbClr val="81CEFD">
                  <a:tint val="66000"/>
                  <a:satMod val="160000"/>
                </a:srgbClr>
              </a:gs>
              <a:gs pos="50000">
                <a:srgbClr val="81CEFD">
                  <a:tint val="44500"/>
                  <a:satMod val="160000"/>
                </a:srgbClr>
              </a:gs>
              <a:gs pos="100000">
                <a:srgbClr val="81CEFD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 list sorted or </a:t>
            </a:r>
            <a:r>
              <a:rPr lang="en-US" i="0" dirty="0" smtClean="0">
                <a:solidFill>
                  <a:srgbClr val="0033CC"/>
                </a:solidFill>
                <a:latin typeface="cmmi10"/>
              </a:rPr>
              <a:t>²</a:t>
            </a:r>
            <a:r>
              <a:rPr lang="en-US" dirty="0" smtClean="0"/>
              <a:t>-far from sorted?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969368"/>
            <a:ext cx="8382000" cy="5257800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990033"/>
                </a:solidFill>
                <a:latin typeface="Calibri" pitchFamily="34" charset="0"/>
              </a:rPr>
              <a:t> </a:t>
            </a:r>
          </a:p>
          <a:p>
            <a:pPr>
              <a:buNone/>
            </a:pPr>
            <a:r>
              <a:rPr lang="en-US" dirty="0" smtClean="0"/>
              <a:t>Pick a random edge </a:t>
            </a:r>
            <a:r>
              <a:rPr lang="en-US" dirty="0" smtClean="0">
                <a:solidFill>
                  <a:srgbClr val="0033CC"/>
                </a:solidFill>
              </a:rPr>
              <a:t>(</a:t>
            </a:r>
            <a:r>
              <a:rPr lang="en-US" i="1" dirty="0" smtClean="0">
                <a:solidFill>
                  <a:srgbClr val="0033CC"/>
                </a:solidFill>
              </a:rPr>
              <a:t>x</a:t>
            </a:r>
            <a:r>
              <a:rPr lang="en-US" i="1" baseline="-25000" dirty="0" smtClean="0">
                <a:solidFill>
                  <a:srgbClr val="0033CC"/>
                </a:solidFill>
              </a:rPr>
              <a:t>i </a:t>
            </a:r>
            <a:r>
              <a:rPr lang="en-US" i="1" dirty="0" smtClean="0">
                <a:solidFill>
                  <a:srgbClr val="0033CC"/>
                </a:solidFill>
                <a:cs typeface="Arial" pitchFamily="34" charset="0"/>
              </a:rPr>
              <a:t>,</a:t>
            </a:r>
            <a:r>
              <a:rPr lang="en-US" i="1" dirty="0" err="1" smtClean="0">
                <a:solidFill>
                  <a:srgbClr val="0033CC"/>
                </a:solidFill>
              </a:rPr>
              <a:t>x</a:t>
            </a:r>
            <a:r>
              <a:rPr lang="en-US" i="1" baseline="-25000" dirty="0" err="1" smtClean="0">
                <a:solidFill>
                  <a:srgbClr val="0033CC"/>
                </a:solidFill>
              </a:rPr>
              <a:t>j</a:t>
            </a:r>
            <a:r>
              <a:rPr lang="en-US" dirty="0" smtClean="0">
                <a:solidFill>
                  <a:srgbClr val="0033CC"/>
                </a:solidFill>
              </a:rPr>
              <a:t>)</a:t>
            </a:r>
            <a:r>
              <a:rPr lang="en-US" dirty="0" smtClean="0"/>
              <a:t> from the 2-spanner and </a:t>
            </a:r>
            <a:r>
              <a:rPr lang="en-US" b="1" dirty="0" smtClean="0"/>
              <a:t>reject</a:t>
            </a:r>
            <a:r>
              <a:rPr lang="en-US" dirty="0" smtClean="0"/>
              <a:t> if</a:t>
            </a:r>
            <a:r>
              <a:rPr lang="en-US" dirty="0" smtClean="0">
                <a:solidFill>
                  <a:srgbClr val="800080"/>
                </a:solidFill>
              </a:rPr>
              <a:t> </a:t>
            </a:r>
            <a:r>
              <a:rPr lang="en-US" i="1" dirty="0" smtClean="0">
                <a:solidFill>
                  <a:srgbClr val="0033CC"/>
                </a:solidFill>
              </a:rPr>
              <a:t>x</a:t>
            </a:r>
            <a:r>
              <a:rPr lang="en-US" i="1" baseline="-25000" dirty="0" smtClean="0">
                <a:solidFill>
                  <a:srgbClr val="0033CC"/>
                </a:solidFill>
              </a:rPr>
              <a:t>i</a:t>
            </a:r>
            <a:r>
              <a:rPr lang="en-US" i="1" dirty="0" smtClean="0">
                <a:solidFill>
                  <a:srgbClr val="0033CC"/>
                </a:solidFill>
                <a:cs typeface="Arial" pitchFamily="34" charset="0"/>
              </a:rPr>
              <a:t> &gt; </a:t>
            </a:r>
            <a:r>
              <a:rPr lang="en-US" i="1" dirty="0" err="1" smtClean="0">
                <a:solidFill>
                  <a:srgbClr val="0033CC"/>
                </a:solidFill>
              </a:rPr>
              <a:t>x</a:t>
            </a:r>
            <a:r>
              <a:rPr lang="en-US" i="1" baseline="-25000" dirty="0" err="1" smtClean="0">
                <a:solidFill>
                  <a:srgbClr val="0033CC"/>
                </a:solidFill>
              </a:rPr>
              <a:t>j</a:t>
            </a:r>
            <a:r>
              <a:rPr lang="en-US" dirty="0" smtClean="0"/>
              <a:t>. </a:t>
            </a:r>
            <a:endParaRPr lang="en-US" dirty="0" smtClean="0">
              <a:latin typeface="Calibri" pitchFamily="34" charset="0"/>
            </a:endParaRPr>
          </a:p>
          <a:p>
            <a:pPr>
              <a:buNone/>
            </a:pPr>
            <a:endParaRPr lang="en-US" dirty="0" smtClean="0">
              <a:latin typeface="Calibri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itchFamily="34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</a:rPr>
              <a:t>                         </a:t>
            </a: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1             2            5            4            3            6             7</a:t>
            </a:r>
            <a:endParaRPr lang="en-US" sz="1800" dirty="0" smtClean="0"/>
          </a:p>
          <a:p>
            <a:pPr>
              <a:buNone/>
            </a:pPr>
            <a:r>
              <a:rPr lang="en-US" i="1" dirty="0" smtClean="0">
                <a:solidFill>
                  <a:srgbClr val="0033CC"/>
                </a:solidFill>
                <a:latin typeface="Calibri" pitchFamily="34" charset="0"/>
              </a:rPr>
              <a:t>Analysis:</a:t>
            </a:r>
          </a:p>
          <a:p>
            <a:r>
              <a:rPr lang="en-US" dirty="0" smtClean="0"/>
              <a:t>Call an edge </a:t>
            </a:r>
            <a:r>
              <a:rPr lang="en-US" dirty="0" smtClean="0">
                <a:solidFill>
                  <a:srgbClr val="0033CC"/>
                </a:solidFill>
              </a:rPr>
              <a:t>(</a:t>
            </a:r>
            <a:r>
              <a:rPr lang="en-US" i="1" dirty="0" smtClean="0">
                <a:solidFill>
                  <a:srgbClr val="0033CC"/>
                </a:solidFill>
              </a:rPr>
              <a:t>x</a:t>
            </a:r>
            <a:r>
              <a:rPr lang="en-US" i="1" baseline="-25000" dirty="0" smtClean="0">
                <a:solidFill>
                  <a:srgbClr val="0033CC"/>
                </a:solidFill>
              </a:rPr>
              <a:t>i </a:t>
            </a:r>
            <a:r>
              <a:rPr lang="en-US" i="1" dirty="0" smtClean="0">
                <a:solidFill>
                  <a:srgbClr val="0033CC"/>
                </a:solidFill>
                <a:cs typeface="Arial" pitchFamily="34" charset="0"/>
              </a:rPr>
              <a:t>,</a:t>
            </a:r>
            <a:r>
              <a:rPr lang="en-US" i="1" dirty="0" err="1" smtClean="0">
                <a:solidFill>
                  <a:srgbClr val="0033CC"/>
                </a:solidFill>
              </a:rPr>
              <a:t>x</a:t>
            </a:r>
            <a:r>
              <a:rPr lang="en-US" i="1" baseline="-25000" dirty="0" err="1" smtClean="0">
                <a:solidFill>
                  <a:srgbClr val="0033CC"/>
                </a:solidFill>
              </a:rPr>
              <a:t>j</a:t>
            </a:r>
            <a:r>
              <a:rPr lang="en-US" dirty="0" smtClean="0">
                <a:solidFill>
                  <a:srgbClr val="0033CC"/>
                </a:solidFill>
              </a:rPr>
              <a:t>)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violated</a:t>
            </a:r>
            <a:r>
              <a:rPr lang="en-US" dirty="0" smtClean="0"/>
              <a:t> if</a:t>
            </a:r>
            <a:r>
              <a:rPr lang="en-US" dirty="0" smtClean="0">
                <a:solidFill>
                  <a:srgbClr val="800080"/>
                </a:solidFill>
              </a:rPr>
              <a:t> </a:t>
            </a:r>
            <a:r>
              <a:rPr lang="en-US" i="1" dirty="0" smtClean="0">
                <a:solidFill>
                  <a:srgbClr val="0033CC"/>
                </a:solidFill>
              </a:rPr>
              <a:t>x</a:t>
            </a:r>
            <a:r>
              <a:rPr lang="en-US" i="1" baseline="-25000" dirty="0" smtClean="0">
                <a:solidFill>
                  <a:srgbClr val="0033CC"/>
                </a:solidFill>
              </a:rPr>
              <a:t>i</a:t>
            </a:r>
            <a:r>
              <a:rPr lang="en-US" i="1" dirty="0" smtClean="0">
                <a:solidFill>
                  <a:srgbClr val="0033CC"/>
                </a:solidFill>
                <a:cs typeface="Arial" pitchFamily="34" charset="0"/>
              </a:rPr>
              <a:t> &gt; </a:t>
            </a:r>
            <a:r>
              <a:rPr lang="en-US" i="1" dirty="0" err="1" smtClean="0">
                <a:solidFill>
                  <a:srgbClr val="0033CC"/>
                </a:solidFill>
              </a:rPr>
              <a:t>x</a:t>
            </a:r>
            <a:r>
              <a:rPr lang="en-US" i="1" baseline="-25000" dirty="0" err="1" smtClean="0">
                <a:solidFill>
                  <a:srgbClr val="0033CC"/>
                </a:solidFill>
              </a:rPr>
              <a:t>j</a:t>
            </a:r>
            <a:r>
              <a:rPr lang="en-US" i="1" baseline="-25000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, and </a:t>
            </a:r>
            <a:r>
              <a:rPr lang="en-US" b="1" dirty="0" smtClean="0"/>
              <a:t>good</a:t>
            </a:r>
            <a:r>
              <a:rPr lang="en-US" dirty="0" smtClean="0"/>
              <a:t>  otherwise.</a:t>
            </a:r>
          </a:p>
          <a:p>
            <a:pPr>
              <a:buNone/>
            </a:pPr>
            <a:endParaRPr lang="en-US" dirty="0" smtClean="0"/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By </a:t>
            </a:r>
            <a:r>
              <a:rPr lang="en-US" dirty="0"/>
              <a:t>Witness Lemma, it suffices to sample </a:t>
            </a:r>
            <a:r>
              <a:rPr lang="en-US" dirty="0">
                <a:solidFill>
                  <a:srgbClr val="0033CC"/>
                </a:solidFill>
              </a:rPr>
              <a:t>(4 log </a:t>
            </a:r>
            <a:r>
              <a:rPr lang="en-US" i="1" dirty="0">
                <a:solidFill>
                  <a:srgbClr val="0033CC"/>
                </a:solidFill>
              </a:rPr>
              <a:t>n</a:t>
            </a:r>
            <a:r>
              <a:rPr lang="en-US" dirty="0">
                <a:solidFill>
                  <a:srgbClr val="0033CC"/>
                </a:solidFill>
              </a:rPr>
              <a:t> )/</a:t>
            </a:r>
            <a:r>
              <a:rPr lang="en-US" dirty="0">
                <a:solidFill>
                  <a:srgbClr val="0033CC"/>
                </a:solidFill>
                <a:latin typeface="cmmi10"/>
              </a:rPr>
              <a:t>²</a:t>
            </a:r>
            <a:r>
              <a:rPr lang="en-US" dirty="0"/>
              <a:t> edges from 2-spanner.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Sample </a:t>
            </a:r>
            <a:r>
              <a:rPr lang="en-US" dirty="0" smtClean="0">
                <a:solidFill>
                  <a:srgbClr val="0033CC"/>
                </a:solidFill>
              </a:rPr>
              <a:t>(4 log n)/ </a:t>
            </a:r>
            <a:r>
              <a:rPr lang="en-US" dirty="0" smtClean="0">
                <a:solidFill>
                  <a:srgbClr val="0033CC"/>
                </a:solidFill>
                <a:latin typeface="cmmi10"/>
              </a:rPr>
              <a:t>²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edges </a:t>
            </a:r>
            <a:r>
              <a:rPr lang="en-US" dirty="0">
                <a:solidFill>
                  <a:srgbClr val="0033CC"/>
                </a:solidFill>
              </a:rPr>
              <a:t>(</a:t>
            </a:r>
            <a:r>
              <a:rPr lang="en-US" i="1" dirty="0">
                <a:solidFill>
                  <a:srgbClr val="0033CC"/>
                </a:solidFill>
              </a:rPr>
              <a:t>x</a:t>
            </a:r>
            <a:r>
              <a:rPr lang="en-US" i="1" baseline="-25000" dirty="0">
                <a:solidFill>
                  <a:srgbClr val="0033CC"/>
                </a:solidFill>
              </a:rPr>
              <a:t>i </a:t>
            </a:r>
            <a:r>
              <a:rPr lang="en-US" i="1" dirty="0">
                <a:solidFill>
                  <a:srgbClr val="0033CC"/>
                </a:solidFill>
                <a:cs typeface="Arial" pitchFamily="34" charset="0"/>
              </a:rPr>
              <a:t>,</a:t>
            </a:r>
            <a:r>
              <a:rPr lang="en-US" i="1" dirty="0" err="1">
                <a:solidFill>
                  <a:srgbClr val="0033CC"/>
                </a:solidFill>
              </a:rPr>
              <a:t>x</a:t>
            </a:r>
            <a:r>
              <a:rPr lang="en-US" i="1" baseline="-25000" dirty="0" err="1">
                <a:solidFill>
                  <a:srgbClr val="0033CC"/>
                </a:solidFill>
              </a:rPr>
              <a:t>j</a:t>
            </a:r>
            <a:r>
              <a:rPr lang="en-US" dirty="0">
                <a:solidFill>
                  <a:srgbClr val="0033CC"/>
                </a:solidFill>
              </a:rPr>
              <a:t>)</a:t>
            </a:r>
            <a:r>
              <a:rPr lang="en-US" dirty="0"/>
              <a:t> from the 2-spanner and </a:t>
            </a:r>
            <a:r>
              <a:rPr lang="en-US" b="1" dirty="0"/>
              <a:t>reject</a:t>
            </a:r>
            <a:r>
              <a:rPr lang="en-US" dirty="0"/>
              <a:t> if</a:t>
            </a:r>
            <a:r>
              <a:rPr lang="en-US" dirty="0">
                <a:solidFill>
                  <a:srgbClr val="800080"/>
                </a:solidFill>
              </a:rPr>
              <a:t> </a:t>
            </a:r>
            <a:r>
              <a:rPr lang="en-US" i="1" dirty="0">
                <a:solidFill>
                  <a:srgbClr val="0033CC"/>
                </a:solidFill>
              </a:rPr>
              <a:t>x</a:t>
            </a:r>
            <a:r>
              <a:rPr lang="en-US" i="1" baseline="-25000" dirty="0">
                <a:solidFill>
                  <a:srgbClr val="0033CC"/>
                </a:solidFill>
              </a:rPr>
              <a:t>i</a:t>
            </a:r>
            <a:r>
              <a:rPr lang="en-US" i="1" dirty="0">
                <a:solidFill>
                  <a:srgbClr val="0033CC"/>
                </a:solidFill>
                <a:cs typeface="Arial" pitchFamily="34" charset="0"/>
              </a:rPr>
              <a:t> &gt; </a:t>
            </a:r>
            <a:r>
              <a:rPr lang="en-US" i="1" dirty="0" err="1">
                <a:solidFill>
                  <a:srgbClr val="0033CC"/>
                </a:solidFill>
              </a:rPr>
              <a:t>x</a:t>
            </a:r>
            <a:r>
              <a:rPr lang="en-US" i="1" baseline="-25000" dirty="0" err="1">
                <a:solidFill>
                  <a:srgbClr val="0033CC"/>
                </a:solidFill>
              </a:rPr>
              <a:t>j</a:t>
            </a:r>
            <a:r>
              <a:rPr lang="en-US" dirty="0"/>
              <a:t>. </a:t>
            </a:r>
            <a:endParaRPr lang="en-US" dirty="0" smtClean="0"/>
          </a:p>
          <a:p>
            <a:pPr>
              <a:buNone/>
            </a:pPr>
            <a:r>
              <a:rPr lang="en-US" i="1" dirty="0" smtClean="0">
                <a:solidFill>
                  <a:srgbClr val="0033CC"/>
                </a:solidFill>
              </a:rPr>
              <a:t>Guarantee:</a:t>
            </a:r>
            <a:r>
              <a:rPr lang="en-US" dirty="0" smtClean="0"/>
              <a:t> All sorted lists are accepted.</a:t>
            </a:r>
          </a:p>
          <a:p>
            <a:pPr>
              <a:buNone/>
            </a:pPr>
            <a:r>
              <a:rPr lang="en-US" dirty="0" smtClean="0"/>
              <a:t>All lists that are </a:t>
            </a:r>
            <a:r>
              <a:rPr lang="en-US" dirty="0" smtClean="0">
                <a:solidFill>
                  <a:srgbClr val="0033CC"/>
                </a:solidFill>
                <a:latin typeface="cmmi10"/>
              </a:rPr>
              <a:t>²</a:t>
            </a:r>
            <a:r>
              <a:rPr lang="en-US" dirty="0" smtClean="0"/>
              <a:t>-far from sorted are rejected with probability </a:t>
            </a:r>
            <a:r>
              <a:rPr lang="en-US" dirty="0" smtClean="0">
                <a:solidFill>
                  <a:srgbClr val="0033CC"/>
                </a:solidFill>
                <a:latin typeface="cmsy10"/>
              </a:rPr>
              <a:t>¸</a:t>
            </a:r>
            <a:r>
              <a:rPr lang="en-US" dirty="0" smtClean="0">
                <a:solidFill>
                  <a:srgbClr val="0033CC"/>
                </a:solidFill>
              </a:rPr>
              <a:t>2/3.</a:t>
            </a:r>
          </a:p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Time: </a:t>
            </a:r>
            <a:r>
              <a:rPr lang="en-US" dirty="0" smtClean="0"/>
              <a:t>O</a:t>
            </a:r>
            <a:r>
              <a:rPr lang="en-US" dirty="0"/>
              <a:t>((log n)/</a:t>
            </a:r>
            <a:r>
              <a:rPr lang="en-US" dirty="0">
                <a:latin typeface="cmmi10"/>
              </a:rPr>
              <a:t>²</a:t>
            </a:r>
            <a:r>
              <a:rPr lang="en-US" dirty="0" smtClean="0"/>
              <a:t>)               </a:t>
            </a:r>
            <a:endParaRPr lang="en-US" dirty="0" smtClean="0">
              <a:latin typeface="Calibri" pitchFamily="34" charset="0"/>
            </a:endParaRPr>
          </a:p>
          <a:p>
            <a:pPr>
              <a:buNone/>
            </a:pPr>
            <a:endParaRPr lang="en-US" dirty="0" smtClean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5147662" y="2094059"/>
            <a:ext cx="50800" cy="50846"/>
          </a:xfrm>
          <a:prstGeom prst="rect">
            <a:avLst/>
          </a:prstGeom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161022" y="2109979"/>
            <a:ext cx="50800" cy="50846"/>
          </a:xfrm>
          <a:prstGeom prst="rect">
            <a:avLst/>
          </a:prstGeom>
        </p:spPr>
      </p:pic>
      <p:grpSp>
        <p:nvGrpSpPr>
          <p:cNvPr id="5" name="Group 41"/>
          <p:cNvGrpSpPr/>
          <p:nvPr/>
        </p:nvGrpSpPr>
        <p:grpSpPr>
          <a:xfrm>
            <a:off x="1993454" y="1716297"/>
            <a:ext cx="5967968" cy="1313022"/>
            <a:chOff x="1433336" y="2265525"/>
            <a:chExt cx="5967968" cy="1612719"/>
          </a:xfrm>
        </p:grpSpPr>
        <p:sp>
          <p:nvSpPr>
            <p:cNvPr id="6" name="Arc 5"/>
            <p:cNvSpPr/>
            <p:nvPr/>
          </p:nvSpPr>
          <p:spPr bwMode="auto">
            <a:xfrm>
              <a:off x="1433336" y="2265525"/>
              <a:ext cx="2976784" cy="1596799"/>
            </a:xfrm>
            <a:prstGeom prst="arc">
              <a:avLst>
                <a:gd name="adj1" fmla="val 10754967"/>
                <a:gd name="adj2" fmla="val 14908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Arc 15"/>
            <p:cNvSpPr/>
            <p:nvPr/>
          </p:nvSpPr>
          <p:spPr bwMode="auto">
            <a:xfrm>
              <a:off x="4424520" y="2281445"/>
              <a:ext cx="2976784" cy="1596799"/>
            </a:xfrm>
            <a:prstGeom prst="arc">
              <a:avLst>
                <a:gd name="adj1" fmla="val 10754967"/>
                <a:gd name="adj2" fmla="val 14908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" name="Group 40"/>
          <p:cNvGrpSpPr/>
          <p:nvPr/>
        </p:nvGrpSpPr>
        <p:grpSpPr>
          <a:xfrm>
            <a:off x="2993600" y="2039467"/>
            <a:ext cx="3969636" cy="691868"/>
            <a:chOff x="2433482" y="2565774"/>
            <a:chExt cx="3969636" cy="1123670"/>
          </a:xfrm>
        </p:grpSpPr>
        <p:sp>
          <p:nvSpPr>
            <p:cNvPr id="15" name="Arc 14"/>
            <p:cNvSpPr/>
            <p:nvPr/>
          </p:nvSpPr>
          <p:spPr bwMode="auto">
            <a:xfrm>
              <a:off x="2433482" y="2565774"/>
              <a:ext cx="1974756" cy="1107750"/>
            </a:xfrm>
            <a:prstGeom prst="arc">
              <a:avLst>
                <a:gd name="adj1" fmla="val 10754967"/>
                <a:gd name="adj2" fmla="val 14908"/>
              </a:avLst>
            </a:prstGeom>
            <a:noFill/>
            <a:ln w="1968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Arc 16"/>
            <p:cNvSpPr/>
            <p:nvPr/>
          </p:nvSpPr>
          <p:spPr bwMode="auto">
            <a:xfrm>
              <a:off x="4428362" y="2581694"/>
              <a:ext cx="1974756" cy="1107750"/>
            </a:xfrm>
            <a:prstGeom prst="arc">
              <a:avLst>
                <a:gd name="adj1" fmla="val 10754967"/>
                <a:gd name="adj2" fmla="val 14908"/>
              </a:avLst>
            </a:prstGeom>
            <a:noFill/>
            <a:ln w="1968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33635" y="2400167"/>
            <a:ext cx="3029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solidFill>
                  <a:srgbClr val="FF0000"/>
                </a:solidFill>
                <a:latin typeface="Calibri" pitchFamily="34" charset="0"/>
              </a:rPr>
              <a:t>5            4            3</a:t>
            </a:r>
            <a:endParaRPr lang="en-US" sz="2400" i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4" name="AutoShape 119"/>
          <p:cNvSpPr>
            <a:spLocks noChangeArrowheads="1"/>
          </p:cNvSpPr>
          <p:nvPr/>
        </p:nvSpPr>
        <p:spPr bwMode="auto">
          <a:xfrm rot="5400000">
            <a:off x="6901137" y="2378938"/>
            <a:ext cx="115940" cy="106917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5" name="AutoShape 119"/>
          <p:cNvSpPr>
            <a:spLocks noChangeArrowheads="1"/>
          </p:cNvSpPr>
          <p:nvPr/>
        </p:nvSpPr>
        <p:spPr bwMode="auto">
          <a:xfrm rot="5400000">
            <a:off x="7899713" y="2378938"/>
            <a:ext cx="115940" cy="106917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6" name="AutoShape 119"/>
          <p:cNvSpPr>
            <a:spLocks noChangeArrowheads="1"/>
          </p:cNvSpPr>
          <p:nvPr/>
        </p:nvSpPr>
        <p:spPr bwMode="auto">
          <a:xfrm rot="5400000">
            <a:off x="4924449" y="2392586"/>
            <a:ext cx="115940" cy="106917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" name="AutoShape 119"/>
          <p:cNvSpPr>
            <a:spLocks noChangeArrowheads="1"/>
          </p:cNvSpPr>
          <p:nvPr/>
        </p:nvSpPr>
        <p:spPr bwMode="auto">
          <a:xfrm rot="5400000">
            <a:off x="5923025" y="2378938"/>
            <a:ext cx="115940" cy="106917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8" name="AutoShape 119"/>
          <p:cNvSpPr>
            <a:spLocks noChangeArrowheads="1"/>
          </p:cNvSpPr>
          <p:nvPr/>
        </p:nvSpPr>
        <p:spPr bwMode="auto">
          <a:xfrm rot="5400000">
            <a:off x="2934113" y="2378938"/>
            <a:ext cx="115940" cy="106917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9" name="AutoShape 119"/>
          <p:cNvSpPr>
            <a:spLocks noChangeArrowheads="1"/>
          </p:cNvSpPr>
          <p:nvPr/>
        </p:nvSpPr>
        <p:spPr bwMode="auto">
          <a:xfrm rot="5400000">
            <a:off x="3905393" y="2392586"/>
            <a:ext cx="115940" cy="106917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0" name="AutoShape 119"/>
          <p:cNvSpPr>
            <a:spLocks noChangeArrowheads="1"/>
          </p:cNvSpPr>
          <p:nvPr/>
        </p:nvSpPr>
        <p:spPr bwMode="auto">
          <a:xfrm rot="5400000">
            <a:off x="1940081" y="2378938"/>
            <a:ext cx="115940" cy="106917"/>
          </a:xfrm>
          <a:prstGeom prst="flowChartConnector">
            <a:avLst/>
          </a:prstGeom>
          <a:solidFill>
            <a:srgbClr val="0033CC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2" name="Line 40"/>
          <p:cNvSpPr>
            <a:spLocks noChangeShapeType="1"/>
          </p:cNvSpPr>
          <p:nvPr/>
        </p:nvSpPr>
        <p:spPr bwMode="auto">
          <a:xfrm>
            <a:off x="2043016" y="2450248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" name="Line 40"/>
          <p:cNvSpPr>
            <a:spLocks noChangeShapeType="1"/>
          </p:cNvSpPr>
          <p:nvPr/>
        </p:nvSpPr>
        <p:spPr bwMode="auto">
          <a:xfrm>
            <a:off x="3046597" y="2450248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" name="Line 40"/>
          <p:cNvSpPr>
            <a:spLocks noChangeShapeType="1"/>
          </p:cNvSpPr>
          <p:nvPr/>
        </p:nvSpPr>
        <p:spPr bwMode="auto">
          <a:xfrm>
            <a:off x="4036530" y="2450248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5053759" y="2450248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" name="Line 40"/>
          <p:cNvSpPr>
            <a:spLocks noChangeShapeType="1"/>
          </p:cNvSpPr>
          <p:nvPr/>
        </p:nvSpPr>
        <p:spPr bwMode="auto">
          <a:xfrm>
            <a:off x="6030044" y="2450248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7033624" y="2450248"/>
            <a:ext cx="914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4011506" y="2438872"/>
            <a:ext cx="914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5028735" y="2438872"/>
            <a:ext cx="914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822518" y="2576313"/>
            <a:ext cx="5482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</a:rPr>
              <a:t>x</a:t>
            </a:r>
            <a:r>
              <a:rPr lang="en-US" sz="2400" baseline="-25000" dirty="0" smtClean="0">
                <a:solidFill>
                  <a:srgbClr val="0033CC"/>
                </a:solidFill>
              </a:rPr>
              <a:t>i                                                                                               </a:t>
            </a:r>
            <a:r>
              <a:rPr lang="en-US" sz="2400" dirty="0" err="1" smtClean="0">
                <a:solidFill>
                  <a:srgbClr val="0033CC"/>
                </a:solidFill>
              </a:rPr>
              <a:t>x</a:t>
            </a:r>
            <a:r>
              <a:rPr lang="en-US" sz="2400" baseline="-25000" dirty="0" err="1" smtClean="0">
                <a:solidFill>
                  <a:srgbClr val="0033CC"/>
                </a:solidFill>
              </a:rPr>
              <a:t>j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806949" y="2573264"/>
            <a:ext cx="416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33CC"/>
                </a:solidFill>
              </a:rPr>
              <a:t>x</a:t>
            </a:r>
            <a:r>
              <a:rPr lang="en-US" baseline="-25000" dirty="0" err="1" smtClean="0">
                <a:solidFill>
                  <a:srgbClr val="0033CC"/>
                </a:solidFill>
              </a:rPr>
              <a:t>k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502415" y="1212263"/>
            <a:ext cx="791637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502415" y="846683"/>
            <a:ext cx="8104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Test </a:t>
            </a:r>
            <a:r>
              <a:rPr lang="en-US" sz="1600" i="0" kern="0" dirty="0">
                <a:solidFill>
                  <a:srgbClr val="990033"/>
                </a:solidFill>
                <a:latin typeface="Calibri" pitchFamily="34" charset="0"/>
              </a:rPr>
              <a:t>[</a:t>
            </a:r>
            <a:r>
              <a:rPr lang="en-US" sz="1600" i="0" kern="0" dirty="0" err="1">
                <a:solidFill>
                  <a:srgbClr val="990033"/>
                </a:solidFill>
                <a:latin typeface="Calibri" pitchFamily="34" charset="0"/>
              </a:rPr>
              <a:t>Dodis</a:t>
            </a:r>
            <a:r>
              <a:rPr lang="en-US" sz="1600" i="0" kern="0" dirty="0">
                <a:solidFill>
                  <a:srgbClr val="990033"/>
                </a:solidFill>
                <a:latin typeface="Calibri" pitchFamily="34" charset="0"/>
              </a:rPr>
              <a:t> </a:t>
            </a:r>
            <a:r>
              <a:rPr lang="en-US" sz="1600" i="0" kern="0" dirty="0" err="1">
                <a:solidFill>
                  <a:srgbClr val="990033"/>
                </a:solidFill>
                <a:latin typeface="Calibri" pitchFamily="34" charset="0"/>
              </a:rPr>
              <a:t>Goldreich</a:t>
            </a:r>
            <a:r>
              <a:rPr lang="en-US" sz="1600" i="0" kern="0" dirty="0">
                <a:solidFill>
                  <a:srgbClr val="990033"/>
                </a:solidFill>
                <a:latin typeface="Calibri" pitchFamily="34" charset="0"/>
              </a:rPr>
              <a:t> Lehman </a:t>
            </a:r>
            <a:r>
              <a:rPr lang="en-US" sz="1600" i="0" kern="0" dirty="0" err="1">
                <a:solidFill>
                  <a:srgbClr val="990033"/>
                </a:solidFill>
                <a:latin typeface="Calibri" pitchFamily="34" charset="0"/>
              </a:rPr>
              <a:t>Raskhodnikova</a:t>
            </a:r>
            <a:r>
              <a:rPr lang="en-US" sz="1600" i="0" kern="0" dirty="0">
                <a:solidFill>
                  <a:srgbClr val="990033"/>
                </a:solidFill>
                <a:latin typeface="Calibri" pitchFamily="34" charset="0"/>
              </a:rPr>
              <a:t> Ron </a:t>
            </a:r>
            <a:r>
              <a:rPr lang="en-US" sz="1600" i="0" kern="0" dirty="0" err="1">
                <a:solidFill>
                  <a:srgbClr val="990033"/>
                </a:solidFill>
                <a:latin typeface="Calibri" pitchFamily="34" charset="0"/>
              </a:rPr>
              <a:t>Samorodnitsky</a:t>
            </a:r>
            <a:r>
              <a:rPr lang="en-US" sz="1600" i="0" kern="0" dirty="0">
                <a:solidFill>
                  <a:srgbClr val="990033"/>
                </a:solidFill>
                <a:latin typeface="Calibri" pitchFamily="34" charset="0"/>
              </a:rPr>
              <a:t> 99]</a:t>
            </a:r>
            <a:endParaRPr lang="en-US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565479" y="4922533"/>
            <a:ext cx="80414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65479" y="4556953"/>
            <a:ext cx="3445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Algorithm</a:t>
            </a:r>
            <a:endParaRPr lang="en-US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70329" y="5167066"/>
            <a:ext cx="366860" cy="481040"/>
          </a:xfrm>
          <a:custGeom>
            <a:avLst/>
            <a:gdLst>
              <a:gd name="T0" fmla="*/ 0 w 1711"/>
              <a:gd name="T1" fmla="*/ 0 h 2342"/>
              <a:gd name="T2" fmla="*/ 0 w 1711"/>
              <a:gd name="T3" fmla="*/ 0 h 2342"/>
              <a:gd name="T4" fmla="*/ 0 w 1711"/>
              <a:gd name="T5" fmla="*/ 0 h 2342"/>
              <a:gd name="T6" fmla="*/ 0 w 1711"/>
              <a:gd name="T7" fmla="*/ 0 h 2342"/>
              <a:gd name="T8" fmla="*/ 0 w 1711"/>
              <a:gd name="T9" fmla="*/ 0 h 2342"/>
              <a:gd name="T10" fmla="*/ 0 w 1711"/>
              <a:gd name="T11" fmla="*/ 0 h 2342"/>
              <a:gd name="T12" fmla="*/ 0 w 1711"/>
              <a:gd name="T13" fmla="*/ 0 h 23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1"/>
              <a:gd name="T22" fmla="*/ 0 h 2342"/>
              <a:gd name="T23" fmla="*/ 1711 w 1711"/>
              <a:gd name="T24" fmla="*/ 2342 h 234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1" h="2342">
                <a:moveTo>
                  <a:pt x="193" y="1092"/>
                </a:moveTo>
                <a:lnTo>
                  <a:pt x="0" y="1726"/>
                </a:lnTo>
                <a:lnTo>
                  <a:pt x="660" y="2342"/>
                </a:lnTo>
                <a:lnTo>
                  <a:pt x="1711" y="273"/>
                </a:lnTo>
                <a:lnTo>
                  <a:pt x="1711" y="0"/>
                </a:lnTo>
                <a:lnTo>
                  <a:pt x="539" y="1744"/>
                </a:lnTo>
                <a:lnTo>
                  <a:pt x="193" y="109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7779331" y="5499019"/>
            <a:ext cx="366860" cy="481040"/>
          </a:xfrm>
          <a:custGeom>
            <a:avLst/>
            <a:gdLst>
              <a:gd name="T0" fmla="*/ 0 w 1711"/>
              <a:gd name="T1" fmla="*/ 0 h 2342"/>
              <a:gd name="T2" fmla="*/ 0 w 1711"/>
              <a:gd name="T3" fmla="*/ 0 h 2342"/>
              <a:gd name="T4" fmla="*/ 0 w 1711"/>
              <a:gd name="T5" fmla="*/ 0 h 2342"/>
              <a:gd name="T6" fmla="*/ 0 w 1711"/>
              <a:gd name="T7" fmla="*/ 0 h 2342"/>
              <a:gd name="T8" fmla="*/ 0 w 1711"/>
              <a:gd name="T9" fmla="*/ 0 h 2342"/>
              <a:gd name="T10" fmla="*/ 0 w 1711"/>
              <a:gd name="T11" fmla="*/ 0 h 2342"/>
              <a:gd name="T12" fmla="*/ 0 w 1711"/>
              <a:gd name="T13" fmla="*/ 0 h 23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1"/>
              <a:gd name="T22" fmla="*/ 0 h 2342"/>
              <a:gd name="T23" fmla="*/ 1711 w 1711"/>
              <a:gd name="T24" fmla="*/ 2342 h 234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1" h="2342">
                <a:moveTo>
                  <a:pt x="193" y="1092"/>
                </a:moveTo>
                <a:lnTo>
                  <a:pt x="0" y="1726"/>
                </a:lnTo>
                <a:lnTo>
                  <a:pt x="660" y="2342"/>
                </a:lnTo>
                <a:lnTo>
                  <a:pt x="1711" y="273"/>
                </a:lnTo>
                <a:lnTo>
                  <a:pt x="1711" y="0"/>
                </a:lnTo>
                <a:lnTo>
                  <a:pt x="539" y="1744"/>
                </a:lnTo>
                <a:lnTo>
                  <a:pt x="193" y="109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Rounded Rectangle 49"/>
          <p:cNvSpPr/>
          <p:nvPr/>
        </p:nvSpPr>
        <p:spPr bwMode="auto">
          <a:xfrm>
            <a:off x="536925" y="3670820"/>
            <a:ext cx="8085753" cy="380911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Claim 2. </a:t>
            </a:r>
            <a:r>
              <a:rPr lang="en-US" i="0" kern="0" dirty="0" smtClean="0">
                <a:solidFill>
                  <a:srgbClr val="000000"/>
                </a:solidFill>
                <a:latin typeface="Calibri" pitchFamily="34" charset="0"/>
              </a:rPr>
              <a:t>An </a:t>
            </a:r>
            <a:r>
              <a:rPr lang="en-US" i="0" kern="0" dirty="0">
                <a:solidFill>
                  <a:srgbClr val="0033CC"/>
                </a:solidFill>
                <a:latin typeface="cmmi10"/>
              </a:rPr>
              <a:t>²</a:t>
            </a:r>
            <a:r>
              <a:rPr lang="en-US" i="0" kern="0" dirty="0">
                <a:solidFill>
                  <a:srgbClr val="000000"/>
                </a:solidFill>
                <a:latin typeface="Calibri" pitchFamily="34" charset="0"/>
              </a:rPr>
              <a:t>-far </a:t>
            </a:r>
            <a:r>
              <a:rPr lang="en-US" i="0" kern="0" dirty="0" smtClean="0">
                <a:solidFill>
                  <a:srgbClr val="000000"/>
                </a:solidFill>
                <a:latin typeface="Calibri" pitchFamily="34" charset="0"/>
              </a:rPr>
              <a:t>list </a:t>
            </a:r>
            <a:r>
              <a:rPr lang="en-US" b="1" i="0" kern="0" dirty="0" smtClean="0">
                <a:solidFill>
                  <a:srgbClr val="FF0000"/>
                </a:solidFill>
                <a:latin typeface="Calibri" pitchFamily="34" charset="0"/>
              </a:rPr>
              <a:t>violates</a:t>
            </a:r>
            <a:r>
              <a:rPr lang="en-US" i="0" kern="0" dirty="0" smtClean="0">
                <a:solidFill>
                  <a:srgbClr val="000000"/>
                </a:solidFill>
                <a:latin typeface="Calibri" pitchFamily="34" charset="0"/>
              </a:rPr>
              <a:t>  </a:t>
            </a:r>
            <a:r>
              <a:rPr lang="en-US" i="0" dirty="0" smtClean="0">
                <a:solidFill>
                  <a:srgbClr val="0033CC"/>
                </a:solidFill>
                <a:latin typeface="cmsy10"/>
              </a:rPr>
              <a:t>¸ </a:t>
            </a:r>
            <a:r>
              <a:rPr lang="en-US" i="0" kern="0" dirty="0" smtClean="0">
                <a:solidFill>
                  <a:srgbClr val="0033CC"/>
                </a:solidFill>
                <a:latin typeface="cmmi10"/>
              </a:rPr>
              <a:t>²</a:t>
            </a:r>
            <a:r>
              <a:rPr lang="en-US" i="0" kern="0" dirty="0" smtClean="0">
                <a:solidFill>
                  <a:srgbClr val="0033CC"/>
                </a:solidFill>
                <a:latin typeface="Calibri" pitchFamily="34" charset="0"/>
              </a:rPr>
              <a:t> </a:t>
            </a:r>
            <a:r>
              <a:rPr lang="en-US" i="0" kern="0" dirty="0">
                <a:solidFill>
                  <a:srgbClr val="0033CC"/>
                </a:solidFill>
                <a:latin typeface="Calibri" pitchFamily="34" charset="0"/>
              </a:rPr>
              <a:t>/(2 log n) </a:t>
            </a:r>
            <a:r>
              <a:rPr lang="en-US" i="0" kern="0" dirty="0">
                <a:solidFill>
                  <a:srgbClr val="000000"/>
                </a:solidFill>
                <a:latin typeface="Calibri" pitchFamily="34" charset="0"/>
              </a:rPr>
              <a:t>fraction of edges in </a:t>
            </a:r>
            <a:r>
              <a:rPr lang="en-US" i="0" kern="0" dirty="0" smtClean="0">
                <a:solidFill>
                  <a:srgbClr val="000000"/>
                </a:solidFill>
                <a:latin typeface="Calibri" pitchFamily="34" charset="0"/>
              </a:rPr>
              <a:t>2-spanner.</a:t>
            </a:r>
            <a:endParaRPr lang="en-US" i="0" kern="0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en-US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  </a:t>
            </a:r>
            <a:endParaRPr lang="en-US" dirty="0"/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>
            <a:off x="2500216" y="5908564"/>
            <a:ext cx="366860" cy="481040"/>
          </a:xfrm>
          <a:custGeom>
            <a:avLst/>
            <a:gdLst>
              <a:gd name="T0" fmla="*/ 0 w 1711"/>
              <a:gd name="T1" fmla="*/ 0 h 2342"/>
              <a:gd name="T2" fmla="*/ 0 w 1711"/>
              <a:gd name="T3" fmla="*/ 0 h 2342"/>
              <a:gd name="T4" fmla="*/ 0 w 1711"/>
              <a:gd name="T5" fmla="*/ 0 h 2342"/>
              <a:gd name="T6" fmla="*/ 0 w 1711"/>
              <a:gd name="T7" fmla="*/ 0 h 2342"/>
              <a:gd name="T8" fmla="*/ 0 w 1711"/>
              <a:gd name="T9" fmla="*/ 0 h 2342"/>
              <a:gd name="T10" fmla="*/ 0 w 1711"/>
              <a:gd name="T11" fmla="*/ 0 h 2342"/>
              <a:gd name="T12" fmla="*/ 0 w 1711"/>
              <a:gd name="T13" fmla="*/ 0 h 23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1"/>
              <a:gd name="T22" fmla="*/ 0 h 2342"/>
              <a:gd name="T23" fmla="*/ 1711 w 1711"/>
              <a:gd name="T24" fmla="*/ 2342 h 234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1" h="2342">
                <a:moveTo>
                  <a:pt x="193" y="1092"/>
                </a:moveTo>
                <a:lnTo>
                  <a:pt x="0" y="1726"/>
                </a:lnTo>
                <a:lnTo>
                  <a:pt x="660" y="2342"/>
                </a:lnTo>
                <a:lnTo>
                  <a:pt x="1711" y="273"/>
                </a:lnTo>
                <a:lnTo>
                  <a:pt x="1711" y="0"/>
                </a:lnTo>
                <a:lnTo>
                  <a:pt x="539" y="1744"/>
                </a:lnTo>
                <a:lnTo>
                  <a:pt x="193" y="109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/>
      <p:bldP spid="47" grpId="0" animBg="1"/>
      <p:bldP spid="48" grpId="0" animBg="1"/>
      <p:bldP spid="4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69448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Basic Properties of Functions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12760" y="3441892"/>
            <a:ext cx="85344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tint val="6000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1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7DBF28-BB11-41CD-BE6B-419D1A5C5334}" type="slidenum">
              <a:rPr lang="en-US" sz="1400" i="0" smtClean="0">
                <a:solidFill>
                  <a:srgbClr val="000000"/>
                </a:solidFill>
              </a:rPr>
              <a:pPr/>
              <a:t>38</a:t>
            </a:fld>
            <a:endParaRPr lang="en-US" sz="1400" i="0" smtClean="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32444" y="1013105"/>
            <a:ext cx="3794779" cy="2593975"/>
            <a:chOff x="2971800" y="1285875"/>
            <a:chExt cx="3794779" cy="2593975"/>
          </a:xfrm>
        </p:grpSpPr>
        <p:grpSp>
          <p:nvGrpSpPr>
            <p:cNvPr id="13318" name="Group 78"/>
            <p:cNvGrpSpPr>
              <a:grpSpLocks/>
            </p:cNvGrpSpPr>
            <p:nvPr/>
          </p:nvGrpSpPr>
          <p:grpSpPr bwMode="auto">
            <a:xfrm>
              <a:off x="3653491" y="1606550"/>
              <a:ext cx="2176463" cy="1920875"/>
              <a:chOff x="816" y="1248"/>
              <a:chExt cx="1584" cy="1440"/>
            </a:xfrm>
          </p:grpSpPr>
          <p:sp>
            <p:nvSpPr>
              <p:cNvPr id="13329" name="Line 79"/>
              <p:cNvSpPr>
                <a:spLocks noChangeShapeType="1"/>
              </p:cNvSpPr>
              <p:nvPr/>
            </p:nvSpPr>
            <p:spPr bwMode="auto">
              <a:xfrm>
                <a:off x="1392" y="1248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0" name="Line 80"/>
              <p:cNvSpPr>
                <a:spLocks noChangeShapeType="1"/>
              </p:cNvSpPr>
              <p:nvPr/>
            </p:nvSpPr>
            <p:spPr bwMode="auto">
              <a:xfrm rot="-5400000">
                <a:off x="888" y="1752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1" name="Line 81"/>
              <p:cNvSpPr>
                <a:spLocks noChangeShapeType="1"/>
              </p:cNvSpPr>
              <p:nvPr/>
            </p:nvSpPr>
            <p:spPr bwMode="auto">
              <a:xfrm>
                <a:off x="1392" y="2256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2" name="Line 82"/>
              <p:cNvSpPr>
                <a:spLocks noChangeShapeType="1"/>
              </p:cNvSpPr>
              <p:nvPr/>
            </p:nvSpPr>
            <p:spPr bwMode="auto">
              <a:xfrm rot="-5400000">
                <a:off x="1896" y="1752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333" name="Group 83"/>
              <p:cNvGrpSpPr>
                <a:grpSpLocks/>
              </p:cNvGrpSpPr>
              <p:nvPr/>
            </p:nvGrpSpPr>
            <p:grpSpPr bwMode="auto">
              <a:xfrm>
                <a:off x="816" y="1680"/>
                <a:ext cx="1008" cy="1008"/>
                <a:chOff x="720" y="1584"/>
                <a:chExt cx="1008" cy="1008"/>
              </a:xfrm>
            </p:grpSpPr>
            <p:sp>
              <p:nvSpPr>
                <p:cNvPr id="13346" name="Line 84"/>
                <p:cNvSpPr>
                  <a:spLocks noChangeShapeType="1"/>
                </p:cNvSpPr>
                <p:nvPr/>
              </p:nvSpPr>
              <p:spPr bwMode="auto">
                <a:xfrm>
                  <a:off x="720" y="1584"/>
                  <a:ext cx="10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347" name="Line 85"/>
                <p:cNvSpPr>
                  <a:spLocks noChangeShapeType="1"/>
                </p:cNvSpPr>
                <p:nvPr/>
              </p:nvSpPr>
              <p:spPr bwMode="auto">
                <a:xfrm rot="-5400000">
                  <a:off x="216" y="2088"/>
                  <a:ext cx="10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348" name="Line 86"/>
                <p:cNvSpPr>
                  <a:spLocks noChangeShapeType="1"/>
                </p:cNvSpPr>
                <p:nvPr/>
              </p:nvSpPr>
              <p:spPr bwMode="auto">
                <a:xfrm>
                  <a:off x="720" y="2592"/>
                  <a:ext cx="10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349" name="Line 87"/>
                <p:cNvSpPr>
                  <a:spLocks noChangeShapeType="1"/>
                </p:cNvSpPr>
                <p:nvPr/>
              </p:nvSpPr>
              <p:spPr bwMode="auto">
                <a:xfrm rot="-5400000">
                  <a:off x="1224" y="2088"/>
                  <a:ext cx="10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334" name="Group 88"/>
              <p:cNvGrpSpPr>
                <a:grpSpLocks/>
              </p:cNvGrpSpPr>
              <p:nvPr/>
            </p:nvGrpSpPr>
            <p:grpSpPr bwMode="auto">
              <a:xfrm>
                <a:off x="1824" y="1248"/>
                <a:ext cx="576" cy="432"/>
                <a:chOff x="1824" y="1248"/>
                <a:chExt cx="576" cy="432"/>
              </a:xfrm>
            </p:grpSpPr>
            <p:sp>
              <p:nvSpPr>
                <p:cNvPr id="13344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160" y="1248"/>
                  <a:ext cx="24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345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1824" y="1440"/>
                  <a:ext cx="336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335" name="Group 91"/>
              <p:cNvGrpSpPr>
                <a:grpSpLocks/>
              </p:cNvGrpSpPr>
              <p:nvPr/>
            </p:nvGrpSpPr>
            <p:grpSpPr bwMode="auto">
              <a:xfrm>
                <a:off x="1824" y="2256"/>
                <a:ext cx="576" cy="432"/>
                <a:chOff x="1824" y="1248"/>
                <a:chExt cx="576" cy="432"/>
              </a:xfrm>
            </p:grpSpPr>
            <p:sp>
              <p:nvSpPr>
                <p:cNvPr id="13342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2160" y="1248"/>
                  <a:ext cx="24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343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1824" y="1440"/>
                  <a:ext cx="336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336" name="Group 94"/>
              <p:cNvGrpSpPr>
                <a:grpSpLocks/>
              </p:cNvGrpSpPr>
              <p:nvPr/>
            </p:nvGrpSpPr>
            <p:grpSpPr bwMode="auto">
              <a:xfrm>
                <a:off x="816" y="1248"/>
                <a:ext cx="576" cy="432"/>
                <a:chOff x="1824" y="1248"/>
                <a:chExt cx="576" cy="432"/>
              </a:xfrm>
            </p:grpSpPr>
            <p:sp>
              <p:nvSpPr>
                <p:cNvPr id="13340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2160" y="1248"/>
                  <a:ext cx="24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341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1824" y="1440"/>
                  <a:ext cx="336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337" name="Group 97"/>
              <p:cNvGrpSpPr>
                <a:grpSpLocks/>
              </p:cNvGrpSpPr>
              <p:nvPr/>
            </p:nvGrpSpPr>
            <p:grpSpPr bwMode="auto">
              <a:xfrm>
                <a:off x="816" y="2256"/>
                <a:ext cx="576" cy="432"/>
                <a:chOff x="1824" y="1248"/>
                <a:chExt cx="576" cy="432"/>
              </a:xfrm>
            </p:grpSpPr>
            <p:sp>
              <p:nvSpPr>
                <p:cNvPr id="133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2160" y="1248"/>
                  <a:ext cx="24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339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1824" y="1440"/>
                  <a:ext cx="336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3319" name="Text Box 100"/>
            <p:cNvSpPr txBox="1">
              <a:spLocks noChangeArrowheads="1"/>
            </p:cNvSpPr>
            <p:nvPr/>
          </p:nvSpPr>
          <p:spPr bwMode="auto">
            <a:xfrm>
              <a:off x="3323291" y="3543300"/>
              <a:ext cx="879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0">
                  <a:solidFill>
                    <a:srgbClr val="000000"/>
                  </a:solidFill>
                </a:rPr>
                <a:t>f(000)</a:t>
              </a:r>
            </a:p>
          </p:txBody>
        </p:sp>
        <p:sp>
          <p:nvSpPr>
            <p:cNvPr id="13320" name="Text Box 101"/>
            <p:cNvSpPr txBox="1">
              <a:spLocks noChangeArrowheads="1"/>
            </p:cNvSpPr>
            <p:nvPr/>
          </p:nvSpPr>
          <p:spPr bwMode="auto">
            <a:xfrm>
              <a:off x="5829954" y="1349375"/>
              <a:ext cx="8874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0">
                  <a:solidFill>
                    <a:srgbClr val="000000"/>
                  </a:solidFill>
                </a:rPr>
                <a:t>f(111) </a:t>
              </a:r>
            </a:p>
          </p:txBody>
        </p:sp>
        <p:sp>
          <p:nvSpPr>
            <p:cNvPr id="13321" name="Text Box 102"/>
            <p:cNvSpPr txBox="1">
              <a:spLocks noChangeArrowheads="1"/>
            </p:cNvSpPr>
            <p:nvPr/>
          </p:nvSpPr>
          <p:spPr bwMode="auto">
            <a:xfrm>
              <a:off x="4180541" y="1285875"/>
              <a:ext cx="10890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0">
                  <a:solidFill>
                    <a:srgbClr val="000000"/>
                  </a:solidFill>
                </a:rPr>
                <a:t>f(011)</a:t>
              </a:r>
            </a:p>
          </p:txBody>
        </p:sp>
        <p:sp>
          <p:nvSpPr>
            <p:cNvPr id="13322" name="Text Box 103"/>
            <p:cNvSpPr txBox="1">
              <a:spLocks noChangeArrowheads="1"/>
            </p:cNvSpPr>
            <p:nvPr/>
          </p:nvSpPr>
          <p:spPr bwMode="auto">
            <a:xfrm>
              <a:off x="4906029" y="3543300"/>
              <a:ext cx="8969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0">
                  <a:solidFill>
                    <a:srgbClr val="000000"/>
                  </a:solidFill>
                </a:rPr>
                <a:t>f(100)</a:t>
              </a:r>
            </a:p>
          </p:txBody>
        </p:sp>
        <p:sp>
          <p:nvSpPr>
            <p:cNvPr id="13323" name="Text Box 104"/>
            <p:cNvSpPr txBox="1">
              <a:spLocks noChangeArrowheads="1"/>
            </p:cNvSpPr>
            <p:nvPr/>
          </p:nvSpPr>
          <p:spPr bwMode="auto">
            <a:xfrm>
              <a:off x="5802966" y="2886075"/>
              <a:ext cx="9636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0">
                  <a:solidFill>
                    <a:srgbClr val="000000"/>
                  </a:solidFill>
                </a:rPr>
                <a:t>f(101)</a:t>
              </a:r>
            </a:p>
          </p:txBody>
        </p:sp>
        <p:sp>
          <p:nvSpPr>
            <p:cNvPr id="13324" name="Text Box 105"/>
            <p:cNvSpPr txBox="1">
              <a:spLocks noChangeArrowheads="1"/>
            </p:cNvSpPr>
            <p:nvPr/>
          </p:nvSpPr>
          <p:spPr bwMode="auto">
            <a:xfrm>
              <a:off x="5104466" y="2117725"/>
              <a:ext cx="8509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0">
                  <a:solidFill>
                    <a:srgbClr val="000000"/>
                  </a:solidFill>
                </a:rPr>
                <a:t>f(110)</a:t>
              </a:r>
            </a:p>
          </p:txBody>
        </p:sp>
        <p:sp>
          <p:nvSpPr>
            <p:cNvPr id="13325" name="Text Box 106"/>
            <p:cNvSpPr txBox="1">
              <a:spLocks noChangeArrowheads="1"/>
            </p:cNvSpPr>
            <p:nvPr/>
          </p:nvSpPr>
          <p:spPr bwMode="auto">
            <a:xfrm>
              <a:off x="2971800" y="2054225"/>
              <a:ext cx="762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0">
                  <a:solidFill>
                    <a:srgbClr val="000000"/>
                  </a:solidFill>
                </a:rPr>
                <a:t>f(010)</a:t>
              </a:r>
            </a:p>
          </p:txBody>
        </p:sp>
        <p:sp>
          <p:nvSpPr>
            <p:cNvPr id="13326" name="Text Box 107"/>
            <p:cNvSpPr txBox="1">
              <a:spLocks noChangeArrowheads="1"/>
            </p:cNvSpPr>
            <p:nvPr/>
          </p:nvSpPr>
          <p:spPr bwMode="auto">
            <a:xfrm>
              <a:off x="3821766" y="2657475"/>
              <a:ext cx="838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i="0">
                  <a:solidFill>
                    <a:srgbClr val="000000"/>
                  </a:solidFill>
                </a:rPr>
                <a:t>f(001)</a:t>
              </a:r>
            </a:p>
          </p:txBody>
        </p:sp>
      </p:grpSp>
      <p:sp>
        <p:nvSpPr>
          <p:cNvPr id="13327" name="Rectangle 1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28" name="Rectangle 118"/>
              <p:cNvSpPr>
                <a:spLocks noChangeArrowheads="1"/>
              </p:cNvSpPr>
              <p:nvPr/>
            </p:nvSpPr>
            <p:spPr bwMode="auto">
              <a:xfrm>
                <a:off x="533400" y="76200"/>
                <a:ext cx="7772400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 anchor="ctr"/>
              <a:lstStyle/>
              <a:p>
                <a:r>
                  <a:rPr lang="en-US" sz="3200" b="1" dirty="0" smtClean="0">
                    <a:solidFill>
                      <a:srgbClr val="000000"/>
                    </a:solidFill>
                  </a:rPr>
                  <a:t>Boolean Functions </a:t>
                </a:r>
                <a14:m>
                  <m:oMath xmlns:m="http://schemas.openxmlformats.org/officeDocument/2006/math">
                    <m:r>
                      <a:rPr lang="en-US" sz="3200" b="1" smtClean="0">
                        <a:solidFill>
                          <a:srgbClr val="00000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smtClean="0">
                        <a:solidFill>
                          <a:srgbClr val="000000"/>
                        </a:solidFill>
                        <a:latin typeface="Cambria Math"/>
                      </a:rPr>
                      <m:t> :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1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sz="3200" b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3200" b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3200" b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sz="3200" b="1" smtClean="0">
                        <a:solidFill>
                          <a:srgbClr val="000000"/>
                        </a:solidFill>
                        <a:latin typeface="Cambria Math"/>
                      </a:rPr>
                      <m:t>→{</m:t>
                    </m:r>
                    <m:r>
                      <a:rPr lang="en-US" sz="3200" b="1" smtClean="0">
                        <a:solidFill>
                          <a:srgbClr val="00000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smtClean="0">
                        <a:solidFill>
                          <a:srgbClr val="000000"/>
                        </a:solidFill>
                        <a:latin typeface="Cambria Math"/>
                      </a:rPr>
                      <m:t>𝟏</m:t>
                    </m:r>
                    <m:r>
                      <a:rPr lang="en-US" sz="3200" b="1" smtClean="0">
                        <a:solidFill>
                          <a:srgbClr val="00000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3200" b="1" dirty="0" smtClean="0">
                    <a:solidFill>
                      <a:srgbClr val="000000"/>
                    </a:solidFill>
                  </a:rPr>
                  <a:t>  </a:t>
                </a:r>
                <a:endParaRPr lang="en-US" sz="32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328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76200"/>
                <a:ext cx="7772400" cy="914400"/>
              </a:xfrm>
              <a:prstGeom prst="rect">
                <a:avLst/>
              </a:prstGeom>
              <a:blipFill rotWithShape="1">
                <a:blip r:embed="rId3"/>
                <a:stretch>
                  <a:fillRect l="-2039" b="-2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6"/>
              <p:cNvSpPr txBox="1">
                <a:spLocks/>
              </p:cNvSpPr>
              <p:nvPr/>
            </p:nvSpPr>
            <p:spPr>
              <a:xfrm>
                <a:off x="533400" y="1020168"/>
                <a:ext cx="8382000" cy="52578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1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57150" indent="0">
                  <a:buFontTx/>
                  <a:buNone/>
                </a:pPr>
                <a:r>
                  <a:rPr lang="en-US" sz="2400" i="0" dirty="0" smtClean="0">
                    <a:solidFill>
                      <a:srgbClr val="000000"/>
                    </a:solidFill>
                  </a:rPr>
                  <a:t>Graph representation:</a:t>
                </a:r>
              </a:p>
              <a:p>
                <a:pPr marL="57150" indent="0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400" dirty="0" smtClean="0">
                        <a:solidFill>
                          <a:srgbClr val="00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i="0" dirty="0" smtClean="0">
                    <a:solidFill>
                      <a:srgbClr val="000000"/>
                    </a:solidFill>
                  </a:rPr>
                  <a:t>-dimensional hypercube</a:t>
                </a:r>
              </a:p>
              <a:p>
                <a:pPr marL="57150" indent="0">
                  <a:buFontTx/>
                  <a:buNone/>
                </a:pPr>
                <a:endParaRPr lang="en-US" sz="2400" i="0" dirty="0">
                  <a:solidFill>
                    <a:srgbClr val="000000"/>
                  </a:solidFill>
                </a:endParaRPr>
              </a:p>
              <a:p>
                <a:pPr marL="57150" indent="0">
                  <a:buFontTx/>
                  <a:buNone/>
                </a:pPr>
                <a:endParaRPr lang="en-US" sz="2400" i="0" dirty="0" smtClean="0">
                  <a:solidFill>
                    <a:srgbClr val="000000"/>
                  </a:solidFill>
                </a:endParaRPr>
              </a:p>
              <a:p>
                <a:pPr marL="57150" indent="0">
                  <a:buFontTx/>
                  <a:buNone/>
                </a:pPr>
                <a:endParaRPr lang="en-US" sz="2400" i="0" dirty="0">
                  <a:solidFill>
                    <a:srgbClr val="000000"/>
                  </a:solidFill>
                </a:endParaRPr>
              </a:p>
              <a:p>
                <a:pPr marL="57150" indent="0">
                  <a:buFontTx/>
                  <a:buNone/>
                </a:pPr>
                <a:endParaRPr lang="en-US" sz="2400" i="0" dirty="0" smtClean="0">
                  <a:solidFill>
                    <a:srgbClr val="000000"/>
                  </a:solidFill>
                </a:endParaRPr>
              </a:p>
              <a:p>
                <a:pPr marL="400050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  2</m:t>
                        </m:r>
                      </m:e>
                      <m:sup>
                        <m:r>
                          <a:rPr lang="en-US" sz="2400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smtClean="0">
                        <a:solidFill>
                          <a:srgbClr val="0033CC"/>
                        </a:solidFill>
                        <a:latin typeface="Cambria Math"/>
                      </a:rPr>
                      <m:t>   </m:t>
                    </m:r>
                  </m:oMath>
                </a14:m>
                <a:r>
                  <a:rPr lang="en-US" sz="2400" i="0" dirty="0" smtClean="0">
                    <a:solidFill>
                      <a:srgbClr val="FF0000"/>
                    </a:solidFill>
                  </a:rPr>
                  <a:t>vertices</a:t>
                </a:r>
                <a:r>
                  <a:rPr lang="en-US" sz="2400" i="0" dirty="0" smtClean="0">
                    <a:solidFill>
                      <a:srgbClr val="000000"/>
                    </a:solidFill>
                  </a:rPr>
                  <a:t>: bit strings of length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solidFill>
                          <a:srgbClr val="00000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400" i="0" dirty="0" smtClean="0">
                  <a:solidFill>
                    <a:srgbClr val="000000"/>
                  </a:solidFill>
                </a:endParaRPr>
              </a:p>
              <a:p>
                <a:pPr marL="400050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0033CC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solidFill>
                              <a:srgbClr val="00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smtClean="0">
                        <a:solidFill>
                          <a:srgbClr val="0033CC"/>
                        </a:solidFill>
                        <a:latin typeface="Cambria Math"/>
                      </a:rPr>
                      <m:t>𝑛</m:t>
                    </m:r>
                    <m:r>
                      <a:rPr lang="en-US" sz="2400">
                        <a:solidFill>
                          <a:srgbClr val="0033CC"/>
                        </a:solidFill>
                        <a:latin typeface="Cambria Math"/>
                      </a:rPr>
                      <m:t> </m:t>
                    </m:r>
                    <m:r>
                      <a:rPr lang="en-US" sz="2400" smtClean="0">
                        <a:solidFill>
                          <a:srgbClr val="0033CC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0" dirty="0" smtClean="0">
                    <a:solidFill>
                      <a:srgbClr val="FF0000"/>
                    </a:solidFill>
                  </a:rPr>
                  <a:t>edges</a:t>
                </a:r>
                <a:r>
                  <a:rPr lang="en-US" sz="2400" i="0" dirty="0" smtClean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sz="2400" dirty="0" err="1" smtClean="0">
                        <a:solidFill>
                          <a:srgbClr val="000000"/>
                        </a:solidFill>
                        <a:latin typeface="Cambria Math"/>
                      </a:rPr>
                      <m:t>𝑥</m:t>
                    </m:r>
                    <m:r>
                      <a:rPr lang="en-US" sz="2400" dirty="0" err="1" smtClean="0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lang="en-US" sz="2400" dirty="0" err="1" smtClean="0">
                        <a:solidFill>
                          <a:srgbClr val="000000"/>
                        </a:solidFill>
                        <a:latin typeface="Cambria Math"/>
                      </a:rPr>
                      <m:t>𝑦</m:t>
                    </m:r>
                    <m:r>
                      <a:rPr lang="en-US" sz="2400" dirty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i="0" dirty="0" smtClean="0">
                    <a:solidFill>
                      <a:srgbClr val="000000"/>
                    </a:solidFill>
                  </a:rPr>
                  <a:t> is an edge if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solidFill>
                          <a:srgbClr val="00000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i="0" dirty="0" smtClean="0">
                    <a:solidFill>
                      <a:srgbClr val="000000"/>
                    </a:solidFill>
                  </a:rPr>
                  <a:t> can be obtained from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solidFill>
                          <a:srgbClr val="00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i="0" dirty="0" smtClean="0">
                    <a:solidFill>
                      <a:srgbClr val="000000"/>
                    </a:solidFill>
                  </a:rPr>
                  <a:t> by increasing one bit from 0 to 1</a:t>
                </a:r>
              </a:p>
              <a:p>
                <a:pPr marL="400050"/>
                <a:endParaRPr lang="en-US" sz="2400" i="0" dirty="0" smtClean="0">
                  <a:solidFill>
                    <a:srgbClr val="000000"/>
                  </a:solidFill>
                </a:endParaRPr>
              </a:p>
              <a:p>
                <a:pPr marL="400050"/>
                <a:r>
                  <a:rPr lang="en-US" sz="2400" i="0" dirty="0" smtClean="0">
                    <a:solidFill>
                      <a:srgbClr val="000000"/>
                    </a:solidFill>
                  </a:rPr>
                  <a:t>each vertex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solidFill>
                          <a:srgbClr val="00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i="0" dirty="0" smtClean="0">
                    <a:solidFill>
                      <a:srgbClr val="000000"/>
                    </a:solidFill>
                  </a:rPr>
                  <a:t> is labeled with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solidFill>
                          <a:srgbClr val="000000"/>
                        </a:solidFill>
                        <a:latin typeface="Cambria Math"/>
                      </a:rPr>
                      <m:t>𝑓</m:t>
                    </m:r>
                    <m:r>
                      <a:rPr lang="en-US" sz="2400" dirty="0" smtClean="0">
                        <a:solidFill>
                          <a:srgbClr val="000000"/>
                        </a:solidFill>
                        <a:latin typeface="Cambria Math"/>
                      </a:rPr>
                      <m:t>(</m:t>
                    </m:r>
                    <m:r>
                      <a:rPr lang="en-US" sz="2400" dirty="0" smtClean="0">
                        <a:solidFill>
                          <a:srgbClr val="000000"/>
                        </a:solidFill>
                        <a:latin typeface="Cambria Math"/>
                      </a:rPr>
                      <m:t>𝑥</m:t>
                    </m:r>
                    <m:r>
                      <a:rPr lang="en-US" sz="2400" dirty="0" smtClean="0">
                        <a:solidFill>
                          <a:srgbClr val="0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i="0" dirty="0" smtClean="0">
                  <a:solidFill>
                    <a:srgbClr val="000000"/>
                  </a:solidFill>
                </a:endParaRPr>
              </a:p>
              <a:p>
                <a:pPr marL="457200" lvl="1" indent="0">
                  <a:buFontTx/>
                  <a:buNone/>
                </a:pPr>
                <a:endParaRPr lang="en-US" sz="2400" i="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7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20168"/>
                <a:ext cx="8382000" cy="5257800"/>
              </a:xfrm>
              <a:prstGeom prst="rect">
                <a:avLst/>
              </a:prstGeom>
              <a:blipFill rotWithShape="1">
                <a:blip r:embed="rId4"/>
                <a:stretch>
                  <a:fillRect l="-509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6315075" y="4555459"/>
            <a:ext cx="989013" cy="646331"/>
          </a:xfrm>
          <a:prstGeom prst="rect">
            <a:avLst/>
          </a:prstGeom>
          <a:noFill/>
          <a:ln w="22225">
            <a:solidFill>
              <a:srgbClr val="3366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800" i="0" dirty="0">
                <a:solidFill>
                  <a:srgbClr val="000000"/>
                </a:solidFill>
              </a:rPr>
              <a:t>001001 011001  </a:t>
            </a:r>
            <a:r>
              <a:rPr lang="en-US" sz="1800" dirty="0" smtClean="0">
                <a:solidFill>
                  <a:srgbClr val="000000"/>
                </a:solidFill>
              </a:rPr>
              <a:t>       </a:t>
            </a:r>
            <a:endParaRPr lang="en-US" sz="1800" i="0" dirty="0">
              <a:solidFill>
                <a:srgbClr val="000000"/>
              </a:solidFill>
            </a:endParaRPr>
          </a:p>
        </p:txBody>
      </p:sp>
      <p:sp>
        <p:nvSpPr>
          <p:cNvPr id="41" name="Line 52"/>
          <p:cNvSpPr>
            <a:spLocks noChangeShapeType="1"/>
          </p:cNvSpPr>
          <p:nvPr/>
        </p:nvSpPr>
        <p:spPr bwMode="auto">
          <a:xfrm rot="10800000">
            <a:off x="6305550" y="4898359"/>
            <a:ext cx="1009650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9"/>
              <p:cNvSpPr txBox="1">
                <a:spLocks noChangeArrowheads="1"/>
              </p:cNvSpPr>
              <p:nvPr/>
            </p:nvSpPr>
            <p:spPr bwMode="auto">
              <a:xfrm>
                <a:off x="5903259" y="4546495"/>
                <a:ext cx="464022" cy="646331"/>
              </a:xfrm>
              <a:prstGeom prst="rect">
                <a:avLst/>
              </a:prstGeom>
              <a:noFill/>
              <a:ln w="22225">
                <a:noFill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800" i="0" dirty="0" smtClean="0">
                  <a:solidFill>
                    <a:srgbClr val="000000"/>
                  </a:solidFill>
                </a:endParaRPr>
              </a:p>
              <a:p>
                <a:pPr algn="r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1800" i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3259" y="4546495"/>
                <a:ext cx="464022" cy="646331"/>
              </a:xfrm>
              <a:prstGeom prst="rect">
                <a:avLst/>
              </a:prstGeom>
              <a:blipFill rotWithShape="1">
                <a:blip r:embed="rId5"/>
                <a:stretch>
                  <a:fillRect b="-3774"/>
                </a:stretch>
              </a:blipFill>
              <a:ln w="22225">
                <a:noFill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 bwMode="auto">
          <a:xfrm>
            <a:off x="900953" y="3649068"/>
            <a:ext cx="685800" cy="43883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945777" y="4070408"/>
            <a:ext cx="923364" cy="43883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2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Monotonicity of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71CD72-7C3B-41B0-927F-4D2558F2CC0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en-US" sz="1600" dirty="0" smtClean="0">
                    <a:solidFill>
                      <a:srgbClr val="C00000"/>
                    </a:solidFill>
                  </a:rPr>
                  <a:t>[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Goldreich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Goldwasser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 Lehman Ron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Samorodnitsky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, </a:t>
                </a:r>
              </a:p>
              <a:p>
                <a:pPr marL="0" lvl="1" indent="0">
                  <a:buNone/>
                </a:pPr>
                <a:r>
                  <a:rPr lang="en-US" sz="16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Dodis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Goldreich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 Lehman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Raskhodnikova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 Ron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Samorodnitsky</a:t>
                </a:r>
                <a:endParaRPr lang="en-US" sz="1600" dirty="0" smtClean="0">
                  <a:solidFill>
                    <a:srgbClr val="C00000"/>
                  </a:solidFill>
                </a:endParaRPr>
              </a:p>
              <a:p>
                <a:pPr marL="0" lvl="1" indent="0">
                  <a:buNone/>
                </a:pPr>
                <a:r>
                  <a:rPr lang="en-US" sz="1600" dirty="0" smtClean="0">
                    <a:solidFill>
                      <a:srgbClr val="C00000"/>
                    </a:solidFill>
                  </a:rPr>
                  <a:t> Fischer </a:t>
                </a:r>
                <a:r>
                  <a:rPr lang="en-US" sz="1600" dirty="0">
                    <a:solidFill>
                      <a:srgbClr val="C00000"/>
                    </a:solidFill>
                  </a:rPr>
                  <a:t>Lehman Newman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Raskhodnikova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Rubinfeld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Samorodnitsky</a:t>
                </a:r>
                <a:r>
                  <a:rPr lang="en-US" sz="1600" smtClean="0">
                    <a:solidFill>
                      <a:srgbClr val="C00000"/>
                    </a:solidFill>
                  </a:rPr>
                  <a:t>]</a:t>
                </a:r>
                <a:endParaRPr lang="en-US" dirty="0" smtClean="0">
                  <a:solidFill>
                    <a:srgbClr val="990033"/>
                  </a:solidFill>
                </a:endParaRPr>
              </a:p>
              <a:p>
                <a:r>
                  <a:rPr lang="en-US" sz="2400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 :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→{0,1}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monotone</a:t>
                </a:r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if increasing a bit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 does not decrease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.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monotone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𝜀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-far from monotone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    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has to change on many points to become </a:t>
                </a:r>
                <a:r>
                  <a:rPr lang="en-US" dirty="0" err="1" smtClean="0"/>
                  <a:t>monontone</a:t>
                </a:r>
                <a:r>
                  <a:rPr lang="en-US" dirty="0" smtClean="0"/>
                  <a:t>)?</a:t>
                </a:r>
              </a:p>
              <a:p>
                <a:pPr lvl="1"/>
                <a:r>
                  <a:rPr lang="en-US" sz="2000" dirty="0"/>
                  <a:t>Edge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 err="1">
                    <a:sym typeface="Symbol" pitchFamily="18" charset="2"/>
                  </a:rPr>
                  <a:t>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>
                    <a:solidFill>
                      <a:srgbClr val="FF1934"/>
                    </a:solidFill>
                  </a:rPr>
                  <a:t>violated </a:t>
                </a:r>
                <a:r>
                  <a:rPr lang="en-US" sz="2000" dirty="0" smtClean="0"/>
                  <a:t>by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if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</a:rPr>
                      <m:t> (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) &gt; </m:t>
                    </m:r>
                    <m:r>
                      <a:rPr lang="en-US" sz="2000" i="1" dirty="0" smtClean="0">
                        <a:latin typeface="Cambria Math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</a:rPr>
                      <m:t> (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Time: </a:t>
                </a:r>
                <a:endParaRPr lang="en-US" sz="220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33CC"/>
                        </a:solidFill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solidFill>
                          <a:srgbClr val="0033CC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33CC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rgbClr val="0033CC"/>
                        </a:solidFill>
                        <a:latin typeface="Cambria Math"/>
                      </a:rPr>
                      <m:t>/</m:t>
                    </m:r>
                    <m:r>
                      <a:rPr lang="en-US" sz="2000" b="0" i="1" dirty="0" smtClean="0">
                        <a:solidFill>
                          <a:srgbClr val="0033CC"/>
                        </a:solidFill>
                        <a:latin typeface="Cambria Math"/>
                      </a:rPr>
                      <m:t>𝜀</m:t>
                    </m:r>
                    <m:r>
                      <a:rPr lang="en-US" sz="2000" b="0" i="1" dirty="0" smtClean="0">
                        <a:solidFill>
                          <a:srgbClr val="00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33CC"/>
                    </a:solidFill>
                  </a:rPr>
                  <a:t>, </a:t>
                </a:r>
                <a:r>
                  <a:rPr lang="en-US" sz="2000" dirty="0" smtClean="0"/>
                  <a:t>logarithmic in the size of the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33CC"/>
                        </a:solidFill>
                        <a:latin typeface="Cambria Math"/>
                      </a:rPr>
                      <m:t>Ω</m:t>
                    </m:r>
                    <m:r>
                      <a:rPr lang="en-US" i="1" dirty="0">
                        <a:solidFill>
                          <a:srgbClr val="0033CC"/>
                        </a:solidFill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0033CC"/>
                        </a:solidFill>
                        <a:latin typeface="Cambria Math"/>
                      </a:rPr>
                      <m:t>/</m:t>
                    </m:r>
                    <m:r>
                      <a:rPr lang="en-US" i="1" dirty="0">
                        <a:solidFill>
                          <a:srgbClr val="0033CC"/>
                        </a:solidFill>
                        <a:latin typeface="Cambria Math"/>
                      </a:rPr>
                      <m:t>𝜀</m:t>
                    </m:r>
                    <m:r>
                      <a:rPr lang="en-US" i="1" dirty="0">
                        <a:solidFill>
                          <a:srgbClr val="00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33CC"/>
                    </a:solidFill>
                  </a:rPr>
                  <a:t> </a:t>
                </a:r>
                <a:r>
                  <a:rPr lang="en-US" dirty="0" smtClean="0"/>
                  <a:t>for restricted class of tests</a:t>
                </a:r>
              </a:p>
              <a:p>
                <a:pPr lvl="1"/>
                <a:r>
                  <a:rPr lang="en-US" dirty="0" smtClean="0"/>
                  <a:t>Recent: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0033CC"/>
                        </a:solidFill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0033CC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0033CC"/>
                        </a:solidFill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33CC"/>
                            </a:solidFill>
                            <a:latin typeface="Cambria Math"/>
                          </a:rPr>
                          <m:t>𝜀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rgbClr val="00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 smtClean="0"/>
                  <a:t>for </a:t>
                </a:r>
                <a:r>
                  <a:rPr lang="en-US" dirty="0" err="1" smtClean="0"/>
                  <a:t>nonadaptive</a:t>
                </a:r>
                <a:r>
                  <a:rPr lang="en-US" dirty="0" smtClean="0"/>
                  <a:t> tests </a:t>
                </a:r>
              </a:p>
              <a:p>
                <a:pPr marL="457200" lvl="1" indent="0" algn="ctr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Khot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Minzer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Safra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15, Chen De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Servidio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Tang 15]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64" t="-348" b="-7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7066362" y="779784"/>
            <a:ext cx="1645456" cy="2165920"/>
            <a:chOff x="6987944" y="2046842"/>
            <a:chExt cx="1645456" cy="2165920"/>
          </a:xfrm>
        </p:grpSpPr>
        <p:sp>
          <p:nvSpPr>
            <p:cNvPr id="10" name="Line 62"/>
            <p:cNvSpPr>
              <a:spLocks noChangeShapeType="1"/>
            </p:cNvSpPr>
            <p:nvPr/>
          </p:nvSpPr>
          <p:spPr bwMode="auto">
            <a:xfrm rot="13500000">
              <a:off x="7254983" y="3147280"/>
              <a:ext cx="664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Line 63"/>
            <p:cNvSpPr>
              <a:spLocks noChangeShapeType="1"/>
            </p:cNvSpPr>
            <p:nvPr/>
          </p:nvSpPr>
          <p:spPr bwMode="auto">
            <a:xfrm rot="13500000">
              <a:off x="7824653" y="2577610"/>
              <a:ext cx="664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Line 64"/>
            <p:cNvSpPr>
              <a:spLocks noChangeShapeType="1"/>
            </p:cNvSpPr>
            <p:nvPr/>
          </p:nvSpPr>
          <p:spPr bwMode="auto">
            <a:xfrm rot="13500000">
              <a:off x="7131340" y="3673995"/>
              <a:ext cx="6632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auto">
            <a:xfrm rot="13500000">
              <a:off x="7701010" y="3104324"/>
              <a:ext cx="6632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Line 71"/>
            <p:cNvSpPr>
              <a:spLocks noChangeShapeType="1"/>
            </p:cNvSpPr>
            <p:nvPr/>
          </p:nvSpPr>
          <p:spPr bwMode="auto">
            <a:xfrm rot="18900000" flipV="1">
              <a:off x="8099204" y="2933492"/>
              <a:ext cx="460198" cy="2842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Line 74"/>
            <p:cNvSpPr>
              <a:spLocks noChangeShapeType="1"/>
            </p:cNvSpPr>
            <p:nvPr/>
          </p:nvSpPr>
          <p:spPr bwMode="auto">
            <a:xfrm rot="18900000" flipV="1">
              <a:off x="7060255" y="3033420"/>
              <a:ext cx="460197" cy="285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Line 77"/>
            <p:cNvSpPr>
              <a:spLocks noChangeShapeType="1"/>
            </p:cNvSpPr>
            <p:nvPr/>
          </p:nvSpPr>
          <p:spPr bwMode="auto">
            <a:xfrm rot="18900000" flipV="1">
              <a:off x="7529536" y="3503162"/>
              <a:ext cx="460197" cy="2842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84"/>
            <p:cNvSpPr>
              <a:spLocks noChangeShapeType="1"/>
            </p:cNvSpPr>
            <p:nvPr/>
          </p:nvSpPr>
          <p:spPr bwMode="auto">
            <a:xfrm rot="18900000">
              <a:off x="7234259" y="2627641"/>
              <a:ext cx="805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 rot="18900000">
              <a:off x="7703865" y="3097247"/>
              <a:ext cx="805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rot="18900000">
              <a:off x="7110481" y="3154681"/>
              <a:ext cx="805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Line 87"/>
            <p:cNvSpPr>
              <a:spLocks noChangeShapeType="1"/>
            </p:cNvSpPr>
            <p:nvPr/>
          </p:nvSpPr>
          <p:spPr bwMode="auto">
            <a:xfrm rot="18900000">
              <a:off x="7579436" y="3623637"/>
              <a:ext cx="805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Line 77"/>
            <p:cNvSpPr>
              <a:spLocks noChangeShapeType="1"/>
            </p:cNvSpPr>
            <p:nvPr/>
          </p:nvSpPr>
          <p:spPr bwMode="auto">
            <a:xfrm rot="18900000" flipV="1">
              <a:off x="7620141" y="2485525"/>
              <a:ext cx="460197" cy="2842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37333" y="381265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0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555738" y="320577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0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172850" y="318202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0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320494" y="253573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0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84392" y="25534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1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49524" y="20468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1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59855" y="256154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1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87944" y="317733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1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66362" y="3260962"/>
            <a:ext cx="1645456" cy="2165920"/>
            <a:chOff x="6987944" y="2046842"/>
            <a:chExt cx="1645456" cy="216592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rot="13500000">
              <a:off x="7254983" y="3147280"/>
              <a:ext cx="664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rot="13500000">
              <a:off x="7824653" y="2577610"/>
              <a:ext cx="664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 rot="13500000">
              <a:off x="7131340" y="3673995"/>
              <a:ext cx="6632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" name="Line 65"/>
            <p:cNvSpPr>
              <a:spLocks noChangeShapeType="1"/>
            </p:cNvSpPr>
            <p:nvPr/>
          </p:nvSpPr>
          <p:spPr bwMode="auto">
            <a:xfrm rot="13500000">
              <a:off x="7701010" y="3104324"/>
              <a:ext cx="6632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Line 71"/>
            <p:cNvSpPr>
              <a:spLocks noChangeShapeType="1"/>
            </p:cNvSpPr>
            <p:nvPr/>
          </p:nvSpPr>
          <p:spPr bwMode="auto">
            <a:xfrm rot="18900000" flipV="1">
              <a:off x="8099204" y="2933492"/>
              <a:ext cx="460198" cy="2842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3" name="Line 74"/>
            <p:cNvSpPr>
              <a:spLocks noChangeShapeType="1"/>
            </p:cNvSpPr>
            <p:nvPr/>
          </p:nvSpPr>
          <p:spPr bwMode="auto">
            <a:xfrm rot="18900000" flipV="1">
              <a:off x="7060255" y="3033420"/>
              <a:ext cx="460197" cy="285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" name="Line 77"/>
            <p:cNvSpPr>
              <a:spLocks noChangeShapeType="1"/>
            </p:cNvSpPr>
            <p:nvPr/>
          </p:nvSpPr>
          <p:spPr bwMode="auto">
            <a:xfrm rot="18900000" flipV="1">
              <a:off x="7529536" y="3503162"/>
              <a:ext cx="460197" cy="2842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5" name="Line 84"/>
            <p:cNvSpPr>
              <a:spLocks noChangeShapeType="1"/>
            </p:cNvSpPr>
            <p:nvPr/>
          </p:nvSpPr>
          <p:spPr bwMode="auto">
            <a:xfrm rot="18900000">
              <a:off x="7234259" y="2627641"/>
              <a:ext cx="80563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6" name="Line 85"/>
            <p:cNvSpPr>
              <a:spLocks noChangeShapeType="1"/>
            </p:cNvSpPr>
            <p:nvPr/>
          </p:nvSpPr>
          <p:spPr bwMode="auto">
            <a:xfrm rot="18900000">
              <a:off x="7703865" y="3097247"/>
              <a:ext cx="80563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7" name="Line 86"/>
            <p:cNvSpPr>
              <a:spLocks noChangeShapeType="1"/>
            </p:cNvSpPr>
            <p:nvPr/>
          </p:nvSpPr>
          <p:spPr bwMode="auto">
            <a:xfrm rot="18900000">
              <a:off x="7110481" y="3154681"/>
              <a:ext cx="8056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8" name="Line 87"/>
            <p:cNvSpPr>
              <a:spLocks noChangeShapeType="1"/>
            </p:cNvSpPr>
            <p:nvPr/>
          </p:nvSpPr>
          <p:spPr bwMode="auto">
            <a:xfrm rot="18900000">
              <a:off x="7579436" y="3623637"/>
              <a:ext cx="8056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" name="Line 77"/>
            <p:cNvSpPr>
              <a:spLocks noChangeShapeType="1"/>
            </p:cNvSpPr>
            <p:nvPr/>
          </p:nvSpPr>
          <p:spPr bwMode="auto">
            <a:xfrm rot="18900000" flipV="1">
              <a:off x="7620141" y="2485525"/>
              <a:ext cx="460197" cy="2842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37333" y="381265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1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55738" y="320577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1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72850" y="318202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0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320494" y="253573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0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784392" y="25534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0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849524" y="20468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0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59855" y="256154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1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87944" y="317733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1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284598" y="2745649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rgbClr val="00B050"/>
                </a:solidFill>
              </a:rPr>
              <a:t>monotone</a:t>
            </a:r>
            <a:endParaRPr lang="en-US" i="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733165" y="5130549"/>
                <a:ext cx="2311851" cy="526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0" dirty="0" smtClean="0">
                    <a:solidFill>
                      <a:srgbClr val="00B050"/>
                    </a:solidFill>
                  </a:rPr>
                  <a:t>-far from monotone</a:t>
                </a:r>
                <a:endParaRPr lang="en-US" i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165" y="5130549"/>
                <a:ext cx="2311851" cy="526939"/>
              </a:xfrm>
              <a:prstGeom prst="rect">
                <a:avLst/>
              </a:prstGeom>
              <a:blipFill rotWithShape="1">
                <a:blip r:embed="rId4"/>
                <a:stretch>
                  <a:fillRect r="-1847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2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Classical approximation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need to compute a value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output should be close to the desired value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rgbClr val="0033CC"/>
                </a:solidFill>
              </a:rPr>
              <a:t>average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Property testing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need to answer YES or NO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Intuition: only require correct answers on two sets of instances that are very different from each other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800" dirty="0" smtClean="0"/>
              <a:t>Monotonicity Test </a:t>
            </a:r>
            <a:r>
              <a:rPr lang="en-US" sz="2000" i="0" dirty="0">
                <a:solidFill>
                  <a:srgbClr val="990033"/>
                </a:solidFill>
                <a:latin typeface="Calibri" pitchFamily="34" charset="0"/>
              </a:rPr>
              <a:t>[</a:t>
            </a:r>
            <a:r>
              <a:rPr lang="en-US" sz="2000" i="0" dirty="0" smtClean="0">
                <a:solidFill>
                  <a:srgbClr val="990033"/>
                </a:solidFill>
                <a:latin typeface="Calibri" pitchFamily="34" charset="0"/>
              </a:rPr>
              <a:t>GGLRS, </a:t>
            </a:r>
            <a:r>
              <a:rPr lang="en-US" sz="2000" i="0" dirty="0">
                <a:solidFill>
                  <a:srgbClr val="990033"/>
                </a:solidFill>
                <a:latin typeface="Calibri" pitchFamily="34" charset="0"/>
              </a:rPr>
              <a:t>DGLRRS]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020168"/>
                <a:ext cx="83820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100" dirty="0" smtClean="0">
                    <a:solidFill>
                      <a:srgbClr val="0033CC"/>
                    </a:solidFill>
                  </a:rPr>
                  <a:t>Idea: </a:t>
                </a:r>
                <a:r>
                  <a:rPr lang="en-US" sz="2100" dirty="0" smtClean="0"/>
                  <a:t>Show that functions that are </a:t>
                </a:r>
                <a:r>
                  <a:rPr lang="en-US" sz="2100" dirty="0" smtClean="0">
                    <a:solidFill>
                      <a:srgbClr val="0033CC"/>
                    </a:solidFill>
                  </a:rPr>
                  <a:t>far</a:t>
                </a:r>
                <a:r>
                  <a:rPr lang="en-US" sz="2100" dirty="0" smtClean="0"/>
                  <a:t> from monotone violate </a:t>
                </a:r>
                <a:r>
                  <a:rPr lang="en-US" sz="2100" dirty="0" smtClean="0">
                    <a:solidFill>
                      <a:srgbClr val="0033CC"/>
                    </a:solidFill>
                  </a:rPr>
                  <a:t>many </a:t>
                </a:r>
                <a:r>
                  <a:rPr lang="en-US" sz="2100" dirty="0" smtClean="0"/>
                  <a:t>edges. </a:t>
                </a:r>
                <a:endParaRPr lang="en-US" sz="2100" dirty="0"/>
              </a:p>
              <a:p>
                <a:pPr marL="0" indent="0">
                  <a:buNone/>
                </a:pPr>
                <a:endParaRPr lang="en-US" dirty="0" smtClean="0">
                  <a:solidFill>
                    <a:srgbClr val="FF0000"/>
                  </a:solidFill>
                  <a:latin typeface="Calibri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FF0000"/>
                  </a:solidFill>
                  <a:latin typeface="Calibri" pitchFamily="34" charset="0"/>
                </a:endParaRPr>
              </a:p>
              <a:p>
                <a:pPr>
                  <a:buNone/>
                </a:pPr>
                <a:endParaRPr lang="en-US" i="1" dirty="0" smtClean="0">
                  <a:solidFill>
                    <a:srgbClr val="0033CC"/>
                  </a:solidFill>
                </a:endParaRPr>
              </a:p>
              <a:p>
                <a:pPr>
                  <a:lnSpc>
                    <a:spcPct val="150000"/>
                  </a:lnSpc>
                  <a:buNone/>
                </a:pPr>
                <a:r>
                  <a:rPr lang="en-US" sz="2400" i="1" dirty="0" smtClean="0">
                    <a:solidFill>
                      <a:srgbClr val="0033CC"/>
                    </a:solidFill>
                  </a:rPr>
                  <a:t>Analysis</a:t>
                </a:r>
                <a:endParaRPr lang="en-US" sz="1800" dirty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is monotone, </a:t>
                </a:r>
                <a:r>
                  <a:rPr lang="en-US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EdgeTest</a:t>
                </a:r>
                <a:r>
                  <a:rPr lang="en-US" dirty="0" smtClean="0">
                    <a:solidFill>
                      <a:srgbClr val="0033CC"/>
                    </a:solidFill>
                  </a:rPr>
                  <a:t> </a:t>
                </a:r>
                <a:r>
                  <a:rPr lang="en-US" dirty="0" smtClean="0"/>
                  <a:t>always accepts. 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-far from monotone, by Witness Lemma, it suffices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𝜀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/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33CC"/>
                    </a:solidFill>
                  </a:rPr>
                  <a:t> </a:t>
                </a:r>
                <a:r>
                  <a:rPr lang="en-US" dirty="0" smtClean="0"/>
                  <a:t>fraction of edges (i.e.,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𝜀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edges) are violated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sz="2000" dirty="0" smtClean="0"/>
                  <a:t>Let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𝑉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smtClean="0"/>
                  <a:t>denote the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number of edges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violated by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5715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 smtClean="0">
                    <a:solidFill>
                      <a:srgbClr val="0033CC"/>
                    </a:solidFill>
                  </a:rPr>
                  <a:t>    </a:t>
                </a:r>
                <a:r>
                  <a:rPr lang="en-US" sz="2200" dirty="0" smtClean="0">
                    <a:solidFill>
                      <a:srgbClr val="0033CC"/>
                    </a:solidFill>
                  </a:rPr>
                  <a:t>Contrapositive:  </a:t>
                </a:r>
                <a:r>
                  <a:rPr lang="en-US" sz="2200" dirty="0" smtClean="0"/>
                  <a:t>If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𝑉</m:t>
                    </m:r>
                    <m:r>
                      <a:rPr lang="en-US" sz="2200" i="1" dirty="0" smtClean="0">
                        <a:latin typeface="Cambria Math"/>
                      </a:rPr>
                      <m:t>(</m:t>
                    </m:r>
                    <m:r>
                      <a:rPr lang="en-US" sz="2200" i="1" dirty="0" smtClean="0">
                        <a:latin typeface="Cambria Math"/>
                      </a:rPr>
                      <m:t>𝑓</m:t>
                    </m:r>
                    <m:r>
                      <a:rPr lang="en-US" sz="2200" i="1" dirty="0" smtClean="0">
                        <a:latin typeface="Cambria Math"/>
                      </a:rPr>
                      <m:t>)&lt;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𝜀</m:t>
                    </m:r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  <m:r>
                          <a:rPr lang="en-US" sz="22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 smtClean="0"/>
                  <a:t>, </a:t>
                </a:r>
                <a:r>
                  <a:rPr lang="en-US" sz="2200" i="1" dirty="0">
                    <a:latin typeface="Cambria Math"/>
                  </a:rPr>
                  <a:t> </a:t>
                </a:r>
                <a:r>
                  <a:rPr lang="en-US" sz="2200" i="1" dirty="0" smtClean="0">
                    <a:latin typeface="Cambria Math"/>
                  </a:rPr>
                  <a:t>          				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200" dirty="0" smtClean="0"/>
                  <a:t> can be made monotone by changing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&lt;</m:t>
                    </m:r>
                    <m:r>
                      <a:rPr lang="en-US" sz="2200" b="0" i="1" smtClean="0">
                        <a:latin typeface="Cambria Math"/>
                      </a:rPr>
                      <m:t>𝜀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values.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020168"/>
                <a:ext cx="8382000" cy="5257800"/>
              </a:xfrm>
              <a:blipFill rotWithShape="1">
                <a:blip r:embed="rId3"/>
                <a:stretch>
                  <a:fillRect l="-1164" t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14445" y="1398507"/>
            <a:ext cx="8253037" cy="1159377"/>
            <a:chOff x="514445" y="1048885"/>
            <a:chExt cx="8172397" cy="1159377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514445" y="1088604"/>
              <a:ext cx="8172395" cy="1119658"/>
            </a:xfrm>
            <a:prstGeom prst="roundRect">
              <a:avLst/>
            </a:prstGeom>
            <a:gradFill flip="none" rotWithShape="1">
              <a:gsLst>
                <a:gs pos="0">
                  <a:srgbClr val="81CEFD">
                    <a:tint val="66000"/>
                    <a:satMod val="160000"/>
                  </a:srgbClr>
                </a:gs>
                <a:gs pos="50000">
                  <a:srgbClr val="81CEFD">
                    <a:tint val="44500"/>
                    <a:satMod val="160000"/>
                  </a:srgbClr>
                </a:gs>
                <a:gs pos="100000">
                  <a:srgbClr val="81CEF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514446" y="1414465"/>
              <a:ext cx="817239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14446" y="1048885"/>
                  <a:ext cx="74041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spcBef>
                      <a:spcPct val="20000"/>
                    </a:spcBef>
                  </a:pPr>
                  <a:r>
                    <a:rPr lang="en-US" i="0" dirty="0" err="1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itchFamily="34" charset="0"/>
                      <a:cs typeface="Calibri" pitchFamily="34" charset="0"/>
                    </a:rPr>
                    <a:t>EdgeTest</a:t>
                  </a:r>
                  <a:r>
                    <a:rPr lang="en-US" i="0" dirty="0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itchFamily="34" charset="0"/>
                      <a:cs typeface="Calibri" pitchFamily="34" charset="0"/>
                    </a:rPr>
                    <a:t> (</a:t>
                  </a:r>
                  <a14:m>
                    <m:oMath xmlns:m="http://schemas.openxmlformats.org/officeDocument/2006/math">
                      <m:r>
                        <a:rPr lang="en-US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cs typeface="Calibri" pitchFamily="34" charset="0"/>
                        </a:rPr>
                        <m:t>𝑓</m:t>
                      </m:r>
                    </m:oMath>
                  </a14:m>
                  <a:r>
                    <a:rPr lang="en-US" i="0" dirty="0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itchFamily="34" charset="0"/>
                      <a:cs typeface="Calibri" pitchFamily="34" charset="0"/>
                    </a:rPr>
                    <a:t>, </a:t>
                  </a:r>
                  <a:r>
                    <a:rPr lang="el-GR" i="0" dirty="0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itchFamily="34" charset="0"/>
                      <a:cs typeface="Calibri" pitchFamily="34" charset="0"/>
                    </a:rPr>
                    <a:t>ε</a:t>
                  </a:r>
                  <a:r>
                    <a:rPr lang="en-US" i="0" dirty="0" smtClean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itchFamily="34" charset="0"/>
                      <a:cs typeface="Calibri" pitchFamily="34" charset="0"/>
                    </a:rPr>
                    <a:t>)</a:t>
                  </a:r>
                  <a:endParaRPr lang="en-US" sz="1600" i="0" kern="0" dirty="0">
                    <a:solidFill>
                      <a:srgbClr val="990033"/>
                    </a:solidFill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46" y="1048885"/>
                  <a:ext cx="7404130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6" t="-757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514447" y="1414465"/>
                  <a:ext cx="8172395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20000"/>
                    </a:spcBef>
                    <a:buFont typeface="+mj-lt"/>
                    <a:buAutoNum type="arabicPeriod"/>
                  </a:pPr>
                  <a:r>
                    <a:rPr lang="en-US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Pick </a:t>
                  </a:r>
                  <a:r>
                    <a:rPr lang="en-US" i="0" kern="0" dirty="0" smtClean="0">
                      <a:solidFill>
                        <a:srgbClr val="0033CC"/>
                      </a:solidFill>
                      <a:latin typeface="Calibri" pitchFamily="34" charset="0"/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kern="0" smtClean="0">
                          <a:solidFill>
                            <a:srgbClr val="0033CC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kern="0" smtClean="0">
                          <a:solidFill>
                            <a:srgbClr val="0033CC"/>
                          </a:solidFill>
                          <a:latin typeface="Cambria Math"/>
                        </a:rPr>
                        <m:t>/</m:t>
                      </m:r>
                      <m:r>
                        <a:rPr lang="en-US" kern="0" smtClean="0">
                          <a:solidFill>
                            <a:srgbClr val="0033CC"/>
                          </a:solidFill>
                          <a:latin typeface="Cambria Math"/>
                        </a:rPr>
                        <m:t>𝜀</m:t>
                      </m:r>
                    </m:oMath>
                  </a14:m>
                  <a:r>
                    <a:rPr lang="en-US" i="0" kern="0" dirty="0" smtClean="0">
                      <a:solidFill>
                        <a:srgbClr val="0033CC"/>
                      </a:solidFill>
                      <a:latin typeface="Calibri" pitchFamily="34" charset="0"/>
                    </a:rPr>
                    <a:t> </a:t>
                  </a:r>
                  <a:r>
                    <a:rPr lang="en-US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edges </a:t>
                  </a:r>
                  <a14:m>
                    <m:oMath xmlns:m="http://schemas.openxmlformats.org/officeDocument/2006/math">
                      <m:r>
                        <a:rPr lang="en-US" i="0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kern="0">
                          <a:solidFill>
                            <a:srgbClr val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kern="0">
                          <a:solidFill>
                            <a:srgbClr val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i="0" kern="0" dirty="0">
                      <a:solidFill>
                        <a:srgbClr val="000000"/>
                      </a:solidFill>
                      <a:latin typeface="Calibri" pitchFamily="34" charset="0"/>
                    </a:rPr>
                    <a:t> uniformly at random from the hypercube.</a:t>
                  </a:r>
                </a:p>
                <a:p>
                  <a:pPr marL="457200" indent="-457200">
                    <a:spcBef>
                      <a:spcPct val="20000"/>
                    </a:spcBef>
                    <a:buFont typeface="+mj-lt"/>
                    <a:buAutoNum type="arabicPeriod"/>
                  </a:pPr>
                  <a:r>
                    <a:rPr lang="en-US" b="1" i="0" kern="0" dirty="0">
                      <a:solidFill>
                        <a:srgbClr val="000000"/>
                      </a:solidFill>
                      <a:latin typeface="Calibri" pitchFamily="34" charset="0"/>
                    </a:rPr>
                    <a:t>Reject </a:t>
                  </a:r>
                  <a:r>
                    <a:rPr lang="en-US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if some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ker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a14:m>
                  <a:r>
                    <a:rPr lang="en-US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 is </a:t>
                  </a:r>
                  <a:r>
                    <a:rPr lang="en-US" i="0" kern="0" dirty="0" smtClean="0">
                      <a:solidFill>
                        <a:srgbClr val="FF0000"/>
                      </a:solidFill>
                      <a:latin typeface="Calibri" pitchFamily="34" charset="0"/>
                    </a:rPr>
                    <a:t>violated</a:t>
                  </a:r>
                  <a:r>
                    <a:rPr lang="en-US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 </a:t>
                  </a:r>
                  <a:r>
                    <a:rPr lang="en-US" i="0" kern="0" dirty="0">
                      <a:solidFill>
                        <a:srgbClr val="000000"/>
                      </a:solidFill>
                      <a:latin typeface="Calibri" pitchFamily="34" charset="0"/>
                    </a:rPr>
                    <a:t>(i.e. </a:t>
                  </a:r>
                  <a14:m>
                    <m:oMath xmlns:m="http://schemas.openxmlformats.org/officeDocument/2006/math">
                      <m:r>
                        <a:rPr lang="en-US" kern="0">
                          <a:solidFill>
                            <a:srgbClr val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 ker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ker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kern="0">
                          <a:solidFill>
                            <a:srgbClr val="000000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kern="0">
                          <a:solidFill>
                            <a:srgbClr val="00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ker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kern="0">
                          <a:solidFill>
                            <a:srgbClr val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kern="0">
                          <a:solidFill>
                            <a:srgbClr val="000000"/>
                          </a:solidFill>
                          <a:latin typeface="Cambria Math"/>
                        </a:rPr>
                        <m:t>))</m:t>
                      </m:r>
                    </m:oMath>
                  </a14:m>
                  <a:r>
                    <a:rPr lang="en-US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. Otherwise,  </a:t>
                  </a:r>
                  <a:r>
                    <a:rPr lang="en-US" b="1" i="0" kern="0" dirty="0">
                      <a:solidFill>
                        <a:srgbClr val="000000"/>
                      </a:solidFill>
                      <a:latin typeface="Calibri" pitchFamily="34" charset="0"/>
                    </a:rPr>
                    <a:t>a</a:t>
                  </a:r>
                  <a:r>
                    <a:rPr lang="en-US" b="1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ccept</a:t>
                  </a:r>
                  <a:r>
                    <a:rPr lang="en-US" i="0" kern="0" dirty="0">
                      <a:solidFill>
                        <a:srgbClr val="000000"/>
                      </a:solidFill>
                      <a:latin typeface="Calibri" pitchFamily="34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47" y="1414465"/>
                  <a:ext cx="8172395" cy="76944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39" t="-4724" b="-125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14445" y="5354468"/>
            <a:ext cx="8629555" cy="796532"/>
            <a:chOff x="323850" y="4181906"/>
            <a:chExt cx="9080500" cy="1127433"/>
          </a:xfrm>
        </p:grpSpPr>
        <p:grpSp>
          <p:nvGrpSpPr>
            <p:cNvPr id="20" name="Group 19"/>
            <p:cNvGrpSpPr/>
            <p:nvPr/>
          </p:nvGrpSpPr>
          <p:grpSpPr>
            <a:xfrm>
              <a:off x="371475" y="4181906"/>
              <a:ext cx="8543925" cy="1048633"/>
              <a:chOff x="-76199" y="4181906"/>
              <a:chExt cx="8543925" cy="1048633"/>
            </a:xfrm>
          </p:grpSpPr>
          <p:sp>
            <p:nvSpPr>
              <p:cNvPr id="22" name="Rounded Rectangle 21"/>
              <p:cNvSpPr/>
              <p:nvPr/>
            </p:nvSpPr>
            <p:spPr bwMode="auto">
              <a:xfrm>
                <a:off x="-76199" y="4230031"/>
                <a:ext cx="8543925" cy="1000508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 bwMode="auto">
              <a:xfrm>
                <a:off x="-76199" y="4723702"/>
                <a:ext cx="854392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5" name="TextBox 24"/>
              <p:cNvSpPr txBox="1"/>
              <p:nvPr/>
            </p:nvSpPr>
            <p:spPr>
              <a:xfrm>
                <a:off x="0" y="4181906"/>
                <a:ext cx="8076108" cy="609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i="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Repair Lemma</a:t>
                </a:r>
                <a:endParaRPr lang="en-US" sz="2400" i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323850" y="4655886"/>
                  <a:ext cx="9080500" cy="65345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sz="2400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𝑓</m:t>
                      </m:r>
                    </m:oMath>
                  </a14:m>
                  <a:r>
                    <a:rPr lang="en-US" sz="2400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 can be made monotone by changing  </a:t>
                  </a:r>
                  <a14:m>
                    <m:oMath xmlns:m="http://schemas.openxmlformats.org/officeDocument/2006/math">
                      <m:r>
                        <a:rPr lang="en-US" sz="2400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≤2⋅</m:t>
                      </m:r>
                      <m:r>
                        <a:rPr lang="en-US" sz="2400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sz="2400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 values. </a:t>
                  </a:r>
                  <a:endParaRPr lang="en-US" sz="2400" i="0" kern="0" dirty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50" y="4655886"/>
                  <a:ext cx="9080500" cy="65345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7333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800" dirty="0" smtClean="0"/>
              <a:t>Repair Lemma: Proof Idea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020168"/>
            <a:ext cx="8382000" cy="5257800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33CC"/>
                </a:solidFill>
              </a:rPr>
              <a:t>Proof idea: </a:t>
            </a:r>
            <a:r>
              <a:rPr lang="en-US" sz="2800" dirty="0"/>
              <a:t>Transform </a:t>
            </a:r>
            <a:r>
              <a:rPr lang="en-US" sz="2800" i="1" dirty="0">
                <a:solidFill>
                  <a:srgbClr val="0033CC"/>
                </a:solidFill>
              </a:rPr>
              <a:t>f</a:t>
            </a:r>
            <a:r>
              <a:rPr lang="en-US" sz="2800" dirty="0"/>
              <a:t> into a monotone function by repairing edges in one dimension at a time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>
              <a:latin typeface="Calibri" pitchFamily="34" charset="0"/>
            </a:endParaRPr>
          </a:p>
        </p:txBody>
      </p:sp>
      <p:grpSp>
        <p:nvGrpSpPr>
          <p:cNvPr id="23" name="Group 22"/>
          <p:cNvGrpSpPr>
            <a:grpSpLocks/>
          </p:cNvGrpSpPr>
          <p:nvPr/>
        </p:nvGrpSpPr>
        <p:grpSpPr>
          <a:xfrm>
            <a:off x="7180844" y="3958666"/>
            <a:ext cx="1250994" cy="1045947"/>
            <a:chOff x="2466270" y="3563586"/>
            <a:chExt cx="1373979" cy="1262791"/>
          </a:xfrm>
        </p:grpSpPr>
        <p:sp>
          <p:nvSpPr>
            <p:cNvPr id="31" name="Line 29"/>
            <p:cNvSpPr>
              <a:spLocks noChangeShapeType="1"/>
            </p:cNvSpPr>
            <p:nvPr/>
          </p:nvSpPr>
          <p:spPr bwMode="auto">
            <a:xfrm rot="16200000">
              <a:off x="2579905" y="4037594"/>
              <a:ext cx="798708" cy="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rot="16200000">
              <a:off x="3398780" y="4037594"/>
              <a:ext cx="798708" cy="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rot="16200000">
              <a:off x="2110551" y="4380366"/>
              <a:ext cx="797730" cy="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979258" y="3638240"/>
              <a:ext cx="818876" cy="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2979258" y="4436948"/>
              <a:ext cx="818876" cy="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2510490" y="3980823"/>
              <a:ext cx="818876" cy="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2510490" y="4778553"/>
              <a:ext cx="818876" cy="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 rot="16200000">
              <a:off x="2930500" y="4379688"/>
              <a:ext cx="797730" cy="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 flipV="1">
              <a:off x="3602813" y="3638240"/>
              <a:ext cx="195321" cy="152259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 flipV="1">
              <a:off x="3329365" y="3790499"/>
              <a:ext cx="273449" cy="190324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 flipV="1">
              <a:off x="3602813" y="4436948"/>
              <a:ext cx="195321" cy="151824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 flipV="1">
              <a:off x="3329365" y="4588773"/>
              <a:ext cx="273449" cy="18978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44" name="Line 49"/>
            <p:cNvSpPr>
              <a:spLocks noChangeShapeType="1"/>
            </p:cNvSpPr>
            <p:nvPr/>
          </p:nvSpPr>
          <p:spPr bwMode="auto">
            <a:xfrm flipV="1">
              <a:off x="2783938" y="3638240"/>
              <a:ext cx="195321" cy="152259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45" name="Line 50"/>
            <p:cNvSpPr>
              <a:spLocks noChangeShapeType="1"/>
            </p:cNvSpPr>
            <p:nvPr/>
          </p:nvSpPr>
          <p:spPr bwMode="auto">
            <a:xfrm flipV="1">
              <a:off x="2510490" y="3790499"/>
              <a:ext cx="273449" cy="190324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 flipV="1">
              <a:off x="2783938" y="4436948"/>
              <a:ext cx="195321" cy="151824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47" name="Line 53"/>
            <p:cNvSpPr>
              <a:spLocks noChangeShapeType="1"/>
            </p:cNvSpPr>
            <p:nvPr/>
          </p:nvSpPr>
          <p:spPr bwMode="auto">
            <a:xfrm flipV="1">
              <a:off x="2510490" y="4588773"/>
              <a:ext cx="273449" cy="18978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48" name="AutoShape 119"/>
            <p:cNvSpPr>
              <a:spLocks noChangeArrowheads="1"/>
            </p:cNvSpPr>
            <p:nvPr/>
          </p:nvSpPr>
          <p:spPr bwMode="auto">
            <a:xfrm>
              <a:off x="2466270" y="4732770"/>
              <a:ext cx="86292" cy="93607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 kern="0">
                <a:solidFill>
                  <a:srgbClr val="000000"/>
                </a:solidFill>
              </a:endParaRPr>
            </a:p>
          </p:txBody>
        </p:sp>
        <p:sp>
          <p:nvSpPr>
            <p:cNvPr id="49" name="AutoShape 119"/>
            <p:cNvSpPr>
              <a:spLocks noChangeArrowheads="1"/>
            </p:cNvSpPr>
            <p:nvPr/>
          </p:nvSpPr>
          <p:spPr bwMode="auto">
            <a:xfrm>
              <a:off x="3287653" y="4720939"/>
              <a:ext cx="86292" cy="93607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 kern="0">
                <a:solidFill>
                  <a:srgbClr val="000000"/>
                </a:solidFill>
              </a:endParaRPr>
            </a:p>
          </p:txBody>
        </p:sp>
        <p:sp>
          <p:nvSpPr>
            <p:cNvPr id="50" name="AutoShape 119"/>
            <p:cNvSpPr>
              <a:spLocks noChangeArrowheads="1"/>
            </p:cNvSpPr>
            <p:nvPr/>
          </p:nvSpPr>
          <p:spPr bwMode="auto">
            <a:xfrm>
              <a:off x="2935990" y="4393842"/>
              <a:ext cx="86292" cy="93607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 kern="0">
                <a:solidFill>
                  <a:srgbClr val="000000"/>
                </a:solidFill>
              </a:endParaRPr>
            </a:p>
          </p:txBody>
        </p:sp>
        <p:sp>
          <p:nvSpPr>
            <p:cNvPr id="51" name="AutoShape 119"/>
            <p:cNvSpPr>
              <a:spLocks noChangeArrowheads="1"/>
            </p:cNvSpPr>
            <p:nvPr/>
          </p:nvSpPr>
          <p:spPr bwMode="auto">
            <a:xfrm>
              <a:off x="3753957" y="4382011"/>
              <a:ext cx="86292" cy="93607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 kern="0">
                <a:solidFill>
                  <a:srgbClr val="000000"/>
                </a:solidFill>
              </a:endParaRPr>
            </a:p>
          </p:txBody>
        </p:sp>
        <p:sp>
          <p:nvSpPr>
            <p:cNvPr id="52" name="AutoShape 119"/>
            <p:cNvSpPr>
              <a:spLocks noChangeArrowheads="1"/>
            </p:cNvSpPr>
            <p:nvPr/>
          </p:nvSpPr>
          <p:spPr bwMode="auto">
            <a:xfrm>
              <a:off x="2924614" y="3563586"/>
              <a:ext cx="86292" cy="93607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i="0" kern="0">
                <a:solidFill>
                  <a:srgbClr val="0033CC"/>
                </a:solidFill>
              </a:endParaRPr>
            </a:p>
          </p:txBody>
        </p:sp>
        <p:sp>
          <p:nvSpPr>
            <p:cNvPr id="53" name="AutoShape 119"/>
            <p:cNvSpPr>
              <a:spLocks noChangeArrowheads="1"/>
            </p:cNvSpPr>
            <p:nvPr/>
          </p:nvSpPr>
          <p:spPr bwMode="auto">
            <a:xfrm>
              <a:off x="3742581" y="3579051"/>
              <a:ext cx="86292" cy="93607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 kern="0">
                <a:solidFill>
                  <a:srgbClr val="000000"/>
                </a:solidFill>
              </a:endParaRPr>
            </a:p>
          </p:txBody>
        </p:sp>
        <p:sp>
          <p:nvSpPr>
            <p:cNvPr id="54" name="AutoShape 119"/>
            <p:cNvSpPr>
              <a:spLocks noChangeArrowheads="1"/>
            </p:cNvSpPr>
            <p:nvPr/>
          </p:nvSpPr>
          <p:spPr bwMode="auto">
            <a:xfrm>
              <a:off x="2466270" y="3934354"/>
              <a:ext cx="86292" cy="93607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 kern="0">
                <a:solidFill>
                  <a:srgbClr val="000000"/>
                </a:solidFill>
              </a:endParaRPr>
            </a:p>
          </p:txBody>
        </p:sp>
        <p:sp>
          <p:nvSpPr>
            <p:cNvPr id="55" name="AutoShape 119"/>
            <p:cNvSpPr>
              <a:spLocks noChangeArrowheads="1"/>
            </p:cNvSpPr>
            <p:nvPr/>
          </p:nvSpPr>
          <p:spPr bwMode="auto">
            <a:xfrm>
              <a:off x="3280821" y="3922523"/>
              <a:ext cx="86292" cy="93607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 kern="0">
                <a:solidFill>
                  <a:srgbClr val="000000"/>
                </a:solidFill>
              </a:endParaRPr>
            </a:p>
          </p:txBody>
        </p:sp>
      </p:grpSp>
      <p:sp>
        <p:nvSpPr>
          <p:cNvPr id="56" name="Right Arrow 55"/>
          <p:cNvSpPr/>
          <p:nvPr/>
        </p:nvSpPr>
        <p:spPr>
          <a:xfrm>
            <a:off x="2218794" y="4339965"/>
            <a:ext cx="457200" cy="283348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i="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4362372" y="4339965"/>
            <a:ext cx="457200" cy="283348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i="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6505950" y="4339965"/>
            <a:ext cx="457200" cy="283348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i="0" kern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50108" y="3958666"/>
            <a:ext cx="1250994" cy="1045947"/>
            <a:chOff x="1830570" y="3343722"/>
            <a:chExt cx="1250994" cy="1045947"/>
          </a:xfrm>
        </p:grpSpPr>
        <p:sp>
          <p:nvSpPr>
            <p:cNvPr id="60" name="Line 29"/>
            <p:cNvSpPr>
              <a:spLocks noChangeShapeType="1"/>
            </p:cNvSpPr>
            <p:nvPr/>
          </p:nvSpPr>
          <p:spPr bwMode="auto">
            <a:xfrm rot="16200000">
              <a:off x="1966863" y="3736335"/>
              <a:ext cx="66155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" name="Line 30"/>
            <p:cNvSpPr>
              <a:spLocks noChangeShapeType="1"/>
            </p:cNvSpPr>
            <p:nvPr/>
          </p:nvSpPr>
          <p:spPr bwMode="auto">
            <a:xfrm rot="16200000">
              <a:off x="2712441" y="3736335"/>
              <a:ext cx="66155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Line 31"/>
            <p:cNvSpPr>
              <a:spLocks noChangeShapeType="1"/>
            </p:cNvSpPr>
            <p:nvPr/>
          </p:nvSpPr>
          <p:spPr bwMode="auto">
            <a:xfrm rot="16200000">
              <a:off x="1539481" y="4020247"/>
              <a:ext cx="6607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>
              <a:off x="2297640" y="3405557"/>
              <a:ext cx="74557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>
              <a:off x="2297640" y="4067112"/>
              <a:ext cx="74557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>
              <a:off x="1870832" y="3689312"/>
              <a:ext cx="7455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>
              <a:off x="1870832" y="4350058"/>
              <a:ext cx="7455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 rot="16200000">
              <a:off x="2286037" y="4019685"/>
              <a:ext cx="6607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8" name="Line 43"/>
            <p:cNvSpPr>
              <a:spLocks noChangeShapeType="1"/>
            </p:cNvSpPr>
            <p:nvPr/>
          </p:nvSpPr>
          <p:spPr bwMode="auto">
            <a:xfrm flipV="1">
              <a:off x="2865381" y="3405557"/>
              <a:ext cx="177838" cy="1261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" name="Line 44"/>
            <p:cNvSpPr>
              <a:spLocks noChangeShapeType="1"/>
            </p:cNvSpPr>
            <p:nvPr/>
          </p:nvSpPr>
          <p:spPr bwMode="auto">
            <a:xfrm flipV="1">
              <a:off x="2616409" y="3531670"/>
              <a:ext cx="248973" cy="15764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0" name="Line 46"/>
            <p:cNvSpPr>
              <a:spLocks noChangeShapeType="1"/>
            </p:cNvSpPr>
            <p:nvPr/>
          </p:nvSpPr>
          <p:spPr bwMode="auto">
            <a:xfrm flipV="1">
              <a:off x="2865381" y="4067112"/>
              <a:ext cx="177838" cy="1257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1" name="Line 47"/>
            <p:cNvSpPr>
              <a:spLocks noChangeShapeType="1"/>
            </p:cNvSpPr>
            <p:nvPr/>
          </p:nvSpPr>
          <p:spPr bwMode="auto">
            <a:xfrm flipV="1">
              <a:off x="2616409" y="4192866"/>
              <a:ext cx="248973" cy="1571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2" name="Line 49"/>
            <p:cNvSpPr>
              <a:spLocks noChangeShapeType="1"/>
            </p:cNvSpPr>
            <p:nvPr/>
          </p:nvSpPr>
          <p:spPr bwMode="auto">
            <a:xfrm flipV="1">
              <a:off x="2119803" y="3405557"/>
              <a:ext cx="177838" cy="1261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3" name="Line 50"/>
            <p:cNvSpPr>
              <a:spLocks noChangeShapeType="1"/>
            </p:cNvSpPr>
            <p:nvPr/>
          </p:nvSpPr>
          <p:spPr bwMode="auto">
            <a:xfrm flipV="1">
              <a:off x="1870832" y="3531670"/>
              <a:ext cx="248973" cy="15764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4" name="Line 52"/>
            <p:cNvSpPr>
              <a:spLocks noChangeShapeType="1"/>
            </p:cNvSpPr>
            <p:nvPr/>
          </p:nvSpPr>
          <p:spPr bwMode="auto">
            <a:xfrm flipV="1">
              <a:off x="2119803" y="4067112"/>
              <a:ext cx="177838" cy="1257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5" name="Line 53"/>
            <p:cNvSpPr>
              <a:spLocks noChangeShapeType="1"/>
            </p:cNvSpPr>
            <p:nvPr/>
          </p:nvSpPr>
          <p:spPr bwMode="auto">
            <a:xfrm flipV="1">
              <a:off x="1870832" y="4192866"/>
              <a:ext cx="248973" cy="157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" name="AutoShape 119"/>
            <p:cNvSpPr>
              <a:spLocks noChangeArrowheads="1"/>
            </p:cNvSpPr>
            <p:nvPr/>
          </p:nvSpPr>
          <p:spPr bwMode="auto">
            <a:xfrm>
              <a:off x="1830570" y="4312136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7" name="AutoShape 119"/>
            <p:cNvSpPr>
              <a:spLocks noChangeArrowheads="1"/>
            </p:cNvSpPr>
            <p:nvPr/>
          </p:nvSpPr>
          <p:spPr bwMode="auto">
            <a:xfrm>
              <a:off x="2578431" y="4302337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8" name="AutoShape 119"/>
            <p:cNvSpPr>
              <a:spLocks noChangeArrowheads="1"/>
            </p:cNvSpPr>
            <p:nvPr/>
          </p:nvSpPr>
          <p:spPr bwMode="auto">
            <a:xfrm>
              <a:off x="2258245" y="4031408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79" name="AutoShape 119"/>
            <p:cNvSpPr>
              <a:spLocks noChangeArrowheads="1"/>
            </p:cNvSpPr>
            <p:nvPr/>
          </p:nvSpPr>
          <p:spPr bwMode="auto">
            <a:xfrm>
              <a:off x="3002996" y="4021609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0" name="AutoShape 119"/>
            <p:cNvSpPr>
              <a:spLocks noChangeArrowheads="1"/>
            </p:cNvSpPr>
            <p:nvPr/>
          </p:nvSpPr>
          <p:spPr bwMode="auto">
            <a:xfrm>
              <a:off x="2247887" y="3343722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3200">
                <a:solidFill>
                  <a:srgbClr val="0033CC"/>
                </a:solidFill>
              </a:endParaRPr>
            </a:p>
          </p:txBody>
        </p:sp>
        <p:sp>
          <p:nvSpPr>
            <p:cNvPr id="81" name="AutoShape 119"/>
            <p:cNvSpPr>
              <a:spLocks noChangeArrowheads="1"/>
            </p:cNvSpPr>
            <p:nvPr/>
          </p:nvSpPr>
          <p:spPr bwMode="auto">
            <a:xfrm>
              <a:off x="2992638" y="3356532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2" name="AutoShape 119"/>
            <p:cNvSpPr>
              <a:spLocks noChangeArrowheads="1"/>
            </p:cNvSpPr>
            <p:nvPr/>
          </p:nvSpPr>
          <p:spPr bwMode="auto">
            <a:xfrm>
              <a:off x="1830570" y="3650823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3" name="AutoShape 119"/>
            <p:cNvSpPr>
              <a:spLocks noChangeArrowheads="1"/>
            </p:cNvSpPr>
            <p:nvPr/>
          </p:nvSpPr>
          <p:spPr bwMode="auto">
            <a:xfrm>
              <a:off x="2572210" y="3641023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93686" y="3958666"/>
            <a:ext cx="1250994" cy="1045947"/>
            <a:chOff x="1830570" y="3343722"/>
            <a:chExt cx="1250994" cy="1045947"/>
          </a:xfrm>
        </p:grpSpPr>
        <p:sp>
          <p:nvSpPr>
            <p:cNvPr id="85" name="Line 29"/>
            <p:cNvSpPr>
              <a:spLocks noChangeShapeType="1"/>
            </p:cNvSpPr>
            <p:nvPr/>
          </p:nvSpPr>
          <p:spPr bwMode="auto">
            <a:xfrm rot="16200000">
              <a:off x="1966863" y="3736335"/>
              <a:ext cx="66155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" name="Line 30"/>
            <p:cNvSpPr>
              <a:spLocks noChangeShapeType="1"/>
            </p:cNvSpPr>
            <p:nvPr/>
          </p:nvSpPr>
          <p:spPr bwMode="auto">
            <a:xfrm rot="16200000">
              <a:off x="2712441" y="3736335"/>
              <a:ext cx="66155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 rot="16200000">
              <a:off x="1539481" y="4020247"/>
              <a:ext cx="6607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" name="Line 37"/>
            <p:cNvSpPr>
              <a:spLocks noChangeShapeType="1"/>
            </p:cNvSpPr>
            <p:nvPr/>
          </p:nvSpPr>
          <p:spPr bwMode="auto">
            <a:xfrm>
              <a:off x="2297640" y="3405557"/>
              <a:ext cx="7455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" name="Line 38"/>
            <p:cNvSpPr>
              <a:spLocks noChangeShapeType="1"/>
            </p:cNvSpPr>
            <p:nvPr/>
          </p:nvSpPr>
          <p:spPr bwMode="auto">
            <a:xfrm>
              <a:off x="2297640" y="4067112"/>
              <a:ext cx="7455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" name="Line 39"/>
            <p:cNvSpPr>
              <a:spLocks noChangeShapeType="1"/>
            </p:cNvSpPr>
            <p:nvPr/>
          </p:nvSpPr>
          <p:spPr bwMode="auto">
            <a:xfrm>
              <a:off x="1870832" y="3689312"/>
              <a:ext cx="7455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1" name="Line 40"/>
            <p:cNvSpPr>
              <a:spLocks noChangeShapeType="1"/>
            </p:cNvSpPr>
            <p:nvPr/>
          </p:nvSpPr>
          <p:spPr bwMode="auto">
            <a:xfrm>
              <a:off x="1870832" y="4350058"/>
              <a:ext cx="7455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" name="Line 41"/>
            <p:cNvSpPr>
              <a:spLocks noChangeShapeType="1"/>
            </p:cNvSpPr>
            <p:nvPr/>
          </p:nvSpPr>
          <p:spPr bwMode="auto">
            <a:xfrm rot="16200000">
              <a:off x="2286037" y="4019685"/>
              <a:ext cx="6607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3" name="Line 43"/>
            <p:cNvSpPr>
              <a:spLocks noChangeShapeType="1"/>
            </p:cNvSpPr>
            <p:nvPr/>
          </p:nvSpPr>
          <p:spPr bwMode="auto">
            <a:xfrm flipV="1">
              <a:off x="2865381" y="3405557"/>
              <a:ext cx="177838" cy="1261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" name="Line 44"/>
            <p:cNvSpPr>
              <a:spLocks noChangeShapeType="1"/>
            </p:cNvSpPr>
            <p:nvPr/>
          </p:nvSpPr>
          <p:spPr bwMode="auto">
            <a:xfrm flipV="1">
              <a:off x="2616409" y="3531670"/>
              <a:ext cx="248973" cy="15764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5" name="Line 46"/>
            <p:cNvSpPr>
              <a:spLocks noChangeShapeType="1"/>
            </p:cNvSpPr>
            <p:nvPr/>
          </p:nvSpPr>
          <p:spPr bwMode="auto">
            <a:xfrm flipV="1">
              <a:off x="2865381" y="4067112"/>
              <a:ext cx="177838" cy="1257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6" name="Line 47"/>
            <p:cNvSpPr>
              <a:spLocks noChangeShapeType="1"/>
            </p:cNvSpPr>
            <p:nvPr/>
          </p:nvSpPr>
          <p:spPr bwMode="auto">
            <a:xfrm flipV="1">
              <a:off x="2616409" y="4192866"/>
              <a:ext cx="248973" cy="1571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7" name="Line 49"/>
            <p:cNvSpPr>
              <a:spLocks noChangeShapeType="1"/>
            </p:cNvSpPr>
            <p:nvPr/>
          </p:nvSpPr>
          <p:spPr bwMode="auto">
            <a:xfrm flipV="1">
              <a:off x="2119803" y="3405557"/>
              <a:ext cx="177838" cy="1261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8" name="Line 50"/>
            <p:cNvSpPr>
              <a:spLocks noChangeShapeType="1"/>
            </p:cNvSpPr>
            <p:nvPr/>
          </p:nvSpPr>
          <p:spPr bwMode="auto">
            <a:xfrm flipV="1">
              <a:off x="1870832" y="3531670"/>
              <a:ext cx="248973" cy="15764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9" name="Line 52"/>
            <p:cNvSpPr>
              <a:spLocks noChangeShapeType="1"/>
            </p:cNvSpPr>
            <p:nvPr/>
          </p:nvSpPr>
          <p:spPr bwMode="auto">
            <a:xfrm flipV="1">
              <a:off x="2119803" y="4067112"/>
              <a:ext cx="177838" cy="1257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0" name="Line 53"/>
            <p:cNvSpPr>
              <a:spLocks noChangeShapeType="1"/>
            </p:cNvSpPr>
            <p:nvPr/>
          </p:nvSpPr>
          <p:spPr bwMode="auto">
            <a:xfrm flipV="1">
              <a:off x="1870832" y="4192866"/>
              <a:ext cx="248973" cy="157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1" name="AutoShape 119"/>
            <p:cNvSpPr>
              <a:spLocks noChangeArrowheads="1"/>
            </p:cNvSpPr>
            <p:nvPr/>
          </p:nvSpPr>
          <p:spPr bwMode="auto">
            <a:xfrm>
              <a:off x="1830570" y="4312136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02" name="AutoShape 119"/>
            <p:cNvSpPr>
              <a:spLocks noChangeArrowheads="1"/>
            </p:cNvSpPr>
            <p:nvPr/>
          </p:nvSpPr>
          <p:spPr bwMode="auto">
            <a:xfrm>
              <a:off x="2578431" y="4302337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03" name="AutoShape 119"/>
            <p:cNvSpPr>
              <a:spLocks noChangeArrowheads="1"/>
            </p:cNvSpPr>
            <p:nvPr/>
          </p:nvSpPr>
          <p:spPr bwMode="auto">
            <a:xfrm>
              <a:off x="2258245" y="4031408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04" name="AutoShape 119"/>
            <p:cNvSpPr>
              <a:spLocks noChangeArrowheads="1"/>
            </p:cNvSpPr>
            <p:nvPr/>
          </p:nvSpPr>
          <p:spPr bwMode="auto">
            <a:xfrm>
              <a:off x="3002996" y="4021609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05" name="AutoShape 119"/>
            <p:cNvSpPr>
              <a:spLocks noChangeArrowheads="1"/>
            </p:cNvSpPr>
            <p:nvPr/>
          </p:nvSpPr>
          <p:spPr bwMode="auto">
            <a:xfrm>
              <a:off x="2247887" y="3343722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3200">
                <a:solidFill>
                  <a:srgbClr val="0033CC"/>
                </a:solidFill>
              </a:endParaRPr>
            </a:p>
          </p:txBody>
        </p:sp>
        <p:sp>
          <p:nvSpPr>
            <p:cNvPr id="106" name="AutoShape 119"/>
            <p:cNvSpPr>
              <a:spLocks noChangeArrowheads="1"/>
            </p:cNvSpPr>
            <p:nvPr/>
          </p:nvSpPr>
          <p:spPr bwMode="auto">
            <a:xfrm>
              <a:off x="2992638" y="3356532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07" name="AutoShape 119"/>
            <p:cNvSpPr>
              <a:spLocks noChangeArrowheads="1"/>
            </p:cNvSpPr>
            <p:nvPr/>
          </p:nvSpPr>
          <p:spPr bwMode="auto">
            <a:xfrm>
              <a:off x="1830570" y="3650823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08" name="AutoShape 119"/>
            <p:cNvSpPr>
              <a:spLocks noChangeArrowheads="1"/>
            </p:cNvSpPr>
            <p:nvPr/>
          </p:nvSpPr>
          <p:spPr bwMode="auto">
            <a:xfrm>
              <a:off x="2572210" y="3641023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037264" y="3958666"/>
            <a:ext cx="1250994" cy="1045947"/>
            <a:chOff x="1830570" y="3343722"/>
            <a:chExt cx="1250994" cy="1045947"/>
          </a:xfrm>
        </p:grpSpPr>
        <p:sp>
          <p:nvSpPr>
            <p:cNvPr id="110" name="Line 29"/>
            <p:cNvSpPr>
              <a:spLocks noChangeShapeType="1"/>
            </p:cNvSpPr>
            <p:nvPr/>
          </p:nvSpPr>
          <p:spPr bwMode="auto">
            <a:xfrm rot="16200000">
              <a:off x="1966863" y="3736335"/>
              <a:ext cx="6615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" name="Line 30"/>
            <p:cNvSpPr>
              <a:spLocks noChangeShapeType="1"/>
            </p:cNvSpPr>
            <p:nvPr/>
          </p:nvSpPr>
          <p:spPr bwMode="auto">
            <a:xfrm rot="16200000">
              <a:off x="2712441" y="3736335"/>
              <a:ext cx="6615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" name="Line 31"/>
            <p:cNvSpPr>
              <a:spLocks noChangeShapeType="1"/>
            </p:cNvSpPr>
            <p:nvPr/>
          </p:nvSpPr>
          <p:spPr bwMode="auto">
            <a:xfrm rot="16200000">
              <a:off x="1539481" y="4020247"/>
              <a:ext cx="6607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" name="Line 37"/>
            <p:cNvSpPr>
              <a:spLocks noChangeShapeType="1"/>
            </p:cNvSpPr>
            <p:nvPr/>
          </p:nvSpPr>
          <p:spPr bwMode="auto">
            <a:xfrm>
              <a:off x="2297640" y="3405557"/>
              <a:ext cx="7455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" name="Line 38"/>
            <p:cNvSpPr>
              <a:spLocks noChangeShapeType="1"/>
            </p:cNvSpPr>
            <p:nvPr/>
          </p:nvSpPr>
          <p:spPr bwMode="auto">
            <a:xfrm>
              <a:off x="2297640" y="4067112"/>
              <a:ext cx="7455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" name="Line 39"/>
            <p:cNvSpPr>
              <a:spLocks noChangeShapeType="1"/>
            </p:cNvSpPr>
            <p:nvPr/>
          </p:nvSpPr>
          <p:spPr bwMode="auto">
            <a:xfrm>
              <a:off x="1870832" y="3689312"/>
              <a:ext cx="7455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" name="Line 40"/>
            <p:cNvSpPr>
              <a:spLocks noChangeShapeType="1"/>
            </p:cNvSpPr>
            <p:nvPr/>
          </p:nvSpPr>
          <p:spPr bwMode="auto">
            <a:xfrm>
              <a:off x="1870832" y="4350058"/>
              <a:ext cx="7455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" name="Line 41"/>
            <p:cNvSpPr>
              <a:spLocks noChangeShapeType="1"/>
            </p:cNvSpPr>
            <p:nvPr/>
          </p:nvSpPr>
          <p:spPr bwMode="auto">
            <a:xfrm rot="16200000">
              <a:off x="2286037" y="4019685"/>
              <a:ext cx="6607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8" name="Line 43"/>
            <p:cNvSpPr>
              <a:spLocks noChangeShapeType="1"/>
            </p:cNvSpPr>
            <p:nvPr/>
          </p:nvSpPr>
          <p:spPr bwMode="auto">
            <a:xfrm flipV="1">
              <a:off x="2865381" y="3405557"/>
              <a:ext cx="177838" cy="1261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9" name="Line 44"/>
            <p:cNvSpPr>
              <a:spLocks noChangeShapeType="1"/>
            </p:cNvSpPr>
            <p:nvPr/>
          </p:nvSpPr>
          <p:spPr bwMode="auto">
            <a:xfrm flipV="1">
              <a:off x="2616409" y="3531670"/>
              <a:ext cx="248973" cy="15764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0" name="Line 46"/>
            <p:cNvSpPr>
              <a:spLocks noChangeShapeType="1"/>
            </p:cNvSpPr>
            <p:nvPr/>
          </p:nvSpPr>
          <p:spPr bwMode="auto">
            <a:xfrm flipV="1">
              <a:off x="2865381" y="4067112"/>
              <a:ext cx="177838" cy="1257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1" name="Line 47"/>
            <p:cNvSpPr>
              <a:spLocks noChangeShapeType="1"/>
            </p:cNvSpPr>
            <p:nvPr/>
          </p:nvSpPr>
          <p:spPr bwMode="auto">
            <a:xfrm flipV="1">
              <a:off x="2616409" y="4192866"/>
              <a:ext cx="248973" cy="1571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2" name="Line 49"/>
            <p:cNvSpPr>
              <a:spLocks noChangeShapeType="1"/>
            </p:cNvSpPr>
            <p:nvPr/>
          </p:nvSpPr>
          <p:spPr bwMode="auto">
            <a:xfrm flipV="1">
              <a:off x="2119803" y="3405557"/>
              <a:ext cx="177838" cy="1261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3" name="Line 50"/>
            <p:cNvSpPr>
              <a:spLocks noChangeShapeType="1"/>
            </p:cNvSpPr>
            <p:nvPr/>
          </p:nvSpPr>
          <p:spPr bwMode="auto">
            <a:xfrm flipV="1">
              <a:off x="1870832" y="3531670"/>
              <a:ext cx="248973" cy="15764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4" name="Line 52"/>
            <p:cNvSpPr>
              <a:spLocks noChangeShapeType="1"/>
            </p:cNvSpPr>
            <p:nvPr/>
          </p:nvSpPr>
          <p:spPr bwMode="auto">
            <a:xfrm flipV="1">
              <a:off x="2119803" y="4067112"/>
              <a:ext cx="177838" cy="1257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5" name="Line 53"/>
            <p:cNvSpPr>
              <a:spLocks noChangeShapeType="1"/>
            </p:cNvSpPr>
            <p:nvPr/>
          </p:nvSpPr>
          <p:spPr bwMode="auto">
            <a:xfrm flipV="1">
              <a:off x="1870832" y="4192866"/>
              <a:ext cx="248973" cy="157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6" name="AutoShape 119"/>
            <p:cNvSpPr>
              <a:spLocks noChangeArrowheads="1"/>
            </p:cNvSpPr>
            <p:nvPr/>
          </p:nvSpPr>
          <p:spPr bwMode="auto">
            <a:xfrm>
              <a:off x="1830570" y="4312136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7" name="AutoShape 119"/>
            <p:cNvSpPr>
              <a:spLocks noChangeArrowheads="1"/>
            </p:cNvSpPr>
            <p:nvPr/>
          </p:nvSpPr>
          <p:spPr bwMode="auto">
            <a:xfrm>
              <a:off x="2578431" y="4302337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8" name="AutoShape 119"/>
            <p:cNvSpPr>
              <a:spLocks noChangeArrowheads="1"/>
            </p:cNvSpPr>
            <p:nvPr/>
          </p:nvSpPr>
          <p:spPr bwMode="auto">
            <a:xfrm>
              <a:off x="2258245" y="4031408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9" name="AutoShape 119"/>
            <p:cNvSpPr>
              <a:spLocks noChangeArrowheads="1"/>
            </p:cNvSpPr>
            <p:nvPr/>
          </p:nvSpPr>
          <p:spPr bwMode="auto">
            <a:xfrm>
              <a:off x="3002996" y="4021609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0" name="AutoShape 119"/>
            <p:cNvSpPr>
              <a:spLocks noChangeArrowheads="1"/>
            </p:cNvSpPr>
            <p:nvPr/>
          </p:nvSpPr>
          <p:spPr bwMode="auto">
            <a:xfrm>
              <a:off x="2247887" y="3343722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3200">
                <a:solidFill>
                  <a:srgbClr val="0033CC"/>
                </a:solidFill>
              </a:endParaRPr>
            </a:p>
          </p:txBody>
        </p:sp>
        <p:sp>
          <p:nvSpPr>
            <p:cNvPr id="131" name="AutoShape 119"/>
            <p:cNvSpPr>
              <a:spLocks noChangeArrowheads="1"/>
            </p:cNvSpPr>
            <p:nvPr/>
          </p:nvSpPr>
          <p:spPr bwMode="auto">
            <a:xfrm>
              <a:off x="2992638" y="3356532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2" name="AutoShape 119"/>
            <p:cNvSpPr>
              <a:spLocks noChangeArrowheads="1"/>
            </p:cNvSpPr>
            <p:nvPr/>
          </p:nvSpPr>
          <p:spPr bwMode="auto">
            <a:xfrm>
              <a:off x="1830570" y="3650823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" name="AutoShape 119"/>
            <p:cNvSpPr>
              <a:spLocks noChangeArrowheads="1"/>
            </p:cNvSpPr>
            <p:nvPr/>
          </p:nvSpPr>
          <p:spPr bwMode="auto">
            <a:xfrm>
              <a:off x="2572210" y="3641023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cxnSp>
        <p:nvCxnSpPr>
          <p:cNvPr id="134" name="Straight Arrow Connector 133"/>
          <p:cNvCxnSpPr/>
          <p:nvPr/>
        </p:nvCxnSpPr>
        <p:spPr>
          <a:xfrm flipV="1">
            <a:off x="2263601" y="4196977"/>
            <a:ext cx="234070" cy="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4533998" y="4070857"/>
            <a:ext cx="0" cy="252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2700000" flipV="1">
            <a:off x="6690435" y="4077207"/>
            <a:ext cx="0" cy="240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439495" y="1007368"/>
            <a:ext cx="8629555" cy="796532"/>
            <a:chOff x="323850" y="4181906"/>
            <a:chExt cx="9080500" cy="1127433"/>
          </a:xfrm>
        </p:grpSpPr>
        <p:grpSp>
          <p:nvGrpSpPr>
            <p:cNvPr id="144" name="Group 143"/>
            <p:cNvGrpSpPr/>
            <p:nvPr/>
          </p:nvGrpSpPr>
          <p:grpSpPr>
            <a:xfrm>
              <a:off x="371475" y="4181906"/>
              <a:ext cx="8543925" cy="1048633"/>
              <a:chOff x="-76199" y="4181906"/>
              <a:chExt cx="8543925" cy="1048633"/>
            </a:xfrm>
          </p:grpSpPr>
          <p:sp>
            <p:nvSpPr>
              <p:cNvPr id="146" name="Rounded Rectangle 145"/>
              <p:cNvSpPr/>
              <p:nvPr/>
            </p:nvSpPr>
            <p:spPr bwMode="auto">
              <a:xfrm>
                <a:off x="-76199" y="4230031"/>
                <a:ext cx="8543925" cy="1000508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47" name="Straight Connector 146"/>
              <p:cNvCxnSpPr/>
              <p:nvPr/>
            </p:nvCxnSpPr>
            <p:spPr bwMode="auto">
              <a:xfrm>
                <a:off x="-76199" y="4723702"/>
                <a:ext cx="854392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48" name="TextBox 147"/>
              <p:cNvSpPr txBox="1"/>
              <p:nvPr/>
            </p:nvSpPr>
            <p:spPr>
              <a:xfrm>
                <a:off x="0" y="4181906"/>
                <a:ext cx="8076108" cy="609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i="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Repair Lemma</a:t>
                </a:r>
                <a:endParaRPr lang="en-US" sz="2400" i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323850" y="4655886"/>
                  <a:ext cx="9080500" cy="65345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sz="2400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𝑓</m:t>
                      </m:r>
                    </m:oMath>
                  </a14:m>
                  <a:r>
                    <a:rPr lang="en-US" sz="2400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 can be made monotone by changing  </a:t>
                  </a:r>
                  <a14:m>
                    <m:oMath xmlns:m="http://schemas.openxmlformats.org/officeDocument/2006/math">
                      <m:r>
                        <a:rPr lang="en-US" sz="2400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≤2⋅</m:t>
                      </m:r>
                      <m:r>
                        <a:rPr lang="en-US" sz="2400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sz="2400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 values. </a:t>
                  </a:r>
                  <a:endParaRPr lang="en-US" sz="2400" i="0" kern="0" dirty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50" y="4655886"/>
                  <a:ext cx="9080500" cy="65345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46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938A25-0B00-4E5C-A52A-8C098E11A993}" type="slidenum">
              <a:rPr lang="en-US" sz="1400" i="0" smtClean="0">
                <a:solidFill>
                  <a:srgbClr val="000000"/>
                </a:solidFill>
              </a:rPr>
              <a:pPr/>
              <a:t>42</a:t>
            </a:fld>
            <a:endParaRPr lang="en-US" sz="1400" i="0" smtClean="0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Repairing Violated Edges in One Dimension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2082800" y="1457325"/>
            <a:ext cx="266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i="0">
                <a:solidFill>
                  <a:srgbClr val="000000"/>
                </a:solidFill>
              </a:rPr>
              <a:t>0</a:t>
            </a:r>
            <a:endParaRPr lang="en-US" sz="1400" b="1" i="0">
              <a:solidFill>
                <a:srgbClr val="000000"/>
              </a:solidFill>
            </a:endParaRP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3597275" y="1457325"/>
            <a:ext cx="266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i="0">
                <a:solidFill>
                  <a:srgbClr val="000000"/>
                </a:solidFill>
              </a:rPr>
              <a:t>0</a:t>
            </a:r>
            <a:endParaRPr lang="en-US" sz="1400" b="1" i="0">
              <a:solidFill>
                <a:srgbClr val="000000"/>
              </a:solidFill>
            </a:endParaRP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6589713" y="1457325"/>
            <a:ext cx="268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i="0">
                <a:solidFill>
                  <a:srgbClr val="000000"/>
                </a:solidFill>
              </a:rPr>
              <a:t>0</a:t>
            </a:r>
            <a:endParaRPr lang="en-US" sz="1400" b="1" i="0">
              <a:solidFill>
                <a:srgbClr val="000000"/>
              </a:solidFill>
            </a:endParaRP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8104188" y="1457325"/>
            <a:ext cx="268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i="0">
                <a:solidFill>
                  <a:srgbClr val="000000"/>
                </a:solidFill>
              </a:rPr>
              <a:t>0</a:t>
            </a:r>
            <a:endParaRPr lang="en-US" sz="1400" b="1" i="0">
              <a:solidFill>
                <a:srgbClr val="000000"/>
              </a:solidFill>
            </a:endParaRPr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 rot="-5400000">
            <a:off x="1631950" y="238601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777" name="Line 8"/>
          <p:cNvSpPr>
            <a:spLocks noChangeShapeType="1"/>
          </p:cNvSpPr>
          <p:nvPr/>
        </p:nvSpPr>
        <p:spPr bwMode="auto">
          <a:xfrm rot="-5400000">
            <a:off x="2959100" y="2386013"/>
            <a:ext cx="12954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olid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 rot="-5400000">
            <a:off x="873919" y="2940844"/>
            <a:ext cx="1293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 rot="-5400000">
            <a:off x="2201069" y="2940844"/>
            <a:ext cx="1293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2780" name="Group 11"/>
          <p:cNvGrpSpPr>
            <a:grpSpLocks/>
          </p:cNvGrpSpPr>
          <p:nvPr/>
        </p:nvGrpSpPr>
        <p:grpSpPr bwMode="auto">
          <a:xfrm>
            <a:off x="2847975" y="1738313"/>
            <a:ext cx="758825" cy="555625"/>
            <a:chOff x="1824" y="1248"/>
            <a:chExt cx="576" cy="432"/>
          </a:xfrm>
        </p:grpSpPr>
        <p:sp>
          <p:nvSpPr>
            <p:cNvPr id="32831" name="Line 12"/>
            <p:cNvSpPr>
              <a:spLocks noChangeShapeType="1"/>
            </p:cNvSpPr>
            <p:nvPr/>
          </p:nvSpPr>
          <p:spPr bwMode="auto">
            <a:xfrm flipV="1">
              <a:off x="2160" y="1248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32" name="Line 13"/>
            <p:cNvSpPr>
              <a:spLocks noChangeShapeType="1"/>
            </p:cNvSpPr>
            <p:nvPr/>
          </p:nvSpPr>
          <p:spPr bwMode="auto">
            <a:xfrm flipV="1">
              <a:off x="1824" y="1440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2781" name="Group 14"/>
          <p:cNvGrpSpPr>
            <a:grpSpLocks/>
          </p:cNvGrpSpPr>
          <p:nvPr/>
        </p:nvGrpSpPr>
        <p:grpSpPr bwMode="auto">
          <a:xfrm>
            <a:off x="2847975" y="3033713"/>
            <a:ext cx="758825" cy="554037"/>
            <a:chOff x="1824" y="1248"/>
            <a:chExt cx="576" cy="432"/>
          </a:xfrm>
        </p:grpSpPr>
        <p:sp>
          <p:nvSpPr>
            <p:cNvPr id="32829" name="Line 15"/>
            <p:cNvSpPr>
              <a:spLocks noChangeShapeType="1"/>
            </p:cNvSpPr>
            <p:nvPr/>
          </p:nvSpPr>
          <p:spPr bwMode="auto">
            <a:xfrm flipV="1">
              <a:off x="2160" y="1248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30" name="Line 16"/>
            <p:cNvSpPr>
              <a:spLocks noChangeShapeType="1"/>
            </p:cNvSpPr>
            <p:nvPr/>
          </p:nvSpPr>
          <p:spPr bwMode="auto">
            <a:xfrm flipV="1">
              <a:off x="1824" y="1440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2782" name="Group 17"/>
          <p:cNvGrpSpPr>
            <a:grpSpLocks/>
          </p:cNvGrpSpPr>
          <p:nvPr/>
        </p:nvGrpSpPr>
        <p:grpSpPr bwMode="auto">
          <a:xfrm>
            <a:off x="1520825" y="1738313"/>
            <a:ext cx="758825" cy="555625"/>
            <a:chOff x="1824" y="1248"/>
            <a:chExt cx="576" cy="432"/>
          </a:xfrm>
        </p:grpSpPr>
        <p:sp>
          <p:nvSpPr>
            <p:cNvPr id="32827" name="Line 18"/>
            <p:cNvSpPr>
              <a:spLocks noChangeShapeType="1"/>
            </p:cNvSpPr>
            <p:nvPr/>
          </p:nvSpPr>
          <p:spPr bwMode="auto">
            <a:xfrm flipV="1">
              <a:off x="2160" y="1248"/>
              <a:ext cx="24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28" name="Line 19"/>
            <p:cNvSpPr>
              <a:spLocks noChangeShapeType="1"/>
            </p:cNvSpPr>
            <p:nvPr/>
          </p:nvSpPr>
          <p:spPr bwMode="auto">
            <a:xfrm flipV="1">
              <a:off x="1824" y="1440"/>
              <a:ext cx="33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2783" name="Group 20"/>
          <p:cNvGrpSpPr>
            <a:grpSpLocks/>
          </p:cNvGrpSpPr>
          <p:nvPr/>
        </p:nvGrpSpPr>
        <p:grpSpPr bwMode="auto">
          <a:xfrm>
            <a:off x="1520825" y="3033713"/>
            <a:ext cx="758825" cy="554037"/>
            <a:chOff x="1824" y="1248"/>
            <a:chExt cx="576" cy="432"/>
          </a:xfrm>
        </p:grpSpPr>
        <p:sp>
          <p:nvSpPr>
            <p:cNvPr id="32825" name="Line 21"/>
            <p:cNvSpPr>
              <a:spLocks noChangeShapeType="1"/>
            </p:cNvSpPr>
            <p:nvPr/>
          </p:nvSpPr>
          <p:spPr bwMode="auto">
            <a:xfrm flipV="1">
              <a:off x="2160" y="1248"/>
              <a:ext cx="24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26" name="Line 22"/>
            <p:cNvSpPr>
              <a:spLocks noChangeShapeType="1"/>
            </p:cNvSpPr>
            <p:nvPr/>
          </p:nvSpPr>
          <p:spPr bwMode="auto">
            <a:xfrm flipV="1">
              <a:off x="1824" y="1440"/>
              <a:ext cx="33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2784" name="Text Box 23"/>
          <p:cNvSpPr txBox="1">
            <a:spLocks noChangeArrowheads="1"/>
          </p:cNvSpPr>
          <p:nvPr/>
        </p:nvSpPr>
        <p:spPr bwMode="auto">
          <a:xfrm>
            <a:off x="1243013" y="2062163"/>
            <a:ext cx="268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i="0">
                <a:solidFill>
                  <a:srgbClr val="000000"/>
                </a:solidFill>
              </a:rPr>
              <a:t>1</a:t>
            </a:r>
            <a:endParaRPr lang="en-US" sz="1400" b="1" i="0">
              <a:solidFill>
                <a:srgbClr val="000000"/>
              </a:solidFill>
            </a:endParaRPr>
          </a:p>
        </p:txBody>
      </p:sp>
      <p:sp>
        <p:nvSpPr>
          <p:cNvPr id="32785" name="Text Box 24"/>
          <p:cNvSpPr txBox="1">
            <a:spLocks noChangeArrowheads="1"/>
          </p:cNvSpPr>
          <p:nvPr/>
        </p:nvSpPr>
        <p:spPr bwMode="auto">
          <a:xfrm>
            <a:off x="1279525" y="3511550"/>
            <a:ext cx="268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i="0">
                <a:solidFill>
                  <a:srgbClr val="000000"/>
                </a:solidFill>
              </a:rPr>
              <a:t>1</a:t>
            </a:r>
            <a:endParaRPr lang="en-US" sz="1400" b="1" i="0">
              <a:solidFill>
                <a:srgbClr val="000000"/>
              </a:solidFill>
            </a:endParaRPr>
          </a:p>
        </p:txBody>
      </p:sp>
      <p:sp>
        <p:nvSpPr>
          <p:cNvPr id="32786" name="Text Box 25"/>
          <p:cNvSpPr txBox="1">
            <a:spLocks noChangeArrowheads="1"/>
          </p:cNvSpPr>
          <p:nvPr/>
        </p:nvSpPr>
        <p:spPr bwMode="auto">
          <a:xfrm>
            <a:off x="3624263" y="2851150"/>
            <a:ext cx="268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i="0">
                <a:solidFill>
                  <a:srgbClr val="000000"/>
                </a:solidFill>
              </a:rPr>
              <a:t>1</a:t>
            </a:r>
            <a:endParaRPr lang="en-US" sz="1400" b="1" i="0">
              <a:solidFill>
                <a:srgbClr val="000000"/>
              </a:solidFill>
            </a:endParaRPr>
          </a:p>
        </p:txBody>
      </p:sp>
      <p:sp>
        <p:nvSpPr>
          <p:cNvPr id="32787" name="Text Box 26"/>
          <p:cNvSpPr txBox="1">
            <a:spLocks noChangeArrowheads="1"/>
          </p:cNvSpPr>
          <p:nvPr/>
        </p:nvSpPr>
        <p:spPr bwMode="auto">
          <a:xfrm>
            <a:off x="2674938" y="1970088"/>
            <a:ext cx="268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i="0">
                <a:solidFill>
                  <a:srgbClr val="000000"/>
                </a:solidFill>
              </a:rPr>
              <a:t>0</a:t>
            </a:r>
            <a:endParaRPr lang="en-US" sz="1400" b="1" i="0">
              <a:solidFill>
                <a:srgbClr val="000000"/>
              </a:solidFill>
            </a:endParaRPr>
          </a:p>
        </p:txBody>
      </p:sp>
      <p:sp>
        <p:nvSpPr>
          <p:cNvPr id="32788" name="Text Box 27"/>
          <p:cNvSpPr txBox="1">
            <a:spLocks noChangeArrowheads="1"/>
          </p:cNvSpPr>
          <p:nvPr/>
        </p:nvSpPr>
        <p:spPr bwMode="auto">
          <a:xfrm>
            <a:off x="1982788" y="2814638"/>
            <a:ext cx="266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i="0">
                <a:solidFill>
                  <a:srgbClr val="000000"/>
                </a:solidFill>
              </a:rPr>
              <a:t>0</a:t>
            </a:r>
            <a:endParaRPr lang="en-US" sz="1400" b="1" i="0">
              <a:solidFill>
                <a:srgbClr val="000000"/>
              </a:solidFill>
            </a:endParaRPr>
          </a:p>
        </p:txBody>
      </p:sp>
      <p:sp>
        <p:nvSpPr>
          <p:cNvPr id="32789" name="Text Box 28"/>
          <p:cNvSpPr txBox="1">
            <a:spLocks noChangeArrowheads="1"/>
          </p:cNvSpPr>
          <p:nvPr/>
        </p:nvSpPr>
        <p:spPr bwMode="auto">
          <a:xfrm>
            <a:off x="2794000" y="3594100"/>
            <a:ext cx="268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i="0">
                <a:solidFill>
                  <a:srgbClr val="000000"/>
                </a:solidFill>
              </a:rPr>
              <a:t>0</a:t>
            </a:r>
            <a:endParaRPr lang="en-US" sz="1400" b="1" i="0">
              <a:solidFill>
                <a:srgbClr val="000000"/>
              </a:solidFill>
            </a:endParaRPr>
          </a:p>
        </p:txBody>
      </p:sp>
      <p:sp>
        <p:nvSpPr>
          <p:cNvPr id="32790" name="Line 29"/>
          <p:cNvSpPr>
            <a:spLocks noChangeShapeType="1"/>
          </p:cNvSpPr>
          <p:nvPr/>
        </p:nvSpPr>
        <p:spPr bwMode="auto">
          <a:xfrm rot="-5400000">
            <a:off x="6140450" y="238601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791" name="Line 30"/>
          <p:cNvSpPr>
            <a:spLocks noChangeShapeType="1"/>
          </p:cNvSpPr>
          <p:nvPr/>
        </p:nvSpPr>
        <p:spPr bwMode="auto">
          <a:xfrm rot="-5400000">
            <a:off x="7466013" y="2386013"/>
            <a:ext cx="12954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olid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792" name="Line 31"/>
          <p:cNvSpPr>
            <a:spLocks noChangeShapeType="1"/>
          </p:cNvSpPr>
          <p:nvPr/>
        </p:nvSpPr>
        <p:spPr bwMode="auto">
          <a:xfrm rot="-5400000">
            <a:off x="5382419" y="2940844"/>
            <a:ext cx="1293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2793" name="Group 32"/>
          <p:cNvGrpSpPr>
            <a:grpSpLocks/>
          </p:cNvGrpSpPr>
          <p:nvPr/>
        </p:nvGrpSpPr>
        <p:grpSpPr bwMode="auto">
          <a:xfrm>
            <a:off x="1520825" y="1738313"/>
            <a:ext cx="6592888" cy="1849437"/>
            <a:chOff x="654" y="1263"/>
            <a:chExt cx="4153" cy="1165"/>
          </a:xfrm>
        </p:grpSpPr>
        <p:sp>
          <p:nvSpPr>
            <p:cNvPr id="32817" name="Line 33"/>
            <p:cNvSpPr>
              <a:spLocks noChangeShapeType="1"/>
            </p:cNvSpPr>
            <p:nvPr/>
          </p:nvSpPr>
          <p:spPr bwMode="auto">
            <a:xfrm>
              <a:off x="1132" y="1263"/>
              <a:ext cx="8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18" name="Line 34"/>
            <p:cNvSpPr>
              <a:spLocks noChangeShapeType="1"/>
            </p:cNvSpPr>
            <p:nvPr/>
          </p:nvSpPr>
          <p:spPr bwMode="auto">
            <a:xfrm>
              <a:off x="1132" y="2079"/>
              <a:ext cx="8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19" name="Line 35"/>
            <p:cNvSpPr>
              <a:spLocks noChangeShapeType="1"/>
            </p:cNvSpPr>
            <p:nvPr/>
          </p:nvSpPr>
          <p:spPr bwMode="auto">
            <a:xfrm>
              <a:off x="654" y="1613"/>
              <a:ext cx="836" cy="0"/>
            </a:xfrm>
            <a:prstGeom prst="line">
              <a:avLst/>
            </a:prstGeom>
            <a:noFill/>
            <a:ln w="19050">
              <a:solidFill>
                <a:srgbClr val="FF1934"/>
              </a:solidFill>
              <a:prstDash val="lg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20" name="Line 36"/>
            <p:cNvSpPr>
              <a:spLocks noChangeShapeType="1"/>
            </p:cNvSpPr>
            <p:nvPr/>
          </p:nvSpPr>
          <p:spPr bwMode="auto">
            <a:xfrm>
              <a:off x="654" y="2428"/>
              <a:ext cx="836" cy="0"/>
            </a:xfrm>
            <a:prstGeom prst="line">
              <a:avLst/>
            </a:prstGeom>
            <a:noFill/>
            <a:ln w="19050">
              <a:solidFill>
                <a:srgbClr val="FF1934"/>
              </a:solidFill>
              <a:prstDash val="lg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21" name="Line 37"/>
            <p:cNvSpPr>
              <a:spLocks noChangeShapeType="1"/>
            </p:cNvSpPr>
            <p:nvPr/>
          </p:nvSpPr>
          <p:spPr bwMode="auto">
            <a:xfrm>
              <a:off x="3972" y="1263"/>
              <a:ext cx="8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22" name="Line 38"/>
            <p:cNvSpPr>
              <a:spLocks noChangeShapeType="1"/>
            </p:cNvSpPr>
            <p:nvPr/>
          </p:nvSpPr>
          <p:spPr bwMode="auto">
            <a:xfrm>
              <a:off x="3972" y="2079"/>
              <a:ext cx="8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23" name="Line 39"/>
            <p:cNvSpPr>
              <a:spLocks noChangeShapeType="1"/>
            </p:cNvSpPr>
            <p:nvPr/>
          </p:nvSpPr>
          <p:spPr bwMode="auto">
            <a:xfrm>
              <a:off x="3494" y="1613"/>
              <a:ext cx="8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24" name="Line 40"/>
            <p:cNvSpPr>
              <a:spLocks noChangeShapeType="1"/>
            </p:cNvSpPr>
            <p:nvPr/>
          </p:nvSpPr>
          <p:spPr bwMode="auto">
            <a:xfrm>
              <a:off x="3494" y="2428"/>
              <a:ext cx="8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2794" name="Line 41"/>
          <p:cNvSpPr>
            <a:spLocks noChangeShapeType="1"/>
          </p:cNvSpPr>
          <p:nvPr/>
        </p:nvSpPr>
        <p:spPr bwMode="auto">
          <a:xfrm rot="-5400000">
            <a:off x="6707982" y="2940844"/>
            <a:ext cx="1293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2795" name="Group 42"/>
          <p:cNvGrpSpPr>
            <a:grpSpLocks/>
          </p:cNvGrpSpPr>
          <p:nvPr/>
        </p:nvGrpSpPr>
        <p:grpSpPr bwMode="auto">
          <a:xfrm>
            <a:off x="7354888" y="1738313"/>
            <a:ext cx="758825" cy="555625"/>
            <a:chOff x="1824" y="1248"/>
            <a:chExt cx="576" cy="432"/>
          </a:xfrm>
        </p:grpSpPr>
        <p:sp>
          <p:nvSpPr>
            <p:cNvPr id="32815" name="Line 43"/>
            <p:cNvSpPr>
              <a:spLocks noChangeShapeType="1"/>
            </p:cNvSpPr>
            <p:nvPr/>
          </p:nvSpPr>
          <p:spPr bwMode="auto">
            <a:xfrm flipV="1">
              <a:off x="2160" y="1248"/>
              <a:ext cx="24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16" name="Line 44"/>
            <p:cNvSpPr>
              <a:spLocks noChangeShapeType="1"/>
            </p:cNvSpPr>
            <p:nvPr/>
          </p:nvSpPr>
          <p:spPr bwMode="auto">
            <a:xfrm flipV="1">
              <a:off x="1824" y="1440"/>
              <a:ext cx="336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2796" name="Group 45"/>
          <p:cNvGrpSpPr>
            <a:grpSpLocks/>
          </p:cNvGrpSpPr>
          <p:nvPr/>
        </p:nvGrpSpPr>
        <p:grpSpPr bwMode="auto">
          <a:xfrm>
            <a:off x="7354888" y="3033713"/>
            <a:ext cx="758825" cy="554037"/>
            <a:chOff x="1824" y="1248"/>
            <a:chExt cx="576" cy="432"/>
          </a:xfrm>
        </p:grpSpPr>
        <p:sp>
          <p:nvSpPr>
            <p:cNvPr id="32813" name="Line 46"/>
            <p:cNvSpPr>
              <a:spLocks noChangeShapeType="1"/>
            </p:cNvSpPr>
            <p:nvPr/>
          </p:nvSpPr>
          <p:spPr bwMode="auto">
            <a:xfrm flipV="1">
              <a:off x="2160" y="1248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14" name="Line 47"/>
            <p:cNvSpPr>
              <a:spLocks noChangeShapeType="1"/>
            </p:cNvSpPr>
            <p:nvPr/>
          </p:nvSpPr>
          <p:spPr bwMode="auto">
            <a:xfrm flipV="1">
              <a:off x="1824" y="1440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2797" name="Group 48"/>
          <p:cNvGrpSpPr>
            <a:grpSpLocks/>
          </p:cNvGrpSpPr>
          <p:nvPr/>
        </p:nvGrpSpPr>
        <p:grpSpPr bwMode="auto">
          <a:xfrm>
            <a:off x="6029325" y="1738313"/>
            <a:ext cx="758825" cy="555625"/>
            <a:chOff x="1824" y="1248"/>
            <a:chExt cx="576" cy="432"/>
          </a:xfrm>
        </p:grpSpPr>
        <p:sp>
          <p:nvSpPr>
            <p:cNvPr id="32811" name="Line 49"/>
            <p:cNvSpPr>
              <a:spLocks noChangeShapeType="1"/>
            </p:cNvSpPr>
            <p:nvPr/>
          </p:nvSpPr>
          <p:spPr bwMode="auto">
            <a:xfrm flipV="1">
              <a:off x="2160" y="1248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12" name="Line 50"/>
            <p:cNvSpPr>
              <a:spLocks noChangeShapeType="1"/>
            </p:cNvSpPr>
            <p:nvPr/>
          </p:nvSpPr>
          <p:spPr bwMode="auto">
            <a:xfrm flipV="1">
              <a:off x="1824" y="1440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2798" name="Group 51"/>
          <p:cNvGrpSpPr>
            <a:grpSpLocks/>
          </p:cNvGrpSpPr>
          <p:nvPr/>
        </p:nvGrpSpPr>
        <p:grpSpPr bwMode="auto">
          <a:xfrm>
            <a:off x="6029325" y="3033713"/>
            <a:ext cx="758825" cy="554037"/>
            <a:chOff x="1824" y="1248"/>
            <a:chExt cx="576" cy="432"/>
          </a:xfrm>
        </p:grpSpPr>
        <p:sp>
          <p:nvSpPr>
            <p:cNvPr id="32809" name="Line 52"/>
            <p:cNvSpPr>
              <a:spLocks noChangeShapeType="1"/>
            </p:cNvSpPr>
            <p:nvPr/>
          </p:nvSpPr>
          <p:spPr bwMode="auto">
            <a:xfrm flipV="1">
              <a:off x="2160" y="1248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810" name="Line 53"/>
            <p:cNvSpPr>
              <a:spLocks noChangeShapeType="1"/>
            </p:cNvSpPr>
            <p:nvPr/>
          </p:nvSpPr>
          <p:spPr bwMode="auto">
            <a:xfrm flipV="1">
              <a:off x="1824" y="1440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2799" name="Text Box 54"/>
          <p:cNvSpPr txBox="1">
            <a:spLocks noChangeArrowheads="1"/>
          </p:cNvSpPr>
          <p:nvPr/>
        </p:nvSpPr>
        <p:spPr bwMode="auto">
          <a:xfrm>
            <a:off x="5749925" y="2062163"/>
            <a:ext cx="268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i="0">
                <a:solidFill>
                  <a:srgbClr val="000000"/>
                </a:solidFill>
              </a:rPr>
              <a:t>0</a:t>
            </a:r>
            <a:endParaRPr lang="en-US" sz="1400" b="1" i="0">
              <a:solidFill>
                <a:srgbClr val="000000"/>
              </a:solidFill>
            </a:endParaRPr>
          </a:p>
        </p:txBody>
      </p:sp>
      <p:sp>
        <p:nvSpPr>
          <p:cNvPr id="32800" name="Text Box 55"/>
          <p:cNvSpPr txBox="1">
            <a:spLocks noChangeArrowheads="1"/>
          </p:cNvSpPr>
          <p:nvPr/>
        </p:nvSpPr>
        <p:spPr bwMode="auto">
          <a:xfrm>
            <a:off x="5786438" y="3511550"/>
            <a:ext cx="268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i="0">
                <a:solidFill>
                  <a:srgbClr val="000000"/>
                </a:solidFill>
              </a:rPr>
              <a:t>0</a:t>
            </a:r>
            <a:endParaRPr lang="en-US" sz="1400" b="1" i="0">
              <a:solidFill>
                <a:srgbClr val="000000"/>
              </a:solidFill>
            </a:endParaRPr>
          </a:p>
        </p:txBody>
      </p:sp>
      <p:sp>
        <p:nvSpPr>
          <p:cNvPr id="32801" name="Text Box 56"/>
          <p:cNvSpPr txBox="1">
            <a:spLocks noChangeArrowheads="1"/>
          </p:cNvSpPr>
          <p:nvPr/>
        </p:nvSpPr>
        <p:spPr bwMode="auto">
          <a:xfrm>
            <a:off x="8131175" y="2851150"/>
            <a:ext cx="268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i="0">
                <a:solidFill>
                  <a:srgbClr val="000000"/>
                </a:solidFill>
              </a:rPr>
              <a:t>1</a:t>
            </a:r>
            <a:endParaRPr lang="en-US" sz="1400" b="1" i="0">
              <a:solidFill>
                <a:srgbClr val="000000"/>
              </a:solidFill>
            </a:endParaRPr>
          </a:p>
        </p:txBody>
      </p:sp>
      <p:sp>
        <p:nvSpPr>
          <p:cNvPr id="32802" name="Text Box 57"/>
          <p:cNvSpPr txBox="1">
            <a:spLocks noChangeArrowheads="1"/>
          </p:cNvSpPr>
          <p:nvPr/>
        </p:nvSpPr>
        <p:spPr bwMode="auto">
          <a:xfrm>
            <a:off x="7183438" y="1970088"/>
            <a:ext cx="266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i="0">
                <a:solidFill>
                  <a:srgbClr val="000000"/>
                </a:solidFill>
              </a:rPr>
              <a:t>1</a:t>
            </a:r>
            <a:endParaRPr lang="en-US" sz="1400" b="1" i="0">
              <a:solidFill>
                <a:srgbClr val="000000"/>
              </a:solidFill>
            </a:endParaRPr>
          </a:p>
        </p:txBody>
      </p:sp>
      <p:sp>
        <p:nvSpPr>
          <p:cNvPr id="32803" name="Text Box 58"/>
          <p:cNvSpPr txBox="1">
            <a:spLocks noChangeArrowheads="1"/>
          </p:cNvSpPr>
          <p:nvPr/>
        </p:nvSpPr>
        <p:spPr bwMode="auto">
          <a:xfrm>
            <a:off x="6489700" y="2814638"/>
            <a:ext cx="266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i="0">
                <a:solidFill>
                  <a:srgbClr val="000000"/>
                </a:solidFill>
              </a:rPr>
              <a:t>0</a:t>
            </a:r>
            <a:endParaRPr lang="en-US" sz="1400" b="1" i="0">
              <a:solidFill>
                <a:srgbClr val="000000"/>
              </a:solidFill>
            </a:endParaRPr>
          </a:p>
        </p:txBody>
      </p:sp>
      <p:sp>
        <p:nvSpPr>
          <p:cNvPr id="32804" name="Text Box 59"/>
          <p:cNvSpPr txBox="1">
            <a:spLocks noChangeArrowheads="1"/>
          </p:cNvSpPr>
          <p:nvPr/>
        </p:nvSpPr>
        <p:spPr bwMode="auto">
          <a:xfrm>
            <a:off x="7300913" y="3594100"/>
            <a:ext cx="268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i="0">
                <a:solidFill>
                  <a:srgbClr val="000000"/>
                </a:solidFill>
              </a:rPr>
              <a:t>1</a:t>
            </a:r>
            <a:endParaRPr lang="en-US" sz="1400" b="1" i="0">
              <a:solidFill>
                <a:srgbClr val="000000"/>
              </a:solidFill>
            </a:endParaRPr>
          </a:p>
        </p:txBody>
      </p:sp>
      <p:sp>
        <p:nvSpPr>
          <p:cNvPr id="32805" name="AutoShape 60"/>
          <p:cNvSpPr>
            <a:spLocks noChangeArrowheads="1"/>
          </p:cNvSpPr>
          <p:nvPr/>
        </p:nvSpPr>
        <p:spPr bwMode="auto">
          <a:xfrm>
            <a:off x="4283075" y="2679700"/>
            <a:ext cx="1222375" cy="395288"/>
          </a:xfrm>
          <a:prstGeom prst="rightArrow">
            <a:avLst>
              <a:gd name="adj1" fmla="val 50000"/>
              <a:gd name="adj2" fmla="val 77309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806" name="Text Box 61"/>
          <p:cNvSpPr txBox="1">
            <a:spLocks noChangeArrowheads="1"/>
          </p:cNvSpPr>
          <p:nvPr/>
        </p:nvSpPr>
        <p:spPr bwMode="auto">
          <a:xfrm>
            <a:off x="3733006" y="2098675"/>
            <a:ext cx="2125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i="0" dirty="0">
                <a:solidFill>
                  <a:srgbClr val="000000"/>
                </a:solidFill>
              </a:rPr>
              <a:t>Swapping </a:t>
            </a:r>
            <a:r>
              <a:rPr lang="en-US" sz="1600" b="1" i="0" dirty="0" smtClean="0">
                <a:solidFill>
                  <a:srgbClr val="00B050"/>
                </a:solidFill>
              </a:rPr>
              <a:t>horizontal</a:t>
            </a:r>
            <a:r>
              <a:rPr lang="en-US" sz="1600" b="1" i="0" dirty="0" smtClean="0">
                <a:solidFill>
                  <a:srgbClr val="FF1934"/>
                </a:solidFill>
              </a:rPr>
              <a:t> </a:t>
            </a:r>
            <a:r>
              <a:rPr lang="en-US" sz="1600" b="1" i="0" dirty="0" smtClean="0">
                <a:solidFill>
                  <a:srgbClr val="000000"/>
                </a:solidFill>
              </a:rPr>
              <a:t>dimension</a:t>
            </a:r>
            <a:endParaRPr lang="en-US" sz="1600" b="1" i="0" dirty="0">
              <a:solidFill>
                <a:srgbClr val="000000"/>
              </a:solidFill>
            </a:endParaRPr>
          </a:p>
        </p:txBody>
      </p:sp>
      <p:sp>
        <p:nvSpPr>
          <p:cNvPr id="32807" name="Text Box 62"/>
          <p:cNvSpPr txBox="1">
            <a:spLocks noChangeArrowheads="1"/>
          </p:cNvSpPr>
          <p:nvPr/>
        </p:nvSpPr>
        <p:spPr bwMode="auto">
          <a:xfrm>
            <a:off x="581025" y="971550"/>
            <a:ext cx="7648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0" dirty="0">
                <a:solidFill>
                  <a:srgbClr val="000000"/>
                </a:solidFill>
              </a:rPr>
              <a:t>Swap violated edges 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i="0" dirty="0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dirty="0">
                <a:solidFill>
                  <a:srgbClr val="000000"/>
                </a:solidFill>
              </a:rPr>
              <a:t>0</a:t>
            </a:r>
            <a:r>
              <a:rPr lang="en-US" b="1" i="0" dirty="0">
                <a:solidFill>
                  <a:srgbClr val="000000"/>
                </a:solidFill>
              </a:rPr>
              <a:t>  in </a:t>
            </a:r>
            <a:r>
              <a:rPr lang="en-US" b="1" i="0" dirty="0" smtClean="0">
                <a:solidFill>
                  <a:srgbClr val="00B050"/>
                </a:solidFill>
              </a:rPr>
              <a:t>one</a:t>
            </a:r>
            <a:r>
              <a:rPr lang="en-US" b="1" i="0" dirty="0" smtClean="0">
                <a:solidFill>
                  <a:srgbClr val="FF1934"/>
                </a:solidFill>
              </a:rPr>
              <a:t> </a:t>
            </a:r>
            <a:r>
              <a:rPr lang="en-US" b="1" i="0" dirty="0" smtClean="0">
                <a:solidFill>
                  <a:srgbClr val="000000"/>
                </a:solidFill>
              </a:rPr>
              <a:t>dimension </a:t>
            </a:r>
            <a:r>
              <a:rPr lang="en-US" b="1" i="0" dirty="0">
                <a:solidFill>
                  <a:srgbClr val="000000"/>
                </a:solidFill>
              </a:rPr>
              <a:t>to  </a:t>
            </a:r>
            <a:r>
              <a:rPr lang="en-US" dirty="0">
                <a:solidFill>
                  <a:srgbClr val="000000"/>
                </a:solidFill>
              </a:rPr>
              <a:t>0</a:t>
            </a:r>
            <a:r>
              <a:rPr lang="en-US" i="0" dirty="0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dirty="0">
                <a:solidFill>
                  <a:srgbClr val="000000"/>
                </a:solidFill>
              </a:rPr>
              <a:t>1</a:t>
            </a:r>
            <a:r>
              <a:rPr lang="en-US" b="1" i="0" dirty="0">
                <a:solidFill>
                  <a:srgbClr val="000000"/>
                </a:solidFill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398" y="4015867"/>
                <a:ext cx="8220075" cy="1163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i="0" kern="0" dirty="0" smtClean="0">
                    <a:solidFill>
                      <a:srgbClr val="000000"/>
                    </a:solidFill>
                    <a:latin typeface="Calibri" pitchFamily="34" charset="0"/>
                  </a:rPr>
                  <a:t>Let</a:t>
                </a:r>
                <a:r>
                  <a:rPr lang="en-US" i="0" kern="0" dirty="0">
                    <a:solidFill>
                      <a:srgbClr val="FF0000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kern="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kern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kern="0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i="0" kern="0" dirty="0" smtClean="0">
                    <a:solidFill>
                      <a:srgbClr val="000000"/>
                    </a:solidFill>
                    <a:latin typeface="Calibri" pitchFamily="34" charset="0"/>
                  </a:rPr>
                  <a:t>= # of violated </a:t>
                </a:r>
                <a:r>
                  <a:rPr lang="en-US" i="0" kern="0" dirty="0">
                    <a:solidFill>
                      <a:srgbClr val="000000"/>
                    </a:solidFill>
                    <a:latin typeface="Calibri" pitchFamily="34" charset="0"/>
                  </a:rPr>
                  <a:t>edges </a:t>
                </a:r>
                <a:r>
                  <a:rPr lang="en-US" i="0" kern="0" dirty="0" smtClean="0">
                    <a:solidFill>
                      <a:srgbClr val="000000"/>
                    </a:solidFill>
                    <a:latin typeface="Calibri" pitchFamily="34" charset="0"/>
                  </a:rPr>
                  <a:t>in </a:t>
                </a:r>
                <a:r>
                  <a:rPr lang="en-US" i="0" kern="0" dirty="0">
                    <a:solidFill>
                      <a:srgbClr val="000000"/>
                    </a:solidFill>
                    <a:latin typeface="Calibri" pitchFamily="34" charset="0"/>
                  </a:rPr>
                  <a:t>dimension </a:t>
                </a:r>
                <a14:m>
                  <m:oMath xmlns:m="http://schemas.openxmlformats.org/officeDocument/2006/math">
                    <m:r>
                      <a:rPr lang="en-US" kern="0" dirty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i="0" kern="0" dirty="0" smtClean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>
                  <a:spcBef>
                    <a:spcPct val="20000"/>
                  </a:spcBef>
                </a:pPr>
                <a:endParaRPr lang="en-US" i="0" kern="0" dirty="0" smtClean="0">
                  <a:solidFill>
                    <a:srgbClr val="0033CC"/>
                  </a:solidFill>
                  <a:latin typeface="Calibri" pitchFamily="34" charset="0"/>
                </a:endParaRPr>
              </a:p>
              <a:p>
                <a:pPr>
                  <a:spcBef>
                    <a:spcPct val="20000"/>
                  </a:spcBef>
                </a:pPr>
                <a:endParaRPr lang="en-US" i="0" kern="0" dirty="0">
                  <a:solidFill>
                    <a:srgbClr val="0033CC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" y="4015867"/>
                <a:ext cx="8220075" cy="1163460"/>
              </a:xfrm>
              <a:prstGeom prst="rect">
                <a:avLst/>
              </a:prstGeom>
              <a:blipFill rotWithShape="1">
                <a:blip r:embed="rId3"/>
                <a:stretch>
                  <a:fillRect l="-741" t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81025" y="5949830"/>
            <a:ext cx="41601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kern="0" dirty="0">
                <a:solidFill>
                  <a:srgbClr val="000000"/>
                </a:solidFill>
                <a:latin typeface="Calibri" pitchFamily="34" charset="0"/>
              </a:rPr>
              <a:t>Enough to prove </a:t>
            </a:r>
            <a:r>
              <a:rPr lang="en-US" i="0" kern="0" dirty="0" smtClean="0">
                <a:solidFill>
                  <a:srgbClr val="000000"/>
                </a:solidFill>
                <a:latin typeface="Calibri" pitchFamily="34" charset="0"/>
              </a:rPr>
              <a:t>the claim </a:t>
            </a:r>
            <a:r>
              <a:rPr lang="en-US" i="0" kern="0" dirty="0">
                <a:solidFill>
                  <a:srgbClr val="000000"/>
                </a:solidFill>
                <a:latin typeface="Calibri" pitchFamily="34" charset="0"/>
              </a:rPr>
              <a:t>for squares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37363" y="1809138"/>
            <a:ext cx="239680" cy="21823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72" idx="0"/>
          </p:cNvCxnSpPr>
          <p:nvPr/>
        </p:nvCxnSpPr>
        <p:spPr>
          <a:xfrm flipV="1">
            <a:off x="537363" y="2026424"/>
            <a:ext cx="239680" cy="94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52650" y="202642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</a:rPr>
              <a:t>i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2816" y="159259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</a:rPr>
              <a:t>j</a:t>
            </a:r>
            <a:endParaRPr lang="en-US" sz="1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ounded Rectangle 74"/>
              <p:cNvSpPr/>
              <p:nvPr/>
            </p:nvSpPr>
            <p:spPr bwMode="auto">
              <a:xfrm>
                <a:off x="521159" y="4561142"/>
                <a:ext cx="8232313" cy="380911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en-US" i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Claim. </a:t>
                </a:r>
                <a:r>
                  <a:rPr lang="en-US" i="0" kern="0" dirty="0">
                    <a:solidFill>
                      <a:srgbClr val="000000"/>
                    </a:solidFill>
                    <a:latin typeface="Calibri" pitchFamily="34" charset="0"/>
                  </a:rPr>
                  <a:t>Swapping in dimension </a:t>
                </a:r>
                <a14:m>
                  <m:oMath xmlns:m="http://schemas.openxmlformats.org/officeDocument/2006/math">
                    <m:r>
                      <a:rPr lang="en-US" ker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i="0" kern="0" dirty="0">
                    <a:solidFill>
                      <a:srgbClr val="000000"/>
                    </a:solidFill>
                    <a:latin typeface="Calibri" pitchFamily="34" charset="0"/>
                  </a:rPr>
                  <a:t> does not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0" kern="0" dirty="0">
                    <a:solidFill>
                      <a:srgbClr val="FF0000"/>
                    </a:solidFill>
                    <a:latin typeface="Calibri" pitchFamily="34" charset="0"/>
                  </a:rPr>
                  <a:t> </a:t>
                </a:r>
                <a:r>
                  <a:rPr lang="en-US" i="0" kern="0" dirty="0">
                    <a:solidFill>
                      <a:srgbClr val="000000"/>
                    </a:solidFill>
                    <a:latin typeface="Calibri" pitchFamily="34" charset="0"/>
                  </a:rPr>
                  <a:t>for all dimensions </a:t>
                </a:r>
                <a14:m>
                  <m:oMath xmlns:m="http://schemas.openxmlformats.org/officeDocument/2006/math">
                    <m:r>
                      <a:rPr lang="en-US" ker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  <m:r>
                      <a:rPr lang="en-US" kern="0">
                        <a:solidFill>
                          <a:srgbClr val="000000"/>
                        </a:solidFill>
                        <a:latin typeface="Cambria Math"/>
                      </a:rPr>
                      <m:t>≠</m:t>
                    </m:r>
                    <m:r>
                      <a:rPr lang="en-US" ker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i="0" kern="0" dirty="0">
                  <a:solidFill>
                    <a:srgbClr val="0033CC"/>
                  </a:solidFill>
                  <a:latin typeface="Calibri" pitchFamily="34" charset="0"/>
                </a:endParaRPr>
              </a:p>
              <a:p>
                <a:pPr marL="342900" lvl="0" indent="-342900">
                  <a:spcBef>
                    <a:spcPct val="20000"/>
                  </a:spcBef>
                </a:pPr>
                <a:endParaRPr lang="en-US" i="0" kern="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r>
                  <a:rPr lang="en-US" i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75" name="Rounded 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159" y="4561142"/>
                <a:ext cx="8232313" cy="380911"/>
              </a:xfrm>
              <a:prstGeom prst="roundRect">
                <a:avLst/>
              </a:prstGeom>
              <a:blipFill rotWithShape="1">
                <a:blip r:embed="rId4"/>
                <a:stretch>
                  <a:fillRect l="-517" t="-1538" b="-43077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30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animBg="1"/>
      <p:bldP spid="32777" grpId="0" animBg="1"/>
      <p:bldP spid="32778" grpId="0" animBg="1"/>
      <p:bldP spid="32779" grpId="0" animBg="1"/>
      <p:bldP spid="32790" grpId="0" animBg="1"/>
      <p:bldP spid="32791" grpId="0" animBg="1"/>
      <p:bldP spid="32792" grpId="0" animBg="1"/>
      <p:bldP spid="32794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Claim for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If no horizontal edges are violated, no action is taken.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43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9" name="Line 7"/>
          <p:cNvSpPr>
            <a:spLocks noChangeShapeType="1"/>
          </p:cNvSpPr>
          <p:nvPr/>
        </p:nvSpPr>
        <p:spPr bwMode="auto">
          <a:xfrm rot="-5400000">
            <a:off x="1365250" y="274161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" name="Line 8"/>
          <p:cNvSpPr>
            <a:spLocks noChangeShapeType="1"/>
          </p:cNvSpPr>
          <p:nvPr/>
        </p:nvSpPr>
        <p:spPr bwMode="auto">
          <a:xfrm rot="-5400000">
            <a:off x="2692400" y="2741613"/>
            <a:ext cx="12954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olid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1" name="Line 29"/>
          <p:cNvSpPr>
            <a:spLocks noChangeShapeType="1"/>
          </p:cNvSpPr>
          <p:nvPr/>
        </p:nvSpPr>
        <p:spPr bwMode="auto">
          <a:xfrm rot="-5400000">
            <a:off x="5873750" y="274161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Line 30"/>
          <p:cNvSpPr>
            <a:spLocks noChangeShapeType="1"/>
          </p:cNvSpPr>
          <p:nvPr/>
        </p:nvSpPr>
        <p:spPr bwMode="auto">
          <a:xfrm rot="-5400000">
            <a:off x="7199313" y="2741613"/>
            <a:ext cx="12954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olid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5" name="Line 33"/>
          <p:cNvSpPr>
            <a:spLocks noChangeShapeType="1"/>
          </p:cNvSpPr>
          <p:nvPr/>
        </p:nvSpPr>
        <p:spPr bwMode="auto">
          <a:xfrm>
            <a:off x="2012950" y="2106613"/>
            <a:ext cx="13271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6" name="Line 34"/>
          <p:cNvSpPr>
            <a:spLocks noChangeShapeType="1"/>
          </p:cNvSpPr>
          <p:nvPr/>
        </p:nvSpPr>
        <p:spPr bwMode="auto">
          <a:xfrm>
            <a:off x="2012950" y="3402013"/>
            <a:ext cx="13271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9" name="Line 37"/>
          <p:cNvSpPr>
            <a:spLocks noChangeShapeType="1"/>
          </p:cNvSpPr>
          <p:nvPr/>
        </p:nvSpPr>
        <p:spPr bwMode="auto">
          <a:xfrm>
            <a:off x="6521450" y="2106613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0" name="Line 38"/>
          <p:cNvSpPr>
            <a:spLocks noChangeShapeType="1"/>
          </p:cNvSpPr>
          <p:nvPr/>
        </p:nvSpPr>
        <p:spPr bwMode="auto">
          <a:xfrm>
            <a:off x="6521450" y="3402013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9" name="AutoShape 60"/>
          <p:cNvSpPr>
            <a:spLocks noChangeArrowheads="1"/>
          </p:cNvSpPr>
          <p:nvPr/>
        </p:nvSpPr>
        <p:spPr bwMode="auto">
          <a:xfrm>
            <a:off x="4283075" y="2679700"/>
            <a:ext cx="1222375" cy="395288"/>
          </a:xfrm>
          <a:prstGeom prst="rightArrow">
            <a:avLst>
              <a:gd name="adj1" fmla="val 50000"/>
              <a:gd name="adj2" fmla="val 77309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0" name="Text Box 61"/>
          <p:cNvSpPr txBox="1">
            <a:spLocks noChangeArrowheads="1"/>
          </p:cNvSpPr>
          <p:nvPr/>
        </p:nvSpPr>
        <p:spPr bwMode="auto">
          <a:xfrm>
            <a:off x="3733006" y="2098675"/>
            <a:ext cx="2125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i="0" dirty="0">
                <a:solidFill>
                  <a:srgbClr val="000000"/>
                </a:solidFill>
              </a:rPr>
              <a:t>Swapping </a:t>
            </a:r>
            <a:r>
              <a:rPr lang="en-US" sz="1600" b="1" i="0" dirty="0" smtClean="0">
                <a:solidFill>
                  <a:srgbClr val="00B050"/>
                </a:solidFill>
              </a:rPr>
              <a:t>horizontal</a:t>
            </a:r>
            <a:r>
              <a:rPr lang="en-US" sz="1600" b="1" i="0" dirty="0" smtClean="0">
                <a:solidFill>
                  <a:srgbClr val="FF1934"/>
                </a:solidFill>
              </a:rPr>
              <a:t> </a:t>
            </a:r>
            <a:r>
              <a:rPr lang="en-US" sz="1600" b="1" i="0" dirty="0" smtClean="0">
                <a:solidFill>
                  <a:srgbClr val="000000"/>
                </a:solidFill>
              </a:rPr>
              <a:t>dimension</a:t>
            </a:r>
            <a:endParaRPr lang="en-US" sz="1600" b="1" i="0" dirty="0">
              <a:solidFill>
                <a:srgbClr val="000000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 flipV="1">
            <a:off x="550063" y="1771038"/>
            <a:ext cx="0" cy="27432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77" idx="0"/>
          </p:cNvCxnSpPr>
          <p:nvPr/>
        </p:nvCxnSpPr>
        <p:spPr>
          <a:xfrm flipV="1">
            <a:off x="537363" y="2026424"/>
            <a:ext cx="239680" cy="94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652650" y="202642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</a:rPr>
              <a:t>i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00416" y="159259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</a:rPr>
              <a:t>j</a:t>
            </a:r>
            <a:endParaRPr lang="en-US" sz="1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Rounded Rectangle 179"/>
              <p:cNvSpPr/>
              <p:nvPr/>
            </p:nvSpPr>
            <p:spPr bwMode="auto">
              <a:xfrm>
                <a:off x="545783" y="1020168"/>
                <a:ext cx="8232313" cy="380911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en-US" i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Claim. </a:t>
                </a:r>
                <a:r>
                  <a:rPr lang="en-US" i="0" kern="0" dirty="0">
                    <a:solidFill>
                      <a:srgbClr val="000000"/>
                    </a:solidFill>
                    <a:latin typeface="Calibri" pitchFamily="34" charset="0"/>
                  </a:rPr>
                  <a:t>Swapping in dimension </a:t>
                </a:r>
                <a14:m>
                  <m:oMath xmlns:m="http://schemas.openxmlformats.org/officeDocument/2006/math">
                    <m:r>
                      <a:rPr lang="en-US" ker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i="0" kern="0" dirty="0">
                    <a:solidFill>
                      <a:srgbClr val="000000"/>
                    </a:solidFill>
                    <a:latin typeface="Calibri" pitchFamily="34" charset="0"/>
                  </a:rPr>
                  <a:t> does not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0" kern="0" dirty="0">
                    <a:solidFill>
                      <a:srgbClr val="FF0000"/>
                    </a:solidFill>
                    <a:latin typeface="Calibri" pitchFamily="34" charset="0"/>
                  </a:rPr>
                  <a:t> </a:t>
                </a:r>
                <a:r>
                  <a:rPr lang="en-US" i="0" kern="0" dirty="0">
                    <a:solidFill>
                      <a:srgbClr val="000000"/>
                    </a:solidFill>
                    <a:latin typeface="Calibri" pitchFamily="34" charset="0"/>
                  </a:rPr>
                  <a:t>for all dimensions </a:t>
                </a:r>
                <a14:m>
                  <m:oMath xmlns:m="http://schemas.openxmlformats.org/officeDocument/2006/math">
                    <m:r>
                      <a:rPr lang="en-US" ker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  <m:r>
                      <a:rPr lang="en-US" kern="0">
                        <a:solidFill>
                          <a:srgbClr val="000000"/>
                        </a:solidFill>
                        <a:latin typeface="Cambria Math"/>
                      </a:rPr>
                      <m:t>≠</m:t>
                    </m:r>
                    <m:r>
                      <a:rPr lang="en-US" ker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i="0" kern="0" dirty="0">
                  <a:solidFill>
                    <a:srgbClr val="0033CC"/>
                  </a:solidFill>
                  <a:latin typeface="Calibri" pitchFamily="34" charset="0"/>
                </a:endParaRPr>
              </a:p>
              <a:p>
                <a:pPr marL="342900" lvl="0" indent="-342900">
                  <a:spcBef>
                    <a:spcPct val="20000"/>
                  </a:spcBef>
                </a:pPr>
                <a:endParaRPr lang="en-US" i="0" kern="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r>
                  <a:rPr lang="en-US" i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       </a:t>
                </a:r>
                <a:endParaRPr lang="en-US" dirty="0"/>
              </a:p>
            </p:txBody>
          </p:sp>
        </mc:Choice>
        <mc:Fallback xmlns="">
          <p:sp>
            <p:nvSpPr>
              <p:cNvPr id="180" name="Rounded 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5783" y="1020168"/>
                <a:ext cx="8232313" cy="380911"/>
              </a:xfrm>
              <a:prstGeom prst="roundRect">
                <a:avLst/>
              </a:prstGeom>
              <a:blipFill rotWithShape="1">
                <a:blip r:embed="rId2"/>
                <a:stretch>
                  <a:fillRect l="-592" b="-43077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3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Claim for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If both horizontal edges are violated, both are swapped, so the number of vertical violated edges does not change.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44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9" name="Line 7"/>
          <p:cNvSpPr>
            <a:spLocks noChangeShapeType="1"/>
          </p:cNvSpPr>
          <p:nvPr/>
        </p:nvSpPr>
        <p:spPr bwMode="auto">
          <a:xfrm rot="-5400000">
            <a:off x="1365250" y="274161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0" name="Line 8"/>
          <p:cNvSpPr>
            <a:spLocks noChangeShapeType="1"/>
          </p:cNvSpPr>
          <p:nvPr/>
        </p:nvSpPr>
        <p:spPr bwMode="auto">
          <a:xfrm rot="-5400000">
            <a:off x="2692400" y="274161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1" name="Line 29"/>
          <p:cNvSpPr>
            <a:spLocks noChangeShapeType="1"/>
          </p:cNvSpPr>
          <p:nvPr/>
        </p:nvSpPr>
        <p:spPr bwMode="auto">
          <a:xfrm rot="-5400000">
            <a:off x="5873750" y="274161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Line 30"/>
          <p:cNvSpPr>
            <a:spLocks noChangeShapeType="1"/>
          </p:cNvSpPr>
          <p:nvPr/>
        </p:nvSpPr>
        <p:spPr bwMode="auto">
          <a:xfrm rot="-5400000">
            <a:off x="7199313" y="274161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6" name="Line 34"/>
          <p:cNvSpPr>
            <a:spLocks noChangeShapeType="1"/>
          </p:cNvSpPr>
          <p:nvPr/>
        </p:nvSpPr>
        <p:spPr bwMode="auto">
          <a:xfrm>
            <a:off x="2012950" y="3402013"/>
            <a:ext cx="132715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0" name="Line 38"/>
          <p:cNvSpPr>
            <a:spLocks noChangeShapeType="1"/>
          </p:cNvSpPr>
          <p:nvPr/>
        </p:nvSpPr>
        <p:spPr bwMode="auto">
          <a:xfrm>
            <a:off x="6521450" y="3402013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9" name="AutoShape 60"/>
          <p:cNvSpPr>
            <a:spLocks noChangeArrowheads="1"/>
          </p:cNvSpPr>
          <p:nvPr/>
        </p:nvSpPr>
        <p:spPr bwMode="auto">
          <a:xfrm>
            <a:off x="4283075" y="2679700"/>
            <a:ext cx="1222375" cy="395288"/>
          </a:xfrm>
          <a:prstGeom prst="rightArrow">
            <a:avLst>
              <a:gd name="adj1" fmla="val 50000"/>
              <a:gd name="adj2" fmla="val 77309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0" name="Text Box 61"/>
          <p:cNvSpPr txBox="1">
            <a:spLocks noChangeArrowheads="1"/>
          </p:cNvSpPr>
          <p:nvPr/>
        </p:nvSpPr>
        <p:spPr bwMode="auto">
          <a:xfrm>
            <a:off x="3733006" y="2098675"/>
            <a:ext cx="2125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i="0" dirty="0">
                <a:solidFill>
                  <a:srgbClr val="000000"/>
                </a:solidFill>
              </a:rPr>
              <a:t>Swapping </a:t>
            </a:r>
            <a:r>
              <a:rPr lang="en-US" sz="1600" b="1" i="0" dirty="0" smtClean="0">
                <a:solidFill>
                  <a:srgbClr val="00B050"/>
                </a:solidFill>
              </a:rPr>
              <a:t>horizontal</a:t>
            </a:r>
            <a:r>
              <a:rPr lang="en-US" sz="1600" b="1" i="0" dirty="0" smtClean="0">
                <a:solidFill>
                  <a:srgbClr val="FF1934"/>
                </a:solidFill>
              </a:rPr>
              <a:t> </a:t>
            </a:r>
            <a:r>
              <a:rPr lang="en-US" sz="1600" b="1" i="0" dirty="0" smtClean="0">
                <a:solidFill>
                  <a:srgbClr val="000000"/>
                </a:solidFill>
              </a:rPr>
              <a:t>dimension</a:t>
            </a:r>
            <a:endParaRPr lang="en-US" sz="1600" b="1" i="0" dirty="0">
              <a:solidFill>
                <a:srgbClr val="000000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 flipV="1">
            <a:off x="550063" y="1771038"/>
            <a:ext cx="0" cy="27432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77" idx="0"/>
          </p:cNvCxnSpPr>
          <p:nvPr/>
        </p:nvCxnSpPr>
        <p:spPr>
          <a:xfrm flipV="1">
            <a:off x="537363" y="2026424"/>
            <a:ext cx="239680" cy="94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652650" y="202642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</a:rPr>
              <a:t>i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00416" y="159259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</a:rPr>
              <a:t>j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3330575" y="3206750"/>
            <a:ext cx="268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0" dirty="0" smtClean="0">
                <a:solidFill>
                  <a:srgbClr val="000000"/>
                </a:solidFill>
              </a:rPr>
              <a:t>0</a:t>
            </a:r>
            <a:endParaRPr lang="en-US" sz="1800" b="1" i="0" dirty="0">
              <a:solidFill>
                <a:srgbClr val="000000"/>
              </a:solidFill>
            </a:endParaRP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1716088" y="3206750"/>
            <a:ext cx="266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0" dirty="0" smtClean="0">
                <a:solidFill>
                  <a:srgbClr val="000000"/>
                </a:solidFill>
              </a:rPr>
              <a:t>1</a:t>
            </a:r>
            <a:endParaRPr lang="en-US" sz="1800" b="1" i="0" dirty="0">
              <a:solidFill>
                <a:srgbClr val="000000"/>
              </a:solidFill>
            </a:endParaRPr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7837488" y="3206750"/>
            <a:ext cx="2682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0" dirty="0">
                <a:solidFill>
                  <a:srgbClr val="000000"/>
                </a:solidFill>
              </a:rPr>
              <a:t>1</a:t>
            </a:r>
            <a:endParaRPr lang="en-US" sz="1800" b="1" i="0" dirty="0">
              <a:solidFill>
                <a:srgbClr val="000000"/>
              </a:solidFill>
            </a:endParaRPr>
          </a:p>
        </p:txBody>
      </p: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6223000" y="3206750"/>
            <a:ext cx="266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0" dirty="0">
                <a:solidFill>
                  <a:srgbClr val="000000"/>
                </a:solidFill>
              </a:rPr>
              <a:t>0</a:t>
            </a:r>
            <a:endParaRPr lang="en-US" sz="1800" b="1" i="0" dirty="0">
              <a:solidFill>
                <a:srgbClr val="000000"/>
              </a:solidFill>
            </a:endParaRPr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>
            <a:off x="2012950" y="2106613"/>
            <a:ext cx="132715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Line 37"/>
          <p:cNvSpPr>
            <a:spLocks noChangeShapeType="1"/>
          </p:cNvSpPr>
          <p:nvPr/>
        </p:nvSpPr>
        <p:spPr bwMode="auto">
          <a:xfrm>
            <a:off x="6521450" y="2106613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1716088" y="1812925"/>
            <a:ext cx="266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0" dirty="0" smtClean="0">
                <a:solidFill>
                  <a:srgbClr val="000000"/>
                </a:solidFill>
              </a:rPr>
              <a:t>1</a:t>
            </a:r>
            <a:endParaRPr lang="en-US" sz="1800" b="1" i="0" dirty="0">
              <a:solidFill>
                <a:srgbClr val="000000"/>
              </a:solidFill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3330575" y="1812925"/>
            <a:ext cx="266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0" dirty="0" smtClean="0">
                <a:solidFill>
                  <a:srgbClr val="000000"/>
                </a:solidFill>
              </a:rPr>
              <a:t>0</a:t>
            </a:r>
            <a:endParaRPr lang="en-US" sz="1800" b="1" i="0" dirty="0">
              <a:solidFill>
                <a:srgbClr val="000000"/>
              </a:solidFill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223000" y="1812925"/>
            <a:ext cx="268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0" dirty="0">
                <a:solidFill>
                  <a:srgbClr val="000000"/>
                </a:solidFill>
              </a:rPr>
              <a:t>0</a:t>
            </a:r>
            <a:endParaRPr lang="en-US" sz="1800" b="1" i="0" dirty="0">
              <a:solidFill>
                <a:srgbClr val="000000"/>
              </a:solidFill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7837488" y="1812925"/>
            <a:ext cx="268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0" dirty="0" smtClean="0">
                <a:solidFill>
                  <a:srgbClr val="000000"/>
                </a:solidFill>
              </a:rPr>
              <a:t>1</a:t>
            </a:r>
            <a:endParaRPr lang="en-US" sz="1800" b="1" i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 bwMode="auto">
              <a:xfrm>
                <a:off x="545783" y="1020168"/>
                <a:ext cx="8232313" cy="380911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en-US" i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Claim. </a:t>
                </a:r>
                <a:r>
                  <a:rPr lang="en-US" i="0" kern="0" dirty="0">
                    <a:solidFill>
                      <a:srgbClr val="000000"/>
                    </a:solidFill>
                    <a:latin typeface="Calibri" pitchFamily="34" charset="0"/>
                  </a:rPr>
                  <a:t>Swapping in dimension </a:t>
                </a:r>
                <a14:m>
                  <m:oMath xmlns:m="http://schemas.openxmlformats.org/officeDocument/2006/math">
                    <m:r>
                      <a:rPr lang="en-US" ker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i="0" kern="0" dirty="0">
                    <a:solidFill>
                      <a:srgbClr val="000000"/>
                    </a:solidFill>
                    <a:latin typeface="Calibri" pitchFamily="34" charset="0"/>
                  </a:rPr>
                  <a:t> does not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0" kern="0" dirty="0">
                    <a:solidFill>
                      <a:srgbClr val="FF0000"/>
                    </a:solidFill>
                    <a:latin typeface="Calibri" pitchFamily="34" charset="0"/>
                  </a:rPr>
                  <a:t> </a:t>
                </a:r>
                <a:r>
                  <a:rPr lang="en-US" i="0" kern="0" dirty="0">
                    <a:solidFill>
                      <a:srgbClr val="000000"/>
                    </a:solidFill>
                    <a:latin typeface="Calibri" pitchFamily="34" charset="0"/>
                  </a:rPr>
                  <a:t>for all dimensions </a:t>
                </a:r>
                <a14:m>
                  <m:oMath xmlns:m="http://schemas.openxmlformats.org/officeDocument/2006/math">
                    <m:r>
                      <a:rPr lang="en-US" ker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  <m:r>
                      <a:rPr lang="en-US" kern="0">
                        <a:solidFill>
                          <a:srgbClr val="000000"/>
                        </a:solidFill>
                        <a:latin typeface="Cambria Math"/>
                      </a:rPr>
                      <m:t>≠</m:t>
                    </m:r>
                    <m:r>
                      <a:rPr lang="en-US" ker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i="0" kern="0" dirty="0">
                  <a:solidFill>
                    <a:srgbClr val="0033CC"/>
                  </a:solidFill>
                  <a:latin typeface="Calibri" pitchFamily="34" charset="0"/>
                </a:endParaRPr>
              </a:p>
              <a:p>
                <a:pPr marL="342900" lvl="0" indent="-342900">
                  <a:spcBef>
                    <a:spcPct val="20000"/>
                  </a:spcBef>
                </a:pPr>
                <a:endParaRPr lang="en-US" i="0" kern="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r>
                  <a:rPr lang="en-US" i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       </a:t>
                </a:r>
                <a:endParaRPr lang="en-US" dirty="0"/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5783" y="1020168"/>
                <a:ext cx="8232313" cy="380911"/>
              </a:xfrm>
              <a:prstGeom prst="roundRect">
                <a:avLst/>
              </a:prstGeom>
              <a:blipFill rotWithShape="1">
                <a:blip r:embed="rId2"/>
                <a:stretch>
                  <a:fillRect l="-592" b="-43077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63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Claim for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Suppose one (say, top) horizontal edge is violated.</a:t>
            </a:r>
          </a:p>
          <a:p>
            <a:r>
              <a:rPr lang="en-US" sz="2400" dirty="0"/>
              <a:t>If both bottom vertices have the same label, the vertical edges get swapped.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45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 flipV="1">
            <a:off x="550063" y="1771038"/>
            <a:ext cx="0" cy="27432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77" idx="0"/>
          </p:cNvCxnSpPr>
          <p:nvPr/>
        </p:nvCxnSpPr>
        <p:spPr>
          <a:xfrm flipV="1">
            <a:off x="537363" y="2026424"/>
            <a:ext cx="239680" cy="94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652650" y="202642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</a:rPr>
              <a:t>i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00416" y="159259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</a:rPr>
              <a:t>j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 rot="-5400000">
            <a:off x="1365250" y="274161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 rot="-5400000">
            <a:off x="2692400" y="2741613"/>
            <a:ext cx="12954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olid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 rot="-5400000">
            <a:off x="5873750" y="2741613"/>
            <a:ext cx="1295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 rot="-5400000">
            <a:off x="7199313" y="274161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2012950" y="3402013"/>
            <a:ext cx="13271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6521450" y="3402013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0" name="AutoShape 60"/>
          <p:cNvSpPr>
            <a:spLocks noChangeArrowheads="1"/>
          </p:cNvSpPr>
          <p:nvPr/>
        </p:nvSpPr>
        <p:spPr bwMode="auto">
          <a:xfrm>
            <a:off x="4283075" y="2679700"/>
            <a:ext cx="1222375" cy="395288"/>
          </a:xfrm>
          <a:prstGeom prst="rightArrow">
            <a:avLst>
              <a:gd name="adj1" fmla="val 50000"/>
              <a:gd name="adj2" fmla="val 77309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" name="Text Box 61"/>
          <p:cNvSpPr txBox="1">
            <a:spLocks noChangeArrowheads="1"/>
          </p:cNvSpPr>
          <p:nvPr/>
        </p:nvSpPr>
        <p:spPr bwMode="auto">
          <a:xfrm>
            <a:off x="3733006" y="2098675"/>
            <a:ext cx="2125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i="0" dirty="0">
                <a:solidFill>
                  <a:srgbClr val="000000"/>
                </a:solidFill>
              </a:rPr>
              <a:t>Swapping </a:t>
            </a:r>
            <a:r>
              <a:rPr lang="en-US" sz="1600" b="1" i="0" dirty="0" smtClean="0">
                <a:solidFill>
                  <a:srgbClr val="00B050"/>
                </a:solidFill>
              </a:rPr>
              <a:t>horizontal</a:t>
            </a:r>
            <a:r>
              <a:rPr lang="en-US" sz="1600" b="1" i="0" dirty="0" smtClean="0">
                <a:solidFill>
                  <a:srgbClr val="FF1934"/>
                </a:solidFill>
              </a:rPr>
              <a:t> </a:t>
            </a:r>
            <a:r>
              <a:rPr lang="en-US" sz="1600" b="1" i="0" dirty="0" smtClean="0">
                <a:solidFill>
                  <a:srgbClr val="000000"/>
                </a:solidFill>
              </a:rPr>
              <a:t>dimension</a:t>
            </a:r>
            <a:endParaRPr lang="en-US" sz="1600" b="1" i="0" dirty="0">
              <a:solidFill>
                <a:srgbClr val="000000"/>
              </a:solidFill>
            </a:endParaRPr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>
            <a:off x="2012950" y="2106613"/>
            <a:ext cx="132715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3" name="Line 37"/>
          <p:cNvSpPr>
            <a:spLocks noChangeShapeType="1"/>
          </p:cNvSpPr>
          <p:nvPr/>
        </p:nvSpPr>
        <p:spPr bwMode="auto">
          <a:xfrm>
            <a:off x="6521450" y="2106613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1716088" y="1812925"/>
            <a:ext cx="266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0" dirty="0" smtClean="0">
                <a:solidFill>
                  <a:srgbClr val="000000"/>
                </a:solidFill>
              </a:rPr>
              <a:t>1</a:t>
            </a:r>
            <a:endParaRPr lang="en-US" sz="1800" b="1" i="0" dirty="0">
              <a:solidFill>
                <a:srgbClr val="000000"/>
              </a:solidFill>
            </a:endParaRP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3332162" y="1812925"/>
            <a:ext cx="266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0" dirty="0" smtClean="0">
                <a:solidFill>
                  <a:srgbClr val="000000"/>
                </a:solidFill>
              </a:rPr>
              <a:t>0</a:t>
            </a:r>
            <a:endParaRPr lang="en-US" sz="1800" b="1" i="0" dirty="0">
              <a:solidFill>
                <a:srgbClr val="000000"/>
              </a:solidFill>
            </a:endParaRP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6223000" y="1812925"/>
            <a:ext cx="268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0" dirty="0">
                <a:solidFill>
                  <a:srgbClr val="000000"/>
                </a:solidFill>
              </a:rPr>
              <a:t>0</a:t>
            </a:r>
            <a:endParaRPr lang="en-US" sz="1800" b="1" i="0" dirty="0">
              <a:solidFill>
                <a:srgbClr val="000000"/>
              </a:solidFill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7837488" y="1812925"/>
            <a:ext cx="268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0" dirty="0" smtClean="0">
                <a:solidFill>
                  <a:srgbClr val="000000"/>
                </a:solidFill>
              </a:rPr>
              <a:t>1</a:t>
            </a:r>
            <a:endParaRPr lang="en-US" sz="1800" b="1" i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25"/>
              <p:cNvSpPr txBox="1">
                <a:spLocks noChangeArrowheads="1"/>
              </p:cNvSpPr>
              <p:nvPr/>
            </p:nvSpPr>
            <p:spPr bwMode="auto">
              <a:xfrm>
                <a:off x="3394075" y="3206750"/>
                <a:ext cx="26828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dirty="0">
                          <a:solidFill>
                            <a:srgbClr val="0033CC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i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8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4075" y="3206750"/>
                <a:ext cx="268287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95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27"/>
              <p:cNvSpPr txBox="1">
                <a:spLocks noChangeArrowheads="1"/>
              </p:cNvSpPr>
              <p:nvPr/>
            </p:nvSpPr>
            <p:spPr bwMode="auto">
              <a:xfrm>
                <a:off x="1716088" y="3206750"/>
                <a:ext cx="2667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dirty="0" smtClean="0">
                          <a:solidFill>
                            <a:srgbClr val="0033CC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i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9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6088" y="3206750"/>
                <a:ext cx="26670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0233" r="-23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25"/>
              <p:cNvSpPr txBox="1">
                <a:spLocks noChangeArrowheads="1"/>
              </p:cNvSpPr>
              <p:nvPr/>
            </p:nvSpPr>
            <p:spPr bwMode="auto">
              <a:xfrm>
                <a:off x="7940675" y="3206750"/>
                <a:ext cx="26828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dirty="0">
                          <a:solidFill>
                            <a:srgbClr val="0033CC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i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0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0675" y="3206750"/>
                <a:ext cx="268287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95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27"/>
              <p:cNvSpPr txBox="1">
                <a:spLocks noChangeArrowheads="1"/>
              </p:cNvSpPr>
              <p:nvPr/>
            </p:nvSpPr>
            <p:spPr bwMode="auto">
              <a:xfrm>
                <a:off x="6262688" y="3206750"/>
                <a:ext cx="2667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dirty="0" smtClean="0">
                          <a:solidFill>
                            <a:srgbClr val="0033CC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i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1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2688" y="3206750"/>
                <a:ext cx="26670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95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/>
              <p:cNvSpPr/>
              <p:nvPr/>
            </p:nvSpPr>
            <p:spPr bwMode="auto">
              <a:xfrm>
                <a:off x="545783" y="1020168"/>
                <a:ext cx="8232313" cy="380911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en-US" i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Claim. </a:t>
                </a:r>
                <a:r>
                  <a:rPr lang="en-US" i="0" kern="0" dirty="0">
                    <a:solidFill>
                      <a:srgbClr val="000000"/>
                    </a:solidFill>
                    <a:latin typeface="Calibri" pitchFamily="34" charset="0"/>
                  </a:rPr>
                  <a:t>Swapping in dimension </a:t>
                </a:r>
                <a14:m>
                  <m:oMath xmlns:m="http://schemas.openxmlformats.org/officeDocument/2006/math">
                    <m:r>
                      <a:rPr lang="en-US" ker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i="0" kern="0" dirty="0">
                    <a:solidFill>
                      <a:srgbClr val="000000"/>
                    </a:solidFill>
                    <a:latin typeface="Calibri" pitchFamily="34" charset="0"/>
                  </a:rPr>
                  <a:t> does not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0" kern="0" dirty="0">
                    <a:solidFill>
                      <a:srgbClr val="FF0000"/>
                    </a:solidFill>
                    <a:latin typeface="Calibri" pitchFamily="34" charset="0"/>
                  </a:rPr>
                  <a:t> </a:t>
                </a:r>
                <a:r>
                  <a:rPr lang="en-US" i="0" kern="0" dirty="0">
                    <a:solidFill>
                      <a:srgbClr val="000000"/>
                    </a:solidFill>
                    <a:latin typeface="Calibri" pitchFamily="34" charset="0"/>
                  </a:rPr>
                  <a:t>for all dimensions </a:t>
                </a:r>
                <a14:m>
                  <m:oMath xmlns:m="http://schemas.openxmlformats.org/officeDocument/2006/math">
                    <m:r>
                      <a:rPr lang="en-US" ker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  <m:r>
                      <a:rPr lang="en-US" kern="0">
                        <a:solidFill>
                          <a:srgbClr val="000000"/>
                        </a:solidFill>
                        <a:latin typeface="Cambria Math"/>
                      </a:rPr>
                      <m:t>≠</m:t>
                    </m:r>
                    <m:r>
                      <a:rPr lang="en-US" ker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i="0" kern="0" dirty="0">
                  <a:solidFill>
                    <a:srgbClr val="0033CC"/>
                  </a:solidFill>
                  <a:latin typeface="Calibri" pitchFamily="34" charset="0"/>
                </a:endParaRPr>
              </a:p>
              <a:p>
                <a:pPr marL="342900" lvl="0" indent="-342900">
                  <a:spcBef>
                    <a:spcPct val="20000"/>
                  </a:spcBef>
                </a:pPr>
                <a:endParaRPr lang="en-US" i="0" kern="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r>
                  <a:rPr lang="en-US" i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       </a:t>
                </a:r>
                <a:endParaRPr lang="en-US" dirty="0"/>
              </a:p>
            </p:txBody>
          </p:sp>
        </mc:Choice>
        <mc:Fallback xmlns=""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5783" y="1020168"/>
                <a:ext cx="8232313" cy="380911"/>
              </a:xfrm>
              <a:prstGeom prst="roundRect">
                <a:avLst/>
              </a:prstGeom>
              <a:blipFill rotWithShape="1">
                <a:blip r:embed="rId6"/>
                <a:stretch>
                  <a:fillRect l="-592" b="-43077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3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Claim for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Suppose one (say, top) horizontal edge is violated.</a:t>
            </a:r>
          </a:p>
          <a:p>
            <a:r>
              <a:rPr lang="en-US" sz="2400" dirty="0"/>
              <a:t>If both bottom vertices have the same label, the vertical edges get swapped. </a:t>
            </a:r>
            <a:endParaRPr lang="en-US" sz="2400" dirty="0" smtClean="0"/>
          </a:p>
          <a:p>
            <a:r>
              <a:rPr lang="en-US" sz="2400" dirty="0" smtClean="0"/>
              <a:t>Otherwise, the bottom vertices are labeled </a:t>
            </a:r>
            <a:r>
              <a:rPr lang="en-US" sz="2400" dirty="0">
                <a:solidFill>
                  <a:srgbClr val="0033CC"/>
                </a:solidFill>
              </a:rPr>
              <a:t>0</a:t>
            </a:r>
            <a:r>
              <a:rPr lang="en-US" sz="2400" dirty="0">
                <a:solidFill>
                  <a:srgbClr val="0033CC"/>
                </a:solidFill>
                <a:sym typeface="Symbol" pitchFamily="18" charset="2"/>
              </a:rPr>
              <a:t></a:t>
            </a:r>
            <a:r>
              <a:rPr lang="en-US" sz="2400" dirty="0" smtClean="0">
                <a:solidFill>
                  <a:srgbClr val="0033CC"/>
                </a:solidFill>
              </a:rPr>
              <a:t>1</a:t>
            </a:r>
            <a:r>
              <a:rPr lang="en-US" sz="2400" dirty="0" smtClean="0"/>
              <a:t>, and the vertical violation is repaired.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46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 flipV="1">
            <a:off x="550063" y="1771038"/>
            <a:ext cx="0" cy="27432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77" idx="0"/>
          </p:cNvCxnSpPr>
          <p:nvPr/>
        </p:nvCxnSpPr>
        <p:spPr>
          <a:xfrm flipV="1">
            <a:off x="537363" y="2026424"/>
            <a:ext cx="239680" cy="94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652650" y="202642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</a:rPr>
              <a:t>i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00416" y="159259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</a:rPr>
              <a:t>j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 rot="-5400000">
            <a:off x="1365250" y="274161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 rot="-5400000">
            <a:off x="2692400" y="2741613"/>
            <a:ext cx="12954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olid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 rot="-5400000">
            <a:off x="5873750" y="274161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 rot="-5400000">
            <a:off x="7199313" y="274161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2012950" y="3402013"/>
            <a:ext cx="13271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6521450" y="3402013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0" name="AutoShape 60"/>
          <p:cNvSpPr>
            <a:spLocks noChangeArrowheads="1"/>
          </p:cNvSpPr>
          <p:nvPr/>
        </p:nvSpPr>
        <p:spPr bwMode="auto">
          <a:xfrm>
            <a:off x="4283075" y="2679700"/>
            <a:ext cx="1222375" cy="395288"/>
          </a:xfrm>
          <a:prstGeom prst="rightArrow">
            <a:avLst>
              <a:gd name="adj1" fmla="val 50000"/>
              <a:gd name="adj2" fmla="val 77309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" name="Text Box 61"/>
          <p:cNvSpPr txBox="1">
            <a:spLocks noChangeArrowheads="1"/>
          </p:cNvSpPr>
          <p:nvPr/>
        </p:nvSpPr>
        <p:spPr bwMode="auto">
          <a:xfrm>
            <a:off x="3733006" y="2098675"/>
            <a:ext cx="21256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 i="0" dirty="0">
                <a:solidFill>
                  <a:srgbClr val="000000"/>
                </a:solidFill>
              </a:rPr>
              <a:t>Swapping </a:t>
            </a:r>
            <a:r>
              <a:rPr lang="en-US" sz="1600" b="1" i="0" dirty="0" smtClean="0">
                <a:solidFill>
                  <a:srgbClr val="00B050"/>
                </a:solidFill>
              </a:rPr>
              <a:t>horizontal</a:t>
            </a:r>
            <a:r>
              <a:rPr lang="en-US" sz="1600" b="1" i="0" dirty="0" smtClean="0">
                <a:solidFill>
                  <a:srgbClr val="FF1934"/>
                </a:solidFill>
              </a:rPr>
              <a:t> </a:t>
            </a:r>
            <a:r>
              <a:rPr lang="en-US" sz="1600" b="1" i="0" dirty="0" smtClean="0">
                <a:solidFill>
                  <a:srgbClr val="000000"/>
                </a:solidFill>
              </a:rPr>
              <a:t>dimension</a:t>
            </a:r>
            <a:endParaRPr lang="en-US" sz="1600" b="1" i="0" dirty="0">
              <a:solidFill>
                <a:srgbClr val="000000"/>
              </a:solidFill>
            </a:endParaRPr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>
            <a:off x="2012950" y="2106613"/>
            <a:ext cx="132715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3" name="Line 37"/>
          <p:cNvSpPr>
            <a:spLocks noChangeShapeType="1"/>
          </p:cNvSpPr>
          <p:nvPr/>
        </p:nvSpPr>
        <p:spPr bwMode="auto">
          <a:xfrm>
            <a:off x="6521450" y="2106613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1716088" y="1812925"/>
            <a:ext cx="266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0" dirty="0" smtClean="0">
                <a:solidFill>
                  <a:srgbClr val="000000"/>
                </a:solidFill>
              </a:rPr>
              <a:t>1</a:t>
            </a:r>
            <a:endParaRPr lang="en-US" sz="1800" b="1" i="0" dirty="0">
              <a:solidFill>
                <a:srgbClr val="000000"/>
              </a:solidFill>
            </a:endParaRP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3332162" y="1812925"/>
            <a:ext cx="266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0" dirty="0" smtClean="0">
                <a:solidFill>
                  <a:srgbClr val="000000"/>
                </a:solidFill>
              </a:rPr>
              <a:t>0</a:t>
            </a:r>
            <a:endParaRPr lang="en-US" sz="1800" b="1" i="0" dirty="0">
              <a:solidFill>
                <a:srgbClr val="000000"/>
              </a:solidFill>
            </a:endParaRP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6223000" y="1812925"/>
            <a:ext cx="268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0" dirty="0">
                <a:solidFill>
                  <a:srgbClr val="000000"/>
                </a:solidFill>
              </a:rPr>
              <a:t>0</a:t>
            </a:r>
            <a:endParaRPr lang="en-US" sz="1800" b="1" i="0" dirty="0">
              <a:solidFill>
                <a:srgbClr val="000000"/>
              </a:solidFill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7837488" y="1812925"/>
            <a:ext cx="268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0" dirty="0" smtClean="0">
                <a:solidFill>
                  <a:srgbClr val="000000"/>
                </a:solidFill>
              </a:rPr>
              <a:t>1</a:t>
            </a:r>
            <a:endParaRPr lang="en-US" sz="1800" b="1" i="0" dirty="0">
              <a:solidFill>
                <a:srgbClr val="000000"/>
              </a:solidFill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330575" y="3206750"/>
            <a:ext cx="268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0" dirty="0">
                <a:solidFill>
                  <a:srgbClr val="000000"/>
                </a:solidFill>
              </a:rPr>
              <a:t>1</a:t>
            </a:r>
            <a:endParaRPr lang="en-US" sz="1800" b="1" i="0" dirty="0">
              <a:solidFill>
                <a:srgbClr val="000000"/>
              </a:solidFill>
            </a:endParaRP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716088" y="3206750"/>
            <a:ext cx="266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0" dirty="0">
                <a:solidFill>
                  <a:srgbClr val="000000"/>
                </a:solidFill>
              </a:rPr>
              <a:t>0</a:t>
            </a:r>
            <a:endParaRPr lang="en-US" sz="1800" b="1" i="0" dirty="0">
              <a:solidFill>
                <a:srgbClr val="000000"/>
              </a:solidFill>
            </a:endParaRPr>
          </a:p>
        </p:txBody>
      </p:sp>
      <p:sp>
        <p:nvSpPr>
          <p:cNvPr id="30" name="Text Box 56"/>
          <p:cNvSpPr txBox="1">
            <a:spLocks noChangeArrowheads="1"/>
          </p:cNvSpPr>
          <p:nvPr/>
        </p:nvSpPr>
        <p:spPr bwMode="auto">
          <a:xfrm>
            <a:off x="7837488" y="3206750"/>
            <a:ext cx="2682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0" dirty="0">
                <a:solidFill>
                  <a:srgbClr val="000000"/>
                </a:solidFill>
              </a:rPr>
              <a:t>1</a:t>
            </a:r>
            <a:endParaRPr lang="en-US" sz="1800" b="1" i="0" dirty="0">
              <a:solidFill>
                <a:srgbClr val="000000"/>
              </a:solidFill>
            </a:endParaRPr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6223000" y="3206750"/>
            <a:ext cx="266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i="0" dirty="0">
                <a:solidFill>
                  <a:srgbClr val="000000"/>
                </a:solidFill>
              </a:rPr>
              <a:t>0</a:t>
            </a:r>
            <a:endParaRPr lang="en-US" sz="1800" b="1" i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 bwMode="auto">
              <a:xfrm>
                <a:off x="545783" y="1020168"/>
                <a:ext cx="8232313" cy="380911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en-US" i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Claim. </a:t>
                </a:r>
                <a:r>
                  <a:rPr lang="en-US" i="0" kern="0" dirty="0">
                    <a:solidFill>
                      <a:srgbClr val="000000"/>
                    </a:solidFill>
                    <a:latin typeface="Calibri" pitchFamily="34" charset="0"/>
                  </a:rPr>
                  <a:t>Swapping in dimension </a:t>
                </a:r>
                <a14:m>
                  <m:oMath xmlns:m="http://schemas.openxmlformats.org/officeDocument/2006/math">
                    <m:r>
                      <a:rPr lang="en-US" ker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i="0" kern="0" dirty="0">
                    <a:solidFill>
                      <a:srgbClr val="000000"/>
                    </a:solidFill>
                    <a:latin typeface="Calibri" pitchFamily="34" charset="0"/>
                  </a:rPr>
                  <a:t> does not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0" kern="0" dirty="0">
                    <a:solidFill>
                      <a:srgbClr val="FF0000"/>
                    </a:solidFill>
                    <a:latin typeface="Calibri" pitchFamily="34" charset="0"/>
                  </a:rPr>
                  <a:t> </a:t>
                </a:r>
                <a:r>
                  <a:rPr lang="en-US" i="0" kern="0" dirty="0">
                    <a:solidFill>
                      <a:srgbClr val="000000"/>
                    </a:solidFill>
                    <a:latin typeface="Calibri" pitchFamily="34" charset="0"/>
                  </a:rPr>
                  <a:t>for all dimensions </a:t>
                </a:r>
                <a14:m>
                  <m:oMath xmlns:m="http://schemas.openxmlformats.org/officeDocument/2006/math">
                    <m:r>
                      <a:rPr lang="en-US" ker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  <m:r>
                      <a:rPr lang="en-US" kern="0">
                        <a:solidFill>
                          <a:srgbClr val="000000"/>
                        </a:solidFill>
                        <a:latin typeface="Cambria Math"/>
                      </a:rPr>
                      <m:t>≠</m:t>
                    </m:r>
                    <m:r>
                      <a:rPr lang="en-US" ker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i="0" kern="0" dirty="0">
                  <a:solidFill>
                    <a:srgbClr val="0033CC"/>
                  </a:solidFill>
                  <a:latin typeface="Calibri" pitchFamily="34" charset="0"/>
                </a:endParaRPr>
              </a:p>
              <a:p>
                <a:pPr marL="342900" lvl="0" indent="-342900">
                  <a:spcBef>
                    <a:spcPct val="20000"/>
                  </a:spcBef>
                </a:pPr>
                <a:endParaRPr lang="en-US" i="0" kern="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r>
                  <a:rPr lang="en-US" i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       </a:t>
                </a:r>
                <a:endParaRPr lang="en-US" dirty="0"/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5783" y="1020168"/>
                <a:ext cx="8232313" cy="380911"/>
              </a:xfrm>
              <a:prstGeom prst="roundRect">
                <a:avLst/>
              </a:prstGeom>
              <a:blipFill rotWithShape="1">
                <a:blip r:embed="rId2"/>
                <a:stretch>
                  <a:fillRect l="-592" b="-43077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31"/>
          <p:cNvSpPr>
            <a:spLocks/>
          </p:cNvSpPr>
          <p:nvPr/>
        </p:nvSpPr>
        <p:spPr bwMode="auto">
          <a:xfrm>
            <a:off x="8548540" y="779648"/>
            <a:ext cx="366860" cy="481040"/>
          </a:xfrm>
          <a:custGeom>
            <a:avLst/>
            <a:gdLst>
              <a:gd name="T0" fmla="*/ 0 w 1711"/>
              <a:gd name="T1" fmla="*/ 0 h 2342"/>
              <a:gd name="T2" fmla="*/ 0 w 1711"/>
              <a:gd name="T3" fmla="*/ 0 h 2342"/>
              <a:gd name="T4" fmla="*/ 0 w 1711"/>
              <a:gd name="T5" fmla="*/ 0 h 2342"/>
              <a:gd name="T6" fmla="*/ 0 w 1711"/>
              <a:gd name="T7" fmla="*/ 0 h 2342"/>
              <a:gd name="T8" fmla="*/ 0 w 1711"/>
              <a:gd name="T9" fmla="*/ 0 h 2342"/>
              <a:gd name="T10" fmla="*/ 0 w 1711"/>
              <a:gd name="T11" fmla="*/ 0 h 2342"/>
              <a:gd name="T12" fmla="*/ 0 w 1711"/>
              <a:gd name="T13" fmla="*/ 0 h 23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1"/>
              <a:gd name="T22" fmla="*/ 0 h 2342"/>
              <a:gd name="T23" fmla="*/ 1711 w 1711"/>
              <a:gd name="T24" fmla="*/ 2342 h 234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1" h="2342">
                <a:moveTo>
                  <a:pt x="193" y="1092"/>
                </a:moveTo>
                <a:lnTo>
                  <a:pt x="0" y="1726"/>
                </a:lnTo>
                <a:lnTo>
                  <a:pt x="660" y="2342"/>
                </a:lnTo>
                <a:lnTo>
                  <a:pt x="1711" y="273"/>
                </a:lnTo>
                <a:lnTo>
                  <a:pt x="1711" y="0"/>
                </a:lnTo>
                <a:lnTo>
                  <a:pt x="539" y="1744"/>
                </a:lnTo>
                <a:lnTo>
                  <a:pt x="193" y="109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The Claim for Squares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After we perform swaps in all dimensions:</a:t>
                </a:r>
              </a:p>
              <a:p>
                <a:pP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becomes </a:t>
                </a:r>
                <a:r>
                  <a:rPr lang="en-US" dirty="0" smtClean="0"/>
                  <a:t>monotone</a:t>
                </a:r>
                <a:endParaRPr lang="en-US" dirty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/>
                  <a:t># of </a:t>
                </a:r>
                <a:r>
                  <a:rPr lang="en-US" dirty="0" smtClean="0"/>
                  <a:t>values changed: </a:t>
                </a: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      </m:t>
                      </m:r>
                      <m:r>
                        <a:rPr lang="en-US" i="1" dirty="0" smtClean="0">
                          <a:latin typeface="Cambria Math"/>
                        </a:rPr>
                        <m:t>2⋅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+ </m:t>
                      </m:r>
                      <m:r>
                        <a:rPr lang="en-US" i="1" dirty="0">
                          <a:latin typeface="Cambria Math"/>
                        </a:rPr>
                        <m:t>2⋅</m:t>
                      </m:r>
                      <m:r>
                        <a:rPr lang="en-US" b="0" i="1" dirty="0" smtClean="0">
                          <a:latin typeface="Cambria Math"/>
                        </a:rPr>
                        <m:t>(#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violated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edges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in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dim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2 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</a:rPr>
                            <m:t>after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/>
                            </a:rPr>
                            <m:t>swapping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dim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   </m:t>
                      </m:r>
                      <m:r>
                        <a:rPr lang="en-US" i="1" dirty="0">
                          <a:latin typeface="Cambria Math"/>
                        </a:rPr>
                        <m:t>+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2⋅(# </m:t>
                      </m:r>
                      <m:r>
                        <m:rPr>
                          <m:nor/>
                        </m:rPr>
                        <a:rPr lang="en-US" i="0" dirty="0">
                          <a:latin typeface="Cambria Math"/>
                        </a:rPr>
                        <m:t>violated</m:t>
                      </m:r>
                      <m:r>
                        <m:rPr>
                          <m:nor/>
                        </m:rPr>
                        <a:rPr lang="en-US" i="0" dirty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 dirty="0">
                          <a:latin typeface="Cambria Math"/>
                        </a:rPr>
                        <m:t>edges</m:t>
                      </m:r>
                      <m:r>
                        <m:rPr>
                          <m:nor/>
                        </m:rPr>
                        <a:rPr lang="en-US" i="0" dirty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 dirty="0">
                          <a:latin typeface="Cambria Math"/>
                        </a:rPr>
                        <m:t>in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dim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 dirty="0">
                              <a:latin typeface="Cambria Math"/>
                            </a:rPr>
                            <m:t>after</m:t>
                          </m:r>
                          <m:r>
                            <m:rPr>
                              <m:nor/>
                            </m:rPr>
                            <a:rPr lang="en-US" i="0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 dirty="0">
                              <a:latin typeface="Cambria Math"/>
                            </a:rPr>
                            <m:t>swapping</m:t>
                          </m:r>
                          <m:func>
                            <m:func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dim</m:t>
                              </m:r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n-US" i="0" dirty="0">
                                  <a:latin typeface="Cambria Math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latin typeface="Cambria Math"/>
                                </a:rPr>
                                <m:t>and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latin typeface="Cambria Math"/>
                                </a:rPr>
                                <m:t> 2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          + 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2⋅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+2⋅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+…2⋅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=2⋅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>
                  <a:lnSpc>
                    <a:spcPct val="200000"/>
                  </a:lnSpc>
                </a:pPr>
                <a:r>
                  <a:rPr lang="en-US" dirty="0" smtClean="0"/>
                  <a:t>    Improve the bound by a factor of 2.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64" b="-22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47</a:t>
            </a:fld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 bwMode="auto">
              <a:xfrm>
                <a:off x="545783" y="1020168"/>
                <a:ext cx="8232313" cy="380911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en-US" i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Claim. </a:t>
                </a:r>
                <a:r>
                  <a:rPr lang="en-US" i="0" kern="0" dirty="0">
                    <a:solidFill>
                      <a:srgbClr val="000000"/>
                    </a:solidFill>
                    <a:latin typeface="Calibri" pitchFamily="34" charset="0"/>
                  </a:rPr>
                  <a:t>Swapping in dimension </a:t>
                </a:r>
                <a14:m>
                  <m:oMath xmlns:m="http://schemas.openxmlformats.org/officeDocument/2006/math">
                    <m:r>
                      <a:rPr lang="en-US" ker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i="0" kern="0" dirty="0">
                    <a:solidFill>
                      <a:srgbClr val="000000"/>
                    </a:solidFill>
                    <a:latin typeface="Calibri" pitchFamily="34" charset="0"/>
                  </a:rPr>
                  <a:t> does not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ker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0" kern="0" dirty="0">
                    <a:solidFill>
                      <a:srgbClr val="FF0000"/>
                    </a:solidFill>
                    <a:latin typeface="Calibri" pitchFamily="34" charset="0"/>
                  </a:rPr>
                  <a:t> </a:t>
                </a:r>
                <a:r>
                  <a:rPr lang="en-US" i="0" kern="0" dirty="0">
                    <a:solidFill>
                      <a:srgbClr val="000000"/>
                    </a:solidFill>
                    <a:latin typeface="Calibri" pitchFamily="34" charset="0"/>
                  </a:rPr>
                  <a:t>for all dimensions </a:t>
                </a:r>
                <a14:m>
                  <m:oMath xmlns:m="http://schemas.openxmlformats.org/officeDocument/2006/math">
                    <m:r>
                      <a:rPr lang="en-US" kern="0">
                        <a:solidFill>
                          <a:srgbClr val="000000"/>
                        </a:solidFill>
                        <a:latin typeface="Cambria Math"/>
                      </a:rPr>
                      <m:t>𝑗</m:t>
                    </m:r>
                    <m:r>
                      <a:rPr lang="en-US" kern="0">
                        <a:solidFill>
                          <a:srgbClr val="000000"/>
                        </a:solidFill>
                        <a:latin typeface="Cambria Math"/>
                      </a:rPr>
                      <m:t>≠</m:t>
                    </m:r>
                    <m:r>
                      <a:rPr lang="en-US" kern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i="0" kern="0" dirty="0">
                  <a:solidFill>
                    <a:srgbClr val="0033CC"/>
                  </a:solidFill>
                  <a:latin typeface="Calibri" pitchFamily="34" charset="0"/>
                </a:endParaRPr>
              </a:p>
              <a:p>
                <a:pPr marL="342900" lvl="0" indent="-342900">
                  <a:spcBef>
                    <a:spcPct val="20000"/>
                  </a:spcBef>
                </a:pPr>
                <a:endParaRPr lang="en-US" i="0" kern="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r>
                  <a:rPr lang="en-US" i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       </a:t>
                </a:r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5783" y="1020168"/>
                <a:ext cx="8232313" cy="380911"/>
              </a:xfrm>
              <a:prstGeom prst="roundRect">
                <a:avLst/>
              </a:prstGeom>
              <a:blipFill rotWithShape="1">
                <a:blip r:embed="rId3"/>
                <a:stretch>
                  <a:fillRect l="-592" b="-43077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31"/>
          <p:cNvSpPr>
            <a:spLocks/>
          </p:cNvSpPr>
          <p:nvPr/>
        </p:nvSpPr>
        <p:spPr bwMode="auto">
          <a:xfrm>
            <a:off x="8548540" y="779648"/>
            <a:ext cx="366860" cy="481040"/>
          </a:xfrm>
          <a:custGeom>
            <a:avLst/>
            <a:gdLst>
              <a:gd name="T0" fmla="*/ 0 w 1711"/>
              <a:gd name="T1" fmla="*/ 0 h 2342"/>
              <a:gd name="T2" fmla="*/ 0 w 1711"/>
              <a:gd name="T3" fmla="*/ 0 h 2342"/>
              <a:gd name="T4" fmla="*/ 0 w 1711"/>
              <a:gd name="T5" fmla="*/ 0 h 2342"/>
              <a:gd name="T6" fmla="*/ 0 w 1711"/>
              <a:gd name="T7" fmla="*/ 0 h 2342"/>
              <a:gd name="T8" fmla="*/ 0 w 1711"/>
              <a:gd name="T9" fmla="*/ 0 h 2342"/>
              <a:gd name="T10" fmla="*/ 0 w 1711"/>
              <a:gd name="T11" fmla="*/ 0 h 2342"/>
              <a:gd name="T12" fmla="*/ 0 w 1711"/>
              <a:gd name="T13" fmla="*/ 0 h 23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1"/>
              <a:gd name="T22" fmla="*/ 0 h 2342"/>
              <a:gd name="T23" fmla="*/ 1711 w 1711"/>
              <a:gd name="T24" fmla="*/ 2342 h 234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1" h="2342">
                <a:moveTo>
                  <a:pt x="193" y="1092"/>
                </a:moveTo>
                <a:lnTo>
                  <a:pt x="0" y="1726"/>
                </a:lnTo>
                <a:lnTo>
                  <a:pt x="660" y="2342"/>
                </a:lnTo>
                <a:lnTo>
                  <a:pt x="1711" y="273"/>
                </a:lnTo>
                <a:lnTo>
                  <a:pt x="1711" y="0"/>
                </a:lnTo>
                <a:lnTo>
                  <a:pt x="539" y="1744"/>
                </a:lnTo>
                <a:lnTo>
                  <a:pt x="193" y="109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" name="Group 32"/>
          <p:cNvGrpSpPr>
            <a:grpSpLocks/>
          </p:cNvGrpSpPr>
          <p:nvPr/>
        </p:nvGrpSpPr>
        <p:grpSpPr>
          <a:xfrm>
            <a:off x="7180844" y="1725156"/>
            <a:ext cx="1250994" cy="1045947"/>
            <a:chOff x="2466270" y="3563586"/>
            <a:chExt cx="1373979" cy="1262791"/>
          </a:xfrm>
        </p:grpSpPr>
        <p:sp>
          <p:nvSpPr>
            <p:cNvPr id="48" name="Line 29"/>
            <p:cNvSpPr>
              <a:spLocks noChangeShapeType="1"/>
            </p:cNvSpPr>
            <p:nvPr/>
          </p:nvSpPr>
          <p:spPr bwMode="auto">
            <a:xfrm rot="16200000">
              <a:off x="2579905" y="4037594"/>
              <a:ext cx="798708" cy="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49" name="Line 30"/>
            <p:cNvSpPr>
              <a:spLocks noChangeShapeType="1"/>
            </p:cNvSpPr>
            <p:nvPr/>
          </p:nvSpPr>
          <p:spPr bwMode="auto">
            <a:xfrm rot="16200000">
              <a:off x="3398780" y="4037594"/>
              <a:ext cx="798708" cy="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50" name="Line 31"/>
            <p:cNvSpPr>
              <a:spLocks noChangeShapeType="1"/>
            </p:cNvSpPr>
            <p:nvPr/>
          </p:nvSpPr>
          <p:spPr bwMode="auto">
            <a:xfrm rot="16200000">
              <a:off x="2110551" y="4380366"/>
              <a:ext cx="797730" cy="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51" name="Line 37"/>
            <p:cNvSpPr>
              <a:spLocks noChangeShapeType="1"/>
            </p:cNvSpPr>
            <p:nvPr/>
          </p:nvSpPr>
          <p:spPr bwMode="auto">
            <a:xfrm>
              <a:off x="2979258" y="3638240"/>
              <a:ext cx="818876" cy="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52" name="Line 38"/>
            <p:cNvSpPr>
              <a:spLocks noChangeShapeType="1"/>
            </p:cNvSpPr>
            <p:nvPr/>
          </p:nvSpPr>
          <p:spPr bwMode="auto">
            <a:xfrm>
              <a:off x="2979258" y="4436948"/>
              <a:ext cx="818876" cy="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53" name="Line 39"/>
            <p:cNvSpPr>
              <a:spLocks noChangeShapeType="1"/>
            </p:cNvSpPr>
            <p:nvPr/>
          </p:nvSpPr>
          <p:spPr bwMode="auto">
            <a:xfrm>
              <a:off x="2510490" y="3980823"/>
              <a:ext cx="818876" cy="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54" name="Line 40"/>
            <p:cNvSpPr>
              <a:spLocks noChangeShapeType="1"/>
            </p:cNvSpPr>
            <p:nvPr/>
          </p:nvSpPr>
          <p:spPr bwMode="auto">
            <a:xfrm>
              <a:off x="2510490" y="4778553"/>
              <a:ext cx="818876" cy="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55" name="Line 41"/>
            <p:cNvSpPr>
              <a:spLocks noChangeShapeType="1"/>
            </p:cNvSpPr>
            <p:nvPr/>
          </p:nvSpPr>
          <p:spPr bwMode="auto">
            <a:xfrm rot="16200000">
              <a:off x="2930500" y="4379688"/>
              <a:ext cx="797730" cy="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 flipV="1">
              <a:off x="3602813" y="3638240"/>
              <a:ext cx="195321" cy="152259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57" name="Line 44"/>
            <p:cNvSpPr>
              <a:spLocks noChangeShapeType="1"/>
            </p:cNvSpPr>
            <p:nvPr/>
          </p:nvSpPr>
          <p:spPr bwMode="auto">
            <a:xfrm flipV="1">
              <a:off x="3329365" y="3790499"/>
              <a:ext cx="273449" cy="190324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 flipV="1">
              <a:off x="3602813" y="4436948"/>
              <a:ext cx="195321" cy="151824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 flipV="1">
              <a:off x="3329365" y="4588773"/>
              <a:ext cx="273449" cy="18978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60" name="Line 49"/>
            <p:cNvSpPr>
              <a:spLocks noChangeShapeType="1"/>
            </p:cNvSpPr>
            <p:nvPr/>
          </p:nvSpPr>
          <p:spPr bwMode="auto">
            <a:xfrm flipV="1">
              <a:off x="2783938" y="3638240"/>
              <a:ext cx="195321" cy="152259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61" name="Line 50"/>
            <p:cNvSpPr>
              <a:spLocks noChangeShapeType="1"/>
            </p:cNvSpPr>
            <p:nvPr/>
          </p:nvSpPr>
          <p:spPr bwMode="auto">
            <a:xfrm flipV="1">
              <a:off x="2510490" y="3790499"/>
              <a:ext cx="273449" cy="190324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62" name="Line 52"/>
            <p:cNvSpPr>
              <a:spLocks noChangeShapeType="1"/>
            </p:cNvSpPr>
            <p:nvPr/>
          </p:nvSpPr>
          <p:spPr bwMode="auto">
            <a:xfrm flipV="1">
              <a:off x="2783938" y="4436948"/>
              <a:ext cx="195321" cy="151824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63" name="Line 53"/>
            <p:cNvSpPr>
              <a:spLocks noChangeShapeType="1"/>
            </p:cNvSpPr>
            <p:nvPr/>
          </p:nvSpPr>
          <p:spPr bwMode="auto">
            <a:xfrm flipV="1">
              <a:off x="2510490" y="4588773"/>
              <a:ext cx="273449" cy="18978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0" kern="0">
                <a:solidFill>
                  <a:srgbClr val="000000"/>
                </a:solidFill>
              </a:endParaRPr>
            </a:p>
          </p:txBody>
        </p:sp>
        <p:sp>
          <p:nvSpPr>
            <p:cNvPr id="64" name="AutoShape 119"/>
            <p:cNvSpPr>
              <a:spLocks noChangeArrowheads="1"/>
            </p:cNvSpPr>
            <p:nvPr/>
          </p:nvSpPr>
          <p:spPr bwMode="auto">
            <a:xfrm>
              <a:off x="2466270" y="4732770"/>
              <a:ext cx="86292" cy="93607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 kern="0">
                <a:solidFill>
                  <a:srgbClr val="000000"/>
                </a:solidFill>
              </a:endParaRPr>
            </a:p>
          </p:txBody>
        </p:sp>
        <p:sp>
          <p:nvSpPr>
            <p:cNvPr id="65" name="AutoShape 119"/>
            <p:cNvSpPr>
              <a:spLocks noChangeArrowheads="1"/>
            </p:cNvSpPr>
            <p:nvPr/>
          </p:nvSpPr>
          <p:spPr bwMode="auto">
            <a:xfrm>
              <a:off x="3287653" y="4720939"/>
              <a:ext cx="86292" cy="93607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 kern="0">
                <a:solidFill>
                  <a:srgbClr val="000000"/>
                </a:solidFill>
              </a:endParaRPr>
            </a:p>
          </p:txBody>
        </p:sp>
        <p:sp>
          <p:nvSpPr>
            <p:cNvPr id="66" name="AutoShape 119"/>
            <p:cNvSpPr>
              <a:spLocks noChangeArrowheads="1"/>
            </p:cNvSpPr>
            <p:nvPr/>
          </p:nvSpPr>
          <p:spPr bwMode="auto">
            <a:xfrm>
              <a:off x="2935990" y="4393842"/>
              <a:ext cx="86292" cy="93607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 kern="0">
                <a:solidFill>
                  <a:srgbClr val="000000"/>
                </a:solidFill>
              </a:endParaRPr>
            </a:p>
          </p:txBody>
        </p:sp>
        <p:sp>
          <p:nvSpPr>
            <p:cNvPr id="67" name="AutoShape 119"/>
            <p:cNvSpPr>
              <a:spLocks noChangeArrowheads="1"/>
            </p:cNvSpPr>
            <p:nvPr/>
          </p:nvSpPr>
          <p:spPr bwMode="auto">
            <a:xfrm>
              <a:off x="3753957" y="4382011"/>
              <a:ext cx="86292" cy="93607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 kern="0">
                <a:solidFill>
                  <a:srgbClr val="000000"/>
                </a:solidFill>
              </a:endParaRPr>
            </a:p>
          </p:txBody>
        </p:sp>
        <p:sp>
          <p:nvSpPr>
            <p:cNvPr id="68" name="AutoShape 119"/>
            <p:cNvSpPr>
              <a:spLocks noChangeArrowheads="1"/>
            </p:cNvSpPr>
            <p:nvPr/>
          </p:nvSpPr>
          <p:spPr bwMode="auto">
            <a:xfrm>
              <a:off x="2924614" y="3563586"/>
              <a:ext cx="86292" cy="93607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i="0" kern="0">
                <a:solidFill>
                  <a:srgbClr val="0033CC"/>
                </a:solidFill>
              </a:endParaRPr>
            </a:p>
          </p:txBody>
        </p:sp>
        <p:sp>
          <p:nvSpPr>
            <p:cNvPr id="69" name="AutoShape 119"/>
            <p:cNvSpPr>
              <a:spLocks noChangeArrowheads="1"/>
            </p:cNvSpPr>
            <p:nvPr/>
          </p:nvSpPr>
          <p:spPr bwMode="auto">
            <a:xfrm>
              <a:off x="3742581" y="3579051"/>
              <a:ext cx="86292" cy="93607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 kern="0">
                <a:solidFill>
                  <a:srgbClr val="000000"/>
                </a:solidFill>
              </a:endParaRPr>
            </a:p>
          </p:txBody>
        </p:sp>
        <p:sp>
          <p:nvSpPr>
            <p:cNvPr id="70" name="AutoShape 119"/>
            <p:cNvSpPr>
              <a:spLocks noChangeArrowheads="1"/>
            </p:cNvSpPr>
            <p:nvPr/>
          </p:nvSpPr>
          <p:spPr bwMode="auto">
            <a:xfrm>
              <a:off x="2466270" y="3934354"/>
              <a:ext cx="86292" cy="93607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 kern="0">
                <a:solidFill>
                  <a:srgbClr val="000000"/>
                </a:solidFill>
              </a:endParaRPr>
            </a:p>
          </p:txBody>
        </p:sp>
        <p:sp>
          <p:nvSpPr>
            <p:cNvPr id="71" name="AutoShape 119"/>
            <p:cNvSpPr>
              <a:spLocks noChangeArrowheads="1"/>
            </p:cNvSpPr>
            <p:nvPr/>
          </p:nvSpPr>
          <p:spPr bwMode="auto">
            <a:xfrm>
              <a:off x="3280821" y="3922523"/>
              <a:ext cx="86292" cy="93607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ysClr val="windowText" lastClr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i="0" kern="0">
                <a:solidFill>
                  <a:srgbClr val="000000"/>
                </a:solidFill>
              </a:endParaRPr>
            </a:p>
          </p:txBody>
        </p:sp>
      </p:grpSp>
      <p:sp>
        <p:nvSpPr>
          <p:cNvPr id="72" name="Right Arrow 71"/>
          <p:cNvSpPr/>
          <p:nvPr/>
        </p:nvSpPr>
        <p:spPr>
          <a:xfrm>
            <a:off x="2218794" y="2106455"/>
            <a:ext cx="457200" cy="283348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i="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4362372" y="2106455"/>
            <a:ext cx="457200" cy="283348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i="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4" name="Right Arrow 73"/>
          <p:cNvSpPr/>
          <p:nvPr/>
        </p:nvSpPr>
        <p:spPr>
          <a:xfrm>
            <a:off x="6505950" y="2106455"/>
            <a:ext cx="457200" cy="283348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i="0" kern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750108" y="1725156"/>
            <a:ext cx="1250994" cy="1045947"/>
            <a:chOff x="1830570" y="3343722"/>
            <a:chExt cx="1250994" cy="1045947"/>
          </a:xfrm>
        </p:grpSpPr>
        <p:sp>
          <p:nvSpPr>
            <p:cNvPr id="76" name="Line 29"/>
            <p:cNvSpPr>
              <a:spLocks noChangeShapeType="1"/>
            </p:cNvSpPr>
            <p:nvPr/>
          </p:nvSpPr>
          <p:spPr bwMode="auto">
            <a:xfrm rot="16200000">
              <a:off x="1966863" y="3736335"/>
              <a:ext cx="66155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" name="Line 30"/>
            <p:cNvSpPr>
              <a:spLocks noChangeShapeType="1"/>
            </p:cNvSpPr>
            <p:nvPr/>
          </p:nvSpPr>
          <p:spPr bwMode="auto">
            <a:xfrm rot="16200000">
              <a:off x="2712441" y="3736335"/>
              <a:ext cx="66155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8" name="Line 31"/>
            <p:cNvSpPr>
              <a:spLocks noChangeShapeType="1"/>
            </p:cNvSpPr>
            <p:nvPr/>
          </p:nvSpPr>
          <p:spPr bwMode="auto">
            <a:xfrm rot="16200000">
              <a:off x="1539481" y="4020247"/>
              <a:ext cx="6607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9" name="Line 37"/>
            <p:cNvSpPr>
              <a:spLocks noChangeShapeType="1"/>
            </p:cNvSpPr>
            <p:nvPr/>
          </p:nvSpPr>
          <p:spPr bwMode="auto">
            <a:xfrm>
              <a:off x="2297640" y="3405557"/>
              <a:ext cx="74557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0" name="Line 38"/>
            <p:cNvSpPr>
              <a:spLocks noChangeShapeType="1"/>
            </p:cNvSpPr>
            <p:nvPr/>
          </p:nvSpPr>
          <p:spPr bwMode="auto">
            <a:xfrm>
              <a:off x="2297640" y="4067112"/>
              <a:ext cx="74557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Line 39"/>
            <p:cNvSpPr>
              <a:spLocks noChangeShapeType="1"/>
            </p:cNvSpPr>
            <p:nvPr/>
          </p:nvSpPr>
          <p:spPr bwMode="auto">
            <a:xfrm>
              <a:off x="1870832" y="3689312"/>
              <a:ext cx="7455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" name="Line 40"/>
            <p:cNvSpPr>
              <a:spLocks noChangeShapeType="1"/>
            </p:cNvSpPr>
            <p:nvPr/>
          </p:nvSpPr>
          <p:spPr bwMode="auto">
            <a:xfrm>
              <a:off x="1870832" y="4350058"/>
              <a:ext cx="7455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3" name="Line 41"/>
            <p:cNvSpPr>
              <a:spLocks noChangeShapeType="1"/>
            </p:cNvSpPr>
            <p:nvPr/>
          </p:nvSpPr>
          <p:spPr bwMode="auto">
            <a:xfrm rot="16200000">
              <a:off x="2286037" y="4019685"/>
              <a:ext cx="6607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 flipV="1">
              <a:off x="2865381" y="3405557"/>
              <a:ext cx="177838" cy="1261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" name="Line 44"/>
            <p:cNvSpPr>
              <a:spLocks noChangeShapeType="1"/>
            </p:cNvSpPr>
            <p:nvPr/>
          </p:nvSpPr>
          <p:spPr bwMode="auto">
            <a:xfrm flipV="1">
              <a:off x="2616409" y="3531670"/>
              <a:ext cx="248973" cy="15764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" name="Line 46"/>
            <p:cNvSpPr>
              <a:spLocks noChangeShapeType="1"/>
            </p:cNvSpPr>
            <p:nvPr/>
          </p:nvSpPr>
          <p:spPr bwMode="auto">
            <a:xfrm flipV="1">
              <a:off x="2865381" y="4067112"/>
              <a:ext cx="177838" cy="1257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" name="Line 47"/>
            <p:cNvSpPr>
              <a:spLocks noChangeShapeType="1"/>
            </p:cNvSpPr>
            <p:nvPr/>
          </p:nvSpPr>
          <p:spPr bwMode="auto">
            <a:xfrm flipV="1">
              <a:off x="2616409" y="4192866"/>
              <a:ext cx="248973" cy="1571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8" name="Line 49"/>
            <p:cNvSpPr>
              <a:spLocks noChangeShapeType="1"/>
            </p:cNvSpPr>
            <p:nvPr/>
          </p:nvSpPr>
          <p:spPr bwMode="auto">
            <a:xfrm flipV="1">
              <a:off x="2119803" y="3405557"/>
              <a:ext cx="177838" cy="1261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" name="Line 50"/>
            <p:cNvSpPr>
              <a:spLocks noChangeShapeType="1"/>
            </p:cNvSpPr>
            <p:nvPr/>
          </p:nvSpPr>
          <p:spPr bwMode="auto">
            <a:xfrm flipV="1">
              <a:off x="1870832" y="3531670"/>
              <a:ext cx="248973" cy="15764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0" name="Line 52"/>
            <p:cNvSpPr>
              <a:spLocks noChangeShapeType="1"/>
            </p:cNvSpPr>
            <p:nvPr/>
          </p:nvSpPr>
          <p:spPr bwMode="auto">
            <a:xfrm flipV="1">
              <a:off x="2119803" y="4067112"/>
              <a:ext cx="177838" cy="1257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1" name="Line 53"/>
            <p:cNvSpPr>
              <a:spLocks noChangeShapeType="1"/>
            </p:cNvSpPr>
            <p:nvPr/>
          </p:nvSpPr>
          <p:spPr bwMode="auto">
            <a:xfrm flipV="1">
              <a:off x="1870832" y="4192866"/>
              <a:ext cx="248973" cy="157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" name="AutoShape 119"/>
            <p:cNvSpPr>
              <a:spLocks noChangeArrowheads="1"/>
            </p:cNvSpPr>
            <p:nvPr/>
          </p:nvSpPr>
          <p:spPr bwMode="auto">
            <a:xfrm>
              <a:off x="1830570" y="4312136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93" name="AutoShape 119"/>
            <p:cNvSpPr>
              <a:spLocks noChangeArrowheads="1"/>
            </p:cNvSpPr>
            <p:nvPr/>
          </p:nvSpPr>
          <p:spPr bwMode="auto">
            <a:xfrm>
              <a:off x="2578431" y="4302337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94" name="AutoShape 119"/>
            <p:cNvSpPr>
              <a:spLocks noChangeArrowheads="1"/>
            </p:cNvSpPr>
            <p:nvPr/>
          </p:nvSpPr>
          <p:spPr bwMode="auto">
            <a:xfrm>
              <a:off x="2258245" y="4031408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95" name="AutoShape 119"/>
            <p:cNvSpPr>
              <a:spLocks noChangeArrowheads="1"/>
            </p:cNvSpPr>
            <p:nvPr/>
          </p:nvSpPr>
          <p:spPr bwMode="auto">
            <a:xfrm>
              <a:off x="3002996" y="4021609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96" name="AutoShape 119"/>
            <p:cNvSpPr>
              <a:spLocks noChangeArrowheads="1"/>
            </p:cNvSpPr>
            <p:nvPr/>
          </p:nvSpPr>
          <p:spPr bwMode="auto">
            <a:xfrm>
              <a:off x="2247887" y="3343722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3200">
                <a:solidFill>
                  <a:srgbClr val="0033CC"/>
                </a:solidFill>
              </a:endParaRPr>
            </a:p>
          </p:txBody>
        </p:sp>
        <p:sp>
          <p:nvSpPr>
            <p:cNvPr id="97" name="AutoShape 119"/>
            <p:cNvSpPr>
              <a:spLocks noChangeArrowheads="1"/>
            </p:cNvSpPr>
            <p:nvPr/>
          </p:nvSpPr>
          <p:spPr bwMode="auto">
            <a:xfrm>
              <a:off x="2992638" y="3356532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98" name="AutoShape 119"/>
            <p:cNvSpPr>
              <a:spLocks noChangeArrowheads="1"/>
            </p:cNvSpPr>
            <p:nvPr/>
          </p:nvSpPr>
          <p:spPr bwMode="auto">
            <a:xfrm>
              <a:off x="1830570" y="3650823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99" name="AutoShape 119"/>
            <p:cNvSpPr>
              <a:spLocks noChangeArrowheads="1"/>
            </p:cNvSpPr>
            <p:nvPr/>
          </p:nvSpPr>
          <p:spPr bwMode="auto">
            <a:xfrm>
              <a:off x="2572210" y="3641023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893686" y="1725156"/>
            <a:ext cx="1250994" cy="1045947"/>
            <a:chOff x="1830570" y="3343722"/>
            <a:chExt cx="1250994" cy="1045947"/>
          </a:xfrm>
        </p:grpSpPr>
        <p:sp>
          <p:nvSpPr>
            <p:cNvPr id="101" name="Line 29"/>
            <p:cNvSpPr>
              <a:spLocks noChangeShapeType="1"/>
            </p:cNvSpPr>
            <p:nvPr/>
          </p:nvSpPr>
          <p:spPr bwMode="auto">
            <a:xfrm rot="16200000">
              <a:off x="1966863" y="3736335"/>
              <a:ext cx="66155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2" name="Line 30"/>
            <p:cNvSpPr>
              <a:spLocks noChangeShapeType="1"/>
            </p:cNvSpPr>
            <p:nvPr/>
          </p:nvSpPr>
          <p:spPr bwMode="auto">
            <a:xfrm rot="16200000">
              <a:off x="2712441" y="3736335"/>
              <a:ext cx="66155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" name="Line 31"/>
            <p:cNvSpPr>
              <a:spLocks noChangeShapeType="1"/>
            </p:cNvSpPr>
            <p:nvPr/>
          </p:nvSpPr>
          <p:spPr bwMode="auto">
            <a:xfrm rot="16200000">
              <a:off x="1539481" y="4020247"/>
              <a:ext cx="6607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" name="Line 37"/>
            <p:cNvSpPr>
              <a:spLocks noChangeShapeType="1"/>
            </p:cNvSpPr>
            <p:nvPr/>
          </p:nvSpPr>
          <p:spPr bwMode="auto">
            <a:xfrm>
              <a:off x="2297640" y="3405557"/>
              <a:ext cx="7455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" name="Line 38"/>
            <p:cNvSpPr>
              <a:spLocks noChangeShapeType="1"/>
            </p:cNvSpPr>
            <p:nvPr/>
          </p:nvSpPr>
          <p:spPr bwMode="auto">
            <a:xfrm>
              <a:off x="2297640" y="4067112"/>
              <a:ext cx="7455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" name="Line 39"/>
            <p:cNvSpPr>
              <a:spLocks noChangeShapeType="1"/>
            </p:cNvSpPr>
            <p:nvPr/>
          </p:nvSpPr>
          <p:spPr bwMode="auto">
            <a:xfrm>
              <a:off x="1870832" y="3689312"/>
              <a:ext cx="7455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7" name="Line 40"/>
            <p:cNvSpPr>
              <a:spLocks noChangeShapeType="1"/>
            </p:cNvSpPr>
            <p:nvPr/>
          </p:nvSpPr>
          <p:spPr bwMode="auto">
            <a:xfrm>
              <a:off x="1870832" y="4350058"/>
              <a:ext cx="7455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8" name="Line 41"/>
            <p:cNvSpPr>
              <a:spLocks noChangeShapeType="1"/>
            </p:cNvSpPr>
            <p:nvPr/>
          </p:nvSpPr>
          <p:spPr bwMode="auto">
            <a:xfrm rot="16200000">
              <a:off x="2286037" y="4019685"/>
              <a:ext cx="6607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9" name="Line 43"/>
            <p:cNvSpPr>
              <a:spLocks noChangeShapeType="1"/>
            </p:cNvSpPr>
            <p:nvPr/>
          </p:nvSpPr>
          <p:spPr bwMode="auto">
            <a:xfrm flipV="1">
              <a:off x="2865381" y="3405557"/>
              <a:ext cx="177838" cy="1261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0" name="Line 44"/>
            <p:cNvSpPr>
              <a:spLocks noChangeShapeType="1"/>
            </p:cNvSpPr>
            <p:nvPr/>
          </p:nvSpPr>
          <p:spPr bwMode="auto">
            <a:xfrm flipV="1">
              <a:off x="2616409" y="3531670"/>
              <a:ext cx="248973" cy="15764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1" name="Line 46"/>
            <p:cNvSpPr>
              <a:spLocks noChangeShapeType="1"/>
            </p:cNvSpPr>
            <p:nvPr/>
          </p:nvSpPr>
          <p:spPr bwMode="auto">
            <a:xfrm flipV="1">
              <a:off x="2865381" y="4067112"/>
              <a:ext cx="177838" cy="1257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2" name="Line 47"/>
            <p:cNvSpPr>
              <a:spLocks noChangeShapeType="1"/>
            </p:cNvSpPr>
            <p:nvPr/>
          </p:nvSpPr>
          <p:spPr bwMode="auto">
            <a:xfrm flipV="1">
              <a:off x="2616409" y="4192866"/>
              <a:ext cx="248973" cy="1571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" name="Line 49"/>
            <p:cNvSpPr>
              <a:spLocks noChangeShapeType="1"/>
            </p:cNvSpPr>
            <p:nvPr/>
          </p:nvSpPr>
          <p:spPr bwMode="auto">
            <a:xfrm flipV="1">
              <a:off x="2119803" y="3405557"/>
              <a:ext cx="177838" cy="1261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4" name="Line 50"/>
            <p:cNvSpPr>
              <a:spLocks noChangeShapeType="1"/>
            </p:cNvSpPr>
            <p:nvPr/>
          </p:nvSpPr>
          <p:spPr bwMode="auto">
            <a:xfrm flipV="1">
              <a:off x="1870832" y="3531670"/>
              <a:ext cx="248973" cy="15764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" name="Line 52"/>
            <p:cNvSpPr>
              <a:spLocks noChangeShapeType="1"/>
            </p:cNvSpPr>
            <p:nvPr/>
          </p:nvSpPr>
          <p:spPr bwMode="auto">
            <a:xfrm flipV="1">
              <a:off x="2119803" y="4067112"/>
              <a:ext cx="177838" cy="1257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6" name="Line 53"/>
            <p:cNvSpPr>
              <a:spLocks noChangeShapeType="1"/>
            </p:cNvSpPr>
            <p:nvPr/>
          </p:nvSpPr>
          <p:spPr bwMode="auto">
            <a:xfrm flipV="1">
              <a:off x="1870832" y="4192866"/>
              <a:ext cx="248973" cy="157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7" name="AutoShape 119"/>
            <p:cNvSpPr>
              <a:spLocks noChangeArrowheads="1"/>
            </p:cNvSpPr>
            <p:nvPr/>
          </p:nvSpPr>
          <p:spPr bwMode="auto">
            <a:xfrm>
              <a:off x="1830570" y="4312136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18" name="AutoShape 119"/>
            <p:cNvSpPr>
              <a:spLocks noChangeArrowheads="1"/>
            </p:cNvSpPr>
            <p:nvPr/>
          </p:nvSpPr>
          <p:spPr bwMode="auto">
            <a:xfrm>
              <a:off x="2578431" y="4302337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19" name="AutoShape 119"/>
            <p:cNvSpPr>
              <a:spLocks noChangeArrowheads="1"/>
            </p:cNvSpPr>
            <p:nvPr/>
          </p:nvSpPr>
          <p:spPr bwMode="auto">
            <a:xfrm>
              <a:off x="2258245" y="4031408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0" name="AutoShape 119"/>
            <p:cNvSpPr>
              <a:spLocks noChangeArrowheads="1"/>
            </p:cNvSpPr>
            <p:nvPr/>
          </p:nvSpPr>
          <p:spPr bwMode="auto">
            <a:xfrm>
              <a:off x="3002996" y="4021609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1" name="AutoShape 119"/>
            <p:cNvSpPr>
              <a:spLocks noChangeArrowheads="1"/>
            </p:cNvSpPr>
            <p:nvPr/>
          </p:nvSpPr>
          <p:spPr bwMode="auto">
            <a:xfrm>
              <a:off x="2247887" y="3343722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3200">
                <a:solidFill>
                  <a:srgbClr val="0033CC"/>
                </a:solidFill>
              </a:endParaRPr>
            </a:p>
          </p:txBody>
        </p:sp>
        <p:sp>
          <p:nvSpPr>
            <p:cNvPr id="122" name="AutoShape 119"/>
            <p:cNvSpPr>
              <a:spLocks noChangeArrowheads="1"/>
            </p:cNvSpPr>
            <p:nvPr/>
          </p:nvSpPr>
          <p:spPr bwMode="auto">
            <a:xfrm>
              <a:off x="2992638" y="3356532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3" name="AutoShape 119"/>
            <p:cNvSpPr>
              <a:spLocks noChangeArrowheads="1"/>
            </p:cNvSpPr>
            <p:nvPr/>
          </p:nvSpPr>
          <p:spPr bwMode="auto">
            <a:xfrm>
              <a:off x="1830570" y="3650823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24" name="AutoShape 119"/>
            <p:cNvSpPr>
              <a:spLocks noChangeArrowheads="1"/>
            </p:cNvSpPr>
            <p:nvPr/>
          </p:nvSpPr>
          <p:spPr bwMode="auto">
            <a:xfrm>
              <a:off x="2572210" y="3641023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037264" y="1725156"/>
            <a:ext cx="1250994" cy="1045947"/>
            <a:chOff x="1830570" y="3343722"/>
            <a:chExt cx="1250994" cy="1045947"/>
          </a:xfrm>
        </p:grpSpPr>
        <p:sp>
          <p:nvSpPr>
            <p:cNvPr id="126" name="Line 29"/>
            <p:cNvSpPr>
              <a:spLocks noChangeShapeType="1"/>
            </p:cNvSpPr>
            <p:nvPr/>
          </p:nvSpPr>
          <p:spPr bwMode="auto">
            <a:xfrm rot="16200000">
              <a:off x="1966863" y="3736335"/>
              <a:ext cx="6615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7" name="Line 30"/>
            <p:cNvSpPr>
              <a:spLocks noChangeShapeType="1"/>
            </p:cNvSpPr>
            <p:nvPr/>
          </p:nvSpPr>
          <p:spPr bwMode="auto">
            <a:xfrm rot="16200000">
              <a:off x="2712441" y="3736335"/>
              <a:ext cx="6615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8" name="Line 31"/>
            <p:cNvSpPr>
              <a:spLocks noChangeShapeType="1"/>
            </p:cNvSpPr>
            <p:nvPr/>
          </p:nvSpPr>
          <p:spPr bwMode="auto">
            <a:xfrm rot="16200000">
              <a:off x="1539481" y="4020247"/>
              <a:ext cx="6607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9" name="Line 37"/>
            <p:cNvSpPr>
              <a:spLocks noChangeShapeType="1"/>
            </p:cNvSpPr>
            <p:nvPr/>
          </p:nvSpPr>
          <p:spPr bwMode="auto">
            <a:xfrm>
              <a:off x="2297640" y="3405557"/>
              <a:ext cx="7455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0" name="Line 38"/>
            <p:cNvSpPr>
              <a:spLocks noChangeShapeType="1"/>
            </p:cNvSpPr>
            <p:nvPr/>
          </p:nvSpPr>
          <p:spPr bwMode="auto">
            <a:xfrm>
              <a:off x="2297640" y="4067112"/>
              <a:ext cx="7455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1" name="Line 39"/>
            <p:cNvSpPr>
              <a:spLocks noChangeShapeType="1"/>
            </p:cNvSpPr>
            <p:nvPr/>
          </p:nvSpPr>
          <p:spPr bwMode="auto">
            <a:xfrm>
              <a:off x="1870832" y="3689312"/>
              <a:ext cx="7455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Line 40"/>
            <p:cNvSpPr>
              <a:spLocks noChangeShapeType="1"/>
            </p:cNvSpPr>
            <p:nvPr/>
          </p:nvSpPr>
          <p:spPr bwMode="auto">
            <a:xfrm>
              <a:off x="1870832" y="4350058"/>
              <a:ext cx="7455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3" name="Line 41"/>
            <p:cNvSpPr>
              <a:spLocks noChangeShapeType="1"/>
            </p:cNvSpPr>
            <p:nvPr/>
          </p:nvSpPr>
          <p:spPr bwMode="auto">
            <a:xfrm rot="16200000">
              <a:off x="2286037" y="4019685"/>
              <a:ext cx="6607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4" name="Line 43"/>
            <p:cNvSpPr>
              <a:spLocks noChangeShapeType="1"/>
            </p:cNvSpPr>
            <p:nvPr/>
          </p:nvSpPr>
          <p:spPr bwMode="auto">
            <a:xfrm flipV="1">
              <a:off x="2865381" y="3405557"/>
              <a:ext cx="177838" cy="1261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5" name="Line 44"/>
            <p:cNvSpPr>
              <a:spLocks noChangeShapeType="1"/>
            </p:cNvSpPr>
            <p:nvPr/>
          </p:nvSpPr>
          <p:spPr bwMode="auto">
            <a:xfrm flipV="1">
              <a:off x="2616409" y="3531670"/>
              <a:ext cx="248973" cy="15764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6" name="Line 46"/>
            <p:cNvSpPr>
              <a:spLocks noChangeShapeType="1"/>
            </p:cNvSpPr>
            <p:nvPr/>
          </p:nvSpPr>
          <p:spPr bwMode="auto">
            <a:xfrm flipV="1">
              <a:off x="2865381" y="4067112"/>
              <a:ext cx="177838" cy="1257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7" name="Line 47"/>
            <p:cNvSpPr>
              <a:spLocks noChangeShapeType="1"/>
            </p:cNvSpPr>
            <p:nvPr/>
          </p:nvSpPr>
          <p:spPr bwMode="auto">
            <a:xfrm flipV="1">
              <a:off x="2616409" y="4192866"/>
              <a:ext cx="248973" cy="1571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8" name="Line 49"/>
            <p:cNvSpPr>
              <a:spLocks noChangeShapeType="1"/>
            </p:cNvSpPr>
            <p:nvPr/>
          </p:nvSpPr>
          <p:spPr bwMode="auto">
            <a:xfrm flipV="1">
              <a:off x="2119803" y="3405557"/>
              <a:ext cx="177838" cy="1261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9" name="Line 50"/>
            <p:cNvSpPr>
              <a:spLocks noChangeShapeType="1"/>
            </p:cNvSpPr>
            <p:nvPr/>
          </p:nvSpPr>
          <p:spPr bwMode="auto">
            <a:xfrm flipV="1">
              <a:off x="1870832" y="3531670"/>
              <a:ext cx="248973" cy="15764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0" name="Line 52"/>
            <p:cNvSpPr>
              <a:spLocks noChangeShapeType="1"/>
            </p:cNvSpPr>
            <p:nvPr/>
          </p:nvSpPr>
          <p:spPr bwMode="auto">
            <a:xfrm flipV="1">
              <a:off x="2119803" y="4067112"/>
              <a:ext cx="177838" cy="1257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1" name="Line 53"/>
            <p:cNvSpPr>
              <a:spLocks noChangeShapeType="1"/>
            </p:cNvSpPr>
            <p:nvPr/>
          </p:nvSpPr>
          <p:spPr bwMode="auto">
            <a:xfrm flipV="1">
              <a:off x="1870832" y="4192866"/>
              <a:ext cx="248973" cy="157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2" name="AutoShape 119"/>
            <p:cNvSpPr>
              <a:spLocks noChangeArrowheads="1"/>
            </p:cNvSpPr>
            <p:nvPr/>
          </p:nvSpPr>
          <p:spPr bwMode="auto">
            <a:xfrm>
              <a:off x="1830570" y="4312136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43" name="AutoShape 119"/>
            <p:cNvSpPr>
              <a:spLocks noChangeArrowheads="1"/>
            </p:cNvSpPr>
            <p:nvPr/>
          </p:nvSpPr>
          <p:spPr bwMode="auto">
            <a:xfrm>
              <a:off x="2578431" y="4302337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44" name="AutoShape 119"/>
            <p:cNvSpPr>
              <a:spLocks noChangeArrowheads="1"/>
            </p:cNvSpPr>
            <p:nvPr/>
          </p:nvSpPr>
          <p:spPr bwMode="auto">
            <a:xfrm>
              <a:off x="2258245" y="4031408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45" name="AutoShape 119"/>
            <p:cNvSpPr>
              <a:spLocks noChangeArrowheads="1"/>
            </p:cNvSpPr>
            <p:nvPr/>
          </p:nvSpPr>
          <p:spPr bwMode="auto">
            <a:xfrm>
              <a:off x="3002996" y="4021609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46" name="AutoShape 119"/>
            <p:cNvSpPr>
              <a:spLocks noChangeArrowheads="1"/>
            </p:cNvSpPr>
            <p:nvPr/>
          </p:nvSpPr>
          <p:spPr bwMode="auto">
            <a:xfrm>
              <a:off x="2247887" y="3343722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3200">
                <a:solidFill>
                  <a:srgbClr val="0033CC"/>
                </a:solidFill>
              </a:endParaRPr>
            </a:p>
          </p:txBody>
        </p:sp>
        <p:sp>
          <p:nvSpPr>
            <p:cNvPr id="147" name="AutoShape 119"/>
            <p:cNvSpPr>
              <a:spLocks noChangeArrowheads="1"/>
            </p:cNvSpPr>
            <p:nvPr/>
          </p:nvSpPr>
          <p:spPr bwMode="auto">
            <a:xfrm>
              <a:off x="2992638" y="3356532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48" name="AutoShape 119"/>
            <p:cNvSpPr>
              <a:spLocks noChangeArrowheads="1"/>
            </p:cNvSpPr>
            <p:nvPr/>
          </p:nvSpPr>
          <p:spPr bwMode="auto">
            <a:xfrm>
              <a:off x="1830570" y="3650823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49" name="AutoShape 119"/>
            <p:cNvSpPr>
              <a:spLocks noChangeArrowheads="1"/>
            </p:cNvSpPr>
            <p:nvPr/>
          </p:nvSpPr>
          <p:spPr bwMode="auto">
            <a:xfrm>
              <a:off x="2572210" y="3641023"/>
              <a:ext cx="78568" cy="77533"/>
            </a:xfrm>
            <a:prstGeom prst="flowChartConnector">
              <a:avLst/>
            </a:prstGeom>
            <a:solidFill>
              <a:srgbClr val="0033CC"/>
            </a:soli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2400">
                <a:solidFill>
                  <a:srgbClr val="000000"/>
                </a:solidFill>
              </a:endParaRPr>
            </a:p>
          </p:txBody>
        </p:sp>
      </p:grpSp>
      <p:cxnSp>
        <p:nvCxnSpPr>
          <p:cNvPr id="150" name="Straight Arrow Connector 149"/>
          <p:cNvCxnSpPr/>
          <p:nvPr/>
        </p:nvCxnSpPr>
        <p:spPr>
          <a:xfrm flipV="1">
            <a:off x="2263601" y="1963467"/>
            <a:ext cx="234070" cy="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4533998" y="1837347"/>
            <a:ext cx="0" cy="252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2700000" flipV="1">
            <a:off x="6690435" y="1843697"/>
            <a:ext cx="0" cy="240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514445" y="5009698"/>
            <a:ext cx="8629555" cy="796532"/>
            <a:chOff x="323850" y="4181906"/>
            <a:chExt cx="9080500" cy="1127433"/>
          </a:xfrm>
        </p:grpSpPr>
        <p:grpSp>
          <p:nvGrpSpPr>
            <p:cNvPr id="154" name="Group 153"/>
            <p:cNvGrpSpPr/>
            <p:nvPr/>
          </p:nvGrpSpPr>
          <p:grpSpPr>
            <a:xfrm>
              <a:off x="371475" y="4181906"/>
              <a:ext cx="8543925" cy="1048633"/>
              <a:chOff x="-76199" y="4181906"/>
              <a:chExt cx="8543925" cy="1048633"/>
            </a:xfrm>
          </p:grpSpPr>
          <p:sp>
            <p:nvSpPr>
              <p:cNvPr id="156" name="Rounded Rectangle 155"/>
              <p:cNvSpPr/>
              <p:nvPr/>
            </p:nvSpPr>
            <p:spPr bwMode="auto">
              <a:xfrm>
                <a:off x="-76199" y="4230031"/>
                <a:ext cx="8543925" cy="1000508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57" name="Straight Connector 156"/>
              <p:cNvCxnSpPr/>
              <p:nvPr/>
            </p:nvCxnSpPr>
            <p:spPr bwMode="auto">
              <a:xfrm>
                <a:off x="-76199" y="4723702"/>
                <a:ext cx="854392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8" name="TextBox 157"/>
              <p:cNvSpPr txBox="1"/>
              <p:nvPr/>
            </p:nvSpPr>
            <p:spPr>
              <a:xfrm>
                <a:off x="0" y="4181906"/>
                <a:ext cx="8076108" cy="609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i="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Repair Lemma</a:t>
                </a:r>
                <a:endParaRPr lang="en-US" sz="2400" i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323850" y="4655886"/>
                  <a:ext cx="9080500" cy="65345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sz="2400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𝑓</m:t>
                      </m:r>
                    </m:oMath>
                  </a14:m>
                  <a:r>
                    <a:rPr lang="en-US" sz="2400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 can be made monotone by changing  </a:t>
                  </a:r>
                  <a14:m>
                    <m:oMath xmlns:m="http://schemas.openxmlformats.org/officeDocument/2006/math">
                      <m:r>
                        <a:rPr lang="en-US" sz="2400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≤2⋅</m:t>
                      </m:r>
                      <m:r>
                        <a:rPr lang="en-US" sz="2400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sz="2400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 values. </a:t>
                  </a:r>
                  <a:endParaRPr lang="en-US" sz="2400" i="0" kern="0" dirty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50" y="4655886"/>
                  <a:ext cx="9080500" cy="65345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9" name="Freeform 158"/>
          <p:cNvSpPr>
            <a:spLocks/>
          </p:cNvSpPr>
          <p:nvPr/>
        </p:nvSpPr>
        <p:spPr bwMode="auto">
          <a:xfrm>
            <a:off x="8457021" y="4870519"/>
            <a:ext cx="366860" cy="481040"/>
          </a:xfrm>
          <a:custGeom>
            <a:avLst/>
            <a:gdLst>
              <a:gd name="T0" fmla="*/ 0 w 1711"/>
              <a:gd name="T1" fmla="*/ 0 h 2342"/>
              <a:gd name="T2" fmla="*/ 0 w 1711"/>
              <a:gd name="T3" fmla="*/ 0 h 2342"/>
              <a:gd name="T4" fmla="*/ 0 w 1711"/>
              <a:gd name="T5" fmla="*/ 0 h 2342"/>
              <a:gd name="T6" fmla="*/ 0 w 1711"/>
              <a:gd name="T7" fmla="*/ 0 h 2342"/>
              <a:gd name="T8" fmla="*/ 0 w 1711"/>
              <a:gd name="T9" fmla="*/ 0 h 2342"/>
              <a:gd name="T10" fmla="*/ 0 w 1711"/>
              <a:gd name="T11" fmla="*/ 0 h 2342"/>
              <a:gd name="T12" fmla="*/ 0 w 1711"/>
              <a:gd name="T13" fmla="*/ 0 h 23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1"/>
              <a:gd name="T22" fmla="*/ 0 h 2342"/>
              <a:gd name="T23" fmla="*/ 1711 w 1711"/>
              <a:gd name="T24" fmla="*/ 2342 h 234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1" h="2342">
                <a:moveTo>
                  <a:pt x="193" y="1092"/>
                </a:moveTo>
                <a:lnTo>
                  <a:pt x="0" y="1726"/>
                </a:lnTo>
                <a:lnTo>
                  <a:pt x="660" y="2342"/>
                </a:lnTo>
                <a:lnTo>
                  <a:pt x="1711" y="273"/>
                </a:lnTo>
                <a:lnTo>
                  <a:pt x="1711" y="0"/>
                </a:lnTo>
                <a:lnTo>
                  <a:pt x="539" y="1744"/>
                </a:lnTo>
                <a:lnTo>
                  <a:pt x="193" y="109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61" name="Straight Arrow Connector 160"/>
          <p:cNvCxnSpPr/>
          <p:nvPr/>
        </p:nvCxnSpPr>
        <p:spPr bwMode="auto">
          <a:xfrm flipV="1">
            <a:off x="5037264" y="5750558"/>
            <a:ext cx="910325" cy="2995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CC66"/>
            </a:solidFill>
            <a:prstDash val="solid"/>
            <a:round/>
            <a:headEnd type="none" w="sm" len="sm"/>
            <a:tailEnd type="arrow"/>
          </a:ln>
          <a:effectLst/>
        </p:spPr>
      </p:cxnSp>
      <p:pic>
        <p:nvPicPr>
          <p:cNvPr id="16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23" y="5806230"/>
            <a:ext cx="487680" cy="48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52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33400" y="76200"/>
                <a:ext cx="8511616" cy="914400"/>
              </a:xfrm>
            </p:spPr>
            <p:txBody>
              <a:bodyPr/>
              <a:lstStyle/>
              <a:p>
                <a:r>
                  <a:rPr lang="en-US" sz="2800" dirty="0" smtClean="0"/>
                  <a:t>Testing if a Functions </a:t>
                </a:r>
                <a14:m>
                  <m:oMath xmlns:m="http://schemas.openxmlformats.org/officeDocument/2006/math">
                    <m:r>
                      <a:rPr lang="en-US" sz="2800" b="0">
                        <a:latin typeface="Cambria Math"/>
                      </a:rPr>
                      <m:t>𝑓</m:t>
                    </m:r>
                    <m:r>
                      <a:rPr lang="en-US" sz="2800" b="0">
                        <a:latin typeface="Cambria Math"/>
                      </a:rPr>
                      <m:t> :</m:t>
                    </m:r>
                    <m:sSup>
                      <m:sSupPr>
                        <m:ctrlPr>
                          <a:rPr lang="en-US" sz="2800" b="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b="0">
                        <a:latin typeface="Cambria Math"/>
                      </a:rPr>
                      <m:t>→{0,1}</m:t>
                    </m:r>
                  </m:oMath>
                </a14:m>
                <a:r>
                  <a:rPr lang="en-US" sz="2800" dirty="0"/>
                  <a:t> is </a:t>
                </a:r>
                <a:r>
                  <a:rPr lang="en-US" sz="2800" dirty="0" smtClean="0"/>
                  <a:t> monotone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3400" y="76200"/>
                <a:ext cx="8511616" cy="914400"/>
              </a:xfrm>
              <a:blipFill rotWithShape="1">
                <a:blip r:embed="rId3"/>
                <a:stretch>
                  <a:fillRect l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71CD72-7C3B-41B0-927F-4D2558F2CC0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pPr marL="0" lvl="0" indent="0">
                  <a:buNone/>
                </a:pP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0" lvl="0" indent="0">
                  <a:buNone/>
                </a:pPr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pPr marL="0" lvl="0" indent="0">
                  <a:buNone/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Monotone or </a:t>
                </a: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𝜀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-far from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monotone?</a:t>
                </a: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0" lvl="0" indent="0">
                  <a:buNone/>
                </a:pP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0" lvl="0" indent="0">
                  <a:buNone/>
                </a:pPr>
                <a:r>
                  <a:rPr lang="en-US" sz="2400" dirty="0">
                    <a:solidFill>
                      <a:srgbClr val="000000"/>
                    </a:solidFill>
                  </a:rPr>
                  <a:t>		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            </a:t>
                </a:r>
                <a:r>
                  <a:rPr lang="en-US" sz="2400" dirty="0" smtClean="0">
                    <a:solidFill>
                      <a:srgbClr val="0033CC"/>
                    </a:solidFill>
                  </a:rPr>
                  <a:t>O(n/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CC"/>
                        </a:solidFill>
                        <a:latin typeface="Cambria Math"/>
                      </a:rPr>
                      <m:t>𝜀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33CC"/>
                    </a:solidFill>
                  </a:rPr>
                  <a:t>time</a:t>
                </a:r>
              </a:p>
              <a:p>
                <a:pPr marL="0" lvl="0" indent="0">
                  <a:buNone/>
                </a:pPr>
                <a:r>
                  <a:rPr lang="en-US" sz="2400" dirty="0" smtClean="0"/>
                  <a:t>                                    (logarithmic in the size </a:t>
                </a:r>
              </a:p>
              <a:p>
                <a:pPr marL="0" lvl="0" indent="0" algn="ctr">
                  <a:buNone/>
                </a:pPr>
                <a:r>
                  <a:rPr lang="en-US" sz="2400" dirty="0" smtClean="0"/>
                  <a:t>  of the input)</a:t>
                </a:r>
                <a:endParaRPr lang="en-US" sz="2400" dirty="0"/>
              </a:p>
              <a:p>
                <a:pPr marL="0" lvl="0" indent="0">
                  <a:buNone/>
                </a:pP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0" lvl="1" indent="0">
                  <a:buNone/>
                </a:pPr>
                <a:endParaRPr lang="en-US" dirty="0" smtClean="0">
                  <a:solidFill>
                    <a:srgbClr val="990033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7066362" y="779784"/>
            <a:ext cx="1645456" cy="2165920"/>
            <a:chOff x="6987944" y="2046842"/>
            <a:chExt cx="1645456" cy="2165920"/>
          </a:xfrm>
        </p:grpSpPr>
        <p:sp>
          <p:nvSpPr>
            <p:cNvPr id="10" name="Line 62"/>
            <p:cNvSpPr>
              <a:spLocks noChangeShapeType="1"/>
            </p:cNvSpPr>
            <p:nvPr/>
          </p:nvSpPr>
          <p:spPr bwMode="auto">
            <a:xfrm rot="13500000">
              <a:off x="7254983" y="3147280"/>
              <a:ext cx="664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Line 63"/>
            <p:cNvSpPr>
              <a:spLocks noChangeShapeType="1"/>
            </p:cNvSpPr>
            <p:nvPr/>
          </p:nvSpPr>
          <p:spPr bwMode="auto">
            <a:xfrm rot="13500000">
              <a:off x="7824653" y="2577610"/>
              <a:ext cx="664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Line 64"/>
            <p:cNvSpPr>
              <a:spLocks noChangeShapeType="1"/>
            </p:cNvSpPr>
            <p:nvPr/>
          </p:nvSpPr>
          <p:spPr bwMode="auto">
            <a:xfrm rot="13500000">
              <a:off x="7131340" y="3673995"/>
              <a:ext cx="6632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auto">
            <a:xfrm rot="13500000">
              <a:off x="7701010" y="3104324"/>
              <a:ext cx="6632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Line 71"/>
            <p:cNvSpPr>
              <a:spLocks noChangeShapeType="1"/>
            </p:cNvSpPr>
            <p:nvPr/>
          </p:nvSpPr>
          <p:spPr bwMode="auto">
            <a:xfrm rot="18900000" flipV="1">
              <a:off x="8099204" y="2933492"/>
              <a:ext cx="460198" cy="2842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Line 74"/>
            <p:cNvSpPr>
              <a:spLocks noChangeShapeType="1"/>
            </p:cNvSpPr>
            <p:nvPr/>
          </p:nvSpPr>
          <p:spPr bwMode="auto">
            <a:xfrm rot="18900000" flipV="1">
              <a:off x="7060255" y="3033420"/>
              <a:ext cx="460197" cy="285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Line 77"/>
            <p:cNvSpPr>
              <a:spLocks noChangeShapeType="1"/>
            </p:cNvSpPr>
            <p:nvPr/>
          </p:nvSpPr>
          <p:spPr bwMode="auto">
            <a:xfrm rot="18900000" flipV="1">
              <a:off x="7529536" y="3503162"/>
              <a:ext cx="460197" cy="2842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84"/>
            <p:cNvSpPr>
              <a:spLocks noChangeShapeType="1"/>
            </p:cNvSpPr>
            <p:nvPr/>
          </p:nvSpPr>
          <p:spPr bwMode="auto">
            <a:xfrm rot="18900000">
              <a:off x="7234259" y="2627641"/>
              <a:ext cx="805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 rot="18900000">
              <a:off x="7703865" y="3097247"/>
              <a:ext cx="805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rot="18900000">
              <a:off x="7110481" y="3154681"/>
              <a:ext cx="805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Line 87"/>
            <p:cNvSpPr>
              <a:spLocks noChangeShapeType="1"/>
            </p:cNvSpPr>
            <p:nvPr/>
          </p:nvSpPr>
          <p:spPr bwMode="auto">
            <a:xfrm rot="18900000">
              <a:off x="7579436" y="3623637"/>
              <a:ext cx="805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Line 77"/>
            <p:cNvSpPr>
              <a:spLocks noChangeShapeType="1"/>
            </p:cNvSpPr>
            <p:nvPr/>
          </p:nvSpPr>
          <p:spPr bwMode="auto">
            <a:xfrm rot="18900000" flipV="1">
              <a:off x="7620141" y="2485525"/>
              <a:ext cx="460197" cy="2842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37333" y="381265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0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555738" y="320577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0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172850" y="318202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0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320494" y="253573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0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84392" y="25534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1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49524" y="20468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1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59855" y="256154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1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87944" y="317733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1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66362" y="3260962"/>
            <a:ext cx="1645456" cy="2165920"/>
            <a:chOff x="6987944" y="2046842"/>
            <a:chExt cx="1645456" cy="216592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rot="13500000">
              <a:off x="7254983" y="3147280"/>
              <a:ext cx="664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rot="13500000">
              <a:off x="7824653" y="2577610"/>
              <a:ext cx="664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 rot="13500000">
              <a:off x="7131340" y="3673995"/>
              <a:ext cx="6632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" name="Line 65"/>
            <p:cNvSpPr>
              <a:spLocks noChangeShapeType="1"/>
            </p:cNvSpPr>
            <p:nvPr/>
          </p:nvSpPr>
          <p:spPr bwMode="auto">
            <a:xfrm rot="13500000">
              <a:off x="7701010" y="3104324"/>
              <a:ext cx="6632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Line 71"/>
            <p:cNvSpPr>
              <a:spLocks noChangeShapeType="1"/>
            </p:cNvSpPr>
            <p:nvPr/>
          </p:nvSpPr>
          <p:spPr bwMode="auto">
            <a:xfrm rot="18900000" flipV="1">
              <a:off x="8099204" y="2933492"/>
              <a:ext cx="460198" cy="2842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3" name="Line 74"/>
            <p:cNvSpPr>
              <a:spLocks noChangeShapeType="1"/>
            </p:cNvSpPr>
            <p:nvPr/>
          </p:nvSpPr>
          <p:spPr bwMode="auto">
            <a:xfrm rot="18900000" flipV="1">
              <a:off x="7060255" y="3033420"/>
              <a:ext cx="460197" cy="285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" name="Line 77"/>
            <p:cNvSpPr>
              <a:spLocks noChangeShapeType="1"/>
            </p:cNvSpPr>
            <p:nvPr/>
          </p:nvSpPr>
          <p:spPr bwMode="auto">
            <a:xfrm rot="18900000" flipV="1">
              <a:off x="7529536" y="3503162"/>
              <a:ext cx="460197" cy="2842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5" name="Line 84"/>
            <p:cNvSpPr>
              <a:spLocks noChangeShapeType="1"/>
            </p:cNvSpPr>
            <p:nvPr/>
          </p:nvSpPr>
          <p:spPr bwMode="auto">
            <a:xfrm rot="18900000">
              <a:off x="7234259" y="2627641"/>
              <a:ext cx="80563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6" name="Line 85"/>
            <p:cNvSpPr>
              <a:spLocks noChangeShapeType="1"/>
            </p:cNvSpPr>
            <p:nvPr/>
          </p:nvSpPr>
          <p:spPr bwMode="auto">
            <a:xfrm rot="18900000">
              <a:off x="7703865" y="3097247"/>
              <a:ext cx="80563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7" name="Line 86"/>
            <p:cNvSpPr>
              <a:spLocks noChangeShapeType="1"/>
            </p:cNvSpPr>
            <p:nvPr/>
          </p:nvSpPr>
          <p:spPr bwMode="auto">
            <a:xfrm rot="18900000">
              <a:off x="7110481" y="3154681"/>
              <a:ext cx="8056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8" name="Line 87"/>
            <p:cNvSpPr>
              <a:spLocks noChangeShapeType="1"/>
            </p:cNvSpPr>
            <p:nvPr/>
          </p:nvSpPr>
          <p:spPr bwMode="auto">
            <a:xfrm rot="18900000">
              <a:off x="7579436" y="3623637"/>
              <a:ext cx="8056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" name="Line 77"/>
            <p:cNvSpPr>
              <a:spLocks noChangeShapeType="1"/>
            </p:cNvSpPr>
            <p:nvPr/>
          </p:nvSpPr>
          <p:spPr bwMode="auto">
            <a:xfrm rot="18900000" flipV="1">
              <a:off x="7620141" y="2485525"/>
              <a:ext cx="460197" cy="2842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37333" y="381265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1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55738" y="320577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1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72850" y="318202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0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320494" y="253573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0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784392" y="25534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0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849524" y="20468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0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59855" y="256154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1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87944" y="317733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dirty="0" smtClean="0">
                  <a:solidFill>
                    <a:srgbClr val="000000"/>
                  </a:solidFill>
                </a:rPr>
                <a:t>1</a:t>
              </a:r>
              <a:endParaRPr lang="en-US" i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284598" y="2745649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rgbClr val="00B050"/>
                </a:solidFill>
              </a:rPr>
              <a:t>monotone</a:t>
            </a:r>
            <a:endParaRPr lang="en-US" i="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733165" y="5130549"/>
                <a:ext cx="2311851" cy="526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0" dirty="0" smtClean="0">
                    <a:solidFill>
                      <a:srgbClr val="00B050"/>
                    </a:solidFill>
                  </a:rPr>
                  <a:t>-far from monotone</a:t>
                </a:r>
                <a:endParaRPr lang="en-US" i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165" y="5130549"/>
                <a:ext cx="2311851" cy="526939"/>
              </a:xfrm>
              <a:prstGeom prst="rect">
                <a:avLst/>
              </a:prstGeom>
              <a:blipFill rotWithShape="1">
                <a:blip r:embed="rId5"/>
                <a:stretch>
                  <a:fillRect r="-1847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reeform 79"/>
          <p:cNvSpPr>
            <a:spLocks/>
          </p:cNvSpPr>
          <p:nvPr/>
        </p:nvSpPr>
        <p:spPr bwMode="auto">
          <a:xfrm>
            <a:off x="4915772" y="3429000"/>
            <a:ext cx="366860" cy="481040"/>
          </a:xfrm>
          <a:custGeom>
            <a:avLst/>
            <a:gdLst>
              <a:gd name="T0" fmla="*/ 0 w 1711"/>
              <a:gd name="T1" fmla="*/ 0 h 2342"/>
              <a:gd name="T2" fmla="*/ 0 w 1711"/>
              <a:gd name="T3" fmla="*/ 0 h 2342"/>
              <a:gd name="T4" fmla="*/ 0 w 1711"/>
              <a:gd name="T5" fmla="*/ 0 h 2342"/>
              <a:gd name="T6" fmla="*/ 0 w 1711"/>
              <a:gd name="T7" fmla="*/ 0 h 2342"/>
              <a:gd name="T8" fmla="*/ 0 w 1711"/>
              <a:gd name="T9" fmla="*/ 0 h 2342"/>
              <a:gd name="T10" fmla="*/ 0 w 1711"/>
              <a:gd name="T11" fmla="*/ 0 h 2342"/>
              <a:gd name="T12" fmla="*/ 0 w 1711"/>
              <a:gd name="T13" fmla="*/ 0 h 23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1"/>
              <a:gd name="T22" fmla="*/ 0 h 2342"/>
              <a:gd name="T23" fmla="*/ 1711 w 1711"/>
              <a:gd name="T24" fmla="*/ 2342 h 234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1" h="2342">
                <a:moveTo>
                  <a:pt x="193" y="1092"/>
                </a:moveTo>
                <a:lnTo>
                  <a:pt x="0" y="1726"/>
                </a:lnTo>
                <a:lnTo>
                  <a:pt x="660" y="2342"/>
                </a:lnTo>
                <a:lnTo>
                  <a:pt x="1711" y="273"/>
                </a:lnTo>
                <a:lnTo>
                  <a:pt x="1711" y="0"/>
                </a:lnTo>
                <a:lnTo>
                  <a:pt x="539" y="1744"/>
                </a:lnTo>
                <a:lnTo>
                  <a:pt x="193" y="109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0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69448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Graph Properties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12760" y="3441892"/>
            <a:ext cx="85344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tint val="6000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92976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Classical Approximation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971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2760" y="3044836"/>
            <a:ext cx="85344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tint val="6000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520" y="311622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3600" i="0" dirty="0" smtClean="0">
                <a:solidFill>
                  <a:schemeClr val="tx1"/>
                </a:solidFill>
              </a:rPr>
              <a:t>A Simple Example</a:t>
            </a:r>
            <a:endParaRPr 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37503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382000" cy="914400"/>
          </a:xfrm>
        </p:spPr>
        <p:txBody>
          <a:bodyPr/>
          <a:lstStyle/>
          <a:p>
            <a:r>
              <a:rPr lang="en-US" dirty="0" smtClean="0"/>
              <a:t>Testing if a Graph is Connected </a:t>
            </a:r>
            <a:r>
              <a:rPr lang="en-US" sz="2800" i="0" dirty="0">
                <a:solidFill>
                  <a:srgbClr val="990033"/>
                </a:solidFill>
              </a:rPr>
              <a:t>[</a:t>
            </a:r>
            <a:r>
              <a:rPr lang="en-US" sz="2800" i="0" dirty="0" err="1">
                <a:solidFill>
                  <a:srgbClr val="990033"/>
                </a:solidFill>
              </a:rPr>
              <a:t>Goldreich</a:t>
            </a:r>
            <a:r>
              <a:rPr lang="en-US" sz="2800" i="0" dirty="0">
                <a:solidFill>
                  <a:srgbClr val="990033"/>
                </a:solidFill>
              </a:rPr>
              <a:t> Ron]</a:t>
            </a:r>
            <a:r>
              <a:rPr lang="en-US" sz="4000" dirty="0">
                <a:solidFill>
                  <a:srgbClr val="990033"/>
                </a:solidFill>
              </a:rPr>
              <a:t> 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007468"/>
                <a:ext cx="8382000" cy="52578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sz="2400" dirty="0" smtClean="0">
                    <a:solidFill>
                      <a:schemeClr val="accent2"/>
                    </a:solidFill>
                  </a:rPr>
                  <a:t>Input: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/>
                  <a:t>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𝐺</m:t>
                    </m:r>
                    <m:r>
                      <a:rPr lang="en-US" sz="2400" i="1" dirty="0" smtClean="0">
                        <a:latin typeface="Cambria Math"/>
                      </a:rPr>
                      <m:t>=(</m:t>
                    </m:r>
                    <m:r>
                      <a:rPr lang="en-US" sz="2400" i="1" dirty="0" smtClean="0">
                        <a:latin typeface="Cambria Math"/>
                      </a:rPr>
                      <m:t>𝑉</m:t>
                    </m:r>
                    <m:r>
                      <a:rPr lang="en-US" sz="2400" i="1" dirty="0" smtClean="0">
                        <a:latin typeface="Cambria Math"/>
                      </a:rPr>
                      <m:t>,</m:t>
                    </m:r>
                    <m:r>
                      <a:rPr lang="en-US" sz="2400" i="1" dirty="0" smtClean="0">
                        <a:latin typeface="Cambria Math"/>
                      </a:rPr>
                      <m:t>𝐸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on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vertices</a:t>
                </a:r>
              </a:p>
              <a:p>
                <a:r>
                  <a:rPr lang="en-US" dirty="0" smtClean="0"/>
                  <a:t>in adjacency lists representation </a:t>
                </a:r>
              </a:p>
              <a:p>
                <a:pPr>
                  <a:buNone/>
                </a:pPr>
                <a:r>
                  <a:rPr lang="en-US" dirty="0" smtClean="0"/>
                  <a:t>      (a list of neighbors for each vertex) </a:t>
                </a:r>
                <a:endParaRPr lang="en-US" dirty="0" smtClean="0">
                  <a:solidFill>
                    <a:srgbClr val="0033CC"/>
                  </a:solidFill>
                </a:endParaRPr>
              </a:p>
              <a:p>
                <a:r>
                  <a:rPr lang="en-US" dirty="0" smtClean="0"/>
                  <a:t>maximum degree </a:t>
                </a:r>
                <a:r>
                  <a:rPr lang="en-US" i="1" dirty="0" smtClean="0">
                    <a:solidFill>
                      <a:srgbClr val="0033CC"/>
                    </a:solidFill>
                  </a:rPr>
                  <a:t>d</a:t>
                </a:r>
                <a:r>
                  <a:rPr lang="en-US" dirty="0" smtClean="0"/>
                  <a:t>, i.e., adjacency lists of length</a:t>
                </a:r>
                <a:r>
                  <a:rPr lang="en-US" i="1" dirty="0" smtClean="0">
                    <a:solidFill>
                      <a:srgbClr val="0033CC"/>
                    </a:solidFill>
                  </a:rPr>
                  <a:t> d</a:t>
                </a:r>
                <a:r>
                  <a:rPr lang="en-US" dirty="0" smtClean="0"/>
                  <a:t> with some empty entries</a:t>
                </a:r>
              </a:p>
              <a:p>
                <a:pPr>
                  <a:buNone/>
                </a:pPr>
                <a:r>
                  <a:rPr lang="en-US" sz="2400" dirty="0" smtClean="0">
                    <a:solidFill>
                      <a:srgbClr val="0033CC"/>
                    </a:solidFill>
                  </a:rPr>
                  <a:t>Query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err="1" smtClean="0">
                        <a:solidFill>
                          <a:srgbClr val="0033CC"/>
                        </a:solidFill>
                        <a:latin typeface="Cambria Math"/>
                      </a:rPr>
                      <m:t>𝑣</m:t>
                    </m:r>
                    <m:r>
                      <a:rPr lang="en-US" sz="2400" i="1" dirty="0" err="1" smtClean="0">
                        <a:solidFill>
                          <a:srgbClr val="0033CC"/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 err="1" smtClean="0">
                        <a:solidFill>
                          <a:srgbClr val="0033CC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rgbClr val="0033CC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/>
                      </a:rPr>
                      <m:t>∈ </m:t>
                    </m:r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>
                    <a:solidFill>
                      <a:srgbClr val="0033CC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/>
                      </a:rPr>
                      <m:t>∈[</m:t>
                    </m:r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/>
                      </a:rPr>
                      <m:t>𝑑</m:t>
                    </m:r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rgbClr val="0033CC"/>
                    </a:solidFill>
                  </a:rPr>
                  <a:t>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entry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adjacency list of vertex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</m:oMath>
                </a14:m>
                <a:endParaRPr lang="en-US" sz="2400" dirty="0" smtClean="0">
                  <a:solidFill>
                    <a:srgbClr val="0033CC"/>
                  </a:solidFill>
                </a:endParaRPr>
              </a:p>
              <a:p>
                <a:pPr>
                  <a:buNone/>
                </a:pPr>
                <a:r>
                  <a:rPr lang="en-US" sz="2400" dirty="0" smtClean="0">
                    <a:solidFill>
                      <a:srgbClr val="0033CC"/>
                    </a:solidFill>
                  </a:rPr>
                  <a:t>Exact Answer: </a:t>
                </a:r>
                <a:r>
                  <a:rPr lang="en-US" sz="2400" dirty="0" smtClean="0">
                    <a:solidFill>
                      <a:srgbClr val="800080"/>
                    </a:solidFill>
                    <a:latin typeface="Symbol" pitchFamily="18" charset="2"/>
                  </a:rPr>
                  <a:t>W</a:t>
                </a:r>
                <a:r>
                  <a:rPr lang="en-US" sz="2400" dirty="0" smtClean="0">
                    <a:solidFill>
                      <a:srgbClr val="800080"/>
                    </a:solidFill>
                  </a:rPr>
                  <a:t>(</a:t>
                </a:r>
                <a:r>
                  <a:rPr lang="en-US" sz="2400" dirty="0" err="1" smtClean="0">
                    <a:solidFill>
                      <a:srgbClr val="800080"/>
                    </a:solidFill>
                  </a:rPr>
                  <a:t>dn</a:t>
                </a:r>
                <a:r>
                  <a:rPr lang="en-US" sz="2400" dirty="0" smtClean="0">
                    <a:solidFill>
                      <a:srgbClr val="800080"/>
                    </a:solidFill>
                  </a:rPr>
                  <a:t>) time</a:t>
                </a:r>
              </a:p>
              <a:p>
                <a:pPr>
                  <a:buNone/>
                </a:pPr>
                <a:endParaRPr lang="en-US" sz="2400" dirty="0" smtClean="0">
                  <a:solidFill>
                    <a:srgbClr val="0033CC"/>
                  </a:solidFill>
                </a:endParaRPr>
              </a:p>
              <a:p>
                <a:r>
                  <a:rPr lang="en-US" sz="2400" dirty="0" smtClean="0">
                    <a:solidFill>
                      <a:srgbClr val="00B050"/>
                    </a:solidFill>
                  </a:rPr>
                  <a:t>Approximate version:  </a:t>
                </a:r>
              </a:p>
              <a:p>
                <a:pPr marL="0" indent="0" algn="r">
                  <a:buNone/>
                </a:pPr>
                <a:r>
                  <a:rPr lang="en-US" sz="2400" dirty="0" smtClean="0"/>
                  <a:t>Is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graph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connected </a:t>
                </a:r>
                <a:r>
                  <a:rPr lang="en-US" sz="2400" dirty="0"/>
                  <a:t>or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cmmi10"/>
                  </a:rPr>
                  <a:t>²</a:t>
                </a:r>
                <a:r>
                  <a:rPr lang="en-US" sz="2400" dirty="0">
                    <a:solidFill>
                      <a:srgbClr val="FF0000"/>
                    </a:solidFill>
                  </a:rPr>
                  <a:t>-far from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connected</a:t>
                </a:r>
                <a:r>
                  <a:rPr lang="en-US" sz="2400" dirty="0" smtClean="0"/>
                  <a:t>?</a:t>
                </a:r>
                <a:endParaRPr lang="en-US" sz="2400" dirty="0"/>
              </a:p>
              <a:p>
                <a:pPr>
                  <a:buNone/>
                </a:pPr>
                <a:r>
                  <a:rPr lang="en-US" sz="2400" dirty="0" err="1" smtClean="0"/>
                  <a:t>dist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#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𝑜𝑓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𝑒𝑛𝑡𝑖𝑟𝑒𝑠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𝑖𝑛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𝑎𝑑𝑗𝑎𝑐𝑒𝑛𝑐𝑦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𝑙𝑖𝑠𝑡𝑠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𝑜𝑛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𝑤h𝑖𝑐h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𝑎𝑛𝑑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𝑑𝑖𝑓𝑓𝑒𝑟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𝑑𝑛</m:t>
                        </m:r>
                      </m:den>
                    </m:f>
                  </m:oMath>
                </a14:m>
                <a:endParaRPr lang="en-US" sz="2400" dirty="0" smtClean="0">
                  <a:cs typeface="Arial"/>
                  <a:sym typeface="Math A"/>
                </a:endParaRPr>
              </a:p>
              <a:p>
                <a:pPr>
                  <a:buNone/>
                </a:pPr>
                <a:r>
                  <a:rPr lang="en-US" sz="2400" dirty="0" smtClean="0">
                    <a:solidFill>
                      <a:schemeClr val="accent2"/>
                    </a:solidFill>
                  </a:rPr>
                  <a:t>Time: </a:t>
                </a:r>
                <a:r>
                  <a:rPr lang="en-US" sz="2400" i="1" dirty="0" smtClean="0">
                    <a:solidFill>
                      <a:srgbClr val="008000"/>
                    </a:solidFill>
                    <a:sym typeface="Math A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accent2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dirty="0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 smtClean="0">
                    <a:solidFill>
                      <a:srgbClr val="80008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800080"/>
                    </a:solidFill>
                  </a:rPr>
                  <a:t>today </a:t>
                </a:r>
              </a:p>
              <a:p>
                <a:pPr>
                  <a:buNone/>
                </a:pPr>
                <a:endParaRPr lang="en-US" sz="2800" dirty="0" smtClean="0">
                  <a:solidFill>
                    <a:srgbClr val="800080"/>
                  </a:solidFill>
                </a:endParaRPr>
              </a:p>
              <a:p>
                <a:pPr marL="0" indent="0">
                  <a:buNone/>
                </a:pPr>
                <a:endParaRPr lang="en-US" sz="3200" dirty="0">
                  <a:solidFill>
                    <a:schemeClr val="accent2"/>
                  </a:solidFill>
                </a:endParaRPr>
              </a:p>
              <a:p>
                <a:pPr>
                  <a:buNone/>
                </a:pPr>
                <a:endParaRPr lang="en-US" sz="2800" dirty="0" smtClean="0">
                  <a:solidFill>
                    <a:schemeClr val="accent2"/>
                  </a:solidFill>
                </a:endParaRPr>
              </a:p>
              <a:p>
                <a:pPr lvl="2" eaLnBrk="1" hangingPunct="1"/>
                <a:endParaRPr lang="en-US" sz="2800" dirty="0" smtClean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007468"/>
                <a:ext cx="8382000" cy="5257800"/>
              </a:xfrm>
              <a:blipFill rotWithShape="1">
                <a:blip r:embed="rId2"/>
                <a:stretch>
                  <a:fillRect l="-1164" t="-927" r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16"/>
          <p:cNvSpPr>
            <a:spLocks noChangeArrowheads="1"/>
          </p:cNvSpPr>
          <p:nvPr/>
        </p:nvSpPr>
        <p:spPr bwMode="auto">
          <a:xfrm>
            <a:off x="6772275" y="928688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6210300" y="1430338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Oval 18"/>
          <p:cNvSpPr>
            <a:spLocks noChangeArrowheads="1"/>
          </p:cNvSpPr>
          <p:nvPr/>
        </p:nvSpPr>
        <p:spPr bwMode="auto">
          <a:xfrm>
            <a:off x="6710363" y="1944688"/>
            <a:ext cx="185737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Oval 19"/>
          <p:cNvSpPr>
            <a:spLocks noChangeArrowheads="1"/>
          </p:cNvSpPr>
          <p:nvPr/>
        </p:nvSpPr>
        <p:spPr bwMode="auto">
          <a:xfrm>
            <a:off x="7067550" y="1509713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Oval 20"/>
          <p:cNvSpPr>
            <a:spLocks noChangeArrowheads="1"/>
          </p:cNvSpPr>
          <p:nvPr/>
        </p:nvSpPr>
        <p:spPr bwMode="auto">
          <a:xfrm>
            <a:off x="7467600" y="995363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6386513" y="1577975"/>
            <a:ext cx="400050" cy="471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V="1">
            <a:off x="7243763" y="1100138"/>
            <a:ext cx="3429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Line 23"/>
          <p:cNvSpPr>
            <a:spLocks noChangeShapeType="1"/>
          </p:cNvSpPr>
          <p:nvPr/>
        </p:nvSpPr>
        <p:spPr bwMode="auto">
          <a:xfrm>
            <a:off x="6858000" y="1057275"/>
            <a:ext cx="328613" cy="600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>
            <a:off x="6900863" y="1014413"/>
            <a:ext cx="700087" cy="71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Oval 26"/>
          <p:cNvSpPr>
            <a:spLocks noChangeArrowheads="1"/>
          </p:cNvSpPr>
          <p:nvPr/>
        </p:nvSpPr>
        <p:spPr bwMode="auto">
          <a:xfrm>
            <a:off x="7931150" y="1143000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Oval 27"/>
          <p:cNvSpPr>
            <a:spLocks noChangeArrowheads="1"/>
          </p:cNvSpPr>
          <p:nvPr/>
        </p:nvSpPr>
        <p:spPr bwMode="auto">
          <a:xfrm>
            <a:off x="7496175" y="1530350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7996238" y="2044700"/>
            <a:ext cx="185737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8226425" y="1724025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8626475" y="1209675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>
            <a:off x="7672388" y="1677988"/>
            <a:ext cx="400050" cy="471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Line 33"/>
          <p:cNvSpPr>
            <a:spLocks noChangeShapeType="1"/>
          </p:cNvSpPr>
          <p:nvPr/>
        </p:nvSpPr>
        <p:spPr bwMode="auto">
          <a:xfrm>
            <a:off x="8016875" y="1271588"/>
            <a:ext cx="328613" cy="600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>
            <a:off x="8059738" y="1228725"/>
            <a:ext cx="700087" cy="71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5575300" y="5390812"/>
            <a:ext cx="3416300" cy="990600"/>
          </a:xfrm>
          <a:prstGeom prst="irregularSeal1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 dependence on </a:t>
            </a:r>
            <a:r>
              <a:rPr lang="en-US" dirty="0" smtClean="0">
                <a:solidFill>
                  <a:srgbClr val="0033CC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!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99300" y="6324600"/>
            <a:ext cx="1905000" cy="457200"/>
          </a:xfrm>
        </p:spPr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50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4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438914" y="1009997"/>
            <a:ext cx="8501886" cy="2114203"/>
          </a:xfrm>
          <a:prstGeom prst="roundRect">
            <a:avLst/>
          </a:prstGeom>
          <a:gradFill flip="none" rotWithShape="1">
            <a:gsLst>
              <a:gs pos="0">
                <a:srgbClr val="81CEFD">
                  <a:tint val="66000"/>
                  <a:satMod val="160000"/>
                </a:srgbClr>
              </a:gs>
              <a:gs pos="50000">
                <a:srgbClr val="81CEFD">
                  <a:tint val="44500"/>
                  <a:satMod val="160000"/>
                </a:srgbClr>
              </a:gs>
              <a:gs pos="100000">
                <a:srgbClr val="81CEFD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Connectedness: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en-US" b="1" dirty="0" smtClean="0"/>
              </a:p>
              <a:p>
                <a:pPr marL="514350" indent="-51435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b="1" dirty="0" smtClean="0"/>
                  <a:t>Repeat</a:t>
                </a:r>
                <a:r>
                  <a:rPr lang="en-US" dirty="0" smtClean="0"/>
                  <a:t>  s=8/</a:t>
                </a:r>
                <a:r>
                  <a:rPr lang="en-US" dirty="0" err="1" smtClean="0">
                    <a:latin typeface="Symbol" pitchFamily="18" charset="2"/>
                  </a:rPr>
                  <a:t>e</a:t>
                </a:r>
                <a:r>
                  <a:rPr lang="en-US" dirty="0" err="1" smtClean="0"/>
                  <a:t>d</a:t>
                </a:r>
                <a:r>
                  <a:rPr lang="en-US" dirty="0" smtClean="0"/>
                  <a:t> times:</a:t>
                </a: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dirty="0" smtClean="0"/>
                  <a:t>     pick a random vertex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i="1" dirty="0" smtClean="0"/>
                  <a:t>    </a:t>
                </a:r>
                <a:r>
                  <a:rPr lang="en-US" dirty="0" smtClean="0"/>
                  <a:t> </a:t>
                </a: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dirty="0"/>
                  <a:t> </a:t>
                </a:r>
                <a:r>
                  <a:rPr lang="en-US" dirty="0" smtClean="0"/>
                  <a:t>    determine if connected component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is small:</a:t>
                </a:r>
              </a:p>
              <a:p>
                <a:pPr marL="0" indent="0" algn="r">
                  <a:lnSpc>
                    <a:spcPct val="90000"/>
                  </a:lnSpc>
                  <a:buNone/>
                </a:pPr>
                <a:r>
                  <a:rPr lang="en-US" dirty="0" smtClean="0"/>
                  <a:t>              perform </a:t>
                </a:r>
                <a:r>
                  <a:rPr lang="en-US" dirty="0"/>
                  <a:t>BFS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, stopping after at most </a:t>
                </a:r>
                <a:r>
                  <a:rPr lang="en-US" dirty="0" smtClean="0"/>
                  <a:t>4/</a:t>
                </a:r>
                <a:r>
                  <a:rPr lang="en-US" dirty="0" err="1" smtClean="0">
                    <a:latin typeface="Symbol" pitchFamily="18" charset="2"/>
                  </a:rPr>
                  <a:t>e</a:t>
                </a:r>
                <a:r>
                  <a:rPr lang="en-US" dirty="0" err="1" smtClean="0"/>
                  <a:t>d</a:t>
                </a:r>
                <a:r>
                  <a:rPr lang="en-US" dirty="0" smtClean="0"/>
                  <a:t> </a:t>
                </a:r>
                <a:r>
                  <a:rPr lang="en-US" dirty="0"/>
                  <a:t>new </a:t>
                </a:r>
                <a:r>
                  <a:rPr lang="en-US" dirty="0" smtClean="0"/>
                  <a:t>nodes</a:t>
                </a: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 startAt="4"/>
                </a:pPr>
                <a:r>
                  <a:rPr lang="en-US" b="1" dirty="0" smtClean="0"/>
                  <a:t>Reject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  <a:sym typeface="Symbol" pitchFamily="18" charset="2"/>
                      </a:rPr>
                      <m:t>i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  <a:sym typeface="Symbol" pitchFamily="18" charset="2"/>
                      </a:rPr>
                      <m:t>f</m:t>
                    </m:r>
                  </m:oMath>
                </a14:m>
                <a:r>
                  <a:rPr lang="en-US" dirty="0" smtClean="0"/>
                  <a:t> a small connected component was found, otherwise </a:t>
                </a:r>
                <a:r>
                  <a:rPr lang="en-US" b="1" dirty="0" smtClean="0"/>
                  <a:t>accept.</a:t>
                </a: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dirty="0" smtClean="0">
                    <a:solidFill>
                      <a:srgbClr val="0033CC"/>
                    </a:solidFill>
                    <a:sym typeface="Symbol" pitchFamily="18" charset="2"/>
                  </a:rPr>
                  <a:t>Run time</a:t>
                </a:r>
                <a:r>
                  <a:rPr lang="en-US" dirty="0" smtClean="0">
                    <a:sym typeface="Symbol" pitchFamily="18" charset="2"/>
                  </a:rPr>
                  <a:t>: O(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𝑑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/</a:t>
                </a:r>
                <a:r>
                  <a:rPr lang="en-US" dirty="0" smtClean="0">
                    <a:latin typeface="Symbol" pitchFamily="18" charset="2"/>
                    <a:sym typeface="Symbol" pitchFamily="18" charset="2"/>
                  </a:rPr>
                  <a:t>e</a:t>
                </a:r>
                <a:r>
                  <a:rPr lang="en-US" baseline="30000" dirty="0" smtClean="0">
                    <a:latin typeface="Symbol" pitchFamily="18" charset="2"/>
                    <a:sym typeface="Symbol" pitchFamily="18" charset="2"/>
                  </a:rPr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  <a:sym typeface="Symbol" pitchFamily="18" charset="2"/>
                          </a:rPr>
                          <m:t>𝑑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ym typeface="Symbol" pitchFamily="18" charset="2"/>
                  </a:rPr>
                  <a:t>)=O(1/</a:t>
                </a:r>
                <a:r>
                  <a:rPr lang="en-US" dirty="0" smtClean="0">
                    <a:latin typeface="Symbol" pitchFamily="18" charset="2"/>
                    <a:sym typeface="Symbol" pitchFamily="18" charset="2"/>
                  </a:rPr>
                  <a:t>e</a:t>
                </a:r>
                <a:r>
                  <a:rPr lang="en-US" baseline="30000" dirty="0" smtClean="0">
                    <a:latin typeface="Symbol" pitchFamily="18" charset="2"/>
                    <a:sym typeface="Symbol" pitchFamily="18" charset="2"/>
                  </a:rPr>
                  <a:t>2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𝑑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)</a:t>
                </a: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endParaRPr lang="en-US" dirty="0">
                  <a:sym typeface="Symbol" pitchFamily="18" charset="2"/>
                </a:endParaRPr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dirty="0" smtClean="0">
                    <a:solidFill>
                      <a:srgbClr val="008000"/>
                    </a:solidFill>
                    <a:sym typeface="Symbol" pitchFamily="18" charset="2"/>
                  </a:rPr>
                  <a:t>Analysis: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ym typeface="Symbol" pitchFamily="18" charset="2"/>
                  </a:rPr>
                  <a:t>Connected graphs are always accepted.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rgbClr val="0033CC"/>
                    </a:solidFill>
                    <a:sym typeface="Symbol" pitchFamily="18" charset="2"/>
                  </a:rPr>
                  <a:t>Remains to show</a:t>
                </a:r>
                <a:r>
                  <a:rPr lang="en-US" dirty="0" smtClean="0">
                    <a:sym typeface="Symbol" pitchFamily="18" charset="2"/>
                  </a:rPr>
                  <a:t>:  </a:t>
                </a:r>
              </a:p>
              <a:p>
                <a:pPr marL="0" indent="0" algn="r">
                  <a:buNone/>
                </a:pPr>
                <a:r>
                  <a:rPr lang="en-US" dirty="0" smtClean="0">
                    <a:sym typeface="Symbol" pitchFamily="18" charset="2"/>
                  </a:rPr>
                  <a:t>If a graph is </a:t>
                </a:r>
                <a:r>
                  <a:rPr lang="en-US" dirty="0">
                    <a:solidFill>
                      <a:srgbClr val="FF0000"/>
                    </a:solidFill>
                    <a:latin typeface="cmmi10"/>
                  </a:rPr>
                  <a:t>²</a:t>
                </a:r>
                <a:r>
                  <a:rPr lang="en-US" dirty="0">
                    <a:solidFill>
                      <a:srgbClr val="FF0000"/>
                    </a:solidFill>
                  </a:rPr>
                  <a:t>-far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from connected, it is rejected with probability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dirty="0" smtClean="0">
                  <a:sym typeface="Symbol" pitchFamily="18" charset="2"/>
                </a:endParaRPr>
              </a:p>
              <a:p>
                <a:pPr lvl="2" eaLnBrk="1" hangingPunct="1"/>
                <a:endParaRPr lang="en-US" dirty="0" smtClean="0">
                  <a:sym typeface="Symbol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0" r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/>
              <a:pPr/>
              <a:t>51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38915" y="1335859"/>
            <a:ext cx="850188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38915" y="970279"/>
            <a:ext cx="706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 Connectedness Tester(G, d, </a:t>
            </a:r>
            <a:r>
              <a:rPr lang="el-GR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ε</a:t>
            </a:r>
            <a:r>
              <a:rPr lang="en-US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Connectedness: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If Claim 2 holds,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  <a:latin typeface="Symbol" pitchFamily="18" charset="2"/>
                          </a:rPr>
                          <m:t>e</m:t>
                        </m:r>
                        <m:r>
                          <a:rPr lang="en-US" i="1" dirty="0">
                            <a:latin typeface="Cambria Math"/>
                          </a:rPr>
                          <m:t>𝑑𝑛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nodes are in small connected components.</a:t>
                </a:r>
              </a:p>
              <a:p>
                <a:r>
                  <a:rPr lang="en-US" dirty="0" smtClean="0"/>
                  <a:t>By Witness lemma, it suffices to sample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2⋅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  <a:latin typeface="Symbol" pitchFamily="18" charset="2"/>
                          </a:rPr>
                          <m:t>e</m:t>
                        </m:r>
                        <m:r>
                          <a:rPr lang="en-US" i="1" dirty="0">
                            <a:latin typeface="Cambria Math"/>
                          </a:rPr>
                          <m:t>𝑑𝑛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  <a:latin typeface="Symbol" pitchFamily="18" charset="2"/>
                          </a:rPr>
                          <m:t>e</m:t>
                        </m:r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den>
                    </m:f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nodes to detect one from a small connected component.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52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14445" y="1004489"/>
            <a:ext cx="8629555" cy="957154"/>
            <a:chOff x="323850" y="4181906"/>
            <a:chExt cx="9080500" cy="1354782"/>
          </a:xfrm>
        </p:grpSpPr>
        <p:grpSp>
          <p:nvGrpSpPr>
            <p:cNvPr id="6" name="Group 5"/>
            <p:cNvGrpSpPr/>
            <p:nvPr/>
          </p:nvGrpSpPr>
          <p:grpSpPr>
            <a:xfrm>
              <a:off x="371475" y="4181906"/>
              <a:ext cx="8543925" cy="1354782"/>
              <a:chOff x="-76199" y="4181906"/>
              <a:chExt cx="8543925" cy="1354782"/>
            </a:xfrm>
          </p:grpSpPr>
          <p:sp>
            <p:nvSpPr>
              <p:cNvPr id="8" name="Rounded Rectangle 7"/>
              <p:cNvSpPr/>
              <p:nvPr/>
            </p:nvSpPr>
            <p:spPr bwMode="auto">
              <a:xfrm>
                <a:off x="-76199" y="4230031"/>
                <a:ext cx="8543925" cy="1306657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 bwMode="auto">
              <a:xfrm>
                <a:off x="-76199" y="4723702"/>
                <a:ext cx="854392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0" name="TextBox 9"/>
              <p:cNvSpPr txBox="1"/>
              <p:nvPr/>
            </p:nvSpPr>
            <p:spPr>
              <a:xfrm>
                <a:off x="0" y="4181906"/>
                <a:ext cx="8076108" cy="609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i="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Claim 1</a:t>
                </a:r>
                <a:endParaRPr lang="en-US" sz="2400" i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323850" y="4655886"/>
                  <a:ext cx="9080500" cy="8808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  If G is</a:t>
                  </a:r>
                  <a:r>
                    <a:rPr lang="en-US" sz="2400" i="0" dirty="0" smtClean="0">
                      <a:sym typeface="Symbol" pitchFamily="18" charset="2"/>
                    </a:rPr>
                    <a:t> </a:t>
                  </a:r>
                  <a:r>
                    <a:rPr lang="en-US" sz="2400" i="0" kern="0" dirty="0">
                      <a:solidFill>
                        <a:srgbClr val="FF0000"/>
                      </a:solidFill>
                      <a:latin typeface="Symbol" pitchFamily="18" charset="2"/>
                    </a:rPr>
                    <a:t>e</a:t>
                  </a:r>
                  <a:r>
                    <a:rPr lang="en-US" sz="2400" i="0" dirty="0" smtClean="0">
                      <a:solidFill>
                        <a:srgbClr val="FF0000"/>
                      </a:solidFill>
                    </a:rPr>
                    <a:t>-far </a:t>
                  </a:r>
                  <a:r>
                    <a:rPr lang="en-US" sz="2400" i="0" dirty="0"/>
                    <a:t>from connected, </a:t>
                  </a:r>
                  <a:r>
                    <a:rPr lang="en-US" sz="2400" i="0" dirty="0" smtClean="0"/>
                    <a:t>it has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i="0" kern="0" dirty="0">
                              <a:solidFill>
                                <a:srgbClr val="000000"/>
                              </a:solidFill>
                              <a:latin typeface="Symbol" pitchFamily="18" charset="2"/>
                            </a:rPr>
                            <m:t>e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𝑑𝑛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dirty="0" smtClean="0">
                          <a:latin typeface="Cambria Math"/>
                        </a:rPr>
                        <m:t> </m:t>
                      </m:r>
                      <m:r>
                        <a:rPr lang="en-US" sz="2400" b="0" i="0" dirty="0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2400" i="0" dirty="0" smtClean="0"/>
                    <a:t>connected components.  </a:t>
                  </a:r>
                  <a:endParaRPr lang="en-US" sz="2400" i="0" kern="0" dirty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50" y="4655886"/>
                  <a:ext cx="9080500" cy="88080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510089" y="2149678"/>
            <a:ext cx="8633911" cy="1402852"/>
            <a:chOff x="323850" y="4181906"/>
            <a:chExt cx="9080500" cy="1985635"/>
          </a:xfrm>
        </p:grpSpPr>
        <p:grpSp>
          <p:nvGrpSpPr>
            <p:cNvPr id="12" name="Group 11"/>
            <p:cNvGrpSpPr/>
            <p:nvPr/>
          </p:nvGrpSpPr>
          <p:grpSpPr>
            <a:xfrm>
              <a:off x="371475" y="4181906"/>
              <a:ext cx="8543925" cy="1985635"/>
              <a:chOff x="-76199" y="4181906"/>
              <a:chExt cx="8543925" cy="1985635"/>
            </a:xfrm>
          </p:grpSpPr>
          <p:sp>
            <p:nvSpPr>
              <p:cNvPr id="14" name="Rounded Rectangle 13"/>
              <p:cNvSpPr/>
              <p:nvPr/>
            </p:nvSpPr>
            <p:spPr bwMode="auto">
              <a:xfrm>
                <a:off x="-76199" y="4230031"/>
                <a:ext cx="8543925" cy="193751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 bwMode="auto">
              <a:xfrm>
                <a:off x="-76199" y="4723702"/>
                <a:ext cx="854392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6" name="TextBox 15"/>
              <p:cNvSpPr txBox="1"/>
              <p:nvPr/>
            </p:nvSpPr>
            <p:spPr>
              <a:xfrm>
                <a:off x="0" y="4181906"/>
                <a:ext cx="8076108" cy="609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i="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Claim 2</a:t>
                </a:r>
                <a:endParaRPr lang="en-US" sz="2400" i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23850" y="4655886"/>
                  <a:ext cx="9080500" cy="15116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  If G is</a:t>
                  </a:r>
                  <a:r>
                    <a:rPr lang="en-US" sz="2400" i="0" dirty="0" smtClean="0">
                      <a:sym typeface="Symbol" pitchFamily="18" charset="2"/>
                    </a:rPr>
                    <a:t> </a:t>
                  </a:r>
                  <a:r>
                    <a:rPr lang="en-US" sz="2400" i="0" kern="0" dirty="0" smtClean="0">
                      <a:solidFill>
                        <a:srgbClr val="FF0000"/>
                      </a:solidFill>
                      <a:latin typeface="Symbol" pitchFamily="18" charset="2"/>
                    </a:rPr>
                    <a:t>e</a:t>
                  </a:r>
                  <a:r>
                    <a:rPr lang="en-US" sz="2400" i="0" dirty="0" smtClean="0">
                      <a:solidFill>
                        <a:srgbClr val="FF0000"/>
                      </a:solidFill>
                    </a:rPr>
                    <a:t>-far </a:t>
                  </a:r>
                  <a:r>
                    <a:rPr lang="en-US" sz="2400" i="0" dirty="0"/>
                    <a:t>from connected, </a:t>
                  </a:r>
                  <a:r>
                    <a:rPr lang="en-US" sz="2400" i="0" dirty="0" smtClean="0"/>
                    <a:t>it has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i="0" kern="0" dirty="0">
                              <a:solidFill>
                                <a:srgbClr val="000000"/>
                              </a:solidFill>
                              <a:latin typeface="Symbol" pitchFamily="18" charset="2"/>
                            </a:rPr>
                            <m:t>e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𝑑𝑛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dirty="0" smtClean="0">
                          <a:latin typeface="Cambria Math"/>
                        </a:rPr>
                        <m:t> </m:t>
                      </m:r>
                      <m:r>
                        <a:rPr lang="en-US" sz="2400" b="0" i="0" dirty="0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2400" i="0" dirty="0" smtClean="0"/>
                    <a:t>connected components </a:t>
                  </a:r>
                </a:p>
                <a:p>
                  <a:pPr algn="ctr">
                    <a:spcBef>
                      <a:spcPct val="20000"/>
                    </a:spcBef>
                  </a:pPr>
                  <a:r>
                    <a:rPr lang="en-US" sz="2400" i="0" dirty="0" smtClean="0"/>
                    <a:t>of size </a:t>
                  </a:r>
                  <a:r>
                    <a:rPr lang="en-US" sz="2400" i="0" kern="0" dirty="0">
                      <a:solidFill>
                        <a:srgbClr val="000000"/>
                      </a:solidFill>
                      <a:latin typeface="Calibri" pitchFamily="34" charset="0"/>
                    </a:rPr>
                    <a:t>at most </a:t>
                  </a:r>
                  <a:r>
                    <a:rPr lang="en-US" sz="2400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4/</a:t>
                  </a:r>
                  <a:r>
                    <a:rPr lang="en-US" sz="2400" i="0" kern="0" dirty="0" smtClean="0">
                      <a:solidFill>
                        <a:srgbClr val="000000"/>
                      </a:solidFill>
                      <a:latin typeface="Symbol" pitchFamily="18" charset="2"/>
                    </a:rPr>
                    <a:t>e</a:t>
                  </a:r>
                  <a:r>
                    <a:rPr lang="en-US" sz="2400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d</a:t>
                  </a:r>
                  <a:r>
                    <a:rPr lang="en-US" sz="2400" i="0" dirty="0" smtClean="0"/>
                    <a:t>.  </a:t>
                  </a:r>
                  <a:endParaRPr lang="en-US" sz="2400" i="0" kern="0" dirty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50" y="4655886"/>
                  <a:ext cx="9080500" cy="151165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691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Connectedness: Proof of Claim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prove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contrapositive</a:t>
                </a:r>
                <a:r>
                  <a:rPr lang="en-US" dirty="0" smtClean="0"/>
                  <a:t>: </a:t>
                </a:r>
              </a:p>
              <a:p>
                <a:pPr marL="0" indent="0" algn="ctr">
                  <a:buNone/>
                </a:pPr>
                <a:r>
                  <a:rPr lang="en-US" dirty="0" smtClean="0">
                    <a:solidFill>
                      <a:srgbClr val="0033CC"/>
                    </a:solidFill>
                  </a:rPr>
                  <a:t>If G has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33CC"/>
                            </a:solidFill>
                            <a:latin typeface="Symbol" pitchFamily="18" charset="2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33CC"/>
                            </a:solidFill>
                            <a:latin typeface="Cambria Math"/>
                          </a:rPr>
                          <m:t>𝑑𝑛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solidFill>
                          <a:srgbClr val="0033CC"/>
                        </a:solidFill>
                        <a:latin typeface="Cambria Math"/>
                      </a:rPr>
                      <m:t> </m:t>
                    </m:r>
                    <m:r>
                      <a:rPr lang="en-US" dirty="0">
                        <a:solidFill>
                          <a:srgbClr val="0033CC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connected </a:t>
                </a:r>
                <a:r>
                  <a:rPr lang="en-US" dirty="0" smtClean="0">
                    <a:solidFill>
                      <a:srgbClr val="0033CC"/>
                    </a:solidFill>
                  </a:rPr>
                  <a:t>components, one can make G connected by modifying &lt; </a:t>
                </a:r>
                <a:r>
                  <a:rPr lang="en-US" dirty="0">
                    <a:solidFill>
                      <a:srgbClr val="0033CC"/>
                    </a:solidFill>
                    <a:latin typeface="Symbol" pitchFamily="18" charset="2"/>
                  </a:rPr>
                  <a:t>e</a:t>
                </a:r>
                <a:r>
                  <a:rPr lang="en-US" dirty="0" smtClean="0">
                    <a:solidFill>
                      <a:srgbClr val="0033CC"/>
                    </a:solidFill>
                  </a:rPr>
                  <a:t> fraction of its representation, i.e., </a:t>
                </a:r>
                <a:r>
                  <a:rPr lang="en-US" dirty="0">
                    <a:solidFill>
                      <a:srgbClr val="0033CC"/>
                    </a:solidFill>
                  </a:rPr>
                  <a:t>&lt; </a:t>
                </a:r>
                <a:r>
                  <a:rPr lang="en-US" dirty="0" err="1" smtClean="0">
                    <a:solidFill>
                      <a:srgbClr val="0033CC"/>
                    </a:solidFill>
                    <a:latin typeface="Symbol" pitchFamily="18" charset="2"/>
                  </a:rPr>
                  <a:t>e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/>
                      </a:rPr>
                      <m:t>𝑑𝑛</m:t>
                    </m:r>
                  </m:oMath>
                </a14:m>
                <a:r>
                  <a:rPr lang="en-US" dirty="0" smtClean="0">
                    <a:solidFill>
                      <a:srgbClr val="0033CC"/>
                    </a:solidFill>
                  </a:rPr>
                  <a:t> entries.</a:t>
                </a:r>
              </a:p>
              <a:p>
                <a:r>
                  <a:rPr lang="en-US" dirty="0" smtClean="0"/>
                  <a:t>If there are no degree restrictions, k components can be connected by adding k-1 edges, each affecting 2 nodes. Here, </a:t>
                </a:r>
                <a:r>
                  <a:rPr lang="en-US" dirty="0" smtClean="0">
                    <a:solidFill>
                      <a:srgbClr val="0033CC"/>
                    </a:solidFill>
                  </a:rPr>
                  <a:t>k 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33CC"/>
                            </a:solidFill>
                            <a:latin typeface="Symbol" pitchFamily="18" charset="2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33CC"/>
                            </a:solidFill>
                            <a:latin typeface="Cambria Math"/>
                          </a:rPr>
                          <m:t>𝑑𝑛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solidFill>
                          <a:srgbClr val="0033CC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, so</a:t>
                </a:r>
                <a:r>
                  <a:rPr lang="en-US" dirty="0" smtClean="0">
                    <a:solidFill>
                      <a:srgbClr val="0033CC"/>
                    </a:solidFill>
                  </a:rPr>
                  <a:t> 2k-2</a:t>
                </a:r>
                <a:r>
                  <a:rPr lang="en-US" dirty="0">
                    <a:solidFill>
                      <a:srgbClr val="0033CC"/>
                    </a:solidFill>
                  </a:rPr>
                  <a:t> &lt; </a:t>
                </a:r>
                <a:r>
                  <a:rPr lang="en-US" dirty="0" err="1">
                    <a:solidFill>
                      <a:srgbClr val="0033CC"/>
                    </a:solidFill>
                    <a:latin typeface="Symbol" pitchFamily="18" charset="2"/>
                  </a:rPr>
                  <a:t>e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33CC"/>
                        </a:solidFill>
                        <a:latin typeface="Cambria Math"/>
                      </a:rPr>
                      <m:t>𝑑𝑛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 smtClean="0">
                    <a:solidFill>
                      <a:srgbClr val="0033CC"/>
                    </a:solidFill>
                  </a:rPr>
                  <a:t>.</a:t>
                </a:r>
              </a:p>
              <a:p>
                <a:r>
                  <a:rPr lang="en-US" dirty="0" smtClean="0"/>
                  <a:t>What if adjacency lists of all vertices in a component are full, 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i.e., all  vertex degrees are d?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53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14445" y="1004489"/>
            <a:ext cx="8629555" cy="957154"/>
            <a:chOff x="323850" y="4181906"/>
            <a:chExt cx="9080500" cy="1354782"/>
          </a:xfrm>
        </p:grpSpPr>
        <p:grpSp>
          <p:nvGrpSpPr>
            <p:cNvPr id="6" name="Group 5"/>
            <p:cNvGrpSpPr/>
            <p:nvPr/>
          </p:nvGrpSpPr>
          <p:grpSpPr>
            <a:xfrm>
              <a:off x="371475" y="4181906"/>
              <a:ext cx="8543925" cy="1354782"/>
              <a:chOff x="-76199" y="4181906"/>
              <a:chExt cx="8543925" cy="1354782"/>
            </a:xfrm>
          </p:grpSpPr>
          <p:sp>
            <p:nvSpPr>
              <p:cNvPr id="8" name="Rounded Rectangle 7"/>
              <p:cNvSpPr/>
              <p:nvPr/>
            </p:nvSpPr>
            <p:spPr bwMode="auto">
              <a:xfrm>
                <a:off x="-76199" y="4230031"/>
                <a:ext cx="8543925" cy="1306657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 bwMode="auto">
              <a:xfrm>
                <a:off x="-76199" y="4723702"/>
                <a:ext cx="854392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0" name="TextBox 9"/>
              <p:cNvSpPr txBox="1"/>
              <p:nvPr/>
            </p:nvSpPr>
            <p:spPr>
              <a:xfrm>
                <a:off x="0" y="4181906"/>
                <a:ext cx="8076108" cy="609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i="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Claim 1</a:t>
                </a:r>
                <a:endParaRPr lang="en-US" sz="2400" i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323850" y="4655886"/>
                  <a:ext cx="9080500" cy="8808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  If G is</a:t>
                  </a:r>
                  <a:r>
                    <a:rPr lang="en-US" sz="2400" i="0" dirty="0" smtClean="0">
                      <a:sym typeface="Symbol" pitchFamily="18" charset="2"/>
                    </a:rPr>
                    <a:t> </a:t>
                  </a:r>
                  <a:r>
                    <a:rPr lang="en-US" sz="2400" i="0" kern="0" dirty="0">
                      <a:solidFill>
                        <a:srgbClr val="FF0000"/>
                      </a:solidFill>
                      <a:latin typeface="Symbol" pitchFamily="18" charset="2"/>
                    </a:rPr>
                    <a:t>e</a:t>
                  </a:r>
                  <a:r>
                    <a:rPr lang="en-US" sz="2400" i="0" dirty="0" smtClean="0">
                      <a:solidFill>
                        <a:srgbClr val="FF0000"/>
                      </a:solidFill>
                    </a:rPr>
                    <a:t>-far </a:t>
                  </a:r>
                  <a:r>
                    <a:rPr lang="en-US" sz="2400" i="0" dirty="0"/>
                    <a:t>from connected, </a:t>
                  </a:r>
                  <a:r>
                    <a:rPr lang="en-US" sz="2400" i="0" dirty="0" smtClean="0"/>
                    <a:t>it has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i="0" kern="0" dirty="0">
                              <a:solidFill>
                                <a:srgbClr val="000000"/>
                              </a:solidFill>
                              <a:latin typeface="Symbol" pitchFamily="18" charset="2"/>
                            </a:rPr>
                            <m:t>e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𝑑𝑛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dirty="0" smtClean="0">
                          <a:latin typeface="Cambria Math"/>
                        </a:rPr>
                        <m:t> </m:t>
                      </m:r>
                      <m:r>
                        <a:rPr lang="en-US" sz="2400" b="0" i="0" dirty="0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2400" i="0" dirty="0" smtClean="0"/>
                    <a:t>connected components.  </a:t>
                  </a:r>
                  <a:endParaRPr lang="en-US" sz="2400" i="0" kern="0" dirty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50" y="4655886"/>
                  <a:ext cx="9080500" cy="88080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23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Freeing up an Adjacency List Entry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020168"/>
                <a:ext cx="83820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What if adjacency lists of all vertices in a component are full, 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i.e., all  vertex degrees are d?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Consider an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MST</a:t>
                </a:r>
                <a:r>
                  <a:rPr lang="en-US" dirty="0" smtClean="0"/>
                  <a:t> of this component.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be a leaf of the MST.</a:t>
                </a:r>
              </a:p>
              <a:p>
                <a:r>
                  <a:rPr lang="en-US" dirty="0" smtClean="0"/>
                  <a:t>Disconnect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33CC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 smtClean="0"/>
                  <a:t> from a node other than its parent in the MST.</a:t>
                </a:r>
              </a:p>
              <a:p>
                <a:r>
                  <a:rPr lang="en-US" dirty="0" smtClean="0"/>
                  <a:t>Two entries are changed while keeping the same number of components.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020168"/>
                <a:ext cx="8382000" cy="5257800"/>
              </a:xfrm>
              <a:blipFill rotWithShape="0"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54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09" y="2702069"/>
            <a:ext cx="1600001" cy="158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7069991" y="2767163"/>
            <a:ext cx="1480581" cy="1436212"/>
            <a:chOff x="1681166" y="2135188"/>
            <a:chExt cx="1480581" cy="1436212"/>
          </a:xfrm>
        </p:grpSpPr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2742985" y="2199482"/>
              <a:ext cx="400050" cy="4714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18"/>
            <p:cNvSpPr>
              <a:spLocks noChangeAspect="1" noChangeArrowheads="1"/>
            </p:cNvSpPr>
            <p:nvPr/>
          </p:nvSpPr>
          <p:spPr bwMode="auto">
            <a:xfrm>
              <a:off x="3078166" y="26177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Oval 18"/>
            <p:cNvSpPr>
              <a:spLocks noChangeAspect="1" noChangeArrowheads="1"/>
            </p:cNvSpPr>
            <p:nvPr/>
          </p:nvSpPr>
          <p:spPr bwMode="auto">
            <a:xfrm>
              <a:off x="2671766" y="21351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1739685" y="2694782"/>
              <a:ext cx="173771" cy="6284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Oval 18"/>
            <p:cNvSpPr>
              <a:spLocks noChangeAspect="1" noChangeArrowheads="1"/>
            </p:cNvSpPr>
            <p:nvPr/>
          </p:nvSpPr>
          <p:spPr bwMode="auto">
            <a:xfrm>
              <a:off x="1871666" y="32781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Oval 18"/>
            <p:cNvSpPr>
              <a:spLocks noChangeAspect="1" noChangeArrowheads="1"/>
            </p:cNvSpPr>
            <p:nvPr/>
          </p:nvSpPr>
          <p:spPr bwMode="auto">
            <a:xfrm>
              <a:off x="1681166" y="26304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V="1">
              <a:off x="1739685" y="2212500"/>
              <a:ext cx="343115" cy="4822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spect="1" noChangeArrowheads="1"/>
            </p:cNvSpPr>
            <p:nvPr/>
          </p:nvSpPr>
          <p:spPr bwMode="auto">
            <a:xfrm>
              <a:off x="2049466" y="21478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082800" y="2180194"/>
              <a:ext cx="6063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Oval 18"/>
            <p:cNvSpPr>
              <a:spLocks noChangeAspect="1" noChangeArrowheads="1"/>
            </p:cNvSpPr>
            <p:nvPr/>
          </p:nvSpPr>
          <p:spPr bwMode="auto">
            <a:xfrm>
              <a:off x="2366966" y="34813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904785" y="3317082"/>
              <a:ext cx="503971" cy="2093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V="1">
              <a:off x="2408756" y="3317082"/>
              <a:ext cx="534253" cy="2093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Oval 18"/>
            <p:cNvSpPr>
              <a:spLocks noChangeAspect="1" noChangeArrowheads="1"/>
            </p:cNvSpPr>
            <p:nvPr/>
          </p:nvSpPr>
          <p:spPr bwMode="auto">
            <a:xfrm>
              <a:off x="2913066" y="32527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Oval 18"/>
            <p:cNvSpPr>
              <a:spLocks noChangeAspect="1" noChangeArrowheads="1"/>
            </p:cNvSpPr>
            <p:nvPr/>
          </p:nvSpPr>
          <p:spPr bwMode="auto">
            <a:xfrm>
              <a:off x="2671766" y="30241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2615985" y="2491583"/>
              <a:ext cx="139362" cy="2289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Oval 18"/>
            <p:cNvSpPr>
              <a:spLocks noChangeAspect="1" noChangeArrowheads="1"/>
            </p:cNvSpPr>
            <p:nvPr/>
          </p:nvSpPr>
          <p:spPr bwMode="auto">
            <a:xfrm>
              <a:off x="2735266" y="26939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Oval 18"/>
            <p:cNvSpPr>
              <a:spLocks noChangeAspect="1" noChangeArrowheads="1"/>
            </p:cNvSpPr>
            <p:nvPr/>
          </p:nvSpPr>
          <p:spPr bwMode="auto">
            <a:xfrm>
              <a:off x="2544766" y="24272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Oval 18"/>
            <p:cNvSpPr>
              <a:spLocks noChangeAspect="1" noChangeArrowheads="1"/>
            </p:cNvSpPr>
            <p:nvPr/>
          </p:nvSpPr>
          <p:spPr bwMode="auto">
            <a:xfrm>
              <a:off x="1998666" y="27066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 flipV="1">
              <a:off x="2049466" y="2504600"/>
              <a:ext cx="173034" cy="23439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Oval 18"/>
            <p:cNvSpPr>
              <a:spLocks noChangeAspect="1" noChangeArrowheads="1"/>
            </p:cNvSpPr>
            <p:nvPr/>
          </p:nvSpPr>
          <p:spPr bwMode="auto">
            <a:xfrm>
              <a:off x="2189166" y="24399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2222501" y="2472294"/>
              <a:ext cx="30315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2040456" y="2774196"/>
              <a:ext cx="92591" cy="2949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2091256" y="3069194"/>
              <a:ext cx="359291" cy="1523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Oval 18"/>
            <p:cNvSpPr>
              <a:spLocks noChangeAspect="1" noChangeArrowheads="1"/>
            </p:cNvSpPr>
            <p:nvPr/>
          </p:nvSpPr>
          <p:spPr bwMode="auto">
            <a:xfrm>
              <a:off x="2087566" y="30114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Oval 18"/>
            <p:cNvSpPr>
              <a:spLocks noChangeAspect="1" noChangeArrowheads="1"/>
            </p:cNvSpPr>
            <p:nvPr/>
          </p:nvSpPr>
          <p:spPr bwMode="auto">
            <a:xfrm>
              <a:off x="2366966" y="31384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 flipV="1">
              <a:off x="2408757" y="3069195"/>
              <a:ext cx="326510" cy="139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2713557" y="3081894"/>
              <a:ext cx="229454" cy="2413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466991" y="3021163"/>
                <a:ext cx="482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33CC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991" y="3021163"/>
                <a:ext cx="482600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Multiply 43"/>
          <p:cNvSpPr/>
          <p:nvPr/>
        </p:nvSpPr>
        <p:spPr bwMode="auto">
          <a:xfrm>
            <a:off x="8339991" y="3326757"/>
            <a:ext cx="241300" cy="519012"/>
          </a:xfrm>
          <a:prstGeom prst="mathMultiply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14445" y="1004489"/>
            <a:ext cx="8629555" cy="957154"/>
            <a:chOff x="323850" y="4181906"/>
            <a:chExt cx="9080500" cy="1354782"/>
          </a:xfrm>
        </p:grpSpPr>
        <p:grpSp>
          <p:nvGrpSpPr>
            <p:cNvPr id="46" name="Group 45"/>
            <p:cNvGrpSpPr/>
            <p:nvPr/>
          </p:nvGrpSpPr>
          <p:grpSpPr>
            <a:xfrm>
              <a:off x="371475" y="4181906"/>
              <a:ext cx="8543925" cy="1354782"/>
              <a:chOff x="-76199" y="4181906"/>
              <a:chExt cx="8543925" cy="1354782"/>
            </a:xfrm>
          </p:grpSpPr>
          <p:sp>
            <p:nvSpPr>
              <p:cNvPr id="48" name="Rounded Rectangle 47"/>
              <p:cNvSpPr/>
              <p:nvPr/>
            </p:nvSpPr>
            <p:spPr bwMode="auto">
              <a:xfrm>
                <a:off x="-76199" y="4230031"/>
                <a:ext cx="8543925" cy="1306657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 bwMode="auto">
              <a:xfrm>
                <a:off x="-76199" y="4723702"/>
                <a:ext cx="854392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0" name="TextBox 49"/>
              <p:cNvSpPr txBox="1"/>
              <p:nvPr/>
            </p:nvSpPr>
            <p:spPr>
              <a:xfrm>
                <a:off x="0" y="4181906"/>
                <a:ext cx="8076108" cy="609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i="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Claim 1</a:t>
                </a:r>
                <a:endParaRPr lang="en-US" sz="2400" i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323850" y="4655886"/>
                  <a:ext cx="9080500" cy="8808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  If G is</a:t>
                  </a:r>
                  <a:r>
                    <a:rPr lang="en-US" sz="2400" i="0" dirty="0" smtClean="0">
                      <a:sym typeface="Symbol" pitchFamily="18" charset="2"/>
                    </a:rPr>
                    <a:t> </a:t>
                  </a:r>
                  <a:r>
                    <a:rPr lang="en-US" sz="2400" i="0" kern="0" dirty="0">
                      <a:solidFill>
                        <a:srgbClr val="FF0000"/>
                      </a:solidFill>
                      <a:latin typeface="Symbol" pitchFamily="18" charset="2"/>
                    </a:rPr>
                    <a:t>e</a:t>
                  </a:r>
                  <a:r>
                    <a:rPr lang="en-US" sz="2400" i="0" dirty="0" smtClean="0">
                      <a:solidFill>
                        <a:srgbClr val="FF0000"/>
                      </a:solidFill>
                    </a:rPr>
                    <a:t>-far </a:t>
                  </a:r>
                  <a:r>
                    <a:rPr lang="en-US" sz="2400" i="0" dirty="0"/>
                    <a:t>from connected, </a:t>
                  </a:r>
                  <a:r>
                    <a:rPr lang="en-US" sz="2400" i="0" dirty="0" smtClean="0"/>
                    <a:t>it has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i="0" kern="0" dirty="0">
                              <a:solidFill>
                                <a:srgbClr val="000000"/>
                              </a:solidFill>
                              <a:latin typeface="Symbol" pitchFamily="18" charset="2"/>
                            </a:rPr>
                            <m:t>e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𝑑𝑛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dirty="0" smtClean="0">
                          <a:latin typeface="Cambria Math"/>
                        </a:rPr>
                        <m:t> </m:t>
                      </m:r>
                      <m:r>
                        <a:rPr lang="en-US" sz="2400" b="0" i="0" dirty="0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2400" i="0" dirty="0" smtClean="0"/>
                    <a:t>connected components.  </a:t>
                  </a:r>
                  <a:endParaRPr lang="en-US" sz="2400" i="0" kern="0" dirty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50" y="4655886"/>
                  <a:ext cx="9080500" cy="88080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995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Freeing up an Adjacency List Entry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020168"/>
                <a:ext cx="83820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What if adjacency lists of all vertices in a component are full, 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i.e., all  vertex degrees are d?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Apply this to each component that &lt;2 free spots in adjacency lists.</a:t>
                </a:r>
              </a:p>
              <a:p>
                <a:r>
                  <a:rPr lang="en-US" dirty="0" smtClean="0"/>
                  <a:t>Now we can connect all the components using the freed up spots while ensuring that we never change more than 2 spots per component.</a:t>
                </a:r>
              </a:p>
              <a:p>
                <a:r>
                  <a:rPr lang="en-US" dirty="0" smtClean="0"/>
                  <a:t>Thus, k </a:t>
                </a:r>
                <a:r>
                  <a:rPr lang="en-US" dirty="0"/>
                  <a:t>components can be connected by </a:t>
                </a:r>
                <a:r>
                  <a:rPr lang="en-US" dirty="0" smtClean="0"/>
                  <a:t>changing 2k spots.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Here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0033CC"/>
                    </a:solidFill>
                  </a:rPr>
                  <a:t>k 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33CC"/>
                            </a:solidFill>
                            <a:latin typeface="Symbol" pitchFamily="18" charset="2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33CC"/>
                            </a:solidFill>
                            <a:latin typeface="Cambria Math"/>
                          </a:rPr>
                          <m:t>𝑑𝑛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0033CC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i="1" dirty="0">
                        <a:solidFill>
                          <a:srgbClr val="0033CC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 so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 smtClean="0">
                    <a:solidFill>
                      <a:srgbClr val="0033CC"/>
                    </a:solidFill>
                  </a:rPr>
                  <a:t>2k </a:t>
                </a:r>
                <a:r>
                  <a:rPr lang="en-US" dirty="0">
                    <a:solidFill>
                      <a:srgbClr val="0033CC"/>
                    </a:solidFill>
                  </a:rPr>
                  <a:t>&lt; </a:t>
                </a:r>
                <a:r>
                  <a:rPr lang="en-US" dirty="0">
                    <a:solidFill>
                      <a:srgbClr val="0033CC"/>
                    </a:solidFill>
                    <a:latin typeface="Symbol" pitchFamily="18" charset="2"/>
                  </a:rPr>
                  <a:t>e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33CC"/>
                        </a:solidFill>
                        <a:latin typeface="Cambria Math"/>
                      </a:rPr>
                      <m:t>𝑑𝑛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020168"/>
                <a:ext cx="8382000" cy="5257800"/>
              </a:xfrm>
              <a:blipFill rotWithShape="0">
                <a:blip r:embed="rId2"/>
                <a:stretch>
                  <a:fillRect l="-800" b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55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09" y="2702069"/>
            <a:ext cx="1600001" cy="158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7069991" y="2767163"/>
            <a:ext cx="1480581" cy="1436212"/>
            <a:chOff x="1681166" y="2135188"/>
            <a:chExt cx="1480581" cy="1436212"/>
          </a:xfrm>
        </p:grpSpPr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2742985" y="2199482"/>
              <a:ext cx="400050" cy="4714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18"/>
            <p:cNvSpPr>
              <a:spLocks noChangeAspect="1" noChangeArrowheads="1"/>
            </p:cNvSpPr>
            <p:nvPr/>
          </p:nvSpPr>
          <p:spPr bwMode="auto">
            <a:xfrm>
              <a:off x="3078166" y="26177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Oval 18"/>
            <p:cNvSpPr>
              <a:spLocks noChangeAspect="1" noChangeArrowheads="1"/>
            </p:cNvSpPr>
            <p:nvPr/>
          </p:nvSpPr>
          <p:spPr bwMode="auto">
            <a:xfrm>
              <a:off x="2671766" y="21351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1739685" y="2694782"/>
              <a:ext cx="173771" cy="6284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Oval 18"/>
            <p:cNvSpPr>
              <a:spLocks noChangeAspect="1" noChangeArrowheads="1"/>
            </p:cNvSpPr>
            <p:nvPr/>
          </p:nvSpPr>
          <p:spPr bwMode="auto">
            <a:xfrm>
              <a:off x="1871666" y="32781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Oval 18"/>
            <p:cNvSpPr>
              <a:spLocks noChangeAspect="1" noChangeArrowheads="1"/>
            </p:cNvSpPr>
            <p:nvPr/>
          </p:nvSpPr>
          <p:spPr bwMode="auto">
            <a:xfrm>
              <a:off x="1681166" y="26304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V="1">
              <a:off x="1739685" y="2212500"/>
              <a:ext cx="343115" cy="4822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spect="1" noChangeArrowheads="1"/>
            </p:cNvSpPr>
            <p:nvPr/>
          </p:nvSpPr>
          <p:spPr bwMode="auto">
            <a:xfrm>
              <a:off x="2049466" y="21478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082800" y="2180194"/>
              <a:ext cx="6063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Oval 18"/>
            <p:cNvSpPr>
              <a:spLocks noChangeAspect="1" noChangeArrowheads="1"/>
            </p:cNvSpPr>
            <p:nvPr/>
          </p:nvSpPr>
          <p:spPr bwMode="auto">
            <a:xfrm>
              <a:off x="2366966" y="34813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904785" y="3317082"/>
              <a:ext cx="503971" cy="2093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V="1">
              <a:off x="2408756" y="3317082"/>
              <a:ext cx="534253" cy="2093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Oval 18"/>
            <p:cNvSpPr>
              <a:spLocks noChangeAspect="1" noChangeArrowheads="1"/>
            </p:cNvSpPr>
            <p:nvPr/>
          </p:nvSpPr>
          <p:spPr bwMode="auto">
            <a:xfrm>
              <a:off x="2913066" y="32527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Oval 18"/>
            <p:cNvSpPr>
              <a:spLocks noChangeAspect="1" noChangeArrowheads="1"/>
            </p:cNvSpPr>
            <p:nvPr/>
          </p:nvSpPr>
          <p:spPr bwMode="auto">
            <a:xfrm>
              <a:off x="2671766" y="30241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2615985" y="2491583"/>
              <a:ext cx="139362" cy="2289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Oval 18"/>
            <p:cNvSpPr>
              <a:spLocks noChangeAspect="1" noChangeArrowheads="1"/>
            </p:cNvSpPr>
            <p:nvPr/>
          </p:nvSpPr>
          <p:spPr bwMode="auto">
            <a:xfrm>
              <a:off x="2735266" y="26939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Oval 18"/>
            <p:cNvSpPr>
              <a:spLocks noChangeAspect="1" noChangeArrowheads="1"/>
            </p:cNvSpPr>
            <p:nvPr/>
          </p:nvSpPr>
          <p:spPr bwMode="auto">
            <a:xfrm>
              <a:off x="2544766" y="24272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Oval 18"/>
            <p:cNvSpPr>
              <a:spLocks noChangeAspect="1" noChangeArrowheads="1"/>
            </p:cNvSpPr>
            <p:nvPr/>
          </p:nvSpPr>
          <p:spPr bwMode="auto">
            <a:xfrm>
              <a:off x="1998666" y="27066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 flipV="1">
              <a:off x="2049466" y="2504600"/>
              <a:ext cx="173034" cy="23439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Oval 18"/>
            <p:cNvSpPr>
              <a:spLocks noChangeAspect="1" noChangeArrowheads="1"/>
            </p:cNvSpPr>
            <p:nvPr/>
          </p:nvSpPr>
          <p:spPr bwMode="auto">
            <a:xfrm>
              <a:off x="2189166" y="24399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2222501" y="2472294"/>
              <a:ext cx="30315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2040456" y="2774196"/>
              <a:ext cx="92591" cy="2949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2091256" y="3069194"/>
              <a:ext cx="359291" cy="1523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Oval 18"/>
            <p:cNvSpPr>
              <a:spLocks noChangeAspect="1" noChangeArrowheads="1"/>
            </p:cNvSpPr>
            <p:nvPr/>
          </p:nvSpPr>
          <p:spPr bwMode="auto">
            <a:xfrm>
              <a:off x="2087566" y="30114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Oval 18"/>
            <p:cNvSpPr>
              <a:spLocks noChangeAspect="1" noChangeArrowheads="1"/>
            </p:cNvSpPr>
            <p:nvPr/>
          </p:nvSpPr>
          <p:spPr bwMode="auto">
            <a:xfrm>
              <a:off x="2366966" y="3138488"/>
              <a:ext cx="83581" cy="9001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 flipV="1">
              <a:off x="2408757" y="3069195"/>
              <a:ext cx="326510" cy="139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2713557" y="3081894"/>
              <a:ext cx="229454" cy="2413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466991" y="3021163"/>
                <a:ext cx="482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33CC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991" y="3021163"/>
                <a:ext cx="482600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Multiply 43"/>
          <p:cNvSpPr/>
          <p:nvPr/>
        </p:nvSpPr>
        <p:spPr bwMode="auto">
          <a:xfrm>
            <a:off x="8339991" y="3326757"/>
            <a:ext cx="241300" cy="519012"/>
          </a:xfrm>
          <a:prstGeom prst="mathMultiply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14445" y="1004489"/>
            <a:ext cx="8629555" cy="957154"/>
            <a:chOff x="323850" y="4181906"/>
            <a:chExt cx="9080500" cy="1354782"/>
          </a:xfrm>
        </p:grpSpPr>
        <p:grpSp>
          <p:nvGrpSpPr>
            <p:cNvPr id="46" name="Group 45"/>
            <p:cNvGrpSpPr/>
            <p:nvPr/>
          </p:nvGrpSpPr>
          <p:grpSpPr>
            <a:xfrm>
              <a:off x="371475" y="4181906"/>
              <a:ext cx="8543925" cy="1354782"/>
              <a:chOff x="-76199" y="4181906"/>
              <a:chExt cx="8543925" cy="1354782"/>
            </a:xfrm>
          </p:grpSpPr>
          <p:sp>
            <p:nvSpPr>
              <p:cNvPr id="48" name="Rounded Rectangle 47"/>
              <p:cNvSpPr/>
              <p:nvPr/>
            </p:nvSpPr>
            <p:spPr bwMode="auto">
              <a:xfrm>
                <a:off x="-76199" y="4230031"/>
                <a:ext cx="8543925" cy="1306657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 bwMode="auto">
              <a:xfrm>
                <a:off x="-76199" y="4723702"/>
                <a:ext cx="854392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0" name="TextBox 49"/>
              <p:cNvSpPr txBox="1"/>
              <p:nvPr/>
            </p:nvSpPr>
            <p:spPr>
              <a:xfrm>
                <a:off x="0" y="4181906"/>
                <a:ext cx="8076108" cy="609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i="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Claim 1</a:t>
                </a:r>
                <a:endParaRPr lang="en-US" sz="2400" i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323850" y="4655886"/>
                  <a:ext cx="9080500" cy="8808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  If G is</a:t>
                  </a:r>
                  <a:r>
                    <a:rPr lang="en-US" sz="2400" i="0" dirty="0" smtClean="0">
                      <a:sym typeface="Symbol" pitchFamily="18" charset="2"/>
                    </a:rPr>
                    <a:t> </a:t>
                  </a:r>
                  <a:r>
                    <a:rPr lang="en-US" sz="2400" i="0" kern="0" dirty="0">
                      <a:solidFill>
                        <a:srgbClr val="FF0000"/>
                      </a:solidFill>
                      <a:latin typeface="Symbol" pitchFamily="18" charset="2"/>
                    </a:rPr>
                    <a:t>e</a:t>
                  </a:r>
                  <a:r>
                    <a:rPr lang="en-US" sz="2400" i="0" dirty="0" smtClean="0">
                      <a:solidFill>
                        <a:srgbClr val="FF0000"/>
                      </a:solidFill>
                    </a:rPr>
                    <a:t>-far </a:t>
                  </a:r>
                  <a:r>
                    <a:rPr lang="en-US" sz="2400" i="0" dirty="0"/>
                    <a:t>from connected, </a:t>
                  </a:r>
                  <a:r>
                    <a:rPr lang="en-US" sz="2400" i="0" dirty="0" smtClean="0"/>
                    <a:t>it has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i="0" kern="0" dirty="0">
                              <a:solidFill>
                                <a:srgbClr val="000000"/>
                              </a:solidFill>
                              <a:latin typeface="Symbol" pitchFamily="18" charset="2"/>
                            </a:rPr>
                            <m:t>e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𝑑𝑛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dirty="0" smtClean="0">
                          <a:latin typeface="Cambria Math"/>
                        </a:rPr>
                        <m:t> </m:t>
                      </m:r>
                      <m:r>
                        <a:rPr lang="en-US" sz="2400" b="0" i="0" dirty="0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2400" i="0" dirty="0" smtClean="0"/>
                    <a:t>connected components.  </a:t>
                  </a:r>
                  <a:endParaRPr lang="en-US" sz="2400" i="0" kern="0" dirty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50" y="4655886"/>
                  <a:ext cx="9080500" cy="88080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171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Connectedness: Proof of Claim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If Claim 1 holds, there are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  <a:latin typeface="Symbol" pitchFamily="18" charset="2"/>
                          </a:rPr>
                          <m:t>e</m:t>
                        </m:r>
                        <m:r>
                          <a:rPr lang="en-US" i="1" dirty="0">
                            <a:latin typeface="Cambria Math"/>
                          </a:rPr>
                          <m:t>𝑑𝑛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connected components.</a:t>
                </a:r>
              </a:p>
              <a:p>
                <a:r>
                  <a:rPr lang="en-US" dirty="0" smtClean="0"/>
                  <a:t>Their average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  <a:latin typeface="Symbol" pitchFamily="18" charset="2"/>
                          </a:rPr>
                          <m:t>e</m:t>
                        </m:r>
                        <m:r>
                          <a:rPr lang="en-US" i="1" dirty="0">
                            <a:latin typeface="Cambria Math"/>
                          </a:rPr>
                          <m:t>𝑑𝑛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  <a:latin typeface="Symbol" pitchFamily="18" charset="2"/>
                          </a:rPr>
                          <m:t>e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b="0" dirty="0" smtClean="0"/>
                  <a:t>.</a:t>
                </a:r>
              </a:p>
              <a:p>
                <a:r>
                  <a:rPr lang="en-US" dirty="0" smtClean="0"/>
                  <a:t> By an averaging argument (or Markov inequality), at least half of the components are of size at most twice the average.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>
                <a:solidFill>
                  <a:srgbClr val="000000"/>
                </a:solidFill>
              </a:rPr>
              <a:pPr/>
              <a:t>56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14445" y="1004489"/>
            <a:ext cx="8629555" cy="957154"/>
            <a:chOff x="323850" y="4181906"/>
            <a:chExt cx="9080500" cy="1354782"/>
          </a:xfrm>
        </p:grpSpPr>
        <p:grpSp>
          <p:nvGrpSpPr>
            <p:cNvPr id="6" name="Group 5"/>
            <p:cNvGrpSpPr/>
            <p:nvPr/>
          </p:nvGrpSpPr>
          <p:grpSpPr>
            <a:xfrm>
              <a:off x="371475" y="4181906"/>
              <a:ext cx="8543925" cy="1354782"/>
              <a:chOff x="-76199" y="4181906"/>
              <a:chExt cx="8543925" cy="1354782"/>
            </a:xfrm>
          </p:grpSpPr>
          <p:sp>
            <p:nvSpPr>
              <p:cNvPr id="8" name="Rounded Rectangle 7"/>
              <p:cNvSpPr/>
              <p:nvPr/>
            </p:nvSpPr>
            <p:spPr bwMode="auto">
              <a:xfrm>
                <a:off x="-76199" y="4230031"/>
                <a:ext cx="8543925" cy="1306657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 bwMode="auto">
              <a:xfrm>
                <a:off x="-76199" y="4723702"/>
                <a:ext cx="854392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0" name="TextBox 9"/>
              <p:cNvSpPr txBox="1"/>
              <p:nvPr/>
            </p:nvSpPr>
            <p:spPr>
              <a:xfrm>
                <a:off x="0" y="4181906"/>
                <a:ext cx="8076108" cy="609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i="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Claim 1</a:t>
                </a:r>
                <a:endParaRPr lang="en-US" sz="2400" i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323850" y="4655886"/>
                  <a:ext cx="9080500" cy="8808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  If G is</a:t>
                  </a:r>
                  <a:r>
                    <a:rPr lang="en-US" sz="2400" i="0" dirty="0" smtClean="0">
                      <a:sym typeface="Symbol" pitchFamily="18" charset="2"/>
                    </a:rPr>
                    <a:t> </a:t>
                  </a:r>
                  <a:r>
                    <a:rPr lang="en-US" sz="2400" i="0" kern="0" dirty="0">
                      <a:solidFill>
                        <a:srgbClr val="FF0000"/>
                      </a:solidFill>
                      <a:latin typeface="Symbol" pitchFamily="18" charset="2"/>
                    </a:rPr>
                    <a:t>e</a:t>
                  </a:r>
                  <a:r>
                    <a:rPr lang="en-US" sz="2400" i="0" dirty="0" smtClean="0">
                      <a:solidFill>
                        <a:srgbClr val="FF0000"/>
                      </a:solidFill>
                    </a:rPr>
                    <a:t>-far </a:t>
                  </a:r>
                  <a:r>
                    <a:rPr lang="en-US" sz="2400" i="0" dirty="0"/>
                    <a:t>from connected, </a:t>
                  </a:r>
                  <a:r>
                    <a:rPr lang="en-US" sz="2400" i="0" dirty="0" smtClean="0"/>
                    <a:t>it has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i="0" kern="0" dirty="0">
                              <a:solidFill>
                                <a:srgbClr val="000000"/>
                              </a:solidFill>
                              <a:latin typeface="Symbol" pitchFamily="18" charset="2"/>
                            </a:rPr>
                            <m:t>e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𝑑𝑛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dirty="0" smtClean="0">
                          <a:latin typeface="Cambria Math"/>
                        </a:rPr>
                        <m:t> </m:t>
                      </m:r>
                      <m:r>
                        <a:rPr lang="en-US" sz="2400" b="0" i="0" dirty="0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2400" i="0" dirty="0" smtClean="0"/>
                    <a:t>connected components.  </a:t>
                  </a:r>
                  <a:endParaRPr lang="en-US" sz="2400" i="0" kern="0" dirty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50" y="4655886"/>
                  <a:ext cx="9080500" cy="88080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510089" y="2149678"/>
            <a:ext cx="8633911" cy="1402852"/>
            <a:chOff x="323850" y="4181906"/>
            <a:chExt cx="9080500" cy="1985635"/>
          </a:xfrm>
        </p:grpSpPr>
        <p:grpSp>
          <p:nvGrpSpPr>
            <p:cNvPr id="12" name="Group 11"/>
            <p:cNvGrpSpPr/>
            <p:nvPr/>
          </p:nvGrpSpPr>
          <p:grpSpPr>
            <a:xfrm>
              <a:off x="371475" y="4181906"/>
              <a:ext cx="8543925" cy="1985635"/>
              <a:chOff x="-76199" y="4181906"/>
              <a:chExt cx="8543925" cy="1985635"/>
            </a:xfrm>
          </p:grpSpPr>
          <p:sp>
            <p:nvSpPr>
              <p:cNvPr id="14" name="Rounded Rectangle 13"/>
              <p:cNvSpPr/>
              <p:nvPr/>
            </p:nvSpPr>
            <p:spPr bwMode="auto">
              <a:xfrm>
                <a:off x="-76199" y="4230031"/>
                <a:ext cx="8543925" cy="1937510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 bwMode="auto">
              <a:xfrm>
                <a:off x="-76199" y="4723702"/>
                <a:ext cx="854392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6" name="TextBox 15"/>
              <p:cNvSpPr txBox="1"/>
              <p:nvPr/>
            </p:nvSpPr>
            <p:spPr>
              <a:xfrm>
                <a:off x="0" y="4181906"/>
                <a:ext cx="8076108" cy="609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i="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Claim 2</a:t>
                </a:r>
                <a:endParaRPr lang="en-US" sz="2400" i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23850" y="4655886"/>
                  <a:ext cx="9080500" cy="15116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  If G is</a:t>
                  </a:r>
                  <a:r>
                    <a:rPr lang="en-US" sz="2400" i="0" dirty="0" smtClean="0">
                      <a:sym typeface="Symbol" pitchFamily="18" charset="2"/>
                    </a:rPr>
                    <a:t> </a:t>
                  </a:r>
                  <a:r>
                    <a:rPr lang="en-US" sz="2400" i="0" kern="0" dirty="0" smtClean="0">
                      <a:solidFill>
                        <a:srgbClr val="FF0000"/>
                      </a:solidFill>
                      <a:latin typeface="Symbol" pitchFamily="18" charset="2"/>
                    </a:rPr>
                    <a:t>e</a:t>
                  </a:r>
                  <a:r>
                    <a:rPr lang="en-US" sz="2400" i="0" dirty="0" smtClean="0">
                      <a:solidFill>
                        <a:srgbClr val="FF0000"/>
                      </a:solidFill>
                    </a:rPr>
                    <a:t>-far </a:t>
                  </a:r>
                  <a:r>
                    <a:rPr lang="en-US" sz="2400" i="0" dirty="0"/>
                    <a:t>from connected, </a:t>
                  </a:r>
                  <a:r>
                    <a:rPr lang="en-US" sz="2400" i="0" dirty="0" smtClean="0"/>
                    <a:t>it has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i="0" kern="0" dirty="0">
                              <a:solidFill>
                                <a:srgbClr val="000000"/>
                              </a:solidFill>
                              <a:latin typeface="Symbol" pitchFamily="18" charset="2"/>
                            </a:rPr>
                            <m:t>e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𝑑𝑛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dirty="0" smtClean="0">
                          <a:latin typeface="Cambria Math"/>
                        </a:rPr>
                        <m:t> </m:t>
                      </m:r>
                      <m:r>
                        <a:rPr lang="en-US" sz="2400" b="0" i="0" dirty="0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2400" i="0" dirty="0" smtClean="0"/>
                    <a:t>connected components </a:t>
                  </a:r>
                </a:p>
                <a:p>
                  <a:pPr algn="ctr">
                    <a:spcBef>
                      <a:spcPct val="20000"/>
                    </a:spcBef>
                  </a:pPr>
                  <a:r>
                    <a:rPr lang="en-US" sz="2400" i="0" dirty="0" smtClean="0"/>
                    <a:t>of size </a:t>
                  </a:r>
                  <a:r>
                    <a:rPr lang="en-US" sz="2400" i="0" kern="0" dirty="0">
                      <a:solidFill>
                        <a:srgbClr val="000000"/>
                      </a:solidFill>
                      <a:latin typeface="Calibri" pitchFamily="34" charset="0"/>
                    </a:rPr>
                    <a:t>at most </a:t>
                  </a:r>
                  <a:r>
                    <a:rPr lang="en-US" sz="2400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4/</a:t>
                  </a:r>
                  <a:r>
                    <a:rPr lang="en-US" sz="2400" i="0" kern="0" dirty="0" smtClean="0">
                      <a:solidFill>
                        <a:srgbClr val="000000"/>
                      </a:solidFill>
                      <a:latin typeface="Symbol" pitchFamily="18" charset="2"/>
                    </a:rPr>
                    <a:t>e</a:t>
                  </a:r>
                  <a:r>
                    <a:rPr lang="en-US" sz="2400" i="0" kern="0" dirty="0" smtClean="0">
                      <a:solidFill>
                        <a:srgbClr val="000000"/>
                      </a:solidFill>
                      <a:latin typeface="Calibri" pitchFamily="34" charset="0"/>
                    </a:rPr>
                    <a:t>d</a:t>
                  </a:r>
                  <a:r>
                    <a:rPr lang="en-US" sz="2400" i="0" dirty="0" smtClean="0"/>
                    <a:t>.  </a:t>
                  </a:r>
                  <a:endParaRPr lang="en-US" sz="2400" i="0" kern="0" dirty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50" y="4655886"/>
                  <a:ext cx="9080500" cy="151165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016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511616" cy="914400"/>
          </a:xfrm>
        </p:spPr>
        <p:txBody>
          <a:bodyPr/>
          <a:lstStyle/>
          <a:p>
            <a:r>
              <a:rPr lang="en-US" sz="2800" dirty="0"/>
              <a:t>Testing if a Graph is Connected </a:t>
            </a:r>
            <a:r>
              <a:rPr lang="en-US" sz="2400" i="0" dirty="0">
                <a:solidFill>
                  <a:srgbClr val="990033"/>
                </a:solidFill>
              </a:rPr>
              <a:t>[</a:t>
            </a:r>
            <a:r>
              <a:rPr lang="en-US" sz="2400" i="0" dirty="0" err="1">
                <a:solidFill>
                  <a:srgbClr val="990033"/>
                </a:solidFill>
              </a:rPr>
              <a:t>Goldreich</a:t>
            </a:r>
            <a:r>
              <a:rPr lang="en-US" sz="2400" i="0" dirty="0">
                <a:solidFill>
                  <a:srgbClr val="990033"/>
                </a:solidFill>
              </a:rPr>
              <a:t> Ron]</a:t>
            </a:r>
            <a:r>
              <a:rPr lang="en-US" sz="3600" dirty="0">
                <a:solidFill>
                  <a:srgbClr val="990033"/>
                </a:solidFill>
              </a:rPr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71CD72-7C3B-41B0-927F-4D2558F2CC0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sz="2400" dirty="0">
                    <a:solidFill>
                      <a:schemeClr val="accent2"/>
                    </a:solidFill>
                  </a:rPr>
                  <a:t>Input: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a graph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𝐺</m:t>
                    </m:r>
                    <m:r>
                      <a:rPr lang="en-US" sz="2400" i="1" dirty="0">
                        <a:latin typeface="Cambria Math"/>
                      </a:rPr>
                      <m:t>=(</m:t>
                    </m:r>
                    <m:r>
                      <a:rPr lang="en-US" sz="2400" i="1" dirty="0">
                        <a:latin typeface="Cambria Math"/>
                      </a:rPr>
                      <m:t>𝑉</m:t>
                    </m:r>
                    <m:r>
                      <a:rPr lang="en-US" sz="2400" i="1" dirty="0"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𝐸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on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33CC"/>
                        </a:solidFill>
                        <a:latin typeface="Cambria Math"/>
                      </a:rPr>
                      <m:t> </m:t>
                    </m:r>
                    <m:r>
                      <a:rPr lang="en-US" sz="2400" i="1" dirty="0">
                        <a:solidFill>
                          <a:srgbClr val="0033CC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 dirty="0">
                        <a:solidFill>
                          <a:srgbClr val="0033CC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vertices</a:t>
                </a:r>
              </a:p>
              <a:p>
                <a:r>
                  <a:rPr lang="en-US" sz="2400" dirty="0"/>
                  <a:t>in adjacency lists representation </a:t>
                </a:r>
              </a:p>
              <a:p>
                <a:pPr>
                  <a:buNone/>
                </a:pPr>
                <a:r>
                  <a:rPr lang="en-US" sz="2400" dirty="0"/>
                  <a:t>      (a list of neighbors for each vertex) </a:t>
                </a:r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/>
                  <a:t>maximum degree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d</a:t>
                </a:r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pPr marL="0" lvl="0" indent="0">
                  <a:buNone/>
                </a:pP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0" lvl="0" indent="0">
                  <a:buNone/>
                </a:pPr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pPr marL="0" lvl="0" indent="0">
                  <a:buNone/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Connected or </a:t>
                </a: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𝜀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-far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from connected?</a:t>
                </a:r>
              </a:p>
              <a:p>
                <a:pPr marL="0" lvl="0" indent="0" algn="ctr">
                  <a:buNone/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2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80008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33CC"/>
                    </a:solidFill>
                  </a:rPr>
                  <a:t>time</a:t>
                </a:r>
              </a:p>
              <a:p>
                <a:pPr marL="0" lvl="0" indent="0">
                  <a:buNone/>
                </a:pPr>
                <a:r>
                  <a:rPr lang="en-US" sz="2400" dirty="0" smtClean="0"/>
                  <a:t>                                                        (no dependence on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33CC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  <a:p>
                <a:pPr marL="0" lvl="0" indent="0">
                  <a:buNone/>
                </a:pPr>
                <a:endParaRPr lang="en-US" sz="2400" dirty="0">
                  <a:solidFill>
                    <a:srgbClr val="000000"/>
                  </a:solidFill>
                </a:endParaRPr>
              </a:p>
              <a:p>
                <a:pPr marL="0" lvl="1" indent="0">
                  <a:buNone/>
                </a:pPr>
                <a:endParaRPr lang="en-US" dirty="0" smtClean="0">
                  <a:solidFill>
                    <a:srgbClr val="990033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64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reeform 79"/>
          <p:cNvSpPr>
            <a:spLocks/>
          </p:cNvSpPr>
          <p:nvPr/>
        </p:nvSpPr>
        <p:spPr bwMode="auto">
          <a:xfrm>
            <a:off x="5753972" y="4559300"/>
            <a:ext cx="366860" cy="481040"/>
          </a:xfrm>
          <a:custGeom>
            <a:avLst/>
            <a:gdLst>
              <a:gd name="T0" fmla="*/ 0 w 1711"/>
              <a:gd name="T1" fmla="*/ 0 h 2342"/>
              <a:gd name="T2" fmla="*/ 0 w 1711"/>
              <a:gd name="T3" fmla="*/ 0 h 2342"/>
              <a:gd name="T4" fmla="*/ 0 w 1711"/>
              <a:gd name="T5" fmla="*/ 0 h 2342"/>
              <a:gd name="T6" fmla="*/ 0 w 1711"/>
              <a:gd name="T7" fmla="*/ 0 h 2342"/>
              <a:gd name="T8" fmla="*/ 0 w 1711"/>
              <a:gd name="T9" fmla="*/ 0 h 2342"/>
              <a:gd name="T10" fmla="*/ 0 w 1711"/>
              <a:gd name="T11" fmla="*/ 0 h 2342"/>
              <a:gd name="T12" fmla="*/ 0 w 1711"/>
              <a:gd name="T13" fmla="*/ 0 h 23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1"/>
              <a:gd name="T22" fmla="*/ 0 h 2342"/>
              <a:gd name="T23" fmla="*/ 1711 w 1711"/>
              <a:gd name="T24" fmla="*/ 2342 h 234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1" h="2342">
                <a:moveTo>
                  <a:pt x="193" y="1092"/>
                </a:moveTo>
                <a:lnTo>
                  <a:pt x="0" y="1726"/>
                </a:lnTo>
                <a:lnTo>
                  <a:pt x="660" y="2342"/>
                </a:lnTo>
                <a:lnTo>
                  <a:pt x="1711" y="273"/>
                </a:lnTo>
                <a:lnTo>
                  <a:pt x="1711" y="0"/>
                </a:lnTo>
                <a:lnTo>
                  <a:pt x="539" y="1744"/>
                </a:lnTo>
                <a:lnTo>
                  <a:pt x="193" y="109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Oval 16"/>
          <p:cNvSpPr>
            <a:spLocks noChangeArrowheads="1"/>
          </p:cNvSpPr>
          <p:nvPr/>
        </p:nvSpPr>
        <p:spPr bwMode="auto">
          <a:xfrm>
            <a:off x="6772275" y="1246188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82" name="Oval 17"/>
          <p:cNvSpPr>
            <a:spLocks noChangeArrowheads="1"/>
          </p:cNvSpPr>
          <p:nvPr/>
        </p:nvSpPr>
        <p:spPr bwMode="auto">
          <a:xfrm>
            <a:off x="6210300" y="1747838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83" name="Oval 18"/>
          <p:cNvSpPr>
            <a:spLocks noChangeArrowheads="1"/>
          </p:cNvSpPr>
          <p:nvPr/>
        </p:nvSpPr>
        <p:spPr bwMode="auto">
          <a:xfrm>
            <a:off x="6710363" y="2262188"/>
            <a:ext cx="185737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84" name="Oval 19"/>
          <p:cNvSpPr>
            <a:spLocks noChangeArrowheads="1"/>
          </p:cNvSpPr>
          <p:nvPr/>
        </p:nvSpPr>
        <p:spPr bwMode="auto">
          <a:xfrm>
            <a:off x="7067550" y="1827213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85" name="Oval 20"/>
          <p:cNvSpPr>
            <a:spLocks noChangeArrowheads="1"/>
          </p:cNvSpPr>
          <p:nvPr/>
        </p:nvSpPr>
        <p:spPr bwMode="auto">
          <a:xfrm>
            <a:off x="7467600" y="1312863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86" name="Line 21"/>
          <p:cNvSpPr>
            <a:spLocks noChangeShapeType="1"/>
          </p:cNvSpPr>
          <p:nvPr/>
        </p:nvSpPr>
        <p:spPr bwMode="auto">
          <a:xfrm>
            <a:off x="6386513" y="1895475"/>
            <a:ext cx="400050" cy="471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7" name="Line 22"/>
          <p:cNvSpPr>
            <a:spLocks noChangeShapeType="1"/>
          </p:cNvSpPr>
          <p:nvPr/>
        </p:nvSpPr>
        <p:spPr bwMode="auto">
          <a:xfrm flipV="1">
            <a:off x="7243763" y="1417638"/>
            <a:ext cx="3429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" name="Line 23"/>
          <p:cNvSpPr>
            <a:spLocks noChangeShapeType="1"/>
          </p:cNvSpPr>
          <p:nvPr/>
        </p:nvSpPr>
        <p:spPr bwMode="auto">
          <a:xfrm>
            <a:off x="6858000" y="1374775"/>
            <a:ext cx="328613" cy="600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9" name="Line 24"/>
          <p:cNvSpPr>
            <a:spLocks noChangeShapeType="1"/>
          </p:cNvSpPr>
          <p:nvPr/>
        </p:nvSpPr>
        <p:spPr bwMode="auto">
          <a:xfrm>
            <a:off x="6900863" y="1331913"/>
            <a:ext cx="700087" cy="71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0" name="Oval 26"/>
          <p:cNvSpPr>
            <a:spLocks noChangeArrowheads="1"/>
          </p:cNvSpPr>
          <p:nvPr/>
        </p:nvSpPr>
        <p:spPr bwMode="auto">
          <a:xfrm>
            <a:off x="7931150" y="1460500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91" name="Oval 27"/>
          <p:cNvSpPr>
            <a:spLocks noChangeArrowheads="1"/>
          </p:cNvSpPr>
          <p:nvPr/>
        </p:nvSpPr>
        <p:spPr bwMode="auto">
          <a:xfrm>
            <a:off x="7496175" y="1847850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92" name="Oval 28"/>
          <p:cNvSpPr>
            <a:spLocks noChangeArrowheads="1"/>
          </p:cNvSpPr>
          <p:nvPr/>
        </p:nvSpPr>
        <p:spPr bwMode="auto">
          <a:xfrm>
            <a:off x="7996238" y="2362200"/>
            <a:ext cx="185737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93" name="Oval 29"/>
          <p:cNvSpPr>
            <a:spLocks noChangeArrowheads="1"/>
          </p:cNvSpPr>
          <p:nvPr/>
        </p:nvSpPr>
        <p:spPr bwMode="auto">
          <a:xfrm>
            <a:off x="8226425" y="2041525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94" name="Oval 30"/>
          <p:cNvSpPr>
            <a:spLocks noChangeArrowheads="1"/>
          </p:cNvSpPr>
          <p:nvPr/>
        </p:nvSpPr>
        <p:spPr bwMode="auto">
          <a:xfrm>
            <a:off x="8626475" y="1527175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95" name="Line 31"/>
          <p:cNvSpPr>
            <a:spLocks noChangeShapeType="1"/>
          </p:cNvSpPr>
          <p:nvPr/>
        </p:nvSpPr>
        <p:spPr bwMode="auto">
          <a:xfrm>
            <a:off x="7672388" y="1995488"/>
            <a:ext cx="400050" cy="471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6" name="Line 33"/>
          <p:cNvSpPr>
            <a:spLocks noChangeShapeType="1"/>
          </p:cNvSpPr>
          <p:nvPr/>
        </p:nvSpPr>
        <p:spPr bwMode="auto">
          <a:xfrm>
            <a:off x="8016875" y="1589088"/>
            <a:ext cx="328613" cy="600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" name="Line 34"/>
          <p:cNvSpPr>
            <a:spLocks noChangeShapeType="1"/>
          </p:cNvSpPr>
          <p:nvPr/>
        </p:nvSpPr>
        <p:spPr bwMode="auto">
          <a:xfrm>
            <a:off x="8059738" y="1546225"/>
            <a:ext cx="700087" cy="71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1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Approximating # of Connected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dirty="0" smtClean="0">
                    <a:solidFill>
                      <a:srgbClr val="990033"/>
                    </a:solidFill>
                  </a:rPr>
                  <a:t>[</a:t>
                </a:r>
                <a:r>
                  <a:rPr lang="en-US" dirty="0" err="1" smtClean="0">
                    <a:solidFill>
                      <a:srgbClr val="990033"/>
                    </a:solidFill>
                  </a:rPr>
                  <a:t>Chazelle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990033"/>
                    </a:solidFill>
                  </a:rPr>
                  <a:t>Rubinfeld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990033"/>
                    </a:solidFill>
                  </a:rPr>
                  <a:t>Trevisan</a:t>
                </a:r>
                <a:r>
                  <a:rPr lang="en-US" dirty="0" smtClean="0">
                    <a:solidFill>
                      <a:srgbClr val="990033"/>
                    </a:solidFill>
                  </a:rPr>
                  <a:t>]</a:t>
                </a:r>
                <a:r>
                  <a:rPr lang="en-US" sz="2400" dirty="0" smtClean="0">
                    <a:solidFill>
                      <a:srgbClr val="990033"/>
                    </a:solidFill>
                  </a:rPr>
                  <a:t> </a:t>
                </a:r>
              </a:p>
              <a:p>
                <a:pPr>
                  <a:buNone/>
                </a:pPr>
                <a:r>
                  <a:rPr lang="en-US" sz="2400" dirty="0" smtClean="0">
                    <a:solidFill>
                      <a:schemeClr val="accent2"/>
                    </a:solidFill>
                  </a:rPr>
                  <a:t>Input: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/>
                  <a:t>a 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𝐺</m:t>
                    </m:r>
                    <m:r>
                      <a:rPr lang="en-US" sz="2400" i="1" dirty="0" smtClean="0">
                        <a:latin typeface="Cambria Math"/>
                      </a:rPr>
                      <m:t>=(</m:t>
                    </m:r>
                    <m:r>
                      <a:rPr lang="en-US" sz="2400" i="1" dirty="0" smtClean="0">
                        <a:latin typeface="Cambria Math"/>
                      </a:rPr>
                      <m:t>𝑉</m:t>
                    </m:r>
                    <m:r>
                      <a:rPr lang="en-US" sz="2400" i="1" dirty="0" smtClean="0">
                        <a:latin typeface="Cambria Math"/>
                      </a:rPr>
                      <m:t>,</m:t>
                    </m:r>
                    <m:r>
                      <a:rPr lang="en-US" sz="2400" i="1" dirty="0" smtClean="0">
                        <a:latin typeface="Cambria Math"/>
                      </a:rPr>
                      <m:t>𝐸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on</a:t>
                </a:r>
                <a:r>
                  <a:rPr lang="en-US" sz="2400" dirty="0" smtClean="0">
                    <a:solidFill>
                      <a:srgbClr val="0033CC"/>
                    </a:solidFill>
                  </a:rPr>
                  <a:t> n </a:t>
                </a:r>
                <a:r>
                  <a:rPr lang="en-US" sz="2400" dirty="0" smtClean="0"/>
                  <a:t>vertices</a:t>
                </a:r>
              </a:p>
              <a:p>
                <a:r>
                  <a:rPr lang="en-US" dirty="0" smtClean="0"/>
                  <a:t>in adjacency lists representation </a:t>
                </a:r>
              </a:p>
              <a:p>
                <a:pPr>
                  <a:buNone/>
                </a:pPr>
                <a:r>
                  <a:rPr lang="en-US" dirty="0" smtClean="0"/>
                  <a:t>      (a list of neighbors for each vertex) </a:t>
                </a:r>
                <a:endParaRPr lang="en-US" dirty="0" smtClean="0">
                  <a:solidFill>
                    <a:srgbClr val="0033CC"/>
                  </a:solidFill>
                </a:endParaRPr>
              </a:p>
              <a:p>
                <a:r>
                  <a:rPr lang="en-US" dirty="0" smtClean="0"/>
                  <a:t>maximum degree </a:t>
                </a:r>
                <a:r>
                  <a:rPr lang="en-US" i="1" dirty="0" smtClean="0">
                    <a:solidFill>
                      <a:srgbClr val="0033CC"/>
                    </a:solidFill>
                  </a:rPr>
                  <a:t>d</a:t>
                </a:r>
              </a:p>
              <a:p>
                <a:pPr>
                  <a:buNone/>
                </a:pPr>
                <a:r>
                  <a:rPr lang="en-US" sz="2400" dirty="0" smtClean="0">
                    <a:solidFill>
                      <a:srgbClr val="0033CC"/>
                    </a:solidFill>
                  </a:rPr>
                  <a:t>Exact Answer: </a:t>
                </a:r>
                <a:r>
                  <a:rPr lang="en-US" sz="2400" dirty="0" smtClean="0">
                    <a:solidFill>
                      <a:srgbClr val="800080"/>
                    </a:solidFill>
                    <a:latin typeface="Symbol" pitchFamily="18" charset="2"/>
                  </a:rPr>
                  <a:t>W</a:t>
                </a:r>
                <a:r>
                  <a:rPr lang="en-US" sz="2400" dirty="0" smtClean="0">
                    <a:solidFill>
                      <a:srgbClr val="800080"/>
                    </a:solidFill>
                  </a:rPr>
                  <a:t>(</a:t>
                </a:r>
                <a:r>
                  <a:rPr lang="en-US" sz="2400" dirty="0" err="1" smtClean="0">
                    <a:solidFill>
                      <a:srgbClr val="800080"/>
                    </a:solidFill>
                  </a:rPr>
                  <a:t>dn</a:t>
                </a:r>
                <a:r>
                  <a:rPr lang="en-US" sz="2400" dirty="0" smtClean="0">
                    <a:solidFill>
                      <a:srgbClr val="800080"/>
                    </a:solidFill>
                  </a:rPr>
                  <a:t>) time</a:t>
                </a:r>
                <a:endParaRPr lang="en-US" sz="2400" dirty="0" smtClean="0">
                  <a:solidFill>
                    <a:srgbClr val="0033CC"/>
                  </a:solidFill>
                </a:endParaRPr>
              </a:p>
              <a:p>
                <a:pPr>
                  <a:buNone/>
                </a:pPr>
                <a:r>
                  <a:rPr lang="en-US" sz="2400" dirty="0" smtClean="0">
                    <a:solidFill>
                      <a:srgbClr val="00B050"/>
                    </a:solidFill>
                  </a:rPr>
                  <a:t>Additive approximation:  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# of CC ±</a:t>
                </a:r>
                <a:r>
                  <a:rPr lang="el-GR" sz="2400" dirty="0" smtClean="0">
                    <a:solidFill>
                      <a:schemeClr val="accent2"/>
                    </a:solidFill>
                    <a:cs typeface="Arial"/>
                    <a:sym typeface="Math A"/>
                  </a:rPr>
                  <a:t>ε</a:t>
                </a:r>
                <a:r>
                  <a:rPr lang="en-US" sz="2400" dirty="0" smtClean="0">
                    <a:solidFill>
                      <a:schemeClr val="accent2"/>
                    </a:solidFill>
                    <a:cs typeface="Arial"/>
                    <a:sym typeface="Math A"/>
                  </a:rPr>
                  <a:t>n</a:t>
                </a:r>
              </a:p>
              <a:p>
                <a:pPr>
                  <a:buNone/>
                </a:pPr>
                <a:r>
                  <a:rPr lang="en-US" sz="2400" dirty="0" smtClean="0">
                    <a:solidFill>
                      <a:schemeClr val="accent2"/>
                    </a:solidFill>
                    <a:cs typeface="Arial"/>
                    <a:sym typeface="Math A"/>
                  </a:rPr>
                  <a:t>                  </a:t>
                </a:r>
                <a:r>
                  <a:rPr lang="en-US" sz="2400" dirty="0" smtClean="0">
                    <a:cs typeface="Arial"/>
                    <a:sym typeface="Math A"/>
                  </a:rPr>
                  <a:t>with probability</a:t>
                </a:r>
                <a:r>
                  <a:rPr lang="en-US" sz="2400" dirty="0" smtClean="0">
                    <a:solidFill>
                      <a:schemeClr val="accent2"/>
                    </a:solidFill>
                    <a:cs typeface="Arial"/>
                    <a:sym typeface="Math A"/>
                  </a:rPr>
                  <a:t> </a:t>
                </a:r>
                <a:r>
                  <a:rPr lang="en-US" sz="2400" dirty="0" smtClean="0">
                    <a:solidFill>
                      <a:srgbClr val="0033CC"/>
                    </a:solidFill>
                    <a:latin typeface="cmsy10"/>
                  </a:rPr>
                  <a:t>¸ </a:t>
                </a:r>
                <a:r>
                  <a:rPr lang="en-US" sz="2400" dirty="0" smtClean="0">
                    <a:solidFill>
                      <a:schemeClr val="accent2"/>
                    </a:solidFill>
                    <a:cs typeface="Arial"/>
                    <a:sym typeface="Math A"/>
                  </a:rPr>
                  <a:t>2/3</a:t>
                </a:r>
                <a:endParaRPr lang="en-US" sz="2400" dirty="0" smtClean="0">
                  <a:cs typeface="Arial"/>
                  <a:sym typeface="Math A"/>
                </a:endParaRPr>
              </a:p>
              <a:p>
                <a:pPr>
                  <a:buNone/>
                </a:pPr>
                <a:r>
                  <a:rPr lang="en-US" sz="2400" dirty="0" smtClean="0">
                    <a:solidFill>
                      <a:schemeClr val="accent2"/>
                    </a:solidFill>
                  </a:rPr>
                  <a:t>Time: </a:t>
                </a:r>
                <a:r>
                  <a:rPr lang="en-US" sz="2400" dirty="0" smtClean="0">
                    <a:solidFill>
                      <a:srgbClr val="008000"/>
                    </a:solidFill>
                    <a:sym typeface="Math A"/>
                  </a:rPr>
                  <a:t> </a:t>
                </a:r>
              </a:p>
              <a:p>
                <a:r>
                  <a:rPr lang="en-US" sz="2400" dirty="0" smtClean="0">
                    <a:sym typeface="Math A"/>
                  </a:rPr>
                  <a:t>Known:</a:t>
                </a:r>
                <a:r>
                  <a:rPr lang="en-US" sz="2400" i="1" dirty="0" smtClean="0">
                    <a:solidFill>
                      <a:srgbClr val="008000"/>
                    </a:solidFill>
                    <a:sym typeface="Math A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accent2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800" b="0" i="1" dirty="0" smtClean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dirty="0" smtClean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2"/>
                    </a:solidFill>
                  </a:rPr>
                  <a:t>, </a:t>
                </a:r>
                <a:r>
                  <a:rPr lang="en-US" sz="2400" dirty="0" smtClean="0">
                    <a:solidFill>
                      <a:srgbClr val="800080"/>
                    </a:solidFill>
                    <a:latin typeface="Symbol" pitchFamily="18" charset="2"/>
                  </a:rPr>
                  <a:t>W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solidFill>
                              <a:srgbClr val="990099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dirty="0" smtClean="0">
                                <a:solidFill>
                                  <a:srgbClr val="80008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 dirty="0" smtClean="0">
                                <a:solidFill>
                                  <a:srgbClr val="800080"/>
                                </a:solidFill>
                                <a:latin typeface="Cambria Math"/>
                              </a:rPr>
                              <m:t>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dirty="0" smtClean="0">
                                    <a:solidFill>
                                      <a:srgbClr val="80008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800080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solidFill>
                                      <a:srgbClr val="80008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800" dirty="0" smtClean="0">
                  <a:solidFill>
                    <a:srgbClr val="800080"/>
                  </a:solidFill>
                </a:endParaRPr>
              </a:p>
              <a:p>
                <a:r>
                  <a:rPr lang="en-US" sz="2400" dirty="0" smtClean="0"/>
                  <a:t>Today: 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accent2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>
                    <a:solidFill>
                      <a:schemeClr val="accent2"/>
                    </a:solidFill>
                  </a:rPr>
                  <a:t>.</a:t>
                </a:r>
              </a:p>
              <a:p>
                <a:pPr>
                  <a:buNone/>
                </a:pPr>
                <a:endParaRPr lang="en-US" sz="2800" dirty="0" smtClean="0">
                  <a:solidFill>
                    <a:schemeClr val="accent2"/>
                  </a:solidFill>
                </a:endParaRPr>
              </a:p>
              <a:p>
                <a:pPr lvl="2" eaLnBrk="1" hangingPunct="1"/>
                <a:endParaRPr lang="en-US" sz="2800" dirty="0" smtClean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164" b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16"/>
          <p:cNvSpPr>
            <a:spLocks noChangeArrowheads="1"/>
          </p:cNvSpPr>
          <p:nvPr/>
        </p:nvSpPr>
        <p:spPr bwMode="auto">
          <a:xfrm>
            <a:off x="6353175" y="1436688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5791200" y="2103438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6" name="Oval 18"/>
          <p:cNvSpPr>
            <a:spLocks noChangeArrowheads="1"/>
          </p:cNvSpPr>
          <p:nvPr/>
        </p:nvSpPr>
        <p:spPr bwMode="auto">
          <a:xfrm>
            <a:off x="6291263" y="2617788"/>
            <a:ext cx="185737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7" name="Oval 19"/>
          <p:cNvSpPr>
            <a:spLocks noChangeArrowheads="1"/>
          </p:cNvSpPr>
          <p:nvPr/>
        </p:nvSpPr>
        <p:spPr bwMode="auto">
          <a:xfrm>
            <a:off x="6648450" y="2017713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8" name="Oval 20"/>
          <p:cNvSpPr>
            <a:spLocks noChangeArrowheads="1"/>
          </p:cNvSpPr>
          <p:nvPr/>
        </p:nvSpPr>
        <p:spPr bwMode="auto">
          <a:xfrm>
            <a:off x="7048500" y="1503363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5967413" y="2251075"/>
            <a:ext cx="400050" cy="471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V="1">
            <a:off x="6824663" y="1608138"/>
            <a:ext cx="3429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23"/>
          <p:cNvSpPr>
            <a:spLocks noChangeShapeType="1"/>
          </p:cNvSpPr>
          <p:nvPr/>
        </p:nvSpPr>
        <p:spPr bwMode="auto">
          <a:xfrm>
            <a:off x="6438900" y="1565275"/>
            <a:ext cx="328613" cy="600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>
            <a:off x="6481763" y="1522413"/>
            <a:ext cx="700087" cy="71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Oval 26"/>
          <p:cNvSpPr>
            <a:spLocks noChangeArrowheads="1"/>
          </p:cNvSpPr>
          <p:nvPr/>
        </p:nvSpPr>
        <p:spPr bwMode="auto">
          <a:xfrm>
            <a:off x="7512050" y="1816100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4" name="Oval 27"/>
          <p:cNvSpPr>
            <a:spLocks noChangeArrowheads="1"/>
          </p:cNvSpPr>
          <p:nvPr/>
        </p:nvSpPr>
        <p:spPr bwMode="auto">
          <a:xfrm>
            <a:off x="6950075" y="2482850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7450138" y="2997200"/>
            <a:ext cx="185737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7807325" y="2397125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8207375" y="1882775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>
            <a:off x="7126288" y="2630488"/>
            <a:ext cx="400050" cy="471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33"/>
          <p:cNvSpPr>
            <a:spLocks noChangeShapeType="1"/>
          </p:cNvSpPr>
          <p:nvPr/>
        </p:nvSpPr>
        <p:spPr bwMode="auto">
          <a:xfrm>
            <a:off x="7597775" y="1944688"/>
            <a:ext cx="328613" cy="600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>
            <a:off x="7640638" y="1901825"/>
            <a:ext cx="700087" cy="71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5168900" y="5390812"/>
            <a:ext cx="3416300" cy="990600"/>
          </a:xfrm>
          <a:prstGeom prst="irregularSeal1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 dependence on </a:t>
            </a:r>
            <a:r>
              <a:rPr lang="en-US" dirty="0" smtClean="0">
                <a:solidFill>
                  <a:srgbClr val="0033CC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!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99300" y="6324600"/>
            <a:ext cx="1905000" cy="457200"/>
          </a:xfrm>
        </p:spPr>
        <p:txBody>
          <a:bodyPr/>
          <a:lstStyle/>
          <a:p>
            <a:fld id="{FF308B7C-4F2A-4ED2-93F3-224C3EC9CBD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533399" y="6383179"/>
            <a:ext cx="78597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A6A6A6"/>
                </a:solidFill>
              </a:rPr>
              <a:t>Partially based on slides by </a:t>
            </a:r>
            <a:r>
              <a:rPr lang="en-US" sz="1000" dirty="0" err="1" smtClean="0">
                <a:solidFill>
                  <a:srgbClr val="A6A6A6"/>
                </a:solidFill>
              </a:rPr>
              <a:t>Ronitt</a:t>
            </a:r>
            <a:r>
              <a:rPr lang="en-US" sz="1000" dirty="0" smtClean="0">
                <a:solidFill>
                  <a:srgbClr val="A6A6A6"/>
                </a:solidFill>
              </a:rPr>
              <a:t> </a:t>
            </a:r>
            <a:r>
              <a:rPr lang="en-US" sz="1000" dirty="0" err="1" smtClean="0">
                <a:solidFill>
                  <a:srgbClr val="A6A6A6"/>
                </a:solidFill>
              </a:rPr>
              <a:t>Rubinfeld</a:t>
            </a:r>
            <a:r>
              <a:rPr lang="en-US" sz="1000" dirty="0">
                <a:solidFill>
                  <a:srgbClr val="A6A6A6"/>
                </a:solidFill>
              </a:rPr>
              <a:t>: http://stellar.mit.edu/S/course/6/fa10/6.896/courseMaterial/topics/topic3/lectureNotes/lecst11/lecst11.pdf</a:t>
            </a:r>
          </a:p>
        </p:txBody>
      </p:sp>
    </p:spTree>
    <p:extLst>
      <p:ext uri="{BB962C8B-B14F-4D97-AF65-F5344CB8AC3E}">
        <p14:creationId xmlns:p14="http://schemas.microsoft.com/office/powerpoint/2010/main" val="391627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849445" y="1560791"/>
            <a:ext cx="3294555" cy="2317533"/>
          </a:xfrm>
          <a:prstGeom prst="irregularSeal1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Breaks </a:t>
            </a:r>
            <a:r>
              <a:rPr lang="en-US" dirty="0" smtClean="0">
                <a:solidFill>
                  <a:srgbClr val="0033CC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 up into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 contributions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of different nodes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Approximating # of CCs: Main Idea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 eaLnBrk="1" hangingPunct="1"/>
                <a:r>
                  <a:rPr lang="en-US" sz="2400" dirty="0" smtClean="0">
                    <a:sym typeface="Symbol" pitchFamily="18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𝐶</m:t>
                    </m:r>
                  </m:oMath>
                </a14:m>
                <a:r>
                  <a:rPr lang="en-US" sz="2400" i="1" dirty="0" smtClean="0">
                    <a:solidFill>
                      <a:srgbClr val="FF0000"/>
                    </a:solidFill>
                    <a:sym typeface="Symbol" pitchFamily="18" charset="2"/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  <a:sym typeface="Symbol" pitchFamily="18" charset="2"/>
                  </a:rPr>
                  <a:t>= number of components</a:t>
                </a:r>
              </a:p>
              <a:p>
                <a:pPr marL="457200" indent="-457200" eaLnBrk="1" hangingPunct="1"/>
                <a:r>
                  <a:rPr lang="en-US" sz="2400" dirty="0" smtClean="0">
                    <a:sym typeface="Symbol" pitchFamily="18" charset="2"/>
                  </a:rPr>
                  <a:t>For every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, define</a:t>
                </a:r>
                <a:br>
                  <a:rPr lang="en-US" sz="2400" dirty="0" smtClean="0">
                    <a:sym typeface="Symbol" pitchFamily="18" charset="2"/>
                  </a:rPr>
                </a:b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sz="2400" i="1" baseline="-25000" dirty="0" smtClean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sym typeface="Symbol" pitchFamily="18" charset="2"/>
                  </a:rPr>
                  <a:t> = number of nodes in </a:t>
                </a:r>
                <a:r>
                  <a:rPr lang="en-US" sz="2400" i="1" dirty="0" smtClean="0">
                    <a:solidFill>
                      <a:srgbClr val="FF0000"/>
                    </a:solidFill>
                    <a:sym typeface="Symbol" pitchFamily="18" charset="2"/>
                  </a:rPr>
                  <a:t>u’s component</a:t>
                </a:r>
              </a:p>
              <a:p>
                <a:pPr marL="838200" lvl="1" indent="-381000" eaLnBrk="1" hangingPunct="1"/>
                <a:r>
                  <a:rPr lang="en-US" sz="2200" dirty="0" smtClean="0">
                    <a:sym typeface="Symbol" pitchFamily="18" charset="2"/>
                  </a:rPr>
                  <a:t>for each component </a:t>
                </a:r>
                <a:r>
                  <a:rPr lang="en-US" sz="2200" dirty="0" smtClean="0">
                    <a:latin typeface="Comic Sans MS" pitchFamily="66" charset="0"/>
                    <a:sym typeface="Symbol" pitchFamily="18" charset="2"/>
                  </a:rPr>
                  <a:t>A</a:t>
                </a:r>
                <a:r>
                  <a:rPr lang="en-US" sz="2200" dirty="0" smtClean="0">
                    <a:sym typeface="Symbol" pitchFamily="18" charset="2"/>
                  </a:rPr>
                  <a:t>: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/>
                            <a:sym typeface="Symbol" pitchFamily="18" charset="2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/>
                            <a:sym typeface="Symbol" pitchFamily="18" charset="2"/>
                          </a:rPr>
                          <m:t>𝐴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sym typeface="Symbol" pitchFamily="18" charset="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sym typeface="Symbol" pitchFamily="18" charset="2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1" smtClean="0">
                            <a:latin typeface="Cambria Math"/>
                            <a:sym typeface="Symbol" pitchFamily="18" charset="2"/>
                          </a:rPr>
                          <m:t>=1 </m:t>
                        </m:r>
                      </m:e>
                    </m:nary>
                  </m:oMath>
                </a14:m>
                <a:endParaRPr lang="en-US" sz="2000" dirty="0" smtClean="0">
                  <a:sym typeface="Symbol" pitchFamily="18" charset="2"/>
                </a:endParaRPr>
              </a:p>
              <a:p>
                <a:pPr marL="1771650" lvl="4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000" i="1" dirty="0" smtClean="0">
                              <a:solidFill>
                                <a:srgbClr val="00B050"/>
                              </a:solidFill>
                              <a:latin typeface="Cambria Math"/>
                              <a:sym typeface="Symbol" pitchFamily="18" charset="2"/>
                            </a:rPr>
                          </m:ctrlPr>
                        </m:limLowPr>
                        <m:e>
                          <m:r>
                            <a:rPr lang="en-US" sz="3000" i="1" dirty="0">
                              <a:solidFill>
                                <a:srgbClr val="00B050"/>
                              </a:solidFill>
                              <a:latin typeface="Cambria Math"/>
                              <a:sym typeface="Symbol" pitchFamily="18" charset="2"/>
                            </a:rPr>
                            <m:t>∑</m:t>
                          </m:r>
                        </m:e>
                        <m:lim>
                          <m:r>
                            <a:rPr lang="en-US" sz="3000" i="1" dirty="0">
                              <a:solidFill>
                                <a:srgbClr val="00B050"/>
                              </a:solidFill>
                              <a:latin typeface="Cambria Math"/>
                              <a:sym typeface="Symbol" pitchFamily="18" charset="2"/>
                            </a:rPr>
                            <m:t>𝑢</m:t>
                          </m:r>
                          <m:r>
                            <a:rPr lang="en-US" sz="3000" i="1" dirty="0">
                              <a:solidFill>
                                <a:srgbClr val="00B050"/>
                              </a:solidFill>
                              <a:latin typeface="Cambria Math"/>
                              <a:sym typeface="Symbol" pitchFamily="18" charset="2"/>
                            </a:rPr>
                            <m:t>∈</m:t>
                          </m:r>
                          <m:r>
                            <a:rPr lang="en-US" sz="3000" i="1" dirty="0">
                              <a:solidFill>
                                <a:srgbClr val="00B050"/>
                              </a:solidFill>
                              <a:latin typeface="Cambria Math"/>
                              <a:sym typeface="Symbol" pitchFamily="18" charset="2"/>
                            </a:rPr>
                            <m:t>𝑉</m:t>
                          </m:r>
                        </m:lim>
                      </m:limLow>
                      <m:f>
                        <m:fPr>
                          <m:ctrlPr>
                            <a:rPr lang="en-US" sz="2200" i="1">
                              <a:solidFill>
                                <a:srgbClr val="00B050"/>
                              </a:solidFill>
                              <a:latin typeface="Cambria Math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00B050"/>
                              </a:solidFill>
                              <a:latin typeface="Cambria Math"/>
                              <a:sym typeface="Symbol" pitchFamily="18" charset="2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B050"/>
                                  </a:solidFill>
                                  <a:latin typeface="Cambria Math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00B050"/>
                                  </a:solidFill>
                                  <a:latin typeface="Cambria Math"/>
                                  <a:sym typeface="Symbol" pitchFamily="18" charset="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B050"/>
                                  </a:solidFill>
                                  <a:latin typeface="Cambria Math"/>
                                  <a:sym typeface="Symbol" pitchFamily="18" charset="2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solidFill>
                            <a:srgbClr val="00B050"/>
                          </a:solidFill>
                          <a:latin typeface="Cambria Math"/>
                          <a:sym typeface="Symbol" pitchFamily="18" charset="2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B050"/>
                          </a:solidFill>
                          <a:latin typeface="Cambria Math"/>
                          <a:sym typeface="Symbol" pitchFamily="18" charset="2"/>
                        </a:rPr>
                        <m:t>𝐶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r>
                  <a:rPr lang="en-US" sz="2400" dirty="0" smtClean="0"/>
                  <a:t>Estimate this sum by estimating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33CC"/>
                        </a:solidFill>
                        <a:latin typeface="Cambria Math"/>
                        <a:cs typeface="Arial" pitchFamily="34" charset="0"/>
                        <a:sym typeface="Symbol" pitchFamily="18" charset="2"/>
                      </a:rPr>
                      <m:t>𝑛</m:t>
                    </m:r>
                    <m:r>
                      <a:rPr lang="en-US" sz="2400" i="1" baseline="-25000" dirty="0" smtClean="0">
                        <a:solidFill>
                          <a:srgbClr val="0033CC"/>
                        </a:solidFill>
                        <a:latin typeface="Cambria Math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’s </a:t>
                </a:r>
                <a:r>
                  <a:rPr lang="en-US" sz="2400" dirty="0" smtClean="0"/>
                  <a:t>for a few random nodes</a:t>
                </a:r>
                <a:r>
                  <a:rPr lang="en-US" sz="2400" dirty="0" smtClean="0">
                    <a:sym typeface="Symbol" pitchFamily="18" charset="2"/>
                  </a:rPr>
                  <a:t> </a:t>
                </a:r>
              </a:p>
              <a:p>
                <a:pPr lvl="1" eaLnBrk="1" hangingPunct="1"/>
                <a:r>
                  <a:rPr lang="en-US" sz="2400" dirty="0" smtClean="0"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sz="2400" dirty="0" err="1" smtClean="0">
                    <a:sym typeface="Symbol" pitchFamily="18" charset="2"/>
                  </a:rPr>
                  <a:t>’s</a:t>
                </a:r>
                <a:r>
                  <a:rPr lang="en-US" sz="2400" dirty="0" smtClean="0">
                    <a:sym typeface="Symbol" pitchFamily="18" charset="2"/>
                  </a:rPr>
                  <a:t> component is small, its size can be computed by BFS.</a:t>
                </a:r>
                <a:endParaRPr lang="en-US" sz="2800" dirty="0" smtClean="0">
                  <a:sym typeface="Symbol" pitchFamily="18" charset="2"/>
                </a:endParaRPr>
              </a:p>
              <a:p>
                <a:pPr lvl="1" eaLnBrk="1" hangingPunct="1"/>
                <a:r>
                  <a:rPr lang="en-US" sz="2400" dirty="0" smtClean="0"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sz="2400" dirty="0" smtClean="0">
                    <a:sym typeface="Symbol" pitchFamily="18" charset="2"/>
                  </a:rPr>
                  <a:t>’s component is big, then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0033CC"/>
                        </a:solidFill>
                        <a:latin typeface="Cambria Math"/>
                        <a:sym typeface="Symbol" pitchFamily="18" charset="2"/>
                      </a:rPr>
                      <m:t>1/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sz="2400" i="1" baseline="-25000" dirty="0" smtClean="0">
                        <a:solidFill>
                          <a:srgbClr val="0033CC"/>
                        </a:solidFill>
                        <a:latin typeface="Cambria Math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sz="2400" i="1" baseline="-25000" dirty="0" smtClean="0">
                    <a:sym typeface="Symbol" pitchFamily="18" charset="2"/>
                  </a:rPr>
                  <a:t> </a:t>
                </a:r>
                <a:r>
                  <a:rPr lang="en-US" sz="2400" dirty="0" smtClean="0">
                    <a:sym typeface="Symbol" pitchFamily="18" charset="2"/>
                  </a:rPr>
                  <a:t>is small, so it does not contribute much to the sum</a:t>
                </a:r>
              </a:p>
              <a:p>
                <a:pPr lvl="1" eaLnBrk="1" hangingPunct="1"/>
                <a:r>
                  <a:rPr lang="en-US" sz="2400" dirty="0" smtClean="0">
                    <a:sym typeface="Symbol" pitchFamily="18" charset="2"/>
                  </a:rPr>
                  <a:t>Can stop BFS after a few steps</a:t>
                </a:r>
              </a:p>
              <a:p>
                <a:pPr marL="457200" indent="-457200" eaLnBrk="1" hangingPunct="1">
                  <a:buNone/>
                </a:pPr>
                <a:r>
                  <a:rPr lang="en-US" sz="2400" dirty="0" smtClean="0">
                    <a:sym typeface="Symbol" pitchFamily="18" charset="2"/>
                  </a:rPr>
                  <a:t>Similar to property tester for connectedness </a:t>
                </a:r>
                <a:r>
                  <a:rPr lang="en-US" dirty="0" smtClean="0">
                    <a:solidFill>
                      <a:srgbClr val="990033"/>
                    </a:solidFill>
                    <a:sym typeface="Symbol" pitchFamily="18" charset="2"/>
                  </a:rPr>
                  <a:t>[</a:t>
                </a:r>
                <a:r>
                  <a:rPr lang="en-US" dirty="0" err="1" smtClean="0">
                    <a:solidFill>
                      <a:srgbClr val="990033"/>
                    </a:solidFill>
                    <a:sym typeface="Symbol" pitchFamily="18" charset="2"/>
                  </a:rPr>
                  <a:t>Goldreich</a:t>
                </a:r>
                <a:r>
                  <a:rPr lang="en-US" dirty="0" smtClean="0">
                    <a:solidFill>
                      <a:srgbClr val="990033"/>
                    </a:solidFill>
                    <a:sym typeface="Symbol" pitchFamily="18" charset="2"/>
                  </a:rPr>
                  <a:t> Ron]</a:t>
                </a:r>
                <a:endParaRPr lang="en-US" sz="2400" dirty="0">
                  <a:solidFill>
                    <a:srgbClr val="990033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64" t="-1043" b="-3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6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3820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Approximate Diameter of a Point Set </a:t>
            </a:r>
            <a:r>
              <a:rPr lang="en-US" sz="2400" i="0" dirty="0">
                <a:solidFill>
                  <a:srgbClr val="990033"/>
                </a:solidFill>
              </a:rPr>
              <a:t>[</a:t>
            </a:r>
            <a:r>
              <a:rPr lang="en-US" sz="2400" i="0" dirty="0" err="1">
                <a:solidFill>
                  <a:srgbClr val="990033"/>
                </a:solidFill>
              </a:rPr>
              <a:t>Indyk</a:t>
            </a:r>
            <a:r>
              <a:rPr lang="en-US" sz="2400" i="0" dirty="0">
                <a:solidFill>
                  <a:srgbClr val="990033"/>
                </a:solidFill>
              </a:rPr>
              <a:t>]</a:t>
            </a:r>
            <a:endParaRPr lang="en-US" sz="2400" i="0" dirty="0" smtClean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85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buNone/>
                </a:pPr>
                <a:endParaRPr lang="en-US" sz="2800" dirty="0" smtClean="0">
                  <a:solidFill>
                    <a:srgbClr val="0033CC"/>
                  </a:solidFill>
                </a:endParaRPr>
              </a:p>
              <a:p>
                <a:pPr eaLnBrk="1" hangingPunct="1">
                  <a:buNone/>
                </a:pPr>
                <a:r>
                  <a:rPr lang="en-US" sz="2800" dirty="0" smtClean="0">
                    <a:solidFill>
                      <a:srgbClr val="0033CC"/>
                    </a:solidFill>
                  </a:rPr>
                  <a:t>Input:</a:t>
                </a:r>
                <a:r>
                  <a:rPr lang="en-US" sz="2800" dirty="0" smtClean="0"/>
                  <a:t> </a:t>
                </a:r>
                <a:r>
                  <a:rPr lang="en-US" sz="2800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800" dirty="0" smtClean="0"/>
                  <a:t> points, described by a distance matrix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sz="2800" dirty="0" smtClean="0"/>
                  <a:t> </a:t>
                </a: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i="1" baseline="-25000" dirty="0" smtClean="0"/>
                  <a:t> </a:t>
                </a:r>
                <a:r>
                  <a:rPr lang="en-US" sz="2400" baseline="-25000" dirty="0" smtClean="0"/>
                  <a:t> </a:t>
                </a:r>
                <a:r>
                  <a:rPr lang="en-US" sz="2400" dirty="0" smtClean="0"/>
                  <a:t>is the distance between points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smtClean="0"/>
                  <a:t> and</a:t>
                </a:r>
                <a:r>
                  <a:rPr lang="en-US" sz="2400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 smtClean="0"/>
                  <a:t>  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sz="2400" dirty="0" smtClean="0"/>
                  <a:t> satisfies triangle inequality and symmetry</a:t>
                </a:r>
              </a:p>
              <a:p>
                <a:pPr lvl="1" eaLnBrk="1" hangingPunct="1">
                  <a:buFontTx/>
                  <a:buNone/>
                </a:pPr>
                <a:r>
                  <a:rPr lang="en-US" sz="2400" dirty="0" smtClean="0"/>
                  <a:t>(Note:  input size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= </m:t>
                    </m:r>
                    <m:r>
                      <a:rPr lang="en-US" sz="2400" i="1" dirty="0" smtClean="0">
                        <a:latin typeface="Cambria Math"/>
                      </a:rPr>
                      <m:t>𝑚</m:t>
                    </m:r>
                    <m:r>
                      <a:rPr lang="en-US" sz="2400" i="1" baseline="30000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>
                  <a:buNone/>
                </a:pPr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𝑖</m:t>
                    </m:r>
                    <m:r>
                      <a:rPr lang="en-US" sz="2800" i="1" dirty="0" smtClean="0">
                        <a:latin typeface="Cambria Math"/>
                      </a:rPr>
                      <m:t>, </m:t>
                    </m:r>
                    <m:r>
                      <a:rPr lang="en-US" sz="280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800" dirty="0"/>
                  <a:t>  be indices that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maximize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𝐷</m:t>
                    </m:r>
                    <m:r>
                      <a:rPr lang="en-US" sz="2800" i="1" baseline="-25000" dirty="0" err="1">
                        <a:latin typeface="Cambria Math"/>
                      </a:rPr>
                      <m:t>𝑖𝑗</m:t>
                    </m:r>
                  </m:oMath>
                </a14:m>
                <a:r>
                  <a:rPr lang="en-US" sz="2800" i="1" baseline="-25000" dirty="0"/>
                  <a:t> </a:t>
                </a:r>
                <a:r>
                  <a:rPr lang="en-US" sz="2800" i="1" baseline="-25000" dirty="0" smtClean="0"/>
                  <a:t>.</a:t>
                </a:r>
              </a:p>
              <a:p>
                <a:pPr>
                  <a:buNone/>
                </a:pPr>
                <a:r>
                  <a:rPr lang="en-US" sz="2800" dirty="0" smtClean="0"/>
                  <a:t>Maximum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𝐷</m:t>
                    </m:r>
                    <m:r>
                      <a:rPr lang="en-US" sz="2800" i="1" baseline="-25000" dirty="0" err="1" smtClean="0">
                        <a:latin typeface="Cambria Math"/>
                      </a:rPr>
                      <m:t>𝑖𝑗</m:t>
                    </m:r>
                    <m:r>
                      <a:rPr lang="en-US" sz="2800" i="1" baseline="-2500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i="1" baseline="-25000" dirty="0" smtClean="0"/>
                  <a:t> </a:t>
                </a:r>
                <a:r>
                  <a:rPr lang="en-US" sz="2800" dirty="0"/>
                  <a:t>is the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diameter</a:t>
                </a:r>
                <a:r>
                  <a:rPr lang="en-US" sz="2800" i="1" dirty="0" smtClean="0"/>
                  <a:t>.</a:t>
                </a:r>
                <a:endParaRPr lang="en-US" sz="2800" i="1" baseline="-25000" dirty="0" smtClean="0"/>
              </a:p>
              <a:p>
                <a:pPr eaLnBrk="1" hangingPunct="1"/>
                <a:r>
                  <a:rPr lang="en-US" sz="2800" dirty="0" smtClean="0">
                    <a:solidFill>
                      <a:srgbClr val="0033CC"/>
                    </a:solidFill>
                  </a:rPr>
                  <a:t>Output: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𝑘</m:t>
                    </m:r>
                    <m:r>
                      <a:rPr lang="en-US" sz="2800" i="1" dirty="0" smtClean="0">
                        <a:latin typeface="Cambria Math"/>
                      </a:rPr>
                      <m:t>, ℓ)</m:t>
                    </m:r>
                  </m:oMath>
                </a14:m>
                <a:r>
                  <a:rPr lang="en-US" sz="28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𝐷</m:t>
                    </m:r>
                    <m:r>
                      <a:rPr lang="en-US" sz="2800" i="1" baseline="-25000" dirty="0" err="1" smtClean="0">
                        <a:latin typeface="Cambria Math"/>
                      </a:rPr>
                      <m:t>𝑘</m:t>
                    </m:r>
                    <m:r>
                      <a:rPr lang="en-US" sz="2800" b="0" i="1" baseline="-25000" dirty="0" smtClean="0">
                        <a:latin typeface="Cambria Math"/>
                      </a:rPr>
                      <m:t>ℓ</m:t>
                    </m:r>
                    <m:r>
                      <a:rPr lang="en-US" sz="2800" i="1" baseline="-25000" dirty="0" smtClean="0">
                        <a:latin typeface="Cambria Math"/>
                      </a:rPr>
                      <m:t>   </m:t>
                    </m:r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</m:t>
                    </m:r>
                    <m:r>
                      <a:rPr lang="en-US" sz="2800" b="0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en-US" sz="2800" i="1" dirty="0" err="1" smtClean="0">
                        <a:latin typeface="Cambria Math"/>
                      </a:rPr>
                      <m:t>𝐷</m:t>
                    </m:r>
                    <m:r>
                      <a:rPr lang="en-US" sz="2800" i="1" baseline="-25000" dirty="0" err="1" smtClean="0">
                        <a:latin typeface="Cambria Math"/>
                      </a:rPr>
                      <m:t>𝑖𝑗</m:t>
                    </m:r>
                    <m:r>
                      <a:rPr lang="en-US" sz="2800" i="1" baseline="-25000" dirty="0" smtClean="0">
                        <a:latin typeface="Cambria Math"/>
                      </a:rPr>
                      <m:t> </m:t>
                    </m:r>
                    <m:r>
                      <a:rPr lang="en-US" sz="2800" i="1" dirty="0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sz="2800" dirty="0" smtClean="0"/>
                  <a:t>  </a:t>
                </a:r>
              </a:p>
              <a:p>
                <a:pPr eaLnBrk="1" hangingPunct="1"/>
                <a:endParaRPr lang="en-US" sz="2800" dirty="0" smtClean="0"/>
              </a:p>
              <a:p>
                <a:pPr eaLnBrk="1" hangingPunct="1"/>
                <a:endParaRPr lang="en-US" sz="2800" baseline="-25000" dirty="0" smtClean="0"/>
              </a:p>
            </p:txBody>
          </p:sp>
        </mc:Choice>
        <mc:Fallback xmlns="">
          <p:sp>
            <p:nvSpPr>
              <p:cNvPr id="2068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502414" y="3981797"/>
            <a:ext cx="7803385" cy="1741087"/>
          </a:xfrm>
          <a:prstGeom prst="roundRect">
            <a:avLst/>
          </a:prstGeom>
          <a:gradFill flip="none" rotWithShape="1">
            <a:gsLst>
              <a:gs pos="0">
                <a:srgbClr val="81CEFD">
                  <a:tint val="66000"/>
                  <a:satMod val="160000"/>
                </a:srgbClr>
              </a:gs>
              <a:gs pos="50000">
                <a:srgbClr val="81CEFD">
                  <a:tint val="44500"/>
                  <a:satMod val="160000"/>
                </a:srgbClr>
              </a:gs>
              <a:gs pos="100000">
                <a:srgbClr val="81CEFD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Approximating # of CCs: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buFontTx/>
                  <a:buNone/>
                </a:pPr>
                <a:r>
                  <a:rPr lang="en-US" dirty="0" smtClean="0">
                    <a:sym typeface="Symbol" pitchFamily="18" charset="2"/>
                  </a:rPr>
                  <a:t>Estimating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i="1" baseline="-25000" dirty="0" smtClean="0">
                        <a:solidFill>
                          <a:srgbClr val="00B050"/>
                        </a:solidFill>
                        <a:latin typeface="Cambria Math"/>
                        <a:sym typeface="Symbol" pitchFamily="18" charset="2"/>
                      </a:rPr>
                      <m:t>𝑢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  <a:sym typeface="Symbol" pitchFamily="18" charset="2"/>
                  </a:rPr>
                  <a:t>= the number of nodes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  <a:sym typeface="Symbol" pitchFamily="18" charset="2"/>
                  </a:rPr>
                  <a:t>’s component</a:t>
                </a:r>
                <a:r>
                  <a:rPr lang="en-US" dirty="0" smtClean="0">
                    <a:sym typeface="Symbol" pitchFamily="18" charset="2"/>
                  </a:rPr>
                  <a:t>: </a:t>
                </a:r>
              </a:p>
              <a:p>
                <a:r>
                  <a:rPr lang="en-US" dirty="0" smtClean="0">
                    <a:sym typeface="Symbol" pitchFamily="18" charset="2"/>
                  </a:rPr>
                  <a:t> Let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  <m:t>𝑢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Symbol" pitchFamily="18" charset="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Symbol" pitchFamily="18" charset="2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Symbol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Symbol" pitchFamily="18" charset="2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Symbol" pitchFamily="18" charset="2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 lvl="1"/>
                <a:r>
                  <a:rPr lang="en-US" dirty="0" smtClean="0">
                    <a:sym typeface="Symbol" pitchFamily="18" charset="2"/>
                  </a:rPr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𝑢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’s component has  </a:t>
                </a:r>
                <a:r>
                  <a:rPr lang="en-US" dirty="0" smtClean="0">
                    <a:latin typeface="cmsy10"/>
                    <a:sym typeface="Symbol" pitchFamily="18" charset="2"/>
                  </a:rPr>
                  <a:t>·</a:t>
                </a:r>
                <a:r>
                  <a:rPr lang="en-US" dirty="0" smtClean="0">
                    <a:sym typeface="Symbol" pitchFamily="18" charset="2"/>
                  </a:rPr>
                  <a:t> 2/</a:t>
                </a:r>
                <a:r>
                  <a:rPr lang="en-US" dirty="0" smtClean="0">
                    <a:latin typeface="Symbol" pitchFamily="18" charset="2"/>
                  </a:rPr>
                  <a:t>e </a:t>
                </a:r>
                <a:r>
                  <a:rPr lang="en-US" dirty="0" smtClean="0">
                    <a:cs typeface="Calibri" pitchFamily="34" charset="0"/>
                  </a:rPr>
                  <a:t>nodes</a:t>
                </a:r>
                <a:r>
                  <a:rPr lang="en-US" baseline="-25000" dirty="0" smtClean="0">
                    <a:sym typeface="Math A"/>
                  </a:rPr>
                  <a:t> </a:t>
                </a:r>
                <a:r>
                  <a:rPr lang="en-US" dirty="0" smtClean="0">
                    <a:sym typeface="Math 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sym typeface="Symbol" pitchFamily="18" charset="2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  <a:sym typeface="Symbol" pitchFamily="18" charset="2"/>
                          </a:rPr>
                          <m:t>𝑢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sym typeface="Symbol" pitchFamily="18" charset="2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sym typeface="Symbol" pitchFamily="18" charset="2"/>
                          </a:rPr>
                          <m:t>𝑢</m:t>
                        </m:r>
                      </m:sub>
                    </m:sSub>
                  </m:oMath>
                </a14:m>
                <a:endParaRPr lang="en-US" i="1" baseline="-25000" dirty="0" smtClean="0">
                  <a:sym typeface="Symbol" pitchFamily="18" charset="2"/>
                </a:endParaRPr>
              </a:p>
              <a:p>
                <a:pPr lvl="1"/>
                <a:r>
                  <a:rPr lang="en-US" dirty="0" smtClean="0">
                    <a:sym typeface="Symbol" pitchFamily="18" charset="2"/>
                  </a:rPr>
                  <a:t>Else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sym typeface="Symbol" pitchFamily="18" charset="2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  <a:sym typeface="Symbol" pitchFamily="18" charset="2"/>
                          </a:rPr>
                          <m:t>𝑢</m:t>
                        </m:r>
                      </m:sub>
                    </m:sSub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=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en-US" dirty="0" smtClean="0"/>
                  <a:t>2</a:t>
                </a:r>
                <a:r>
                  <a:rPr lang="en-US" dirty="0"/>
                  <a:t>/</a:t>
                </a:r>
                <a:r>
                  <a:rPr lang="en-US" dirty="0" smtClean="0">
                    <a:latin typeface="Symbol" pitchFamily="18" charset="2"/>
                  </a:rPr>
                  <a:t>e</a:t>
                </a:r>
                <a:r>
                  <a:rPr lang="en-US" dirty="0" smtClean="0"/>
                  <a:t>, and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0&lt;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r>
                  <a:rPr lang="en-US" dirty="0" smtClean="0">
                    <a:sym typeface="Symbol" pitchFamily="18" charset="2"/>
                  </a:rPr>
                  <a:t> Corresponding estimate for C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  <m:t>𝐶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  <m:t>𝑢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  <m:t>∈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  <m:t>𝑉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sym typeface="Symbol" pitchFamily="18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sym typeface="Symbol" pitchFamily="18" charset="2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sym typeface="Symbol" pitchFamily="18" charset="2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b="0" dirty="0" smtClean="0">
                    <a:solidFill>
                      <a:srgbClr val="FF0000"/>
                    </a:solidFill>
                    <a:sym typeface="Symbol" pitchFamily="18" charset="2"/>
                  </a:rPr>
                  <a:t>.  </a:t>
                </a:r>
                <a:r>
                  <a:rPr lang="en-US" b="0" dirty="0" smtClean="0">
                    <a:sym typeface="Symbol" pitchFamily="18" charset="2"/>
                  </a:rPr>
                  <a:t>It is </a:t>
                </a:r>
                <a:r>
                  <a:rPr lang="en-US" dirty="0" smtClean="0">
                    <a:sym typeface="Symbol" pitchFamily="18" charset="2"/>
                  </a:rPr>
                  <a:t>a good estimate: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𝐶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  <a:sym typeface="Symbol" pitchFamily="18" charset="2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  <a:sym typeface="Symbol" pitchFamily="18" charset="2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Symbol" pitchFamily="18" charset="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/>
                                <a:sym typeface="Symbol" pitchFamily="18" charset="2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/>
                                <a:sym typeface="Symbol" pitchFamily="18" charset="2"/>
                              </a:rPr>
                              <m:t>𝑢</m:t>
                            </m:r>
                            <m:r>
                              <a:rPr lang="en-US" i="1" dirty="0">
                                <a:latin typeface="Cambria Math"/>
                                <a:sym typeface="Symbol" pitchFamily="18" charset="2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/>
                                <a:sym typeface="Symbol" pitchFamily="18" charset="2"/>
                              </a:rPr>
                              <m:t>𝑉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/>
                                    <a:sym typeface="Symbol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/>
                                    <a:sym typeface="Symbol" pitchFamily="18" charset="2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dirty="0">
                                            <a:latin typeface="Cambria Math"/>
                                            <a:sym typeface="Symbol" pitchFamily="18" charset="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  <a:sym typeface="Symbol" pitchFamily="18" charset="2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  <m:r>
                          <a:rPr lang="en-US" b="0" i="1" dirty="0" smtClean="0">
                            <a:latin typeface="Cambria Math"/>
                            <a:sym typeface="Symbol" pitchFamily="18" charset="2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/>
                                <a:sym typeface="Symbol" pitchFamily="18" charset="2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/>
                                <a:sym typeface="Symbol" pitchFamily="18" charset="2"/>
                              </a:rPr>
                              <m:t>𝑢</m:t>
                            </m:r>
                            <m:r>
                              <a:rPr lang="en-US" i="1" dirty="0">
                                <a:latin typeface="Cambria Math"/>
                                <a:sym typeface="Symbol" pitchFamily="18" charset="2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/>
                                <a:sym typeface="Symbol" pitchFamily="18" charset="2"/>
                              </a:rPr>
                              <m:t>𝑉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/>
                                    <a:sym typeface="Symbol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/>
                                    <a:sym typeface="Symbol" pitchFamily="18" charset="2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  <a:sym typeface="Symbol" pitchFamily="18" charset="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  <a:sym typeface="Symbol" pitchFamily="18" charset="2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d>
                    <m:r>
                      <a:rPr lang="en-US" b="0" i="1" smtClean="0">
                        <a:latin typeface="Cambria Math"/>
                        <a:sym typeface="Symbol" pitchFamily="18" charset="2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/>
                            <a:sym typeface="Symbol" pitchFamily="18" charset="2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  <a:sym typeface="Symbol" pitchFamily="18" charset="2"/>
                          </a:rPr>
                          <m:t>∈</m:t>
                        </m:r>
                        <m:r>
                          <a:rPr lang="en-US" i="1" dirty="0">
                            <a:latin typeface="Cambria Math"/>
                            <a:sym typeface="Symbol" pitchFamily="18" charset="2"/>
                          </a:rPr>
                          <m:t>𝑉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  <a:sym typeface="Symbol" pitchFamily="18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b="0" i="1" dirty="0" smtClean="0">
                            <a:solidFill>
                              <a:srgbClr val="0033CC"/>
                            </a:solidFill>
                            <a:latin typeface="Cambria Math"/>
                            <a:sym typeface="Symbol" pitchFamily="18" charset="2"/>
                          </a:rPr>
                          <m:t>≤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0033CC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solidFill>
                                  <a:srgbClr val="0033CC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𝜀</m:t>
                            </m:r>
                            <m:r>
                              <a:rPr lang="en-US" b="0" i="1" dirty="0" smtClean="0">
                                <a:solidFill>
                                  <a:srgbClr val="0033CC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0033CC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 smtClean="0">
                  <a:solidFill>
                    <a:srgbClr val="008080"/>
                  </a:solidFill>
                </a:endParaRPr>
              </a:p>
              <a:p>
                <a:pPr marL="514350" indent="-51435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 eaLnBrk="1" hangingPunct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b="1" dirty="0" smtClean="0"/>
                  <a:t>Repeat</a:t>
                </a:r>
                <a:r>
                  <a:rPr lang="en-US" dirty="0" smtClean="0"/>
                  <a:t>  s=</a:t>
                </a:r>
                <a:r>
                  <a:rPr lang="el-GR" dirty="0" smtClean="0"/>
                  <a:t>Θ</a:t>
                </a:r>
                <a:r>
                  <a:rPr lang="en-US" dirty="0" smtClean="0"/>
                  <a:t>(1/</a:t>
                </a:r>
                <a:r>
                  <a:rPr lang="en-US" dirty="0" smtClean="0">
                    <a:latin typeface="Symbol" pitchFamily="18" charset="2"/>
                  </a:rPr>
                  <a:t>e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 times:</a:t>
                </a: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dirty="0" smtClean="0"/>
                  <a:t>     pick a random vertex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i="1" dirty="0" smtClean="0"/>
                  <a:t>    </a:t>
                </a:r>
                <a:r>
                  <a:rPr lang="en-US" dirty="0" smtClean="0"/>
                  <a:t> </a:t>
                </a: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dirty="0"/>
                  <a:t> </a:t>
                </a:r>
                <a:r>
                  <a:rPr lang="en-US" dirty="0" smtClean="0"/>
                  <a:t>   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sym typeface="Symbol" pitchFamily="18" charset="2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  <a:sym typeface="Symbol" pitchFamily="18" charset="2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 via BFS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, stopping after at most 2/</a:t>
                </a:r>
                <a:r>
                  <a:rPr lang="en-US" dirty="0" smtClean="0">
                    <a:latin typeface="Symbol" pitchFamily="18" charset="2"/>
                  </a:rPr>
                  <a:t>e</a:t>
                </a:r>
                <a:r>
                  <a:rPr lang="en-US" sz="1200" i="1" dirty="0" smtClean="0">
                    <a:latin typeface="Comic Sans MS" pitchFamily="66" charset="0"/>
                    <a:sym typeface="Symbol" pitchFamily="18" charset="2"/>
                  </a:rPr>
                  <a:t> </a:t>
                </a:r>
                <a:r>
                  <a:rPr lang="en-US" dirty="0" smtClean="0"/>
                  <a:t>new nodes</a:t>
                </a:r>
                <a:endParaRPr lang="en-US" sz="1800" dirty="0" smtClean="0"/>
              </a:p>
              <a:p>
                <a:pPr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dirty="0" smtClean="0"/>
                  <a:t>   </a:t>
                </a:r>
                <a:r>
                  <a:rPr lang="en-US" b="1" dirty="0" smtClean="0"/>
                  <a:t>Return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 smtClean="0">
                            <a:latin typeface="Cambria Math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  <a:sym typeface="Symbol" pitchFamily="18" charset="2"/>
                          </a:rPr>
                          <m:t>𝐶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 smtClean="0"/>
                  <a:t>= (average of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sym typeface="Symbol" pitchFamily="18" charset="2"/>
                          </a:rPr>
                          <m:t>1/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sym typeface="Symbol" pitchFamily="18" charset="2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  <a:sym typeface="Symbol" pitchFamily="18" charset="2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r>
                  <a:rPr lang="en-US" dirty="0" smtClean="0">
                    <a:cs typeface="Arial" pitchFamily="34" charset="0"/>
                  </a:rPr>
                  <a:t>∙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i="1" dirty="0" smtClean="0"/>
              </a:p>
              <a:p>
                <a:pPr eaLnBrk="1" hangingPunct="1">
                  <a:lnSpc>
                    <a:spcPct val="150000"/>
                  </a:lnSpc>
                  <a:buFontTx/>
                  <a:buNone/>
                </a:pPr>
                <a:r>
                  <a:rPr lang="en-US" dirty="0" smtClean="0">
                    <a:solidFill>
                      <a:srgbClr val="0033CC"/>
                    </a:solidFill>
                    <a:sym typeface="Symbol" pitchFamily="18" charset="2"/>
                  </a:rPr>
                  <a:t>Run time</a:t>
                </a:r>
                <a:r>
                  <a:rPr lang="en-US" dirty="0" smtClean="0">
                    <a:sym typeface="Symbol" pitchFamily="18" charset="2"/>
                  </a:rPr>
                  <a:t>: O(d /</a:t>
                </a:r>
                <a:r>
                  <a:rPr lang="en-US" dirty="0" smtClean="0">
                    <a:latin typeface="Symbol" pitchFamily="18" charset="2"/>
                    <a:sym typeface="Symbol" pitchFamily="18" charset="2"/>
                  </a:rPr>
                  <a:t>e</a:t>
                </a:r>
                <a:r>
                  <a:rPr lang="en-US" baseline="30000" dirty="0" smtClean="0">
                    <a:latin typeface="Symbol" pitchFamily="18" charset="2"/>
                    <a:sym typeface="Symbol" pitchFamily="18" charset="2"/>
                  </a:rPr>
                  <a:t>3</a:t>
                </a:r>
                <a:r>
                  <a:rPr lang="en-US" dirty="0" smtClean="0">
                    <a:sym typeface="Symbol" pitchFamily="18" charset="2"/>
                  </a:rPr>
                  <a:t>)</a:t>
                </a:r>
              </a:p>
              <a:p>
                <a:pPr lvl="2" eaLnBrk="1" hangingPunct="1"/>
                <a:endParaRPr lang="en-US" dirty="0" smtClean="0">
                  <a:sym typeface="Symbol" pitchFamily="18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 t="-579" b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/>
              <a:pPr/>
              <a:t>60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17453" y="1844571"/>
                <a:ext cx="2356945" cy="1153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e/>
                          </m:eqAr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/>
                              <a:sym typeface="Symbol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0033CC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>
                                          <a:solidFill>
                                            <a:srgbClr val="0033CC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</m:sSub>
                            </m:den>
                          </m:f>
                          <m:r>
                            <a:rPr lang="en-US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33CC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>
                          <a:solidFill>
                            <a:srgbClr val="0033CC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𝜀</m:t>
                          </m:r>
                        </m:num>
                        <m:den>
                          <m:r>
                            <a:rPr lang="en-US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453" y="1844571"/>
                <a:ext cx="2356945" cy="11537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 bwMode="auto">
          <a:xfrm>
            <a:off x="502415" y="4307659"/>
            <a:ext cx="780338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2415" y="3942079"/>
            <a:ext cx="706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APPROX_#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_</a:t>
            </a:r>
            <a:r>
              <a:rPr lang="en-US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CCs (G, d, </a:t>
            </a:r>
            <a:r>
              <a:rPr lang="el-GR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ε</a:t>
            </a:r>
            <a:r>
              <a:rPr lang="en-US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4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Approximating # of CCs: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dirty="0" smtClean="0">
                    <a:solidFill>
                      <a:srgbClr val="0033CC"/>
                    </a:solidFill>
                  </a:rPr>
                  <a:t>Want to show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𝜀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b="0" dirty="0" smtClean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b="0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r>
                  <a:rPr lang="en-US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=1/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b="0" dirty="0" smtClean="0"/>
                  <a:t>for the </a:t>
                </a:r>
                <a:r>
                  <a:rPr lang="en-US" b="0" dirty="0" err="1" smtClean="0"/>
                  <a:t>i</a:t>
                </a:r>
                <a:r>
                  <a:rPr lang="en-US" b="0" baseline="30000" dirty="0" err="1" smtClean="0"/>
                  <a:t>th</a:t>
                </a:r>
                <a:r>
                  <a:rPr lang="en-US" b="0" dirty="0" smtClean="0"/>
                  <a:t>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b="0" dirty="0" smtClean="0"/>
                  <a:t> in the sample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/>
                            <a:sym typeface="Symbol" pitchFamily="18" charset="2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i="1">
                                <a:latin typeface="Cambria Math"/>
                                <a:sym typeface="Symbol" pitchFamily="18" charset="2"/>
                              </a:rPr>
                            </m:ctrlPr>
                          </m:limUppPr>
                          <m:e>
                            <m:r>
                              <a:rPr lang="en-US">
                                <a:latin typeface="Cambria Math"/>
                                <a:sym typeface="Symbol" pitchFamily="18" charset="2"/>
                              </a:rPr>
                              <m:t>∑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  <a:sym typeface="Symbol" pitchFamily="18" charset="2"/>
                              </a:rPr>
                              <m:t>𝑠</m:t>
                            </m:r>
                          </m:lim>
                        </m:limUpp>
                      </m:e>
                      <m:lim>
                        <m:r>
                          <a:rPr lang="en-US">
                            <a:latin typeface="Cambria Math"/>
                            <a:sym typeface="Symbol" pitchFamily="18" charset="2"/>
                          </a:rPr>
                          <m:t>𝑖</m:t>
                        </m:r>
                        <m:r>
                          <a:rPr lang="en-US">
                            <a:latin typeface="Cambria Math"/>
                            <a:sym typeface="Symbol" pitchFamily="18" charset="2"/>
                          </a:rPr>
                          <m:t>=1</m:t>
                        </m:r>
                      </m:lim>
                    </m:limLow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  <m:t>i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𝑠</m:t>
                        </m:r>
                        <m:acc>
                          <m:accPr>
                            <m:chr m:val="̃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𝐶</m:t>
                            </m:r>
                          </m:e>
                        </m:acc>
                      </m:num>
                      <m:den>
                        <m:r>
                          <a:rPr lang="en-US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b="0" dirty="0" smtClean="0"/>
                  <a:t>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Y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] </m:t>
                    </m:r>
                    <m:r>
                      <a:rPr lang="en-US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/>
                            <a:sym typeface="Symbol" pitchFamily="18" charset="2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i="1">
                                <a:latin typeface="Cambria Math"/>
                                <a:sym typeface="Symbol" pitchFamily="18" charset="2"/>
                              </a:rPr>
                            </m:ctrlPr>
                          </m:limUppPr>
                          <m:e>
                            <m:r>
                              <a:rPr lang="en-US">
                                <a:latin typeface="Cambria Math"/>
                                <a:sym typeface="Symbol" pitchFamily="18" charset="2"/>
                              </a:rPr>
                              <m:t>∑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  <a:sym typeface="Symbol" pitchFamily="18" charset="2"/>
                              </a:rPr>
                              <m:t>𝑠</m:t>
                            </m:r>
                          </m:lim>
                        </m:limUpp>
                      </m:e>
                      <m:lim>
                        <m:r>
                          <a:rPr lang="en-US">
                            <a:latin typeface="Cambria Math"/>
                            <a:sym typeface="Symbol" pitchFamily="18" charset="2"/>
                          </a:rPr>
                          <m:t>𝑖</m:t>
                        </m:r>
                        <m:r>
                          <a:rPr lang="en-US">
                            <a:latin typeface="Cambria Math"/>
                            <a:sym typeface="Symbol" pitchFamily="18" charset="2"/>
                          </a:rPr>
                          <m:t>=1</m:t>
                        </m:r>
                      </m:lim>
                    </m:limLow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E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  <m:t>i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]=</m:t>
                    </m:r>
                    <m:r>
                      <a:rPr lang="en-US" i="1" dirty="0">
                        <a:latin typeface="Cambria Math"/>
                      </a:rPr>
                      <m:t>𝑠</m:t>
                    </m:r>
                    <m:r>
                      <a:rPr lang="en-US" i="1" dirty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sym typeface="Symbol" pitchFamily="18" charset="2"/>
                          </a:rPr>
                          <m:t>E</m:t>
                        </m:r>
                        <m:r>
                          <a:rPr lang="en-US">
                            <a:latin typeface="Cambria Math"/>
                            <a:sym typeface="Symbol" pitchFamily="18" charset="2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  <m:t>Y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]=</m:t>
                    </m:r>
                    <m:r>
                      <a:rPr lang="en-US" i="1" dirty="0">
                        <a:latin typeface="Cambria Math"/>
                      </a:rPr>
                      <m:t>𝑠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𝐶</m:t>
                            </m:r>
                          </m:e>
                        </m:acc>
                      </m:num>
                      <m:den>
                        <m:r>
                          <a:rPr lang="en-US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𝜀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𝜀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Y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𝜀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samples to get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33400" y="1666573"/>
            <a:ext cx="8090338" cy="1326235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33400" y="2056106"/>
            <a:ext cx="809033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1497" y="2009014"/>
                <a:ext cx="8537329" cy="98379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i="0" dirty="0" smtClean="0">
                    <a:latin typeface="Calibri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FF0000"/>
                            </a:solidFill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i="0" dirty="0" smtClean="0">
                    <a:latin typeface="Calibri" pitchFamily="34" charset="0"/>
                  </a:rPr>
                  <a:t> be independently distributed </a:t>
                </a:r>
                <a:r>
                  <a:rPr lang="en-US" i="0" dirty="0">
                    <a:latin typeface="Calibri" pitchFamily="34" charset="0"/>
                  </a:rPr>
                  <a:t>random variables in [0,1</a:t>
                </a:r>
                <a:r>
                  <a:rPr lang="en-US" i="0" dirty="0" smtClean="0">
                    <a:latin typeface="Calibri" pitchFamily="34" charset="0"/>
                  </a:rPr>
                  <a:t>] and </a:t>
                </a:r>
              </a:p>
              <a:p>
                <a:r>
                  <a:rPr lang="en-US" i="0" dirty="0" smtClean="0">
                    <a:latin typeface="Calibri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solidFill>
                          <a:srgbClr val="FF0000"/>
                        </a:solidFill>
                        <a:latin typeface="Cambria Math"/>
                      </a:rPr>
                      <m:t>Y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/>
                            <a:sym typeface="Symbol" pitchFamily="18" charset="2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i="1">
                                <a:latin typeface="Cambria Math"/>
                                <a:sym typeface="Symbol" pitchFamily="18" charset="2"/>
                              </a:rPr>
                            </m:ctrlPr>
                          </m:limUppPr>
                          <m:e>
                            <m:r>
                              <a:rPr lang="en-US">
                                <a:latin typeface="Cambria Math"/>
                                <a:sym typeface="Symbol" pitchFamily="18" charset="2"/>
                              </a:rPr>
                              <m:t>∑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  <a:sym typeface="Symbol" pitchFamily="18" charset="2"/>
                              </a:rPr>
                              <m:t>𝑠</m:t>
                            </m:r>
                          </m:lim>
                        </m:limUpp>
                      </m:e>
                      <m:lim>
                        <m:r>
                          <a:rPr lang="en-US">
                            <a:latin typeface="Cambria Math"/>
                            <a:sym typeface="Symbol" pitchFamily="18" charset="2"/>
                          </a:rPr>
                          <m:t>𝑖</m:t>
                        </m:r>
                        <m:r>
                          <a:rPr lang="en-US">
                            <a:latin typeface="Cambria Math"/>
                            <a:sym typeface="Symbol" pitchFamily="18" charset="2"/>
                          </a:rPr>
                          <m:t>=1</m:t>
                        </m:r>
                      </m:lim>
                    </m:limLow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  <a:sym typeface="Symbol" pitchFamily="18" charset="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i="0" dirty="0" smtClean="0">
                    <a:latin typeface="Calibri" pitchFamily="34" charset="0"/>
                  </a:rPr>
                  <a:t> (sample sum).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/>
                                  </a:rPr>
                                  <m:t>Y</m:t>
                                </m:r>
                                <m:r>
                                  <a:rPr lang="en-US" i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0">
                                <a:latin typeface="Cambria Math"/>
                              </a:rPr>
                              <m:t>≥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δ</m:t>
                            </m:r>
                          </m:e>
                        </m:d>
                        <m:r>
                          <a:rPr lang="en-US" i="0">
                            <a:latin typeface="Cambria Math"/>
                          </a:rPr>
                          <m:t>≤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e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i="0" dirty="0" smtClean="0">
                    <a:latin typeface="Calibri" pitchFamily="34" charset="0"/>
                  </a:rPr>
                  <a:t>.</a:t>
                </a:r>
                <a:endParaRPr lang="en-US" i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97" y="2009014"/>
                <a:ext cx="8537329" cy="983795"/>
              </a:xfrm>
              <a:prstGeom prst="rect">
                <a:avLst/>
              </a:prstGeom>
              <a:blipFill rotWithShape="1">
                <a:blip r:embed="rId3"/>
                <a:stretch>
                  <a:fillRect l="-714" t="-310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09599" y="1666574"/>
            <a:ext cx="435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Hoeffding</a:t>
            </a:r>
            <a:r>
              <a:rPr lang="en-US" sz="24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Bound</a:t>
            </a:r>
            <a:endParaRPr lang="en-US" sz="24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780401" y="990600"/>
            <a:ext cx="366860" cy="481040"/>
          </a:xfrm>
          <a:custGeom>
            <a:avLst/>
            <a:gdLst>
              <a:gd name="T0" fmla="*/ 0 w 1711"/>
              <a:gd name="T1" fmla="*/ 0 h 2342"/>
              <a:gd name="T2" fmla="*/ 0 w 1711"/>
              <a:gd name="T3" fmla="*/ 0 h 2342"/>
              <a:gd name="T4" fmla="*/ 0 w 1711"/>
              <a:gd name="T5" fmla="*/ 0 h 2342"/>
              <a:gd name="T6" fmla="*/ 0 w 1711"/>
              <a:gd name="T7" fmla="*/ 0 h 2342"/>
              <a:gd name="T8" fmla="*/ 0 w 1711"/>
              <a:gd name="T9" fmla="*/ 0 h 2342"/>
              <a:gd name="T10" fmla="*/ 0 w 1711"/>
              <a:gd name="T11" fmla="*/ 0 h 2342"/>
              <a:gd name="T12" fmla="*/ 0 w 1711"/>
              <a:gd name="T13" fmla="*/ 0 h 23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1"/>
              <a:gd name="T22" fmla="*/ 0 h 2342"/>
              <a:gd name="T23" fmla="*/ 1711 w 1711"/>
              <a:gd name="T24" fmla="*/ 2342 h 234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1" h="2342">
                <a:moveTo>
                  <a:pt x="193" y="1092"/>
                </a:moveTo>
                <a:lnTo>
                  <a:pt x="0" y="1726"/>
                </a:lnTo>
                <a:lnTo>
                  <a:pt x="660" y="2342"/>
                </a:lnTo>
                <a:lnTo>
                  <a:pt x="1711" y="273"/>
                </a:lnTo>
                <a:lnTo>
                  <a:pt x="1711" y="0"/>
                </a:lnTo>
                <a:lnTo>
                  <a:pt x="539" y="1744"/>
                </a:lnTo>
                <a:lnTo>
                  <a:pt x="193" y="109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4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# of CCs: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33CC"/>
                    </a:solidFill>
                  </a:rPr>
                  <a:t>So far: </a:t>
                </a:r>
                <a:r>
                  <a:rPr lang="en-US" sz="2400" dirty="0" smtClean="0"/>
                  <a:t>	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𝐶</m:t>
                            </m:r>
                          </m:e>
                        </m:acc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𝐶</m:t>
                        </m:r>
                      </m:e>
                    </m:d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≤</m:t>
                    </m:r>
                    <m:f>
                      <m:f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𝜀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400" i="1">
                                <a:latin typeface="Cambria Math"/>
                              </a:rPr>
                              <m:t>&gt;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𝜀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With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 smtClean="0"/>
                  <a:t> 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𝐶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𝐶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𝜀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𝜀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𝜀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 smtClean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accent2"/>
                    </a:solidFill>
                  </a:rPr>
                  <a:t>Summary: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The number of connected components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-</a:t>
                </a:r>
                <a:r>
                  <a:rPr lang="en-US" sz="2400" dirty="0" err="1" smtClean="0"/>
                  <a:t>vetex</a:t>
                </a:r>
                <a:r>
                  <a:rPr lang="en-US" sz="2400" dirty="0" smtClean="0"/>
                  <a:t> graphs of degree at most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can be estimated within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±</m:t>
                    </m:r>
                    <m:r>
                      <a:rPr lang="en-US" sz="2400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𝜀</m:t>
                    </m:r>
                    <m:r>
                      <a:rPr lang="en-US" sz="2400" b="0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sz="2400" dirty="0" smtClean="0"/>
                  <a:t>in time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2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7635531" y="2630214"/>
            <a:ext cx="366860" cy="481040"/>
          </a:xfrm>
          <a:custGeom>
            <a:avLst/>
            <a:gdLst>
              <a:gd name="T0" fmla="*/ 0 w 1711"/>
              <a:gd name="T1" fmla="*/ 0 h 2342"/>
              <a:gd name="T2" fmla="*/ 0 w 1711"/>
              <a:gd name="T3" fmla="*/ 0 h 2342"/>
              <a:gd name="T4" fmla="*/ 0 w 1711"/>
              <a:gd name="T5" fmla="*/ 0 h 2342"/>
              <a:gd name="T6" fmla="*/ 0 w 1711"/>
              <a:gd name="T7" fmla="*/ 0 h 2342"/>
              <a:gd name="T8" fmla="*/ 0 w 1711"/>
              <a:gd name="T9" fmla="*/ 0 h 2342"/>
              <a:gd name="T10" fmla="*/ 0 w 1711"/>
              <a:gd name="T11" fmla="*/ 0 h 2342"/>
              <a:gd name="T12" fmla="*/ 0 w 1711"/>
              <a:gd name="T13" fmla="*/ 0 h 23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1"/>
              <a:gd name="T22" fmla="*/ 0 h 2342"/>
              <a:gd name="T23" fmla="*/ 1711 w 1711"/>
              <a:gd name="T24" fmla="*/ 2342 h 234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1" h="2342">
                <a:moveTo>
                  <a:pt x="193" y="1092"/>
                </a:moveTo>
                <a:lnTo>
                  <a:pt x="0" y="1726"/>
                </a:lnTo>
                <a:lnTo>
                  <a:pt x="660" y="2342"/>
                </a:lnTo>
                <a:lnTo>
                  <a:pt x="1711" y="273"/>
                </a:lnTo>
                <a:lnTo>
                  <a:pt x="1711" y="0"/>
                </a:lnTo>
                <a:lnTo>
                  <a:pt x="539" y="1744"/>
                </a:lnTo>
                <a:lnTo>
                  <a:pt x="193" y="109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3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Minimum spanning tree (MST)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800" dirty="0" smtClean="0"/>
                  <a:t>What is the cheapest way to connect all the dots?</a:t>
                </a:r>
              </a:p>
              <a:p>
                <a:pPr eaLnBrk="1" hangingPunct="1">
                  <a:lnSpc>
                    <a:spcPct val="90000"/>
                  </a:lnSpc>
                  <a:buNone/>
                </a:pPr>
                <a:r>
                  <a:rPr lang="en-US" dirty="0" smtClean="0">
                    <a:solidFill>
                      <a:schemeClr val="accent2"/>
                    </a:solidFill>
                  </a:rPr>
                  <a:t>Input: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a  weighted graph </a:t>
                </a:r>
              </a:p>
              <a:p>
                <a:pPr eaLnBrk="1" hangingPunct="1">
                  <a:lnSpc>
                    <a:spcPct val="90000"/>
                  </a:lnSpc>
                  <a:buNone/>
                </a:pPr>
                <a:r>
                  <a:rPr lang="en-US" dirty="0" smtClean="0"/>
                  <a:t>with n vertices and m edges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sz="28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sz="28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sz="28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sz="28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US" sz="28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800" dirty="0" smtClean="0"/>
                  <a:t>Exact computation: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400" dirty="0" smtClean="0"/>
                  <a:t>Deterministic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i="1" dirty="0" smtClean="0">
                    <a:solidFill>
                      <a:srgbClr val="0033CC"/>
                    </a:solidFill>
                  </a:rPr>
                  <a:t> </a:t>
                </a:r>
                <a:r>
                  <a:rPr lang="en-US" sz="2400" i="1" dirty="0" smtClean="0">
                    <a:solidFill>
                      <a:srgbClr val="0033CC"/>
                    </a:solidFill>
                    <a:sym typeface="Math A"/>
                  </a:rPr>
                  <a:t>∙ </a:t>
                </a:r>
                <a:r>
                  <a:rPr lang="en-US" sz="2400" dirty="0" smtClean="0">
                    <a:solidFill>
                      <a:srgbClr val="0033CC"/>
                    </a:solidFill>
                    <a:sym typeface="Math A"/>
                  </a:rPr>
                  <a:t>inverse-Ackermann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/>
                        <a:sym typeface="Math A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/>
                        <a:sym typeface="Math A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/>
                        <a:sym typeface="Math A"/>
                      </a:rPr>
                      <m:t>)) </m:t>
                    </m:r>
                  </m:oMath>
                </a14:m>
                <a:r>
                  <a:rPr lang="en-US" sz="2400" dirty="0" smtClean="0">
                    <a:sym typeface="Math A"/>
                  </a:rPr>
                  <a:t>time </a:t>
                </a:r>
                <a:r>
                  <a:rPr lang="en-US" sz="2000" dirty="0" smtClean="0">
                    <a:solidFill>
                      <a:srgbClr val="990033"/>
                    </a:solidFill>
                    <a:sym typeface="Math A"/>
                  </a:rPr>
                  <a:t>[</a:t>
                </a:r>
                <a:r>
                  <a:rPr lang="en-US" sz="2000" dirty="0" err="1" smtClean="0">
                    <a:solidFill>
                      <a:srgbClr val="990033"/>
                    </a:solidFill>
                    <a:sym typeface="Math A"/>
                  </a:rPr>
                  <a:t>Chazelle</a:t>
                </a:r>
                <a:r>
                  <a:rPr lang="en-US" sz="2000" dirty="0" smtClean="0">
                    <a:solidFill>
                      <a:srgbClr val="990033"/>
                    </a:solidFill>
                    <a:sym typeface="Math A"/>
                  </a:rPr>
                  <a:t>]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400" dirty="0" smtClean="0">
                    <a:sym typeface="Math A"/>
                  </a:rPr>
                  <a:t>Randomized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/>
                        <a:sym typeface="Math A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/>
                        <a:sym typeface="Math A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/>
                        <a:sym typeface="Math A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/>
                        <a:sym typeface="Math A"/>
                      </a:rPr>
                      <m:t>) </m:t>
                    </m:r>
                  </m:oMath>
                </a14:m>
                <a:r>
                  <a:rPr lang="en-US" sz="2400" dirty="0" smtClean="0">
                    <a:sym typeface="Math A"/>
                  </a:rPr>
                  <a:t>time </a:t>
                </a:r>
                <a:r>
                  <a:rPr lang="en-US" sz="2000" dirty="0" smtClean="0">
                    <a:solidFill>
                      <a:srgbClr val="990033"/>
                    </a:solidFill>
                    <a:sym typeface="Math A"/>
                  </a:rPr>
                  <a:t>[</a:t>
                </a:r>
                <a:r>
                  <a:rPr lang="en-US" sz="2000" dirty="0" err="1" smtClean="0">
                    <a:solidFill>
                      <a:srgbClr val="990033"/>
                    </a:solidFill>
                    <a:sym typeface="Math A"/>
                  </a:rPr>
                  <a:t>Karger</a:t>
                </a:r>
                <a:r>
                  <a:rPr lang="en-US" sz="2000" dirty="0" smtClean="0">
                    <a:solidFill>
                      <a:srgbClr val="990033"/>
                    </a:solidFill>
                    <a:sym typeface="Math A"/>
                  </a:rPr>
                  <a:t> Klein </a:t>
                </a:r>
                <a:r>
                  <a:rPr lang="en-US" sz="2000" dirty="0" err="1" smtClean="0">
                    <a:solidFill>
                      <a:srgbClr val="990033"/>
                    </a:solidFill>
                    <a:sym typeface="Math A"/>
                  </a:rPr>
                  <a:t>Tarjan</a:t>
                </a:r>
                <a:r>
                  <a:rPr lang="en-US" sz="2000" dirty="0" smtClean="0">
                    <a:solidFill>
                      <a:srgbClr val="990033"/>
                    </a:solidFill>
                    <a:sym typeface="Math A"/>
                  </a:rPr>
                  <a:t>]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US" sz="2400" dirty="0" smtClean="0">
                  <a:solidFill>
                    <a:srgbClr val="339966"/>
                  </a:solidFill>
                  <a:sym typeface="Math A"/>
                </a:endParaRPr>
              </a:p>
            </p:txBody>
          </p:sp>
        </mc:Choice>
        <mc:Fallback xmlns="">
          <p:sp>
            <p:nvSpPr>
              <p:cNvPr id="2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527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246625" y="1795575"/>
            <a:ext cx="4048125" cy="1981200"/>
            <a:chOff x="866" y="2085"/>
            <a:chExt cx="3416" cy="1803"/>
          </a:xfrm>
        </p:grpSpPr>
        <p:sp>
          <p:nvSpPr>
            <p:cNvPr id="77" name="Oval 4"/>
            <p:cNvSpPr>
              <a:spLocks noChangeArrowheads="1"/>
            </p:cNvSpPr>
            <p:nvPr/>
          </p:nvSpPr>
          <p:spPr bwMode="auto">
            <a:xfrm>
              <a:off x="1152" y="3696"/>
              <a:ext cx="192" cy="192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Oval 5"/>
            <p:cNvSpPr>
              <a:spLocks noChangeArrowheads="1"/>
            </p:cNvSpPr>
            <p:nvPr/>
          </p:nvSpPr>
          <p:spPr bwMode="auto">
            <a:xfrm>
              <a:off x="3984" y="3696"/>
              <a:ext cx="192" cy="192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2832" y="3168"/>
              <a:ext cx="192" cy="192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Oval 7"/>
            <p:cNvSpPr>
              <a:spLocks noChangeArrowheads="1"/>
            </p:cNvSpPr>
            <p:nvPr/>
          </p:nvSpPr>
          <p:spPr bwMode="auto">
            <a:xfrm>
              <a:off x="1632" y="2400"/>
              <a:ext cx="192" cy="192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Oval 8"/>
            <p:cNvSpPr>
              <a:spLocks noChangeArrowheads="1"/>
            </p:cNvSpPr>
            <p:nvPr/>
          </p:nvSpPr>
          <p:spPr bwMode="auto">
            <a:xfrm>
              <a:off x="3696" y="2256"/>
              <a:ext cx="192" cy="192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Line 9"/>
            <p:cNvSpPr>
              <a:spLocks noChangeShapeType="1"/>
            </p:cNvSpPr>
            <p:nvPr/>
          </p:nvSpPr>
          <p:spPr bwMode="auto">
            <a:xfrm flipV="1">
              <a:off x="1824" y="2352"/>
              <a:ext cx="1872" cy="144"/>
            </a:xfrm>
            <a:prstGeom prst="line">
              <a:avLst/>
            </a:prstGeom>
            <a:noFill/>
            <a:ln w="76200">
              <a:solidFill>
                <a:srgbClr val="E9E92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10"/>
            <p:cNvSpPr>
              <a:spLocks noChangeShapeType="1"/>
            </p:cNvSpPr>
            <p:nvPr/>
          </p:nvSpPr>
          <p:spPr bwMode="auto">
            <a:xfrm flipV="1">
              <a:off x="2976" y="2448"/>
              <a:ext cx="768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>
              <a:off x="3840" y="2448"/>
              <a:ext cx="192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Text Box 14"/>
            <p:cNvSpPr txBox="1">
              <a:spLocks noChangeArrowheads="1"/>
            </p:cNvSpPr>
            <p:nvPr/>
          </p:nvSpPr>
          <p:spPr bwMode="auto">
            <a:xfrm>
              <a:off x="866" y="3141"/>
              <a:ext cx="296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1</a:t>
              </a:r>
            </a:p>
          </p:txBody>
        </p:sp>
        <p:sp>
          <p:nvSpPr>
            <p:cNvPr id="86" name="Text Box 15"/>
            <p:cNvSpPr txBox="1">
              <a:spLocks noChangeArrowheads="1"/>
            </p:cNvSpPr>
            <p:nvPr/>
          </p:nvSpPr>
          <p:spPr bwMode="auto">
            <a:xfrm>
              <a:off x="2258" y="2085"/>
              <a:ext cx="296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3</a:t>
              </a:r>
            </a:p>
          </p:txBody>
        </p:sp>
        <p:sp>
          <p:nvSpPr>
            <p:cNvPr id="87" name="Text Box 16"/>
            <p:cNvSpPr txBox="1">
              <a:spLocks noChangeArrowheads="1"/>
            </p:cNvSpPr>
            <p:nvPr/>
          </p:nvSpPr>
          <p:spPr bwMode="auto">
            <a:xfrm>
              <a:off x="3986" y="2949"/>
              <a:ext cx="296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7</a:t>
              </a:r>
            </a:p>
          </p:txBody>
        </p:sp>
        <p:sp>
          <p:nvSpPr>
            <p:cNvPr id="88" name="Text Box 17"/>
            <p:cNvSpPr txBox="1">
              <a:spLocks noChangeArrowheads="1"/>
            </p:cNvSpPr>
            <p:nvPr/>
          </p:nvSpPr>
          <p:spPr bwMode="auto">
            <a:xfrm>
              <a:off x="3025" y="3429"/>
              <a:ext cx="296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5</a:t>
              </a:r>
            </a:p>
          </p:txBody>
        </p:sp>
        <p:sp>
          <p:nvSpPr>
            <p:cNvPr id="89" name="Text Box 18"/>
            <p:cNvSpPr txBox="1">
              <a:spLocks noChangeArrowheads="1"/>
            </p:cNvSpPr>
            <p:nvPr/>
          </p:nvSpPr>
          <p:spPr bwMode="auto">
            <a:xfrm>
              <a:off x="1921" y="2854"/>
              <a:ext cx="296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2</a:t>
              </a:r>
            </a:p>
          </p:txBody>
        </p:sp>
        <p:sp>
          <p:nvSpPr>
            <p:cNvPr id="90" name="Text Box 19"/>
            <p:cNvSpPr txBox="1">
              <a:spLocks noChangeArrowheads="1"/>
            </p:cNvSpPr>
            <p:nvPr/>
          </p:nvSpPr>
          <p:spPr bwMode="auto">
            <a:xfrm>
              <a:off x="3025" y="2518"/>
              <a:ext cx="296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itchFamily="34" charset="0"/>
                </a:rPr>
                <a:t>4</a:t>
              </a:r>
            </a:p>
          </p:txBody>
        </p:sp>
        <p:sp>
          <p:nvSpPr>
            <p:cNvPr id="91" name="Line 21"/>
            <p:cNvSpPr>
              <a:spLocks noChangeShapeType="1"/>
            </p:cNvSpPr>
            <p:nvPr/>
          </p:nvSpPr>
          <p:spPr bwMode="auto">
            <a:xfrm>
              <a:off x="1776" y="2592"/>
              <a:ext cx="1056" cy="624"/>
            </a:xfrm>
            <a:prstGeom prst="line">
              <a:avLst/>
            </a:prstGeom>
            <a:noFill/>
            <a:ln w="76200">
              <a:solidFill>
                <a:srgbClr val="E9E92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Line 22"/>
            <p:cNvSpPr>
              <a:spLocks noChangeShapeType="1"/>
            </p:cNvSpPr>
            <p:nvPr/>
          </p:nvSpPr>
          <p:spPr bwMode="auto">
            <a:xfrm>
              <a:off x="3024" y="3312"/>
              <a:ext cx="1008" cy="384"/>
            </a:xfrm>
            <a:prstGeom prst="line">
              <a:avLst/>
            </a:prstGeom>
            <a:noFill/>
            <a:ln w="76200">
              <a:solidFill>
                <a:srgbClr val="E9E92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Line 24"/>
            <p:cNvSpPr>
              <a:spLocks noChangeShapeType="1"/>
            </p:cNvSpPr>
            <p:nvPr/>
          </p:nvSpPr>
          <p:spPr bwMode="auto">
            <a:xfrm flipV="1">
              <a:off x="1296" y="2592"/>
              <a:ext cx="384" cy="1104"/>
            </a:xfrm>
            <a:prstGeom prst="line">
              <a:avLst/>
            </a:prstGeom>
            <a:noFill/>
            <a:ln w="76200">
              <a:solidFill>
                <a:srgbClr val="E9E92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99300" y="6324600"/>
            <a:ext cx="1905000" cy="457200"/>
          </a:xfrm>
        </p:spPr>
        <p:txBody>
          <a:bodyPr/>
          <a:lstStyle/>
          <a:p>
            <a:fld id="{FF308B7C-4F2A-4ED2-93F3-224C3EC9CBD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533399" y="6383179"/>
            <a:ext cx="78597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A6A6A6"/>
                </a:solidFill>
              </a:rPr>
              <a:t>Partially based on slides by </a:t>
            </a:r>
            <a:r>
              <a:rPr lang="en-US" sz="1000" dirty="0" err="1" smtClean="0">
                <a:solidFill>
                  <a:srgbClr val="A6A6A6"/>
                </a:solidFill>
              </a:rPr>
              <a:t>Ronitt</a:t>
            </a:r>
            <a:r>
              <a:rPr lang="en-US" sz="1000" dirty="0" smtClean="0">
                <a:solidFill>
                  <a:srgbClr val="A6A6A6"/>
                </a:solidFill>
              </a:rPr>
              <a:t> </a:t>
            </a:r>
            <a:r>
              <a:rPr lang="en-US" sz="1000" dirty="0" err="1" smtClean="0">
                <a:solidFill>
                  <a:srgbClr val="A6A6A6"/>
                </a:solidFill>
              </a:rPr>
              <a:t>Rubinfeld</a:t>
            </a:r>
            <a:r>
              <a:rPr lang="en-US" sz="1000" dirty="0">
                <a:solidFill>
                  <a:srgbClr val="A6A6A6"/>
                </a:solidFill>
              </a:rPr>
              <a:t>: http://stellar.mit.edu/S/course/6/fa10/6.896/courseMaterial/topics/topic3/lectureNotes/lecst11/lecst11.pdf</a:t>
            </a:r>
          </a:p>
        </p:txBody>
      </p:sp>
    </p:spTree>
    <p:extLst>
      <p:ext uri="{BB962C8B-B14F-4D97-AF65-F5344CB8AC3E}">
        <p14:creationId xmlns:p14="http://schemas.microsoft.com/office/powerpoint/2010/main" val="19351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382000" cy="914400"/>
          </a:xfrm>
        </p:spPr>
        <p:txBody>
          <a:bodyPr/>
          <a:lstStyle/>
          <a:p>
            <a:pPr lvl="0"/>
            <a:r>
              <a:rPr lang="en-US" dirty="0" smtClean="0"/>
              <a:t>Approximating MST Weight in </a:t>
            </a:r>
            <a:r>
              <a:rPr lang="en-US" dirty="0" err="1" smtClean="0"/>
              <a:t>Sublinear</a:t>
            </a:r>
            <a:r>
              <a:rPr lang="en-US" dirty="0" smtClean="0"/>
              <a:t>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sz="1800" dirty="0" smtClean="0">
                    <a:solidFill>
                      <a:srgbClr val="990033"/>
                    </a:solidFill>
                  </a:rPr>
                  <a:t>[</a:t>
                </a:r>
                <a:r>
                  <a:rPr lang="en-US" sz="1800" dirty="0" err="1" smtClean="0">
                    <a:solidFill>
                      <a:srgbClr val="990033"/>
                    </a:solidFill>
                  </a:rPr>
                  <a:t>Chazelle</a:t>
                </a:r>
                <a:r>
                  <a:rPr lang="en-US" sz="1800" dirty="0" smtClean="0">
                    <a:solidFill>
                      <a:srgbClr val="990033"/>
                    </a:solidFill>
                  </a:rPr>
                  <a:t> </a:t>
                </a:r>
                <a:r>
                  <a:rPr lang="en-US" sz="1800" dirty="0" err="1" smtClean="0">
                    <a:solidFill>
                      <a:srgbClr val="990033"/>
                    </a:solidFill>
                  </a:rPr>
                  <a:t>Rubinfeld</a:t>
                </a:r>
                <a:r>
                  <a:rPr lang="en-US" sz="1800" dirty="0" smtClean="0">
                    <a:solidFill>
                      <a:srgbClr val="990033"/>
                    </a:solidFill>
                  </a:rPr>
                  <a:t> </a:t>
                </a:r>
                <a:r>
                  <a:rPr lang="en-US" sz="1800" dirty="0" err="1" smtClean="0">
                    <a:solidFill>
                      <a:srgbClr val="990033"/>
                    </a:solidFill>
                  </a:rPr>
                  <a:t>Trevisan</a:t>
                </a:r>
                <a:r>
                  <a:rPr lang="en-US" sz="1800" dirty="0" smtClean="0">
                    <a:solidFill>
                      <a:srgbClr val="990033"/>
                    </a:solidFill>
                  </a:rPr>
                  <a:t>]</a:t>
                </a:r>
                <a:r>
                  <a:rPr lang="en-US" sz="2400" dirty="0" smtClean="0">
                    <a:solidFill>
                      <a:srgbClr val="990033"/>
                    </a:solidFill>
                  </a:rPr>
                  <a:t> </a:t>
                </a:r>
              </a:p>
              <a:p>
                <a:pPr>
                  <a:buNone/>
                </a:pPr>
                <a:r>
                  <a:rPr lang="en-US" sz="2400" dirty="0" smtClean="0">
                    <a:solidFill>
                      <a:schemeClr val="accent2"/>
                    </a:solidFill>
                  </a:rPr>
                  <a:t>Input: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/>
                  <a:t>a graph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𝐺</m:t>
                    </m:r>
                    <m:r>
                      <a:rPr lang="en-US" sz="2400" i="1" dirty="0">
                        <a:latin typeface="Cambria Math"/>
                      </a:rPr>
                      <m:t>=(</m:t>
                    </m:r>
                    <m:r>
                      <a:rPr lang="en-US" sz="2400" i="1" dirty="0">
                        <a:latin typeface="Cambria Math"/>
                      </a:rPr>
                      <m:t>𝑉</m:t>
                    </m:r>
                    <m:r>
                      <a:rPr lang="en-US" sz="2400" i="1" dirty="0"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𝐸</m:t>
                    </m:r>
                    <m:r>
                      <a:rPr lang="en-US" sz="24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 smtClean="0"/>
                  <a:t>on</a:t>
                </a:r>
                <a:r>
                  <a:rPr lang="en-US" sz="2400" dirty="0" smtClean="0">
                    <a:solidFill>
                      <a:srgbClr val="0033CC"/>
                    </a:solidFill>
                  </a:rPr>
                  <a:t> n </a:t>
                </a:r>
                <a:r>
                  <a:rPr lang="en-US" sz="2400" dirty="0" smtClean="0"/>
                  <a:t>vertices</a:t>
                </a:r>
              </a:p>
              <a:p>
                <a:r>
                  <a:rPr lang="en-US" sz="2400" dirty="0" smtClean="0"/>
                  <a:t>in adjacency lists representation </a:t>
                </a:r>
              </a:p>
              <a:p>
                <a:r>
                  <a:rPr lang="en-US" sz="2400" dirty="0"/>
                  <a:t>maximum degree </a:t>
                </a:r>
                <a:r>
                  <a:rPr lang="en-US" sz="2400" i="1" dirty="0" smtClean="0">
                    <a:solidFill>
                      <a:srgbClr val="0033CC"/>
                    </a:solidFill>
                  </a:rPr>
                  <a:t>d </a:t>
                </a:r>
                <a:r>
                  <a:rPr lang="en-US" sz="2400" dirty="0" smtClean="0"/>
                  <a:t>and maximum allowed weight </a:t>
                </a:r>
                <a:r>
                  <a:rPr lang="en-US" sz="2400" i="1" dirty="0" smtClean="0">
                    <a:solidFill>
                      <a:srgbClr val="0033CC"/>
                    </a:solidFill>
                  </a:rPr>
                  <a:t>w</a:t>
                </a:r>
                <a:endParaRPr lang="en-US" sz="2400" i="1" dirty="0">
                  <a:solidFill>
                    <a:srgbClr val="0033CC"/>
                  </a:solidFill>
                </a:endParaRPr>
              </a:p>
              <a:p>
                <a:r>
                  <a:rPr lang="en-US" sz="2400" dirty="0" smtClean="0"/>
                  <a:t>weights in </a:t>
                </a:r>
                <a:r>
                  <a:rPr lang="en-US" sz="2400" dirty="0" smtClean="0">
                    <a:solidFill>
                      <a:srgbClr val="0033CC"/>
                    </a:solidFill>
                  </a:rPr>
                  <a:t>{1,2,…,</a:t>
                </a:r>
                <a:r>
                  <a:rPr lang="en-US" sz="2400" i="1" dirty="0" smtClean="0">
                    <a:solidFill>
                      <a:srgbClr val="0033CC"/>
                    </a:solidFill>
                  </a:rPr>
                  <a:t>w</a:t>
                </a:r>
                <a:r>
                  <a:rPr lang="en-US" sz="2400" dirty="0" smtClean="0">
                    <a:solidFill>
                      <a:srgbClr val="0033CC"/>
                    </a:solidFill>
                  </a:rPr>
                  <a:t>}</a:t>
                </a:r>
              </a:p>
              <a:p>
                <a:pPr>
                  <a:buNone/>
                </a:pPr>
                <a:r>
                  <a:rPr lang="en-US" sz="2400" dirty="0" smtClean="0">
                    <a:solidFill>
                      <a:schemeClr val="accent2"/>
                    </a:solidFill>
                  </a:rPr>
                  <a:t>Output:  (1+</a:t>
                </a:r>
                <a:r>
                  <a:rPr lang="el-GR" sz="2400" dirty="0" smtClean="0">
                    <a:solidFill>
                      <a:schemeClr val="accent2"/>
                    </a:solidFill>
                    <a:cs typeface="Arial"/>
                    <a:sym typeface="Math A"/>
                  </a:rPr>
                  <a:t> ε</a:t>
                </a:r>
                <a:r>
                  <a:rPr lang="en-US" sz="2400" dirty="0" smtClean="0">
                    <a:solidFill>
                      <a:schemeClr val="accent2"/>
                    </a:solidFill>
                    <a:cs typeface="Arial"/>
                    <a:sym typeface="Math A"/>
                  </a:rPr>
                  <a:t>)</a:t>
                </a:r>
                <a:r>
                  <a:rPr lang="en-US" sz="2400" dirty="0" smtClean="0">
                    <a:cs typeface="Arial"/>
                    <a:sym typeface="Math A"/>
                  </a:rPr>
                  <a:t>-approximation to MST weight,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/>
                            <a:sym typeface="Math A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/>
                            <a:sym typeface="Math A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Arial"/>
                            <a:sym typeface="Math A"/>
                          </a:rPr>
                          <m:t>𝑀𝑆𝑇</m:t>
                        </m:r>
                      </m:sub>
                    </m:sSub>
                  </m:oMath>
                </a14:m>
                <a:endParaRPr lang="en-US" sz="2400" dirty="0" smtClean="0">
                  <a:cs typeface="Arial"/>
                  <a:sym typeface="Math A"/>
                </a:endParaRPr>
              </a:p>
              <a:p>
                <a:pPr>
                  <a:buNone/>
                </a:pPr>
                <a:r>
                  <a:rPr lang="en-US" sz="2400" dirty="0">
                    <a:solidFill>
                      <a:schemeClr val="accent2"/>
                    </a:solidFill>
                  </a:rPr>
                  <a:t>Time: </a:t>
                </a:r>
                <a:r>
                  <a:rPr lang="en-US" sz="2400" dirty="0">
                    <a:solidFill>
                      <a:srgbClr val="008000"/>
                    </a:solidFill>
                    <a:sym typeface="Math A"/>
                  </a:rPr>
                  <a:t> </a:t>
                </a:r>
              </a:p>
              <a:p>
                <a:r>
                  <a:rPr lang="en-US" sz="2400" dirty="0">
                    <a:sym typeface="Math A"/>
                  </a:rPr>
                  <a:t>Known:</a:t>
                </a:r>
                <a:r>
                  <a:rPr lang="en-US" sz="2400" i="1" dirty="0">
                    <a:solidFill>
                      <a:srgbClr val="008000"/>
                    </a:solidFill>
                    <a:sym typeface="Math A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2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𝑑</m:t>
                            </m:r>
                            <m:r>
                              <a:rPr lang="en-US" sz="2400" b="0" i="1" dirty="0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𝑤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sz="2400" i="1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𝑑𝑤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, </a:t>
                </a:r>
                <a:r>
                  <a:rPr lang="en-US" sz="2400" dirty="0">
                    <a:solidFill>
                      <a:srgbClr val="800080"/>
                    </a:solidFill>
                    <a:latin typeface="Symbol" pitchFamily="18" charset="2"/>
                  </a:rPr>
                  <a:t>W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rgbClr val="990099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80008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solidFill>
                                  <a:srgbClr val="800080"/>
                                </a:solidFill>
                                <a:latin typeface="Cambria Math"/>
                              </a:rPr>
                              <m:t>𝑑</m:t>
                            </m:r>
                            <m:r>
                              <a:rPr lang="en-US" sz="2400" b="0" i="1" dirty="0" smtClean="0">
                                <a:solidFill>
                                  <a:srgbClr val="800080"/>
                                </a:solidFill>
                                <a:latin typeface="Cambria Math"/>
                              </a:rPr>
                              <m:t>𝑤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80008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800080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80008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400" dirty="0">
                  <a:solidFill>
                    <a:srgbClr val="800080"/>
                  </a:solidFill>
                </a:endParaRPr>
              </a:p>
              <a:p>
                <a:r>
                  <a:rPr lang="en-US" sz="2400" dirty="0"/>
                  <a:t>Today: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2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sz="2400" b="0" i="1" dirty="0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log</m:t>
                            </m:r>
                            <m:r>
                              <a:rPr lang="en-US" sz="2400" b="0" i="1" dirty="0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dirty="0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𝑤</m:t>
                            </m:r>
                            <m:r>
                              <a:rPr lang="en-US" sz="2400" b="0" i="1" dirty="0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solidFill>
                                      <a:schemeClr val="accent2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400" dirty="0" smtClean="0"/>
              </a:p>
              <a:p>
                <a:pPr>
                  <a:buNone/>
                </a:pPr>
                <a:endParaRPr lang="en-US" sz="2400" dirty="0" smtClean="0">
                  <a:solidFill>
                    <a:srgbClr val="0033CC"/>
                  </a:solidFill>
                </a:endParaRPr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562600" y="3788840"/>
            <a:ext cx="3416300" cy="990600"/>
          </a:xfrm>
          <a:prstGeom prst="irregularSeal1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 dependence on </a:t>
            </a:r>
            <a:r>
              <a:rPr lang="en-US" dirty="0" smtClean="0">
                <a:solidFill>
                  <a:srgbClr val="0033CC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!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Idea Behind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eaLnBrk="1" hangingPunct="1"/>
            <a:r>
              <a:rPr lang="en-US" sz="2400" dirty="0"/>
              <a:t>C</a:t>
            </a:r>
            <a:r>
              <a:rPr lang="en-US" sz="2400" dirty="0" smtClean="0"/>
              <a:t>haracterize MST weight </a:t>
            </a:r>
            <a:r>
              <a:rPr lang="en-US" sz="2400" dirty="0" smtClean="0">
                <a:solidFill>
                  <a:srgbClr val="00B050"/>
                </a:solidFill>
              </a:rPr>
              <a:t>in terms of number of  connected components</a:t>
            </a:r>
            <a:r>
              <a:rPr lang="en-US" sz="2400" dirty="0" smtClean="0"/>
              <a:t> in certain </a:t>
            </a:r>
            <a:r>
              <a:rPr lang="en-US" sz="2400" dirty="0" err="1" smtClean="0"/>
              <a:t>subgraphs</a:t>
            </a:r>
            <a:r>
              <a:rPr lang="en-US" sz="2400" dirty="0" smtClean="0"/>
              <a:t> of </a:t>
            </a:r>
            <a:r>
              <a:rPr lang="en-US" sz="2400" i="1" dirty="0" smtClean="0"/>
              <a:t>G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/>
              <a:t>A</a:t>
            </a:r>
            <a:r>
              <a:rPr lang="en-US" sz="2400" dirty="0" smtClean="0"/>
              <a:t>lready know that number of connected components can be estimated quickly</a:t>
            </a:r>
            <a:endParaRPr lang="en-US" sz="2400" dirty="0" smtClean="0">
              <a:solidFill>
                <a:srgbClr val="63229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99300" y="6324600"/>
            <a:ext cx="1905000" cy="457200"/>
          </a:xfrm>
        </p:spPr>
        <p:txBody>
          <a:bodyPr/>
          <a:lstStyle/>
          <a:p>
            <a:fld id="{FF308B7C-4F2A-4ED2-93F3-224C3EC9CBD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11"/>
          <p:cNvSpPr>
            <a:spLocks noChangeShapeType="1"/>
          </p:cNvSpPr>
          <p:nvPr/>
        </p:nvSpPr>
        <p:spPr bwMode="auto">
          <a:xfrm flipV="1">
            <a:off x="6553282" y="4098378"/>
            <a:ext cx="542925" cy="6286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V="1">
            <a:off x="1600200" y="4672013"/>
            <a:ext cx="357188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 flipV="1">
            <a:off x="1071563" y="4086225"/>
            <a:ext cx="542925" cy="6286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119352"/>
                <a:ext cx="7772400" cy="5357648"/>
              </a:xfrm>
            </p:spPr>
            <p:txBody>
              <a:bodyPr/>
              <a:lstStyle/>
              <a:p>
                <a:r>
                  <a:rPr lang="en-US" sz="2400" dirty="0" smtClean="0"/>
                  <a:t>Recall </a:t>
                </a:r>
                <a:r>
                  <a:rPr lang="en-US" sz="2400" dirty="0" err="1"/>
                  <a:t>Kruskal’s</a:t>
                </a:r>
                <a:r>
                  <a:rPr lang="en-US" sz="2400" dirty="0"/>
                  <a:t> algorithm for computing MST exactly</a:t>
                </a:r>
                <a:r>
                  <a:rPr lang="en-US" sz="2400" dirty="0" smtClean="0"/>
                  <a:t>.</a:t>
                </a:r>
              </a:p>
              <a:p>
                <a:pPr eaLnBrk="1" hangingPunct="1">
                  <a:buFontTx/>
                  <a:buNone/>
                </a:pPr>
                <a:endParaRPr lang="en-US" sz="2800" dirty="0" smtClean="0"/>
              </a:p>
              <a:p>
                <a:pPr eaLnBrk="1" hangingPunct="1">
                  <a:buFontTx/>
                  <a:buNone/>
                </a:pPr>
                <a:r>
                  <a:rPr lang="en-US" sz="2400" dirty="0" smtClean="0"/>
                  <a:t>Suppose all weights are 1 or 2.  Then MST weight                      </a:t>
                </a:r>
                <a:r>
                  <a:rPr lang="en-US" sz="2300" dirty="0" smtClean="0">
                    <a:solidFill>
                      <a:srgbClr val="800080"/>
                    </a:solidFill>
                  </a:rPr>
                  <a:t>= (# weight-1 edges in MST) + 2 </a:t>
                </a:r>
                <a14:m>
                  <m:oMath xmlns:m="http://schemas.openxmlformats.org/officeDocument/2006/math">
                    <m:r>
                      <a:rPr lang="en-US" sz="2300" b="0" i="1" dirty="0" smtClean="0">
                        <a:solidFill>
                          <a:srgbClr val="800080"/>
                        </a:solidFill>
                        <a:latin typeface="Cambria Math"/>
                        <a:cs typeface="Arial" pitchFamily="34" charset="0"/>
                      </a:rPr>
                      <m:t>⋅</m:t>
                    </m:r>
                  </m:oMath>
                </a14:m>
                <a:r>
                  <a:rPr lang="en-US" sz="2300" dirty="0" smtClean="0">
                    <a:solidFill>
                      <a:srgbClr val="800080"/>
                    </a:solidFill>
                    <a:cs typeface="Arial" pitchFamily="34" charset="0"/>
                  </a:rPr>
                  <a:t> (</a:t>
                </a:r>
                <a:r>
                  <a:rPr lang="en-US" sz="2300" dirty="0" smtClean="0">
                    <a:solidFill>
                      <a:srgbClr val="800080"/>
                    </a:solidFill>
                  </a:rPr>
                  <a:t># weight-2 edges in MST)</a:t>
                </a:r>
              </a:p>
              <a:p>
                <a:pPr lvl="2"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800080"/>
                        </a:solidFill>
                        <a:latin typeface="Cambria Math"/>
                      </a:rPr>
                      <m:t>=  </m:t>
                    </m:r>
                    <m:r>
                      <a:rPr lang="en-US" sz="2000" i="1" dirty="0" smtClean="0">
                        <a:solidFill>
                          <a:srgbClr val="80008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800080"/>
                        </a:solidFill>
                        <a:latin typeface="Cambria Math"/>
                      </a:rPr>
                      <m:t> – 1 + </m:t>
                    </m:r>
                  </m:oMath>
                </a14:m>
                <a:r>
                  <a:rPr lang="en-US" sz="2000" dirty="0" smtClean="0">
                    <a:solidFill>
                      <a:srgbClr val="800080"/>
                    </a:solidFill>
                  </a:rPr>
                  <a:t>(# of weight-2 edges in MST)</a:t>
                </a:r>
              </a:p>
              <a:p>
                <a:pPr lvl="2"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800080"/>
                        </a:solidFill>
                        <a:latin typeface="Cambria Math"/>
                      </a:rPr>
                      <m:t>=  </m:t>
                    </m:r>
                    <m:r>
                      <a:rPr lang="en-US" sz="2000" i="1" dirty="0" smtClean="0">
                        <a:solidFill>
                          <a:srgbClr val="80008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800080"/>
                        </a:solidFill>
                        <a:latin typeface="Cambria Math"/>
                      </a:rPr>
                      <m:t> – 1 + </m:t>
                    </m:r>
                  </m:oMath>
                </a14:m>
                <a:r>
                  <a:rPr lang="en-US" sz="2000" dirty="0" smtClean="0">
                    <a:solidFill>
                      <a:srgbClr val="800080"/>
                    </a:solidFill>
                  </a:rPr>
                  <a:t>(# of CCs induced by weight-1 edges)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800080"/>
                        </a:solidFill>
                        <a:latin typeface="Cambria Math"/>
                      </a:rPr>
                      <m:t> −1</m:t>
                    </m:r>
                  </m:oMath>
                </a14:m>
                <a:endParaRPr lang="en-US" sz="2000" dirty="0" smtClean="0">
                  <a:solidFill>
                    <a:srgbClr val="800080"/>
                  </a:solidFill>
                </a:endParaRPr>
              </a:p>
              <a:p>
                <a:pPr eaLnBrk="1" hangingPunct="1">
                  <a:buFontTx/>
                  <a:buNone/>
                </a:pPr>
                <a:endParaRPr lang="en-US" sz="2400" dirty="0" smtClean="0">
                  <a:solidFill>
                    <a:srgbClr val="800080"/>
                  </a:solidFill>
                </a:endParaRPr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119352"/>
                <a:ext cx="7772400" cy="5357648"/>
              </a:xfrm>
              <a:blipFill rotWithShape="1">
                <a:blip r:embed="rId2"/>
                <a:stretch>
                  <a:fillRect l="-1255" t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1514475" y="3986213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952500" y="4652963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1452563" y="5167313"/>
            <a:ext cx="185737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1809750" y="4567238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2209800" y="4052888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1066800" y="4800600"/>
            <a:ext cx="461963" cy="471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 flipV="1">
            <a:off x="1985963" y="4157663"/>
            <a:ext cx="3429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1600200" y="4114800"/>
            <a:ext cx="328613" cy="600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1643063" y="4071938"/>
            <a:ext cx="700087" cy="71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728677" y="5500688"/>
            <a:ext cx="1228711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0" dirty="0">
                <a:latin typeface="Calibri" pitchFamily="34" charset="0"/>
                <a:cs typeface="Calibri" pitchFamily="34" charset="0"/>
              </a:rPr>
              <a:t>weight 1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i="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weight 2</a:t>
            </a:r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4295775" y="4167188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733800" y="4833938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4233863" y="5348288"/>
            <a:ext cx="185737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2787" name="Oval 19"/>
          <p:cNvSpPr>
            <a:spLocks noChangeArrowheads="1"/>
          </p:cNvSpPr>
          <p:nvPr/>
        </p:nvSpPr>
        <p:spPr bwMode="auto">
          <a:xfrm>
            <a:off x="4591050" y="4748213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2788" name="Oval 20"/>
          <p:cNvSpPr>
            <a:spLocks noChangeArrowheads="1"/>
          </p:cNvSpPr>
          <p:nvPr/>
        </p:nvSpPr>
        <p:spPr bwMode="auto">
          <a:xfrm>
            <a:off x="4991100" y="4233863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3910013" y="4981575"/>
            <a:ext cx="400050" cy="471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V="1">
            <a:off x="4767263" y="4338638"/>
            <a:ext cx="3429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4381500" y="4295775"/>
            <a:ext cx="328613" cy="600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4424363" y="4252913"/>
            <a:ext cx="700087" cy="71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2765923" y="5692775"/>
            <a:ext cx="296747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i="0" dirty="0">
                <a:latin typeface="Calibri" pitchFamily="34" charset="0"/>
                <a:cs typeface="Calibri" pitchFamily="34" charset="0"/>
              </a:rPr>
              <a:t>connected components</a:t>
            </a:r>
          </a:p>
          <a:p>
            <a:pPr eaLnBrk="0" hangingPunct="0"/>
            <a:r>
              <a:rPr lang="en-US" sz="2000" i="0" dirty="0">
                <a:latin typeface="Calibri" pitchFamily="34" charset="0"/>
                <a:cs typeface="Calibri" pitchFamily="34" charset="0"/>
              </a:rPr>
              <a:t>induced by </a:t>
            </a:r>
            <a:r>
              <a:rPr lang="en-US" sz="2000" i="0" dirty="0" smtClean="0">
                <a:latin typeface="Calibri" pitchFamily="34" charset="0"/>
                <a:cs typeface="Calibri" pitchFamily="34" charset="0"/>
              </a:rPr>
              <a:t>weight-1 </a:t>
            </a:r>
            <a:r>
              <a:rPr lang="en-US" sz="2000" i="0" dirty="0">
                <a:latin typeface="Calibri" pitchFamily="34" charset="0"/>
                <a:cs typeface="Calibri" pitchFamily="34" charset="0"/>
              </a:rPr>
              <a:t>edges</a:t>
            </a:r>
          </a:p>
        </p:txBody>
      </p:sp>
      <p:sp>
        <p:nvSpPr>
          <p:cNvPr id="32794" name="Oval 26"/>
          <p:cNvSpPr>
            <a:spLocks noChangeArrowheads="1"/>
          </p:cNvSpPr>
          <p:nvPr/>
        </p:nvSpPr>
        <p:spPr bwMode="auto">
          <a:xfrm>
            <a:off x="7067550" y="3924300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2795" name="Oval 27"/>
          <p:cNvSpPr>
            <a:spLocks noChangeArrowheads="1"/>
          </p:cNvSpPr>
          <p:nvPr/>
        </p:nvSpPr>
        <p:spPr bwMode="auto">
          <a:xfrm>
            <a:off x="6505575" y="4591050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2796" name="Oval 28"/>
          <p:cNvSpPr>
            <a:spLocks noChangeArrowheads="1"/>
          </p:cNvSpPr>
          <p:nvPr/>
        </p:nvSpPr>
        <p:spPr bwMode="auto">
          <a:xfrm>
            <a:off x="7005638" y="5105400"/>
            <a:ext cx="185737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2797" name="Oval 29"/>
          <p:cNvSpPr>
            <a:spLocks noChangeArrowheads="1"/>
          </p:cNvSpPr>
          <p:nvPr/>
        </p:nvSpPr>
        <p:spPr bwMode="auto">
          <a:xfrm>
            <a:off x="7362825" y="4505325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2798" name="Oval 30"/>
          <p:cNvSpPr>
            <a:spLocks noChangeArrowheads="1"/>
          </p:cNvSpPr>
          <p:nvPr/>
        </p:nvSpPr>
        <p:spPr bwMode="auto">
          <a:xfrm>
            <a:off x="7762875" y="3990975"/>
            <a:ext cx="185738" cy="20002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>
            <a:off x="6681788" y="4738688"/>
            <a:ext cx="400050" cy="471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0" name="Line 33"/>
          <p:cNvSpPr>
            <a:spLocks noChangeShapeType="1"/>
          </p:cNvSpPr>
          <p:nvPr/>
        </p:nvSpPr>
        <p:spPr bwMode="auto">
          <a:xfrm>
            <a:off x="7153275" y="4052888"/>
            <a:ext cx="328613" cy="600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1" name="Line 34"/>
          <p:cNvSpPr>
            <a:spLocks noChangeShapeType="1"/>
          </p:cNvSpPr>
          <p:nvPr/>
        </p:nvSpPr>
        <p:spPr bwMode="auto">
          <a:xfrm>
            <a:off x="7196138" y="4010025"/>
            <a:ext cx="700087" cy="71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802" name="Text Box 35"/>
          <p:cNvSpPr txBox="1">
            <a:spLocks noChangeArrowheads="1"/>
          </p:cNvSpPr>
          <p:nvPr/>
        </p:nvSpPr>
        <p:spPr bwMode="auto">
          <a:xfrm>
            <a:off x="6815138" y="5629275"/>
            <a:ext cx="1414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0"/>
              <a:t>MST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 and Connected Components: Warm-up</a:t>
            </a:r>
          </a:p>
        </p:txBody>
      </p:sp>
      <p:sp>
        <p:nvSpPr>
          <p:cNvPr id="36" name="Action Button: Movie 35">
            <a:hlinkClick r:id="rId3" action="ppaction://hlinkpres?slideindex=1&amp;slidetitle=Kruskal’s Algorithm" highlightClick="1"/>
          </p:cNvPr>
          <p:cNvSpPr>
            <a:spLocks noChangeAspect="1"/>
          </p:cNvSpPr>
          <p:nvPr/>
        </p:nvSpPr>
        <p:spPr bwMode="auto">
          <a:xfrm>
            <a:off x="7899346" y="1116060"/>
            <a:ext cx="312725" cy="312725"/>
          </a:xfrm>
          <a:prstGeom prst="actionButtonMovi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564264" y="2895764"/>
                <a:ext cx="2382682" cy="384721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900" i="0" kern="0" dirty="0" smtClean="0">
                    <a:solidFill>
                      <a:schemeClr val="tx1"/>
                    </a:solidFill>
                    <a:latin typeface="Calibri" pitchFamily="34" charset="0"/>
                  </a:rPr>
                  <a:t>MST has  </a:t>
                </a:r>
                <a14:m>
                  <m:oMath xmlns:m="http://schemas.openxmlformats.org/officeDocument/2006/math">
                    <m:r>
                      <a:rPr lang="en-US" sz="19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sz="19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900" i="0" dirty="0" smtClean="0">
                    <a:solidFill>
                      <a:schemeClr val="tx1"/>
                    </a:solidFill>
                  </a:rPr>
                  <a:t> edges</a:t>
                </a:r>
                <a:endParaRPr lang="en-US" sz="1900" i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264" y="2895764"/>
                <a:ext cx="2382682" cy="3847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7480060" y="3327783"/>
            <a:ext cx="1466886" cy="38472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900" i="0" kern="0" dirty="0" smtClean="0">
                <a:solidFill>
                  <a:srgbClr val="000000"/>
                </a:solidFill>
                <a:latin typeface="Calibri" pitchFamily="34" charset="0"/>
              </a:rPr>
              <a:t>By </a:t>
            </a:r>
            <a:r>
              <a:rPr lang="en-US" sz="1900" i="0" kern="0" dirty="0" err="1" smtClean="0">
                <a:solidFill>
                  <a:srgbClr val="000000"/>
                </a:solidFill>
                <a:latin typeface="Calibri" pitchFamily="34" charset="0"/>
              </a:rPr>
              <a:t>Kruskal</a:t>
            </a:r>
            <a:endParaRPr lang="en-US" sz="1900" i="0" dirty="0">
              <a:solidFill>
                <a:srgbClr val="0033CC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 rot="18999430">
            <a:off x="3910548" y="4660627"/>
            <a:ext cx="376238" cy="1103491"/>
          </a:xfrm>
          <a:prstGeom prst="ellipse">
            <a:avLst/>
          </a:prstGeom>
          <a:solidFill>
            <a:schemeClr val="accent1">
              <a:alpha val="19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 rot="18999430">
            <a:off x="4266664" y="3890138"/>
            <a:ext cx="971083" cy="1163370"/>
          </a:xfrm>
          <a:prstGeom prst="ellipse">
            <a:avLst/>
          </a:prstGeom>
          <a:solidFill>
            <a:schemeClr val="accent1">
              <a:alpha val="19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2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MST and Connected Components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0033CC"/>
                    </a:solidFill>
                  </a:rPr>
                  <a:t>In general: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/>
                          </a:rPr>
                          <m:t>Let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subgraph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of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𝐺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containing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all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edges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of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weight</m:t>
                    </m:r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number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of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connected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components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in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Then MST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edges of weight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&gt;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be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number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edges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weight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in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MST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E</a:t>
                </a:r>
                <a:r>
                  <a:rPr lang="en-US" dirty="0" smtClean="0"/>
                  <a:t>ach MST edge contributes 1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𝑀𝑆𝑇</m:t>
                        </m:r>
                      </m:sub>
                    </m:sSub>
                  </m:oMath>
                </a14:m>
                <a:r>
                  <a:rPr lang="en-US" dirty="0" smtClean="0"/>
                  <a:t>, each MST edge of weight &gt;1 contributes 1 more, each MST edge of weight &gt;2 contributes one more, 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𝑀𝑆𝑇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𝐺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>
                              <a:latin typeface="Cambria Math"/>
                            </a:rPr>
                            <m:t>𝑖</m:t>
                          </m:r>
                          <m:r>
                            <a:rPr lang="en-US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>
                              <a:latin typeface="Cambria Math"/>
                            </a:rPr>
                            <m:t>𝑤</m:t>
                          </m:r>
                          <m:r>
                            <a:rPr lang="en-US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>
                              <a:latin typeface="Cambria Math"/>
                            </a:rPr>
                            <m:t>𝑖</m:t>
                          </m:r>
                          <m:r>
                            <a:rPr lang="en-US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>
                              <a:latin typeface="Cambria Math"/>
                            </a:rPr>
                            <m:t>𝑤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0" smtClean="0">
                          <a:latin typeface="Cambria Math"/>
                        </a:rPr>
                        <m:t>−1)=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>
                              <a:latin typeface="Cambria Math"/>
                            </a:rPr>
                            <m:t>𝑖</m:t>
                          </m:r>
                          <m:r>
                            <a:rPr lang="en-US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>
                              <a:latin typeface="Cambria Math"/>
                            </a:rPr>
                            <m:t>𝑤</m:t>
                          </m:r>
                          <m:r>
                            <a:rPr lang="en-US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>
                              <a:latin typeface="Cambria Math"/>
                            </a:rPr>
                            <m:t>𝑖</m:t>
                          </m:r>
                          <m:r>
                            <a:rPr lang="en-US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>
                              <a:latin typeface="Cambria Math"/>
                            </a:rPr>
                            <m:t>𝑤</m:t>
                          </m:r>
                          <m:r>
                            <a:rPr lang="en-US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00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/>
              <a:pPr/>
              <a:t>67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 bwMode="auto">
              <a:xfrm>
                <a:off x="517335" y="2107955"/>
                <a:ext cx="3297917" cy="13262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𝑀𝑆𝑇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𝐺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>
                          <a:latin typeface="Cambria Math"/>
                        </a:rPr>
                        <m:t>𝑛</m:t>
                      </m:r>
                      <m:r>
                        <a:rPr lang="en-US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>
                              <a:latin typeface="Cambria Math"/>
                            </a:rPr>
                            <m:t>𝑖</m:t>
                          </m:r>
                          <m:r>
                            <a:rPr lang="en-US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>
                              <a:latin typeface="Cambria Math"/>
                            </a:rPr>
                            <m:t>𝑤</m:t>
                          </m:r>
                          <m:r>
                            <a:rPr lang="en-US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335" y="2107955"/>
                <a:ext cx="3297917" cy="1326235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 bwMode="auto">
          <a:xfrm>
            <a:off x="517335" y="2497488"/>
            <a:ext cx="329791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93534" y="2107956"/>
            <a:ext cx="177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Claim</a:t>
            </a:r>
            <a:endParaRPr lang="en-US" sz="24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022717" y="2149174"/>
            <a:ext cx="366860" cy="481040"/>
          </a:xfrm>
          <a:custGeom>
            <a:avLst/>
            <a:gdLst>
              <a:gd name="T0" fmla="*/ 0 w 1711"/>
              <a:gd name="T1" fmla="*/ 0 h 2342"/>
              <a:gd name="T2" fmla="*/ 0 w 1711"/>
              <a:gd name="T3" fmla="*/ 0 h 2342"/>
              <a:gd name="T4" fmla="*/ 0 w 1711"/>
              <a:gd name="T5" fmla="*/ 0 h 2342"/>
              <a:gd name="T6" fmla="*/ 0 w 1711"/>
              <a:gd name="T7" fmla="*/ 0 h 2342"/>
              <a:gd name="T8" fmla="*/ 0 w 1711"/>
              <a:gd name="T9" fmla="*/ 0 h 2342"/>
              <a:gd name="T10" fmla="*/ 0 w 1711"/>
              <a:gd name="T11" fmla="*/ 0 h 2342"/>
              <a:gd name="T12" fmla="*/ 0 w 1711"/>
              <a:gd name="T13" fmla="*/ 0 h 23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11"/>
              <a:gd name="T22" fmla="*/ 0 h 2342"/>
              <a:gd name="T23" fmla="*/ 1711 w 1711"/>
              <a:gd name="T24" fmla="*/ 2342 h 234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11" h="2342">
                <a:moveTo>
                  <a:pt x="193" y="1092"/>
                </a:moveTo>
                <a:lnTo>
                  <a:pt x="0" y="1726"/>
                </a:lnTo>
                <a:lnTo>
                  <a:pt x="660" y="2342"/>
                </a:lnTo>
                <a:lnTo>
                  <a:pt x="1711" y="273"/>
                </a:lnTo>
                <a:lnTo>
                  <a:pt x="1711" y="0"/>
                </a:lnTo>
                <a:lnTo>
                  <a:pt x="539" y="1744"/>
                </a:lnTo>
                <a:lnTo>
                  <a:pt x="193" y="109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4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502415" y="975054"/>
            <a:ext cx="4444037" cy="1536192"/>
          </a:xfrm>
          <a:prstGeom prst="roundRect">
            <a:avLst/>
          </a:prstGeom>
          <a:gradFill flip="none" rotWithShape="1">
            <a:gsLst>
              <a:gs pos="0">
                <a:srgbClr val="81CEFD">
                  <a:tint val="66000"/>
                  <a:satMod val="160000"/>
                </a:srgbClr>
              </a:gs>
              <a:gs pos="50000">
                <a:srgbClr val="81CEFD">
                  <a:tint val="44500"/>
                  <a:satMod val="160000"/>
                </a:srgbClr>
              </a:gs>
              <a:gs pos="100000">
                <a:srgbClr val="81CEFD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02415" y="1300915"/>
            <a:ext cx="444403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02415" y="935335"/>
            <a:ext cx="402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APPROX_MSTweight</a:t>
            </a:r>
            <a:r>
              <a:rPr lang="en-US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(G, w, d, </a:t>
            </a:r>
            <a:r>
              <a:rPr lang="el-GR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ε</a:t>
            </a:r>
            <a:r>
              <a:rPr lang="en-US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Algorithm for Approximating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𝑴𝑺𝑻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039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For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to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do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457200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←</m:t>
                    </m:r>
                  </m:oMath>
                </a14:m>
                <a:r>
                  <a:rPr lang="en-US" dirty="0">
                    <a:solidFill>
                      <a:srgbClr val="008080"/>
                    </a:solidFill>
                  </a:rPr>
                  <a:t>APPROX_#CCs(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 ,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𝜀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chemeClr val="tx1"/>
                        </a:solidFill>
                        <a:latin typeface="Cambria Math"/>
                      </a:rPr>
                      <m:t>w</m:t>
                    </m:r>
                  </m:oMath>
                </a14:m>
                <a:r>
                  <a:rPr lang="en-US" dirty="0">
                    <a:solidFill>
                      <a:srgbClr val="008080"/>
                    </a:solidFill>
                  </a:rPr>
                  <a:t>).</a:t>
                </a:r>
              </a:p>
              <a:p>
                <a:pPr marL="457200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Return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2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2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𝑀𝑆𝑇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ct val="120000"/>
                  </a:lnSpc>
                  <a:buFontTx/>
                  <a:buNone/>
                </a:pPr>
                <a:r>
                  <a:rPr lang="en-US" dirty="0" smtClean="0">
                    <a:solidFill>
                      <a:srgbClr val="0033CC"/>
                    </a:solidFill>
                    <a:sym typeface="Symbol" pitchFamily="18" charset="2"/>
                  </a:rPr>
                  <a:t>Analysis: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dirty="0" smtClean="0">
                    <a:sym typeface="Symbol" pitchFamily="18" charset="2"/>
                  </a:rPr>
                  <a:t>Suppose all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Symbol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are good: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eaLnBrk="1" hangingPunct="1">
                  <a:buFontTx/>
                  <a:buNone/>
                </a:pPr>
                <a:r>
                  <a:rPr lang="en-US" dirty="0" smtClean="0"/>
                  <a:t>     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𝑀𝑆𝑇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𝑀𝑆𝑇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=|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)|≤ 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acc>
                              <m:accPr>
                                <m:chr m:val="̃"/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|≤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⋅ </m:t>
                        </m:r>
                      </m:e>
                    </m:nary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𝜀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Pr</a:t>
                </a:r>
                <a:r>
                  <a:rPr lang="en-US" dirty="0" smtClean="0"/>
                  <a:t>[all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−1 </m:t>
                    </m:r>
                  </m:oMath>
                </a14:m>
                <a:r>
                  <a:rPr lang="en-US" dirty="0" smtClean="0"/>
                  <a:t>estimates are good]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2/3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Not good enough! Need 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 smtClean="0"/>
                  <a:t> for each iteration</a:t>
                </a:r>
              </a:p>
              <a:p>
                <a:r>
                  <a:rPr lang="en-US" dirty="0" smtClean="0"/>
                  <a:t>Then, by Union Bound,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[error]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𝑤</m:t>
                    </m:r>
                    <m:r>
                      <a:rPr lang="en-US" b="0" i="1" dirty="0" smtClean="0">
                        <a:latin typeface="Cambria Math"/>
                      </a:rPr>
                      <m:t>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den>
                    </m:f>
                    <m:r>
                      <a:rPr lang="en-US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Can amplify success probability of any algorithm by repeating it and taking the median answer.</a:t>
                </a:r>
              </a:p>
              <a:p>
                <a:r>
                  <a:rPr lang="en-US" dirty="0" smtClean="0"/>
                  <a:t>Can take more samples in </a:t>
                </a:r>
                <a:r>
                  <a:rPr lang="en-US" dirty="0">
                    <a:solidFill>
                      <a:srgbClr val="008080"/>
                    </a:solidFill>
                  </a:rPr>
                  <a:t>APPROX_#CCs</a:t>
                </a:r>
                <a:r>
                  <a:rPr lang="en-US" dirty="0" smtClean="0"/>
                  <a:t>. What’s the resulting run time?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00" b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/>
              <a:pPr/>
              <a:t>68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 bwMode="auto">
              <a:xfrm>
                <a:off x="5044758" y="990600"/>
                <a:ext cx="3906742" cy="4055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800" i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Claim</a:t>
                </a:r>
                <a:r>
                  <a:rPr lang="en-US" sz="1800" i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.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𝑀𝑆𝑇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sz="1800">
                        <a:latin typeface="Cambria Math"/>
                      </a:rPr>
                      <m:t>=</m:t>
                    </m:r>
                    <m:r>
                      <a:rPr lang="en-US" sz="1800">
                        <a:latin typeface="Cambria Math"/>
                      </a:rPr>
                      <m:t>𝑛</m:t>
                    </m:r>
                    <m:r>
                      <a:rPr lang="en-US" sz="1800">
                        <a:latin typeface="Cambria Math"/>
                      </a:rPr>
                      <m:t>−</m:t>
                    </m:r>
                    <m:r>
                      <a:rPr lang="en-US" sz="1800">
                        <a:latin typeface="Cambria Math"/>
                      </a:rPr>
                      <m:t>𝑤</m:t>
                    </m:r>
                    <m:r>
                      <a:rPr lang="en-US" sz="180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>
                            <a:latin typeface="Cambria Math"/>
                          </a:rPr>
                          <m:t>𝑖</m:t>
                        </m:r>
                        <m:r>
                          <a:rPr lang="en-US" sz="180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>
                            <a:latin typeface="Cambria Math"/>
                          </a:rPr>
                          <m:t>𝑤</m:t>
                        </m:r>
                        <m:r>
                          <a:rPr lang="en-US" sz="1800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4758" y="990600"/>
                <a:ext cx="3906742" cy="405574"/>
              </a:xfrm>
              <a:prstGeom prst="roundRect">
                <a:avLst/>
              </a:prstGeom>
              <a:blipFill rotWithShape="1">
                <a:blip r:embed="rId4"/>
                <a:stretch>
                  <a:fillRect l="-779" t="-97059" b="-164706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154272"/>
            <a:ext cx="487680" cy="48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641952"/>
            <a:ext cx="487680" cy="48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Multiplicative Approximation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𝑴𝑺𝑻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039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200" dirty="0" smtClean="0"/>
                  <a:t>For MST cost, </a:t>
                </a:r>
                <a:r>
                  <a:rPr lang="en-US" sz="2200" dirty="0" smtClean="0">
                    <a:solidFill>
                      <a:srgbClr val="00B050"/>
                    </a:solidFill>
                  </a:rPr>
                  <a:t>additive approximation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⟹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 smtClean="0">
                    <a:solidFill>
                      <a:srgbClr val="00B050"/>
                    </a:solidFill>
                  </a:rPr>
                  <a:t>multiplicative approximation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𝑀𝑆𝑇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⟹</m:t>
                    </m:r>
                  </m:oMath>
                </a14:m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𝑀𝑆𝑇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≥2</m:t>
                    </m:r>
                  </m:oMath>
                </a14:m>
                <a:endParaRPr lang="en-US" b="0" dirty="0" smtClean="0"/>
              </a:p>
              <a:p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𝜀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-additive approximation: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𝑀𝑆𝑇</m:t>
                        </m:r>
                      </m:sub>
                    </m:sSub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/>
                      </a:rPr>
                      <m:t>𝜀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𝑀𝑆𝑇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𝑀𝑆𝑇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/>
                      </a:rPr>
                      <m:t>𝜀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 smtClean="0">
                  <a:solidFill>
                    <a:srgbClr val="0033CC"/>
                  </a:solidFill>
                </a:endParaRP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(1±2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𝜀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-multiplicative approximation: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𝑀𝑆𝑇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/>
                            </a:rPr>
                            <m:t>1−2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𝑀𝑆𝑇</m:t>
                          </m:r>
                        </m:sub>
                      </m:sSub>
                      <m:r>
                        <a:rPr lang="en-US">
                          <a:solidFill>
                            <a:srgbClr val="0033CC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33CC"/>
                          </a:solidFill>
                        </a:rPr>
                        <m:t> 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/>
                        </a:rPr>
                        <m:t>𝜀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𝑀𝑆𝑇</m:t>
                          </m:r>
                        </m:sub>
                      </m:sSub>
                      <m:r>
                        <a:rPr lang="en-US" i="1">
                          <a:solidFill>
                            <a:srgbClr val="0033CC"/>
                          </a:solidFill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/>
                            </a:rPr>
                            <m:t>𝑀𝑆𝑇</m:t>
                          </m:r>
                        </m:sub>
                      </m:sSub>
                      <m:r>
                        <a:rPr lang="en-US" i="1">
                          <a:solidFill>
                            <a:srgbClr val="0033CC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/>
                        </a:rPr>
                        <m:t>𝜀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𝑀𝑆𝑇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+</m:t>
                          </m:r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45" t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 bwMode="auto">
          <a:xfrm>
            <a:off x="428846" y="983823"/>
            <a:ext cx="3906672" cy="1522894"/>
          </a:xfrm>
          <a:prstGeom prst="roundRect">
            <a:avLst/>
          </a:prstGeom>
          <a:gradFill flip="none" rotWithShape="1">
            <a:gsLst>
              <a:gs pos="0">
                <a:srgbClr val="81CEFD">
                  <a:tint val="66000"/>
                  <a:satMod val="160000"/>
                </a:srgbClr>
              </a:gs>
              <a:gs pos="50000">
                <a:srgbClr val="81CEFD">
                  <a:tint val="44500"/>
                  <a:satMod val="160000"/>
                </a:srgbClr>
              </a:gs>
              <a:gs pos="100000">
                <a:srgbClr val="81CEFD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28845" y="1337730"/>
            <a:ext cx="390667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Algorithm and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8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3544" y="864444"/>
                <a:ext cx="7772400" cy="44958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800" dirty="0" smtClean="0">
                  <a:solidFill>
                    <a:srgbClr val="0033CC"/>
                  </a:solidFill>
                </a:endParaRPr>
              </a:p>
              <a:p>
                <a:pPr marL="514350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dirty="0" smtClean="0"/>
                  <a:t>Pick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arbitrarily</a:t>
                </a:r>
              </a:p>
              <a:p>
                <a:pPr marL="514350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dirty="0" smtClean="0"/>
                  <a:t>Pick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to maximize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baseline="-25000" dirty="0" err="1" smtClean="0">
                        <a:latin typeface="Cambria Math"/>
                      </a:rPr>
                      <m:t>𝑘</m:t>
                    </m:r>
                    <m:r>
                      <a:rPr lang="en-US" i="1" baseline="-25000" dirty="0" smtClean="0">
                        <a:latin typeface="Cambria Math"/>
                      </a:rPr>
                      <m:t>ℓ</m:t>
                    </m:r>
                  </m:oMath>
                </a14:m>
                <a:endParaRPr lang="en-US" i="1" baseline="-25000" dirty="0" smtClean="0"/>
              </a:p>
              <a:p>
                <a:pPr marL="514350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,ℓ)</m:t>
                    </m:r>
                  </m:oMath>
                </a14:m>
                <a:endParaRPr lang="en-US" i="1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800" dirty="0" smtClean="0">
                    <a:solidFill>
                      <a:srgbClr val="0033CC"/>
                    </a:solidFill>
                  </a:rPr>
                  <a:t>Approximation guarantee</a:t>
                </a: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𝐷</m:t>
                    </m:r>
                    <m:r>
                      <a:rPr lang="en-US" sz="2400" i="1" baseline="-25000" dirty="0" err="1" smtClean="0">
                        <a:latin typeface="Cambria Math"/>
                      </a:rPr>
                      <m:t>𝑖𝑗</m:t>
                    </m:r>
                    <m:r>
                      <a:rPr lang="en-US" sz="2400" i="1" dirty="0" smtClean="0">
                        <a:latin typeface="Cambria Math"/>
                        <a:cs typeface="Arial" pitchFamily="34" charset="0"/>
                      </a:rPr>
                      <m:t>≤</m:t>
                    </m:r>
                    <m:r>
                      <a:rPr lang="en-US" sz="2400" i="1" dirty="0" err="1" smtClean="0">
                        <a:latin typeface="Cambria Math"/>
                      </a:rPr>
                      <m:t>𝐷</m:t>
                    </m:r>
                    <m:r>
                      <a:rPr lang="en-US" sz="2400" i="1" baseline="-25000" dirty="0" err="1" smtClean="0">
                        <a:latin typeface="Cambria Math"/>
                      </a:rPr>
                      <m:t>𝑖𝑘</m:t>
                    </m:r>
                    <m:r>
                      <a:rPr lang="en-US" sz="2400" i="1" dirty="0" smtClean="0">
                        <a:latin typeface="Cambria Math"/>
                      </a:rPr>
                      <m:t>+</m:t>
                    </m:r>
                    <m:r>
                      <a:rPr lang="en-US" sz="2400" i="1" dirty="0" err="1" smtClean="0">
                        <a:latin typeface="Cambria Math"/>
                      </a:rPr>
                      <m:t>𝐷</m:t>
                    </m:r>
                    <m:r>
                      <a:rPr lang="en-US" sz="2400" i="1" baseline="-25000" dirty="0" err="1" smtClean="0">
                        <a:latin typeface="Cambria Math"/>
                      </a:rPr>
                      <m:t>𝑘𝑗</m:t>
                    </m:r>
                  </m:oMath>
                </a14:m>
                <a:r>
                  <a:rPr lang="en-US" sz="2400" i="1" baseline="-25000" dirty="0" smtClean="0"/>
                  <a:t> </a:t>
                </a:r>
                <a:r>
                  <a:rPr lang="en-US" sz="2400" i="1" dirty="0" smtClean="0"/>
                  <a:t> </a:t>
                </a:r>
                <a:r>
                  <a:rPr lang="en-US" sz="2400" dirty="0" smtClean="0">
                    <a:solidFill>
                      <a:srgbClr val="008000"/>
                    </a:solidFill>
                  </a:rPr>
                  <a:t>(triangle inequality)</a:t>
                </a: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400" i="1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≤</m:t>
                    </m:r>
                    <m:r>
                      <a:rPr lang="en-US" sz="2400" i="1" dirty="0" smtClean="0">
                        <a:latin typeface="Cambria Math"/>
                      </a:rPr>
                      <m:t>𝐷</m:t>
                    </m:r>
                    <m:r>
                      <a:rPr lang="en-US" sz="2400" i="1" baseline="-25000" dirty="0" err="1" smtClean="0">
                        <a:latin typeface="Cambria Math"/>
                      </a:rPr>
                      <m:t>𝑘</m:t>
                    </m:r>
                    <m:r>
                      <a:rPr lang="en-US" sz="2400" i="1" baseline="-25000" dirty="0" smtClean="0">
                        <a:latin typeface="Cambria Math"/>
                      </a:rPr>
                      <m:t>ℓ</m:t>
                    </m:r>
                    <m:r>
                      <a:rPr lang="en-US" sz="2400" i="1" dirty="0" smtClean="0">
                        <a:latin typeface="Cambria Math"/>
                      </a:rPr>
                      <m:t>+</m:t>
                    </m:r>
                    <m:r>
                      <a:rPr lang="en-US" sz="2400" i="1" dirty="0" err="1" smtClean="0">
                        <a:latin typeface="Cambria Math"/>
                      </a:rPr>
                      <m:t>𝐷</m:t>
                    </m:r>
                    <m:r>
                      <a:rPr lang="en-US" sz="2400" i="1" baseline="-25000" dirty="0" err="1" smtClean="0">
                        <a:latin typeface="Cambria Math"/>
                      </a:rPr>
                      <m:t>𝑘</m:t>
                    </m:r>
                    <m:r>
                      <a:rPr lang="en-US" sz="2400" i="1" baseline="-25000" dirty="0" smtClean="0">
                        <a:latin typeface="Cambria Math"/>
                      </a:rPr>
                      <m:t>ℓ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rgbClr val="008000"/>
                    </a:solidFill>
                  </a:rPr>
                  <a:t>(choice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800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400" i="1" dirty="0" smtClean="0">
                    <a:solidFill>
                      <a:srgbClr val="008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8000"/>
                    </a:solidFill>
                  </a:rPr>
                  <a:t>+</a:t>
                </a:r>
                <a:r>
                  <a:rPr lang="en-US" sz="2400" i="1" dirty="0" smtClean="0">
                    <a:solidFill>
                      <a:srgbClr val="008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8000"/>
                    </a:solidFill>
                  </a:rPr>
                  <a:t>symmetry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sz="2400" dirty="0" smtClean="0">
                    <a:solidFill>
                      <a:srgbClr val="008000"/>
                    </a:solidFill>
                  </a:rPr>
                  <a:t>)</a:t>
                </a: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400" i="1" dirty="0" smtClean="0"/>
                  <a:t>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≤2</m:t>
                    </m:r>
                    <m:r>
                      <a:rPr lang="en-US" sz="2400" i="1" dirty="0" smtClean="0">
                        <a:latin typeface="Cambria Math"/>
                      </a:rPr>
                      <m:t>𝐷𝑘</m:t>
                    </m:r>
                    <m:r>
                      <a:rPr lang="en-US" sz="2400" b="0" i="1" baseline="-25000" dirty="0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sz="2400" i="1" baseline="-25000" dirty="0" smtClean="0"/>
                  <a:t> </a:t>
                </a:r>
                <a:endParaRPr lang="en-US" sz="2400" i="1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800" dirty="0" smtClean="0">
                    <a:solidFill>
                      <a:srgbClr val="0033CC"/>
                    </a:solidFill>
                  </a:rPr>
                  <a:t>Running time</a:t>
                </a:r>
                <a:r>
                  <a:rPr lang="en-US" sz="2800" dirty="0" smtClean="0"/>
                  <a:t>: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008000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008000"/>
                        </a:solidFill>
                        <a:latin typeface="Cambria Math"/>
                      </a:rPr>
                      <m:t>) = </m:t>
                    </m:r>
                    <m:r>
                      <a:rPr lang="en-US" sz="2400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𝑚</m:t>
                    </m:r>
                    <m:r>
                      <a:rPr lang="en-US" sz="2400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sz="2400" i="1" dirty="0" smtClean="0">
                        <a:solidFill>
                          <a:schemeClr val="accent2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i="1" dirty="0" smtClean="0">
                  <a:solidFill>
                    <a:schemeClr val="accent2"/>
                  </a:solidFill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endParaRPr lang="en-US" sz="2000" i="1" dirty="0" smtClean="0"/>
              </a:p>
            </p:txBody>
          </p:sp>
        </mc:Choice>
        <mc:Fallback xmlns="">
          <p:sp>
            <p:nvSpPr>
              <p:cNvPr id="2078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3544" y="864444"/>
                <a:ext cx="7772400" cy="4495800"/>
              </a:xfrm>
              <a:blipFill rotWithShape="0">
                <a:blip r:embed="rId2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880" name="Text Box 8"/>
              <p:cNvSpPr txBox="1">
                <a:spLocks noChangeArrowheads="1"/>
              </p:cNvSpPr>
              <p:nvPr/>
            </p:nvSpPr>
            <p:spPr bwMode="auto">
              <a:xfrm>
                <a:off x="7828609" y="4269346"/>
                <a:ext cx="33868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788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8609" y="4269346"/>
                <a:ext cx="338682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881" name="Text Box 9"/>
              <p:cNvSpPr txBox="1">
                <a:spLocks noChangeArrowheads="1"/>
              </p:cNvSpPr>
              <p:nvPr/>
            </p:nvSpPr>
            <p:spPr bwMode="auto">
              <a:xfrm>
                <a:off x="7539684" y="799071"/>
                <a:ext cx="34612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788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39684" y="799071"/>
                <a:ext cx="346120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36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882" name="Text Box 10"/>
              <p:cNvSpPr txBox="1">
                <a:spLocks noChangeArrowheads="1"/>
              </p:cNvSpPr>
              <p:nvPr/>
            </p:nvSpPr>
            <p:spPr bwMode="auto">
              <a:xfrm>
                <a:off x="6609409" y="3278746"/>
                <a:ext cx="39735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788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9409" y="3278746"/>
                <a:ext cx="397352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883" name="Text Box 11"/>
              <p:cNvSpPr txBox="1">
                <a:spLocks noChangeArrowheads="1"/>
              </p:cNvSpPr>
              <p:nvPr/>
            </p:nvSpPr>
            <p:spPr bwMode="auto">
              <a:xfrm>
                <a:off x="8758884" y="1408671"/>
                <a:ext cx="38183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7883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8884" y="1408671"/>
                <a:ext cx="381835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884" name="Line 12"/>
          <p:cNvSpPr>
            <a:spLocks noChangeShapeType="1"/>
          </p:cNvSpPr>
          <p:nvPr/>
        </p:nvSpPr>
        <p:spPr bwMode="auto">
          <a:xfrm flipH="1">
            <a:off x="7768284" y="1332471"/>
            <a:ext cx="1524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7885" name="Line 13"/>
          <p:cNvSpPr>
            <a:spLocks noChangeShapeType="1"/>
          </p:cNvSpPr>
          <p:nvPr/>
        </p:nvSpPr>
        <p:spPr bwMode="auto">
          <a:xfrm>
            <a:off x="7158684" y="3389871"/>
            <a:ext cx="554060" cy="8382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7886" name="Line 14"/>
          <p:cNvSpPr>
            <a:spLocks noChangeShapeType="1"/>
          </p:cNvSpPr>
          <p:nvPr/>
        </p:nvSpPr>
        <p:spPr bwMode="auto">
          <a:xfrm flipV="1">
            <a:off x="7082484" y="1332471"/>
            <a:ext cx="838200" cy="17526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7887" name="Line 15"/>
          <p:cNvSpPr>
            <a:spLocks noChangeShapeType="1"/>
          </p:cNvSpPr>
          <p:nvPr/>
        </p:nvSpPr>
        <p:spPr bwMode="auto">
          <a:xfrm flipH="1">
            <a:off x="7171041" y="1624914"/>
            <a:ext cx="1371600" cy="1524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1166648" y="4681342"/>
            <a:ext cx="7418552" cy="1514500"/>
          </a:xfrm>
          <a:prstGeom prst="irregularSeal1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 rare example of a </a:t>
            </a:r>
            <a:r>
              <a:rPr lang="en-US" dirty="0" smtClean="0">
                <a:solidFill>
                  <a:srgbClr val="FF0000"/>
                </a:solidFill>
              </a:rPr>
              <a:t>deterministic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sublinear</a:t>
            </a:r>
            <a:r>
              <a:rPr lang="en-US" dirty="0" smtClean="0">
                <a:solidFill>
                  <a:srgbClr val="000000"/>
                </a:solidFill>
              </a:rPr>
              <a:t>-time algorithm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7876" name="Oval 4"/>
          <p:cNvSpPr>
            <a:spLocks noChangeArrowheads="1"/>
          </p:cNvSpPr>
          <p:nvPr/>
        </p:nvSpPr>
        <p:spPr bwMode="auto">
          <a:xfrm>
            <a:off x="6853884" y="3085071"/>
            <a:ext cx="381000" cy="304800"/>
          </a:xfrm>
          <a:prstGeom prst="ellipse">
            <a:avLst/>
          </a:prstGeom>
          <a:solidFill>
            <a:srgbClr val="CC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7877" name="Oval 5"/>
          <p:cNvSpPr>
            <a:spLocks noChangeArrowheads="1"/>
          </p:cNvSpPr>
          <p:nvPr/>
        </p:nvSpPr>
        <p:spPr bwMode="auto">
          <a:xfrm>
            <a:off x="8454084" y="1332471"/>
            <a:ext cx="381000" cy="304800"/>
          </a:xfrm>
          <a:prstGeom prst="ellipse">
            <a:avLst/>
          </a:prstGeom>
          <a:solidFill>
            <a:srgbClr val="CC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7878" name="Oval 6"/>
          <p:cNvSpPr>
            <a:spLocks noChangeArrowheads="1"/>
          </p:cNvSpPr>
          <p:nvPr/>
        </p:nvSpPr>
        <p:spPr bwMode="auto">
          <a:xfrm>
            <a:off x="7615884" y="4075671"/>
            <a:ext cx="381000" cy="304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7879" name="Oval 7"/>
          <p:cNvSpPr>
            <a:spLocks noChangeArrowheads="1"/>
          </p:cNvSpPr>
          <p:nvPr/>
        </p:nvSpPr>
        <p:spPr bwMode="auto">
          <a:xfrm>
            <a:off x="7768284" y="1027671"/>
            <a:ext cx="381000" cy="3048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669" y="948198"/>
                <a:ext cx="24709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 Algorithm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cs typeface="Calibri" pitchFamily="34" charset="0"/>
                      </a:rPr>
                      <m:t>(</m:t>
                    </m:r>
                    <m:r>
                      <a:rPr lang="en-US" sz="240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cs typeface="Calibri" pitchFamily="34" charset="0"/>
                      </a:rPr>
                      <m:t>𝑚</m:t>
                    </m:r>
                    <m:r>
                      <a:rPr lang="en-US" sz="240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cs typeface="Calibri" pitchFamily="34" charset="0"/>
                      </a:rPr>
                      <m:t>, </m:t>
                    </m:r>
                    <m:r>
                      <a:rPr lang="en-US" sz="240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cs typeface="Calibri" pitchFamily="34" charset="0"/>
                      </a:rPr>
                      <m:t>𝐷</m:t>
                    </m:r>
                    <m:r>
                      <a:rPr lang="en-US" sz="240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cs typeface="Calibri" pitchFamily="34" charset="0"/>
                      </a:rPr>
                      <m:t>)</m:t>
                    </m:r>
                  </m:oMath>
                </a14:m>
                <a:endParaRPr lang="en-US" sz="2400" i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9" y="948198"/>
                <a:ext cx="2470951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235" t="-12000" r="-494" b="-3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0" grpId="0"/>
      <p:bldP spid="207881" grpId="0"/>
      <p:bldP spid="207883" grpId="0"/>
      <p:bldP spid="207884" grpId="0" animBg="1"/>
      <p:bldP spid="207885" grpId="0" animBg="1"/>
      <p:bldP spid="207886" grpId="0" animBg="1"/>
      <p:bldP spid="207887" grpId="0" animBg="1"/>
      <p:bldP spid="16" grpId="0" animBg="1"/>
      <p:bldP spid="207877" grpId="0" animBg="1"/>
      <p:bldP spid="207878" grpId="0" animBg="1"/>
      <p:bldP spid="2078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92976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Property Testing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971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2760" y="3044836"/>
            <a:ext cx="85344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>
                  <a:gamma/>
                  <a:tint val="6000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4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Testing: YES/NO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Does the input satisfy some property? (YES/NO)</a:t>
            </a:r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“in the ballpark”</a:t>
            </a:r>
            <a:r>
              <a:rPr lang="en-US" sz="2800" dirty="0" smtClean="0"/>
              <a:t> vs. </a:t>
            </a:r>
            <a:r>
              <a:rPr lang="en-US" sz="2800" dirty="0" smtClean="0">
                <a:solidFill>
                  <a:srgbClr val="FF0000"/>
                </a:solidFill>
              </a:rPr>
              <a:t>“out of the ballpark”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Does the input satisfy the property </a:t>
            </a:r>
          </a:p>
          <a:p>
            <a:pPr marL="0" indent="0" algn="ctr">
              <a:lnSpc>
                <a:spcPct val="70000"/>
              </a:lnSpc>
              <a:buNone/>
            </a:pPr>
            <a:r>
              <a:rPr lang="en-US" sz="2800" b="1" dirty="0" smtClean="0">
                <a:solidFill>
                  <a:srgbClr val="00B050"/>
                </a:solidFill>
              </a:rPr>
              <a:t>or is it </a:t>
            </a:r>
            <a:r>
              <a:rPr lang="en-US" sz="2800" b="1" dirty="0" smtClean="0">
                <a:solidFill>
                  <a:srgbClr val="FF0000"/>
                </a:solidFill>
              </a:rPr>
              <a:t>far</a:t>
            </a:r>
            <a:r>
              <a:rPr lang="en-US" sz="2800" b="1" dirty="0" smtClean="0">
                <a:solidFill>
                  <a:srgbClr val="00B050"/>
                </a:solidFill>
              </a:rPr>
              <a:t> from satisfying it?</a:t>
            </a:r>
          </a:p>
          <a:p>
            <a:r>
              <a:rPr lang="en-US" dirty="0"/>
              <a:t>s</a:t>
            </a:r>
            <a:r>
              <a:rPr lang="en-US" dirty="0" smtClean="0"/>
              <a:t>ometimes it is the right question 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0033CC"/>
                </a:solidFill>
              </a:rPr>
              <a:t>probabilistically </a:t>
            </a:r>
            <a:r>
              <a:rPr lang="en-US" sz="1800" dirty="0">
                <a:solidFill>
                  <a:srgbClr val="0033CC"/>
                </a:solidFill>
              </a:rPr>
              <a:t>c</a:t>
            </a:r>
            <a:r>
              <a:rPr lang="en-US" sz="1800" dirty="0" smtClean="0">
                <a:solidFill>
                  <a:srgbClr val="0033CC"/>
                </a:solidFill>
              </a:rPr>
              <a:t>heckable proofs (PCPs)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as good when the data is constantly changing 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0033CC"/>
                </a:solidFill>
              </a:rPr>
              <a:t>WWW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fast sanity check to rule out inappropriate inputs 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0033CC"/>
                </a:solidFill>
              </a:rPr>
              <a:t>airport security questioning</a:t>
            </a:r>
            <a:r>
              <a:rPr lang="en-US" sz="18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308B7C-4F2A-4ED2-93F3-224C3EC9CBD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inside"/>
          <p:cNvPicPr>
            <a:picLocks noChangeAspect="1" noChangeArrowheads="1"/>
          </p:cNvPicPr>
          <p:nvPr/>
        </p:nvPicPr>
        <p:blipFill rotWithShape="1">
          <a:blip r:embed="rId2" cstate="print"/>
          <a:srcRect t="-678" b="21478"/>
          <a:stretch/>
        </p:blipFill>
        <p:spPr>
          <a:xfrm>
            <a:off x="2067074" y="2391166"/>
            <a:ext cx="1766887" cy="1508760"/>
          </a:xfrm>
          <a:prstGeom prst="rect">
            <a:avLst/>
          </a:prstGeom>
          <a:noFill/>
          <a:ln/>
        </p:spPr>
      </p:pic>
      <p:pic>
        <p:nvPicPr>
          <p:cNvPr id="6" name="Picture 5" descr="outsi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01778" y="2356268"/>
            <a:ext cx="2266950" cy="1674812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273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OFYA@YOULJLSFUVWXY5MJ" val="31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 1 2  template TPT1  env TPENV1  fore 0  back 16777215  eqnno 1"/>
  <p:tag name="FILENAME" val="TP_tmp"/>
  <p:tag name="ORIGWIDTH" val="2"/>
  <p:tag name="PICTUREFILESIZE" val="1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 1 2  template TPT1  env TPENV1  fore 0  back 16777215  eqnno 1"/>
  <p:tag name="FILENAME" val="TP_tmp"/>
  <p:tag name="ORIGWIDTH" val="2"/>
  <p:tag name="PICTUREFILESIZE" val="12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 1 2  template TPT1  env TPENV1  fore 0  back 16777215  eqnno 1"/>
  <p:tag name="FILENAME" val="TP_tmp"/>
  <p:tag name="ORIGWIDTH" val="2"/>
  <p:tag name="PICTUREFILESIZE" val="125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 1 2  template TPT1  env TPENV1  fore 0  back 16777215  eqnno 1"/>
  <p:tag name="FILENAME" val="TP_tmp"/>
  <p:tag name="ORIGWIDTH" val="2"/>
  <p:tag name="PICTUREFILESIZE" val="125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 1 2  template TPT1  env TPENV1  fore 0  back 16777215  eqnno 1"/>
  <p:tag name="FILENAME" val="TP_tmp"/>
  <p:tag name="ORIGWIDTH" val="2"/>
  <p:tag name="PICTUREFILESIZE" val="125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 1 2  template TPT1  env TPENV1  fore 0  back 16777215  eqnno 1"/>
  <p:tag name="FILENAME" val="TP_tmp"/>
  <p:tag name="ORIGWIDTH" val="2"/>
  <p:tag name="PICTUREFILESIZE" val="125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 1 2  template TPT1  env TPENV1  fore 0  back 16777215  eqnno 1"/>
  <p:tag name="FILENAME" val="TP_tmp"/>
  <p:tag name="ORIGWIDTH" val="2"/>
  <p:tag name="PICTUREFILESIZE" val="1256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60982</TotalTime>
  <Words>5144</Words>
  <Application>Microsoft Office PowerPoint</Application>
  <PresentationFormat>On-screen Show (4:3)</PresentationFormat>
  <Paragraphs>1046</Paragraphs>
  <Slides>69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6" baseType="lpstr">
      <vt:lpstr>Arial</vt:lpstr>
      <vt:lpstr>cmsy10</vt:lpstr>
      <vt:lpstr>Tahoma</vt:lpstr>
      <vt:lpstr>cmmi10</vt:lpstr>
      <vt:lpstr>Symbol</vt:lpstr>
      <vt:lpstr>Wingdings</vt:lpstr>
      <vt:lpstr>Comic Sans MS</vt:lpstr>
      <vt:lpstr>Math A</vt:lpstr>
      <vt:lpstr>Cambria Math</vt:lpstr>
      <vt:lpstr>Times New Roman</vt:lpstr>
      <vt:lpstr>Calibri</vt:lpstr>
      <vt:lpstr>Office Theme</vt:lpstr>
      <vt:lpstr>2_Office Theme</vt:lpstr>
      <vt:lpstr>Default Design</vt:lpstr>
      <vt:lpstr>1_Office Theme</vt:lpstr>
      <vt:lpstr>3_Office Theme</vt:lpstr>
      <vt:lpstr>Equation</vt:lpstr>
      <vt:lpstr>Motivation for Sublinear-Time Algorithms</vt:lpstr>
      <vt:lpstr>What Can We Hope For?</vt:lpstr>
      <vt:lpstr>A Sublinear-Time Algorithm</vt:lpstr>
      <vt:lpstr>Types of Approximation</vt:lpstr>
      <vt:lpstr>Classical Approximation</vt:lpstr>
      <vt:lpstr>Approximate Diameter of a Point Set [Indyk]</vt:lpstr>
      <vt:lpstr>Algorithm and Analysis</vt:lpstr>
      <vt:lpstr>Property Testing</vt:lpstr>
      <vt:lpstr>Property Testing: YES/NO Questions</vt:lpstr>
      <vt:lpstr> </vt:lpstr>
      <vt:lpstr>Randomized Sublinear Algorithms </vt:lpstr>
      <vt:lpstr>Property Testing: a Toy Example</vt:lpstr>
      <vt:lpstr>Randomized Approximation: a Toy Example</vt:lpstr>
      <vt:lpstr>Property Testing</vt:lpstr>
      <vt:lpstr>Testing Properties of Images</vt:lpstr>
      <vt:lpstr>Pixel Model</vt:lpstr>
      <vt:lpstr>Testing if an Image is a Half-plane [R03] </vt:lpstr>
      <vt:lpstr>Half-plane Instances</vt:lpstr>
      <vt:lpstr>Half-plane Instances</vt:lpstr>
      <vt:lpstr>Half-plane Instances</vt:lpstr>
      <vt:lpstr>Half-plane Instances</vt:lpstr>
      <vt:lpstr>Half-plane Instances</vt:lpstr>
      <vt:lpstr>Half-plane Instances</vt:lpstr>
      <vt:lpstr>Half-plane Instances</vt:lpstr>
      <vt:lpstr>Strategy</vt:lpstr>
      <vt:lpstr>Half-plane Test</vt:lpstr>
      <vt:lpstr>Half-plane Test: 4 Bi-colored Sides</vt:lpstr>
      <vt:lpstr>Half-plane Test: 0 Bi-colored Sides</vt:lpstr>
      <vt:lpstr>Half-plane Test: 2 Bi-colored Sides</vt:lpstr>
      <vt:lpstr>Testing if an Image is a Half-plane [R03] </vt:lpstr>
      <vt:lpstr>Other Results on Properties of Images</vt:lpstr>
      <vt:lpstr>Testing if a List is Sorted</vt:lpstr>
      <vt:lpstr>Is a list sorted or ²-far from sorted?</vt:lpstr>
      <vt:lpstr>Is a list sorted or ²-far from sorted?</vt:lpstr>
      <vt:lpstr>Is a list sorted or ²-far from sorted?</vt:lpstr>
      <vt:lpstr>Is a list sorted or ²-far from sorted?</vt:lpstr>
      <vt:lpstr>Basic Properties of Functions</vt:lpstr>
      <vt:lpstr> </vt:lpstr>
      <vt:lpstr>Monotonicity of Functions</vt:lpstr>
      <vt:lpstr>Monotonicity Test [GGLRS, DGLRRS]</vt:lpstr>
      <vt:lpstr>Repair Lemma: Proof Idea</vt:lpstr>
      <vt:lpstr>Repairing Violated Edges in One Dimension</vt:lpstr>
      <vt:lpstr>Proof of The Claim for Squares</vt:lpstr>
      <vt:lpstr>Proof of The Claim for Squares</vt:lpstr>
      <vt:lpstr>Proof of The Claim for Squares</vt:lpstr>
      <vt:lpstr>Proof of The Claim for Squares</vt:lpstr>
      <vt:lpstr>Proof of The Claim for Squares</vt:lpstr>
      <vt:lpstr>Testing if a Functions f :{0,1}^n→{0,1} is  monotone</vt:lpstr>
      <vt:lpstr>Graph Properties</vt:lpstr>
      <vt:lpstr>Testing if a Graph is Connected [Goldreich Ron] </vt:lpstr>
      <vt:lpstr>Testing Connectedness: Algorithm</vt:lpstr>
      <vt:lpstr>Testing Connectedness: Analysis</vt:lpstr>
      <vt:lpstr>Testing Connectedness: Proof of Claim 1</vt:lpstr>
      <vt:lpstr>Freeing up an Adjacency List Entry</vt:lpstr>
      <vt:lpstr>Freeing up an Adjacency List Entry</vt:lpstr>
      <vt:lpstr>Testing Connectedness: Proof of Claim 2</vt:lpstr>
      <vt:lpstr>Testing if a Graph is Connected [Goldreich Ron] </vt:lpstr>
      <vt:lpstr>Approximating # of Connected Components</vt:lpstr>
      <vt:lpstr>Approximating # of CCs: Main Idea</vt:lpstr>
      <vt:lpstr>Approximating # of CCs: Algorithm</vt:lpstr>
      <vt:lpstr>Approximating # of CCs: Analysis</vt:lpstr>
      <vt:lpstr>Approximating # of CCs: Analysis</vt:lpstr>
      <vt:lpstr>Minimum spanning tree (MST)</vt:lpstr>
      <vt:lpstr>Approximating MST Weight in Sublinear Time</vt:lpstr>
      <vt:lpstr>Idea Behind Algorithm</vt:lpstr>
      <vt:lpstr>MST and Connected Components: Warm-up</vt:lpstr>
      <vt:lpstr>MST and Connected Components</vt:lpstr>
      <vt:lpstr>Algorithm for Approximating w_MST</vt:lpstr>
      <vt:lpstr>Multiplicative Approximation for w_MST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Sublinear Algorithms Course</dc:title>
  <dc:creator>SDTI</dc:creator>
  <cp:lastModifiedBy>Grigory</cp:lastModifiedBy>
  <cp:revision>767</cp:revision>
  <cp:lastPrinted>1999-05-12T02:24:40Z</cp:lastPrinted>
  <dcterms:created xsi:type="dcterms:W3CDTF">1999-02-27T16:33:10Z</dcterms:created>
  <dcterms:modified xsi:type="dcterms:W3CDTF">2015-12-02T17:03:34Z</dcterms:modified>
</cp:coreProperties>
</file>