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05" r:id="rId2"/>
    <p:sldId id="260" r:id="rId3"/>
    <p:sldId id="261" r:id="rId4"/>
    <p:sldId id="262" r:id="rId5"/>
    <p:sldId id="263" r:id="rId6"/>
    <p:sldId id="321" r:id="rId7"/>
    <p:sldId id="301" r:id="rId8"/>
    <p:sldId id="303" r:id="rId9"/>
    <p:sldId id="283" r:id="rId10"/>
    <p:sldId id="304" r:id="rId11"/>
    <p:sldId id="266" r:id="rId12"/>
    <p:sldId id="267" r:id="rId13"/>
    <p:sldId id="268" r:id="rId14"/>
    <p:sldId id="269" r:id="rId15"/>
    <p:sldId id="270" r:id="rId16"/>
    <p:sldId id="307" r:id="rId17"/>
    <p:sldId id="309" r:id="rId18"/>
    <p:sldId id="311" r:id="rId19"/>
    <p:sldId id="310" r:id="rId20"/>
    <p:sldId id="302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85" r:id="rId40"/>
    <p:sldId id="296" r:id="rId41"/>
    <p:sldId id="297" r:id="rId42"/>
    <p:sldId id="298" r:id="rId43"/>
    <p:sldId id="273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28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155C1-BB03-445E-AAB4-3E18EB68D12D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F357D-FEFC-47DC-ADC5-C314BAD2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BC6A7-A4BF-4E87-BB99-2A22D8E0F5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BC6A7-A4BF-4E87-BB99-2A22D8E0F51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451-1CD8-49B2-AFB1-CE67B1C8D30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AADB-5B37-4B57-9EC2-A3DBB51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3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451-1CD8-49B2-AFB1-CE67B1C8D30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AADB-5B37-4B57-9EC2-A3DBB51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4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451-1CD8-49B2-AFB1-CE67B1C8D30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AADB-5B37-4B57-9EC2-A3DBB51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451-1CD8-49B2-AFB1-CE67B1C8D30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AADB-5B37-4B57-9EC2-A3DBB51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4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451-1CD8-49B2-AFB1-CE67B1C8D30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AADB-5B37-4B57-9EC2-A3DBB51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6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451-1CD8-49B2-AFB1-CE67B1C8D30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AADB-5B37-4B57-9EC2-A3DBB51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451-1CD8-49B2-AFB1-CE67B1C8D30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AADB-5B37-4B57-9EC2-A3DBB51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9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451-1CD8-49B2-AFB1-CE67B1C8D30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AADB-5B37-4B57-9EC2-A3DBB51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8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451-1CD8-49B2-AFB1-CE67B1C8D30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AADB-5B37-4B57-9EC2-A3DBB51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451-1CD8-49B2-AFB1-CE67B1C8D30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AADB-5B37-4B57-9EC2-A3DBB51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451-1CD8-49B2-AFB1-CE67B1C8D30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AADB-5B37-4B57-9EC2-A3DBB51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7E451-1CD8-49B2-AFB1-CE67B1C8D30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AAADB-5B37-4B57-9EC2-A3DBB51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9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10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9" Type="http://schemas.openxmlformats.org/officeDocument/2006/relationships/image" Target="../media/image4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blog/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5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1.png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28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6.png"/><Relationship Id="rId7" Type="http://schemas.openxmlformats.org/officeDocument/2006/relationships/image" Target="../media/image10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1.png"/><Relationship Id="rId10" Type="http://schemas.openxmlformats.org/officeDocument/2006/relationships/image" Target="../media/image480.png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rrelation_clustering" TargetMode="External"/><Relationship Id="rId2" Type="http://schemas.openxmlformats.org/officeDocument/2006/relationships/hyperlink" Target="http://francescobonchi.com/CCtuto_kdd14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57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1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28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7" Type="http://schemas.openxmlformats.org/officeDocument/2006/relationships/image" Target="../media/image120.png"/><Relationship Id="rId2" Type="http://schemas.openxmlformats.org/officeDocument/2006/relationships/hyperlink" Target="https://code.google.com/codejam/distributed_index.html" TargetMode="Externa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ricing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cloud.google.com/pric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9.png"/><Relationship Id="rId4" Type="http://schemas.openxmlformats.org/officeDocument/2006/relationships/hyperlink" Target="https://aws.amazon.com/machine-learning/pricin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177" y="12192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/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Computational </a:t>
            </a:r>
            <a:r>
              <a:rPr lang="en-US" sz="6000" b="1" dirty="0">
                <a:solidFill>
                  <a:srgbClr val="0070C0"/>
                </a:solidFill>
              </a:rPr>
              <a:t>and Communication Complexity in Massively Parallel </a:t>
            </a:r>
            <a:r>
              <a:rPr lang="en-US" sz="6000" b="1" dirty="0" smtClean="0">
                <a:solidFill>
                  <a:srgbClr val="0070C0"/>
                </a:solidFill>
              </a:rPr>
              <a:t>Computation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64008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sz="4400" dirty="0" smtClean="0">
                <a:solidFill>
                  <a:schemeClr val="tx1"/>
                </a:solidFill>
              </a:rPr>
              <a:t>(Indiana University, Bloomington)</a:t>
            </a:r>
          </a:p>
          <a:p>
            <a:r>
              <a:rPr lang="en-US" sz="5200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sz="52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208074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940300"/>
            <a:ext cx="1187787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Algorithms for Graphs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807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Dense </a:t>
                </a:r>
                <a:r>
                  <a:rPr lang="en-US" b="1" dirty="0"/>
                  <a:t>graphs</a:t>
                </a:r>
                <a:r>
                  <a:rPr lang="en-US" dirty="0"/>
                  <a:t> vs. sparse graphs</a:t>
                </a:r>
              </a:p>
              <a:p>
                <a:pPr lvl="1"/>
                <a:r>
                  <a:rPr lang="en-US" b="1" dirty="0"/>
                  <a:t>Dense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≫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 smtClean="0"/>
                  <a:t>Linear sketching: one round</a:t>
                </a:r>
              </a:p>
              <a:p>
                <a:pPr lvl="2"/>
                <a:r>
                  <a:rPr lang="en-US" dirty="0" smtClean="0"/>
                  <a:t>“</a:t>
                </a:r>
                <a:r>
                  <a:rPr lang="en-US" dirty="0"/>
                  <a:t>Filtering” (Output fits on a single machine) </a:t>
                </a:r>
                <a:r>
                  <a:rPr lang="en-US" dirty="0">
                    <a:solidFill>
                      <a:srgbClr val="0070C0"/>
                    </a:solidFill>
                  </a:rPr>
                  <a:t>[Karloff, </a:t>
                </a:r>
                <a:r>
                  <a:rPr lang="en-US" dirty="0" err="1">
                    <a:solidFill>
                      <a:srgbClr val="0070C0"/>
                    </a:solidFill>
                  </a:rPr>
                  <a:t>Suri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</a:rPr>
                  <a:t>Vassilvitskii</a:t>
                </a:r>
                <a:r>
                  <a:rPr lang="en-US" dirty="0">
                    <a:solidFill>
                      <a:srgbClr val="0070C0"/>
                    </a:solidFill>
                  </a:rPr>
                  <a:t>, SODA’10; </a:t>
                </a:r>
                <a:r>
                  <a:rPr lang="en-US" dirty="0" err="1">
                    <a:solidFill>
                      <a:srgbClr val="0070C0"/>
                    </a:solidFill>
                  </a:rPr>
                  <a:t>Ene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>
                    <a:solidFill>
                      <a:srgbClr val="0070C0"/>
                    </a:solidFill>
                  </a:rPr>
                  <a:t>Im</a:t>
                </a:r>
                <a:r>
                  <a:rPr lang="en-US" dirty="0">
                    <a:solidFill>
                      <a:srgbClr val="0070C0"/>
                    </a:solidFill>
                  </a:rPr>
                  <a:t>, Moseley, KDD’11; </a:t>
                </a:r>
                <a:r>
                  <a:rPr lang="en-US" dirty="0" err="1">
                    <a:solidFill>
                      <a:srgbClr val="0070C0"/>
                    </a:solidFill>
                  </a:rPr>
                  <a:t>Lattanzi</a:t>
                </a:r>
                <a:r>
                  <a:rPr lang="en-US" dirty="0">
                    <a:solidFill>
                      <a:srgbClr val="0070C0"/>
                    </a:solidFill>
                  </a:rPr>
                  <a:t>, Moseley, </a:t>
                </a:r>
                <a:r>
                  <a:rPr lang="en-US" dirty="0" err="1">
                    <a:solidFill>
                      <a:srgbClr val="0070C0"/>
                    </a:solidFill>
                  </a:rPr>
                  <a:t>Suri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>
                    <a:solidFill>
                      <a:srgbClr val="0070C0"/>
                    </a:solidFill>
                  </a:rPr>
                  <a:t>Vassilvitskii</a:t>
                </a:r>
                <a:r>
                  <a:rPr lang="en-US" dirty="0">
                    <a:solidFill>
                      <a:srgbClr val="0070C0"/>
                    </a:solidFill>
                  </a:rPr>
                  <a:t>, SPAA’11; </a:t>
                </a:r>
                <a:r>
                  <a:rPr lang="en-US" dirty="0" err="1">
                    <a:solidFill>
                      <a:srgbClr val="0070C0"/>
                    </a:solidFill>
                  </a:rPr>
                  <a:t>Suri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>
                    <a:solidFill>
                      <a:srgbClr val="0070C0"/>
                    </a:solidFill>
                  </a:rPr>
                  <a:t>Vassilvitskii</a:t>
                </a:r>
                <a:r>
                  <a:rPr lang="en-US" dirty="0">
                    <a:solidFill>
                      <a:srgbClr val="0070C0"/>
                    </a:solidFill>
                  </a:rPr>
                  <a:t>, WWW’11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]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/>
                  <a:t>Sparse: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≪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  <m:r>
                      <a:rPr lang="en-US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(or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≪</m:t>
                    </m:r>
                  </m:oMath>
                </a14:m>
                <a:r>
                  <a:rPr lang="en-US" dirty="0"/>
                  <a:t> solution size)</a:t>
                </a:r>
              </a:p>
              <a:p>
                <a:pPr marL="914400" lvl="2" indent="0">
                  <a:buNone/>
                </a:pPr>
                <a:r>
                  <a:rPr lang="en-US" dirty="0"/>
                  <a:t>Sparse graph problems appear hard </a:t>
                </a:r>
                <a:r>
                  <a:rPr lang="en-US" dirty="0" smtClean="0"/>
                  <a:t>(</a:t>
                </a:r>
                <a:r>
                  <a:rPr lang="en-US" b="1" dirty="0"/>
                  <a:t>B</a:t>
                </a:r>
                <a:r>
                  <a:rPr lang="en-US" b="1" dirty="0" smtClean="0"/>
                  <a:t>ig </a:t>
                </a:r>
                <a:r>
                  <a:rPr lang="en-US" b="1" dirty="0"/>
                  <a:t>open question</a:t>
                </a:r>
                <a:r>
                  <a:rPr lang="en-US" dirty="0"/>
                  <a:t>: </a:t>
                </a:r>
                <a:r>
                  <a:rPr lang="en-US" dirty="0" smtClean="0"/>
                  <a:t>connectivity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o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rounds?)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807"/>
                <a:ext cx="8229600" cy="4525963"/>
              </a:xfrm>
              <a:blipFill rotWithShape="1">
                <a:blip r:embed="rId2"/>
                <a:stretch>
                  <a:fillRect l="-1630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1454822" y="5659564"/>
            <a:ext cx="2105592" cy="1059976"/>
          </a:xfrm>
          <a:custGeom>
            <a:avLst/>
            <a:gdLst>
              <a:gd name="connsiteX0" fmla="*/ 440565 w 2105592"/>
              <a:gd name="connsiteY0" fmla="*/ 136477 h 1364776"/>
              <a:gd name="connsiteX1" fmla="*/ 304087 w 2105592"/>
              <a:gd name="connsiteY1" fmla="*/ 259307 h 1364776"/>
              <a:gd name="connsiteX2" fmla="*/ 167609 w 2105592"/>
              <a:gd name="connsiteY2" fmla="*/ 368489 h 1364776"/>
              <a:gd name="connsiteX3" fmla="*/ 85723 w 2105592"/>
              <a:gd name="connsiteY3" fmla="*/ 436728 h 1364776"/>
              <a:gd name="connsiteX4" fmla="*/ 31132 w 2105592"/>
              <a:gd name="connsiteY4" fmla="*/ 518614 h 1364776"/>
              <a:gd name="connsiteX5" fmla="*/ 17484 w 2105592"/>
              <a:gd name="connsiteY5" fmla="*/ 805217 h 1364776"/>
              <a:gd name="connsiteX6" fmla="*/ 44780 w 2105592"/>
              <a:gd name="connsiteY6" fmla="*/ 859809 h 1364776"/>
              <a:gd name="connsiteX7" fmla="*/ 58427 w 2105592"/>
              <a:gd name="connsiteY7" fmla="*/ 900752 h 1364776"/>
              <a:gd name="connsiteX8" fmla="*/ 153962 w 2105592"/>
              <a:gd name="connsiteY8" fmla="*/ 968991 h 1364776"/>
              <a:gd name="connsiteX9" fmla="*/ 208553 w 2105592"/>
              <a:gd name="connsiteY9" fmla="*/ 1023582 h 1364776"/>
              <a:gd name="connsiteX10" fmla="*/ 263144 w 2105592"/>
              <a:gd name="connsiteY10" fmla="*/ 1050877 h 1364776"/>
              <a:gd name="connsiteX11" fmla="*/ 304087 w 2105592"/>
              <a:gd name="connsiteY11" fmla="*/ 1078173 h 1364776"/>
              <a:gd name="connsiteX12" fmla="*/ 345030 w 2105592"/>
              <a:gd name="connsiteY12" fmla="*/ 1091820 h 1364776"/>
              <a:gd name="connsiteX13" fmla="*/ 413269 w 2105592"/>
              <a:gd name="connsiteY13" fmla="*/ 1119116 h 1364776"/>
              <a:gd name="connsiteX14" fmla="*/ 522451 w 2105592"/>
              <a:gd name="connsiteY14" fmla="*/ 1187355 h 1364776"/>
              <a:gd name="connsiteX15" fmla="*/ 604338 w 2105592"/>
              <a:gd name="connsiteY15" fmla="*/ 1214650 h 1364776"/>
              <a:gd name="connsiteX16" fmla="*/ 795406 w 2105592"/>
              <a:gd name="connsiteY16" fmla="*/ 1255594 h 1364776"/>
              <a:gd name="connsiteX17" fmla="*/ 890941 w 2105592"/>
              <a:gd name="connsiteY17" fmla="*/ 1269241 h 1364776"/>
              <a:gd name="connsiteX18" fmla="*/ 972827 w 2105592"/>
              <a:gd name="connsiteY18" fmla="*/ 1282889 h 1364776"/>
              <a:gd name="connsiteX19" fmla="*/ 1109305 w 2105592"/>
              <a:gd name="connsiteY19" fmla="*/ 1296537 h 1364776"/>
              <a:gd name="connsiteX20" fmla="*/ 1300374 w 2105592"/>
              <a:gd name="connsiteY20" fmla="*/ 1323832 h 1364776"/>
              <a:gd name="connsiteX21" fmla="*/ 1368612 w 2105592"/>
              <a:gd name="connsiteY21" fmla="*/ 1337480 h 1364776"/>
              <a:gd name="connsiteX22" fmla="*/ 1464147 w 2105592"/>
              <a:gd name="connsiteY22" fmla="*/ 1364776 h 1364776"/>
              <a:gd name="connsiteX23" fmla="*/ 1859932 w 2105592"/>
              <a:gd name="connsiteY23" fmla="*/ 1337480 h 1364776"/>
              <a:gd name="connsiteX24" fmla="*/ 1900875 w 2105592"/>
              <a:gd name="connsiteY24" fmla="*/ 1310185 h 1364776"/>
              <a:gd name="connsiteX25" fmla="*/ 1969114 w 2105592"/>
              <a:gd name="connsiteY25" fmla="*/ 1255594 h 1364776"/>
              <a:gd name="connsiteX26" fmla="*/ 2023705 w 2105592"/>
              <a:gd name="connsiteY26" fmla="*/ 1173707 h 1364776"/>
              <a:gd name="connsiteX27" fmla="*/ 2051001 w 2105592"/>
              <a:gd name="connsiteY27" fmla="*/ 1091820 h 1364776"/>
              <a:gd name="connsiteX28" fmla="*/ 2078296 w 2105592"/>
              <a:gd name="connsiteY28" fmla="*/ 1023582 h 1364776"/>
              <a:gd name="connsiteX29" fmla="*/ 2091944 w 2105592"/>
              <a:gd name="connsiteY29" fmla="*/ 955343 h 1364776"/>
              <a:gd name="connsiteX30" fmla="*/ 2105592 w 2105592"/>
              <a:gd name="connsiteY30" fmla="*/ 900752 h 1364776"/>
              <a:gd name="connsiteX31" fmla="*/ 2091944 w 2105592"/>
              <a:gd name="connsiteY31" fmla="*/ 668740 h 1364776"/>
              <a:gd name="connsiteX32" fmla="*/ 2010057 w 2105592"/>
              <a:gd name="connsiteY32" fmla="*/ 504967 h 1364776"/>
              <a:gd name="connsiteX33" fmla="*/ 1955466 w 2105592"/>
              <a:gd name="connsiteY33" fmla="*/ 423080 h 1364776"/>
              <a:gd name="connsiteX34" fmla="*/ 1914523 w 2105592"/>
              <a:gd name="connsiteY34" fmla="*/ 382137 h 1364776"/>
              <a:gd name="connsiteX35" fmla="*/ 1859932 w 2105592"/>
              <a:gd name="connsiteY35" fmla="*/ 313898 h 1364776"/>
              <a:gd name="connsiteX36" fmla="*/ 1805341 w 2105592"/>
              <a:gd name="connsiteY36" fmla="*/ 245659 h 1364776"/>
              <a:gd name="connsiteX37" fmla="*/ 1778045 w 2105592"/>
              <a:gd name="connsiteY37" fmla="*/ 204716 h 1364776"/>
              <a:gd name="connsiteX38" fmla="*/ 1696159 w 2105592"/>
              <a:gd name="connsiteY38" fmla="*/ 150125 h 1364776"/>
              <a:gd name="connsiteX39" fmla="*/ 1586977 w 2105592"/>
              <a:gd name="connsiteY39" fmla="*/ 109182 h 1364776"/>
              <a:gd name="connsiteX40" fmla="*/ 1491442 w 2105592"/>
              <a:gd name="connsiteY40" fmla="*/ 68238 h 1364776"/>
              <a:gd name="connsiteX41" fmla="*/ 1382260 w 2105592"/>
              <a:gd name="connsiteY41" fmla="*/ 40943 h 1364776"/>
              <a:gd name="connsiteX42" fmla="*/ 1245783 w 2105592"/>
              <a:gd name="connsiteY42" fmla="*/ 0 h 1364776"/>
              <a:gd name="connsiteX43" fmla="*/ 631633 w 2105592"/>
              <a:gd name="connsiteY43" fmla="*/ 13647 h 1364776"/>
              <a:gd name="connsiteX44" fmla="*/ 549747 w 2105592"/>
              <a:gd name="connsiteY44" fmla="*/ 40943 h 1364776"/>
              <a:gd name="connsiteX45" fmla="*/ 508804 w 2105592"/>
              <a:gd name="connsiteY45" fmla="*/ 54591 h 1364776"/>
              <a:gd name="connsiteX46" fmla="*/ 467860 w 2105592"/>
              <a:gd name="connsiteY46" fmla="*/ 95534 h 1364776"/>
              <a:gd name="connsiteX47" fmla="*/ 440565 w 2105592"/>
              <a:gd name="connsiteY47" fmla="*/ 136477 h 1364776"/>
              <a:gd name="connsiteX48" fmla="*/ 440565 w 2105592"/>
              <a:gd name="connsiteY48" fmla="*/ 136477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105592" h="1364776">
                <a:moveTo>
                  <a:pt x="440565" y="136477"/>
                </a:moveTo>
                <a:cubicBezTo>
                  <a:pt x="417819" y="156949"/>
                  <a:pt x="528146" y="53920"/>
                  <a:pt x="304087" y="259307"/>
                </a:cubicBezTo>
                <a:cubicBezTo>
                  <a:pt x="183279" y="370047"/>
                  <a:pt x="256101" y="338992"/>
                  <a:pt x="167609" y="368489"/>
                </a:cubicBezTo>
                <a:cubicBezTo>
                  <a:pt x="131216" y="392752"/>
                  <a:pt x="114014" y="400354"/>
                  <a:pt x="85723" y="436728"/>
                </a:cubicBezTo>
                <a:cubicBezTo>
                  <a:pt x="65583" y="462623"/>
                  <a:pt x="31132" y="518614"/>
                  <a:pt x="31132" y="518614"/>
                </a:cubicBezTo>
                <a:cubicBezTo>
                  <a:pt x="-2621" y="653626"/>
                  <a:pt x="-11578" y="640538"/>
                  <a:pt x="17484" y="805217"/>
                </a:cubicBezTo>
                <a:cubicBezTo>
                  <a:pt x="21020" y="825253"/>
                  <a:pt x="36766" y="841109"/>
                  <a:pt x="44780" y="859809"/>
                </a:cubicBezTo>
                <a:cubicBezTo>
                  <a:pt x="50447" y="873032"/>
                  <a:pt x="50447" y="888782"/>
                  <a:pt x="58427" y="900752"/>
                </a:cubicBezTo>
                <a:cubicBezTo>
                  <a:pt x="99591" y="962498"/>
                  <a:pt x="97040" y="926299"/>
                  <a:pt x="153962" y="968991"/>
                </a:cubicBezTo>
                <a:cubicBezTo>
                  <a:pt x="174550" y="984432"/>
                  <a:pt x="187965" y="1008141"/>
                  <a:pt x="208553" y="1023582"/>
                </a:cubicBezTo>
                <a:cubicBezTo>
                  <a:pt x="224829" y="1035789"/>
                  <a:pt x="245480" y="1040783"/>
                  <a:pt x="263144" y="1050877"/>
                </a:cubicBezTo>
                <a:cubicBezTo>
                  <a:pt x="277385" y="1059015"/>
                  <a:pt x="289416" y="1070838"/>
                  <a:pt x="304087" y="1078173"/>
                </a:cubicBezTo>
                <a:cubicBezTo>
                  <a:pt x="316954" y="1084607"/>
                  <a:pt x="331560" y="1086769"/>
                  <a:pt x="345030" y="1091820"/>
                </a:cubicBezTo>
                <a:cubicBezTo>
                  <a:pt x="367969" y="1100422"/>
                  <a:pt x="391699" y="1107501"/>
                  <a:pt x="413269" y="1119116"/>
                </a:cubicBezTo>
                <a:cubicBezTo>
                  <a:pt x="451057" y="1139463"/>
                  <a:pt x="481736" y="1173784"/>
                  <a:pt x="522451" y="1187355"/>
                </a:cubicBezTo>
                <a:cubicBezTo>
                  <a:pt x="549747" y="1196453"/>
                  <a:pt x="576205" y="1208621"/>
                  <a:pt x="604338" y="1214650"/>
                </a:cubicBezTo>
                <a:cubicBezTo>
                  <a:pt x="668027" y="1228298"/>
                  <a:pt x="730925" y="1246383"/>
                  <a:pt x="795406" y="1255594"/>
                </a:cubicBezTo>
                <a:lnTo>
                  <a:pt x="890941" y="1269241"/>
                </a:lnTo>
                <a:cubicBezTo>
                  <a:pt x="918291" y="1273449"/>
                  <a:pt x="945369" y="1279457"/>
                  <a:pt x="972827" y="1282889"/>
                </a:cubicBezTo>
                <a:cubicBezTo>
                  <a:pt x="1018194" y="1288560"/>
                  <a:pt x="1063812" y="1291988"/>
                  <a:pt x="1109305" y="1296537"/>
                </a:cubicBezTo>
                <a:cubicBezTo>
                  <a:pt x="1226437" y="1325820"/>
                  <a:pt x="1100904" y="1297236"/>
                  <a:pt x="1300374" y="1323832"/>
                </a:cubicBezTo>
                <a:cubicBezTo>
                  <a:pt x="1323367" y="1326898"/>
                  <a:pt x="1345968" y="1332448"/>
                  <a:pt x="1368612" y="1337480"/>
                </a:cubicBezTo>
                <a:cubicBezTo>
                  <a:pt x="1420026" y="1348906"/>
                  <a:pt x="1418550" y="1349577"/>
                  <a:pt x="1464147" y="1364776"/>
                </a:cubicBezTo>
                <a:cubicBezTo>
                  <a:pt x="1596075" y="1355677"/>
                  <a:pt x="1728711" y="1353883"/>
                  <a:pt x="1859932" y="1337480"/>
                </a:cubicBezTo>
                <a:cubicBezTo>
                  <a:pt x="1876208" y="1335446"/>
                  <a:pt x="1887753" y="1320026"/>
                  <a:pt x="1900875" y="1310185"/>
                </a:cubicBezTo>
                <a:cubicBezTo>
                  <a:pt x="1924179" y="1292707"/>
                  <a:pt x="1949627" y="1277246"/>
                  <a:pt x="1969114" y="1255594"/>
                </a:cubicBezTo>
                <a:cubicBezTo>
                  <a:pt x="1991060" y="1231210"/>
                  <a:pt x="2023705" y="1173707"/>
                  <a:pt x="2023705" y="1173707"/>
                </a:cubicBezTo>
                <a:cubicBezTo>
                  <a:pt x="2032804" y="1146411"/>
                  <a:pt x="2041168" y="1118860"/>
                  <a:pt x="2051001" y="1091820"/>
                </a:cubicBezTo>
                <a:cubicBezTo>
                  <a:pt x="2059373" y="1068797"/>
                  <a:pt x="2071257" y="1047047"/>
                  <a:pt x="2078296" y="1023582"/>
                </a:cubicBezTo>
                <a:cubicBezTo>
                  <a:pt x="2084962" y="1001363"/>
                  <a:pt x="2086912" y="977987"/>
                  <a:pt x="2091944" y="955343"/>
                </a:cubicBezTo>
                <a:cubicBezTo>
                  <a:pt x="2096013" y="937033"/>
                  <a:pt x="2101043" y="918949"/>
                  <a:pt x="2105592" y="900752"/>
                </a:cubicBezTo>
                <a:cubicBezTo>
                  <a:pt x="2101043" y="823415"/>
                  <a:pt x="2101964" y="745560"/>
                  <a:pt x="2091944" y="668740"/>
                </a:cubicBezTo>
                <a:cubicBezTo>
                  <a:pt x="2082781" y="598491"/>
                  <a:pt x="2048106" y="562040"/>
                  <a:pt x="2010057" y="504967"/>
                </a:cubicBezTo>
                <a:cubicBezTo>
                  <a:pt x="2010052" y="504959"/>
                  <a:pt x="1955473" y="423087"/>
                  <a:pt x="1955466" y="423080"/>
                </a:cubicBezTo>
                <a:lnTo>
                  <a:pt x="1914523" y="382137"/>
                </a:lnTo>
                <a:cubicBezTo>
                  <a:pt x="1880218" y="279226"/>
                  <a:pt x="1930483" y="402087"/>
                  <a:pt x="1859932" y="313898"/>
                </a:cubicBezTo>
                <a:cubicBezTo>
                  <a:pt x="1784593" y="219724"/>
                  <a:pt x="1922678" y="323886"/>
                  <a:pt x="1805341" y="245659"/>
                </a:cubicBezTo>
                <a:cubicBezTo>
                  <a:pt x="1796242" y="232011"/>
                  <a:pt x="1790389" y="215517"/>
                  <a:pt x="1778045" y="204716"/>
                </a:cubicBezTo>
                <a:cubicBezTo>
                  <a:pt x="1753357" y="183114"/>
                  <a:pt x="1727281" y="160499"/>
                  <a:pt x="1696159" y="150125"/>
                </a:cubicBezTo>
                <a:cubicBezTo>
                  <a:pt x="1651142" y="135119"/>
                  <a:pt x="1635931" y="130939"/>
                  <a:pt x="1586977" y="109182"/>
                </a:cubicBezTo>
                <a:cubicBezTo>
                  <a:pt x="1527762" y="82864"/>
                  <a:pt x="1545858" y="83078"/>
                  <a:pt x="1491442" y="68238"/>
                </a:cubicBezTo>
                <a:cubicBezTo>
                  <a:pt x="1455250" y="58368"/>
                  <a:pt x="1415813" y="57720"/>
                  <a:pt x="1382260" y="40943"/>
                </a:cubicBezTo>
                <a:cubicBezTo>
                  <a:pt x="1302919" y="1272"/>
                  <a:pt x="1347737" y="16992"/>
                  <a:pt x="1245783" y="0"/>
                </a:cubicBezTo>
                <a:cubicBezTo>
                  <a:pt x="1041066" y="4549"/>
                  <a:pt x="836047" y="1623"/>
                  <a:pt x="631633" y="13647"/>
                </a:cubicBezTo>
                <a:cubicBezTo>
                  <a:pt x="602911" y="15337"/>
                  <a:pt x="577042" y="31844"/>
                  <a:pt x="549747" y="40943"/>
                </a:cubicBezTo>
                <a:lnTo>
                  <a:pt x="508804" y="54591"/>
                </a:lnTo>
                <a:cubicBezTo>
                  <a:pt x="495156" y="68239"/>
                  <a:pt x="480216" y="80707"/>
                  <a:pt x="467860" y="95534"/>
                </a:cubicBezTo>
                <a:cubicBezTo>
                  <a:pt x="457359" y="108135"/>
                  <a:pt x="452163" y="124879"/>
                  <a:pt x="440565" y="136477"/>
                </a:cubicBezTo>
                <a:lnTo>
                  <a:pt x="440565" y="13647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334000" y="5908427"/>
            <a:ext cx="887727" cy="655092"/>
          </a:xfrm>
          <a:custGeom>
            <a:avLst/>
            <a:gdLst>
              <a:gd name="connsiteX0" fmla="*/ 40943 w 684148"/>
              <a:gd name="connsiteY0" fmla="*/ 40943 h 624586"/>
              <a:gd name="connsiteX1" fmla="*/ 27296 w 684148"/>
              <a:gd name="connsiteY1" fmla="*/ 109182 h 624586"/>
              <a:gd name="connsiteX2" fmla="*/ 0 w 684148"/>
              <a:gd name="connsiteY2" fmla="*/ 218364 h 624586"/>
              <a:gd name="connsiteX3" fmla="*/ 27296 w 684148"/>
              <a:gd name="connsiteY3" fmla="*/ 477671 h 624586"/>
              <a:gd name="connsiteX4" fmla="*/ 68239 w 684148"/>
              <a:gd name="connsiteY4" fmla="*/ 491319 h 624586"/>
              <a:gd name="connsiteX5" fmla="*/ 109182 w 684148"/>
              <a:gd name="connsiteY5" fmla="*/ 518615 h 624586"/>
              <a:gd name="connsiteX6" fmla="*/ 177421 w 684148"/>
              <a:gd name="connsiteY6" fmla="*/ 545910 h 624586"/>
              <a:gd name="connsiteX7" fmla="*/ 272955 w 684148"/>
              <a:gd name="connsiteY7" fmla="*/ 586853 h 624586"/>
              <a:gd name="connsiteX8" fmla="*/ 341194 w 684148"/>
              <a:gd name="connsiteY8" fmla="*/ 600501 h 624586"/>
              <a:gd name="connsiteX9" fmla="*/ 395785 w 684148"/>
              <a:gd name="connsiteY9" fmla="*/ 614149 h 624586"/>
              <a:gd name="connsiteX10" fmla="*/ 668740 w 684148"/>
              <a:gd name="connsiteY10" fmla="*/ 559558 h 624586"/>
              <a:gd name="connsiteX11" fmla="*/ 682388 w 684148"/>
              <a:gd name="connsiteY11" fmla="*/ 504967 h 624586"/>
              <a:gd name="connsiteX12" fmla="*/ 668740 w 684148"/>
              <a:gd name="connsiteY12" fmla="*/ 122829 h 624586"/>
              <a:gd name="connsiteX13" fmla="*/ 586854 w 684148"/>
              <a:gd name="connsiteY13" fmla="*/ 68238 h 624586"/>
              <a:gd name="connsiteX14" fmla="*/ 464024 w 684148"/>
              <a:gd name="connsiteY14" fmla="*/ 27295 h 624586"/>
              <a:gd name="connsiteX15" fmla="*/ 423081 w 684148"/>
              <a:gd name="connsiteY15" fmla="*/ 13647 h 624586"/>
              <a:gd name="connsiteX16" fmla="*/ 341194 w 684148"/>
              <a:gd name="connsiteY16" fmla="*/ 0 h 624586"/>
              <a:gd name="connsiteX17" fmla="*/ 40943 w 684148"/>
              <a:gd name="connsiteY17" fmla="*/ 40943 h 62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4148" h="624586">
                <a:moveTo>
                  <a:pt x="40943" y="40943"/>
                </a:moveTo>
                <a:cubicBezTo>
                  <a:pt x="-11373" y="59140"/>
                  <a:pt x="32512" y="86579"/>
                  <a:pt x="27296" y="109182"/>
                </a:cubicBezTo>
                <a:cubicBezTo>
                  <a:pt x="18861" y="145735"/>
                  <a:pt x="0" y="218364"/>
                  <a:pt x="0" y="218364"/>
                </a:cubicBezTo>
                <a:cubicBezTo>
                  <a:pt x="9099" y="304800"/>
                  <a:pt x="6216" y="393353"/>
                  <a:pt x="27296" y="477671"/>
                </a:cubicBezTo>
                <a:cubicBezTo>
                  <a:pt x="30785" y="491627"/>
                  <a:pt x="55372" y="484885"/>
                  <a:pt x="68239" y="491319"/>
                </a:cubicBezTo>
                <a:cubicBezTo>
                  <a:pt x="82910" y="498655"/>
                  <a:pt x="94511" y="511280"/>
                  <a:pt x="109182" y="518615"/>
                </a:cubicBezTo>
                <a:cubicBezTo>
                  <a:pt x="131094" y="529571"/>
                  <a:pt x="155034" y="535960"/>
                  <a:pt x="177421" y="545910"/>
                </a:cubicBezTo>
                <a:cubicBezTo>
                  <a:pt x="227648" y="568233"/>
                  <a:pt x="224895" y="574838"/>
                  <a:pt x="272955" y="586853"/>
                </a:cubicBezTo>
                <a:cubicBezTo>
                  <a:pt x="295459" y="592479"/>
                  <a:pt x="318550" y="595469"/>
                  <a:pt x="341194" y="600501"/>
                </a:cubicBezTo>
                <a:cubicBezTo>
                  <a:pt x="359504" y="604570"/>
                  <a:pt x="377588" y="609600"/>
                  <a:pt x="395785" y="614149"/>
                </a:cubicBezTo>
                <a:cubicBezTo>
                  <a:pt x="524675" y="606988"/>
                  <a:pt x="622582" y="667261"/>
                  <a:pt x="668740" y="559558"/>
                </a:cubicBezTo>
                <a:cubicBezTo>
                  <a:pt x="676129" y="542318"/>
                  <a:pt x="677839" y="523164"/>
                  <a:pt x="682388" y="504967"/>
                </a:cubicBezTo>
                <a:cubicBezTo>
                  <a:pt x="677839" y="377588"/>
                  <a:pt x="695978" y="247345"/>
                  <a:pt x="668740" y="122829"/>
                </a:cubicBezTo>
                <a:cubicBezTo>
                  <a:pt x="661730" y="90782"/>
                  <a:pt x="617976" y="78612"/>
                  <a:pt x="586854" y="68238"/>
                </a:cubicBezTo>
                <a:lnTo>
                  <a:pt x="464024" y="27295"/>
                </a:lnTo>
                <a:cubicBezTo>
                  <a:pt x="450376" y="22746"/>
                  <a:pt x="437271" y="16012"/>
                  <a:pt x="423081" y="13647"/>
                </a:cubicBezTo>
                <a:lnTo>
                  <a:pt x="341194" y="0"/>
                </a:lnTo>
                <a:cubicBezTo>
                  <a:pt x="36415" y="14512"/>
                  <a:pt x="93259" y="22746"/>
                  <a:pt x="40943" y="4094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592407" y="5695113"/>
            <a:ext cx="831931" cy="988878"/>
          </a:xfrm>
          <a:custGeom>
            <a:avLst/>
            <a:gdLst>
              <a:gd name="connsiteX0" fmla="*/ 311708 w 831931"/>
              <a:gd name="connsiteY0" fmla="*/ 88125 h 674979"/>
              <a:gd name="connsiteX1" fmla="*/ 243469 w 831931"/>
              <a:gd name="connsiteY1" fmla="*/ 101773 h 674979"/>
              <a:gd name="connsiteX2" fmla="*/ 202526 w 831931"/>
              <a:gd name="connsiteY2" fmla="*/ 129069 h 674979"/>
              <a:gd name="connsiteX3" fmla="*/ 147935 w 831931"/>
              <a:gd name="connsiteY3" fmla="*/ 156364 h 674979"/>
              <a:gd name="connsiteX4" fmla="*/ 106992 w 831931"/>
              <a:gd name="connsiteY4" fmla="*/ 170012 h 674979"/>
              <a:gd name="connsiteX5" fmla="*/ 25105 w 831931"/>
              <a:gd name="connsiteY5" fmla="*/ 224603 h 674979"/>
              <a:gd name="connsiteX6" fmla="*/ 25105 w 831931"/>
              <a:gd name="connsiteY6" fmla="*/ 552149 h 674979"/>
              <a:gd name="connsiteX7" fmla="*/ 38753 w 831931"/>
              <a:gd name="connsiteY7" fmla="*/ 593093 h 674979"/>
              <a:gd name="connsiteX8" fmla="*/ 93344 w 831931"/>
              <a:gd name="connsiteY8" fmla="*/ 674979 h 674979"/>
              <a:gd name="connsiteX9" fmla="*/ 175230 w 831931"/>
              <a:gd name="connsiteY9" fmla="*/ 661331 h 674979"/>
              <a:gd name="connsiteX10" fmla="*/ 216174 w 831931"/>
              <a:gd name="connsiteY10" fmla="*/ 634036 h 674979"/>
              <a:gd name="connsiteX11" fmla="*/ 257117 w 831931"/>
              <a:gd name="connsiteY11" fmla="*/ 620388 h 674979"/>
              <a:gd name="connsiteX12" fmla="*/ 475481 w 831931"/>
              <a:gd name="connsiteY12" fmla="*/ 634036 h 674979"/>
              <a:gd name="connsiteX13" fmla="*/ 557368 w 831931"/>
              <a:gd name="connsiteY13" fmla="*/ 661331 h 674979"/>
              <a:gd name="connsiteX14" fmla="*/ 721141 w 831931"/>
              <a:gd name="connsiteY14" fmla="*/ 647684 h 674979"/>
              <a:gd name="connsiteX15" fmla="*/ 762084 w 831931"/>
              <a:gd name="connsiteY15" fmla="*/ 606740 h 674979"/>
              <a:gd name="connsiteX16" fmla="*/ 789380 w 831931"/>
              <a:gd name="connsiteY16" fmla="*/ 524854 h 674979"/>
              <a:gd name="connsiteX17" fmla="*/ 816675 w 831931"/>
              <a:gd name="connsiteY17" fmla="*/ 429319 h 674979"/>
              <a:gd name="connsiteX18" fmla="*/ 803027 w 831931"/>
              <a:gd name="connsiteY18" fmla="*/ 47182 h 674979"/>
              <a:gd name="connsiteX19" fmla="*/ 584663 w 831931"/>
              <a:gd name="connsiteY19" fmla="*/ 88125 h 674979"/>
              <a:gd name="connsiteX20" fmla="*/ 311708 w 831931"/>
              <a:gd name="connsiteY20" fmla="*/ 88125 h 67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31931" h="674979">
                <a:moveTo>
                  <a:pt x="311708" y="88125"/>
                </a:moveTo>
                <a:cubicBezTo>
                  <a:pt x="254843" y="90400"/>
                  <a:pt x="265189" y="93628"/>
                  <a:pt x="243469" y="101773"/>
                </a:cubicBezTo>
                <a:cubicBezTo>
                  <a:pt x="228111" y="107532"/>
                  <a:pt x="216767" y="120931"/>
                  <a:pt x="202526" y="129069"/>
                </a:cubicBezTo>
                <a:cubicBezTo>
                  <a:pt x="184862" y="139163"/>
                  <a:pt x="166635" y="148350"/>
                  <a:pt x="147935" y="156364"/>
                </a:cubicBezTo>
                <a:cubicBezTo>
                  <a:pt x="134712" y="162031"/>
                  <a:pt x="119568" y="163026"/>
                  <a:pt x="106992" y="170012"/>
                </a:cubicBezTo>
                <a:cubicBezTo>
                  <a:pt x="78315" y="185944"/>
                  <a:pt x="25105" y="224603"/>
                  <a:pt x="25105" y="224603"/>
                </a:cubicBezTo>
                <a:cubicBezTo>
                  <a:pt x="-17495" y="352400"/>
                  <a:pt x="2173" y="276974"/>
                  <a:pt x="25105" y="552149"/>
                </a:cubicBezTo>
                <a:cubicBezTo>
                  <a:pt x="26300" y="566486"/>
                  <a:pt x="31766" y="580517"/>
                  <a:pt x="38753" y="593093"/>
                </a:cubicBezTo>
                <a:cubicBezTo>
                  <a:pt x="54685" y="621770"/>
                  <a:pt x="93344" y="674979"/>
                  <a:pt x="93344" y="674979"/>
                </a:cubicBezTo>
                <a:cubicBezTo>
                  <a:pt x="120639" y="670430"/>
                  <a:pt x="148978" y="670082"/>
                  <a:pt x="175230" y="661331"/>
                </a:cubicBezTo>
                <a:cubicBezTo>
                  <a:pt x="190791" y="656144"/>
                  <a:pt x="201503" y="641371"/>
                  <a:pt x="216174" y="634036"/>
                </a:cubicBezTo>
                <a:cubicBezTo>
                  <a:pt x="229041" y="627602"/>
                  <a:pt x="243469" y="624937"/>
                  <a:pt x="257117" y="620388"/>
                </a:cubicBezTo>
                <a:cubicBezTo>
                  <a:pt x="329905" y="624937"/>
                  <a:pt x="403220" y="624182"/>
                  <a:pt x="475481" y="634036"/>
                </a:cubicBezTo>
                <a:cubicBezTo>
                  <a:pt x="503989" y="637923"/>
                  <a:pt x="557368" y="661331"/>
                  <a:pt x="557368" y="661331"/>
                </a:cubicBezTo>
                <a:cubicBezTo>
                  <a:pt x="611959" y="656782"/>
                  <a:pt x="668210" y="661799"/>
                  <a:pt x="721141" y="647684"/>
                </a:cubicBezTo>
                <a:cubicBezTo>
                  <a:pt x="739790" y="642711"/>
                  <a:pt x="752711" y="623612"/>
                  <a:pt x="762084" y="606740"/>
                </a:cubicBezTo>
                <a:cubicBezTo>
                  <a:pt x="776057" y="581589"/>
                  <a:pt x="780282" y="552149"/>
                  <a:pt x="789380" y="524854"/>
                </a:cubicBezTo>
                <a:cubicBezTo>
                  <a:pt x="808955" y="466128"/>
                  <a:pt x="799542" y="497852"/>
                  <a:pt x="816675" y="429319"/>
                </a:cubicBezTo>
                <a:cubicBezTo>
                  <a:pt x="812126" y="301940"/>
                  <a:pt x="861699" y="160335"/>
                  <a:pt x="803027" y="47182"/>
                </a:cubicBezTo>
                <a:cubicBezTo>
                  <a:pt x="742442" y="-69661"/>
                  <a:pt x="638129" y="64362"/>
                  <a:pt x="584663" y="88125"/>
                </a:cubicBezTo>
                <a:cubicBezTo>
                  <a:pt x="468219" y="139878"/>
                  <a:pt x="368573" y="85850"/>
                  <a:pt x="311708" y="881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8127" y="5908427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43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Version of </a:t>
                </a:r>
                <a:r>
                  <a:rPr lang="en-US" b="1" dirty="0" err="1" smtClean="0"/>
                  <a:t>Boruvka’s</a:t>
                </a:r>
                <a:r>
                  <a:rPr lang="en-US" b="1" dirty="0" smtClean="0"/>
                  <a:t> algorithm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All vertices assigned to different components</a:t>
                </a:r>
              </a:p>
              <a:p>
                <a:pPr lvl="1"/>
                <a:r>
                  <a:rPr lang="en-US" dirty="0" smtClean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n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times:</a:t>
                </a:r>
              </a:p>
              <a:p>
                <a:pPr lvl="2"/>
                <a:r>
                  <a:rPr lang="en-US" dirty="0" smtClean="0"/>
                  <a:t>Each component chooses a neighboring component</a:t>
                </a:r>
              </a:p>
              <a:p>
                <a:pPr lvl="2"/>
                <a:r>
                  <a:rPr lang="en-US" dirty="0" smtClean="0"/>
                  <a:t>All pairs of chosen components get merged</a:t>
                </a:r>
              </a:p>
              <a:p>
                <a:r>
                  <a:rPr lang="en-US" dirty="0" smtClean="0"/>
                  <a:t>How to avoid </a:t>
                </a:r>
                <a:r>
                  <a:rPr lang="en-US" b="1" dirty="0" smtClean="0"/>
                  <a:t>chaining</a:t>
                </a:r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If the graph of components is bipartite and only one side gets to choose then no chaining</a:t>
                </a:r>
              </a:p>
              <a:p>
                <a:endParaRPr lang="en-US" b="1" dirty="0" smtClean="0"/>
              </a:p>
              <a:p>
                <a:endParaRPr lang="en-US" b="1" dirty="0"/>
              </a:p>
              <a:p>
                <a:r>
                  <a:rPr lang="en-US" b="1" dirty="0" smtClean="0"/>
                  <a:t>Randomly</a:t>
                </a:r>
                <a:r>
                  <a:rPr lang="en-US" dirty="0" smtClean="0"/>
                  <a:t> assign components to the sides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481" t="-3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Algorithm for Connectivity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AutoShape 2" descr="Image result for green che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4016829"/>
            <a:ext cx="5486400" cy="152400"/>
            <a:chOff x="1600200" y="4016829"/>
            <a:chExt cx="5486400" cy="152400"/>
          </a:xfrm>
        </p:grpSpPr>
        <p:sp>
          <p:nvSpPr>
            <p:cNvPr id="4" name="Oval 3"/>
            <p:cNvSpPr/>
            <p:nvPr/>
          </p:nvSpPr>
          <p:spPr>
            <a:xfrm>
              <a:off x="1600200" y="401682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133600" y="401682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4" idx="6"/>
              <a:endCxn id="6" idx="2"/>
            </p:cNvCxnSpPr>
            <p:nvPr/>
          </p:nvCxnSpPr>
          <p:spPr>
            <a:xfrm>
              <a:off x="1752600" y="4093029"/>
              <a:ext cx="381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667000" y="401682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endCxn id="15" idx="2"/>
            </p:cNvCxnSpPr>
            <p:nvPr/>
          </p:nvCxnSpPr>
          <p:spPr>
            <a:xfrm>
              <a:off x="2286000" y="4093029"/>
              <a:ext cx="381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200400" y="401682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7" idx="2"/>
            </p:cNvCxnSpPr>
            <p:nvPr/>
          </p:nvCxnSpPr>
          <p:spPr>
            <a:xfrm>
              <a:off x="2819400" y="4093029"/>
              <a:ext cx="381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733800" y="401682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endCxn id="19" idx="2"/>
            </p:cNvCxnSpPr>
            <p:nvPr/>
          </p:nvCxnSpPr>
          <p:spPr>
            <a:xfrm>
              <a:off x="3352800" y="4093029"/>
              <a:ext cx="381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267200" y="401682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endCxn id="21" idx="2"/>
            </p:cNvCxnSpPr>
            <p:nvPr/>
          </p:nvCxnSpPr>
          <p:spPr>
            <a:xfrm>
              <a:off x="3886200" y="4093029"/>
              <a:ext cx="381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800600" y="401682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endCxn id="25" idx="2"/>
            </p:cNvCxnSpPr>
            <p:nvPr/>
          </p:nvCxnSpPr>
          <p:spPr>
            <a:xfrm>
              <a:off x="4419600" y="4093029"/>
              <a:ext cx="381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334000" y="401682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2"/>
            </p:cNvCxnSpPr>
            <p:nvPr/>
          </p:nvCxnSpPr>
          <p:spPr>
            <a:xfrm>
              <a:off x="4953000" y="4093029"/>
              <a:ext cx="381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5867400" y="401682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9" idx="2"/>
            </p:cNvCxnSpPr>
            <p:nvPr/>
          </p:nvCxnSpPr>
          <p:spPr>
            <a:xfrm>
              <a:off x="5486400" y="4093029"/>
              <a:ext cx="381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400800" y="401682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endCxn id="31" idx="2"/>
            </p:cNvCxnSpPr>
            <p:nvPr/>
          </p:nvCxnSpPr>
          <p:spPr>
            <a:xfrm>
              <a:off x="6019800" y="4093029"/>
              <a:ext cx="381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6934200" y="401682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endCxn id="33" idx="2"/>
            </p:cNvCxnSpPr>
            <p:nvPr/>
          </p:nvCxnSpPr>
          <p:spPr>
            <a:xfrm>
              <a:off x="6553200" y="4093029"/>
              <a:ext cx="381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352869" y="5334000"/>
            <a:ext cx="2819400" cy="685800"/>
            <a:chOff x="2352869" y="5334000"/>
            <a:chExt cx="2819400" cy="685800"/>
          </a:xfrm>
        </p:grpSpPr>
        <p:sp>
          <p:nvSpPr>
            <p:cNvPr id="35" name="Oval 34"/>
            <p:cNvSpPr/>
            <p:nvPr/>
          </p:nvSpPr>
          <p:spPr>
            <a:xfrm>
              <a:off x="2352869" y="533400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86269" y="533400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419669" y="533400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953069" y="533400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486469" y="533400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19869" y="533400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648339" y="58674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181739" y="58674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715139" y="58674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248539" y="58674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781939" y="58674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35" idx="5"/>
              <a:endCxn id="42" idx="1"/>
            </p:cNvCxnSpPr>
            <p:nvPr/>
          </p:nvCxnSpPr>
          <p:spPr>
            <a:xfrm>
              <a:off x="2482951" y="5464082"/>
              <a:ext cx="721106" cy="4256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3038669" y="5464082"/>
              <a:ext cx="1761931" cy="4033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1" idx="7"/>
            </p:cNvCxnSpPr>
            <p:nvPr/>
          </p:nvCxnSpPr>
          <p:spPr>
            <a:xfrm flipH="1">
              <a:off x="2778421" y="5486400"/>
              <a:ext cx="728565" cy="4033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097694" y="5452923"/>
              <a:ext cx="721106" cy="4256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324739" y="5486400"/>
              <a:ext cx="771330" cy="3698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604973" y="5475241"/>
              <a:ext cx="248039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41" idx="1"/>
            </p:cNvCxnSpPr>
            <p:nvPr/>
          </p:nvCxnSpPr>
          <p:spPr>
            <a:xfrm>
              <a:off x="2476500" y="5486400"/>
              <a:ext cx="194157" cy="4033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endCxn id="36" idx="2"/>
            </p:cNvCxnSpPr>
            <p:nvPr/>
          </p:nvCxnSpPr>
          <p:spPr>
            <a:xfrm>
              <a:off x="2503714" y="5410200"/>
              <a:ext cx="38255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3" idx="2"/>
            </p:cNvCxnSpPr>
            <p:nvPr/>
          </p:nvCxnSpPr>
          <p:spPr>
            <a:xfrm>
              <a:off x="3334139" y="5943600"/>
              <a:ext cx="381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572069" y="5410200"/>
              <a:ext cx="381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endCxn id="44" idx="1"/>
            </p:cNvCxnSpPr>
            <p:nvPr/>
          </p:nvCxnSpPr>
          <p:spPr>
            <a:xfrm>
              <a:off x="3553408" y="5469021"/>
              <a:ext cx="717449" cy="4206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endCxn id="45" idx="7"/>
            </p:cNvCxnSpPr>
            <p:nvPr/>
          </p:nvCxnSpPr>
          <p:spPr>
            <a:xfrm flipH="1">
              <a:off x="4912021" y="5477710"/>
              <a:ext cx="191824" cy="4120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59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Algorithm for Connectivity: Setup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6388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Data: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>
                        <a:solidFill>
                          <a:srgbClr val="0070C0"/>
                        </a:solidFill>
                      </a:rPr>
                      <m:t>n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edges </a:t>
                </a:r>
                <a:r>
                  <a:rPr lang="en-US" dirty="0"/>
                  <a:t>of an undirected </a:t>
                </a:r>
                <a:r>
                  <a:rPr lang="en-US" dirty="0" smtClean="0"/>
                  <a:t>graph.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Notation: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𝜋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 </m:t>
                    </m:r>
                  </m:oMath>
                </a14:m>
                <a:r>
                  <a:rPr lang="en-US" dirty="0" smtClean="0"/>
                  <a:t>unique id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Γ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</m:oMath>
                </a14:m>
                <a:r>
                  <a:rPr lang="en-US" dirty="0" smtClean="0"/>
                  <a:t> set </a:t>
                </a:r>
                <a:r>
                  <a:rPr lang="en-US" dirty="0"/>
                  <a:t>of neighbors of </a:t>
                </a:r>
                <a:r>
                  <a:rPr lang="en-US" dirty="0" smtClean="0"/>
                  <a:t>a </a:t>
                </a:r>
                <a:r>
                  <a:rPr lang="en-US" dirty="0"/>
                  <a:t>subset of vertices </a:t>
                </a:r>
                <a:r>
                  <a:rPr lang="en-US" dirty="0" smtClean="0"/>
                  <a:t>S.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Labels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Algorithm assigns label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ℓ(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</a:t>
                </a:r>
                <a:r>
                  <a:rPr lang="en-US" dirty="0" smtClean="0"/>
                  <a:t>to </a:t>
                </a:r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 </m:t>
                    </m:r>
                  </m:oMath>
                </a14:m>
                <a:r>
                  <a:rPr lang="en-US" dirty="0" smtClean="0"/>
                  <a:t>set </a:t>
                </a:r>
                <a:r>
                  <a:rPr lang="en-US" dirty="0"/>
                  <a:t>of vertices with </a:t>
                </a:r>
                <a:r>
                  <a:rPr lang="en-US" dirty="0" smtClean="0"/>
                  <a:t>label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ℓ(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(invariant: subset </a:t>
                </a:r>
                <a:r>
                  <a:rPr lang="en-US" dirty="0"/>
                  <a:t>of the connected component containing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). 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Active</a:t>
                </a:r>
                <a:r>
                  <a:rPr lang="en-US" dirty="0" smtClean="0"/>
                  <a:t> vertices:</a:t>
                </a:r>
              </a:p>
              <a:p>
                <a:r>
                  <a:rPr lang="en-US" dirty="0" smtClean="0"/>
                  <a:t>Some vertices will be called </a:t>
                </a:r>
                <a:r>
                  <a:rPr lang="en-US" b="1" dirty="0" smtClean="0"/>
                  <a:t>active </a:t>
                </a:r>
                <a:r>
                  <a:rPr lang="en-US" dirty="0" smtClean="0"/>
                  <a:t>(exactly one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638800"/>
              </a:xfrm>
              <a:blipFill rotWithShape="1">
                <a:blip r:embed="rId2"/>
                <a:stretch>
                  <a:fillRect l="-1333" t="-216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31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Algorithm for Connectivity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Mark every vertex as</a:t>
                </a:r>
                <a:r>
                  <a:rPr lang="en-US" dirty="0"/>
                  <a:t> </a:t>
                </a:r>
                <a:r>
                  <a:rPr lang="en-US" b="1" dirty="0"/>
                  <a:t>active</a:t>
                </a:r>
                <a:r>
                  <a:rPr lang="en-US" dirty="0"/>
                  <a:t> and </a:t>
                </a:r>
                <a:r>
                  <a:rPr lang="en-US" dirty="0" smtClean="0"/>
                  <a:t>let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ℓ(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)=</m:t>
                    </m:r>
                    <m:r>
                      <a:rPr lang="en-US" b="0" i="1" dirty="0" smtClean="0">
                        <a:latin typeface="Cambria Math"/>
                      </a:rPr>
                      <m:t>𝜋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 phases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=1,2,…,</m:t>
                    </m:r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nor/>
                      </m:rPr>
                      <a:rPr lang="en-US" b="1" dirty="0" smtClean="0">
                        <a:solidFill>
                          <a:srgbClr val="0070C0"/>
                        </a:solidFill>
                      </a:rPr>
                      <m:t>n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do:</a:t>
                </a:r>
              </a:p>
              <a:p>
                <a:pPr lvl="1"/>
                <a:r>
                  <a:rPr lang="en-US" dirty="0"/>
                  <a:t>Call each </a:t>
                </a:r>
                <a:r>
                  <a:rPr lang="en-US" b="1" dirty="0"/>
                  <a:t>active</a:t>
                </a:r>
                <a:r>
                  <a:rPr lang="en-US" dirty="0"/>
                  <a:t> vertex a </a:t>
                </a:r>
                <a:r>
                  <a:rPr lang="en-US" b="1" dirty="0">
                    <a:solidFill>
                      <a:srgbClr val="00B050"/>
                    </a:solidFill>
                  </a:rPr>
                  <a:t>leader</a:t>
                </a:r>
                <a:r>
                  <a:rPr lang="en-US" dirty="0"/>
                  <a:t> with probability 1/2. If v is </a:t>
                </a:r>
                <a:r>
                  <a:rPr lang="en-US" dirty="0" smtClean="0"/>
                  <a:t>a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leader</a:t>
                </a:r>
                <a:r>
                  <a:rPr lang="en-US" dirty="0"/>
                  <a:t>, mark all vertices in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 as </a:t>
                </a:r>
                <a:r>
                  <a:rPr lang="en-US" b="1" dirty="0">
                    <a:solidFill>
                      <a:srgbClr val="00B050"/>
                    </a:solidFill>
                  </a:rPr>
                  <a:t>leaders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For every </a:t>
                </a:r>
                <a:r>
                  <a:rPr lang="en-US" b="1" dirty="0"/>
                  <a:t>active </a:t>
                </a:r>
                <a:r>
                  <a:rPr lang="en-US" b="1" dirty="0">
                    <a:solidFill>
                      <a:srgbClr val="FF0000"/>
                    </a:solidFill>
                  </a:rPr>
                  <a:t>non-leader</a:t>
                </a:r>
                <a:r>
                  <a:rPr lang="en-US" dirty="0"/>
                  <a:t> vertex w, find the smallest 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leader </a:t>
                </a:r>
                <a:r>
                  <a:rPr lang="en-US" dirty="0" smtClean="0"/>
                  <a:t>(by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/>
                  <a:t>) vertex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w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Γ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 smtClean="0"/>
                  <a:t>Mark</a:t>
                </a:r>
                <a:r>
                  <a:rPr lang="en-US" dirty="0"/>
                  <a:t> w </a:t>
                </a:r>
                <a:r>
                  <a:rPr lang="en-US" b="1" dirty="0" smtClean="0"/>
                  <a:t>passive</a:t>
                </a:r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r>
                  <a:rPr lang="en-US" dirty="0" err="1"/>
                  <a:t>relabel</a:t>
                </a:r>
                <a:r>
                  <a:rPr lang="en-US" dirty="0"/>
                  <a:t> each vertex with label w by 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w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 smtClean="0"/>
                  <a:t>Output</a:t>
                </a:r>
                <a:r>
                  <a:rPr lang="en-US" dirty="0" smtClean="0"/>
                  <a:t>: set of connected components based on 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  <a:blipFill rotWithShape="1">
                <a:blip r:embed="rId2"/>
                <a:stretch>
                  <a:fillRect l="-1429" t="-1455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Algorithm for Connectivity: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8763000" cy="49530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If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ℓ(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)=ℓ(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then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and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 are in the same </a:t>
                </a:r>
                <a:r>
                  <a:rPr lang="en-US" dirty="0" smtClean="0"/>
                  <a:t>CC.</a:t>
                </a:r>
              </a:p>
              <a:p>
                <a:r>
                  <a:rPr lang="en-US" b="1" dirty="0" smtClean="0"/>
                  <a:t>Claim: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Whp</a:t>
                </a:r>
                <a:r>
                  <a:rPr lang="en-US" dirty="0" smtClean="0"/>
                  <a:t> unique labels in CC in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</a:t>
                </a:r>
                <a:r>
                  <a:rPr lang="en-US" dirty="0" smtClean="0"/>
                  <a:t>phases</a:t>
                </a:r>
              </a:p>
              <a:p>
                <a:r>
                  <a:rPr lang="en-US" dirty="0" smtClean="0"/>
                  <a:t># active </a:t>
                </a:r>
                <a:r>
                  <a:rPr lang="en-US" dirty="0"/>
                  <a:t>vertices </a:t>
                </a:r>
                <a:r>
                  <a:rPr lang="en-US" dirty="0" smtClean="0"/>
                  <a:t>reduces </a:t>
                </a:r>
                <a:r>
                  <a:rPr lang="en-US" dirty="0"/>
                  <a:t>by a constant </a:t>
                </a:r>
                <a:r>
                  <a:rPr lang="en-US" dirty="0" smtClean="0"/>
                  <a:t>factor:</a:t>
                </a:r>
              </a:p>
              <a:p>
                <a:pPr lvl="1"/>
                <a:r>
                  <a:rPr lang="en-US" dirty="0" smtClean="0"/>
                  <a:t>Half </a:t>
                </a:r>
                <a:r>
                  <a:rPr lang="en-US" dirty="0"/>
                  <a:t>of the active vertices </a:t>
                </a:r>
                <a:r>
                  <a:rPr lang="en-US" dirty="0" smtClean="0"/>
                  <a:t>declared </a:t>
                </a:r>
                <a:r>
                  <a:rPr lang="en-US" dirty="0"/>
                  <a:t>as non-leaders.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Fix </a:t>
                </a:r>
                <a:r>
                  <a:rPr lang="en-US" dirty="0"/>
                  <a:t>an active </a:t>
                </a:r>
                <a:r>
                  <a:rPr lang="en-US" b="1" dirty="0">
                    <a:solidFill>
                      <a:srgbClr val="FF0000"/>
                    </a:solidFill>
                  </a:rPr>
                  <a:t>non-leader</a:t>
                </a:r>
                <a:r>
                  <a:rPr lang="en-US" dirty="0"/>
                  <a:t> vertex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If at </a:t>
                </a:r>
                <a:r>
                  <a:rPr lang="en-US" dirty="0"/>
                  <a:t>least two different labels in the </a:t>
                </a:r>
                <a:r>
                  <a:rPr lang="en-US" dirty="0" smtClean="0"/>
                  <a:t>CC of</a:t>
                </a:r>
                <a:r>
                  <a:rPr lang="en-US" dirty="0"/>
                  <a:t> v then there </a:t>
                </a:r>
                <a:r>
                  <a:rPr lang="en-US" dirty="0" smtClean="0"/>
                  <a:t>is </a:t>
                </a:r>
                <a:r>
                  <a:rPr lang="en-US" dirty="0"/>
                  <a:t>an edge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′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such that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ℓ(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𝒗</m:t>
                    </m:r>
                    <m:r>
                      <a:rPr lang="en-US" i="1" dirty="0" smtClean="0">
                        <a:latin typeface="Cambria Math"/>
                      </a:rPr>
                      <m:t>)=ℓ(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′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ℓ(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′</m:t>
                    </m:r>
                    <m:r>
                      <a:rPr lang="en-US" i="1" dirty="0">
                        <a:latin typeface="Cambria Math"/>
                      </a:rPr>
                      <m:t>)≠ℓ(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 </a:t>
                </a:r>
                <a:r>
                  <a:rPr lang="en-US" dirty="0" smtClean="0"/>
                  <a:t>marked </a:t>
                </a:r>
                <a:r>
                  <a:rPr lang="en-US" dirty="0"/>
                  <a:t>as a </a:t>
                </a:r>
                <a:r>
                  <a:rPr lang="en-US" b="1" dirty="0">
                    <a:solidFill>
                      <a:srgbClr val="00B050"/>
                    </a:solidFill>
                  </a:rPr>
                  <a:t>leader</a:t>
                </a:r>
                <a:r>
                  <a:rPr lang="en-US" dirty="0"/>
                  <a:t> with probability </a:t>
                </a:r>
                <a:r>
                  <a:rPr lang="en-US" dirty="0" smtClean="0"/>
                  <a:t>1/2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dirty="0" smtClean="0"/>
                  <a:t>half </a:t>
                </a:r>
                <a:r>
                  <a:rPr lang="en-US" dirty="0"/>
                  <a:t>of the active non-leader vertices will change their </a:t>
                </a:r>
                <a:r>
                  <a:rPr lang="en-US" dirty="0" smtClean="0"/>
                  <a:t>label. </a:t>
                </a:r>
              </a:p>
              <a:p>
                <a:pPr lvl="1"/>
                <a:r>
                  <a:rPr lang="en-US" dirty="0" smtClean="0"/>
                  <a:t>Overall</a:t>
                </a:r>
                <a:r>
                  <a:rPr lang="en-US" dirty="0"/>
                  <a:t>, </a:t>
                </a:r>
                <a:r>
                  <a:rPr lang="en-US" dirty="0" smtClean="0"/>
                  <a:t>expect</a:t>
                </a:r>
                <a:r>
                  <a:rPr lang="en-US" dirty="0"/>
                  <a:t> 1/4 of labels to disappear.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8763000" cy="4953000"/>
              </a:xfrm>
              <a:blipFill rotWithShape="1">
                <a:blip r:embed="rId2"/>
                <a:stretch>
                  <a:fillRect l="-1461" t="-1476" r="-1392" b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31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Algorithm for Connectivity: Implementation Details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Distributed data structure 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to maintain labels, ids, leader/non-leader status, etc.</a:t>
                </a:r>
              </a:p>
              <a:p>
                <a:pPr lvl="1"/>
                <a:r>
                  <a:rPr lang="en-US" dirty="0" smtClean="0"/>
                  <a:t>O(1) rounds per stage to update the data structure</a:t>
                </a:r>
                <a:endParaRPr lang="en-US" dirty="0"/>
              </a:p>
              <a:p>
                <a:r>
                  <a:rPr lang="en-US" dirty="0" smtClean="0"/>
                  <a:t>Edges stored locally with all auxiliary info</a:t>
                </a:r>
              </a:p>
              <a:p>
                <a:pPr lvl="1"/>
                <a:r>
                  <a:rPr lang="en-US" dirty="0" smtClean="0"/>
                  <a:t>Between stages: use distributed data structure to update local info on edges</a:t>
                </a:r>
                <a:endParaRPr lang="en-US" dirty="0"/>
              </a:p>
              <a:p>
                <a:r>
                  <a:rPr lang="en-US" dirty="0" smtClean="0"/>
                  <a:t>For every </a:t>
                </a:r>
                <a:r>
                  <a:rPr lang="en-US" b="1" dirty="0"/>
                  <a:t>active </a:t>
                </a:r>
                <a:r>
                  <a:rPr lang="en-US" b="1" dirty="0">
                    <a:solidFill>
                      <a:srgbClr val="FF0000"/>
                    </a:solidFill>
                  </a:rPr>
                  <a:t>non-leader</a:t>
                </a:r>
                <a:r>
                  <a:rPr lang="en-US" dirty="0"/>
                  <a:t> vertex w, find the smallest 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leader </a:t>
                </a:r>
                <a:r>
                  <a:rPr lang="en-US" dirty="0" smtClean="0"/>
                  <a:t>(w.r.t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/>
                  <a:t>) vertex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w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⋆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i="0" dirty="0">
                        <a:latin typeface="Cambria Math"/>
                      </a:rPr>
                      <m:t>Γ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Each (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non-leader,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leader</a:t>
                </a:r>
                <a:r>
                  <a:rPr lang="en-US" dirty="0" smtClean="0"/>
                  <a:t>) edge sends an update to the distributed data structure</a:t>
                </a:r>
              </a:p>
              <a:p>
                <a:r>
                  <a:rPr lang="en-US" dirty="0" smtClean="0"/>
                  <a:t>Much faster with Distributed Hash Table Service (DHT)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Kiveris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Lattanzi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Mirrokni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Rastogi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Vassilvitskii’14]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85" t="-1818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MPC and Computation Complexity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105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𝑀𝑅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= solvable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 dirty="0" err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dirty="0" err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 dirty="0" err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i="1" dirty="0" err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fName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rounds of MPC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MRC =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∪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/>
                      </a:rPr>
                      <m:t>𝑀𝑅</m:t>
                    </m:r>
                    <m:sSup>
                      <m:sSupPr>
                        <m:ctrlPr>
                          <a:rPr lang="en-US" i="1" dirty="0" err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i="1" dirty="0" err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where union is over all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[Karloff,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Suri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Vassilvitskii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SODA’10]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  <m:r>
                      <m:rPr>
                        <m:lit/>
                      </m:rPr>
                      <a:rPr lang="en-US" i="1" dirty="0">
                        <a:latin typeface="Cambria Math"/>
                      </a:rPr>
                      <m:t> </m:t>
                    </m:r>
                    <m:r>
                      <m:rPr>
                        <m:lit/>
                      </m:rPr>
                      <a:rPr lang="en-US" i="1" dirty="0">
                        <a:latin typeface="Cambria Math"/>
                        <a:ea typeface="Cambria Math"/>
                      </a:rPr>
                      <m:t>⊊</m:t>
                    </m:r>
                    <m:r>
                      <a:rPr lang="en-US" i="1" dirty="0">
                        <a:latin typeface="Cambria Math"/>
                      </a:rPr>
                      <m:t>𝑁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𝐶</m:t>
                        </m:r>
                      </m:e>
                      <m:sup/>
                    </m:sSup>
                  </m:oMath>
                </a14:m>
                <a:r>
                  <a:rPr lang="en-US" dirty="0" smtClean="0"/>
                  <a:t> then deterministic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𝑀𝑅𝐶</m:t>
                    </m:r>
                    <m:r>
                      <m:rPr>
                        <m:lit/>
                      </m:rPr>
                      <a:rPr lang="en-US" i="1" dirty="0">
                        <a:latin typeface="Cambria Math"/>
                        <a:ea typeface="Cambria Math"/>
                      </a:rPr>
                      <m:t>⊊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𝑁𝐶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Can simulate t-time CRCW PRAM algorithm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rounds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[Jacob,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Lieber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Sitchinnava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MFCS’14]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Only known unconditional LB: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/>
                        </a:solidFill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Guided Interval Fusion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dirty="0">
                    <a:solidFill>
                      <a:srgbClr val="0070C0"/>
                    </a:solidFill>
                  </a:rPr>
                  <a:t>Fish, Kun, </a:t>
                </a:r>
                <a:r>
                  <a:rPr lang="en-US" dirty="0" err="1">
                    <a:solidFill>
                      <a:srgbClr val="0070C0"/>
                    </a:solidFill>
                  </a:rPr>
                  <a:t>Lelkes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>
                    <a:solidFill>
                      <a:srgbClr val="0070C0"/>
                    </a:solidFill>
                  </a:rPr>
                  <a:t>Reyzin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Turan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DISC’15]</a:t>
                </a:r>
              </a:p>
              <a:p>
                <a:pPr lvl="1"/>
                <a:r>
                  <a:rPr lang="en-US" dirty="0" smtClean="0"/>
                  <a:t>Can recognize regular languages in O(1) rounds</a:t>
                </a:r>
              </a:p>
              <a:p>
                <a:pPr lvl="1"/>
                <a:r>
                  <a:rPr lang="en-US" dirty="0" smtClean="0"/>
                  <a:t>Some (conditional) hierarchy theorems for MPC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Roughgarden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Vassilvitskii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Wang SPAA’16]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Show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chemeClr val="tx1"/>
                        </a:solidFill>
                        <a:latin typeface="Cambria Math"/>
                      </a:rPr>
                      <m:t>Ω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lower bounds using degree bound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Certain type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/>
                        </a:solidFill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-round MPC lower bounds implies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m:rPr>
                        <m:lit/>
                      </m:rP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lit/>
                      </m:rP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⊊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	</a:t>
                </a: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105400"/>
              </a:xfrm>
              <a:blipFill rotWithShape="1">
                <a:blip r:embed="rId2"/>
                <a:stretch>
                  <a:fillRect l="-991" t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8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MPC for Specific Problems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Combinatorial Optimization</a:t>
                </a:r>
              </a:p>
              <a:p>
                <a:pPr lvl="1"/>
                <a:r>
                  <a:rPr lang="en-US" dirty="0" err="1" smtClean="0"/>
                  <a:t>Matchings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Large constant approx.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rounds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[“6 Poles”]</a:t>
                </a:r>
              </a:p>
              <a:p>
                <a:pPr lvl="2"/>
                <a:r>
                  <a:rPr lang="en-US" dirty="0" smtClean="0"/>
                  <a:t>Small constant approximation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rounds</a:t>
                </a:r>
              </a:p>
              <a:p>
                <a:pPr lvl="1"/>
                <a:r>
                  <a:rPr lang="en-US" dirty="0" err="1" smtClean="0"/>
                  <a:t>Submodular</a:t>
                </a:r>
                <a:r>
                  <a:rPr lang="en-US" dirty="0" smtClean="0"/>
                  <a:t> Maximization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[BENW, STOC’16]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(1+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-approx. Euclidean </a:t>
                </a:r>
                <a:r>
                  <a:rPr lang="en-US" dirty="0" err="1" smtClean="0"/>
                  <a:t>Bichromatic</a:t>
                </a:r>
                <a:r>
                  <a:rPr lang="en-US" dirty="0" smtClean="0"/>
                  <a:t> Matching Size in O(1) rounds for constant dimension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[ANO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’14, STOC’14]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(1+</m:t>
                    </m:r>
                    <m:r>
                      <a:rPr lang="en-US" i="1" dirty="0">
                        <a:latin typeface="Cambria Math"/>
                      </a:rPr>
                      <m:t>𝜖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-approx. </a:t>
                </a:r>
                <a:r>
                  <a:rPr lang="en-US" dirty="0" smtClean="0"/>
                  <a:t>Euclidean MST</a:t>
                </a:r>
                <a:r>
                  <a:rPr lang="en-US" dirty="0"/>
                  <a:t> in O(1) rounds for constant dimension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[ANO</a:t>
                </a:r>
                <a:r>
                  <a:rPr lang="en-US" b="1" dirty="0">
                    <a:solidFill>
                      <a:srgbClr val="FF0000"/>
                    </a:solidFill>
                  </a:rPr>
                  <a:t>Y</a:t>
                </a:r>
                <a:r>
                  <a:rPr lang="en-US" dirty="0">
                    <a:solidFill>
                      <a:srgbClr val="0070C0"/>
                    </a:solidFill>
                  </a:rPr>
                  <a:t>’14, STOC’14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]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630" t="-2509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43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MPC for Specific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/>
          <a:lstStyle/>
          <a:p>
            <a:r>
              <a:rPr lang="en-US" dirty="0"/>
              <a:t>Clustering </a:t>
            </a:r>
          </a:p>
          <a:p>
            <a:pPr lvl="1"/>
            <a:r>
              <a:rPr lang="en-US" dirty="0"/>
              <a:t>K-means: </a:t>
            </a:r>
            <a:r>
              <a:rPr lang="en-US" dirty="0" smtClean="0">
                <a:solidFill>
                  <a:srgbClr val="0070C0"/>
                </a:solidFill>
              </a:rPr>
              <a:t>[BMVKV, VLDB’12][BEL</a:t>
            </a:r>
            <a:r>
              <a:rPr lang="en-US" dirty="0">
                <a:solidFill>
                  <a:srgbClr val="0070C0"/>
                </a:solidFill>
              </a:rPr>
              <a:t>, NIPS’13]</a:t>
            </a:r>
          </a:p>
          <a:p>
            <a:pPr lvl="1"/>
            <a:r>
              <a:rPr lang="en-US" dirty="0"/>
              <a:t>K-center, K-median: </a:t>
            </a:r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dirty="0" smtClean="0">
                <a:solidFill>
                  <a:srgbClr val="0070C0"/>
                </a:solidFill>
              </a:rPr>
              <a:t>EIM, </a:t>
            </a:r>
            <a:r>
              <a:rPr lang="en-US" dirty="0">
                <a:solidFill>
                  <a:srgbClr val="0070C0"/>
                </a:solidFill>
              </a:rPr>
              <a:t>KDD’11]</a:t>
            </a:r>
          </a:p>
          <a:p>
            <a:pPr lvl="1"/>
            <a:r>
              <a:rPr lang="en-US" dirty="0"/>
              <a:t>Correlation </a:t>
            </a:r>
            <a:r>
              <a:rPr lang="en-US" dirty="0" smtClean="0"/>
              <a:t>Clustering: </a:t>
            </a:r>
            <a:r>
              <a:rPr lang="en-US" dirty="0" smtClean="0">
                <a:solidFill>
                  <a:srgbClr val="0070C0"/>
                </a:solidFill>
              </a:rPr>
              <a:t>[CDK, KDD’14]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Single-Linkage </a:t>
            </a:r>
            <a:r>
              <a:rPr lang="en-US" dirty="0" smtClean="0"/>
              <a:t>Clustering: </a:t>
            </a:r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 err="1" smtClean="0">
                <a:solidFill>
                  <a:srgbClr val="0070C0"/>
                </a:solidFill>
              </a:rPr>
              <a:t>Vadapalli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Y </a:t>
            </a:r>
            <a:r>
              <a:rPr lang="en-US" dirty="0" smtClean="0">
                <a:solidFill>
                  <a:srgbClr val="0070C0"/>
                </a:solidFill>
              </a:rPr>
              <a:t>‘17]</a:t>
            </a:r>
          </a:p>
          <a:p>
            <a:r>
              <a:rPr lang="en-US" dirty="0" smtClean="0"/>
              <a:t>See my talk at Facebook for details on clustering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MPC for Specific Problems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Dynamic Programming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 err="1" smtClean="0">
                <a:solidFill>
                  <a:srgbClr val="0070C0"/>
                </a:solidFill>
              </a:rPr>
              <a:t>Im</a:t>
            </a:r>
            <a:r>
              <a:rPr lang="en-US" dirty="0" smtClean="0">
                <a:solidFill>
                  <a:srgbClr val="0070C0"/>
                </a:solidFill>
              </a:rPr>
              <a:t>, Moseley, Sun STOC’17]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Optimal Binary Search Tree</a:t>
            </a:r>
          </a:p>
          <a:p>
            <a:pPr lvl="2"/>
            <a:r>
              <a:rPr lang="en-US" dirty="0" smtClean="0"/>
              <a:t>Weighted Interval Selection</a:t>
            </a:r>
          </a:p>
          <a:p>
            <a:pPr lvl="2"/>
            <a:r>
              <a:rPr lang="en-US" dirty="0" smtClean="0"/>
              <a:t>Longest Increasing Subsequence</a:t>
            </a:r>
          </a:p>
          <a:p>
            <a:pPr lvl="1"/>
            <a:r>
              <a:rPr lang="en-US" dirty="0" smtClean="0"/>
              <a:t>Active area of research right now</a:t>
            </a:r>
          </a:p>
          <a:p>
            <a:r>
              <a:rPr lang="en-US" dirty="0" smtClean="0"/>
              <a:t>Other problems</a:t>
            </a:r>
          </a:p>
          <a:p>
            <a:pPr lvl="1"/>
            <a:r>
              <a:rPr lang="en-US" dirty="0" smtClean="0"/>
              <a:t>Triangle Counting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483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Cluster Computation (a la BSP)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8839200" cy="2743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 smtClean="0"/>
                  <a:t>Input</a:t>
                </a:r>
                <a:r>
                  <a:rPr lang="en-US" dirty="0" smtClean="0"/>
                  <a:t>: size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n </a:t>
                </a:r>
                <a:r>
                  <a:rPr lang="en-US" dirty="0" smtClean="0"/>
                  <a:t>(e.g. </a:t>
                </a:r>
                <a:r>
                  <a:rPr lang="en-US" b="1" dirty="0" smtClean="0"/>
                  <a:t>n </a:t>
                </a:r>
                <a:r>
                  <a:rPr lang="en-US" dirty="0" smtClean="0"/>
                  <a:t>=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billions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of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edges in a graph)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𝑴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 smtClean="0"/>
                  <a:t>M</a:t>
                </a:r>
                <a:r>
                  <a:rPr lang="en-US" dirty="0" smtClean="0"/>
                  <a:t>achines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</a:t>
                </a:r>
                <a:r>
                  <a:rPr lang="en-US" dirty="0" smtClean="0"/>
                  <a:t>pace (RAM) each </a:t>
                </a:r>
              </a:p>
              <a:p>
                <a:pPr lvl="1"/>
                <a:r>
                  <a:rPr lang="en-US" dirty="0" smtClean="0"/>
                  <a:t>Constant overhead in RAM: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𝑴</m:t>
                    </m:r>
                    <m:r>
                      <a:rPr lang="en-US" i="1" dirty="0">
                        <a:latin typeface="Cambria Math"/>
                      </a:rPr>
                      <m:t>⋅</m:t>
                    </m:r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 = 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b="1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 smtClean="0"/>
                  <a:t>, e.g.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= 0.1</a:t>
                </a:r>
                <a:r>
                  <a:rPr lang="en-US" dirty="0"/>
                  <a:t> 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= 0.5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𝑴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𝑂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r>
                  <a:rPr lang="en-US" b="1" dirty="0" smtClean="0"/>
                  <a:t>Output</a:t>
                </a:r>
                <a:r>
                  <a:rPr lang="en-US" dirty="0"/>
                  <a:t>: solution to a </a:t>
                </a:r>
                <a:r>
                  <a:rPr lang="en-US" dirty="0" smtClean="0"/>
                  <a:t>problem (often size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Doesn’t fit in local RAM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𝑺</m:t>
                    </m:r>
                    <m:r>
                      <a:rPr lang="en-US" b="0" i="0" dirty="0" smtClean="0">
                        <a:latin typeface="Cambria Math"/>
                      </a:rPr>
                      <m:t>≪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839200" cy="2743200"/>
              </a:xfrm>
              <a:blipFill rotWithShape="1">
                <a:blip r:embed="rId2"/>
                <a:stretch>
                  <a:fillRect l="-1379" t="-5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3893850"/>
            <a:ext cx="4048125" cy="2228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181600" y="4655850"/>
            <a:ext cx="3886200" cy="1569660"/>
            <a:chOff x="5181600" y="4572000"/>
            <a:chExt cx="3886200" cy="1569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181600" y="4572000"/>
                  <a:ext cx="156210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9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/>
                        </m:d>
                      </m:oMath>
                    </m:oMathPara>
                  </a14:m>
                  <a:endParaRPr lang="en-US" sz="9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572000"/>
                  <a:ext cx="1562100" cy="156966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934200" y="5211738"/>
                  <a:ext cx="2133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1" i="1" dirty="0" smtClean="0">
                          <a:latin typeface="Cambria Math"/>
                        </a:rPr>
                        <m:t>𝑴</m:t>
                      </m:r>
                      <m:r>
                        <a:rPr lang="en-US" sz="2800" b="1" i="1" dirty="0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2800" dirty="0" smtClean="0"/>
                    <a:t>machines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5211738"/>
                  <a:ext cx="2133600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1724025" y="4776148"/>
            <a:ext cx="2324100" cy="2085320"/>
            <a:chOff x="1724025" y="4692298"/>
            <a:chExt cx="2324100" cy="2085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 rot="5400000">
                  <a:off x="1727805" y="4688518"/>
                  <a:ext cx="156210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9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/>
                        </m:d>
                      </m:oMath>
                    </m:oMathPara>
                  </a14:m>
                  <a:endParaRPr lang="en-US" sz="9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727805" y="4688518"/>
                  <a:ext cx="1562100" cy="156966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42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1914525" y="6254398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 </a:t>
              </a:r>
              <a:r>
                <a:rPr lang="en-US" sz="2800" dirty="0" smtClean="0"/>
                <a:t>space</a:t>
              </a:r>
              <a:endParaRPr 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8600" y="3933438"/>
                <a:ext cx="4343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𝐈𝐧𝐩𝐮𝐭</m:t>
                    </m:r>
                    <m:r>
                      <a:rPr lang="en-US" sz="2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size</m:t>
                    </m:r>
                    <m:r>
                      <a:rPr lang="en-US" sz="2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dirty="0" smtClean="0"/>
                  <a:t>  </a:t>
                </a:r>
                <a:r>
                  <a:rPr lang="en-US" sz="4400" b="1" dirty="0" smtClean="0">
                    <a:latin typeface="Cambria Math"/>
                    <a:ea typeface="Cambria Math"/>
                  </a:rPr>
                  <a:t>⇒</a:t>
                </a:r>
                <a:endParaRPr lang="en-US" sz="4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933438"/>
                <a:ext cx="4343400" cy="769441"/>
              </a:xfrm>
              <a:prstGeom prst="rect">
                <a:avLst/>
              </a:prstGeom>
              <a:blipFill rotWithShape="1">
                <a:blip r:embed="rId9"/>
                <a:stretch>
                  <a:fillRect t="-17460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10200" y="3886586"/>
                <a:ext cx="207645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b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sz="4000" b="0" i="0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𝐎𝐮𝐭𝐩𝐮𝐭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886586"/>
                <a:ext cx="2076450" cy="69371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99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Thanks! Questions?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Slides will be available on </a:t>
            </a:r>
            <a:r>
              <a:rPr lang="en-US" b="1" dirty="0">
                <a:hlinkClick r:id="rId2"/>
              </a:rPr>
              <a:t>http://grigory.us</a:t>
            </a:r>
            <a:endParaRPr lang="en-US" b="1" dirty="0"/>
          </a:p>
          <a:p>
            <a:r>
              <a:rPr lang="en-US" dirty="0" smtClean="0"/>
              <a:t>More about algorithms for massive data:</a:t>
            </a:r>
          </a:p>
          <a:p>
            <a:pPr marL="0" indent="0" algn="ctr">
              <a:buNone/>
            </a:pPr>
            <a:r>
              <a:rPr lang="en-US" b="1" dirty="0" smtClean="0">
                <a:hlinkClick r:id="rId3"/>
              </a:rPr>
              <a:t>http://grigory.us/blog/</a:t>
            </a:r>
            <a:endParaRPr lang="en-US" b="1" dirty="0" smtClean="0"/>
          </a:p>
          <a:p>
            <a:r>
              <a:rPr lang="en-US" dirty="0" smtClean="0"/>
              <a:t>More in the classes I teach: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733800"/>
            <a:ext cx="2514600" cy="29337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733800"/>
            <a:ext cx="2158952" cy="287860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79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3352800"/>
            <a:ext cx="4572000" cy="3427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Example: Single Linkage Clustering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295400"/>
                <a:ext cx="8229600" cy="4525963"/>
              </a:xfrm>
            </p:spPr>
            <p:txBody>
              <a:bodyPr/>
              <a:lstStyle/>
              <a:p>
                <a:r>
                  <a:rPr lang="en-US" sz="2800" dirty="0" smtClean="0"/>
                  <a:t>[Zahn’71] </a:t>
                </a:r>
                <a:r>
                  <a:rPr lang="en-US" sz="2800" b="1" dirty="0" smtClean="0"/>
                  <a:t>Clustering</a:t>
                </a:r>
                <a:r>
                  <a:rPr lang="en-US" sz="2800" dirty="0" smtClean="0"/>
                  <a:t> via Minimum Spanning Tree: </a:t>
                </a: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 smtClean="0"/>
                  <a:t>clusters: remove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 smtClean="0"/>
                  <a:t> longest edges from MST</a:t>
                </a:r>
              </a:p>
              <a:p>
                <a:r>
                  <a:rPr lang="en-US" dirty="0" smtClean="0"/>
                  <a:t>Maximizes </a:t>
                </a:r>
                <a:r>
                  <a:rPr lang="en-US" b="1" dirty="0" smtClean="0"/>
                  <a:t>minimum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intercluster</a:t>
                </a:r>
                <a:r>
                  <a:rPr lang="en-US" dirty="0" smtClean="0"/>
                  <a:t> distance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95400"/>
                <a:ext cx="8229600" cy="4525963"/>
              </a:xfrm>
              <a:blipFill rotWithShape="1">
                <a:blip r:embed="rId4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" y="3505200"/>
            <a:ext cx="3548253" cy="26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60960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[Kleinberg, </a:t>
            </a:r>
            <a:r>
              <a:rPr lang="en-US" sz="2800" dirty="0" err="1" smtClean="0">
                <a:solidFill>
                  <a:srgbClr val="0070C0"/>
                </a:solidFill>
              </a:rPr>
              <a:t>Tardos</a:t>
            </a:r>
            <a:r>
              <a:rPr lang="en-US" sz="2800" dirty="0" smtClean="0">
                <a:solidFill>
                  <a:srgbClr val="0070C0"/>
                </a:solidFill>
              </a:rPr>
              <a:t>]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78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Large geometric graphs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610600" cy="48307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Graph algorithms: </a:t>
                </a:r>
                <a:r>
                  <a:rPr lang="en-US" b="1" dirty="0"/>
                  <a:t>Dense graphs</a:t>
                </a:r>
                <a:r>
                  <a:rPr lang="en-US" dirty="0"/>
                  <a:t> vs. sparse graphs</a:t>
                </a:r>
              </a:p>
              <a:p>
                <a:pPr lvl="1"/>
                <a:r>
                  <a:rPr lang="en-US" b="1" dirty="0"/>
                  <a:t>Dense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≫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 smtClean="0"/>
                  <a:t>Sparse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≪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. </a:t>
                </a:r>
                <a:endParaRPr lang="en-US" sz="2800" b="1" u="sng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2800" b="1" u="sng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800" b="1" u="sng" dirty="0" smtClean="0">
                    <a:solidFill>
                      <a:srgbClr val="0070C0"/>
                    </a:solidFill>
                    <a:latin typeface="Cambria Math"/>
                  </a:rPr>
                  <a:t>Our setting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Cambria Math"/>
                  </a:rPr>
                  <a:t>:</a:t>
                </a:r>
              </a:p>
              <a:p>
                <a:pPr lvl="1"/>
                <a:r>
                  <a:rPr lang="en-US" sz="2400" dirty="0" smtClean="0">
                    <a:latin typeface="Cambria Math"/>
                  </a:rPr>
                  <a:t>Dense graphs, sparsely represented: O(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Cambria Math"/>
                  </a:rPr>
                  <a:t>n</a:t>
                </a:r>
                <a:r>
                  <a:rPr lang="en-US" sz="2400" dirty="0" smtClean="0">
                    <a:latin typeface="Cambria Math"/>
                  </a:rPr>
                  <a:t>) space</a:t>
                </a:r>
              </a:p>
              <a:p>
                <a:pPr lvl="1"/>
                <a:r>
                  <a:rPr lang="en-US" sz="2400" dirty="0" smtClean="0">
                    <a:latin typeface="Cambria Math"/>
                  </a:rPr>
                  <a:t>Output doesn’t fit on one machine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𝑺</m:t>
                    </m:r>
                    <m:r>
                      <a:rPr lang="en-US" sz="2400" i="1" dirty="0">
                        <a:latin typeface="Cambria Math"/>
                      </a:rPr>
                      <m:t>≪ 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>
                    <a:latin typeface="Cambria Math"/>
                  </a:rPr>
                  <a:t>)</a:t>
                </a:r>
              </a:p>
              <a:p>
                <a:r>
                  <a:rPr lang="en-US" sz="2600" b="1" dirty="0" smtClean="0"/>
                  <a:t>Today: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(1+</m:t>
                    </m:r>
                    <m:r>
                      <a:rPr lang="en-US" sz="2600" i="1" dirty="0" smtClean="0">
                        <a:latin typeface="Cambria Math"/>
                      </a:rPr>
                      <m:t>𝜖</m:t>
                    </m:r>
                    <m:r>
                      <a:rPr lang="en-US" sz="26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-approximate MST </a:t>
                </a:r>
                <a:r>
                  <a:rPr lang="en-US" sz="2600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sz="2600" dirty="0" err="1" smtClean="0">
                    <a:solidFill>
                      <a:srgbClr val="0070C0"/>
                    </a:solidFill>
                  </a:rPr>
                  <a:t>Andoni</a:t>
                </a:r>
                <a:r>
                  <a:rPr lang="en-US" sz="26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600" dirty="0" err="1" smtClean="0">
                    <a:solidFill>
                      <a:srgbClr val="0070C0"/>
                    </a:solidFill>
                  </a:rPr>
                  <a:t>Onak</a:t>
                </a:r>
                <a:r>
                  <a:rPr lang="en-US" sz="26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600" dirty="0" err="1" smtClean="0">
                    <a:solidFill>
                      <a:srgbClr val="0070C0"/>
                    </a:solidFill>
                  </a:rPr>
                  <a:t>Nikolov</a:t>
                </a:r>
                <a:r>
                  <a:rPr lang="en-US" sz="26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600" b="1" dirty="0" smtClean="0">
                    <a:solidFill>
                      <a:srgbClr val="FF0000"/>
                    </a:solidFill>
                  </a:rPr>
                  <a:t>Y.</a:t>
                </a:r>
                <a:r>
                  <a:rPr lang="en-US" sz="2600" dirty="0" smtClean="0">
                    <a:solidFill>
                      <a:srgbClr val="0070C0"/>
                    </a:solidFill>
                  </a:rPr>
                  <a:t>]</a:t>
                </a:r>
                <a:endParaRPr lang="en-US" sz="2600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  <m:r>
                      <a:rPr lang="en-US" sz="2200" i="1" dirty="0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2200" dirty="0" smtClean="0"/>
                  <a:t>  (easy to generalize)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  <m:r>
                      <a:rPr lang="en-US" sz="2200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200" b="0" i="1" dirty="0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1" i="1" dirty="0" smtClean="0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fName>
                      <m:e>
                        <m:r>
                          <a:rPr lang="en-US" sz="2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m:rPr>
                        <m:nor/>
                      </m:rPr>
                      <a:rPr lang="en-US" sz="2200" b="0" i="0" dirty="0" smtClean="0">
                        <a:latin typeface="Cambria Math"/>
                      </a:rPr>
                      <m:t>= </m:t>
                    </m:r>
                    <m:r>
                      <m:rPr>
                        <m:nor/>
                      </m:rPr>
                      <a:rPr lang="en-US" sz="2200" dirty="0"/>
                      <m:t>O</m:t>
                    </m:r>
                    <m:r>
                      <m:rPr>
                        <m:nor/>
                      </m:rPr>
                      <a:rPr lang="en-US" sz="2200" dirty="0"/>
                      <m:t>(1) </m:t>
                    </m:r>
                  </m:oMath>
                </a14:m>
                <a:r>
                  <a:rPr lang="en-US" sz="2200" dirty="0" smtClean="0"/>
                  <a:t>rounds (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/>
                      </a:rPr>
                      <m:t>𝑺</m:t>
                    </m:r>
                    <m:r>
                      <a:rPr lang="en-US" sz="22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200" b="1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𝛀</m:t>
                        </m:r>
                        <m:r>
                          <a:rPr lang="en-US" sz="2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 smtClean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610600" cy="4830763"/>
              </a:xfrm>
              <a:blipFill rotWithShape="1">
                <a:blip r:embed="rId2"/>
                <a:stretch>
                  <a:fillRect l="-1487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24633" y="3200400"/>
            <a:ext cx="8686800" cy="2819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51" y="2995946"/>
            <a:ext cx="3586249" cy="3586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52400"/>
                <a:ext cx="83820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-MST in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𝑅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rounds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8382000" cy="1143000"/>
              </a:xfrm>
              <a:blipFill rotWithShape="1">
                <a:blip r:embed="rId3"/>
                <a:stretch>
                  <a:fillRect r="-2982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25198"/>
                <a:ext cx="8229600" cy="304684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 smtClean="0"/>
                  <a:t>Assume points have integer coordinates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/>
                          </a:rPr>
                          <m:t>0, …,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</a:rPr>
                          <m:t>Δ</m:t>
                        </m:r>
                      </m:e>
                    </m:d>
                  </m:oMath>
                </a14:m>
                <a:r>
                  <a:rPr lang="en-US" sz="2800" dirty="0" smtClean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Δ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/>
                      </a:rPr>
                      <m:t> .</m:t>
                    </m:r>
                  </m:oMath>
                </a14:m>
                <a:endParaRPr lang="en-US" sz="2800" b="0" dirty="0" smtClean="0"/>
              </a:p>
              <a:p>
                <a:pPr marL="0" indent="0">
                  <a:buNone/>
                </a:pPr>
                <a:endParaRPr lang="en-US" sz="2800" b="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Impose an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𝑂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800" i="1" dirty="0" smtClean="0">
                        <a:latin typeface="Cambria Math"/>
                      </a:rPr>
                      <m:t>log</m:t>
                    </m:r>
                    <m:r>
                      <a:rPr lang="en-US" sz="2800" i="1" dirty="0" smtClean="0">
                        <a:latin typeface="Cambria Math"/>
                      </a:rPr>
                      <m:t>⁡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-depth </a:t>
                </a:r>
                <a:r>
                  <a:rPr lang="en-US" sz="2800" dirty="0" err="1" smtClean="0"/>
                  <a:t>quadtree</a:t>
                </a:r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800" b="0" dirty="0" smtClean="0"/>
                  <a:t>Bottom-up: For each cell in the </a:t>
                </a:r>
                <a:r>
                  <a:rPr lang="en-US" sz="2800" b="0" dirty="0" err="1" smtClean="0"/>
                  <a:t>quadtree</a:t>
                </a:r>
                <a:r>
                  <a:rPr lang="en-US" sz="2800" b="0" dirty="0" smtClean="0"/>
                  <a:t> </a:t>
                </a:r>
              </a:p>
              <a:p>
                <a:pPr lvl="1"/>
                <a:r>
                  <a:rPr lang="en-US" sz="2400" b="0" dirty="0" smtClean="0"/>
                  <a:t>compute optimum MSTs in </a:t>
                </a:r>
                <a:r>
                  <a:rPr lang="en-US" sz="2400" b="0" dirty="0" err="1" smtClean="0"/>
                  <a:t>subcells</a:t>
                </a:r>
                <a:endParaRPr lang="en-US" sz="2400" b="0" dirty="0" smtClean="0"/>
              </a:p>
              <a:p>
                <a:pPr lvl="1"/>
                <a:r>
                  <a:rPr lang="en-US" sz="2400" dirty="0" smtClean="0"/>
                  <a:t>Use only </a:t>
                </a:r>
                <a:r>
                  <a:rPr lang="en-US" sz="2400" b="1" dirty="0" smtClean="0"/>
                  <a:t>one</a:t>
                </a:r>
                <a:r>
                  <a:rPr lang="en-US" sz="2400" dirty="0" smtClean="0"/>
                  <a:t> 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representative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/>
                  <a:t>from each cell on the next level</a:t>
                </a:r>
                <a:endParaRPr lang="en-US" sz="2400" b="1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400" dirty="0"/>
                  <a:t>	</a:t>
                </a:r>
                <a:endParaRPr lang="en-US" sz="24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25198"/>
                <a:ext cx="8229600" cy="3046843"/>
              </a:xfrm>
              <a:blipFill rotWithShape="1">
                <a:blip r:embed="rId4"/>
                <a:stretch>
                  <a:fillRect l="-1259" t="-400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904782" y="4353911"/>
            <a:ext cx="2362200" cy="1981200"/>
            <a:chOff x="904782" y="4353911"/>
            <a:chExt cx="2362200" cy="1981200"/>
          </a:xfrm>
        </p:grpSpPr>
        <p:sp>
          <p:nvSpPr>
            <p:cNvPr id="4" name="Rectangle 3"/>
            <p:cNvSpPr/>
            <p:nvPr/>
          </p:nvSpPr>
          <p:spPr>
            <a:xfrm>
              <a:off x="904782" y="4353911"/>
              <a:ext cx="2362200" cy="1981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0"/>
              <a:endCxn id="4" idx="2"/>
            </p:cNvCxnSpPr>
            <p:nvPr/>
          </p:nvCxnSpPr>
          <p:spPr>
            <a:xfrm>
              <a:off x="2085882" y="4353911"/>
              <a:ext cx="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1"/>
              <a:endCxn id="4" idx="3"/>
            </p:cNvCxnSpPr>
            <p:nvPr/>
          </p:nvCxnSpPr>
          <p:spPr>
            <a:xfrm>
              <a:off x="904782" y="5344511"/>
              <a:ext cx="2362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133382" y="4658711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666782" y="4582511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514382" y="5039711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285782" y="5725511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704882" y="5728686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466882" y="5877911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78838" y="569138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359725" y="496958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55025" y="4655536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02625" y="5112736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12" idx="5"/>
              <a:endCxn id="14" idx="1"/>
            </p:cNvCxnSpPr>
            <p:nvPr/>
          </p:nvCxnSpPr>
          <p:spPr>
            <a:xfrm>
              <a:off x="1198423" y="4723752"/>
              <a:ext cx="327118" cy="3271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3" idx="3"/>
              <a:endCxn id="14" idx="7"/>
            </p:cNvCxnSpPr>
            <p:nvPr/>
          </p:nvCxnSpPr>
          <p:spPr>
            <a:xfrm flipH="1">
              <a:off x="1579423" y="4647552"/>
              <a:ext cx="98518" cy="4033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5" idx="6"/>
              <a:endCxn id="16" idx="2"/>
            </p:cNvCxnSpPr>
            <p:nvPr/>
          </p:nvCxnSpPr>
          <p:spPr>
            <a:xfrm>
              <a:off x="1361982" y="5763611"/>
              <a:ext cx="342900" cy="317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9" idx="6"/>
              <a:endCxn id="21" idx="1"/>
            </p:cNvCxnSpPr>
            <p:nvPr/>
          </p:nvCxnSpPr>
          <p:spPr>
            <a:xfrm>
              <a:off x="2435925" y="5007684"/>
              <a:ext cx="277859" cy="11621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0" idx="4"/>
              <a:endCxn id="21" idx="7"/>
            </p:cNvCxnSpPr>
            <p:nvPr/>
          </p:nvCxnSpPr>
          <p:spPr>
            <a:xfrm flipH="1">
              <a:off x="2767666" y="4731736"/>
              <a:ext cx="125459" cy="39215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8" idx="2"/>
              <a:endCxn id="17" idx="7"/>
            </p:cNvCxnSpPr>
            <p:nvPr/>
          </p:nvCxnSpPr>
          <p:spPr>
            <a:xfrm flipH="1">
              <a:off x="2531923" y="5729480"/>
              <a:ext cx="346915" cy="1595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4" idx="4"/>
              <a:endCxn id="16" idx="0"/>
            </p:cNvCxnSpPr>
            <p:nvPr/>
          </p:nvCxnSpPr>
          <p:spPr>
            <a:xfrm>
              <a:off x="1552482" y="5115911"/>
              <a:ext cx="190500" cy="61277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6" idx="6"/>
              <a:endCxn id="17" idx="2"/>
            </p:cNvCxnSpPr>
            <p:nvPr/>
          </p:nvCxnSpPr>
          <p:spPr>
            <a:xfrm>
              <a:off x="1781082" y="5766786"/>
              <a:ext cx="685800" cy="14922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7" idx="0"/>
              <a:endCxn id="21" idx="4"/>
            </p:cNvCxnSpPr>
            <p:nvPr/>
          </p:nvCxnSpPr>
          <p:spPr>
            <a:xfrm flipV="1">
              <a:off x="2504982" y="5188936"/>
              <a:ext cx="235743" cy="68897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800600" y="4308253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Wrong representative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O(1)-approximation per level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5484946" y="5327152"/>
            <a:ext cx="2362200" cy="972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5" idx="0"/>
            <a:endCxn id="45" idx="2"/>
          </p:cNvCxnSpPr>
          <p:nvPr/>
        </p:nvCxnSpPr>
        <p:spPr>
          <a:xfrm>
            <a:off x="6666046" y="5327152"/>
            <a:ext cx="0" cy="972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1755" y="57288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013755" y="572330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699555" y="5719582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565955" y="5723309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8" idx="2"/>
            <a:endCxn id="51" idx="6"/>
          </p:cNvCxnSpPr>
          <p:nvPr/>
        </p:nvCxnSpPr>
        <p:spPr>
          <a:xfrm flipH="1" flipV="1">
            <a:off x="5642155" y="5761409"/>
            <a:ext cx="609600" cy="55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7089955" y="5758618"/>
            <a:ext cx="609600" cy="55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637346" y="5729324"/>
            <a:ext cx="2079718" cy="37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508758" y="6299621"/>
            <a:ext cx="2314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57200" y="2391999"/>
            <a:ext cx="8153400" cy="160020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  <p:bldP spid="45" grpId="0" animBg="1"/>
      <p:bldP spid="48" grpId="0" animBg="1"/>
      <p:bldP spid="49" grpId="0" animBg="1"/>
      <p:bldP spid="50" grpId="0" animBg="1"/>
      <p:bldP spid="51" grpId="0" animBg="1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4386293" y="48006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Wrong representative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O(1)-approximation per level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-nets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  <a:blipFill rotWithShape="1"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799"/>
                <a:ext cx="8458200" cy="5118891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4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4000" dirty="0" smtClean="0"/>
                  <a:t>-net for a cell C with side length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4000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n-US" sz="2900" dirty="0"/>
                  <a:t>Collection </a:t>
                </a:r>
                <a:r>
                  <a:rPr lang="en-US" sz="2900" b="1" dirty="0"/>
                  <a:t>S</a:t>
                </a:r>
                <a:r>
                  <a:rPr lang="en-US" sz="2900" dirty="0"/>
                  <a:t> of vertices in C, </a:t>
                </a:r>
                <a:r>
                  <a:rPr lang="en-US" sz="2900" dirty="0" smtClean="0"/>
                  <a:t>every </a:t>
                </a:r>
                <a:r>
                  <a:rPr lang="en-US" sz="2900" dirty="0"/>
                  <a:t>vertex is at distance &lt;= </a:t>
                </a:r>
                <a14:m>
                  <m:oMath xmlns:m="http://schemas.openxmlformats.org/officeDocument/2006/math">
                    <m:r>
                      <a:rPr lang="en-US" sz="2900" b="1" i="1" dirty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29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900" dirty="0"/>
                  <a:t> from some vertex in </a:t>
                </a:r>
                <a:r>
                  <a:rPr lang="en-US" sz="2900" b="1" dirty="0" smtClean="0"/>
                  <a:t>S</a:t>
                </a:r>
                <a:r>
                  <a:rPr lang="en-US" sz="2900" dirty="0" smtClean="0"/>
                  <a:t>. (Fact</a:t>
                </a:r>
                <a:r>
                  <a:rPr lang="en-US" sz="2900" dirty="0"/>
                  <a:t>: Can efficiently compute </a:t>
                </a:r>
                <a14:m>
                  <m:oMath xmlns:m="http://schemas.openxmlformats.org/officeDocument/2006/math">
                    <m:r>
                      <a:rPr lang="en-US" sz="29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sz="2900" dirty="0" smtClean="0"/>
                  <a:t>-net </a:t>
                </a:r>
                <a:r>
                  <a:rPr lang="en-US" sz="2900" dirty="0"/>
                  <a:t>of size </a:t>
                </a:r>
                <a14:m>
                  <m:oMath xmlns:m="http://schemas.openxmlformats.org/officeDocument/2006/math">
                    <m:r>
                      <a:rPr lang="en-US" sz="2900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900" i="1" dirty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900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900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900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9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sz="2900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9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900" dirty="0" smtClean="0"/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     </a:t>
                </a:r>
                <a:r>
                  <a:rPr lang="en-US" sz="4000" dirty="0" smtClean="0"/>
                  <a:t>Bottom-up</a:t>
                </a:r>
                <a:r>
                  <a:rPr lang="en-US" sz="4000" dirty="0"/>
                  <a:t>: For each </a:t>
                </a:r>
                <a:r>
                  <a:rPr lang="en-US" sz="4000" dirty="0" smtClean="0"/>
                  <a:t>cell in </a:t>
                </a:r>
                <a:r>
                  <a:rPr lang="en-US" sz="4000" dirty="0"/>
                  <a:t>the </a:t>
                </a:r>
                <a:r>
                  <a:rPr lang="en-US" sz="4000" dirty="0" err="1"/>
                  <a:t>quadtree</a:t>
                </a:r>
                <a:r>
                  <a:rPr lang="en-US" sz="4000" dirty="0"/>
                  <a:t> </a:t>
                </a:r>
              </a:p>
              <a:p>
                <a:pPr lvl="1"/>
                <a:r>
                  <a:rPr lang="en-US" sz="4000" dirty="0"/>
                  <a:t>C</a:t>
                </a:r>
                <a:r>
                  <a:rPr lang="en-US" sz="4000" dirty="0" smtClean="0"/>
                  <a:t>ompute </a:t>
                </a:r>
                <a:r>
                  <a:rPr lang="en-US" sz="4000" dirty="0"/>
                  <a:t>optimum MSTs in </a:t>
                </a:r>
                <a:r>
                  <a:rPr lang="en-US" sz="4000" dirty="0" err="1"/>
                  <a:t>subcells</a:t>
                </a:r>
                <a:endParaRPr lang="en-US" sz="4000" dirty="0"/>
              </a:p>
              <a:p>
                <a:pPr lvl="1"/>
                <a:r>
                  <a:rPr lang="en-US" sz="4000" dirty="0"/>
                  <a:t>U</a:t>
                </a:r>
                <a:r>
                  <a:rPr lang="en-US" sz="4000" dirty="0" smtClean="0"/>
                  <a:t>se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4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4000" dirty="0" smtClean="0"/>
                  <a:t>-net from </a:t>
                </a:r>
                <a:r>
                  <a:rPr lang="en-US" sz="4000" dirty="0"/>
                  <a:t>each cell on the next </a:t>
                </a:r>
                <a:r>
                  <a:rPr lang="en-US" sz="4000" dirty="0" smtClean="0"/>
                  <a:t>level</a:t>
                </a:r>
                <a:endParaRPr lang="en-US" sz="4000" b="1" dirty="0" smtClean="0"/>
              </a:p>
              <a:p>
                <a:endParaRPr lang="en-US" sz="3400" b="1" dirty="0" smtClean="0"/>
              </a:p>
              <a:p>
                <a:r>
                  <a:rPr lang="en-US" sz="4000" b="1" dirty="0" smtClean="0"/>
                  <a:t>Idea</a:t>
                </a:r>
                <a:r>
                  <a:rPr lang="en-US" sz="4000" dirty="0" smtClean="0"/>
                  <a:t>: Pay </a:t>
                </a:r>
                <a:r>
                  <a:rPr lang="en-US" sz="4000" dirty="0"/>
                  <a:t>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dirty="0" smtClean="0">
                        <a:solidFill>
                          <a:schemeClr val="tx1"/>
                        </a:solidFill>
                        <a:latin typeface="Cambria Math"/>
                      </a:rPr>
                      <m:t>O</m:t>
                    </m:r>
                    <m:r>
                      <a:rPr lang="en-US" sz="400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4000" b="1" i="1" dirty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4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4000" dirty="0"/>
                  <a:t>) for </a:t>
                </a:r>
                <a:r>
                  <a:rPr lang="en-US" sz="4000" dirty="0" smtClean="0"/>
                  <a:t>an </a:t>
                </a:r>
                <a:r>
                  <a:rPr lang="en-US" sz="4000" b="1" dirty="0"/>
                  <a:t>edge</a:t>
                </a:r>
                <a:r>
                  <a:rPr lang="en-US" sz="4000" dirty="0"/>
                  <a:t> cut by cell with side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endParaRPr lang="en-US" sz="4000" b="1" dirty="0" smtClean="0">
                  <a:solidFill>
                    <a:srgbClr val="0070C0"/>
                  </a:solidFill>
                </a:endParaRPr>
              </a:p>
              <a:p>
                <a:r>
                  <a:rPr lang="en-US" sz="4000" dirty="0" smtClean="0"/>
                  <a:t>Randomly shift the </a:t>
                </a:r>
                <a:r>
                  <a:rPr lang="en-US" sz="4000" dirty="0" err="1" smtClean="0"/>
                  <a:t>quadtree</a:t>
                </a:r>
                <a:r>
                  <a:rPr lang="en-US" sz="4000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i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/>
                              </a:rPr>
                              <m:t>𝑐𝑢𝑡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𝑒𝑑𝑔𝑒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𝑜𝑓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𝑙𝑒𝑛𝑔𝑡h</m:t>
                            </m:r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𝑏𝑦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e>
                        </m:d>
                      </m:e>
                    </m:func>
                    <m:r>
                      <a:rPr lang="en-US" sz="4000" b="0" i="1" smtClean="0">
                        <a:latin typeface="Cambria Math"/>
                      </a:rPr>
                      <m:t>∼</m:t>
                    </m:r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ℓ/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4000" dirty="0" smtClean="0"/>
                  <a:t> – charge errors</a:t>
                </a: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799"/>
                <a:ext cx="8458200" cy="5118891"/>
              </a:xfrm>
              <a:blipFill rotWithShape="1">
                <a:blip r:embed="rId3"/>
                <a:stretch>
                  <a:fillRect l="-1225" t="-2619" r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922881" y="5660892"/>
            <a:ext cx="3333750" cy="1017196"/>
            <a:chOff x="1000125" y="4547230"/>
            <a:chExt cx="3333750" cy="1017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571875" y="4654907"/>
                  <a:ext cx="7620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sz="4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1875" y="4654907"/>
                  <a:ext cx="762000" cy="76944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1000125" y="4547230"/>
              <a:ext cx="2571750" cy="1017196"/>
              <a:chOff x="1000125" y="4547230"/>
              <a:chExt cx="2571750" cy="101719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000125" y="4572000"/>
                <a:ext cx="2362200" cy="990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>
                <a:stCxn id="28" idx="0"/>
                <a:endCxn id="28" idx="2"/>
              </p:cNvCxnSpPr>
              <p:nvPr/>
            </p:nvCxnSpPr>
            <p:spPr>
              <a:xfrm>
                <a:off x="2181225" y="4572000"/>
                <a:ext cx="0" cy="990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1752600" y="5277686"/>
                <a:ext cx="76200" cy="762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514600" y="5272105"/>
                <a:ext cx="76200" cy="762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200400" y="5268378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066800" y="527210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>
                <a:stCxn id="30" idx="2"/>
                <a:endCxn id="33" idx="6"/>
              </p:cNvCxnSpPr>
              <p:nvPr/>
            </p:nvCxnSpPr>
            <p:spPr>
              <a:xfrm flipH="1" flipV="1">
                <a:off x="1143000" y="5310205"/>
                <a:ext cx="609600" cy="558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2590800" y="5307414"/>
                <a:ext cx="609600" cy="558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1" idx="2"/>
              </p:cNvCxnSpPr>
              <p:nvPr/>
            </p:nvCxnSpPr>
            <p:spPr>
              <a:xfrm flipH="1">
                <a:off x="1828800" y="5310205"/>
                <a:ext cx="685800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>
                <a:off x="3557587" y="4579630"/>
                <a:ext cx="9526" cy="98479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3562350" y="4547230"/>
                <a:ext cx="9525" cy="98479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1023937" y="5562600"/>
                <a:ext cx="23145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Rectangle 46"/>
          <p:cNvSpPr/>
          <p:nvPr/>
        </p:nvSpPr>
        <p:spPr>
          <a:xfrm>
            <a:off x="5053012" y="5669988"/>
            <a:ext cx="2362200" cy="981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7" idx="0"/>
            <a:endCxn id="47" idx="2"/>
          </p:cNvCxnSpPr>
          <p:nvPr/>
        </p:nvCxnSpPr>
        <p:spPr>
          <a:xfrm>
            <a:off x="6234112" y="5669988"/>
            <a:ext cx="0" cy="981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71393" y="6332235"/>
            <a:ext cx="144462" cy="14446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97612" y="6329896"/>
            <a:ext cx="152400" cy="140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838949" y="6366366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37199" y="6370093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9" idx="2"/>
            <a:endCxn id="52" idx="6"/>
          </p:cNvCxnSpPr>
          <p:nvPr/>
        </p:nvCxnSpPr>
        <p:spPr>
          <a:xfrm flipH="1">
            <a:off x="5613399" y="6404466"/>
            <a:ext cx="457994" cy="37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2"/>
            <a:endCxn id="50" idx="6"/>
          </p:cNvCxnSpPr>
          <p:nvPr/>
        </p:nvCxnSpPr>
        <p:spPr>
          <a:xfrm flipH="1" flipV="1">
            <a:off x="6450012" y="6400339"/>
            <a:ext cx="388937" cy="41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0"/>
            <a:endCxn id="52" idx="0"/>
          </p:cNvCxnSpPr>
          <p:nvPr/>
        </p:nvCxnSpPr>
        <p:spPr>
          <a:xfrm flipH="1">
            <a:off x="5575299" y="6366366"/>
            <a:ext cx="1301750" cy="37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76824" y="6651063"/>
            <a:ext cx="2314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822308" y="5751798"/>
                <a:ext cx="762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sz="4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308" y="5751798"/>
                <a:ext cx="762000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>
            <a:off x="7796212" y="5641219"/>
            <a:ext cx="0" cy="990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796212" y="5631597"/>
            <a:ext cx="0" cy="10098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6310313" y="6266342"/>
            <a:ext cx="5667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310312" y="6266342"/>
            <a:ext cx="604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234112" y="5814382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𝜖</m:t>
                      </m:r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112" y="5814382"/>
                <a:ext cx="76200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/>
          <p:cNvSpPr/>
          <p:nvPr/>
        </p:nvSpPr>
        <p:spPr>
          <a:xfrm>
            <a:off x="715375" y="2286000"/>
            <a:ext cx="7868933" cy="144780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49" idx="6"/>
          </p:cNvCxnSpPr>
          <p:nvPr/>
        </p:nvCxnSpPr>
        <p:spPr>
          <a:xfrm>
            <a:off x="5257800" y="4419600"/>
            <a:ext cx="958055" cy="19848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56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  <p:bldP spid="3" grpId="0" build="p"/>
      <p:bldP spid="47" grpId="0" animBg="1"/>
      <p:bldP spid="49" grpId="0" animBg="1"/>
      <p:bldP spid="50" grpId="0" animBg="1"/>
      <p:bldP spid="51" grpId="0" animBg="1"/>
      <p:bldP spid="52" grpId="0" animBg="1"/>
      <p:bldP spid="69" grpId="0"/>
      <p:bldP spid="92" grpId="0"/>
      <p:bldP spid="9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andomly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shifted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quadtree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58200" cy="3505200"/>
              </a:xfrm>
            </p:spPr>
            <p:txBody>
              <a:bodyPr>
                <a:normAutofit/>
              </a:bodyPr>
              <a:lstStyle/>
              <a:p>
                <a:r>
                  <a:rPr lang="en-US" sz="3300" dirty="0" smtClean="0"/>
                  <a:t>Top </a:t>
                </a:r>
                <a:r>
                  <a:rPr lang="en-US" sz="3300" dirty="0"/>
                  <a:t>cell </a:t>
                </a:r>
                <a:r>
                  <a:rPr lang="en-US" sz="3300" dirty="0" smtClean="0"/>
                  <a:t>shifted by </a:t>
                </a:r>
                <a:r>
                  <a:rPr lang="en-US" sz="3300" dirty="0"/>
                  <a:t>a random </a:t>
                </a:r>
                <a:r>
                  <a:rPr lang="en-US" sz="3300" dirty="0" smtClean="0"/>
                  <a:t>vector </a:t>
                </a:r>
                <a:r>
                  <a:rPr lang="en-US" sz="3300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3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3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300" b="0" i="1" smtClean="0">
                                <a:latin typeface="Cambria Math"/>
                              </a:rPr>
                              <m:t>0,</m:t>
                            </m:r>
                            <m:r>
                              <a:rPr lang="en-US" sz="3300" b="1" i="1" smtClean="0">
                                <a:latin typeface="Cambria Math"/>
                              </a:rPr>
                              <m:t>𝑳</m:t>
                            </m:r>
                          </m:e>
                        </m:d>
                      </m:e>
                      <m:sup>
                        <m:r>
                          <a:rPr lang="en-US" sz="33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33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Impose a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randomly shifted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quadtree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(top cell length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/>
                      </a:rPr>
                      <m:t>𝟐</m:t>
                    </m:r>
                    <m:r>
                      <a:rPr lang="en-US" sz="2800" b="1" dirty="0">
                        <a:latin typeface="Cambria Math"/>
                      </a:rPr>
                      <m:t>𝚫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     Bottom-up: For each </a:t>
                </a:r>
                <a:r>
                  <a:rPr lang="en-US" sz="2800" dirty="0" smtClean="0"/>
                  <a:t>cell </a:t>
                </a:r>
                <a:r>
                  <a:rPr lang="en-US" sz="2800" dirty="0"/>
                  <a:t>in the </a:t>
                </a:r>
                <a:r>
                  <a:rPr lang="en-US" sz="2800" dirty="0" err="1"/>
                  <a:t>quadtree</a:t>
                </a:r>
                <a:r>
                  <a:rPr lang="en-US" sz="2800" dirty="0"/>
                  <a:t> </a:t>
                </a:r>
              </a:p>
              <a:p>
                <a:pPr lvl="1"/>
                <a:r>
                  <a:rPr lang="en-US" dirty="0"/>
                  <a:t>C</a:t>
                </a:r>
                <a:r>
                  <a:rPr lang="en-US" dirty="0" smtClean="0"/>
                  <a:t>ompute </a:t>
                </a:r>
                <a:r>
                  <a:rPr lang="en-US" dirty="0"/>
                  <a:t>optimum MSTs in </a:t>
                </a:r>
                <a:r>
                  <a:rPr lang="en-US" dirty="0" err="1" smtClean="0"/>
                  <a:t>subcells</a:t>
                </a:r>
                <a:endParaRPr lang="en-US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 smtClean="0"/>
                  <a:t>-net from </a:t>
                </a:r>
                <a:r>
                  <a:rPr lang="en-US" dirty="0"/>
                  <a:t>each cell on the next level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58200" cy="3505200"/>
              </a:xfrm>
              <a:blipFill rotWithShape="1">
                <a:blip r:embed="rId3"/>
                <a:stretch>
                  <a:fillRect l="-1657" t="-2087" r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64510" y="1828800"/>
            <a:ext cx="8627089" cy="220980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43399" y="4558950"/>
                <a:ext cx="46482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/>
                  <a:t>Pay </a:t>
                </a:r>
                <a:r>
                  <a:rPr lang="en-US" sz="4400" b="1" dirty="0" smtClean="0">
                    <a:solidFill>
                      <a:srgbClr val="FF0000"/>
                    </a:solidFill>
                  </a:rPr>
                  <a:t>5</a:t>
                </a:r>
                <a:r>
                  <a:rPr lang="en-US" sz="4400" dirty="0" smtClean="0"/>
                  <a:t> instead of </a:t>
                </a:r>
                <a:r>
                  <a:rPr lang="en-US" sz="4400" b="1" dirty="0" smtClean="0">
                    <a:solidFill>
                      <a:srgbClr val="00B050"/>
                    </a:solidFill>
                  </a:rPr>
                  <a:t>4</a:t>
                </a:r>
              </a:p>
              <a:p>
                <a:r>
                  <a:rPr lang="en-US" sz="4400" b="1" dirty="0" err="1" smtClean="0">
                    <a:solidFill>
                      <a:srgbClr val="0070C0"/>
                    </a:solidFill>
                  </a:rPr>
                  <a:t>Pr</a:t>
                </a:r>
                <a:r>
                  <a:rPr lang="en-US" sz="4400" b="1" dirty="0" smtClean="0">
                    <a:solidFill>
                      <a:srgbClr val="0070C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4400" b="1" dirty="0">
                        <a:solidFill>
                          <a:srgbClr val="FF0000"/>
                        </a:solidFill>
                        <a:latin typeface="Cambria Math"/>
                      </a:rPr>
                      <m:t>𝐁𝐚𝐝</m:t>
                    </m:r>
                    <m:r>
                      <a:rPr lang="en-US" sz="4400" b="1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4400" b="1" dirty="0">
                        <a:solidFill>
                          <a:srgbClr val="FF0000"/>
                        </a:solidFill>
                        <a:latin typeface="Cambria Math"/>
                      </a:rPr>
                      <m:t>𝐂𝐮𝐭</m:t>
                    </m:r>
                  </m:oMath>
                </a14:m>
                <a:r>
                  <a:rPr lang="en-US" sz="4400" b="1" dirty="0" smtClean="0">
                    <a:solidFill>
                      <a:srgbClr val="0070C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a:rPr lang="en-US" sz="44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4400" b="1" dirty="0" smtClean="0">
                    <a:solidFill>
                      <a:srgbClr val="0070C0"/>
                    </a:solidFill>
                  </a:rPr>
                  <a:t>(1)</a:t>
                </a:r>
                <a:endParaRPr lang="en-US" sz="4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99" y="4558950"/>
                <a:ext cx="4648200" cy="1446550"/>
              </a:xfrm>
              <a:prstGeom prst="rect">
                <a:avLst/>
              </a:prstGeom>
              <a:blipFill rotWithShape="1">
                <a:blip r:embed="rId4"/>
                <a:stretch>
                  <a:fillRect l="-5242" t="-8439" r="-5242" b="-19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355393" y="4410033"/>
            <a:ext cx="3775669" cy="1906011"/>
            <a:chOff x="15189604" y="18142979"/>
            <a:chExt cx="4316372" cy="2215840"/>
          </a:xfrm>
        </p:grpSpPr>
        <p:sp>
          <p:nvSpPr>
            <p:cNvPr id="66" name="Oval 65"/>
            <p:cNvSpPr/>
            <p:nvPr/>
          </p:nvSpPr>
          <p:spPr bwMode="auto">
            <a:xfrm>
              <a:off x="17796283" y="18400614"/>
              <a:ext cx="142103" cy="154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7796283" y="19840713"/>
              <a:ext cx="142103" cy="1549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17105591" y="19842833"/>
              <a:ext cx="142103" cy="154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9" name="Straight Connector 68"/>
            <p:cNvCxnSpPr>
              <a:stCxn id="67" idx="0"/>
              <a:endCxn id="66" idx="4"/>
            </p:cNvCxnSpPr>
            <p:nvPr/>
          </p:nvCxnSpPr>
          <p:spPr bwMode="auto">
            <a:xfrm flipV="1">
              <a:off x="17867334" y="18555577"/>
              <a:ext cx="0" cy="12851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2"/>
              <a:endCxn id="68" idx="6"/>
            </p:cNvCxnSpPr>
            <p:nvPr/>
          </p:nvCxnSpPr>
          <p:spPr bwMode="auto">
            <a:xfrm flipH="1">
              <a:off x="17247693" y="19918194"/>
              <a:ext cx="548589" cy="212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0"/>
              <a:endCxn id="77" idx="4"/>
            </p:cNvCxnSpPr>
            <p:nvPr/>
          </p:nvCxnSpPr>
          <p:spPr bwMode="auto">
            <a:xfrm flipH="1" flipV="1">
              <a:off x="17176641" y="18566421"/>
              <a:ext cx="2" cy="1276412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5189604" y="18142979"/>
              <a:ext cx="4316372" cy="2215840"/>
              <a:chOff x="5510213" y="5344996"/>
              <a:chExt cx="2314575" cy="1089800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6643021" y="5344996"/>
                <a:ext cx="0" cy="10898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/>
              <p:nvPr/>
            </p:nvSpPr>
            <p:spPr>
              <a:xfrm>
                <a:off x="6537624" y="5477041"/>
                <a:ext cx="76200" cy="762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8" name="Straight Connector 77"/>
              <p:cNvCxnSpPr>
                <a:stCxn id="66" idx="2"/>
              </p:cNvCxnSpPr>
              <p:nvPr/>
            </p:nvCxnSpPr>
            <p:spPr>
              <a:xfrm flipH="1">
                <a:off x="6613824" y="5509813"/>
                <a:ext cx="294171" cy="5336"/>
              </a:xfrm>
              <a:prstGeom prst="line">
                <a:avLst/>
              </a:prstGeom>
              <a:ln w="38100" cmpd="sng">
                <a:solidFill>
                  <a:srgbClr val="008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5510213" y="5344996"/>
                <a:ext cx="23145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extBox 79"/>
          <p:cNvSpPr txBox="1"/>
          <p:nvPr/>
        </p:nvSpPr>
        <p:spPr>
          <a:xfrm flipH="1">
            <a:off x="1288421" y="4858716"/>
            <a:ext cx="147909" cy="107720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r>
              <a:rPr lang="en-US" sz="4000" dirty="0" smtClean="0"/>
              <a:t>2</a:t>
            </a:r>
          </a:p>
          <a:p>
            <a:endParaRPr lang="en-US" sz="2400" dirty="0" smtClean="0"/>
          </a:p>
        </p:txBody>
      </p:sp>
      <p:sp>
        <p:nvSpPr>
          <p:cNvPr id="81" name="TextBox 80"/>
          <p:cNvSpPr txBox="1"/>
          <p:nvPr/>
        </p:nvSpPr>
        <p:spPr>
          <a:xfrm flipH="1">
            <a:off x="2149665" y="6172200"/>
            <a:ext cx="497761" cy="107720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r>
              <a:rPr lang="en-US" sz="4000" dirty="0"/>
              <a:t>1</a:t>
            </a:r>
            <a:endParaRPr lang="en-US" sz="4000" dirty="0" smtClean="0"/>
          </a:p>
          <a:p>
            <a:endParaRPr lang="en-US" sz="2400" dirty="0" smtClean="0"/>
          </a:p>
        </p:txBody>
      </p:sp>
      <p:sp>
        <p:nvSpPr>
          <p:cNvPr id="82" name="Rectangle 81"/>
          <p:cNvSpPr/>
          <p:nvPr/>
        </p:nvSpPr>
        <p:spPr>
          <a:xfrm>
            <a:off x="355400" y="4410036"/>
            <a:ext cx="3775669" cy="1906014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1" rIns="91423" bIns="45711" spcCol="0"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1726204" y="4743389"/>
            <a:ext cx="0" cy="12392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 flipH="1">
            <a:off x="2054352" y="6095461"/>
            <a:ext cx="6149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638800" y="4932939"/>
                <a:ext cx="1676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dirty="0">
                          <a:solidFill>
                            <a:srgbClr val="FF0000"/>
                          </a:solidFill>
                          <a:latin typeface="Cambria Math"/>
                        </a:rPr>
                        <m:t>𝐁𝐚𝐝</m:t>
                      </m:r>
                      <m:r>
                        <a:rPr lang="en-US" sz="4400" b="1" dirty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4400" b="1" dirty="0">
                          <a:solidFill>
                            <a:srgbClr val="FF0000"/>
                          </a:solidFill>
                          <a:latin typeface="Cambria Math"/>
                        </a:rPr>
                        <m:t>𝐂𝐮𝐭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932939"/>
                <a:ext cx="1676400" cy="769441"/>
              </a:xfrm>
              <a:prstGeom prst="rect">
                <a:avLst/>
              </a:prstGeom>
              <a:blipFill rotWithShape="1">
                <a:blip r:embed="rId5"/>
                <a:stretch>
                  <a:fillRect r="-26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33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  <p:bldP spid="80" grpId="0"/>
      <p:bldP spid="81" grpId="0"/>
      <p:bldP spid="82" grpId="0" animBg="1"/>
      <p:bldP spid="106" grpId="0"/>
      <p:bldP spid="10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-MST </a:t>
                </a:r>
                <a:r>
                  <a:rPr lang="en-US" dirty="0">
                    <a:solidFill>
                      <a:srgbClr val="0070C0"/>
                    </a:solidFill>
                  </a:rPr>
                  <a:t>in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</a:rPr>
                      <m:t>𝐑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 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rounds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  <a:blipFill rotWithShape="1">
                <a:blip r:embed="rId2"/>
                <a:stretch>
                  <a:fillRect r="-2963" b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58200" cy="3051883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/>
                  <a:t>Idea:</a:t>
                </a:r>
                <a:r>
                  <a:rPr lang="en-US" sz="2400" dirty="0" smtClean="0"/>
                  <a:t> Only use short edges inside the cells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Impose a </a:t>
                </a:r>
                <a:r>
                  <a:rPr lang="en-US" sz="2400" b="1" dirty="0" smtClean="0"/>
                  <a:t>randomly shifted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quadtree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(top cell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/>
                          </a:rPr>
                          <m:t>𝟐</m:t>
                        </m:r>
                        <m:r>
                          <a:rPr lang="en-US" sz="2400" b="1" dirty="0">
                            <a:latin typeface="Cambria Math"/>
                          </a:rPr>
                          <m:t>𝚫</m:t>
                        </m:r>
                      </m:num>
                      <m:den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  <m:r>
                          <a:rPr lang="en-US" sz="2400" b="1" i="1" dirty="0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 smtClean="0"/>
                  <a:t> )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Bottom-up: For each node (cell) in the </a:t>
                </a:r>
                <a:r>
                  <a:rPr lang="en-US" sz="2400" dirty="0" err="1"/>
                  <a:t>quadtree</a:t>
                </a:r>
                <a:r>
                  <a:rPr lang="en-US" sz="2400" dirty="0"/>
                  <a:t> </a:t>
                </a:r>
              </a:p>
              <a:p>
                <a:pPr lvl="1"/>
                <a:r>
                  <a:rPr lang="en-US" sz="2400" dirty="0"/>
                  <a:t>compute optimum </a:t>
                </a:r>
                <a:r>
                  <a:rPr lang="en-US" sz="2400" dirty="0" smtClean="0"/>
                  <a:t>Minimum Spanning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Forests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in </a:t>
                </a:r>
                <a:r>
                  <a:rPr lang="en-US" sz="2400" dirty="0" err="1" smtClean="0"/>
                  <a:t>subcells</a:t>
                </a:r>
                <a:r>
                  <a:rPr lang="en-US" sz="2400" dirty="0" smtClean="0"/>
                  <a:t>,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using edges of length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sz="2400" dirty="0"/>
                  <a:t>Use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400" dirty="0"/>
                  <a:t>-net from each cell on the next level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58200" cy="3051883"/>
              </a:xfrm>
              <a:blipFill rotWithShape="1">
                <a:blip r:embed="rId3"/>
                <a:stretch>
                  <a:fillRect l="-1081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2521" y="1618903"/>
            <a:ext cx="8382000" cy="2495897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829800" y="2057400"/>
                <a:ext cx="4800600" cy="2213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Sketch of analysis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/>
                          </a:rPr>
                          <m:t>𝑻</m:t>
                        </m:r>
                      </m:e>
                      <m:sup>
                        <m:r>
                          <a:rPr lang="en-US" b="1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= optimum MST):</a:t>
                </a:r>
              </a:p>
              <a:p>
                <a:r>
                  <a:rPr lang="en-US" dirty="0">
                    <a:latin typeface="Cambria Math"/>
                    <a:ea typeface="Cambria Math"/>
                  </a:rPr>
                  <a:t>𝔼[</a:t>
                </a:r>
                <a:r>
                  <a:rPr lang="en-US" dirty="0"/>
                  <a:t>Extra cost] =</a:t>
                </a:r>
              </a:p>
              <a:p>
                <a:r>
                  <a:rPr lang="en-US" dirty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/>
                        <a:ea typeface="Cambria Math"/>
                      </a:rPr>
                      <m:t>[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dirty="0">
                            <a:latin typeface="Cambria Math"/>
                          </a:rPr>
                          <m:t>𝒆</m:t>
                        </m:r>
                        <m:r>
                          <a:rPr lang="en-US" i="1" dirty="0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𝑻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func>
                          <m:func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𝒆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𝑐𝑢𝑡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𝑏𝑦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𝑐𝑒𝑙𝑙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𝑤𝑖𝑡h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𝑠𝑖𝑑𝑒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𝑳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/>
                              </a:rPr>
                              <m:t>⋅</m:t>
                            </m:r>
                          </m:e>
                        </m:func>
                        <m:r>
                          <a:rPr lang="en-US" i="1" dirty="0">
                            <a:latin typeface="Cambria Math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</m:nary>
                    <m:r>
                      <a:rPr lang="en-US" i="1" dirty="0">
                        <a:latin typeface="Cambria Math"/>
                      </a:rPr>
                      <m:t> ]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𝝐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/>
                            </a:rPr>
                            <m:t>log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1" i="1" dirty="0">
                                  <a:latin typeface="Cambria Math"/>
                                </a:rPr>
                                <m:t>𝒆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p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i="1" dirty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𝝐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 dirty="0">
                          <a:latin typeface="Cambria Math"/>
                        </a:rPr>
                        <m:t>log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i="1" dirty="0">
                          <a:latin typeface="Cambria Math"/>
                        </a:rPr>
                        <m:t>𝑐𝑜𝑠𝑡</m:t>
                      </m:r>
                      <m:r>
                        <a:rPr lang="en-US" i="1" dirty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/>
                            </a:rPr>
                            <m:t>𝑻</m:t>
                          </m:r>
                        </m:e>
                        <m:sup>
                          <m:r>
                            <a:rPr lang="en-US" b="1" i="1" dirty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00" y="2057400"/>
                <a:ext cx="4800600" cy="2213683"/>
              </a:xfrm>
              <a:prstGeom prst="rect">
                <a:avLst/>
              </a:prstGeom>
              <a:blipFill rotWithShape="1">
                <a:blip r:embed="rId4"/>
                <a:stretch>
                  <a:fillRect l="-1652" t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135120" y="4244086"/>
            <a:ext cx="548917" cy="2436662"/>
            <a:chOff x="17105583" y="17192835"/>
            <a:chExt cx="832803" cy="4137464"/>
          </a:xfrm>
        </p:grpSpPr>
        <p:sp>
          <p:nvSpPr>
            <p:cNvPr id="27" name="Oval 26"/>
            <p:cNvSpPr/>
            <p:nvPr/>
          </p:nvSpPr>
          <p:spPr bwMode="auto">
            <a:xfrm>
              <a:off x="17796283" y="18400614"/>
              <a:ext cx="142103" cy="154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17796283" y="19840713"/>
              <a:ext cx="142103" cy="1549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7105591" y="19842833"/>
              <a:ext cx="142103" cy="154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0" name="Straight Connector 29"/>
            <p:cNvCxnSpPr>
              <a:stCxn id="28" idx="0"/>
              <a:endCxn id="27" idx="4"/>
            </p:cNvCxnSpPr>
            <p:nvPr/>
          </p:nvCxnSpPr>
          <p:spPr bwMode="auto">
            <a:xfrm flipV="1">
              <a:off x="17867334" y="18555577"/>
              <a:ext cx="0" cy="12851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8" idx="2"/>
              <a:endCxn id="29" idx="6"/>
            </p:cNvCxnSpPr>
            <p:nvPr/>
          </p:nvCxnSpPr>
          <p:spPr bwMode="auto">
            <a:xfrm flipH="1">
              <a:off x="17247693" y="19918194"/>
              <a:ext cx="548589" cy="212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9" idx="0"/>
              <a:endCxn id="35" idx="4"/>
            </p:cNvCxnSpPr>
            <p:nvPr/>
          </p:nvCxnSpPr>
          <p:spPr bwMode="auto">
            <a:xfrm flipH="1" flipV="1">
              <a:off x="17176641" y="18566421"/>
              <a:ext cx="2" cy="1276412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17105583" y="17192835"/>
              <a:ext cx="690692" cy="4137464"/>
              <a:chOff x="6537624" y="4877694"/>
              <a:chExt cx="370371" cy="203489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flipH="1">
                <a:off x="6900204" y="4877694"/>
                <a:ext cx="2" cy="2034898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6537624" y="5477041"/>
                <a:ext cx="76200" cy="762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6" name="Straight Connector 35"/>
              <p:cNvCxnSpPr>
                <a:stCxn id="27" idx="2"/>
              </p:cNvCxnSpPr>
              <p:nvPr/>
            </p:nvCxnSpPr>
            <p:spPr>
              <a:xfrm flipH="1">
                <a:off x="6613824" y="5509813"/>
                <a:ext cx="294171" cy="5336"/>
              </a:xfrm>
              <a:prstGeom prst="line">
                <a:avLst/>
              </a:prstGeom>
              <a:ln w="38100" cmpd="sng">
                <a:solidFill>
                  <a:srgbClr val="008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/>
          <p:cNvSpPr txBox="1"/>
          <p:nvPr/>
        </p:nvSpPr>
        <p:spPr>
          <a:xfrm flipH="1">
            <a:off x="1494600" y="4946808"/>
            <a:ext cx="165611" cy="107720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r>
              <a:rPr lang="en-US" sz="4000" dirty="0" smtClean="0"/>
              <a:t>2</a:t>
            </a:r>
          </a:p>
          <a:p>
            <a:endParaRPr lang="en-US" sz="24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82521" y="4244085"/>
            <a:ext cx="4227556" cy="2436663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1" rIns="91423" bIns="45711" spcCol="0"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1984497" y="4955379"/>
            <a:ext cx="0" cy="96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H="1">
            <a:off x="2135120" y="6024008"/>
            <a:ext cx="5303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flipH="1">
            <a:off x="2218804" y="5956396"/>
            <a:ext cx="375068" cy="107720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r>
              <a:rPr lang="en-US" sz="4000" dirty="0"/>
              <a:t>1</a:t>
            </a:r>
            <a:endParaRPr lang="en-US" sz="4000" dirty="0" smtClean="0"/>
          </a:p>
          <a:p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029200" y="5485408"/>
                <a:ext cx="4114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</a:rPr>
                  <a:t>Pr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3600" b="1" dirty="0">
                        <a:solidFill>
                          <a:srgbClr val="FF0000"/>
                        </a:solidFill>
                        <a:latin typeface="Cambria Math"/>
                      </a:rPr>
                      <m:t>𝐁𝐚𝐝</m:t>
                    </m:r>
                    <m:r>
                      <a:rPr lang="en-US" sz="3600" b="1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3600" b="1" dirty="0">
                        <a:solidFill>
                          <a:srgbClr val="FF0000"/>
                        </a:solidFill>
                        <a:latin typeface="Cambria Math"/>
                      </a:rPr>
                      <m:t>𝐂𝐮𝐭</m:t>
                    </m:r>
                  </m:oMath>
                </a14:m>
                <a:r>
                  <a:rPr lang="en-US" sz="3600" b="1" dirty="0" smtClean="0">
                    <a:solidFill>
                      <a:srgbClr val="0070C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3600" b="1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85408"/>
                <a:ext cx="4114800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4444" t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 bwMode="auto">
          <a:xfrm flipH="1" flipV="1">
            <a:off x="4871881" y="4244085"/>
            <a:ext cx="4919" cy="24366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6829" y="4278404"/>
                <a:ext cx="3607692" cy="107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  <m:r>
                      <a:rPr lang="en-US" sz="44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44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  <m:r>
                      <a:rPr lang="en-US" sz="44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4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44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4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den>
                    </m:f>
                    <m:r>
                      <a:rPr lang="en-US" sz="44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4400" b="1" dirty="0" smtClean="0">
                    <a:solidFill>
                      <a:srgbClr val="0070C0"/>
                    </a:solidFill>
                  </a:rPr>
                  <a:t> </a:t>
                </a:r>
                <a:endParaRPr lang="en-US" sz="4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29" y="4278404"/>
                <a:ext cx="3607692" cy="107035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19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38" grpId="0"/>
      <p:bldP spid="39" grpId="0" animBg="1"/>
      <p:bldP spid="45" grpId="0"/>
      <p:bldP spid="53" grpId="0"/>
      <p:bldP spid="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-MST in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 smtClean="0">
                        <a:solidFill>
                          <a:srgbClr val="FF0000"/>
                        </a:solidFill>
                        <a:latin typeface="Cambria Math"/>
                      </a:rPr>
                      <m:t>𝐑</m:t>
                    </m:r>
                    <m:r>
                      <a:rPr lang="en-US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(1) 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rounds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81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1"/>
                <a:ext cx="8686800" cy="5248922"/>
              </a:xfrm>
              <a:ln w="25400">
                <a:noFill/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/>
                      </a:rPr>
                      <m:t>log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rounds =&gt;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fName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2400" dirty="0"/>
                  <a:t>) = O(1) rounds</a:t>
                </a:r>
              </a:p>
              <a:p>
                <a:pPr lvl="1"/>
                <a:r>
                  <a:rPr lang="en-US" sz="2400" dirty="0"/>
                  <a:t>Flatten the tree: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/>
                          </a:rPr>
                          <m:t>𝑴</m:t>
                        </m:r>
                      </m:e>
                    </m:rad>
                    <m:r>
                      <a:rPr lang="en-US" sz="2400" i="1">
                        <a:latin typeface="Cambria Math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/>
                          </a:rPr>
                          <m:t>𝑴</m:t>
                        </m:r>
                      </m:e>
                    </m:rad>
                  </m:oMath>
                </a14:m>
                <a:r>
                  <a:rPr lang="en-US" sz="2400" dirty="0"/>
                  <a:t>)-grids instead of (2x2) grids at each level.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Impose </a:t>
                </a: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randomly shifted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/>
                          </a:rPr>
                          <m:t>𝑴</m:t>
                        </m:r>
                      </m:e>
                    </m:rad>
                    <m:r>
                      <a:rPr lang="en-US" sz="2400" i="1">
                        <a:latin typeface="Cambria Math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/>
                          </a:rPr>
                          <m:t>𝑴</m:t>
                        </m:r>
                      </m:e>
                    </m:rad>
                  </m:oMath>
                </a14:m>
                <a:r>
                  <a:rPr lang="en-US" sz="2400" dirty="0"/>
                  <a:t>)</a:t>
                </a:r>
                <a:r>
                  <a:rPr lang="en-US" sz="2400" dirty="0" smtClean="0"/>
                  <a:t>-tree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Bottom-up: For each node (cell) in the </a:t>
                </a:r>
                <a:r>
                  <a:rPr lang="en-US" sz="2400" dirty="0" smtClean="0"/>
                  <a:t>tree </a:t>
                </a:r>
                <a:endParaRPr lang="en-US" sz="2400" dirty="0"/>
              </a:p>
              <a:p>
                <a:pPr lvl="1"/>
                <a:r>
                  <a:rPr lang="en-US" sz="2400" dirty="0"/>
                  <a:t>compute optimum MSTs in </a:t>
                </a:r>
                <a:r>
                  <a:rPr lang="en-US" sz="2400" dirty="0" err="1" smtClean="0"/>
                  <a:t>subcells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via </a:t>
                </a:r>
                <a:r>
                  <a:rPr lang="en-US" sz="2400" dirty="0"/>
                  <a:t>edges of length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sz="2400" dirty="0"/>
                  <a:t>Use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400" dirty="0"/>
                  <a:t>-net from each cell on the next </a:t>
                </a:r>
                <a:r>
                  <a:rPr lang="en-US" sz="2400" dirty="0" smtClean="0"/>
                  <a:t>level</a:t>
                </a:r>
                <a:endParaRPr lang="en-US" i="1" dirty="0" smtClean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1"/>
                <a:ext cx="8686800" cy="5248922"/>
              </a:xfrm>
              <a:blipFill rotWithShape="1">
                <a:blip r:embed="rId3"/>
                <a:stretch>
                  <a:fillRect l="-1053" t="-92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4800" y="4343400"/>
            <a:ext cx="8458200" cy="2362200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971800"/>
            <a:ext cx="1143000" cy="990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7" name="Straight Connector 6"/>
          <p:cNvCxnSpPr>
            <a:stCxn id="5" idx="0"/>
            <a:endCxn id="5" idx="2"/>
          </p:cNvCxnSpPr>
          <p:nvPr/>
        </p:nvCxnSpPr>
        <p:spPr>
          <a:xfrm>
            <a:off x="1638300" y="2971800"/>
            <a:ext cx="0" cy="9906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1"/>
            <a:endCxn id="5" idx="3"/>
          </p:cNvCxnSpPr>
          <p:nvPr/>
        </p:nvCxnSpPr>
        <p:spPr>
          <a:xfrm>
            <a:off x="1066800" y="3467100"/>
            <a:ext cx="1143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70573" y="3005435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ambria Math"/>
                <a:ea typeface="Cambria Math"/>
              </a:rPr>
              <a:t>⇒</a:t>
            </a:r>
            <a:endParaRPr lang="en-US" sz="5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191000" y="2482215"/>
            <a:ext cx="4800600" cy="1556385"/>
            <a:chOff x="5105400" y="2482215"/>
            <a:chExt cx="4800600" cy="1556385"/>
          </a:xfrm>
        </p:grpSpPr>
        <p:sp>
          <p:nvSpPr>
            <p:cNvPr id="10" name="Rectangle 9"/>
            <p:cNvSpPr/>
            <p:nvPr/>
          </p:nvSpPr>
          <p:spPr>
            <a:xfrm>
              <a:off x="5105400" y="2514600"/>
              <a:ext cx="1524000" cy="1524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410200" y="2514600"/>
              <a:ext cx="0" cy="15240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715000" y="2514600"/>
              <a:ext cx="0" cy="15240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019800" y="2514600"/>
              <a:ext cx="2" cy="15240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324600" y="2514600"/>
              <a:ext cx="0" cy="15240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629400" y="2514600"/>
              <a:ext cx="0" cy="14478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105400" y="2819400"/>
              <a:ext cx="152400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105400" y="3124200"/>
              <a:ext cx="152400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105400" y="3429000"/>
              <a:ext cx="152400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105400" y="3733800"/>
              <a:ext cx="152400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715000" y="2482215"/>
                  <a:ext cx="1562100" cy="1446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8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/>
                        </m:d>
                      </m:oMath>
                    </m:oMathPara>
                  </a14:m>
                  <a:endParaRPr lang="en-US" sz="8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2482215"/>
                  <a:ext cx="1562100" cy="144655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86600" y="2831305"/>
                  <a:ext cx="2819400" cy="9850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360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1" i="1" smtClean="0">
                                <a:latin typeface="Cambria Math"/>
                              </a:rPr>
                              <m:t>𝑴</m:t>
                            </m:r>
                          </m:e>
                        </m:rad>
                        <m:r>
                          <a:rPr lang="en-US" sz="3600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/>
                              </a:rPr>
                              <m:t>Ω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sz="3600" dirty="0">
                    <a:solidFill>
                      <a:srgbClr val="FF0000"/>
                    </a:solidFill>
                  </a:endParaRP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600" y="2831305"/>
                  <a:ext cx="2819400" cy="98507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839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-MST in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FF0000"/>
                        </a:solidFill>
                        <a:latin typeface="Cambria Math"/>
                      </a:rPr>
                      <m:t>𝐑</m:t>
                    </m:r>
                    <m:r>
                      <a:rPr lang="en-US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(1) 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rounds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81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Theorem: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b="1" i="1" dirty="0" smtClean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= # levels in a random tree </a:t>
                </a:r>
                <a:r>
                  <a:rPr lang="en-US" b="1" i="1" dirty="0" smtClean="0">
                    <a:latin typeface="Cambria Math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𝐀𝐋𝐆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𝝐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</m:d>
                        </m:e>
                      </m:d>
                      <m:r>
                        <a:rPr lang="en-US" b="1" i="0" smtClean="0">
                          <a:latin typeface="Cambria Math"/>
                        </a:rPr>
                        <m:t>𝐎𝐏𝐓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Proof (sketch):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𝚫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cell length, which first partitions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𝑢</m:t>
                    </m:r>
                    <m:r>
                      <a:rPr lang="en-US" i="1" dirty="0" err="1" smtClean="0">
                        <a:latin typeface="Cambria Math"/>
                      </a:rPr>
                      <m:t>, </m:t>
                    </m:r>
                    <m:r>
                      <a:rPr lang="en-US" i="1" dirty="0" err="1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b="1" dirty="0" smtClean="0"/>
                  <a:t>New weights: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𝚫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en-US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𝑷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[</m:t>
                          </m:r>
                          <m:r>
                            <a:rPr lang="en-US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r>
                            <a:rPr lang="en-US" i="1"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𝝐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b="0" i="1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Our algorithm implements </a:t>
                </a:r>
                <a:r>
                  <a:rPr lang="en-US" dirty="0" err="1" smtClean="0"/>
                  <a:t>Kruskal</a:t>
                </a:r>
                <a:r>
                  <a:rPr lang="en-US" dirty="0"/>
                  <a:t> </a:t>
                </a:r>
                <a:r>
                  <a:rPr lang="en-US" dirty="0" smtClean="0"/>
                  <a:t>for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  <a:blipFill rotWithShape="1">
                <a:blip r:embed="rId3"/>
                <a:stretch>
                  <a:fillRect l="-1642" t="-3908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2590800" y="3815117"/>
            <a:ext cx="5638800" cy="1906014"/>
            <a:chOff x="2590800" y="3815117"/>
            <a:chExt cx="5638800" cy="1906014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590800" y="3815117"/>
              <a:ext cx="3775669" cy="1906011"/>
              <a:chOff x="5510213" y="5344996"/>
              <a:chExt cx="2314575" cy="10898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6643021" y="5344996"/>
                <a:ext cx="0" cy="10898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5510213" y="5344996"/>
                <a:ext cx="23145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2590800" y="3815117"/>
              <a:ext cx="3775669" cy="1906014"/>
            </a:xfrm>
            <a:prstGeom prst="rect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3" tIns="45711" rIns="91423" bIns="45711" spcCol="0"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245385" y="3935040"/>
              <a:ext cx="2466498" cy="608716"/>
              <a:chOff x="1009985" y="4934778"/>
              <a:chExt cx="2466498" cy="608716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2999898" y="5410200"/>
                <a:ext cx="124302" cy="1332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1323498" y="5410200"/>
                <a:ext cx="124302" cy="1332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1009985" y="4934778"/>
                <a:ext cx="2466498" cy="542069"/>
                <a:chOff x="990600" y="4934778"/>
                <a:chExt cx="2466498" cy="542069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428415" y="5457998"/>
                  <a:ext cx="1552098" cy="0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990600" y="4953627"/>
                      <a:ext cx="4572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latin typeface="Cambria Math"/>
                              </a:rPr>
                              <m:t>𝑢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0600" y="4953627"/>
                      <a:ext cx="457200" cy="523220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999898" y="4934778"/>
                      <a:ext cx="4572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latin typeface="Cambria Math"/>
                              </a:rPr>
                              <m:t>𝑣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99898" y="4934778"/>
                      <a:ext cx="457200" cy="523220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4" name="Straight Arrow Connector 23"/>
            <p:cNvCxnSpPr/>
            <p:nvPr/>
          </p:nvCxnSpPr>
          <p:spPr bwMode="auto">
            <a:xfrm flipV="1">
              <a:off x="6705600" y="3815118"/>
              <a:ext cx="1" cy="19060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934200" y="4472774"/>
                  <a:ext cx="12954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>
                                <a:latin typeface="Cambria Math"/>
                              </a:rPr>
                              <m:t>𝚫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/>
                              </a:rPr>
                              <m:t>𝑷</m:t>
                            </m:r>
                          </m:sub>
                        </m:sSub>
                        <m:d>
                          <m:d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4472774"/>
                  <a:ext cx="1295400" cy="5847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69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458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Technical Details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(1+</m:t>
                    </m:r>
                    <m:r>
                      <a:rPr lang="en-US" i="1" dirty="0">
                        <a:latin typeface="Cambria Math"/>
                      </a:rPr>
                      <m:t>𝜖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en-US" b="1" dirty="0">
                    <a:solidFill>
                      <a:srgbClr val="0070C0"/>
                    </a:solidFill>
                  </a:rPr>
                  <a:t>MST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“</a:t>
                </a:r>
                <a:r>
                  <a:rPr lang="en-US" b="1" dirty="0" smtClean="0"/>
                  <a:t>Load balancing</a:t>
                </a:r>
                <a:r>
                  <a:rPr lang="en-US" dirty="0" smtClean="0"/>
                  <a:t>”: </a:t>
                </a:r>
                <a:r>
                  <a:rPr lang="en-US" dirty="0"/>
                  <a:t>partition the tree into parts of the same size</a:t>
                </a:r>
              </a:p>
              <a:p>
                <a:pPr lvl="1"/>
                <a:r>
                  <a:rPr lang="en-US" b="1" dirty="0"/>
                  <a:t>Almost linear </a:t>
                </a:r>
                <a:r>
                  <a:rPr lang="en-US" b="1" dirty="0" smtClean="0"/>
                  <a:t>time locally</a:t>
                </a:r>
                <a:r>
                  <a:rPr lang="en-US" dirty="0" smtClean="0"/>
                  <a:t>: </a:t>
                </a:r>
                <a:r>
                  <a:rPr lang="en-US" dirty="0"/>
                  <a:t>Approximate Nearest Neighbor data structure </a:t>
                </a:r>
                <a:r>
                  <a:rPr lang="en-US" dirty="0">
                    <a:solidFill>
                      <a:srgbClr val="0070C0"/>
                    </a:solidFill>
                  </a:rPr>
                  <a:t>[Indyk’99]</a:t>
                </a:r>
              </a:p>
              <a:p>
                <a:pPr lvl="1"/>
                <a:r>
                  <a:rPr lang="en-US" dirty="0"/>
                  <a:t>Dependence on dimension </a:t>
                </a:r>
                <a:r>
                  <a:rPr lang="en-US" b="1" dirty="0">
                    <a:solidFill>
                      <a:srgbClr val="00B050"/>
                    </a:solidFill>
                  </a:rPr>
                  <a:t>d</a:t>
                </a:r>
                <a:r>
                  <a:rPr lang="en-US" dirty="0"/>
                  <a:t> (size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/>
                  <a:t>-net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Generalizes to bounded </a:t>
                </a:r>
                <a:r>
                  <a:rPr lang="en-US" b="1" dirty="0"/>
                  <a:t>doubling </a:t>
                </a:r>
                <a:r>
                  <a:rPr lang="en-US" b="1" dirty="0" smtClean="0"/>
                  <a:t>dimension</a:t>
                </a:r>
                <a:endParaRPr lang="en-US" dirty="0"/>
              </a:p>
              <a:p>
                <a:pPr lvl="1"/>
                <a:endParaRPr lang="en-US" i="1" dirty="0" smtClean="0">
                  <a:latin typeface="Cambria Math"/>
                </a:endParaRPr>
              </a:p>
              <a:p>
                <a:pPr marL="40005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  <a:blipFill rotWithShape="1">
                <a:blip r:embed="rId2"/>
                <a:stretch>
                  <a:fillRect t="-1434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34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24025" y="3810000"/>
            <a:ext cx="7343775" cy="2967618"/>
            <a:chOff x="1724025" y="3810000"/>
            <a:chExt cx="7343775" cy="2967618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2175" y="3810000"/>
              <a:ext cx="4048125" cy="2228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2" name="Group 21"/>
            <p:cNvGrpSpPr/>
            <p:nvPr/>
          </p:nvGrpSpPr>
          <p:grpSpPr>
            <a:xfrm>
              <a:off x="5181600" y="4572000"/>
              <a:ext cx="3886200" cy="1569660"/>
              <a:chOff x="5181600" y="4572000"/>
              <a:chExt cx="3886200" cy="15696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181600" y="4572000"/>
                    <a:ext cx="1562100" cy="15696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}"/>
                              <m:ctrlPr>
                                <a:rPr lang="en-US" sz="9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/>
                          </m:d>
                        </m:oMath>
                      </m:oMathPara>
                    </a14:m>
                    <a:endParaRPr lang="en-US" sz="96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1600" y="4572000"/>
                    <a:ext cx="1562100" cy="156966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46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934200" y="5211738"/>
                    <a:ext cx="21336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800" b="1" i="1" dirty="0" smtClean="0">
                            <a:latin typeface="Cambria Math"/>
                          </a:rPr>
                          <m:t>𝑴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 </m:t>
                        </m:r>
                      </m:oMath>
                    </a14:m>
                    <a:r>
                      <a:rPr lang="en-US" sz="2800" dirty="0" smtClean="0"/>
                      <a:t>machines</a:t>
                    </a:r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200" y="5211738"/>
                    <a:ext cx="2133600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/>
            <p:cNvGrpSpPr/>
            <p:nvPr/>
          </p:nvGrpSpPr>
          <p:grpSpPr>
            <a:xfrm>
              <a:off x="1724025" y="4692298"/>
              <a:ext cx="2324100" cy="2085320"/>
              <a:chOff x="1724025" y="4692298"/>
              <a:chExt cx="2324100" cy="20853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 rot="5400000">
                    <a:off x="1727805" y="4688518"/>
                    <a:ext cx="1562100" cy="15696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}"/>
                              <m:ctrlPr>
                                <a:rPr lang="en-US" sz="9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/>
                          </m:d>
                        </m:oMath>
                      </m:oMathPara>
                    </a14:m>
                    <a:endParaRPr lang="en-US" sz="9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727805" y="4688518"/>
                    <a:ext cx="1562100" cy="156966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42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TextBox 26"/>
              <p:cNvSpPr txBox="1"/>
              <p:nvPr/>
            </p:nvSpPr>
            <p:spPr>
              <a:xfrm>
                <a:off x="1914525" y="6254398"/>
                <a:ext cx="213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S </a:t>
                </a:r>
                <a:r>
                  <a:rPr lang="en-US" sz="2800" dirty="0" smtClean="0"/>
                  <a:t>space</a:t>
                </a:r>
                <a:endParaRPr lang="en-US" sz="28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Cluster Computation (a la BSP)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458200" cy="28193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3000" dirty="0" smtClean="0"/>
                  <a:t>Computation/Communication in </a:t>
                </a:r>
                <a14:m>
                  <m:oMath xmlns:m="http://schemas.openxmlformats.org/officeDocument/2006/math">
                    <m:r>
                      <a:rPr lang="en-US" sz="3000" b="1" i="1" dirty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3000" dirty="0"/>
                  <a:t> rounds:</a:t>
                </a:r>
              </a:p>
              <a:p>
                <a:pPr lvl="1"/>
                <a:r>
                  <a:rPr lang="en-US" sz="3000" dirty="0"/>
                  <a:t>Every machine performs </a:t>
                </a:r>
                <a:r>
                  <a:rPr lang="en-US" sz="3000" dirty="0" smtClean="0"/>
                  <a:t>a </a:t>
                </a:r>
                <a:r>
                  <a:rPr lang="en-US" sz="3000" b="1" dirty="0" smtClean="0"/>
                  <a:t>near-linear time</a:t>
                </a:r>
                <a:r>
                  <a:rPr lang="en-US" sz="3000" dirty="0" smtClean="0"/>
                  <a:t> </a:t>
                </a:r>
                <a:r>
                  <a:rPr lang="en-US" sz="3000" dirty="0"/>
                  <a:t>computation </a:t>
                </a:r>
                <a:r>
                  <a:rPr lang="en-US" sz="3000" dirty="0" smtClean="0"/>
                  <a:t>=&gt; Total user </a:t>
                </a:r>
                <a:r>
                  <a:rPr lang="en-US" sz="3000" dirty="0"/>
                  <a:t>time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𝑂</m:t>
                    </m:r>
                    <m:r>
                      <a:rPr lang="en-US" sz="3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3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3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𝒐</m:t>
                        </m:r>
                        <m:r>
                          <a:rPr lang="en-US" sz="3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3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3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3000" b="1" i="1" dirty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  <m:r>
                      <a:rPr lang="en-US" sz="3000" i="1">
                        <a:latin typeface="Cambria Math"/>
                      </a:rPr>
                      <m:t>)</m:t>
                    </m:r>
                  </m:oMath>
                </a14:m>
                <a:endParaRPr lang="en-US" sz="3000" dirty="0"/>
              </a:p>
              <a:p>
                <a:pPr lvl="1"/>
                <a:r>
                  <a:rPr lang="en-US" sz="3000" dirty="0"/>
                  <a:t>Every machine </a:t>
                </a:r>
                <a:r>
                  <a:rPr lang="en-US" sz="3000" b="1" dirty="0" smtClean="0"/>
                  <a:t>receives </a:t>
                </a:r>
                <a:r>
                  <a:rPr lang="en-US" sz="3000" b="1" dirty="0"/>
                  <a:t>at most </a:t>
                </a:r>
                <a14:m>
                  <m:oMath xmlns:m="http://schemas.openxmlformats.org/officeDocument/2006/math">
                    <m:r>
                      <a:rPr lang="en-US" sz="3000" b="1" i="1" dirty="0">
                        <a:latin typeface="Cambria Math"/>
                      </a:rPr>
                      <m:t>𝑺</m:t>
                    </m:r>
                  </m:oMath>
                </a14:m>
                <a:r>
                  <a:rPr lang="en-US" sz="3000" b="1" dirty="0"/>
                  <a:t> bits</a:t>
                </a:r>
                <a:r>
                  <a:rPr lang="en-US" sz="3000" dirty="0"/>
                  <a:t> of information </a:t>
                </a:r>
                <a:r>
                  <a:rPr lang="en-US" sz="3000" dirty="0" smtClean="0"/>
                  <a:t>=&gt; Total </a:t>
                </a:r>
                <a:r>
                  <a:rPr lang="en-US" sz="3000" dirty="0"/>
                  <a:t>communication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/>
                      </a:rPr>
                      <m:t>𝑂</m:t>
                    </m:r>
                    <m:r>
                      <a:rPr lang="en-US" sz="3000" i="1" dirty="0">
                        <a:latin typeface="Cambria Math"/>
                      </a:rPr>
                      <m:t>(</m:t>
                    </m:r>
                    <m:r>
                      <a:rPr lang="en-US" sz="3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000" b="1" i="1" dirty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  <m:r>
                      <a:rPr lang="en-US" sz="3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000" dirty="0"/>
                  <a:t>.</a:t>
                </a:r>
              </a:p>
              <a:p>
                <a:pPr marL="0" lvl="1" indent="0">
                  <a:buNone/>
                </a:pPr>
                <a:endParaRPr lang="en-US" sz="3000" b="1" dirty="0" smtClean="0"/>
              </a:p>
              <a:p>
                <a:pPr marL="0" lvl="1" indent="0">
                  <a:buNone/>
                </a:pPr>
                <a:r>
                  <a:rPr lang="en-US" sz="3000" b="1" dirty="0" smtClean="0"/>
                  <a:t>Goal</a:t>
                </a:r>
                <a:r>
                  <a:rPr lang="en-US" sz="3000" b="1" dirty="0"/>
                  <a:t>:</a:t>
                </a:r>
                <a:r>
                  <a:rPr lang="en-US" sz="3000" dirty="0"/>
                  <a:t> </a:t>
                </a:r>
                <a:r>
                  <a:rPr lang="en-US" sz="3000" dirty="0" smtClean="0"/>
                  <a:t>Minimize </a:t>
                </a:r>
                <a14:m>
                  <m:oMath xmlns:m="http://schemas.openxmlformats.org/officeDocument/2006/math">
                    <m:r>
                      <a:rPr lang="en-US" sz="3000" b="1" i="1" dirty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3000" dirty="0" smtClean="0"/>
                  <a:t>.                        </a:t>
                </a:r>
                <a:r>
                  <a:rPr lang="en-US" sz="3000" b="1" dirty="0" smtClean="0"/>
                  <a:t>Ideally: </a:t>
                </a:r>
                <a14:m>
                  <m:oMath xmlns:m="http://schemas.openxmlformats.org/officeDocument/2006/math">
                    <m:r>
                      <a:rPr lang="en-US" sz="3000" b="1" i="1" dirty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3000" b="1" dirty="0" smtClean="0"/>
                  <a:t> = constant.</a:t>
                </a:r>
                <a:endParaRPr lang="en-US" sz="30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458200" cy="2819399"/>
              </a:xfrm>
              <a:blipFill rotWithShape="1">
                <a:blip r:embed="rId9"/>
                <a:stretch>
                  <a:fillRect l="-1298" t="-4329" r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29000" y="6119231"/>
                <a:ext cx="2781300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𝑶</m:t>
                    </m:r>
                    <m:r>
                      <a:rPr lang="en-US" sz="2800" b="1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2800" b="1" i="1" dirty="0" smtClean="0">
                            <a:latin typeface="Cambria Math"/>
                          </a:rPr>
                          <m:t>𝟏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𝒐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𝟏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28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 smtClean="0"/>
                  <a:t> time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6119231"/>
                <a:ext cx="2781300" cy="541110"/>
              </a:xfrm>
              <a:prstGeom prst="rect">
                <a:avLst/>
              </a:prstGeom>
              <a:blipFill rotWithShape="1">
                <a:blip r:embed="rId10"/>
                <a:stretch>
                  <a:fillRect t="-6742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838450" y="5050977"/>
            <a:ext cx="1200150" cy="369332"/>
            <a:chOff x="2838450" y="5050977"/>
            <a:chExt cx="1200150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810000" y="5062054"/>
              <a:ext cx="0" cy="3070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962400" y="5066890"/>
              <a:ext cx="0" cy="30701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838450" y="5050977"/>
                  <a:ext cx="1200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latin typeface="Cambria Math"/>
                        </a:rPr>
                        <m:t>𝑺</m:t>
                      </m:r>
                    </m:oMath>
                  </a14:m>
                  <a:r>
                    <a:rPr lang="en-US" dirty="0" smtClean="0"/>
                    <a:t> bits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450" y="5050977"/>
                  <a:ext cx="12001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793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474" y="1411515"/>
            <a:ext cx="2400150" cy="9216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Problem 2: Correlation Clustering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Inspired by machine learning at</a:t>
            </a:r>
          </a:p>
          <a:p>
            <a:r>
              <a:rPr lang="en-US" dirty="0" smtClean="0"/>
              <a:t>Practice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70C0"/>
                </a:solidFill>
              </a:rPr>
              <a:t>[Cohen, McCallum ‘01, Cohen, Richman ’02]</a:t>
            </a:r>
          </a:p>
          <a:p>
            <a:r>
              <a:rPr lang="en-US" dirty="0" smtClean="0"/>
              <a:t>Theory: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[</a:t>
            </a:r>
            <a:r>
              <a:rPr lang="en-US" sz="2400" b="1" dirty="0" smtClean="0">
                <a:solidFill>
                  <a:srgbClr val="0070C0"/>
                </a:solidFill>
              </a:rPr>
              <a:t>Blum, Bansal, Chawla ’04</a:t>
            </a:r>
            <a:r>
              <a:rPr lang="en-US" sz="2400" dirty="0" smtClean="0">
                <a:solidFill>
                  <a:srgbClr val="0070C0"/>
                </a:solidFill>
              </a:rPr>
              <a:t>]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47828" y="4134735"/>
            <a:ext cx="3665678" cy="1993900"/>
            <a:chOff x="547828" y="4134735"/>
            <a:chExt cx="3665678" cy="1993900"/>
          </a:xfrm>
        </p:grpSpPr>
        <p:sp>
          <p:nvSpPr>
            <p:cNvPr id="4" name="Oval 3"/>
            <p:cNvSpPr/>
            <p:nvPr/>
          </p:nvSpPr>
          <p:spPr>
            <a:xfrm>
              <a:off x="547828" y="4168213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95606" y="5620635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71906" y="4134735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24506" y="4693535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84906" y="5573010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343306" y="5087235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638706" y="5900035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08506" y="4619646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4" idx="6"/>
              <a:endCxn id="6" idx="2"/>
            </p:cNvCxnSpPr>
            <p:nvPr/>
          </p:nvCxnSpPr>
          <p:spPr>
            <a:xfrm flipV="1">
              <a:off x="776428" y="4249035"/>
              <a:ext cx="795478" cy="334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0"/>
              <a:endCxn id="6" idx="3"/>
            </p:cNvCxnSpPr>
            <p:nvPr/>
          </p:nvCxnSpPr>
          <p:spPr>
            <a:xfrm flipV="1">
              <a:off x="1457606" y="4329857"/>
              <a:ext cx="147778" cy="7573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0"/>
            </p:cNvCxnSpPr>
            <p:nvPr/>
          </p:nvCxnSpPr>
          <p:spPr>
            <a:xfrm flipH="1" flipV="1">
              <a:off x="670206" y="4403746"/>
              <a:ext cx="139700" cy="121688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" idx="7"/>
              <a:endCxn id="9" idx="3"/>
            </p:cNvCxnSpPr>
            <p:nvPr/>
          </p:nvCxnSpPr>
          <p:spPr>
            <a:xfrm flipV="1">
              <a:off x="890728" y="5282357"/>
              <a:ext cx="486056" cy="37175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9" idx="1"/>
            </p:cNvCxnSpPr>
            <p:nvPr/>
          </p:nvCxnSpPr>
          <p:spPr>
            <a:xfrm>
              <a:off x="740056" y="4358713"/>
              <a:ext cx="636728" cy="7620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7" idx="2"/>
            </p:cNvCxnSpPr>
            <p:nvPr/>
          </p:nvCxnSpPr>
          <p:spPr>
            <a:xfrm>
              <a:off x="2537106" y="4752413"/>
              <a:ext cx="787400" cy="5542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10" idx="0"/>
            </p:cNvCxnSpPr>
            <p:nvPr/>
          </p:nvCxnSpPr>
          <p:spPr>
            <a:xfrm>
              <a:off x="2473606" y="4820535"/>
              <a:ext cx="279400" cy="10795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10" idx="0"/>
            </p:cNvCxnSpPr>
            <p:nvPr/>
          </p:nvCxnSpPr>
          <p:spPr>
            <a:xfrm flipH="1">
              <a:off x="2753006" y="4922135"/>
              <a:ext cx="635000" cy="9779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1" idx="1"/>
            </p:cNvCxnSpPr>
            <p:nvPr/>
          </p:nvCxnSpPr>
          <p:spPr>
            <a:xfrm flipH="1" flipV="1">
              <a:off x="1767028" y="4249035"/>
              <a:ext cx="574956" cy="40408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0" idx="2"/>
              <a:endCxn id="5" idx="6"/>
            </p:cNvCxnSpPr>
            <p:nvPr/>
          </p:nvCxnSpPr>
          <p:spPr>
            <a:xfrm flipH="1" flipV="1">
              <a:off x="924206" y="5734935"/>
              <a:ext cx="1714500" cy="2794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8" idx="2"/>
              <a:endCxn id="10" idx="6"/>
            </p:cNvCxnSpPr>
            <p:nvPr/>
          </p:nvCxnSpPr>
          <p:spPr>
            <a:xfrm flipH="1">
              <a:off x="2867306" y="5687310"/>
              <a:ext cx="1117600" cy="3270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734789" y="3501182"/>
            <a:ext cx="4032396" cy="2697886"/>
            <a:chOff x="4734789" y="3501182"/>
            <a:chExt cx="4032396" cy="2697886"/>
          </a:xfrm>
        </p:grpSpPr>
        <p:sp>
          <p:nvSpPr>
            <p:cNvPr id="78" name="Oval 77"/>
            <p:cNvSpPr/>
            <p:nvPr/>
          </p:nvSpPr>
          <p:spPr>
            <a:xfrm>
              <a:off x="8212133" y="5462468"/>
              <a:ext cx="555052" cy="50251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734789" y="3501182"/>
              <a:ext cx="1523417" cy="26606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436006" y="4128968"/>
              <a:ext cx="1655622" cy="20701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870159" y="4162446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17937" y="56148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894237" y="41289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646837" y="46877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8375359" y="5561757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665637" y="50814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961037" y="58942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630837" y="461387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5" idx="6"/>
              <a:endCxn id="57" idx="2"/>
            </p:cNvCxnSpPr>
            <p:nvPr/>
          </p:nvCxnSpPr>
          <p:spPr>
            <a:xfrm flipV="1">
              <a:off x="5098759" y="4243268"/>
              <a:ext cx="795478" cy="334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0" idx="0"/>
              <a:endCxn id="57" idx="3"/>
            </p:cNvCxnSpPr>
            <p:nvPr/>
          </p:nvCxnSpPr>
          <p:spPr>
            <a:xfrm flipV="1">
              <a:off x="5779937" y="4324090"/>
              <a:ext cx="147778" cy="7573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0"/>
            </p:cNvCxnSpPr>
            <p:nvPr/>
          </p:nvCxnSpPr>
          <p:spPr>
            <a:xfrm flipH="1" flipV="1">
              <a:off x="4992537" y="4397979"/>
              <a:ext cx="139700" cy="121688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6" idx="7"/>
              <a:endCxn id="60" idx="3"/>
            </p:cNvCxnSpPr>
            <p:nvPr/>
          </p:nvCxnSpPr>
          <p:spPr>
            <a:xfrm flipV="1">
              <a:off x="5213059" y="5276590"/>
              <a:ext cx="486056" cy="37175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60" idx="1"/>
            </p:cNvCxnSpPr>
            <p:nvPr/>
          </p:nvCxnSpPr>
          <p:spPr>
            <a:xfrm>
              <a:off x="5062387" y="4352946"/>
              <a:ext cx="636728" cy="7620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58" idx="2"/>
            </p:cNvCxnSpPr>
            <p:nvPr/>
          </p:nvCxnSpPr>
          <p:spPr>
            <a:xfrm>
              <a:off x="6859437" y="4746646"/>
              <a:ext cx="787400" cy="5542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endCxn id="61" idx="0"/>
            </p:cNvCxnSpPr>
            <p:nvPr/>
          </p:nvCxnSpPr>
          <p:spPr>
            <a:xfrm>
              <a:off x="6795937" y="4814768"/>
              <a:ext cx="279400" cy="10795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61" idx="0"/>
            </p:cNvCxnSpPr>
            <p:nvPr/>
          </p:nvCxnSpPr>
          <p:spPr>
            <a:xfrm flipH="1">
              <a:off x="7075337" y="4916368"/>
              <a:ext cx="635000" cy="9779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2" idx="1"/>
            </p:cNvCxnSpPr>
            <p:nvPr/>
          </p:nvCxnSpPr>
          <p:spPr>
            <a:xfrm flipH="1" flipV="1">
              <a:off x="6089359" y="4243268"/>
              <a:ext cx="574956" cy="404089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1" idx="2"/>
              <a:endCxn id="56" idx="6"/>
            </p:cNvCxnSpPr>
            <p:nvPr/>
          </p:nvCxnSpPr>
          <p:spPr>
            <a:xfrm flipH="1" flipV="1">
              <a:off x="5246537" y="5729168"/>
              <a:ext cx="1714500" cy="27940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9" idx="2"/>
              <a:endCxn id="61" idx="6"/>
            </p:cNvCxnSpPr>
            <p:nvPr/>
          </p:nvCxnSpPr>
          <p:spPr>
            <a:xfrm flipH="1">
              <a:off x="7189637" y="5676057"/>
              <a:ext cx="1185722" cy="332511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5213059" y="4324090"/>
              <a:ext cx="681179" cy="1276642"/>
            </a:xfrm>
            <a:prstGeom prst="line">
              <a:avLst/>
            </a:prstGeom>
            <a:ln w="1016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302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Correlation </a:t>
            </a:r>
            <a:r>
              <a:rPr lang="en-US" dirty="0" smtClean="0">
                <a:solidFill>
                  <a:srgbClr val="0070C0"/>
                </a:solidFill>
              </a:rPr>
              <a:t>Clustering: Example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97" y="1337852"/>
            <a:ext cx="8229600" cy="5367748"/>
          </a:xfrm>
        </p:spPr>
        <p:txBody>
          <a:bodyPr>
            <a:normAutofit/>
          </a:bodyPr>
          <a:lstStyle/>
          <a:p>
            <a:r>
              <a:rPr lang="en-US" b="1" dirty="0" smtClean="0"/>
              <a:t>Minimize</a:t>
            </a:r>
            <a:r>
              <a:rPr lang="en-US" dirty="0" smtClean="0"/>
              <a:t> </a:t>
            </a:r>
            <a:r>
              <a:rPr lang="en-US" dirty="0"/>
              <a:t># of </a:t>
            </a:r>
            <a:r>
              <a:rPr lang="en-US" b="1" dirty="0" smtClean="0"/>
              <a:t>incorrectly</a:t>
            </a:r>
            <a:r>
              <a:rPr lang="en-US" dirty="0" smtClean="0"/>
              <a:t> </a:t>
            </a:r>
            <a:r>
              <a:rPr lang="en-US" dirty="0"/>
              <a:t>classified </a:t>
            </a:r>
            <a:r>
              <a:rPr lang="en-US" dirty="0" smtClean="0"/>
              <a:t>pairs: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# Covered non-edges + # Non-covered edges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387412" y="3093680"/>
            <a:ext cx="4032396" cy="2697886"/>
            <a:chOff x="4734789" y="3501182"/>
            <a:chExt cx="4032396" cy="2697886"/>
          </a:xfrm>
        </p:grpSpPr>
        <p:sp>
          <p:nvSpPr>
            <p:cNvPr id="70" name="Oval 69"/>
            <p:cNvSpPr/>
            <p:nvPr/>
          </p:nvSpPr>
          <p:spPr>
            <a:xfrm>
              <a:off x="8212133" y="5462468"/>
              <a:ext cx="555052" cy="50251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734789" y="3501182"/>
              <a:ext cx="1523417" cy="26606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436006" y="4128968"/>
              <a:ext cx="1655622" cy="20701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870159" y="4162446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7937" y="56148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894237" y="41289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646837" y="46877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375359" y="5561757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665637" y="50814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961037" y="58942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630837" y="461387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3" idx="6"/>
              <a:endCxn id="75" idx="2"/>
            </p:cNvCxnSpPr>
            <p:nvPr/>
          </p:nvCxnSpPr>
          <p:spPr>
            <a:xfrm flipV="1">
              <a:off x="5098759" y="4243268"/>
              <a:ext cx="795478" cy="334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8" idx="0"/>
              <a:endCxn id="75" idx="3"/>
            </p:cNvCxnSpPr>
            <p:nvPr/>
          </p:nvCxnSpPr>
          <p:spPr>
            <a:xfrm flipV="1">
              <a:off x="5779937" y="4324090"/>
              <a:ext cx="147778" cy="7573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4" idx="0"/>
            </p:cNvCxnSpPr>
            <p:nvPr/>
          </p:nvCxnSpPr>
          <p:spPr>
            <a:xfrm flipH="1" flipV="1">
              <a:off x="4992537" y="4397979"/>
              <a:ext cx="139700" cy="121688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74" idx="7"/>
              <a:endCxn id="78" idx="3"/>
            </p:cNvCxnSpPr>
            <p:nvPr/>
          </p:nvCxnSpPr>
          <p:spPr>
            <a:xfrm flipV="1">
              <a:off x="5213059" y="5276590"/>
              <a:ext cx="486056" cy="37175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endCxn id="78" idx="1"/>
            </p:cNvCxnSpPr>
            <p:nvPr/>
          </p:nvCxnSpPr>
          <p:spPr>
            <a:xfrm>
              <a:off x="5062387" y="4352946"/>
              <a:ext cx="636728" cy="7620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endCxn id="76" idx="2"/>
            </p:cNvCxnSpPr>
            <p:nvPr/>
          </p:nvCxnSpPr>
          <p:spPr>
            <a:xfrm>
              <a:off x="6859437" y="4746646"/>
              <a:ext cx="787400" cy="5542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79" idx="0"/>
            </p:cNvCxnSpPr>
            <p:nvPr/>
          </p:nvCxnSpPr>
          <p:spPr>
            <a:xfrm>
              <a:off x="6795937" y="4814768"/>
              <a:ext cx="279400" cy="10795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79" idx="0"/>
            </p:cNvCxnSpPr>
            <p:nvPr/>
          </p:nvCxnSpPr>
          <p:spPr>
            <a:xfrm flipH="1">
              <a:off x="7075337" y="4916368"/>
              <a:ext cx="635000" cy="9779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0" idx="1"/>
            </p:cNvCxnSpPr>
            <p:nvPr/>
          </p:nvCxnSpPr>
          <p:spPr>
            <a:xfrm flipH="1" flipV="1">
              <a:off x="6089359" y="4243268"/>
              <a:ext cx="574956" cy="404089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9" idx="2"/>
              <a:endCxn id="74" idx="6"/>
            </p:cNvCxnSpPr>
            <p:nvPr/>
          </p:nvCxnSpPr>
          <p:spPr>
            <a:xfrm flipH="1" flipV="1">
              <a:off x="5246537" y="5729168"/>
              <a:ext cx="1714500" cy="27940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77" idx="2"/>
              <a:endCxn id="79" idx="6"/>
            </p:cNvCxnSpPr>
            <p:nvPr/>
          </p:nvCxnSpPr>
          <p:spPr>
            <a:xfrm flipH="1">
              <a:off x="7189637" y="5676057"/>
              <a:ext cx="1185722" cy="332511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5213059" y="4324090"/>
              <a:ext cx="681179" cy="1276642"/>
            </a:xfrm>
            <a:prstGeom prst="line">
              <a:avLst/>
            </a:prstGeom>
            <a:ln w="1016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648200" y="3770079"/>
            <a:ext cx="449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  <a:r>
              <a:rPr lang="en-US" sz="3200" dirty="0" smtClean="0"/>
              <a:t> incorrectly classified =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/>
              <a:t> covered non-edge +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3</a:t>
            </a:r>
            <a:r>
              <a:rPr lang="en-US" sz="3200" dirty="0" smtClean="0"/>
              <a:t> non-covered edges</a:t>
            </a:r>
          </a:p>
        </p:txBody>
      </p:sp>
    </p:spTree>
    <p:extLst>
      <p:ext uri="{BB962C8B-B14F-4D97-AF65-F5344CB8AC3E}">
        <p14:creationId xmlns:p14="http://schemas.microsoft.com/office/powerpoint/2010/main" val="844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Approximating Correlation Clustering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Minimize</a:t>
                </a:r>
                <a:r>
                  <a:rPr lang="en-US" dirty="0" smtClean="0"/>
                  <a:t> # </a:t>
                </a:r>
                <a:r>
                  <a:rPr lang="en-US" dirty="0"/>
                  <a:t>of </a:t>
                </a:r>
                <a:r>
                  <a:rPr lang="en-US" b="1" dirty="0"/>
                  <a:t>incorrectly</a:t>
                </a:r>
                <a:r>
                  <a:rPr lang="en-US" dirty="0"/>
                  <a:t> classified pairs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≈20000</m:t>
                    </m:r>
                  </m:oMath>
                </a14:m>
                <a:r>
                  <a:rPr lang="en-US" dirty="0" smtClean="0"/>
                  <a:t>-approximation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[Blum, Bansal, Chawla’04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]</a:t>
                </a: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>
                    <a:solidFill>
                      <a:srgbClr val="0070C0"/>
                    </a:solidFill>
                  </a:rPr>
                  <a:t>Demaine</a:t>
                </a:r>
                <a:r>
                  <a:rPr lang="en-US" dirty="0">
                    <a:solidFill>
                      <a:srgbClr val="0070C0"/>
                    </a:solidFill>
                  </a:rPr>
                  <a:t>, Emmanuel, Fiat, Immorlica’04],[</a:t>
                </a:r>
                <a:r>
                  <a:rPr lang="en-US" dirty="0" err="1">
                    <a:solidFill>
                      <a:srgbClr val="0070C0"/>
                    </a:solidFill>
                  </a:rPr>
                  <a:t>Charikar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>
                    <a:solidFill>
                      <a:srgbClr val="0070C0"/>
                    </a:solidFill>
                  </a:rPr>
                  <a:t>Guruswami</a:t>
                </a:r>
                <a:r>
                  <a:rPr lang="en-US" dirty="0">
                    <a:solidFill>
                      <a:srgbClr val="0070C0"/>
                    </a:solidFill>
                  </a:rPr>
                  <a:t>, Wirth’05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], 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Ailon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Charikar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Newman’05] </a:t>
                </a:r>
                <a:r>
                  <a:rPr lang="en-US" dirty="0">
                    <a:solidFill>
                      <a:srgbClr val="0070C0"/>
                    </a:solidFill>
                  </a:rPr>
                  <a:t>[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Williamson</a:t>
                </a:r>
                <a:r>
                  <a:rPr lang="en-US" dirty="0">
                    <a:solidFill>
                      <a:srgbClr val="0070C0"/>
                    </a:solidFill>
                  </a:rPr>
                  <a:t>, van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Zuylen’07], 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Ailon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Liberty’08],…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-approximation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Chawla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Makarychev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Schramm, </a:t>
                </a:r>
                <a:r>
                  <a:rPr lang="en-US" b="1" dirty="0">
                    <a:solidFill>
                      <a:srgbClr val="FF0000"/>
                    </a:solidFill>
                  </a:rPr>
                  <a:t>Y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.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’15]</a:t>
                </a:r>
              </a:p>
              <a:p>
                <a:r>
                  <a:rPr lang="en-US" b="1" dirty="0" smtClean="0"/>
                  <a:t>Maximize</a:t>
                </a:r>
                <a:r>
                  <a:rPr lang="en-US" dirty="0" smtClean="0"/>
                  <a:t> </a:t>
                </a:r>
                <a:r>
                  <a:rPr lang="en-US" dirty="0"/>
                  <a:t># of </a:t>
                </a:r>
                <a:r>
                  <a:rPr lang="en-US" b="1" dirty="0"/>
                  <a:t>correctly</a:t>
                </a:r>
                <a:r>
                  <a:rPr lang="en-US" dirty="0"/>
                  <a:t> classified pairs</a:t>
                </a:r>
              </a:p>
              <a:p>
                <a:pPr lvl="1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1−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/>
                  <a:t>)-approximation </a:t>
                </a:r>
                <a:r>
                  <a:rPr lang="en-US" dirty="0">
                    <a:solidFill>
                      <a:srgbClr val="0070C0"/>
                    </a:solidFill>
                  </a:rPr>
                  <a:t>[Blum, Bansal, Chawla’04]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257800"/>
              </a:xfrm>
              <a:blipFill rotWithShape="1">
                <a:blip r:embed="rId2"/>
                <a:stretch>
                  <a:fillRect l="-1557" t="-1508" r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71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Correlation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One of the most successful clustering methods:</a:t>
            </a:r>
          </a:p>
          <a:p>
            <a:r>
              <a:rPr lang="en-US" dirty="0" smtClean="0"/>
              <a:t>Only uses </a:t>
            </a:r>
            <a:r>
              <a:rPr lang="en-US" b="1" dirty="0" smtClean="0"/>
              <a:t>qualitative information</a:t>
            </a:r>
            <a:r>
              <a:rPr lang="en-US" dirty="0" smtClean="0"/>
              <a:t> about similarities</a:t>
            </a:r>
          </a:p>
          <a:p>
            <a:r>
              <a:rPr lang="en-US" b="1" dirty="0" smtClean="0"/>
              <a:t># of clusters unspecified </a:t>
            </a:r>
            <a:r>
              <a:rPr lang="en-US" dirty="0" smtClean="0"/>
              <a:t>(selected to best fit data)</a:t>
            </a:r>
            <a:endParaRPr lang="en-US" b="1" dirty="0" smtClean="0"/>
          </a:p>
          <a:p>
            <a:r>
              <a:rPr lang="en-US" dirty="0" smtClean="0"/>
              <a:t>Applications: document/image </a:t>
            </a:r>
            <a:r>
              <a:rPr lang="en-US" b="1" dirty="0" err="1" smtClean="0"/>
              <a:t>deduplication</a:t>
            </a:r>
            <a:r>
              <a:rPr lang="en-US" dirty="0" smtClean="0"/>
              <a:t> (data from crowds or black-box machine learning)</a:t>
            </a:r>
          </a:p>
          <a:p>
            <a:r>
              <a:rPr lang="en-US" b="1" dirty="0"/>
              <a:t>NP-hard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dirty="0" err="1">
                <a:solidFill>
                  <a:srgbClr val="0070C0"/>
                </a:solidFill>
              </a:rPr>
              <a:t>Bansal</a:t>
            </a:r>
            <a:r>
              <a:rPr lang="en-US" dirty="0">
                <a:solidFill>
                  <a:srgbClr val="0070C0"/>
                </a:solidFill>
              </a:rPr>
              <a:t>, Blum, </a:t>
            </a:r>
            <a:r>
              <a:rPr lang="en-US" dirty="0" err="1">
                <a:solidFill>
                  <a:srgbClr val="0070C0"/>
                </a:solidFill>
              </a:rPr>
              <a:t>Chawla</a:t>
            </a:r>
            <a:r>
              <a:rPr lang="en-US" dirty="0">
                <a:solidFill>
                  <a:srgbClr val="0070C0"/>
                </a:solidFill>
              </a:rPr>
              <a:t> ‘04], </a:t>
            </a:r>
            <a:r>
              <a:rPr lang="en-US" dirty="0" smtClean="0"/>
              <a:t>admits </a:t>
            </a:r>
            <a:r>
              <a:rPr lang="en-US" b="1" dirty="0"/>
              <a:t>simple approximation algorithms</a:t>
            </a:r>
            <a:r>
              <a:rPr lang="en-US" dirty="0"/>
              <a:t> with good provable </a:t>
            </a:r>
            <a:r>
              <a:rPr lang="en-US" dirty="0" smtClean="0"/>
              <a:t>guarantees </a:t>
            </a:r>
          </a:p>
        </p:txBody>
      </p:sp>
    </p:spTree>
    <p:extLst>
      <p:ext uri="{BB962C8B-B14F-4D97-AF65-F5344CB8AC3E}">
        <p14:creationId xmlns:p14="http://schemas.microsoft.com/office/powerpoint/2010/main" val="68213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Correlation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More:</a:t>
            </a:r>
          </a:p>
          <a:p>
            <a:r>
              <a:rPr lang="en-US" b="1" dirty="0"/>
              <a:t>Survey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[Wirth]</a:t>
            </a:r>
          </a:p>
          <a:p>
            <a:r>
              <a:rPr lang="en-US" b="1" dirty="0"/>
              <a:t>KDD’14</a:t>
            </a:r>
            <a:r>
              <a:rPr lang="en-US" dirty="0"/>
              <a:t> </a:t>
            </a:r>
            <a:r>
              <a:rPr lang="en-US" dirty="0" smtClean="0"/>
              <a:t>tutorial: “Correlation Clustering: From Theory to Practice” </a:t>
            </a:r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dirty="0" err="1">
                <a:solidFill>
                  <a:srgbClr val="0070C0"/>
                </a:solidFill>
              </a:rPr>
              <a:t>Bonchi</a:t>
            </a:r>
            <a:r>
              <a:rPr lang="en-US" dirty="0">
                <a:solidFill>
                  <a:srgbClr val="0070C0"/>
                </a:solidFill>
              </a:rPr>
              <a:t>, Garcia-Soriano, Liberty</a:t>
            </a:r>
            <a:r>
              <a:rPr lang="en-US" dirty="0" smtClean="0">
                <a:solidFill>
                  <a:srgbClr val="0070C0"/>
                </a:solidFill>
              </a:rPr>
              <a:t>] 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http://francescobonchi.com/CCtuto_kdd14.pdf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b="1" dirty="0"/>
              <a:t>Wikipedia</a:t>
            </a:r>
            <a:r>
              <a:rPr lang="en-US" dirty="0"/>
              <a:t> article: </a:t>
            </a:r>
            <a:r>
              <a:rPr lang="en-US" dirty="0">
                <a:hlinkClick r:id="rId3"/>
              </a:rPr>
              <a:t>http://en.wikipedia.org/wiki/Correlation_clustering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6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Data-Based Randomized Pivoting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5344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3-approximation (expected)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Ailon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Charikar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Newman]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Algorithm:</a:t>
                </a:r>
              </a:p>
              <a:p>
                <a:r>
                  <a:rPr lang="en-US" dirty="0" smtClean="0"/>
                  <a:t>Pick a random pivot vertex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Make a cluster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𝒗</m:t>
                    </m:r>
                    <m:r>
                      <a:rPr lang="en-US" b="0" i="1" dirty="0" smtClean="0">
                        <a:latin typeface="Cambria Math"/>
                      </a:rPr>
                      <m:t>∪</m:t>
                    </m:r>
                    <m:r>
                      <a:rPr lang="en-US" b="0" i="1" dirty="0" smtClean="0">
                        <a:latin typeface="Cambria Math"/>
                      </a:rPr>
                      <m:t>𝑁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𝒗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 smtClean="0"/>
                  <a:t> is the set of neighbors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Remove the cluster from the graph and repeat 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534400" cy="5257800"/>
              </a:xfrm>
              <a:blipFill rotWithShape="1">
                <a:blip r:embed="rId2"/>
                <a:stretch>
                  <a:fillRect l="-1786" t="-1506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81000" y="2667000"/>
            <a:ext cx="8534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4050281" y="5538491"/>
            <a:ext cx="555052" cy="50251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98945" y="4671716"/>
            <a:ext cx="555052" cy="50251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425101">
            <a:off x="612136" y="5691619"/>
            <a:ext cx="2829151" cy="5518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209" y="3986119"/>
            <a:ext cx="2522397" cy="15845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Data-Based Randomized Pivoting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534400" cy="260438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Pick a random pivot vertex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Make a cluster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b="0" i="1" dirty="0" smtClean="0">
                        <a:latin typeface="Cambria Math"/>
                      </a:rPr>
                      <m:t>∪</m:t>
                    </m:r>
                    <m:r>
                      <a:rPr lang="en-US" b="0" i="1" dirty="0" smtClean="0">
                        <a:latin typeface="Cambria Math"/>
                      </a:rPr>
                      <m:t>𝑁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r>
                  <a:rPr lang="en-US" dirty="0" smtClean="0"/>
                  <a:t> is the set of neighbors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Remove the cluster from the graph and repeat 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534400" cy="2604384"/>
              </a:xfrm>
              <a:blipFill rotWithShape="1">
                <a:blip r:embed="rId2"/>
                <a:stretch>
                  <a:fillRect l="-1571" t="-2810" r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776429" y="4270651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24207" y="5723073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00507" y="4237173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3107" y="4795973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13507" y="5675448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71907" y="5189673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67307" y="6002473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37107" y="4722084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 flipV="1">
            <a:off x="1005029" y="4351473"/>
            <a:ext cx="795478" cy="334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0"/>
            <a:endCxn id="7" idx="3"/>
          </p:cNvCxnSpPr>
          <p:nvPr/>
        </p:nvCxnSpPr>
        <p:spPr>
          <a:xfrm flipV="1">
            <a:off x="1686207" y="4432295"/>
            <a:ext cx="147778" cy="7573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0"/>
          </p:cNvCxnSpPr>
          <p:nvPr/>
        </p:nvCxnSpPr>
        <p:spPr>
          <a:xfrm flipH="1" flipV="1">
            <a:off x="898807" y="4506184"/>
            <a:ext cx="139700" cy="12168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7"/>
            <a:endCxn id="10" idx="3"/>
          </p:cNvCxnSpPr>
          <p:nvPr/>
        </p:nvCxnSpPr>
        <p:spPr>
          <a:xfrm flipV="1">
            <a:off x="1119329" y="5384795"/>
            <a:ext cx="486056" cy="3717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1"/>
          </p:cNvCxnSpPr>
          <p:nvPr/>
        </p:nvCxnSpPr>
        <p:spPr>
          <a:xfrm>
            <a:off x="968657" y="4461151"/>
            <a:ext cx="636728" cy="762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2"/>
          </p:cNvCxnSpPr>
          <p:nvPr/>
        </p:nvCxnSpPr>
        <p:spPr>
          <a:xfrm>
            <a:off x="2765707" y="4854851"/>
            <a:ext cx="787400" cy="554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1" idx="0"/>
          </p:cNvCxnSpPr>
          <p:nvPr/>
        </p:nvCxnSpPr>
        <p:spPr>
          <a:xfrm>
            <a:off x="2702207" y="4922973"/>
            <a:ext cx="279400" cy="10795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1" idx="0"/>
          </p:cNvCxnSpPr>
          <p:nvPr/>
        </p:nvCxnSpPr>
        <p:spPr>
          <a:xfrm flipH="1">
            <a:off x="2981607" y="5024573"/>
            <a:ext cx="635000" cy="9779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1"/>
          </p:cNvCxnSpPr>
          <p:nvPr/>
        </p:nvCxnSpPr>
        <p:spPr>
          <a:xfrm flipH="1" flipV="1">
            <a:off x="1995629" y="4351473"/>
            <a:ext cx="574956" cy="4040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2"/>
            <a:endCxn id="6" idx="6"/>
          </p:cNvCxnSpPr>
          <p:nvPr/>
        </p:nvCxnSpPr>
        <p:spPr>
          <a:xfrm flipH="1" flipV="1">
            <a:off x="1152807" y="5837373"/>
            <a:ext cx="1714500" cy="2794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11" idx="6"/>
          </p:cNvCxnSpPr>
          <p:nvPr/>
        </p:nvCxnSpPr>
        <p:spPr>
          <a:xfrm flipH="1">
            <a:off x="3095907" y="5789748"/>
            <a:ext cx="1117600" cy="3270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00600" y="4334388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r>
              <a:rPr lang="en-US" sz="3200" dirty="0" smtClean="0"/>
              <a:t> incorrectly classified =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  <a:r>
              <a:rPr lang="en-US" sz="3200" dirty="0" smtClean="0"/>
              <a:t> covered non-edges +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6</a:t>
            </a:r>
            <a:r>
              <a:rPr lang="en-US" sz="3200" dirty="0" smtClean="0"/>
              <a:t> non-covered edges</a:t>
            </a:r>
          </a:p>
        </p:txBody>
      </p:sp>
      <p:cxnSp>
        <p:nvCxnSpPr>
          <p:cNvPr id="30" name="Straight Connector 29"/>
          <p:cNvCxnSpPr>
            <a:stCxn id="12" idx="2"/>
          </p:cNvCxnSpPr>
          <p:nvPr/>
        </p:nvCxnSpPr>
        <p:spPr>
          <a:xfrm flipH="1" flipV="1">
            <a:off x="1005029" y="4432295"/>
            <a:ext cx="1532078" cy="40408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3"/>
          </p:cNvCxnSpPr>
          <p:nvPr/>
        </p:nvCxnSpPr>
        <p:spPr>
          <a:xfrm flipH="1">
            <a:off x="1783921" y="4917206"/>
            <a:ext cx="786664" cy="343091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3700" y="1562100"/>
            <a:ext cx="85979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5" grpId="0" animBg="1"/>
      <p:bldP spid="24" grpId="0" animBg="1"/>
      <p:bldP spid="6" grpId="0" animBg="1"/>
      <p:bldP spid="7" grpId="0" animBg="1"/>
      <p:bldP spid="8" grpId="0" animBg="1"/>
      <p:bldP spid="9" grpId="0" animBg="1"/>
      <p:bldP spid="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Parallel Pivot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181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(3+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-approx.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/>
                      </a:rPr>
                      <m:t>/ </m:t>
                    </m:r>
                    <m:r>
                      <a:rPr lang="en-US" i="1" dirty="0" smtClean="0">
                        <a:latin typeface="Cambria Math"/>
                      </a:rPr>
                      <m:t>𝜖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rounds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Chierichetti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Dalvi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Kumar, KDD’14]</a:t>
                </a:r>
              </a:p>
              <a:p>
                <a:r>
                  <a:rPr lang="en-US" dirty="0" smtClean="0"/>
                  <a:t>Algorithm: while the graph is not empty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current maximum degree</a:t>
                </a:r>
              </a:p>
              <a:p>
                <a:pPr lvl="1"/>
                <a:r>
                  <a:rPr lang="en-US" dirty="0" smtClean="0"/>
                  <a:t>Activate each node independently with prob.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Deactivate nodes connected to other active nodes</a:t>
                </a:r>
              </a:p>
              <a:p>
                <a:pPr lvl="1"/>
                <a:r>
                  <a:rPr lang="en-US" dirty="0" smtClean="0"/>
                  <a:t>The remaining nodes are </a:t>
                </a:r>
                <a:r>
                  <a:rPr lang="en-US" b="1" dirty="0" smtClean="0"/>
                  <a:t>pivots</a:t>
                </a:r>
              </a:p>
              <a:p>
                <a:pPr lvl="1"/>
                <a:r>
                  <a:rPr lang="en-US" dirty="0" smtClean="0"/>
                  <a:t>Create cluster around each pivot as before</a:t>
                </a:r>
              </a:p>
              <a:p>
                <a:pPr lvl="1"/>
                <a:r>
                  <a:rPr lang="en-US" dirty="0" smtClean="0"/>
                  <a:t>Remove the clusters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181600"/>
              </a:xfrm>
              <a:blipFill rotWithShape="1">
                <a:blip r:embed="rId2"/>
                <a:stretch>
                  <a:fillRect l="-1557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6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Parallel Pivot Algorithm: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</p:spPr>
            <p:txBody>
              <a:bodyPr/>
              <a:lstStyle/>
              <a:p>
                <a:r>
                  <a:rPr lang="en-US" b="1" dirty="0" smtClean="0"/>
                  <a:t>Fact: </a:t>
                </a:r>
                <a:r>
                  <a:rPr lang="en-US" dirty="0" smtClean="0"/>
                  <a:t>Halves max degree after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 smtClean="0"/>
                  <a:t> rounds 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terminates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e>
                            </m:func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𝝐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rounds</a:t>
                </a:r>
              </a:p>
              <a:p>
                <a:r>
                  <a:rPr lang="en-US" b="1" dirty="0" smtClean="0"/>
                  <a:t>Fact: </a:t>
                </a:r>
                <a:r>
                  <a:rPr lang="en-US" dirty="0" smtClean="0"/>
                  <a:t>Activation process induces </a:t>
                </a:r>
                <a:r>
                  <a:rPr lang="en-US" b="1" dirty="0" smtClean="0"/>
                  <a:t>close to uniform</a:t>
                </a:r>
                <a:r>
                  <a:rPr lang="en-US" dirty="0" smtClean="0"/>
                  <a:t> marginal distribution of the pivots 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sz="3200" dirty="0" smtClean="0"/>
                  <a:t> analysis similar to regular pivot gives (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3+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sz="3200" dirty="0" smtClean="0"/>
                  <a:t>)-approximation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 rotWithShape="1">
                <a:blip r:embed="rId2"/>
                <a:stretch>
                  <a:fillRect l="-1544" r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61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Part 2: Clustering Vectors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9953" y="1447800"/>
                <a:ext cx="8610600" cy="5410200"/>
              </a:xfrm>
            </p:spPr>
            <p:txBody>
              <a:bodyPr/>
              <a:lstStyle/>
              <a:p>
                <a:r>
                  <a:rPr lang="en-US" dirty="0" smtClean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00B050"/>
                  </a:solidFill>
                  <a:ea typeface="Cambria Math"/>
                </a:endParaRPr>
              </a:p>
              <a:p>
                <a:pPr lvl="1"/>
                <a:r>
                  <a:rPr lang="en-US" dirty="0" smtClean="0"/>
                  <a:t>Feature </a:t>
                </a:r>
                <a:r>
                  <a:rPr lang="en-US" dirty="0"/>
                  <a:t>vectors in ML, word </a:t>
                </a:r>
                <a:r>
                  <a:rPr lang="en-US" dirty="0" err="1"/>
                  <a:t>embedings</a:t>
                </a:r>
                <a:r>
                  <a:rPr lang="en-US" dirty="0"/>
                  <a:t> in NLP, etc.</a:t>
                </a:r>
              </a:p>
              <a:p>
                <a:pPr lvl="1"/>
                <a:r>
                  <a:rPr lang="en-US" dirty="0" smtClean="0"/>
                  <a:t>(Implicit) weighted graph of pairwise distances</a:t>
                </a:r>
              </a:p>
              <a:p>
                <a:r>
                  <a:rPr lang="en-US" dirty="0" smtClean="0"/>
                  <a:t>Applications:</a:t>
                </a:r>
              </a:p>
              <a:p>
                <a:pPr lvl="1"/>
                <a:r>
                  <a:rPr lang="en-US" dirty="0" smtClean="0"/>
                  <a:t>Same as before + Data visualization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953" y="1447800"/>
                <a:ext cx="8610600" cy="5410200"/>
              </a:xfrm>
              <a:blipFill rotWithShape="1">
                <a:blip r:embed="rId2"/>
                <a:stretch>
                  <a:fillRect l="-1557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91000"/>
            <a:ext cx="3429000" cy="247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974" y="4086970"/>
            <a:ext cx="3581400" cy="26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9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ttp://images.forbes.com/media/lists/companies/google_200x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953" y="555635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MapReduce</a:t>
            </a:r>
            <a:r>
              <a:rPr lang="en-US" dirty="0" smtClean="0">
                <a:solidFill>
                  <a:srgbClr val="0070C0"/>
                </a:solidFill>
              </a:rPr>
              <a:t>-style computations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57400"/>
                <a:ext cx="8610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What I won’t discuss today</a:t>
                </a:r>
              </a:p>
              <a:p>
                <a:r>
                  <a:rPr lang="en-US" dirty="0" smtClean="0"/>
                  <a:t>PRAMs (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shared memory</a:t>
                </a:r>
                <a:r>
                  <a:rPr lang="en-US" dirty="0" smtClean="0"/>
                  <a:t>, multiple processors) (see e.g.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[Karloff,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Suri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Vassilvitskii‘10]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Computing XOR requires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Ω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rounds in CRCW PRAM</a:t>
                </a:r>
              </a:p>
              <a:p>
                <a:pPr lvl="1"/>
                <a:r>
                  <a:rPr lang="en-US" dirty="0" smtClean="0"/>
                  <a:t>Can be done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rounds of </a:t>
                </a:r>
                <a:r>
                  <a:rPr lang="en-US" dirty="0" err="1" smtClean="0"/>
                  <a:t>MapReduce</a:t>
                </a:r>
                <a:endParaRPr lang="en-US" dirty="0" smtClean="0"/>
              </a:p>
              <a:p>
                <a:r>
                  <a:rPr lang="en-US" dirty="0" err="1" smtClean="0"/>
                  <a:t>Pregel</a:t>
                </a:r>
                <a:r>
                  <a:rPr lang="en-US" dirty="0" smtClean="0"/>
                  <a:t>-style systems, Distributed Hash Tables (see e.g.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Ashish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Goel</a:t>
                </a:r>
                <a:r>
                  <a:rPr lang="en-US" dirty="0" err="1" smtClean="0"/>
                  <a:t>’s</a:t>
                </a:r>
                <a:r>
                  <a:rPr lang="en-US" dirty="0" smtClean="0"/>
                  <a:t> class notes and papers)</a:t>
                </a:r>
              </a:p>
              <a:p>
                <a:r>
                  <a:rPr lang="en-US" dirty="0" smtClean="0"/>
                  <a:t>Lower-level implementation details (see e.g.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Rajaraman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-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Leskovec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-Ullman</a:t>
                </a:r>
                <a:r>
                  <a:rPr lang="en-US" dirty="0" smtClean="0"/>
                  <a:t> book)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57400"/>
                <a:ext cx="8610600" cy="4525963"/>
              </a:xfrm>
              <a:blipFill rotWithShape="1">
                <a:blip r:embed="rId3"/>
                <a:stretch>
                  <a:fillRect l="-1628" r="-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257800"/>
            <a:ext cx="914400" cy="1357163"/>
          </a:xfrm>
          <a:prstGeom prst="rect">
            <a:avLst/>
          </a:prstGeom>
        </p:spPr>
      </p:pic>
      <p:pic>
        <p:nvPicPr>
          <p:cNvPr id="1026" name="Picture 2" descr="http://www.wired.com/wiredenterprise/wp-content/uploads/2012/07/Dean-and-Ghemawa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2772905" cy="137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jpeg;base64,/9j/4AAQSkZJRgABAQAAAQABAAD/2wCEAAkGBxQPEhMSEhIQFhIWGBcVFhUSFhsYGhgWFx0iGBUWFRUYIykgGB8mHRcXJDEhJykrLi4uFyAzODMsQygtLiwBCgoKDg0OGxAQGzYmICQwLDQ0LDQuLC0sNDQsLCwvNCwsLCwsLCwsLCwsLCwsLCwsLCwsLCwsLCwsLCwsLCwsLP/AABEIAKgBKwMBEQACEQEDEQH/xAAcAAEAAQUBAQAAAAAAAAAAAAAABwIEBQYIAwH/xABJEAABAwIBCQYBBwgHCQAAAAABAAIDBBETBQYSITEyQVKRB1FhcYGxIhQXQlSTodIjU2JygpKi0URzg7LBwuEVJDNDdKOzw/D/xAAaAQEAAgMBAAAAAAAAAAAAAAAABAUBAwYC/8QAMREBAAIBAgMGBAYDAQEAAAAAAAECAwQREiExBRMVIkFRMlJh8BQzcYGRoUKxwdE0/9oADAMBAAIRAxEAPwCbIohojUNg4IKsJvKOiBhN5R0QMJvKOiBhN5R0QMJvKOiBhN5R0QMJvKOiBhN5R0QMJvKOiBhN5R0QMJvKOiBhN5R0QMJvKOiBhN5R0QMJvKOiBhN5R0QMJvKOiBhN5R0QMJvKOiBhN5R0QMJvKOiBhN5R0QMJvKOiBhN5R0QMJvKOiBhN5R0QMJvKOiBhN5R0QMJvKOiBhN5R0QMJvKOiBhN5R0QMJvKOiBhN5R0QMJvKOiBhN5R0QWFUwaR1Dhw8EF/DujyCCtAQEBAQEBAQEBAQEBAQEBAQEBAQEBAQEBAQEBAQEBAQEBAQEGPqt4+nsgvYd0eQQVoCAgICAgICAgICAgICAgICAgICAgICAgICAgICAgICAgICAgx9VvH09kF7DujyCCtAQEBAQEBAQEBAQEBAQEBAQEBAQEBAQEBAQEBAQEBAQEBAQEGPqt4+nsgvYd0eQQVoCAgICAgICAgICAgICAgICAgICAgICAgICAgICAgICAgICAgx9VvH09kF7DujyCCtAQEBAQEBAQEBAQEBAQEBAQEBAQEBAQEBAQEBAQEBAQEBAQEGPqt4+nsgvYd0eQQVoCAgICAgICAgICAgICAgICAgICAgICAgICAgICAgICAgICAgx9VvH09kF7DujyCDXc8c8oclYWLHK/F09HD0dWho3vpEc4UjT6a2bfhno34cFsu+3o10dsVJ+YrOkf41J8Ny+8JHh+T3gPbFScIKvpH+NPDcnvB4fk91Hzx0v1eq/wC3+JPDcnvB4ff3VN7ZKT8xV+gjP+dYns7J7wx+Av7wkSnl02tdYjSAdY7RcXsfFQJjadkKY2l6LDAgICAgICAgICAgICAgICAgICAgICCl7w3aQPM2TY2UtnadjmnyIWdpZ2l6LDAgw+d9S+GiqZYnFsjInva4WNi0XvY6uC24axbJET03bMURN4iUL0/aflFm2Zj/ANeJn+UBXU9n4Z9FvOhxSkXszzrqsp4xnbCI49EB0bXNJe65IN3EagO7iFW6zT0wzEVnqgavBTFMRVvahIbH1W8fT2QXsO6PIIKZ6dkgs9jHDucAR0KzEzHRmJmOjC12ZdBM0h1JTi4PxRsDHa+Icyxut1dTlrPK0ttdRkr0sg7PXNOTJk2g67oXXMUlt4cru5w4j1V5ptTGav1XGn1EZa/VY5sZY+RVMcxY2RgNnsc0HSYd62lsPEHvHdde9Ri7yk1bM+PvKTV0lkyaKaNksOgY3gOaWgC4Pt5Lm7xas8NnP2i0TtK8Xl5R1nXnxW0VRLEyh04W20ZdGSzgWg7w1aiSPRT8GlxZKRM32n2TcOmx3rEzbaWv/PHUDUaWD95ykR2ZWelm/wAPrPSx88k/1WD99yz4ZHzM+HR8y9yf2o1lQQIcniQkgfAXkXOrW61h5la76HHT4rtdtHjr1ulSnLtFumGh9hpBpuA7iATrIuqydt+Svnbfk9Fhh51MwjY55vZoLjbbYC5ssxG87MxG87NH+dmg76g+Uf8AqpkaDN9ylfgsr587VD3VP2Y/Es+H5vuWfwOV8Pa3Qd1T9mPxLHh+b7lj8FlbvR1ImjZI24D2teNIawHC4uO/WocxtOyLMbTtKOKnMHKTR+TyxUO8HyTM+8PcrCurw+uOP6Tq6nF60hoeb+UcoVlTHTMr6prnkjSfPIQNEFxvr7mlWGXHhx4+OaR/CblphpTj4Y/hMeaeblRSOc+or56klujovLtBusG4DnHXqtfxKps2al+Va7KrLlrf4a7NnUdoY3KecFLS6p6iGM8rngO9G7T0WymK9/hh7rjvbpDCP7Ssmg2+U38opSOoYt0aLPP+LdGkzT6Luhz5yfMQGVcIJ2CS8f8A5AF4tpstetXi2ny161bC1wIBBBB2ELQ0vqDUM9M/YMm/kwMWotfDabBt9hkd9Hy2+6l6fSXzc+ke6Tg0tsvPpCLqnO/KmVJMOF8oJ2RUoLLDvLx8Vu8l1lZxptPgje39rGNPgwxvb+2RpuyquqPjnliYT+ce6R/rYEfxFa57Qw15VhrnXYq8qwrqOx2paLsnpnHuOk377FYjtLH61I19PWrEVByrkVw0nzxtvZp0sSF3hY3b6GxW2sabURyjn/EtsRp88co/9SPmF2hsygRBOGx1NvhtuSW26F9Yd+j0PdX6rRWxeaOcIGp0k4vNHOGxZ6i+T63/AKeb+4VH0/5tf1aMH5lf1czLp3ROguyfJuBk6IkWdKXTO8dI2Z/A1q53W34s0/RRay/Fln6NxURFY+q3j6eyC9h3R5BBWgIMbnDkWKvgfBMLtdsI2tcN17TwI/0WzFltjtxVe8eScduKHOWceQ5cnzvglGsa2uGx7Duvb4H7jcLo8GauWnFC/wAOWMteKG29leePyOT5LM7/AHeQ/C4nVHIePg13HuOvvUPXaXjjjr1hF1un4o469U5KkU6xyxlWKjidNO8MY3idpPBrRtJPcF7pjte3DWOb1SlrztVBmWq6pzhrAIIfhbqjbqsxhOt8r9gJtr8gBfjeY600mPzTz++i5x1ppqeaeaTc0OzunoWh0rWzzna97btb4RsOzzOvy2Ksz6y+Wdo5Qrs+rvk+kMtnRlt2T42PjpZZ2kkOEP0ABqJAB1LThxRknabbfq1YscZJ2mdmn/PHDxpZ7/rNUzwy/wA0Jfh9/dlMh9oTq17GxZPqixzg0y/QaCbFznWtq7r8Fpy6Pu481o/RqyaXu452hvKhoi0qsnRPadKKJ2o7zGn3C9Ra0T1eotO/Vy3HHdwb3kDqbLqJnau/0dHM+Xd1LT5LhjFmQwttysaPYLl5vaesucm9p9V0AvLyoqDZrj4H2WY6sx1c79mT7ZTpD+k/743BdBrP/nleav8AJl0TJIGgucQGgEknUABrJJXPRzUUQhLPTtImqnuho3PjgvohzNUkvC9xraDwA19+2wutPoa0jiydf6W+DR1rHFfqu82+yaSYCWsldFpa8NljJr13e91w0+FivGXtGK+XHDxl18V5Y4bhD2W5OaLGKRx73Svv/CQFEnX5/dGnW5vdYZW7I6SRpwHywv4XOI2/6TXa+hWynaOWJ83N7pr8kfFzaJkvLlZkCpdTyXdG0jThJJY5p1h8RO7ccR6hTb4cWqpx16/fVMvix6inFXqlzLOdDI8nProSHNMYdHfmedFocPBx1jwKqceCZyxjlV0wzOXu5c73kqJdZL5ZH7XHW57zbWfEldH5cdfpC+5Ur9IdI5qZuxZOgbFGBpWBkfbW9/Ek93cOAXNZs1stuKVBmyzktvLNLU1CC3r6JlRG6KVodG8Wc12wj/7is1tNZ3hmtprO8OastUbsn1kkbHEOgk+B/HUdKN3naxXS4rRmxRM+roMdoy44mfVO+V68VWSJ5xqxKOR9u4uiJI9DqVDSvBnivtP/AFS0rw5or9XO1PCZHNY3ecQ0ebjYfeV0drcNZlf2naJl1PQUohijibusY1g8miw9lytrcUzLmrTvMyuFhhj6rePp7IL2HdHkEFaAgINZz7zUZlOAt1Cdl3QvPB3FrjyusL+h4KRptROG+/p6t+nzzitv6Od6qndE90cjS17SWuadoI1EFdHW0WjeF/W0WjeEo5mdprYKN0dVpvlhAEVtZlbsa0u4FveeHedtVqNBNsm9Ok/0rM+imcm9OksHS09ZnLU6T3aMDDrIvhxNP0WD6TyPU8bCy3Wti0dNo5y22nHpabR1TLm9kCGgiEUDLDa5x1ue7me7ifuGwWVPly2y24rKvJltknezKLW1tez7y+Mn0ckoIxD8EQ75HbDbjYXd+yt+mw97kivo3afF3l4hE1NmcX5HlrXAmYvErSduCy7Xk377uf46AVrOq21EY46dFnOo2zxSOnRsfYhlq4mo3HZ+Wjv3H4ZAPI6J/aKj9pYtpjJDR2hi2mLwldVatUybD5LMMw5Ta4h927wdccdd9WpdTy4ebpOXDzSPHV5xu2Co9Y4G+7Qq2Y0Ufcq+Y0kPdkecjuMg8zSheZnRfe7G+j+93o7JmcLgdKewsb3fENXHdCxF9HE8oeYvpN+UNK7OjbKVJ/We7SFO1n5FkzVfkymDtZrHRZNl0SQXlkZI5XH4h6gEeqp9DWLZo3VejrFssbos7KqVkuUoQ8A6Ie9oPM1pLem30Vrr7TGGdllrbTGKdnQi59RiAghjt0jaKimcN4xOB8g74fdyuezJnhtC17Ony2e2Qad9Vm7UxgEmN73MA4tYWzOt1evGW0Y9ZEvOW0U1USjjJVSIZ4ZTsjkjefJrg4+ys8teKkx9FjkjipMOpYZQ9oc0gtcAQRsIOsELlpjadnOTG3JWjAg+EoOaM8q4VVdUyx/E18hDCNekG2Y0i229tXmuk01e7wxFnQaevBiiJTVPQOpciSQv32UUgd4OwiXDqSqSLceo4o9/+qeLcWfePdEPZtQfKMo0zSLta4yu/sxpD+IN6q51t+HDK21d+HFLoxc6oRBj6rePp7IL2HdHkEFaAgICCGe3HJzI56eZrQHyteHkccPR0SfGz7X8Arjsy8zW1Z9Ft2deZia+yMiVaSsZdRZvZLjpKeKGJoa1rR6uI+Jx7ySuXy3m95tLm8l5vaZlkVreBBBXaTlZ+VK8UtOHPbETHG1v05P+Y7u1WtfuaTxV3o8cYcXeX5brjS0jFj47erbKeryzgiAZNpBEGYYYXi2hbR0f+L3KHNdNxcXHO/6Ik1wcXFxyjPJFVJkmvY6Rpa+F+jIy9/gOp41bfhNx6K0yVrnw8vVZXrXNi5OkopA5oc0gtIBBHEHWCFzkxtyUExs8aysZG1xc9jdR3nAcPFeq1mZ5Q9RWZlyvG+xDu43/AMV1ExvXZ0cx5dnVVPVskALHscDrGi4H2XLTWY6w5uazD3WGHhU1DGtdpPaNR2kD3WYrMy9RE7ucMxX6OUKQ8MVnS9l0eqjfBb9F7qeeGf0Ttn1kU19DNCy2IQHM8XMIcBfxsRfxVFpsvdZItKmwZO7yRaXP2S62XJ9SyUNLZYX62PFj3OY4cLgkeq6DJWubHt6SvL1rlpt7uhM2s66bKDA6GRofb4onEB7T3FvEeI1Lnsunvina0fuosuC+OdphnVpaljlXLEFI0vnljjaOY6z+q3a4+AXumO152rD3SlrztEIGzyy0/LNc3AjeRYRQst8TgCSXEcLkk+AGvir3TYo0+Le/7rnT44wY97JtzQyGKCkip7guaCXngXuOk63hc2HgAqXPl7zJN1Rmyd5ebI0z87M3xudUULdKM3c6Bu8w8cMfSb+jtHC/Cy0uvjbhyfysNNrY24cn8sdmV2iy5OaKedjpYGmwF7SRd7RpanC/0Ta3fwWzUaKuWeOk8/6e8+jrknipPNI9J2l5OkGucsPdJG8EeoBH3qttos8eiBbR5Y9Cq7SsnR/0gvPcyN5++wH3pXRZp9CNHmn0aLnV2lS14NNRRSMbJ8JO9K8Ha1rW30fQk+SnYdDXF58s9P4TMOjrj82SWX7Ouzh0L21VYBpts6KHbong+Q7Ljg3ht8Bq1et444MfT3a9VrOKOGnRJOUqRk8UkMl9CRro3WNjouFjY+Srq2msxMIFZms7wwGbeYtNk6Z08GLpFhjs9wcACQTbVe/wjit+bVZMteGzdl1N8tdrNoUZHEGPqt4+nsgvYd0eQQVoCAgIIk7edtF/b/8ArVt2X/l+3/Vn2d/l+yJyraei0no6vp3hzWkbCAR5Ealyk9XMz1VucACTqA1krDCK85O1uJ0UkdJHLpuaWtlfZobfVpNbrJI4XsrPD2dbeJvPJY4dDbeJv0al2b5yU2TZZZahkrnOaGscwA6A1l9wSNvw7O4qZrcF8tYinSErV4b5KxFfRP8ADJpta4Xs4Ai+3Xr1qgnkpJ5Ij7bcg6L4q1g1O/JS25hrjcfMXF/0Wq37NzdccrTs/L1pLP8AZVlr5ZQupXOtLCDH44bgcNwHhrb+yO9Rtdi7vLxR0lo1mLgycXpLFjsZj+tyfZD8S2eJW+WHvxC3yvvzNR/XJPsh+JZ8Tv8AKz4jb5T5mY/rkn2Y/EseJW+WGPELfLCTqWHDYxl76LQ2/fYWv9yrpned0CZ3ndHU3Y9TuJPyio1knYzj6KfXtG8RttCbGvvEbbQoHY3T/Wajoz+S9eJ39oevEL+zZcz8zGZMdI5k80geA0tktYWN7gDzUXPqJzbbxsjZs85dt42XecWaNJlDXPENO1hIz4Xju+IbR4G4XnFqMmL4ZYx574/hlodd2N67wVZHcJWa/wB9hHsp1e0522vVMr2hy81XkOzbKQ+EZQGj/Wze1ln8bg68H+j8Xh+R60nY65ztKorCe/DZcn9t5/wWJ7S2jalSdftHlq33NvNOlyePyEdnkWdI86Tz4aR2DwFh4KDl1GTL8UoWXPfJ8Us4tLUIMNlnNakrdc9PG92zTtov8PjbZ33rbjz5Mfwy20zXp8Mtdl7J6Bx1fKG+DZPxAlSI7QzN8a7Krp+yrJ7N5kz/AAfKR/c0UnX5p9WJ1uafVtGSsiU9ILU8MUfeWNAJ/WdtPqVFvkvf4p3R75LX+KWQXh4ad2rUMs9AWQxySPxI3aMYLnWF7kAa1K0Vq1yxNuiTpLVrk3t0a32O5OqY5ah1QyqYAxjWidr2g6TiToh+22gNnf4qT2hfHMRFNv2SNdakxEU2bFBHUfKATi6Wm0O1G283EJcRbD0cSwvbZYXUSZrwo29eFuYUdHY+q3j6eyC9h3R5BBWgICCNqyTOAyPw2QiPSdoXMNwy/wAN7nusrCsaTaOKZ3Taxpdue+7Wss5mZZr3B9TovLQQ28kYDQdoDW6hw6BSsWq02KNqJOPU6fHG1Vh81mUPzcP2oWzxHC2fj8TZYMlZwxtaxszA1oDQLxGwAsBct7lFnJo5neY/2jTfSTO+zaMyqXKQMwym9r2FrQwfkyNd9MHQA4W2qLqLYeXdQj57YZ27uGfGQaUf0Wm+yZ/JaO8v7tHHb3ff9hU31am+yZ/JY7y3ucdvd7ZRp3SQyRsfhuexzGvAvoFwsHAAjZe+0bFis7TEyxWdp3lGdT2RSym8mUnPPe+Jzj1Mis69o1r0osK66telHnF2OPYQ5tfouGwthII8iJFme0omNpo9T2hE9at/zSyNLRQmKapfUO0y4Pfe4aQAG/E5x2gnbxUDNkrktvWNkHNeL23iNmbWlqEBAQEBAQEBAQEBAQEBAQEBAQECyAgx9VvH09kF7DujyCCtAQEBAQEBAQEBAQEBAQEBAQEBAQEBAQEBAQEBAQEBAQEBAQEGPqt4+nsgvYd0eQQVoCAgICAgICAgICAgICAgICAgICAgICAgICAgICAgICAgICAgx9VvH09kF7DujyCCtAQEBAQEBAQEBAQEBAQEBAQEBAQEBAQEBAQEBAQEBAQEBAQEGPqt4+nsgvYd0eQQVoCAgICAgICAgICAgICAgICAgICAgICAgICAgICAgICAgICAgx9VvH09kF7DujyCCtAQEBAQEBAQEBAQEBAQEBAQEBAQEBAQEBAQEBAQEBAQEBAQEGPqt4+nsgvYd0eQQVoCAgICAgICAgICAgICAgICAgICAgICAgICAgICAgICAgICAgx9VvH09kF3FKNEaxsHFBVit5h1QMVvMOqBit5h1QMVvMOqBit5h1QMVvMOqBit5h1QMVvMOqBit5h1QMVvMOqBit5h1QMVvMOqBit5h1QMVvMOqBit5h1QMVvMOqBit5h1QMVvMOqBit5h1QMVvMOqBit5h1QMVvMOqBit5h1QMVvMOqBit5h1QMVvMOqBit5h1QMVvMOqBit5h1QMVvMOqBit5h1QMVvMOqBit5h1QMVvMOqBit5h1QMVvMOqCwqnjSOscOPgg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PEhMSEhIQFhIWGBcVFhUSFhsYGhgWFx0iGBUWFRUYIykgGB8mHRcXJDEhJykrLi4uFyAzODMsQygtLiwBCgoKDg0OGxAQGzYmICQwLDQ0LDQuLC0sNDQsLCwvNCwsLCwsLCwsLCwsLCwsLCwsLCwsLCwsLCwsLCwsLCwsLP/AABEIAKgBKwMBEQACEQEDEQH/xAAcAAEAAQUBAQAAAAAAAAAAAAAABwIEBQYIAwH/xABJEAABAwIBCQYBBwgHCQAAAAABAAIDBBETBQYSITEyQVKRB1FhcYGxIhQXQlSTodIjU2JygpKi0URzg7LBwuEVJDNDdKOzw/D/xAAaAQEAAgMBAAAAAAAAAAAAAAAABAUBAwYC/8QAMREBAAIBAgMGBAYDAQEAAAAAAAECAwQREiExBRMVIkFRMlJh8BQzcYGRoUKxwdE0/9oADAMBAAIRAxEAPwCbIohojUNg4IKsJvKOiBhN5R0QMJvKOiBhN5R0QMJvKOiBhN5R0QMJvKOiBhN5R0QMJvKOiBhN5R0QMJvKOiBhN5R0QMJvKOiBhN5R0QMJvKOiBhN5R0QMJvKOiBhN5R0QMJvKOiBhN5R0QMJvKOiBhN5R0QMJvKOiBhN5R0QMJvKOiBhN5R0QMJvKOiBhN5R0QMJvKOiBhN5R0QMJvKOiBhN5R0QMJvKOiBhN5R0QMJvKOiBhN5R0QWFUwaR1Dhw8EF/DujyCCtAQEBAQEBAQEBAQEBAQEBAQEBAQEBAQEBAQEBAQEBAQEBAQEGPqt4+nsgvYd0eQQVoCAgICAgICAgICAgICAgICAgICAgICAgICAgICAgICAgICAgx9VvH09kF7DujyCCtAQEBAQEBAQEBAQEBAQEBAQEBAQEBAQEBAQEBAQEBAQEBAQEGPqt4+nsgvYd0eQQVoCAgICAgICAgICAgICAgICAgICAgICAgICAgICAgICAgICAgx9VvH09kF7DujyCCtAQEBAQEBAQEBAQEBAQEBAQEBAQEBAQEBAQEBAQEBAQEBAQEGPqt4+nsgvYd0eQQVoCAgICAgICAgICAgICAgICAgICAgICAgICAgICAgICAgICAgx9VvH09kF7DujyCDXc8c8oclYWLHK/F09HD0dWho3vpEc4UjT6a2bfhno34cFsu+3o10dsVJ+YrOkf41J8Ny+8JHh+T3gPbFScIKvpH+NPDcnvB4fk91Hzx0v1eq/wC3+JPDcnvB4ff3VN7ZKT8xV+gjP+dYns7J7wx+Av7wkSnl02tdYjSAdY7RcXsfFQJjadkKY2l6LDAgICAgICAgICAgICAgICAgICAgICCl7w3aQPM2TY2UtnadjmnyIWdpZ2l6LDAgw+d9S+GiqZYnFsjInva4WNi0XvY6uC24axbJET03bMURN4iUL0/aflFm2Zj/ANeJn+UBXU9n4Z9FvOhxSkXszzrqsp4xnbCI49EB0bXNJe65IN3EagO7iFW6zT0wzEVnqgavBTFMRVvahIbH1W8fT2QXsO6PIIKZ6dkgs9jHDucAR0KzEzHRmJmOjC12ZdBM0h1JTi4PxRsDHa+Icyxut1dTlrPK0ttdRkr0sg7PXNOTJk2g67oXXMUlt4cru5w4j1V5ptTGav1XGn1EZa/VY5sZY+RVMcxY2RgNnsc0HSYd62lsPEHvHdde9Ri7yk1bM+PvKTV0lkyaKaNksOgY3gOaWgC4Pt5Lm7xas8NnP2i0TtK8Xl5R1nXnxW0VRLEyh04W20ZdGSzgWg7w1aiSPRT8GlxZKRM32n2TcOmx3rEzbaWv/PHUDUaWD95ykR2ZWelm/wAPrPSx88k/1WD99yz4ZHzM+HR8y9yf2o1lQQIcniQkgfAXkXOrW61h5la76HHT4rtdtHjr1ulSnLtFumGh9hpBpuA7iATrIuqydt+Svnbfk9Fhh51MwjY55vZoLjbbYC5ssxG87MxG87NH+dmg76g+Uf8AqpkaDN9ylfgsr587VD3VP2Y/Es+H5vuWfwOV8Pa3Qd1T9mPxLHh+b7lj8FlbvR1ImjZI24D2teNIawHC4uO/WocxtOyLMbTtKOKnMHKTR+TyxUO8HyTM+8PcrCurw+uOP6Tq6nF60hoeb+UcoVlTHTMr6prnkjSfPIQNEFxvr7mlWGXHhx4+OaR/CblphpTj4Y/hMeaeblRSOc+or56klujovLtBusG4DnHXqtfxKps2al+Va7KrLlrf4a7NnUdoY3KecFLS6p6iGM8rngO9G7T0WymK9/hh7rjvbpDCP7Ssmg2+U38opSOoYt0aLPP+LdGkzT6Luhz5yfMQGVcIJ2CS8f8A5AF4tpstetXi2ny161bC1wIBBBB2ELQ0vqDUM9M/YMm/kwMWotfDabBt9hkd9Hy2+6l6fSXzc+ke6Tg0tsvPpCLqnO/KmVJMOF8oJ2RUoLLDvLx8Vu8l1lZxptPgje39rGNPgwxvb+2RpuyquqPjnliYT+ce6R/rYEfxFa57Qw15VhrnXYq8qwrqOx2paLsnpnHuOk377FYjtLH61I19PWrEVByrkVw0nzxtvZp0sSF3hY3b6GxW2sabURyjn/EtsRp88co/9SPmF2hsygRBOGx1NvhtuSW26F9Yd+j0PdX6rRWxeaOcIGp0k4vNHOGxZ6i+T63/AKeb+4VH0/5tf1aMH5lf1czLp3ROguyfJuBk6IkWdKXTO8dI2Z/A1q53W34s0/RRay/Fln6NxURFY+q3j6eyC9h3R5BBWgIMbnDkWKvgfBMLtdsI2tcN17TwI/0WzFltjtxVe8eScduKHOWceQ5cnzvglGsa2uGx7Duvb4H7jcLo8GauWnFC/wAOWMteKG29leePyOT5LM7/AHeQ/C4nVHIePg13HuOvvUPXaXjjjr1hF1un4o469U5KkU6xyxlWKjidNO8MY3idpPBrRtJPcF7pjte3DWOb1SlrztVBmWq6pzhrAIIfhbqjbqsxhOt8r9gJtr8gBfjeY600mPzTz++i5x1ppqeaeaTc0OzunoWh0rWzzna97btb4RsOzzOvy2Ksz6y+Wdo5Qrs+rvk+kMtnRlt2T42PjpZZ2kkOEP0ABqJAB1LThxRknabbfq1YscZJ2mdmn/PHDxpZ7/rNUzwy/wA0Jfh9/dlMh9oTq17GxZPqixzg0y/QaCbFznWtq7r8Fpy6Pu481o/RqyaXu452hvKhoi0qsnRPadKKJ2o7zGn3C9Ra0T1eotO/Vy3HHdwb3kDqbLqJnau/0dHM+Xd1LT5LhjFmQwttysaPYLl5vaesucm9p9V0AvLyoqDZrj4H2WY6sx1c79mT7ZTpD+k/743BdBrP/nleav8AJl0TJIGgucQGgEknUABrJJXPRzUUQhLPTtImqnuho3PjgvohzNUkvC9xraDwA19+2wutPoa0jiydf6W+DR1rHFfqu82+yaSYCWsldFpa8NljJr13e91w0+FivGXtGK+XHDxl18V5Y4bhD2W5OaLGKRx73Svv/CQFEnX5/dGnW5vdYZW7I6SRpwHywv4XOI2/6TXa+hWynaOWJ83N7pr8kfFzaJkvLlZkCpdTyXdG0jThJJY5p1h8RO7ccR6hTb4cWqpx16/fVMvix6inFXqlzLOdDI8nProSHNMYdHfmedFocPBx1jwKqceCZyxjlV0wzOXu5c73kqJdZL5ZH7XHW57zbWfEldH5cdfpC+5Ur9IdI5qZuxZOgbFGBpWBkfbW9/Ek93cOAXNZs1stuKVBmyzktvLNLU1CC3r6JlRG6KVodG8Wc12wj/7is1tNZ3hmtprO8OastUbsn1kkbHEOgk+B/HUdKN3naxXS4rRmxRM+roMdoy44mfVO+V68VWSJ5xqxKOR9u4uiJI9DqVDSvBnivtP/AFS0rw5or9XO1PCZHNY3ecQ0ebjYfeV0drcNZlf2naJl1PQUohijibusY1g8miw9lytrcUzLmrTvMyuFhhj6rePp7IL2HdHkEFaAgINZz7zUZlOAt1Cdl3QvPB3FrjyusL+h4KRptROG+/p6t+nzzitv6Od6qndE90cjS17SWuadoI1EFdHW0WjeF/W0WjeEo5mdprYKN0dVpvlhAEVtZlbsa0u4FveeHedtVqNBNsm9Ok/0rM+imcm9OksHS09ZnLU6T3aMDDrIvhxNP0WD6TyPU8bCy3Wti0dNo5y22nHpabR1TLm9kCGgiEUDLDa5x1ue7me7ifuGwWVPly2y24rKvJltknezKLW1tez7y+Mn0ckoIxD8EQ75HbDbjYXd+yt+mw97kivo3afF3l4hE1NmcX5HlrXAmYvErSduCy7Xk377uf46AVrOq21EY46dFnOo2zxSOnRsfYhlq4mo3HZ+Wjv3H4ZAPI6J/aKj9pYtpjJDR2hi2mLwldVatUybD5LMMw5Ta4h927wdccdd9WpdTy4ebpOXDzSPHV5xu2Co9Y4G+7Qq2Y0Ufcq+Y0kPdkecjuMg8zSheZnRfe7G+j+93o7JmcLgdKewsb3fENXHdCxF9HE8oeYvpN+UNK7OjbKVJ/We7SFO1n5FkzVfkymDtZrHRZNl0SQXlkZI5XH4h6gEeqp9DWLZo3VejrFssbos7KqVkuUoQ8A6Ie9oPM1pLem30Vrr7TGGdllrbTGKdnQi59RiAghjt0jaKimcN4xOB8g74fdyuezJnhtC17Ony2e2Qad9Vm7UxgEmN73MA4tYWzOt1evGW0Y9ZEvOW0U1USjjJVSIZ4ZTsjkjefJrg4+ys8teKkx9FjkjipMOpYZQ9oc0gtcAQRsIOsELlpjadnOTG3JWjAg+EoOaM8q4VVdUyx/E18hDCNekG2Y0i229tXmuk01e7wxFnQaevBiiJTVPQOpciSQv32UUgd4OwiXDqSqSLceo4o9/+qeLcWfePdEPZtQfKMo0zSLta4yu/sxpD+IN6q51t+HDK21d+HFLoxc6oRBj6rePp7IL2HdHkEFaAgICCGe3HJzI56eZrQHyteHkccPR0SfGz7X8Arjsy8zW1Z9Ft2deZia+yMiVaSsZdRZvZLjpKeKGJoa1rR6uI+Jx7ySuXy3m95tLm8l5vaZlkVreBBBXaTlZ+VK8UtOHPbETHG1v05P+Y7u1WtfuaTxV3o8cYcXeX5brjS0jFj47erbKeryzgiAZNpBEGYYYXi2hbR0f+L3KHNdNxcXHO/6Ik1wcXFxyjPJFVJkmvY6Rpa+F+jIy9/gOp41bfhNx6K0yVrnw8vVZXrXNi5OkopA5oc0gtIBBHEHWCFzkxtyUExs8aysZG1xc9jdR3nAcPFeq1mZ5Q9RWZlyvG+xDu43/AMV1ExvXZ0cx5dnVVPVskALHscDrGi4H2XLTWY6w5uazD3WGHhU1DGtdpPaNR2kD3WYrMy9RE7ucMxX6OUKQ8MVnS9l0eqjfBb9F7qeeGf0Ttn1kU19DNCy2IQHM8XMIcBfxsRfxVFpsvdZItKmwZO7yRaXP2S62XJ9SyUNLZYX62PFj3OY4cLgkeq6DJWubHt6SvL1rlpt7uhM2s66bKDA6GRofb4onEB7T3FvEeI1Lnsunvina0fuosuC+OdphnVpaljlXLEFI0vnljjaOY6z+q3a4+AXumO152rD3SlrztEIGzyy0/LNc3AjeRYRQst8TgCSXEcLkk+AGvir3TYo0+Le/7rnT44wY97JtzQyGKCkip7guaCXngXuOk63hc2HgAqXPl7zJN1Rmyd5ebI0z87M3xudUULdKM3c6Bu8w8cMfSb+jtHC/Cy0uvjbhyfysNNrY24cn8sdmV2iy5OaKedjpYGmwF7SRd7RpanC/0Ta3fwWzUaKuWeOk8/6e8+jrknipPNI9J2l5OkGucsPdJG8EeoBH3qttos8eiBbR5Y9Cq7SsnR/0gvPcyN5++wH3pXRZp9CNHmn0aLnV2lS14NNRRSMbJ8JO9K8Ha1rW30fQk+SnYdDXF58s9P4TMOjrj82SWX7Ouzh0L21VYBpts6KHbong+Q7Ljg3ht8Bq1et444MfT3a9VrOKOGnRJOUqRk8UkMl9CRro3WNjouFjY+Srq2msxMIFZms7wwGbeYtNk6Z08GLpFhjs9wcACQTbVe/wjit+bVZMteGzdl1N8tdrNoUZHEGPqt4+nsgvYd0eQQVoCAgIIk7edtF/b/8ArVt2X/l+3/Vn2d/l+yJyraei0no6vp3hzWkbCAR5Ealyk9XMz1VucACTqA1krDCK85O1uJ0UkdJHLpuaWtlfZobfVpNbrJI4XsrPD2dbeJvPJY4dDbeJv0al2b5yU2TZZZahkrnOaGscwA6A1l9wSNvw7O4qZrcF8tYinSErV4b5KxFfRP8ADJpta4Xs4Ai+3Xr1qgnkpJ5Ij7bcg6L4q1g1O/JS25hrjcfMXF/0Wq37NzdccrTs/L1pLP8AZVlr5ZQupXOtLCDH44bgcNwHhrb+yO9Rtdi7vLxR0lo1mLgycXpLFjsZj+tyfZD8S2eJW+WHvxC3yvvzNR/XJPsh+JZ8Tv8AKz4jb5T5mY/rkn2Y/EseJW+WGPELfLCTqWHDYxl76LQ2/fYWv9yrpned0CZ3ndHU3Y9TuJPyio1knYzj6KfXtG8RttCbGvvEbbQoHY3T/Wajoz+S9eJ39oevEL+zZcz8zGZMdI5k80geA0tktYWN7gDzUXPqJzbbxsjZs85dt42XecWaNJlDXPENO1hIz4Xju+IbR4G4XnFqMmL4ZYx574/hlodd2N67wVZHcJWa/wB9hHsp1e0522vVMr2hy81XkOzbKQ+EZQGj/Wze1ln8bg68H+j8Xh+R60nY65ztKorCe/DZcn9t5/wWJ7S2jalSdftHlq33NvNOlyePyEdnkWdI86Tz4aR2DwFh4KDl1GTL8UoWXPfJ8Us4tLUIMNlnNakrdc9PG92zTtov8PjbZ33rbjz5Mfwy20zXp8Mtdl7J6Bx1fKG+DZPxAlSI7QzN8a7Krp+yrJ7N5kz/AAfKR/c0UnX5p9WJ1uafVtGSsiU9ILU8MUfeWNAJ/WdtPqVFvkvf4p3R75LX+KWQXh4ad2rUMs9AWQxySPxI3aMYLnWF7kAa1K0Vq1yxNuiTpLVrk3t0a32O5OqY5ah1QyqYAxjWidr2g6TiToh+22gNnf4qT2hfHMRFNv2SNdakxEU2bFBHUfKATi6Wm0O1G283EJcRbD0cSwvbZYXUSZrwo29eFuYUdHY+q3j6eyC9h3R5BBWgICCNqyTOAyPw2QiPSdoXMNwy/wAN7nusrCsaTaOKZ3Taxpdue+7Wss5mZZr3B9TovLQQ28kYDQdoDW6hw6BSsWq02KNqJOPU6fHG1Vh81mUPzcP2oWzxHC2fj8TZYMlZwxtaxszA1oDQLxGwAsBct7lFnJo5neY/2jTfSTO+zaMyqXKQMwym9r2FrQwfkyNd9MHQA4W2qLqLYeXdQj57YZ27uGfGQaUf0Wm+yZ/JaO8v7tHHb3ff9hU31am+yZ/JY7y3ucdvd7ZRp3SQyRsfhuexzGvAvoFwsHAAjZe+0bFis7TEyxWdp3lGdT2RSym8mUnPPe+Jzj1Mis69o1r0osK66telHnF2OPYQ5tfouGwthII8iJFme0omNpo9T2hE9at/zSyNLRQmKapfUO0y4Pfe4aQAG/E5x2gnbxUDNkrktvWNkHNeL23iNmbWlqEBAQEBAQEBAQEBAQEBAQEBAQECyAgx9VvH09kF7DujyCCtAQEBAQEBAQEBAQEBAQEBAQEBAQEBAQEBAQEBAQEBAQEBAQEGPqt4+nsgvYd0eQQVoCAgICAgICAgICAgICAgICAgICAgICAgICAgICAgICAgICAgx9VvH09kF7DujyCCtAQEBAQEBAQEBAQEBAQEBAQEBAQEBAQEBAQEBAQEBAQEBAQEGPqt4+nsgvYd0eQQVoCAgICAgICAgICAgICAgICAgICAgICAgICAgICAgICAgICAgx9VvH09kF7DujyCCtAQEBAQEBAQEBAQEBAQEBAQEBAQEBAQEBAQEBAQEBAQEBAQEGPqt4+nsgvYd0eQQVoCAgICAgICAgICAgICAgICAgICAgICAgICAgICAgICAgICAgx9VvH09kF3FKNEaxsHFBVit5h1QMVvMOqBit5h1QMVvMOqBit5h1QMVvMOqBit5h1QMVvMOqBit5h1QMVvMOqBit5h1QMVvMOqBit5h1QMVvMOqBit5h1QMVvMOqBit5h1QMVvMOqBit5h1QMVvMOqBit5h1QMVvMOqBit5h1QMVvMOqBit5h1QMVvMOqBit5h1QMVvMOqBit5h1QMVvMOqBit5h1QMVvMOqBit5h1QMVvMOqBit5h1QMVvMOqCwqnjSOscOPgg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://blog.parcel2go.com/wp-content/uploads/2013/06/Yahoo_300dpi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17" y="1523999"/>
            <a:ext cx="2517883" cy="47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94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689899" y="3581400"/>
            <a:ext cx="3429000" cy="3162300"/>
            <a:chOff x="5689899" y="3581400"/>
            <a:chExt cx="3429000" cy="31623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899" y="4267200"/>
              <a:ext cx="3429000" cy="24765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 rot="5400000">
                  <a:off x="7073936" y="3594064"/>
                  <a:ext cx="85632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/>
                          </a:rPr>
                          <m:t>⇒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073936" y="3594064"/>
                  <a:ext cx="856325" cy="8309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Problem 3: K-means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57912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 centers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Minimize sum of squared distance to the closest center: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fName>
                            <m:e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lit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>
                        <a:latin typeface="Cambria Math"/>
                      </a:rPr>
                      <m:t>||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m:rPr>
                        <m:lit/>
                      </m:rPr>
                      <a:rPr lang="en-US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NP-hard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5791200" cy="4525963"/>
              </a:xfrm>
              <a:blipFill rotWithShape="1">
                <a:blip r:embed="rId4"/>
                <a:stretch>
                  <a:fillRect l="-2211" t="-2291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626" y="1168549"/>
            <a:ext cx="3429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3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K-means++ </a:t>
            </a:r>
            <a:r>
              <a:rPr lang="en-US" sz="3600" dirty="0" smtClean="0">
                <a:solidFill>
                  <a:srgbClr val="0070C0"/>
                </a:solidFill>
              </a:rPr>
              <a:t>[Arthur,Vassilvitskii’07]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816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(collection of centers)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min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fName>
                      <m:e>
                        <m:r>
                          <m:rPr>
                            <m:lit/>
                          </m:rPr>
                          <a:rPr lang="en-US" i="1">
                            <a:latin typeface="Cambria Math"/>
                          </a:rPr>
                          <m:t>||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i="1">
                            <a:latin typeface="Cambria Math"/>
                          </a:rPr>
                          <m:t>|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lit/>
                              </m:rPr>
                              <a:rPr lang="en-US" i="1">
                                <a:latin typeface="Cambria Math"/>
                              </a:rPr>
                              <m:t>|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K-means++ algorithm (gives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-approximation):</a:t>
                </a:r>
              </a:p>
              <a:p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uniformly at random from the data</a:t>
                </a:r>
              </a:p>
              <a:p>
                <a:r>
                  <a:rPr lang="en-US" dirty="0" smtClean="0"/>
                  <a:t>Pick centers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 smtClean="0"/>
                  <a:t> sequentially from the distribution where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has probability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81600"/>
              </a:xfrm>
              <a:blipFill rotWithShape="1">
                <a:blip r:embed="rId2"/>
                <a:stretch>
                  <a:fillRect l="-1643" t="-1412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4800" y="3886200"/>
            <a:ext cx="81534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9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K-means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||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z="3200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sz="3200" dirty="0" err="1" smtClean="0">
                    <a:solidFill>
                      <a:srgbClr val="0070C0"/>
                    </a:solidFill>
                  </a:rPr>
                  <a:t>Bahmani</a:t>
                </a:r>
                <a:r>
                  <a:rPr lang="en-US" sz="3200" dirty="0" smtClean="0">
                    <a:solidFill>
                      <a:srgbClr val="0070C0"/>
                    </a:solidFill>
                  </a:rPr>
                  <a:t> et al. ‘12]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5582" y="1295400"/>
                <a:ext cx="8915400" cy="5410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uniformly at random from </a:t>
                </a:r>
                <a:r>
                  <a:rPr lang="en-US" dirty="0" smtClean="0"/>
                  <a:t>data</a:t>
                </a:r>
                <a:endParaRPr lang="en-US" dirty="0"/>
              </a:p>
              <a:p>
                <a:r>
                  <a:rPr lang="en-US" dirty="0" smtClean="0"/>
                  <a:t>Initial cost: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𝜓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times:</a:t>
                </a:r>
              </a:p>
              <a:p>
                <a:pPr lvl="1"/>
                <a:r>
                  <a:rPr lang="en-US" dirty="0" smtClean="0"/>
                  <a:t>Add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centers from </a:t>
                </a:r>
                <a:r>
                  <a:rPr lang="en-US" dirty="0"/>
                  <a:t>the distribution where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has probability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Solve k-means for these O(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𝜓</m:t>
                        </m:r>
                      </m:e>
                    </m:func>
                  </m:oMath>
                </a14:m>
                <a:r>
                  <a:rPr lang="en-US" dirty="0" smtClean="0"/>
                  <a:t>) points locally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582" y="1295400"/>
                <a:ext cx="8915400" cy="5410200"/>
              </a:xfrm>
              <a:blipFill rotWithShape="1">
                <a:blip r:embed="rId3"/>
                <a:stretch>
                  <a:fillRect l="-1504" t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25582" y="1371600"/>
            <a:ext cx="8742218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5582" y="5867400"/>
                <a:ext cx="858981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800" b="1" dirty="0" smtClean="0"/>
                  <a:t>Thm.</a:t>
                </a:r>
                <a:r>
                  <a:rPr lang="en-US" sz="2800" dirty="0" smtClean="0"/>
                  <a:t> If final step gives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2800" dirty="0" smtClean="0"/>
                  <a:t>-approximation </a:t>
                </a:r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𝑂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sz="2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-approximation overall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82" y="5867400"/>
                <a:ext cx="8589818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1206" t="-5769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4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3352800"/>
            <a:ext cx="4572000" cy="3427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Problem 4: Single Linkage Clustering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295400"/>
                <a:ext cx="8229600" cy="4525963"/>
              </a:xfrm>
            </p:spPr>
            <p:txBody>
              <a:bodyPr/>
              <a:lstStyle/>
              <a:p>
                <a:r>
                  <a:rPr lang="en-US" sz="2800" dirty="0" smtClean="0"/>
                  <a:t>[Zahn’71] </a:t>
                </a:r>
                <a:r>
                  <a:rPr lang="en-US" sz="2800" b="1" dirty="0" smtClean="0"/>
                  <a:t>Clustering</a:t>
                </a:r>
                <a:r>
                  <a:rPr lang="en-US" sz="2800" dirty="0" smtClean="0"/>
                  <a:t> via Minimum Spanning Tree: </a:t>
                </a: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 smtClean="0"/>
                  <a:t>clusters: remove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 smtClean="0"/>
                  <a:t> longest edges from MST</a:t>
                </a:r>
              </a:p>
              <a:p>
                <a:r>
                  <a:rPr lang="en-US" dirty="0" smtClean="0"/>
                  <a:t>Maximizes </a:t>
                </a:r>
                <a:r>
                  <a:rPr lang="en-US" b="1" dirty="0" smtClean="0"/>
                  <a:t>minimum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intercluster</a:t>
                </a:r>
                <a:r>
                  <a:rPr lang="en-US" dirty="0" smtClean="0"/>
                  <a:t> distance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95400"/>
                <a:ext cx="8229600" cy="4525963"/>
              </a:xfrm>
              <a:blipFill rotWithShape="1">
                <a:blip r:embed="rId4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" y="3505200"/>
            <a:ext cx="3548253" cy="26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60960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[Kleinberg, </a:t>
            </a:r>
            <a:r>
              <a:rPr lang="en-US" sz="2800" dirty="0" err="1" smtClean="0">
                <a:solidFill>
                  <a:srgbClr val="0070C0"/>
                </a:solidFill>
              </a:rPr>
              <a:t>Tardos</a:t>
            </a:r>
            <a:r>
              <a:rPr lang="en-US" sz="2800" dirty="0" smtClean="0">
                <a:solidFill>
                  <a:srgbClr val="0070C0"/>
                </a:solidFill>
              </a:rPr>
              <a:t>]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17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Large geometric graphs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610600" cy="48307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Graph algorithms: </a:t>
                </a:r>
                <a:r>
                  <a:rPr lang="en-US" b="1" dirty="0"/>
                  <a:t>Dense graphs</a:t>
                </a:r>
                <a:r>
                  <a:rPr lang="en-US" dirty="0"/>
                  <a:t> vs. sparse graphs</a:t>
                </a:r>
              </a:p>
              <a:p>
                <a:pPr lvl="1"/>
                <a:r>
                  <a:rPr lang="en-US" b="1" dirty="0"/>
                  <a:t>Dense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≫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 smtClean="0"/>
                  <a:t>Sparse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≪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. </a:t>
                </a:r>
                <a:endParaRPr lang="en-US" sz="2800" b="1" u="sng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2800" b="1" u="sng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800" b="1" u="sng" dirty="0" smtClean="0">
                    <a:solidFill>
                      <a:srgbClr val="0070C0"/>
                    </a:solidFill>
                    <a:latin typeface="Cambria Math"/>
                  </a:rPr>
                  <a:t>Our setting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Cambria Math"/>
                  </a:rPr>
                  <a:t>:</a:t>
                </a:r>
              </a:p>
              <a:p>
                <a:pPr lvl="1"/>
                <a:r>
                  <a:rPr lang="en-US" sz="2400" dirty="0" smtClean="0">
                    <a:latin typeface="Cambria Math"/>
                  </a:rPr>
                  <a:t>Dense graphs, sparsely represented: O(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Cambria Math"/>
                  </a:rPr>
                  <a:t>n</a:t>
                </a:r>
                <a:r>
                  <a:rPr lang="en-US" sz="2400" dirty="0" smtClean="0">
                    <a:latin typeface="Cambria Math"/>
                  </a:rPr>
                  <a:t>) space</a:t>
                </a:r>
              </a:p>
              <a:p>
                <a:pPr lvl="1"/>
                <a:r>
                  <a:rPr lang="en-US" sz="2400" dirty="0" smtClean="0">
                    <a:latin typeface="Cambria Math"/>
                  </a:rPr>
                  <a:t>Output doesn’t fit on one machine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𝑺</m:t>
                    </m:r>
                    <m:r>
                      <a:rPr lang="en-US" sz="2400" i="1" dirty="0">
                        <a:latin typeface="Cambria Math"/>
                      </a:rPr>
                      <m:t>≪ 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>
                    <a:latin typeface="Cambria Math"/>
                  </a:rPr>
                  <a:t>)</a:t>
                </a:r>
              </a:p>
              <a:p>
                <a:r>
                  <a:rPr lang="en-US" sz="2600" b="1" dirty="0" smtClean="0"/>
                  <a:t>Today: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(1+</m:t>
                    </m:r>
                    <m:r>
                      <a:rPr lang="en-US" sz="2600" i="1" dirty="0" smtClean="0">
                        <a:latin typeface="Cambria Math"/>
                      </a:rPr>
                      <m:t>𝜖</m:t>
                    </m:r>
                    <m:r>
                      <a:rPr lang="en-US" sz="26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-approximate MST </a:t>
                </a:r>
                <a:r>
                  <a:rPr lang="en-US" sz="2600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sz="2600" dirty="0" err="1" smtClean="0">
                    <a:solidFill>
                      <a:srgbClr val="0070C0"/>
                    </a:solidFill>
                  </a:rPr>
                  <a:t>Andoni</a:t>
                </a:r>
                <a:r>
                  <a:rPr lang="en-US" sz="26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600" dirty="0" err="1" smtClean="0">
                    <a:solidFill>
                      <a:srgbClr val="0070C0"/>
                    </a:solidFill>
                  </a:rPr>
                  <a:t>Onak</a:t>
                </a:r>
                <a:r>
                  <a:rPr lang="en-US" sz="26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600" dirty="0" err="1" smtClean="0">
                    <a:solidFill>
                      <a:srgbClr val="0070C0"/>
                    </a:solidFill>
                  </a:rPr>
                  <a:t>Nikolov</a:t>
                </a:r>
                <a:r>
                  <a:rPr lang="en-US" sz="26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600" b="1" dirty="0" smtClean="0">
                    <a:solidFill>
                      <a:srgbClr val="FF0000"/>
                    </a:solidFill>
                  </a:rPr>
                  <a:t>Y.</a:t>
                </a:r>
                <a:r>
                  <a:rPr lang="en-US" sz="2600" dirty="0" smtClean="0">
                    <a:solidFill>
                      <a:srgbClr val="0070C0"/>
                    </a:solidFill>
                  </a:rPr>
                  <a:t>]</a:t>
                </a:r>
                <a:endParaRPr lang="en-US" sz="2600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  <m:r>
                      <a:rPr lang="en-US" sz="2200" i="1" dirty="0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2200" dirty="0" smtClean="0"/>
                  <a:t>  (easy to generalize)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  <m:r>
                      <a:rPr lang="en-US" sz="2200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200" b="0" i="1" dirty="0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1" i="1" dirty="0" smtClean="0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fName>
                      <m:e>
                        <m:r>
                          <a:rPr lang="en-US" sz="2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m:rPr>
                        <m:nor/>
                      </m:rPr>
                      <a:rPr lang="en-US" sz="2200" b="0" i="0" dirty="0" smtClean="0">
                        <a:latin typeface="Cambria Math"/>
                      </a:rPr>
                      <m:t>= </m:t>
                    </m:r>
                    <m:r>
                      <m:rPr>
                        <m:nor/>
                      </m:rPr>
                      <a:rPr lang="en-US" sz="2200" dirty="0"/>
                      <m:t>O</m:t>
                    </m:r>
                    <m:r>
                      <m:rPr>
                        <m:nor/>
                      </m:rPr>
                      <a:rPr lang="en-US" sz="2200" dirty="0"/>
                      <m:t>(1) </m:t>
                    </m:r>
                  </m:oMath>
                </a14:m>
                <a:r>
                  <a:rPr lang="en-US" sz="2200" dirty="0" smtClean="0"/>
                  <a:t>rounds (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/>
                      </a:rPr>
                      <m:t>𝑺</m:t>
                    </m:r>
                    <m:r>
                      <a:rPr lang="en-US" sz="22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200" b="1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𝛀</m:t>
                        </m:r>
                        <m:r>
                          <a:rPr lang="en-US" sz="2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 smtClean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610600" cy="4830763"/>
              </a:xfrm>
              <a:blipFill rotWithShape="1">
                <a:blip r:embed="rId2"/>
                <a:stretch>
                  <a:fillRect l="-1487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24633" y="3200400"/>
            <a:ext cx="8686800" cy="2819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7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51" y="2995946"/>
            <a:ext cx="3586249" cy="3586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52400"/>
                <a:ext cx="83820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-MST in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𝑅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rounds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8382000" cy="1143000"/>
              </a:xfrm>
              <a:blipFill rotWithShape="1">
                <a:blip r:embed="rId3"/>
                <a:stretch>
                  <a:fillRect r="-2982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25198"/>
                <a:ext cx="8229600" cy="304684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 smtClean="0"/>
                  <a:t>Assume points have integer coordinates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/>
                          </a:rPr>
                          <m:t>0, …,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</a:rPr>
                          <m:t>Δ</m:t>
                        </m:r>
                      </m:e>
                    </m:d>
                  </m:oMath>
                </a14:m>
                <a:r>
                  <a:rPr lang="en-US" sz="2800" dirty="0" smtClean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Δ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/>
                      </a:rPr>
                      <m:t> .</m:t>
                    </m:r>
                  </m:oMath>
                </a14:m>
                <a:endParaRPr lang="en-US" sz="2800" b="0" dirty="0" smtClean="0"/>
              </a:p>
              <a:p>
                <a:pPr marL="0" indent="0">
                  <a:buNone/>
                </a:pPr>
                <a:endParaRPr lang="en-US" sz="2800" b="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Impose an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𝑂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800" i="1" dirty="0" smtClean="0">
                        <a:latin typeface="Cambria Math"/>
                      </a:rPr>
                      <m:t>log</m:t>
                    </m:r>
                    <m:r>
                      <a:rPr lang="en-US" sz="2800" i="1" dirty="0" smtClean="0">
                        <a:latin typeface="Cambria Math"/>
                      </a:rPr>
                      <m:t>⁡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-depth </a:t>
                </a:r>
                <a:r>
                  <a:rPr lang="en-US" sz="2800" dirty="0" err="1" smtClean="0"/>
                  <a:t>quadtree</a:t>
                </a:r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800" b="0" dirty="0" smtClean="0"/>
                  <a:t>Bottom-up: For each cell in the </a:t>
                </a:r>
                <a:r>
                  <a:rPr lang="en-US" sz="2800" b="0" dirty="0" err="1" smtClean="0"/>
                  <a:t>quadtree</a:t>
                </a:r>
                <a:r>
                  <a:rPr lang="en-US" sz="2800" b="0" dirty="0" smtClean="0"/>
                  <a:t> </a:t>
                </a:r>
              </a:p>
              <a:p>
                <a:pPr lvl="1"/>
                <a:r>
                  <a:rPr lang="en-US" sz="2400" b="0" dirty="0" smtClean="0"/>
                  <a:t>compute optimum MSTs in </a:t>
                </a:r>
                <a:r>
                  <a:rPr lang="en-US" sz="2400" b="0" dirty="0" err="1" smtClean="0"/>
                  <a:t>subcells</a:t>
                </a:r>
                <a:endParaRPr lang="en-US" sz="2400" b="0" dirty="0" smtClean="0"/>
              </a:p>
              <a:p>
                <a:pPr lvl="1"/>
                <a:r>
                  <a:rPr lang="en-US" sz="2400" dirty="0" smtClean="0"/>
                  <a:t>Use only </a:t>
                </a:r>
                <a:r>
                  <a:rPr lang="en-US" sz="2400" b="1" dirty="0" smtClean="0"/>
                  <a:t>one</a:t>
                </a:r>
                <a:r>
                  <a:rPr lang="en-US" sz="2400" dirty="0" smtClean="0"/>
                  <a:t> 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representative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/>
                  <a:t>from each cell on the next level</a:t>
                </a:r>
                <a:endParaRPr lang="en-US" sz="2400" b="1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400" dirty="0"/>
                  <a:t>	</a:t>
                </a:r>
                <a:endParaRPr lang="en-US" sz="24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25198"/>
                <a:ext cx="8229600" cy="3046843"/>
              </a:xfrm>
              <a:blipFill rotWithShape="1">
                <a:blip r:embed="rId4"/>
                <a:stretch>
                  <a:fillRect l="-1259" t="-400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904782" y="4353911"/>
            <a:ext cx="2362200" cy="1981200"/>
            <a:chOff x="904782" y="4353911"/>
            <a:chExt cx="2362200" cy="1981200"/>
          </a:xfrm>
        </p:grpSpPr>
        <p:sp>
          <p:nvSpPr>
            <p:cNvPr id="4" name="Rectangle 3"/>
            <p:cNvSpPr/>
            <p:nvPr/>
          </p:nvSpPr>
          <p:spPr>
            <a:xfrm>
              <a:off x="904782" y="4353911"/>
              <a:ext cx="2362200" cy="1981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0"/>
              <a:endCxn id="4" idx="2"/>
            </p:cNvCxnSpPr>
            <p:nvPr/>
          </p:nvCxnSpPr>
          <p:spPr>
            <a:xfrm>
              <a:off x="2085882" y="4353911"/>
              <a:ext cx="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1"/>
              <a:endCxn id="4" idx="3"/>
            </p:cNvCxnSpPr>
            <p:nvPr/>
          </p:nvCxnSpPr>
          <p:spPr>
            <a:xfrm>
              <a:off x="904782" y="5344511"/>
              <a:ext cx="2362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133382" y="4658711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666782" y="4582511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514382" y="5039711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285782" y="5725511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704882" y="5728686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466882" y="5877911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78838" y="569138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359725" y="496958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55025" y="4655536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02625" y="5112736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12" idx="5"/>
              <a:endCxn id="14" idx="1"/>
            </p:cNvCxnSpPr>
            <p:nvPr/>
          </p:nvCxnSpPr>
          <p:spPr>
            <a:xfrm>
              <a:off x="1198423" y="4723752"/>
              <a:ext cx="327118" cy="3271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3" idx="3"/>
              <a:endCxn id="14" idx="7"/>
            </p:cNvCxnSpPr>
            <p:nvPr/>
          </p:nvCxnSpPr>
          <p:spPr>
            <a:xfrm flipH="1">
              <a:off x="1579423" y="4647552"/>
              <a:ext cx="98518" cy="4033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5" idx="6"/>
              <a:endCxn id="16" idx="2"/>
            </p:cNvCxnSpPr>
            <p:nvPr/>
          </p:nvCxnSpPr>
          <p:spPr>
            <a:xfrm>
              <a:off x="1361982" y="5763611"/>
              <a:ext cx="342900" cy="317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9" idx="6"/>
              <a:endCxn id="21" idx="1"/>
            </p:cNvCxnSpPr>
            <p:nvPr/>
          </p:nvCxnSpPr>
          <p:spPr>
            <a:xfrm>
              <a:off x="2435925" y="5007684"/>
              <a:ext cx="277859" cy="11621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0" idx="4"/>
              <a:endCxn id="21" idx="7"/>
            </p:cNvCxnSpPr>
            <p:nvPr/>
          </p:nvCxnSpPr>
          <p:spPr>
            <a:xfrm flipH="1">
              <a:off x="2767666" y="4731736"/>
              <a:ext cx="125459" cy="39215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8" idx="2"/>
              <a:endCxn id="17" idx="7"/>
            </p:cNvCxnSpPr>
            <p:nvPr/>
          </p:nvCxnSpPr>
          <p:spPr>
            <a:xfrm flipH="1">
              <a:off x="2531923" y="5729480"/>
              <a:ext cx="346915" cy="1595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4" idx="4"/>
              <a:endCxn id="16" idx="0"/>
            </p:cNvCxnSpPr>
            <p:nvPr/>
          </p:nvCxnSpPr>
          <p:spPr>
            <a:xfrm>
              <a:off x="1552482" y="5115911"/>
              <a:ext cx="190500" cy="61277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6" idx="6"/>
              <a:endCxn id="17" idx="2"/>
            </p:cNvCxnSpPr>
            <p:nvPr/>
          </p:nvCxnSpPr>
          <p:spPr>
            <a:xfrm>
              <a:off x="1781082" y="5766786"/>
              <a:ext cx="685800" cy="14922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7" idx="0"/>
              <a:endCxn id="21" idx="4"/>
            </p:cNvCxnSpPr>
            <p:nvPr/>
          </p:nvCxnSpPr>
          <p:spPr>
            <a:xfrm flipV="1">
              <a:off x="2504982" y="5188936"/>
              <a:ext cx="235743" cy="68897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800600" y="4308253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Wrong representative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O(1)-approximation per level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5484946" y="5327152"/>
            <a:ext cx="2362200" cy="972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5" idx="0"/>
            <a:endCxn id="45" idx="2"/>
          </p:cNvCxnSpPr>
          <p:nvPr/>
        </p:nvCxnSpPr>
        <p:spPr>
          <a:xfrm>
            <a:off x="6666046" y="5327152"/>
            <a:ext cx="0" cy="972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1755" y="57288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013755" y="572330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699555" y="5719582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565955" y="5723309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8" idx="2"/>
            <a:endCxn id="51" idx="6"/>
          </p:cNvCxnSpPr>
          <p:nvPr/>
        </p:nvCxnSpPr>
        <p:spPr>
          <a:xfrm flipH="1" flipV="1">
            <a:off x="5642155" y="5761409"/>
            <a:ext cx="609600" cy="55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7089955" y="5758618"/>
            <a:ext cx="609600" cy="55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637346" y="5729324"/>
            <a:ext cx="2079718" cy="37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508758" y="6299621"/>
            <a:ext cx="2314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57200" y="2391999"/>
            <a:ext cx="8153400" cy="160020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93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  <p:bldP spid="45" grpId="0" animBg="1"/>
      <p:bldP spid="48" grpId="0" animBg="1"/>
      <p:bldP spid="49" grpId="0" animBg="1"/>
      <p:bldP spid="50" grpId="0" animBg="1"/>
      <p:bldP spid="51" grpId="0" animBg="1"/>
      <p:bldP spid="6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4386293" y="48006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Wrong representative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O(1)-approximation per level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-nets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  <a:blipFill rotWithShape="1"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799"/>
                <a:ext cx="8458200" cy="5118891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4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4000" dirty="0" smtClean="0"/>
                  <a:t>-net for a cell C with side length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4000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n-US" sz="2900" dirty="0"/>
                  <a:t>Collection </a:t>
                </a:r>
                <a:r>
                  <a:rPr lang="en-US" sz="2900" b="1" dirty="0"/>
                  <a:t>S</a:t>
                </a:r>
                <a:r>
                  <a:rPr lang="en-US" sz="2900" dirty="0"/>
                  <a:t> of vertices in C, </a:t>
                </a:r>
                <a:r>
                  <a:rPr lang="en-US" sz="2900" dirty="0" smtClean="0"/>
                  <a:t>every </a:t>
                </a:r>
                <a:r>
                  <a:rPr lang="en-US" sz="2900" dirty="0"/>
                  <a:t>vertex is at distance &lt;= </a:t>
                </a:r>
                <a14:m>
                  <m:oMath xmlns:m="http://schemas.openxmlformats.org/officeDocument/2006/math">
                    <m:r>
                      <a:rPr lang="en-US" sz="2900" b="1" i="1" dirty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29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900" dirty="0"/>
                  <a:t> from some vertex in </a:t>
                </a:r>
                <a:r>
                  <a:rPr lang="en-US" sz="2900" b="1" dirty="0" smtClean="0"/>
                  <a:t>S</a:t>
                </a:r>
                <a:r>
                  <a:rPr lang="en-US" sz="2900" dirty="0" smtClean="0"/>
                  <a:t>. (Fact</a:t>
                </a:r>
                <a:r>
                  <a:rPr lang="en-US" sz="2900" dirty="0"/>
                  <a:t>: Can efficiently compute </a:t>
                </a:r>
                <a14:m>
                  <m:oMath xmlns:m="http://schemas.openxmlformats.org/officeDocument/2006/math">
                    <m:r>
                      <a:rPr lang="en-US" sz="29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sz="2900" dirty="0" smtClean="0"/>
                  <a:t>-net </a:t>
                </a:r>
                <a:r>
                  <a:rPr lang="en-US" sz="2900" dirty="0"/>
                  <a:t>of size </a:t>
                </a:r>
                <a14:m>
                  <m:oMath xmlns:m="http://schemas.openxmlformats.org/officeDocument/2006/math">
                    <m:r>
                      <a:rPr lang="en-US" sz="2900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900" i="1" dirty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900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900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900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9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sz="2900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9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900" dirty="0" smtClean="0"/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     </a:t>
                </a:r>
                <a:r>
                  <a:rPr lang="en-US" sz="4000" dirty="0" smtClean="0"/>
                  <a:t>Bottom-up</a:t>
                </a:r>
                <a:r>
                  <a:rPr lang="en-US" sz="4000" dirty="0"/>
                  <a:t>: For each </a:t>
                </a:r>
                <a:r>
                  <a:rPr lang="en-US" sz="4000" dirty="0" smtClean="0"/>
                  <a:t>cell in </a:t>
                </a:r>
                <a:r>
                  <a:rPr lang="en-US" sz="4000" dirty="0"/>
                  <a:t>the </a:t>
                </a:r>
                <a:r>
                  <a:rPr lang="en-US" sz="4000" dirty="0" err="1"/>
                  <a:t>quadtree</a:t>
                </a:r>
                <a:r>
                  <a:rPr lang="en-US" sz="4000" dirty="0"/>
                  <a:t> </a:t>
                </a:r>
              </a:p>
              <a:p>
                <a:pPr lvl="1"/>
                <a:r>
                  <a:rPr lang="en-US" sz="4000" dirty="0"/>
                  <a:t>C</a:t>
                </a:r>
                <a:r>
                  <a:rPr lang="en-US" sz="4000" dirty="0" smtClean="0"/>
                  <a:t>ompute </a:t>
                </a:r>
                <a:r>
                  <a:rPr lang="en-US" sz="4000" dirty="0"/>
                  <a:t>optimum MSTs in </a:t>
                </a:r>
                <a:r>
                  <a:rPr lang="en-US" sz="4000" dirty="0" err="1"/>
                  <a:t>subcells</a:t>
                </a:r>
                <a:endParaRPr lang="en-US" sz="4000" dirty="0"/>
              </a:p>
              <a:p>
                <a:pPr lvl="1"/>
                <a:r>
                  <a:rPr lang="en-US" sz="4000" dirty="0"/>
                  <a:t>U</a:t>
                </a:r>
                <a:r>
                  <a:rPr lang="en-US" sz="4000" dirty="0" smtClean="0"/>
                  <a:t>se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4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4000" dirty="0" smtClean="0"/>
                  <a:t>-net from </a:t>
                </a:r>
                <a:r>
                  <a:rPr lang="en-US" sz="4000" dirty="0"/>
                  <a:t>each cell on the next </a:t>
                </a:r>
                <a:r>
                  <a:rPr lang="en-US" sz="4000" dirty="0" smtClean="0"/>
                  <a:t>level</a:t>
                </a:r>
                <a:endParaRPr lang="en-US" sz="4000" b="1" dirty="0" smtClean="0"/>
              </a:p>
              <a:p>
                <a:endParaRPr lang="en-US" sz="3400" b="1" dirty="0" smtClean="0"/>
              </a:p>
              <a:p>
                <a:r>
                  <a:rPr lang="en-US" sz="4000" b="1" dirty="0" smtClean="0"/>
                  <a:t>Idea</a:t>
                </a:r>
                <a:r>
                  <a:rPr lang="en-US" sz="4000" dirty="0" smtClean="0"/>
                  <a:t>: Pay </a:t>
                </a:r>
                <a:r>
                  <a:rPr lang="en-US" sz="4000" dirty="0"/>
                  <a:t>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dirty="0" smtClean="0">
                        <a:solidFill>
                          <a:schemeClr val="tx1"/>
                        </a:solidFill>
                        <a:latin typeface="Cambria Math"/>
                      </a:rPr>
                      <m:t>O</m:t>
                    </m:r>
                    <m:r>
                      <a:rPr lang="en-US" sz="400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4000" b="1" i="1" dirty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4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4000" dirty="0"/>
                  <a:t>) for </a:t>
                </a:r>
                <a:r>
                  <a:rPr lang="en-US" sz="4000" dirty="0" smtClean="0"/>
                  <a:t>an </a:t>
                </a:r>
                <a:r>
                  <a:rPr lang="en-US" sz="4000" b="1" dirty="0"/>
                  <a:t>edge</a:t>
                </a:r>
                <a:r>
                  <a:rPr lang="en-US" sz="4000" dirty="0"/>
                  <a:t> cut by cell with side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endParaRPr lang="en-US" sz="4000" b="1" dirty="0" smtClean="0">
                  <a:solidFill>
                    <a:srgbClr val="0070C0"/>
                  </a:solidFill>
                </a:endParaRPr>
              </a:p>
              <a:p>
                <a:r>
                  <a:rPr lang="en-US" sz="4000" dirty="0" smtClean="0"/>
                  <a:t>Randomly shift the </a:t>
                </a:r>
                <a:r>
                  <a:rPr lang="en-US" sz="4000" dirty="0" err="1" smtClean="0"/>
                  <a:t>quadtree</a:t>
                </a:r>
                <a:r>
                  <a:rPr lang="en-US" sz="4000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i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/>
                              </a:rPr>
                              <m:t>𝑐𝑢𝑡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𝑒𝑑𝑔𝑒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𝑜𝑓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𝑙𝑒𝑛𝑔𝑡h</m:t>
                            </m:r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𝑏𝑦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e>
                        </m:d>
                      </m:e>
                    </m:func>
                    <m:r>
                      <a:rPr lang="en-US" sz="4000" b="0" i="1" smtClean="0">
                        <a:latin typeface="Cambria Math"/>
                      </a:rPr>
                      <m:t>∼</m:t>
                    </m:r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ℓ/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4000" dirty="0" smtClean="0"/>
                  <a:t> – charge errors</a:t>
                </a: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799"/>
                <a:ext cx="8458200" cy="5118891"/>
              </a:xfrm>
              <a:blipFill rotWithShape="1">
                <a:blip r:embed="rId3"/>
                <a:stretch>
                  <a:fillRect l="-1225" t="-2619" r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922881" y="5660892"/>
            <a:ext cx="3333750" cy="1017196"/>
            <a:chOff x="1000125" y="4547230"/>
            <a:chExt cx="3333750" cy="1017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571875" y="4654907"/>
                  <a:ext cx="7620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sz="4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1875" y="4654907"/>
                  <a:ext cx="762000" cy="76944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1000125" y="4547230"/>
              <a:ext cx="2571750" cy="1017196"/>
              <a:chOff x="1000125" y="4547230"/>
              <a:chExt cx="2571750" cy="101719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000125" y="4572000"/>
                <a:ext cx="2362200" cy="990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>
                <a:stCxn id="28" idx="0"/>
                <a:endCxn id="28" idx="2"/>
              </p:cNvCxnSpPr>
              <p:nvPr/>
            </p:nvCxnSpPr>
            <p:spPr>
              <a:xfrm>
                <a:off x="2181225" y="4572000"/>
                <a:ext cx="0" cy="990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1752600" y="5277686"/>
                <a:ext cx="76200" cy="762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514600" y="5272105"/>
                <a:ext cx="76200" cy="762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200400" y="5268378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066800" y="527210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>
                <a:stCxn id="30" idx="2"/>
                <a:endCxn id="33" idx="6"/>
              </p:cNvCxnSpPr>
              <p:nvPr/>
            </p:nvCxnSpPr>
            <p:spPr>
              <a:xfrm flipH="1" flipV="1">
                <a:off x="1143000" y="5310205"/>
                <a:ext cx="609600" cy="558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2590800" y="5307414"/>
                <a:ext cx="609600" cy="558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1" idx="2"/>
              </p:cNvCxnSpPr>
              <p:nvPr/>
            </p:nvCxnSpPr>
            <p:spPr>
              <a:xfrm flipH="1">
                <a:off x="1828800" y="5310205"/>
                <a:ext cx="685800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>
                <a:off x="3557587" y="4579630"/>
                <a:ext cx="9526" cy="98479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3562350" y="4547230"/>
                <a:ext cx="9525" cy="98479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1023937" y="5562600"/>
                <a:ext cx="23145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Rectangle 46"/>
          <p:cNvSpPr/>
          <p:nvPr/>
        </p:nvSpPr>
        <p:spPr>
          <a:xfrm>
            <a:off x="5053012" y="5669988"/>
            <a:ext cx="2362200" cy="981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7" idx="0"/>
            <a:endCxn id="47" idx="2"/>
          </p:cNvCxnSpPr>
          <p:nvPr/>
        </p:nvCxnSpPr>
        <p:spPr>
          <a:xfrm>
            <a:off x="6234112" y="5669988"/>
            <a:ext cx="0" cy="981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71393" y="6332235"/>
            <a:ext cx="144462" cy="14446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97612" y="6329896"/>
            <a:ext cx="152400" cy="140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838949" y="6366366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37199" y="6370093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9" idx="2"/>
            <a:endCxn id="52" idx="6"/>
          </p:cNvCxnSpPr>
          <p:nvPr/>
        </p:nvCxnSpPr>
        <p:spPr>
          <a:xfrm flipH="1">
            <a:off x="5613399" y="6404466"/>
            <a:ext cx="457994" cy="37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2"/>
            <a:endCxn id="50" idx="6"/>
          </p:cNvCxnSpPr>
          <p:nvPr/>
        </p:nvCxnSpPr>
        <p:spPr>
          <a:xfrm flipH="1" flipV="1">
            <a:off x="6450012" y="6400339"/>
            <a:ext cx="388937" cy="41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0"/>
            <a:endCxn id="52" idx="0"/>
          </p:cNvCxnSpPr>
          <p:nvPr/>
        </p:nvCxnSpPr>
        <p:spPr>
          <a:xfrm flipH="1">
            <a:off x="5575299" y="6366366"/>
            <a:ext cx="1301750" cy="37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76824" y="6651063"/>
            <a:ext cx="2314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822308" y="5751798"/>
                <a:ext cx="762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sz="4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308" y="5751798"/>
                <a:ext cx="762000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>
            <a:off x="7796212" y="5641219"/>
            <a:ext cx="0" cy="990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796212" y="5631597"/>
            <a:ext cx="0" cy="10098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6310313" y="6266342"/>
            <a:ext cx="5667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310312" y="6266342"/>
            <a:ext cx="604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234112" y="5814382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𝜖</m:t>
                      </m:r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112" y="5814382"/>
                <a:ext cx="76200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/>
          <p:cNvSpPr/>
          <p:nvPr/>
        </p:nvSpPr>
        <p:spPr>
          <a:xfrm>
            <a:off x="715375" y="2286000"/>
            <a:ext cx="7868933" cy="144780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49" idx="6"/>
          </p:cNvCxnSpPr>
          <p:nvPr/>
        </p:nvCxnSpPr>
        <p:spPr>
          <a:xfrm>
            <a:off x="5257800" y="4419600"/>
            <a:ext cx="958055" cy="19848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34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  <p:bldP spid="3" grpId="0" build="p"/>
      <p:bldP spid="47" grpId="0" animBg="1"/>
      <p:bldP spid="49" grpId="0" animBg="1"/>
      <p:bldP spid="50" grpId="0" animBg="1"/>
      <p:bldP spid="51" grpId="0" animBg="1"/>
      <p:bldP spid="52" grpId="0" animBg="1"/>
      <p:bldP spid="69" grpId="0"/>
      <p:bldP spid="92" grpId="0"/>
      <p:bldP spid="9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andomly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shifted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quadtree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58200" cy="3505200"/>
              </a:xfrm>
            </p:spPr>
            <p:txBody>
              <a:bodyPr>
                <a:normAutofit/>
              </a:bodyPr>
              <a:lstStyle/>
              <a:p>
                <a:r>
                  <a:rPr lang="en-US" sz="3300" dirty="0" smtClean="0"/>
                  <a:t>Top </a:t>
                </a:r>
                <a:r>
                  <a:rPr lang="en-US" sz="3300" dirty="0"/>
                  <a:t>cell </a:t>
                </a:r>
                <a:r>
                  <a:rPr lang="en-US" sz="3300" dirty="0" smtClean="0"/>
                  <a:t>shifted by </a:t>
                </a:r>
                <a:r>
                  <a:rPr lang="en-US" sz="3300" dirty="0"/>
                  <a:t>a random </a:t>
                </a:r>
                <a:r>
                  <a:rPr lang="en-US" sz="3300" dirty="0" smtClean="0"/>
                  <a:t>vector </a:t>
                </a:r>
                <a:r>
                  <a:rPr lang="en-US" sz="3300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3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3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300" b="0" i="1" smtClean="0">
                                <a:latin typeface="Cambria Math"/>
                              </a:rPr>
                              <m:t>0,</m:t>
                            </m:r>
                            <m:r>
                              <a:rPr lang="en-US" sz="3300" b="1" i="1" smtClean="0">
                                <a:latin typeface="Cambria Math"/>
                              </a:rPr>
                              <m:t>𝑳</m:t>
                            </m:r>
                          </m:e>
                        </m:d>
                      </m:e>
                      <m:sup>
                        <m:r>
                          <a:rPr lang="en-US" sz="33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33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Impose a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randomly shifted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quadtree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(top cell length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/>
                      </a:rPr>
                      <m:t>𝟐</m:t>
                    </m:r>
                    <m:r>
                      <a:rPr lang="en-US" sz="2800" b="1" dirty="0">
                        <a:latin typeface="Cambria Math"/>
                      </a:rPr>
                      <m:t>𝚫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     Bottom-up: For each </a:t>
                </a:r>
                <a:r>
                  <a:rPr lang="en-US" sz="2800" dirty="0" smtClean="0"/>
                  <a:t>cell </a:t>
                </a:r>
                <a:r>
                  <a:rPr lang="en-US" sz="2800" dirty="0"/>
                  <a:t>in the </a:t>
                </a:r>
                <a:r>
                  <a:rPr lang="en-US" sz="2800" dirty="0" err="1"/>
                  <a:t>quadtree</a:t>
                </a:r>
                <a:r>
                  <a:rPr lang="en-US" sz="2800" dirty="0"/>
                  <a:t> </a:t>
                </a:r>
              </a:p>
              <a:p>
                <a:pPr lvl="1"/>
                <a:r>
                  <a:rPr lang="en-US" dirty="0"/>
                  <a:t>C</a:t>
                </a:r>
                <a:r>
                  <a:rPr lang="en-US" dirty="0" smtClean="0"/>
                  <a:t>ompute </a:t>
                </a:r>
                <a:r>
                  <a:rPr lang="en-US" dirty="0"/>
                  <a:t>optimum MSTs in </a:t>
                </a:r>
                <a:r>
                  <a:rPr lang="en-US" dirty="0" err="1" smtClean="0"/>
                  <a:t>subcells</a:t>
                </a:r>
                <a:endParaRPr lang="en-US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 smtClean="0"/>
                  <a:t>-net from </a:t>
                </a:r>
                <a:r>
                  <a:rPr lang="en-US" dirty="0"/>
                  <a:t>each cell on the next level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58200" cy="3505200"/>
              </a:xfrm>
              <a:blipFill rotWithShape="1">
                <a:blip r:embed="rId3"/>
                <a:stretch>
                  <a:fillRect l="-1657" t="-2087" r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64510" y="1828800"/>
            <a:ext cx="8627089" cy="220980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43399" y="4558950"/>
                <a:ext cx="46482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/>
                  <a:t>Pay </a:t>
                </a:r>
                <a:r>
                  <a:rPr lang="en-US" sz="4400" b="1" dirty="0" smtClean="0">
                    <a:solidFill>
                      <a:srgbClr val="FF0000"/>
                    </a:solidFill>
                  </a:rPr>
                  <a:t>5</a:t>
                </a:r>
                <a:r>
                  <a:rPr lang="en-US" sz="4400" dirty="0" smtClean="0"/>
                  <a:t> instead of </a:t>
                </a:r>
                <a:r>
                  <a:rPr lang="en-US" sz="4400" b="1" dirty="0" smtClean="0">
                    <a:solidFill>
                      <a:srgbClr val="00B050"/>
                    </a:solidFill>
                  </a:rPr>
                  <a:t>4</a:t>
                </a:r>
              </a:p>
              <a:p>
                <a:r>
                  <a:rPr lang="en-US" sz="4400" b="1" dirty="0" err="1" smtClean="0">
                    <a:solidFill>
                      <a:srgbClr val="0070C0"/>
                    </a:solidFill>
                  </a:rPr>
                  <a:t>Pr</a:t>
                </a:r>
                <a:r>
                  <a:rPr lang="en-US" sz="4400" b="1" dirty="0" smtClean="0">
                    <a:solidFill>
                      <a:srgbClr val="0070C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4400" b="1" dirty="0">
                        <a:solidFill>
                          <a:srgbClr val="FF0000"/>
                        </a:solidFill>
                        <a:latin typeface="Cambria Math"/>
                      </a:rPr>
                      <m:t>𝐁𝐚𝐝</m:t>
                    </m:r>
                    <m:r>
                      <a:rPr lang="en-US" sz="4400" b="1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4400" b="1" dirty="0">
                        <a:solidFill>
                          <a:srgbClr val="FF0000"/>
                        </a:solidFill>
                        <a:latin typeface="Cambria Math"/>
                      </a:rPr>
                      <m:t>𝐂𝐮𝐭</m:t>
                    </m:r>
                  </m:oMath>
                </a14:m>
                <a:r>
                  <a:rPr lang="en-US" sz="4400" b="1" dirty="0" smtClean="0">
                    <a:solidFill>
                      <a:srgbClr val="0070C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a:rPr lang="en-US" sz="44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4400" b="1" dirty="0" smtClean="0">
                    <a:solidFill>
                      <a:srgbClr val="0070C0"/>
                    </a:solidFill>
                  </a:rPr>
                  <a:t>(1)</a:t>
                </a:r>
                <a:endParaRPr lang="en-US" sz="4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99" y="4558950"/>
                <a:ext cx="4648200" cy="1446550"/>
              </a:xfrm>
              <a:prstGeom prst="rect">
                <a:avLst/>
              </a:prstGeom>
              <a:blipFill rotWithShape="1">
                <a:blip r:embed="rId4"/>
                <a:stretch>
                  <a:fillRect l="-5242" t="-8439" r="-5242" b="-19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355393" y="4410033"/>
            <a:ext cx="3775669" cy="1906011"/>
            <a:chOff x="15189604" y="18142979"/>
            <a:chExt cx="4316372" cy="2215840"/>
          </a:xfrm>
        </p:grpSpPr>
        <p:sp>
          <p:nvSpPr>
            <p:cNvPr id="66" name="Oval 65"/>
            <p:cNvSpPr/>
            <p:nvPr/>
          </p:nvSpPr>
          <p:spPr bwMode="auto">
            <a:xfrm>
              <a:off x="17796283" y="18400614"/>
              <a:ext cx="142103" cy="154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7796283" y="19840713"/>
              <a:ext cx="142103" cy="1549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17105591" y="19842833"/>
              <a:ext cx="142103" cy="154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9" name="Straight Connector 68"/>
            <p:cNvCxnSpPr>
              <a:stCxn id="67" idx="0"/>
              <a:endCxn id="66" idx="4"/>
            </p:cNvCxnSpPr>
            <p:nvPr/>
          </p:nvCxnSpPr>
          <p:spPr bwMode="auto">
            <a:xfrm flipV="1">
              <a:off x="17867334" y="18555577"/>
              <a:ext cx="0" cy="12851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2"/>
              <a:endCxn id="68" idx="6"/>
            </p:cNvCxnSpPr>
            <p:nvPr/>
          </p:nvCxnSpPr>
          <p:spPr bwMode="auto">
            <a:xfrm flipH="1">
              <a:off x="17247693" y="19918194"/>
              <a:ext cx="548589" cy="212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0"/>
              <a:endCxn id="77" idx="4"/>
            </p:cNvCxnSpPr>
            <p:nvPr/>
          </p:nvCxnSpPr>
          <p:spPr bwMode="auto">
            <a:xfrm flipH="1" flipV="1">
              <a:off x="17176641" y="18566421"/>
              <a:ext cx="2" cy="1276412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5189604" y="18142979"/>
              <a:ext cx="4316372" cy="2215840"/>
              <a:chOff x="5510213" y="5344996"/>
              <a:chExt cx="2314575" cy="1089800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6643021" y="5344996"/>
                <a:ext cx="0" cy="10898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/>
              <p:nvPr/>
            </p:nvSpPr>
            <p:spPr>
              <a:xfrm>
                <a:off x="6537624" y="5477041"/>
                <a:ext cx="76200" cy="762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8" name="Straight Connector 77"/>
              <p:cNvCxnSpPr>
                <a:stCxn id="66" idx="2"/>
              </p:cNvCxnSpPr>
              <p:nvPr/>
            </p:nvCxnSpPr>
            <p:spPr>
              <a:xfrm flipH="1">
                <a:off x="6613824" y="5509813"/>
                <a:ext cx="294171" cy="5336"/>
              </a:xfrm>
              <a:prstGeom prst="line">
                <a:avLst/>
              </a:prstGeom>
              <a:ln w="38100" cmpd="sng">
                <a:solidFill>
                  <a:srgbClr val="008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5510213" y="5344996"/>
                <a:ext cx="23145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extBox 79"/>
          <p:cNvSpPr txBox="1"/>
          <p:nvPr/>
        </p:nvSpPr>
        <p:spPr>
          <a:xfrm flipH="1">
            <a:off x="1288421" y="4858716"/>
            <a:ext cx="147909" cy="107720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r>
              <a:rPr lang="en-US" sz="4000" dirty="0" smtClean="0"/>
              <a:t>2</a:t>
            </a:r>
          </a:p>
          <a:p>
            <a:endParaRPr lang="en-US" sz="2400" dirty="0" smtClean="0"/>
          </a:p>
        </p:txBody>
      </p:sp>
      <p:sp>
        <p:nvSpPr>
          <p:cNvPr id="81" name="TextBox 80"/>
          <p:cNvSpPr txBox="1"/>
          <p:nvPr/>
        </p:nvSpPr>
        <p:spPr>
          <a:xfrm flipH="1">
            <a:off x="2149665" y="6172200"/>
            <a:ext cx="497761" cy="107720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r>
              <a:rPr lang="en-US" sz="4000" dirty="0"/>
              <a:t>1</a:t>
            </a:r>
            <a:endParaRPr lang="en-US" sz="4000" dirty="0" smtClean="0"/>
          </a:p>
          <a:p>
            <a:endParaRPr lang="en-US" sz="2400" dirty="0" smtClean="0"/>
          </a:p>
        </p:txBody>
      </p:sp>
      <p:sp>
        <p:nvSpPr>
          <p:cNvPr id="82" name="Rectangle 81"/>
          <p:cNvSpPr/>
          <p:nvPr/>
        </p:nvSpPr>
        <p:spPr>
          <a:xfrm>
            <a:off x="355400" y="4410036"/>
            <a:ext cx="3775669" cy="1906014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1" rIns="91423" bIns="45711" spcCol="0"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1726204" y="4743389"/>
            <a:ext cx="0" cy="12392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 flipH="1">
            <a:off x="2054352" y="6095461"/>
            <a:ext cx="6149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638800" y="4932939"/>
                <a:ext cx="1676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dirty="0">
                          <a:solidFill>
                            <a:srgbClr val="FF0000"/>
                          </a:solidFill>
                          <a:latin typeface="Cambria Math"/>
                        </a:rPr>
                        <m:t>𝐁𝐚𝐝</m:t>
                      </m:r>
                      <m:r>
                        <a:rPr lang="en-US" sz="4400" b="1" dirty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4400" b="1" dirty="0">
                          <a:solidFill>
                            <a:srgbClr val="FF0000"/>
                          </a:solidFill>
                          <a:latin typeface="Cambria Math"/>
                        </a:rPr>
                        <m:t>𝐂𝐮𝐭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932939"/>
                <a:ext cx="1676400" cy="769441"/>
              </a:xfrm>
              <a:prstGeom prst="rect">
                <a:avLst/>
              </a:prstGeom>
              <a:blipFill rotWithShape="1">
                <a:blip r:embed="rId5"/>
                <a:stretch>
                  <a:fillRect r="-26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0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  <p:bldP spid="80" grpId="0"/>
      <p:bldP spid="81" grpId="0"/>
      <p:bldP spid="82" grpId="0" animBg="1"/>
      <p:bldP spid="106" grpId="0"/>
      <p:bldP spid="106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-MST </a:t>
                </a:r>
                <a:r>
                  <a:rPr lang="en-US" dirty="0">
                    <a:solidFill>
                      <a:srgbClr val="0070C0"/>
                    </a:solidFill>
                  </a:rPr>
                  <a:t>in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</a:rPr>
                      <m:t>𝐑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 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rounds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  <a:blipFill rotWithShape="1">
                <a:blip r:embed="rId2"/>
                <a:stretch>
                  <a:fillRect r="-2963" b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58200" cy="3051883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/>
                  <a:t>Idea:</a:t>
                </a:r>
                <a:r>
                  <a:rPr lang="en-US" sz="2400" dirty="0" smtClean="0"/>
                  <a:t> Only use short edges inside the cells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Impose a </a:t>
                </a:r>
                <a:r>
                  <a:rPr lang="en-US" sz="2400" b="1" dirty="0" smtClean="0"/>
                  <a:t>randomly shifted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quadtree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(top cell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/>
                          </a:rPr>
                          <m:t>𝟐</m:t>
                        </m:r>
                        <m:r>
                          <a:rPr lang="en-US" sz="2400" b="1" dirty="0">
                            <a:latin typeface="Cambria Math"/>
                          </a:rPr>
                          <m:t>𝚫</m:t>
                        </m:r>
                      </m:num>
                      <m:den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  <m:r>
                          <a:rPr lang="en-US" sz="2400" b="1" i="1" dirty="0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 smtClean="0"/>
                  <a:t> )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Bottom-up: For each node (cell) in the </a:t>
                </a:r>
                <a:r>
                  <a:rPr lang="en-US" sz="2400" dirty="0" err="1"/>
                  <a:t>quadtree</a:t>
                </a:r>
                <a:r>
                  <a:rPr lang="en-US" sz="2400" dirty="0"/>
                  <a:t> </a:t>
                </a:r>
              </a:p>
              <a:p>
                <a:pPr lvl="1"/>
                <a:r>
                  <a:rPr lang="en-US" sz="2400" dirty="0"/>
                  <a:t>compute optimum </a:t>
                </a:r>
                <a:r>
                  <a:rPr lang="en-US" sz="2400" dirty="0" smtClean="0"/>
                  <a:t>Minimum Spanning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Forests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in </a:t>
                </a:r>
                <a:r>
                  <a:rPr lang="en-US" sz="2400" dirty="0" err="1" smtClean="0"/>
                  <a:t>subcells</a:t>
                </a:r>
                <a:r>
                  <a:rPr lang="en-US" sz="2400" dirty="0" smtClean="0"/>
                  <a:t>,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using edges of length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sz="2400" dirty="0"/>
                  <a:t>Use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400" dirty="0"/>
                  <a:t>-net from each cell on the next level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58200" cy="3051883"/>
              </a:xfrm>
              <a:blipFill rotWithShape="1">
                <a:blip r:embed="rId3"/>
                <a:stretch>
                  <a:fillRect l="-1081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2521" y="1618903"/>
            <a:ext cx="8382000" cy="2495897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829800" y="2057400"/>
                <a:ext cx="4800600" cy="2213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Sketch of analysis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/>
                          </a:rPr>
                          <m:t>𝑻</m:t>
                        </m:r>
                      </m:e>
                      <m:sup>
                        <m:r>
                          <a:rPr lang="en-US" b="1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= optimum MST):</a:t>
                </a:r>
              </a:p>
              <a:p>
                <a:r>
                  <a:rPr lang="en-US" dirty="0">
                    <a:latin typeface="Cambria Math"/>
                    <a:ea typeface="Cambria Math"/>
                  </a:rPr>
                  <a:t>𝔼[</a:t>
                </a:r>
                <a:r>
                  <a:rPr lang="en-US" dirty="0"/>
                  <a:t>Extra cost] =</a:t>
                </a:r>
              </a:p>
              <a:p>
                <a:r>
                  <a:rPr lang="en-US" dirty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/>
                        <a:ea typeface="Cambria Math"/>
                      </a:rPr>
                      <m:t>[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dirty="0">
                            <a:latin typeface="Cambria Math"/>
                          </a:rPr>
                          <m:t>𝒆</m:t>
                        </m:r>
                        <m:r>
                          <a:rPr lang="en-US" i="1" dirty="0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𝑻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func>
                          <m:func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𝒆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𝑐𝑢𝑡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𝑏𝑦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𝑐𝑒𝑙𝑙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𝑤𝑖𝑡h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𝑠𝑖𝑑𝑒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𝑳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/>
                              </a:rPr>
                              <m:t>⋅</m:t>
                            </m:r>
                          </m:e>
                        </m:func>
                        <m:r>
                          <a:rPr lang="en-US" i="1" dirty="0">
                            <a:latin typeface="Cambria Math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</m:nary>
                    <m:r>
                      <a:rPr lang="en-US" i="1" dirty="0">
                        <a:latin typeface="Cambria Math"/>
                      </a:rPr>
                      <m:t> ]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𝝐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/>
                            </a:rPr>
                            <m:t>log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1" i="1" dirty="0">
                                  <a:latin typeface="Cambria Math"/>
                                </a:rPr>
                                <m:t>𝒆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p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i="1" dirty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𝝐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 dirty="0">
                          <a:latin typeface="Cambria Math"/>
                        </a:rPr>
                        <m:t>log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i="1" dirty="0">
                          <a:latin typeface="Cambria Math"/>
                        </a:rPr>
                        <m:t>𝑐𝑜𝑠𝑡</m:t>
                      </m:r>
                      <m:r>
                        <a:rPr lang="en-US" i="1" dirty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/>
                            </a:rPr>
                            <m:t>𝑻</m:t>
                          </m:r>
                        </m:e>
                        <m:sup>
                          <m:r>
                            <a:rPr lang="en-US" b="1" i="1" dirty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00" y="2057400"/>
                <a:ext cx="4800600" cy="2213683"/>
              </a:xfrm>
              <a:prstGeom prst="rect">
                <a:avLst/>
              </a:prstGeom>
              <a:blipFill rotWithShape="1">
                <a:blip r:embed="rId4"/>
                <a:stretch>
                  <a:fillRect l="-1652" t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135120" y="4244086"/>
            <a:ext cx="548917" cy="2436662"/>
            <a:chOff x="17105583" y="17192835"/>
            <a:chExt cx="832803" cy="4137464"/>
          </a:xfrm>
        </p:grpSpPr>
        <p:sp>
          <p:nvSpPr>
            <p:cNvPr id="27" name="Oval 26"/>
            <p:cNvSpPr/>
            <p:nvPr/>
          </p:nvSpPr>
          <p:spPr bwMode="auto">
            <a:xfrm>
              <a:off x="17796283" y="18400614"/>
              <a:ext cx="142103" cy="154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17796283" y="19840713"/>
              <a:ext cx="142103" cy="1549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7105591" y="19842833"/>
              <a:ext cx="142103" cy="154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0" name="Straight Connector 29"/>
            <p:cNvCxnSpPr>
              <a:stCxn id="28" idx="0"/>
              <a:endCxn id="27" idx="4"/>
            </p:cNvCxnSpPr>
            <p:nvPr/>
          </p:nvCxnSpPr>
          <p:spPr bwMode="auto">
            <a:xfrm flipV="1">
              <a:off x="17867334" y="18555577"/>
              <a:ext cx="0" cy="12851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8" idx="2"/>
              <a:endCxn id="29" idx="6"/>
            </p:cNvCxnSpPr>
            <p:nvPr/>
          </p:nvCxnSpPr>
          <p:spPr bwMode="auto">
            <a:xfrm flipH="1">
              <a:off x="17247693" y="19918194"/>
              <a:ext cx="548589" cy="212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9" idx="0"/>
              <a:endCxn id="35" idx="4"/>
            </p:cNvCxnSpPr>
            <p:nvPr/>
          </p:nvCxnSpPr>
          <p:spPr bwMode="auto">
            <a:xfrm flipH="1" flipV="1">
              <a:off x="17176641" y="18566421"/>
              <a:ext cx="2" cy="1276412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17105583" y="17192835"/>
              <a:ext cx="690692" cy="4137464"/>
              <a:chOff x="6537624" y="4877694"/>
              <a:chExt cx="370371" cy="203489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flipH="1">
                <a:off x="6900204" y="4877694"/>
                <a:ext cx="2" cy="2034898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6537624" y="5477041"/>
                <a:ext cx="76200" cy="762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6" name="Straight Connector 35"/>
              <p:cNvCxnSpPr>
                <a:stCxn id="27" idx="2"/>
              </p:cNvCxnSpPr>
              <p:nvPr/>
            </p:nvCxnSpPr>
            <p:spPr>
              <a:xfrm flipH="1">
                <a:off x="6613824" y="5509813"/>
                <a:ext cx="294171" cy="5336"/>
              </a:xfrm>
              <a:prstGeom prst="line">
                <a:avLst/>
              </a:prstGeom>
              <a:ln w="38100" cmpd="sng">
                <a:solidFill>
                  <a:srgbClr val="008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/>
          <p:cNvSpPr txBox="1"/>
          <p:nvPr/>
        </p:nvSpPr>
        <p:spPr>
          <a:xfrm flipH="1">
            <a:off x="1494600" y="4946808"/>
            <a:ext cx="165611" cy="107720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r>
              <a:rPr lang="en-US" sz="4000" dirty="0" smtClean="0"/>
              <a:t>2</a:t>
            </a:r>
          </a:p>
          <a:p>
            <a:endParaRPr lang="en-US" sz="24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82521" y="4244085"/>
            <a:ext cx="4227556" cy="2436663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1" rIns="91423" bIns="45711" spcCol="0"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1984497" y="4955379"/>
            <a:ext cx="0" cy="96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H="1">
            <a:off x="2135120" y="6024008"/>
            <a:ext cx="5303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flipH="1">
            <a:off x="2218804" y="5956396"/>
            <a:ext cx="375068" cy="107720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r>
              <a:rPr lang="en-US" sz="4000" dirty="0"/>
              <a:t>1</a:t>
            </a:r>
            <a:endParaRPr lang="en-US" sz="4000" dirty="0" smtClean="0"/>
          </a:p>
          <a:p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029200" y="5485408"/>
                <a:ext cx="4114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</a:rPr>
                  <a:t>Pr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3600" b="1" dirty="0">
                        <a:solidFill>
                          <a:srgbClr val="FF0000"/>
                        </a:solidFill>
                        <a:latin typeface="Cambria Math"/>
                      </a:rPr>
                      <m:t>𝐁𝐚𝐝</m:t>
                    </m:r>
                    <m:r>
                      <a:rPr lang="en-US" sz="3600" b="1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3600" b="1" dirty="0">
                        <a:solidFill>
                          <a:srgbClr val="FF0000"/>
                        </a:solidFill>
                        <a:latin typeface="Cambria Math"/>
                      </a:rPr>
                      <m:t>𝐂𝐮𝐭</m:t>
                    </m:r>
                  </m:oMath>
                </a14:m>
                <a:r>
                  <a:rPr lang="en-US" sz="3600" b="1" dirty="0" smtClean="0">
                    <a:solidFill>
                      <a:srgbClr val="0070C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3600" b="1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85408"/>
                <a:ext cx="4114800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4444" t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 bwMode="auto">
          <a:xfrm flipH="1" flipV="1">
            <a:off x="4871881" y="4244085"/>
            <a:ext cx="4919" cy="24366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6829" y="4278404"/>
                <a:ext cx="3607692" cy="107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  <m:r>
                      <a:rPr lang="en-US" sz="44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44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  <m:r>
                      <a:rPr lang="en-US" sz="44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4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44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4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den>
                    </m:f>
                    <m:r>
                      <a:rPr lang="en-US" sz="44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4400" b="1" dirty="0" smtClean="0">
                    <a:solidFill>
                      <a:srgbClr val="0070C0"/>
                    </a:solidFill>
                  </a:rPr>
                  <a:t> </a:t>
                </a:r>
                <a:endParaRPr lang="en-US" sz="4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29" y="4278404"/>
                <a:ext cx="3607692" cy="107035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38" grpId="0"/>
      <p:bldP spid="39" grpId="0" animBg="1"/>
      <p:bldP spid="45" grpId="0"/>
      <p:bldP spid="53" grpId="0"/>
      <p:bldP spid="5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-MST in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 smtClean="0">
                        <a:solidFill>
                          <a:srgbClr val="FF0000"/>
                        </a:solidFill>
                        <a:latin typeface="Cambria Math"/>
                      </a:rPr>
                      <m:t>𝐑</m:t>
                    </m:r>
                    <m:r>
                      <a:rPr lang="en-US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(1) 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rounds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81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1"/>
                <a:ext cx="8686800" cy="5248922"/>
              </a:xfrm>
              <a:ln w="25400">
                <a:noFill/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/>
                      </a:rPr>
                      <m:t>log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rounds =&gt;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fName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2400" dirty="0"/>
                  <a:t>) = O(1) rounds</a:t>
                </a:r>
              </a:p>
              <a:p>
                <a:pPr lvl="1"/>
                <a:r>
                  <a:rPr lang="en-US" sz="2400" dirty="0"/>
                  <a:t>Flatten the tree: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/>
                          </a:rPr>
                          <m:t>𝑴</m:t>
                        </m:r>
                      </m:e>
                    </m:rad>
                    <m:r>
                      <a:rPr lang="en-US" sz="2400" i="1">
                        <a:latin typeface="Cambria Math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/>
                          </a:rPr>
                          <m:t>𝑴</m:t>
                        </m:r>
                      </m:e>
                    </m:rad>
                  </m:oMath>
                </a14:m>
                <a:r>
                  <a:rPr lang="en-US" sz="2400" dirty="0"/>
                  <a:t>)-grids instead of (2x2) grids at each level.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Impose </a:t>
                </a: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randomly shifted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/>
                          </a:rPr>
                          <m:t>𝑴</m:t>
                        </m:r>
                      </m:e>
                    </m:rad>
                    <m:r>
                      <a:rPr lang="en-US" sz="2400" i="1">
                        <a:latin typeface="Cambria Math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/>
                          </a:rPr>
                          <m:t>𝑴</m:t>
                        </m:r>
                      </m:e>
                    </m:rad>
                  </m:oMath>
                </a14:m>
                <a:r>
                  <a:rPr lang="en-US" sz="2400" dirty="0"/>
                  <a:t>)</a:t>
                </a:r>
                <a:r>
                  <a:rPr lang="en-US" sz="2400" dirty="0" smtClean="0"/>
                  <a:t>-tree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Bottom-up: For each node (cell) in the </a:t>
                </a:r>
                <a:r>
                  <a:rPr lang="en-US" sz="2400" dirty="0" smtClean="0"/>
                  <a:t>tree </a:t>
                </a:r>
                <a:endParaRPr lang="en-US" sz="2400" dirty="0"/>
              </a:p>
              <a:p>
                <a:pPr lvl="1"/>
                <a:r>
                  <a:rPr lang="en-US" sz="2400" dirty="0"/>
                  <a:t>compute optimum MSTs in </a:t>
                </a:r>
                <a:r>
                  <a:rPr lang="en-US" sz="2400" dirty="0" err="1" smtClean="0"/>
                  <a:t>subcells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via </a:t>
                </a:r>
                <a:r>
                  <a:rPr lang="en-US" sz="2400" dirty="0"/>
                  <a:t>edges of length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sz="2400" dirty="0"/>
                  <a:t>Use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400" dirty="0"/>
                  <a:t>-net from each cell on the next </a:t>
                </a:r>
                <a:r>
                  <a:rPr lang="en-US" sz="2400" dirty="0" smtClean="0"/>
                  <a:t>level</a:t>
                </a:r>
                <a:endParaRPr lang="en-US" i="1" dirty="0" smtClean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1"/>
                <a:ext cx="8686800" cy="5248922"/>
              </a:xfrm>
              <a:blipFill rotWithShape="1">
                <a:blip r:embed="rId3"/>
                <a:stretch>
                  <a:fillRect l="-1053" t="-92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4800" y="4343400"/>
            <a:ext cx="8458200" cy="2362200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971800"/>
            <a:ext cx="1143000" cy="990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7" name="Straight Connector 6"/>
          <p:cNvCxnSpPr>
            <a:stCxn id="5" idx="0"/>
            <a:endCxn id="5" idx="2"/>
          </p:cNvCxnSpPr>
          <p:nvPr/>
        </p:nvCxnSpPr>
        <p:spPr>
          <a:xfrm>
            <a:off x="1638300" y="2971800"/>
            <a:ext cx="0" cy="9906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1"/>
            <a:endCxn id="5" idx="3"/>
          </p:cNvCxnSpPr>
          <p:nvPr/>
        </p:nvCxnSpPr>
        <p:spPr>
          <a:xfrm>
            <a:off x="1066800" y="3467100"/>
            <a:ext cx="1143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70573" y="3005435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ambria Math"/>
                <a:ea typeface="Cambria Math"/>
              </a:rPr>
              <a:t>⇒</a:t>
            </a:r>
            <a:endParaRPr lang="en-US" sz="5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191000" y="2482215"/>
            <a:ext cx="4800600" cy="1556385"/>
            <a:chOff x="5105400" y="2482215"/>
            <a:chExt cx="4800600" cy="1556385"/>
          </a:xfrm>
        </p:grpSpPr>
        <p:sp>
          <p:nvSpPr>
            <p:cNvPr id="10" name="Rectangle 9"/>
            <p:cNvSpPr/>
            <p:nvPr/>
          </p:nvSpPr>
          <p:spPr>
            <a:xfrm>
              <a:off x="5105400" y="2514600"/>
              <a:ext cx="1524000" cy="1524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410200" y="2514600"/>
              <a:ext cx="0" cy="15240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715000" y="2514600"/>
              <a:ext cx="0" cy="15240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019800" y="2514600"/>
              <a:ext cx="2" cy="15240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324600" y="2514600"/>
              <a:ext cx="0" cy="15240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629400" y="2514600"/>
              <a:ext cx="0" cy="14478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105400" y="2819400"/>
              <a:ext cx="152400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105400" y="3124200"/>
              <a:ext cx="152400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105400" y="3429000"/>
              <a:ext cx="152400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105400" y="3733800"/>
              <a:ext cx="152400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715000" y="2482215"/>
                  <a:ext cx="1562100" cy="1446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8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/>
                        </m:d>
                      </m:oMath>
                    </m:oMathPara>
                  </a14:m>
                  <a:endParaRPr lang="en-US" sz="8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2482215"/>
                  <a:ext cx="1562100" cy="144655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86600" y="2831305"/>
                  <a:ext cx="2819400" cy="9850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360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1" i="1" smtClean="0">
                                <a:latin typeface="Cambria Math"/>
                              </a:rPr>
                              <m:t>𝑴</m:t>
                            </m:r>
                          </m:e>
                        </m:rad>
                        <m:r>
                          <a:rPr lang="en-US" sz="3600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/>
                              </a:rPr>
                              <m:t>Ω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sz="3600" dirty="0">
                    <a:solidFill>
                      <a:srgbClr val="FF0000"/>
                    </a:solidFill>
                  </a:endParaRP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600" y="2831305"/>
                  <a:ext cx="2819400" cy="98507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543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Models of parallel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763000" cy="5562600"/>
          </a:xfrm>
        </p:spPr>
        <p:txBody>
          <a:bodyPr>
            <a:normAutofit fontScale="925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Bulk-Synchronous Parallel Model</a:t>
            </a:r>
            <a:r>
              <a:rPr lang="en-US" dirty="0"/>
              <a:t> (BSP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rgbClr val="0070C0"/>
                </a:solidFill>
              </a:rPr>
              <a:t>[</a:t>
            </a:r>
            <a:r>
              <a:rPr lang="en-US" b="1" dirty="0">
                <a:solidFill>
                  <a:srgbClr val="0070C0"/>
                </a:solidFill>
              </a:rPr>
              <a:t>Valiant,90]</a:t>
            </a:r>
            <a:r>
              <a:rPr lang="en-US" dirty="0"/>
              <a:t> </a:t>
            </a:r>
            <a:endParaRPr lang="en-US" dirty="0" smtClean="0"/>
          </a:p>
          <a:p>
            <a:pPr marL="400050" lvl="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Pro</a:t>
            </a:r>
            <a:r>
              <a:rPr lang="en-US" b="1" dirty="0" smtClean="0"/>
              <a:t>: </a:t>
            </a:r>
            <a:r>
              <a:rPr lang="en-US" dirty="0" smtClean="0"/>
              <a:t>Most general, generalizes all other models</a:t>
            </a:r>
          </a:p>
          <a:p>
            <a:pPr marL="400050" lvl="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Con</a:t>
            </a:r>
            <a:r>
              <a:rPr lang="en-US" b="1" dirty="0" smtClean="0"/>
              <a:t>:</a:t>
            </a:r>
            <a:r>
              <a:rPr lang="en-US" dirty="0" smtClean="0"/>
              <a:t> Many </a:t>
            </a:r>
            <a:r>
              <a:rPr lang="en-US" dirty="0"/>
              <a:t>parameters, hard to design algorithms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Massive Parallel Computation</a:t>
            </a:r>
            <a:r>
              <a:rPr lang="en-US" dirty="0" smtClean="0"/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[Feldman-Muthukrishnan-Sidiropoulos-Stein-Svitkina’07</a:t>
            </a:r>
            <a:r>
              <a:rPr lang="en-US" sz="2200" dirty="0">
                <a:solidFill>
                  <a:srgbClr val="0070C0"/>
                </a:solidFill>
              </a:rPr>
              <a:t>, Karloff-Suri-Vassilvitskii’10, Goodrich-Sitchinava-Zhang’11, </a:t>
            </a:r>
            <a:r>
              <a:rPr lang="en-US" sz="2200" dirty="0" err="1" smtClean="0">
                <a:solidFill>
                  <a:srgbClr val="0070C0"/>
                </a:solidFill>
              </a:rPr>
              <a:t>Beame</a:t>
            </a:r>
            <a:r>
              <a:rPr lang="en-US" sz="2200" dirty="0">
                <a:solidFill>
                  <a:srgbClr val="0070C0"/>
                </a:solidFill>
              </a:rPr>
              <a:t>, </a:t>
            </a:r>
            <a:r>
              <a:rPr lang="en-US" sz="2200" dirty="0" err="1">
                <a:solidFill>
                  <a:srgbClr val="0070C0"/>
                </a:solidFill>
              </a:rPr>
              <a:t>Koutris</a:t>
            </a:r>
            <a:r>
              <a:rPr lang="en-US" sz="2200" dirty="0">
                <a:solidFill>
                  <a:srgbClr val="0070C0"/>
                </a:solidFill>
              </a:rPr>
              <a:t>, </a:t>
            </a:r>
            <a:r>
              <a:rPr lang="en-US" sz="2200" dirty="0" smtClean="0">
                <a:solidFill>
                  <a:srgbClr val="0070C0"/>
                </a:solidFill>
              </a:rPr>
              <a:t>Suciu’13</a:t>
            </a:r>
            <a:r>
              <a:rPr lang="en-US" sz="2200" b="1" dirty="0" smtClean="0">
                <a:solidFill>
                  <a:srgbClr val="0070C0"/>
                </a:solidFill>
              </a:rPr>
              <a:t>, </a:t>
            </a:r>
            <a:r>
              <a:rPr lang="en-US" sz="2200" b="1" dirty="0" err="1" smtClean="0">
                <a:solidFill>
                  <a:srgbClr val="0070C0"/>
                </a:solidFill>
              </a:rPr>
              <a:t>Andoni</a:t>
            </a:r>
            <a:r>
              <a:rPr lang="en-US" sz="2200" b="1" dirty="0" smtClean="0">
                <a:solidFill>
                  <a:srgbClr val="0070C0"/>
                </a:solidFill>
              </a:rPr>
              <a:t>, </a:t>
            </a:r>
            <a:r>
              <a:rPr lang="en-US" sz="2200" b="1" dirty="0" err="1" smtClean="0">
                <a:solidFill>
                  <a:srgbClr val="0070C0"/>
                </a:solidFill>
              </a:rPr>
              <a:t>Onak</a:t>
            </a:r>
            <a:r>
              <a:rPr lang="en-US" sz="2200" b="1" dirty="0" smtClean="0">
                <a:solidFill>
                  <a:srgbClr val="0070C0"/>
                </a:solidFill>
              </a:rPr>
              <a:t>, </a:t>
            </a:r>
            <a:r>
              <a:rPr lang="en-US" sz="2200" b="1" dirty="0" err="1" smtClean="0">
                <a:solidFill>
                  <a:srgbClr val="0070C0"/>
                </a:solidFill>
              </a:rPr>
              <a:t>Nikolov</a:t>
            </a:r>
            <a:r>
              <a:rPr lang="en-US" sz="2200" b="1" dirty="0" smtClean="0">
                <a:solidFill>
                  <a:srgbClr val="0070C0"/>
                </a:solidFill>
              </a:rPr>
              <a:t>, </a:t>
            </a:r>
            <a:r>
              <a:rPr lang="en-US" sz="2200" b="1" dirty="0" smtClean="0">
                <a:solidFill>
                  <a:srgbClr val="FF0000"/>
                </a:solidFill>
              </a:rPr>
              <a:t>Y.</a:t>
            </a:r>
            <a:r>
              <a:rPr lang="en-US" sz="2200" b="1" dirty="0" smtClean="0">
                <a:solidFill>
                  <a:srgbClr val="0070C0"/>
                </a:solidFill>
              </a:rPr>
              <a:t>’14</a:t>
            </a:r>
            <a:r>
              <a:rPr lang="en-US" sz="2200" dirty="0" smtClean="0">
                <a:solidFill>
                  <a:srgbClr val="0070C0"/>
                </a:solidFill>
              </a:rPr>
              <a:t>]</a:t>
            </a:r>
            <a:endParaRPr lang="en-US" sz="2200" b="1" dirty="0" smtClean="0">
              <a:solidFill>
                <a:srgbClr val="0070C0"/>
              </a:solidFill>
            </a:endParaRPr>
          </a:p>
          <a:p>
            <a:pPr marL="400050" lvl="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Pros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pPr marL="742950" lvl="2" indent="-342900"/>
            <a:r>
              <a:rPr lang="en-US" dirty="0" smtClean="0"/>
              <a:t>Inspired by </a:t>
            </a:r>
            <a:r>
              <a:rPr lang="en-US" b="1" dirty="0" smtClean="0"/>
              <a:t>modern</a:t>
            </a:r>
            <a:r>
              <a:rPr lang="en-US" dirty="0" smtClean="0"/>
              <a:t> systems (</a:t>
            </a:r>
            <a:r>
              <a:rPr lang="en-US" dirty="0" err="1" smtClean="0"/>
              <a:t>MapReduce</a:t>
            </a:r>
            <a:r>
              <a:rPr lang="en-US" dirty="0" smtClean="0"/>
              <a:t>, Dryad, Spark, </a:t>
            </a:r>
            <a:r>
              <a:rPr lang="en-US" dirty="0" err="1" smtClean="0"/>
              <a:t>Giraph</a:t>
            </a:r>
            <a:r>
              <a:rPr lang="en-US" dirty="0" smtClean="0"/>
              <a:t>, …)</a:t>
            </a:r>
          </a:p>
          <a:p>
            <a:pPr marL="742950" lvl="2" indent="-342900"/>
            <a:r>
              <a:rPr lang="en-US" dirty="0" smtClean="0"/>
              <a:t>Few parameters, </a:t>
            </a:r>
            <a:r>
              <a:rPr lang="en-US" b="1" dirty="0" smtClean="0"/>
              <a:t>simple</a:t>
            </a:r>
            <a:r>
              <a:rPr lang="en-US" dirty="0" smtClean="0"/>
              <a:t> to design algorithms</a:t>
            </a:r>
          </a:p>
          <a:p>
            <a:pPr marL="742950" lvl="2" indent="-342900"/>
            <a:r>
              <a:rPr lang="en-US" b="1" dirty="0" smtClean="0"/>
              <a:t>New algorithmic ideas</a:t>
            </a:r>
            <a:r>
              <a:rPr lang="en-US" dirty="0" smtClean="0"/>
              <a:t>, robust to the exact model specification</a:t>
            </a:r>
          </a:p>
          <a:p>
            <a:pPr marL="742950" lvl="2" indent="-342900"/>
            <a:r>
              <a:rPr lang="en-US" b="1" dirty="0" smtClean="0"/>
              <a:t># Rounds</a:t>
            </a:r>
            <a:r>
              <a:rPr lang="en-US" dirty="0" smtClean="0"/>
              <a:t> is an information-theoretic measure =&gt; can prove unconditional results</a:t>
            </a:r>
          </a:p>
          <a:p>
            <a:pPr marL="400050" lvl="2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</a:t>
            </a:r>
            <a:r>
              <a:rPr lang="en-US" b="1" dirty="0" smtClean="0"/>
              <a:t>: </a:t>
            </a:r>
            <a:r>
              <a:rPr lang="en-US" dirty="0" smtClean="0"/>
              <a:t>sometimes not enough to model more complex behavior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097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-MST in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FF0000"/>
                        </a:solidFill>
                        <a:latin typeface="Cambria Math"/>
                      </a:rPr>
                      <m:t>𝐑</m:t>
                    </m:r>
                    <m:r>
                      <a:rPr lang="en-US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(1) 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rounds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81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Theorem: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b="1" i="1" dirty="0" smtClean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= # levels in a random tree </a:t>
                </a:r>
                <a:r>
                  <a:rPr lang="en-US" b="1" i="1" dirty="0" smtClean="0">
                    <a:latin typeface="Cambria Math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𝐀𝐋𝐆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𝝐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</m:d>
                        </m:e>
                      </m:d>
                      <m:r>
                        <a:rPr lang="en-US" b="1" i="0" smtClean="0">
                          <a:latin typeface="Cambria Math"/>
                        </a:rPr>
                        <m:t>𝐎𝐏𝐓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Proof (sketch):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𝚫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cell length, which first partitions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𝑢</m:t>
                    </m:r>
                    <m:r>
                      <a:rPr lang="en-US" i="1" dirty="0" err="1" smtClean="0">
                        <a:latin typeface="Cambria Math"/>
                      </a:rPr>
                      <m:t>, </m:t>
                    </m:r>
                    <m:r>
                      <a:rPr lang="en-US" i="1" dirty="0" err="1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b="1" dirty="0" smtClean="0"/>
                  <a:t>New weights: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𝚫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en-US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𝑷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[</m:t>
                          </m:r>
                          <m:r>
                            <a:rPr lang="en-US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r>
                            <a:rPr lang="en-US" i="1"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𝝐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b="0" i="1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Our algorithm implements </a:t>
                </a:r>
                <a:r>
                  <a:rPr lang="en-US" dirty="0" err="1" smtClean="0"/>
                  <a:t>Kruskal</a:t>
                </a:r>
                <a:r>
                  <a:rPr lang="en-US" dirty="0"/>
                  <a:t> </a:t>
                </a:r>
                <a:r>
                  <a:rPr lang="en-US" dirty="0" smtClean="0"/>
                  <a:t>for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  <a:blipFill rotWithShape="1">
                <a:blip r:embed="rId3"/>
                <a:stretch>
                  <a:fillRect l="-1642" t="-3908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2590800" y="3815117"/>
            <a:ext cx="5638800" cy="1906014"/>
            <a:chOff x="2590800" y="3815117"/>
            <a:chExt cx="5638800" cy="1906014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590800" y="3815117"/>
              <a:ext cx="3775669" cy="1906011"/>
              <a:chOff x="5510213" y="5344996"/>
              <a:chExt cx="2314575" cy="10898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6643021" y="5344996"/>
                <a:ext cx="0" cy="10898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5510213" y="5344996"/>
                <a:ext cx="23145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2590800" y="3815117"/>
              <a:ext cx="3775669" cy="1906014"/>
            </a:xfrm>
            <a:prstGeom prst="rect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3" tIns="45711" rIns="91423" bIns="45711" spcCol="0"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245385" y="3935040"/>
              <a:ext cx="2466498" cy="608716"/>
              <a:chOff x="1009985" y="4934778"/>
              <a:chExt cx="2466498" cy="608716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2999898" y="5410200"/>
                <a:ext cx="124302" cy="1332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1323498" y="5410200"/>
                <a:ext cx="124302" cy="1332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1009985" y="4934778"/>
                <a:ext cx="2466498" cy="542069"/>
                <a:chOff x="990600" y="4934778"/>
                <a:chExt cx="2466498" cy="542069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428415" y="5457998"/>
                  <a:ext cx="1552098" cy="0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990600" y="4953627"/>
                      <a:ext cx="4572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latin typeface="Cambria Math"/>
                              </a:rPr>
                              <m:t>𝑢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0600" y="4953627"/>
                      <a:ext cx="457200" cy="523220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999898" y="4934778"/>
                      <a:ext cx="4572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latin typeface="Cambria Math"/>
                              </a:rPr>
                              <m:t>𝑣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99898" y="4934778"/>
                      <a:ext cx="457200" cy="523220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4" name="Straight Arrow Connector 23"/>
            <p:cNvCxnSpPr/>
            <p:nvPr/>
          </p:nvCxnSpPr>
          <p:spPr bwMode="auto">
            <a:xfrm flipV="1">
              <a:off x="6705600" y="3815118"/>
              <a:ext cx="1" cy="19060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934200" y="4472774"/>
                  <a:ext cx="12954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>
                                <a:latin typeface="Cambria Math"/>
                              </a:rPr>
                              <m:t>𝚫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/>
                              </a:rPr>
                              <m:t>𝑷</m:t>
                            </m:r>
                          </m:sub>
                        </m:sSub>
                        <m:d>
                          <m:d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4472774"/>
                  <a:ext cx="1295400" cy="5847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69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985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Technical Details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(1+</m:t>
                    </m:r>
                    <m:r>
                      <a:rPr lang="en-US" i="1" dirty="0">
                        <a:latin typeface="Cambria Math"/>
                      </a:rPr>
                      <m:t>𝜖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en-US" b="1" dirty="0">
                    <a:solidFill>
                      <a:srgbClr val="0070C0"/>
                    </a:solidFill>
                  </a:rPr>
                  <a:t>MST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“</a:t>
                </a:r>
                <a:r>
                  <a:rPr lang="en-US" b="1" dirty="0" smtClean="0"/>
                  <a:t>Load balancing</a:t>
                </a:r>
                <a:r>
                  <a:rPr lang="en-US" dirty="0" smtClean="0"/>
                  <a:t>”: </a:t>
                </a:r>
                <a:r>
                  <a:rPr lang="en-US" dirty="0"/>
                  <a:t>partition the tree into parts of the same size</a:t>
                </a:r>
              </a:p>
              <a:p>
                <a:pPr lvl="1"/>
                <a:r>
                  <a:rPr lang="en-US" b="1" dirty="0"/>
                  <a:t>Almost linear </a:t>
                </a:r>
                <a:r>
                  <a:rPr lang="en-US" b="1" dirty="0" smtClean="0"/>
                  <a:t>time locally</a:t>
                </a:r>
                <a:r>
                  <a:rPr lang="en-US" dirty="0" smtClean="0"/>
                  <a:t>: </a:t>
                </a:r>
                <a:r>
                  <a:rPr lang="en-US" dirty="0"/>
                  <a:t>Approximate Nearest Neighbor data structure </a:t>
                </a:r>
                <a:r>
                  <a:rPr lang="en-US" dirty="0">
                    <a:solidFill>
                      <a:srgbClr val="0070C0"/>
                    </a:solidFill>
                  </a:rPr>
                  <a:t>[Indyk’99]</a:t>
                </a:r>
              </a:p>
              <a:p>
                <a:pPr lvl="1"/>
                <a:r>
                  <a:rPr lang="en-US" dirty="0"/>
                  <a:t>Dependence on dimension </a:t>
                </a:r>
                <a:r>
                  <a:rPr lang="en-US" b="1" dirty="0">
                    <a:solidFill>
                      <a:srgbClr val="00B050"/>
                    </a:solidFill>
                  </a:rPr>
                  <a:t>d</a:t>
                </a:r>
                <a:r>
                  <a:rPr lang="en-US" dirty="0"/>
                  <a:t> (size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/>
                  <a:t>-net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Generalizes to bounded </a:t>
                </a:r>
                <a:r>
                  <a:rPr lang="en-US" b="1" dirty="0"/>
                  <a:t>doubling </a:t>
                </a:r>
                <a:r>
                  <a:rPr lang="en-US" b="1" dirty="0" smtClean="0"/>
                  <a:t>dimension</a:t>
                </a:r>
                <a:endParaRPr lang="en-US" dirty="0"/>
              </a:p>
              <a:p>
                <a:pPr lvl="1"/>
                <a:endParaRPr lang="en-US" i="1" dirty="0" smtClean="0">
                  <a:latin typeface="Cambria Math"/>
                </a:endParaRPr>
              </a:p>
              <a:p>
                <a:pPr marL="40005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  <a:blipFill rotWithShape="1">
                <a:blip r:embed="rId2"/>
                <a:stretch>
                  <a:fillRect t="-1434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610600" cy="5181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Cloud computing platforms (all offer free trials):</a:t>
                </a:r>
              </a:p>
              <a:p>
                <a:pPr lvl="1"/>
                <a:r>
                  <a:rPr lang="en-US" dirty="0" smtClean="0"/>
                  <a:t>Amazon EC2 (1 CPU/12mo)</a:t>
                </a:r>
              </a:p>
              <a:p>
                <a:pPr lvl="1"/>
                <a:r>
                  <a:rPr lang="en-US" dirty="0" smtClean="0"/>
                  <a:t>Microsoft Azure ($200/1mo)</a:t>
                </a:r>
              </a:p>
              <a:p>
                <a:pPr lvl="1"/>
                <a:r>
                  <a:rPr lang="en-US" dirty="0" smtClean="0"/>
                  <a:t>Google Compute Engine ($200/2mo)</a:t>
                </a:r>
              </a:p>
              <a:p>
                <a:r>
                  <a:rPr lang="en-US" dirty="0" smtClean="0"/>
                  <a:t>Distributed Google Code Jam</a:t>
                </a:r>
              </a:p>
              <a:p>
                <a:pPr lvl="1"/>
                <a:r>
                  <a:rPr lang="en-US" dirty="0" smtClean="0"/>
                  <a:t>First time in 2015: </a:t>
                </a:r>
                <a:r>
                  <a:rPr lang="en-US" sz="2400" dirty="0" smtClean="0">
                    <a:hlinkClick r:id="rId2"/>
                  </a:rPr>
                  <a:t>https://code.google.com/codejam/distributed_index.html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Caveats: </a:t>
                </a:r>
              </a:p>
              <a:p>
                <a:pPr lvl="2"/>
                <a:r>
                  <a:rPr lang="en-US" dirty="0" smtClean="0"/>
                  <a:t>Very basic aspects of distributed algorithms (few rounds)</a:t>
                </a:r>
              </a:p>
              <a:p>
                <a:pPr lvl="2"/>
                <a:r>
                  <a:rPr lang="en-US" dirty="0" smtClean="0"/>
                  <a:t>Small data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~1 </m:t>
                    </m:r>
                    <m:r>
                      <a:rPr lang="en-US" b="0" i="1" smtClean="0">
                        <a:latin typeface="Cambria Math"/>
                      </a:rPr>
                      <m:t>𝐺𝐵</m:t>
                    </m:r>
                  </m:oMath>
                </a14:m>
                <a:r>
                  <a:rPr lang="en-US" dirty="0" smtClean="0"/>
                  <a:t>, with hundreds MB RAM)</a:t>
                </a:r>
              </a:p>
              <a:p>
                <a:pPr lvl="2"/>
                <a:r>
                  <a:rPr lang="en-US" dirty="0" smtClean="0"/>
                  <a:t>Fast query access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~0.01 </m:t>
                    </m:r>
                    <m:r>
                      <a:rPr lang="en-US" b="0" i="1" smtClean="0">
                        <a:latin typeface="Cambria Math"/>
                      </a:rPr>
                      <m:t>𝑚𝑠</m:t>
                    </m:r>
                  </m:oMath>
                </a14:m>
                <a:r>
                  <a:rPr lang="en-US" dirty="0" smtClean="0"/>
                  <a:t> per request), “data with queries”	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610600" cy="5181600"/>
              </a:xfrm>
              <a:blipFill rotWithShape="1">
                <a:blip r:embed="rId7"/>
                <a:stretch>
                  <a:fillRect l="-1487" t="-1412" b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941" y="2895600"/>
            <a:ext cx="1475306" cy="1106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301" y="2639893"/>
            <a:ext cx="1586699" cy="89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Getting hands dirty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76" y="1910383"/>
            <a:ext cx="3206730" cy="12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4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Business perspective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6096000" cy="54102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Pricings:</a:t>
                </a:r>
              </a:p>
              <a:p>
                <a:pPr lvl="1"/>
                <a:r>
                  <a:rPr lang="en-US" dirty="0" smtClean="0">
                    <a:hlinkClick r:id="rId2"/>
                  </a:rPr>
                  <a:t>https://cloud.google.com/pricing/</a:t>
                </a:r>
                <a:endParaRPr lang="en-US" dirty="0" smtClean="0"/>
              </a:p>
              <a:p>
                <a:pPr lvl="1"/>
                <a:r>
                  <a:rPr lang="en-US" dirty="0" smtClean="0">
                    <a:hlinkClick r:id="rId3"/>
                  </a:rPr>
                  <a:t>https://aws.amazon.com/pricing/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L</m:t>
                    </m:r>
                  </m:oMath>
                </a14:m>
                <a:r>
                  <a:rPr lang="en-US" sz="2800" dirty="0"/>
                  <a:t>inear with </a:t>
                </a:r>
                <a:r>
                  <a:rPr lang="en-US" sz="2800" b="1" dirty="0"/>
                  <a:t>space</a:t>
                </a:r>
                <a:r>
                  <a:rPr lang="en-US" sz="2800" dirty="0"/>
                  <a:t> and </a:t>
                </a:r>
                <a:r>
                  <a:rPr lang="en-US" sz="2800" b="1" dirty="0"/>
                  <a:t>time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usage</a:t>
                </a:r>
              </a:p>
              <a:p>
                <a:pPr lvl="1"/>
                <a:r>
                  <a:rPr lang="en-US" dirty="0" smtClean="0"/>
                  <a:t>100 machines: 5K $/year </a:t>
                </a:r>
              </a:p>
              <a:p>
                <a:pPr lvl="1"/>
                <a:r>
                  <a:rPr lang="en-US" dirty="0" smtClean="0"/>
                  <a:t>10000 machines: 0.5M $/year</a:t>
                </a:r>
              </a:p>
              <a:p>
                <a:r>
                  <a:rPr lang="en-US" sz="2800" dirty="0" smtClean="0"/>
                  <a:t>You pay </a:t>
                </a:r>
                <a:r>
                  <a:rPr lang="en-US" sz="2800" b="1" dirty="0" smtClean="0"/>
                  <a:t>a lot more</a:t>
                </a:r>
                <a:r>
                  <a:rPr lang="en-US" sz="2800" dirty="0" smtClean="0"/>
                  <a:t> for using provided algorithms</a:t>
                </a:r>
              </a:p>
              <a:p>
                <a:pPr lvl="1"/>
                <a:r>
                  <a:rPr lang="en-US" dirty="0" smtClean="0">
                    <a:hlinkClick r:id="rId4"/>
                  </a:rPr>
                  <a:t>https://aws.amazon.com/machine-learning/pricing/</a:t>
                </a: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6096000" cy="5410200"/>
              </a:xfrm>
              <a:blipFill rotWithShape="1">
                <a:blip r:embed="rId5"/>
                <a:stretch>
                  <a:fillRect l="-1700" t="-1015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7458"/>
            <a:ext cx="1524000" cy="103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29164"/>
            <a:ext cx="2322918" cy="565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6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Sorting: </a:t>
            </a:r>
            <a:r>
              <a:rPr lang="en-US" dirty="0" err="1" smtClean="0">
                <a:solidFill>
                  <a:srgbClr val="0070C0"/>
                </a:solidFill>
              </a:rPr>
              <a:t>Terasort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Sort Benchmark: http://sortbenchmark.org/</a:t>
                </a:r>
                <a:endParaRPr lang="en-US" dirty="0"/>
              </a:p>
              <a:p>
                <a:r>
                  <a:rPr lang="en-US" dirty="0" smtClean="0"/>
                  <a:t>Sorting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keys 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𝑴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𝝐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machines</a:t>
                </a:r>
              </a:p>
              <a:p>
                <a:pPr lvl="1"/>
                <a:r>
                  <a:rPr lang="en-US" dirty="0" smtClean="0"/>
                  <a:t>Would like to partition keys uniformly into blocks: first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i="1" dirty="0" smtClean="0">
                        <a:latin typeface="Cambria Math"/>
                      </a:rPr>
                      <m:t>/</m:t>
                    </m:r>
                    <m:r>
                      <a:rPr lang="en-US" b="1" i="1" dirty="0" smtClean="0">
                        <a:latin typeface="Cambria Math"/>
                      </a:rPr>
                      <m:t>𝑴</m:t>
                    </m:r>
                  </m:oMath>
                </a14:m>
                <a:r>
                  <a:rPr lang="en-US" dirty="0" smtClean="0"/>
                  <a:t>, second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i="1" dirty="0" smtClean="0">
                        <a:latin typeface="Cambria Math"/>
                      </a:rPr>
                      <m:t>/</m:t>
                    </m:r>
                    <m:r>
                      <a:rPr lang="en-US" b="1" i="1" dirty="0" smtClean="0">
                        <a:latin typeface="Cambria Math"/>
                      </a:rPr>
                      <m:t>𝑴</m:t>
                    </m:r>
                  </m:oMath>
                </a14:m>
                <a:r>
                  <a:rPr lang="en-US" dirty="0" smtClean="0"/>
                  <a:t>, etc.</a:t>
                </a:r>
              </a:p>
              <a:p>
                <a:pPr lvl="1"/>
                <a:r>
                  <a:rPr lang="en-US" dirty="0" smtClean="0"/>
                  <a:t>Sort the keys locally on each machine</a:t>
                </a:r>
              </a:p>
              <a:p>
                <a:r>
                  <a:rPr lang="en-US" dirty="0" smtClean="0"/>
                  <a:t>Build an approximate histogram:</a:t>
                </a:r>
              </a:p>
              <a:p>
                <a:pPr lvl="1"/>
                <a:r>
                  <a:rPr lang="en-US" dirty="0" smtClean="0"/>
                  <a:t>Each machine takes a sample of size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𝒔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𝑴</m:t>
                    </m:r>
                    <m:r>
                      <a:rPr lang="en-US" b="1" i="1" smtClean="0">
                        <a:latin typeface="Cambria Math"/>
                      </a:rPr>
                      <m:t>∗</m:t>
                    </m:r>
                    <m:r>
                      <a:rPr lang="en-US" b="1" i="1" smtClean="0">
                        <a:latin typeface="Cambria Math"/>
                      </a:rPr>
                      <m:t>𝒔</m:t>
                    </m:r>
                    <m:r>
                      <a:rPr lang="en-US" b="1" i="1" smtClean="0">
                        <a:latin typeface="Cambria Math"/>
                      </a:rPr>
                      <m:t>≤</m:t>
                    </m:r>
                    <m:r>
                      <a:rPr lang="en-US" b="1" i="1" smtClean="0">
                        <a:latin typeface="Cambria Math"/>
                      </a:rPr>
                      <m:t>𝑺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𝝐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</m:t>
                    </m:r>
                  </m:oMath>
                </a14:m>
                <a:r>
                  <a:rPr lang="en-US" dirty="0" smtClean="0"/>
                  <a:t>amples are sorted locally</a:t>
                </a:r>
              </a:p>
              <a:p>
                <a:pPr lvl="1"/>
                <a:r>
                  <a:rPr lang="en-US" dirty="0" smtClean="0"/>
                  <a:t>Blocks are computed based on the samples</a:t>
                </a:r>
              </a:p>
              <a:p>
                <a:r>
                  <a:rPr lang="en-US" dirty="0" smtClean="0"/>
                  <a:t>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1" i="0" smtClean="0">
                        <a:latin typeface="Cambria Math"/>
                      </a:rPr>
                      <m:t>𝐌</m:t>
                    </m:r>
                    <m:r>
                      <a:rPr lang="en-US" b="1" i="0" smtClean="0">
                        <a:latin typeface="Cambria Math"/>
                      </a:rPr>
                      <m:t>∗</m:t>
                    </m:r>
                    <m:r>
                      <a:rPr lang="en-US" b="1" i="1" smtClean="0">
                        <a:latin typeface="Cambria Math"/>
                      </a:rPr>
                      <m:t>𝒔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𝑙𝑜𝑔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𝜶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samples suffice to compute all block sizes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1" i="1" smtClean="0">
                        <a:latin typeface="Cambria Math"/>
                      </a:rPr>
                      <m:t>𝜶</m:t>
                    </m:r>
                    <m:r>
                      <a:rPr lang="en-US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error with high probability</a:t>
                </a:r>
              </a:p>
              <a:p>
                <a:r>
                  <a:rPr lang="en-US" dirty="0" smtClean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error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𝑺</m:t>
                        </m:r>
                      </m:e>
                    </m:d>
                  </m:oMath>
                </a14:m>
                <a:endParaRPr lang="en-US" b="0" i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𝐌</m:t>
                    </m:r>
                    <m:r>
                      <a:rPr lang="en-US" b="1" i="0" smtClean="0">
                        <a:latin typeface="Cambria Math"/>
                      </a:rPr>
                      <m:t>∗</m:t>
                    </m:r>
                    <m:r>
                      <a:rPr lang="en-US" b="1" i="1" smtClean="0">
                        <a:latin typeface="Cambria Math"/>
                      </a:rPr>
                      <m:t>𝒔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</m:e>
                        </m:acc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  <m:r>
                          <a:rPr lang="en-US" b="1" i="1" smtClean="0">
                            <a:latin typeface="Cambria Math"/>
                          </a:rPr>
                          <m:t>𝝐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)≤</m:t>
                    </m:r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𝝐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≤1/4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037" t="-218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60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Connectivity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Input</a:t>
                </a:r>
                <a:r>
                  <a:rPr lang="en-US" dirty="0" smtClean="0"/>
                  <a:t>: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dirty="0" smtClean="0"/>
                  <a:t> edges of a graph (arbitrarily partitioned between machines)</a:t>
                </a:r>
              </a:p>
              <a:p>
                <a:r>
                  <a:rPr lang="en-US" b="1" dirty="0" smtClean="0"/>
                  <a:t>Output</a:t>
                </a:r>
                <a:r>
                  <a:rPr lang="en-US" dirty="0" smtClean="0"/>
                  <a:t>: is the graph connected? (or # of connected components)</a:t>
                </a:r>
              </a:p>
              <a:p>
                <a:r>
                  <a:rPr lang="en-US" b="1" dirty="0" smtClean="0"/>
                  <a:t>Question: </a:t>
                </a:r>
                <a:r>
                  <a:rPr lang="en-US" dirty="0" smtClean="0"/>
                  <a:t>how many rounds does it take?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sup>
                            </m:sSup>
                          </m:fName>
                          <m:e>
                            <m:r>
                              <m:rPr>
                                <m:nor/>
                              </m:rPr>
                              <a:rPr lang="en-US" b="1" dirty="0" smtClean="0">
                                <a:solidFill>
                                  <a:srgbClr val="0070C0"/>
                                </a:solidFill>
                              </a:rPr>
                              <m:t>n</m:t>
                            </m:r>
                          </m:e>
                        </m:func>
                      </m:e>
                    </m:d>
                  </m:oMath>
                </a14:m>
                <a:endParaRPr lang="en-US" b="0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n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n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:r>
                  <a:rPr lang="en-US" dirty="0" smtClean="0"/>
                  <a:t>Impossible</a:t>
                </a:r>
                <a:endParaRPr lang="en-US" b="0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1630" t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 descr="Image result for green che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green che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green che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green check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Image result for green check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2" descr="Image result for green check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4" descr="Image result for green check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Image result for green check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8" descr="Image result for green check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0" descr="Image result for green check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2" descr="Image result for green check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9" y="4419600"/>
            <a:ext cx="671513" cy="6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15448</TotalTime>
  <Words>4043</Words>
  <Application>Microsoft Office PowerPoint</Application>
  <PresentationFormat>On-screen Show (4:3)</PresentationFormat>
  <Paragraphs>499</Paragraphs>
  <Slides>51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 Computational and Communication Complexity in Massively Parallel Computation</vt:lpstr>
      <vt:lpstr>Cluster Computation (a la BSP)</vt:lpstr>
      <vt:lpstr>Cluster Computation (a la BSP)</vt:lpstr>
      <vt:lpstr>MapReduce-style computations</vt:lpstr>
      <vt:lpstr>Models of parallel computation</vt:lpstr>
      <vt:lpstr>Getting hands dirty</vt:lpstr>
      <vt:lpstr>Business perspective</vt:lpstr>
      <vt:lpstr>Sorting: Terasort</vt:lpstr>
      <vt:lpstr>Connectivity</vt:lpstr>
      <vt:lpstr>Algorithms for Graphs</vt:lpstr>
      <vt:lpstr>Algorithm for Connectivity</vt:lpstr>
      <vt:lpstr>Algorithm for Connectivity: Setup</vt:lpstr>
      <vt:lpstr>Algorithm for Connectivity</vt:lpstr>
      <vt:lpstr>Algorithm for Connectivity: Analysis</vt:lpstr>
      <vt:lpstr>Algorithm for Connectivity: Implementation Details</vt:lpstr>
      <vt:lpstr>MPC and Computation Complexity</vt:lpstr>
      <vt:lpstr>MPC for Specific Problems</vt:lpstr>
      <vt:lpstr>MPC for Specific Problems</vt:lpstr>
      <vt:lpstr>MPC for Specific Problems</vt:lpstr>
      <vt:lpstr>Thanks! Questions?</vt:lpstr>
      <vt:lpstr>Example: Single Linkage Clustering</vt:lpstr>
      <vt:lpstr>Large geometric graphs</vt:lpstr>
      <vt:lpstr>O(log n)-MST in R=O(log n)  rounds </vt:lpstr>
      <vt:lpstr>ϵL-nets</vt:lpstr>
      <vt:lpstr>Randomly shifted quadtree</vt:lpstr>
      <vt:lpstr>(1+ϵ)-MST in R=O(log  n)  rounds </vt:lpstr>
      <vt:lpstr>(1+ϵ)-MST in R=O(1)  rounds </vt:lpstr>
      <vt:lpstr>(1+ϵ)-MST in R=O(1)  rounds </vt:lpstr>
      <vt:lpstr>Technical Details</vt:lpstr>
      <vt:lpstr>Problem 2: Correlation Clustering</vt:lpstr>
      <vt:lpstr>Correlation Clustering: Example</vt:lpstr>
      <vt:lpstr>Approximating Correlation Clustering</vt:lpstr>
      <vt:lpstr>Correlation Clustering</vt:lpstr>
      <vt:lpstr>Correlation Clustering</vt:lpstr>
      <vt:lpstr>Data-Based Randomized Pivoting</vt:lpstr>
      <vt:lpstr>Data-Based Randomized Pivoting</vt:lpstr>
      <vt:lpstr>Parallel Pivot Algorithm</vt:lpstr>
      <vt:lpstr>Parallel Pivot Algorithm: Analysis</vt:lpstr>
      <vt:lpstr>Part 2: Clustering Vectors</vt:lpstr>
      <vt:lpstr>Problem 3: K-means</vt:lpstr>
      <vt:lpstr>K-means++ [Arthur,Vassilvitskii’07]</vt:lpstr>
      <vt:lpstr>K-means|| [Bahmani et al. ‘12] </vt:lpstr>
      <vt:lpstr>Problem 4: Single Linkage Clustering</vt:lpstr>
      <vt:lpstr>Large geometric graphs</vt:lpstr>
      <vt:lpstr>O(log n)-MST in R=O(log n)  rounds </vt:lpstr>
      <vt:lpstr>ϵL-nets</vt:lpstr>
      <vt:lpstr>Randomly shifted quadtree</vt:lpstr>
      <vt:lpstr>(1+ϵ)-MST in R=O(log  n)  rounds </vt:lpstr>
      <vt:lpstr>(1+ϵ)-MST in R=O(1)  rounds </vt:lpstr>
      <vt:lpstr>(1+ϵ)-MST in R=O(1)  rounds </vt:lpstr>
      <vt:lpstr>Technical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on Clusters:  Massively Parallel Algorithms for Clustering Graphs and Vectors</dc:title>
  <dc:creator>Grigory</dc:creator>
  <cp:lastModifiedBy>Grigory</cp:lastModifiedBy>
  <cp:revision>55</cp:revision>
  <dcterms:created xsi:type="dcterms:W3CDTF">2017-02-08T17:16:25Z</dcterms:created>
  <dcterms:modified xsi:type="dcterms:W3CDTF">2017-06-15T12:14:09Z</dcterms:modified>
</cp:coreProperties>
</file>