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77" r:id="rId4"/>
    <p:sldId id="259" r:id="rId5"/>
    <p:sldId id="258" r:id="rId6"/>
    <p:sldId id="328" r:id="rId7"/>
    <p:sldId id="268" r:id="rId8"/>
    <p:sldId id="260" r:id="rId9"/>
    <p:sldId id="263" r:id="rId10"/>
    <p:sldId id="262" r:id="rId11"/>
    <p:sldId id="26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7" r:id="rId25"/>
    <p:sldId id="290" r:id="rId26"/>
    <p:sldId id="329" r:id="rId27"/>
    <p:sldId id="267" r:id="rId28"/>
    <p:sldId id="264" r:id="rId29"/>
    <p:sldId id="265" r:id="rId30"/>
    <p:sldId id="275" r:id="rId31"/>
    <p:sldId id="272" r:id="rId32"/>
    <p:sldId id="293" r:id="rId33"/>
    <p:sldId id="266" r:id="rId34"/>
    <p:sldId id="299" r:id="rId35"/>
    <p:sldId id="302" r:id="rId36"/>
    <p:sldId id="301" r:id="rId37"/>
    <p:sldId id="298" r:id="rId38"/>
    <p:sldId id="300" r:id="rId39"/>
    <p:sldId id="273" r:id="rId40"/>
    <p:sldId id="305" r:id="rId41"/>
    <p:sldId id="269" r:id="rId42"/>
    <p:sldId id="291" r:id="rId43"/>
    <p:sldId id="276" r:id="rId44"/>
    <p:sldId id="295" r:id="rId45"/>
    <p:sldId id="304" r:id="rId46"/>
    <p:sldId id="303" r:id="rId47"/>
    <p:sldId id="270" r:id="rId48"/>
    <p:sldId id="296" r:id="rId49"/>
    <p:sldId id="292" r:id="rId50"/>
    <p:sldId id="309" r:id="rId51"/>
    <p:sldId id="310" r:id="rId52"/>
    <p:sldId id="271" r:id="rId53"/>
    <p:sldId id="307" r:id="rId54"/>
    <p:sldId id="308" r:id="rId55"/>
    <p:sldId id="311" r:id="rId56"/>
    <p:sldId id="313" r:id="rId57"/>
    <p:sldId id="314" r:id="rId58"/>
    <p:sldId id="274" r:id="rId59"/>
    <p:sldId id="315" r:id="rId60"/>
    <p:sldId id="316" r:id="rId61"/>
    <p:sldId id="317" r:id="rId62"/>
    <p:sldId id="318" r:id="rId63"/>
    <p:sldId id="319" r:id="rId64"/>
    <p:sldId id="321" r:id="rId65"/>
    <p:sldId id="322" r:id="rId66"/>
    <p:sldId id="323" r:id="rId67"/>
    <p:sldId id="327" r:id="rId68"/>
    <p:sldId id="325" r:id="rId69"/>
    <p:sldId id="32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90" autoAdjust="0"/>
  </p:normalViewPr>
  <p:slideViewPr>
    <p:cSldViewPr>
      <p:cViewPr varScale="1">
        <p:scale>
          <a:sx n="68" d="100"/>
          <a:sy n="68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34B0-EEAD-42F7-A1BC-5765DFE2921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big-data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Sublinear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Algorihms</a:t>
            </a:r>
            <a:r>
              <a:rPr lang="en-US" b="1" dirty="0" smtClean="0">
                <a:solidFill>
                  <a:srgbClr val="0070C0"/>
                </a:solidFill>
              </a:rPr>
              <a:t> for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716379"/>
            <a:ext cx="1981200" cy="6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Course Materials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Will be posted at the class homepage: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http://grigory.us/big-data.html</a:t>
            </a:r>
            <a:endParaRPr lang="en-US" dirty="0" smtClean="0"/>
          </a:p>
          <a:p>
            <a:r>
              <a:rPr lang="en-US" dirty="0" smtClean="0"/>
              <a:t>Related and further reading:</a:t>
            </a:r>
          </a:p>
          <a:p>
            <a:pPr lvl="1"/>
            <a:r>
              <a:rPr lang="en-US" b="1" dirty="0" err="1" smtClean="0"/>
              <a:t>Sublinear</a:t>
            </a:r>
            <a:r>
              <a:rPr lang="en-US" b="1" dirty="0" smtClean="0"/>
              <a:t> Algorithms</a:t>
            </a:r>
            <a:r>
              <a:rPr lang="en-US" dirty="0" smtClean="0"/>
              <a:t> (MIT) by </a:t>
            </a:r>
            <a:r>
              <a:rPr lang="en-US" dirty="0" err="1" smtClean="0"/>
              <a:t>Indyk</a:t>
            </a:r>
            <a:r>
              <a:rPr lang="en-US" dirty="0" smtClean="0"/>
              <a:t>, </a:t>
            </a:r>
            <a:r>
              <a:rPr lang="en-US" dirty="0" err="1" smtClean="0"/>
              <a:t>Rubinfeld</a:t>
            </a:r>
            <a:endParaRPr lang="en-US" dirty="0" smtClean="0"/>
          </a:p>
          <a:p>
            <a:pPr lvl="1"/>
            <a:r>
              <a:rPr lang="en-US" b="1" dirty="0" smtClean="0"/>
              <a:t>Algorithms for Big Data</a:t>
            </a:r>
            <a:r>
              <a:rPr lang="en-US" dirty="0" smtClean="0"/>
              <a:t> (Harvard) by Nelson</a:t>
            </a:r>
          </a:p>
          <a:p>
            <a:pPr lvl="1"/>
            <a:r>
              <a:rPr lang="en-US" b="1" dirty="0" smtClean="0"/>
              <a:t>Data Stream Algorithms</a:t>
            </a:r>
            <a:r>
              <a:rPr lang="en-US" dirty="0" smtClean="0"/>
              <a:t> (University of Massachusetts) by McGregor</a:t>
            </a:r>
            <a:endParaRPr lang="en-US" b="1" dirty="0" smtClean="0"/>
          </a:p>
          <a:p>
            <a:pPr lvl="1"/>
            <a:r>
              <a:rPr lang="en-US" b="1" dirty="0" err="1" smtClean="0"/>
              <a:t>Sublinear</a:t>
            </a:r>
            <a:r>
              <a:rPr lang="en-US" b="1" dirty="0" smtClean="0"/>
              <a:t> Algorithms</a:t>
            </a:r>
            <a:r>
              <a:rPr lang="en-US" dirty="0" smtClean="0"/>
              <a:t> (Penn State) by </a:t>
            </a:r>
            <a:r>
              <a:rPr lang="en-US" dirty="0" err="1" smtClean="0"/>
              <a:t>Raskhodnikova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506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Course 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Lecture 2</a:t>
            </a:r>
          </a:p>
          <a:p>
            <a:r>
              <a:rPr lang="en-US" dirty="0" smtClean="0"/>
              <a:t>Lecture 3</a:t>
            </a:r>
          </a:p>
          <a:p>
            <a:r>
              <a:rPr lang="en-US" dirty="0" smtClean="0"/>
              <a:t>Lecture 4</a:t>
            </a:r>
          </a:p>
          <a:p>
            <a:r>
              <a:rPr lang="en-US" dirty="0" smtClean="0"/>
              <a:t>Lecture 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 hours = 3 x (</a:t>
            </a:r>
            <a:r>
              <a:rPr lang="en-US" dirty="0" smtClean="0"/>
              <a:t>45-50 </a:t>
            </a:r>
            <a:r>
              <a:rPr lang="en-US" dirty="0" smtClean="0"/>
              <a:t>min lecture + </a:t>
            </a:r>
            <a:r>
              <a:rPr lang="en-US" dirty="0" smtClean="0"/>
              <a:t>10-15 </a:t>
            </a:r>
            <a:r>
              <a:rPr lang="en-US" dirty="0" smtClean="0"/>
              <a:t>min break).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There are 11 soccer players with numbers 1, …, 11. </a:t>
                </a:r>
              </a:p>
              <a:p>
                <a:pPr lvl="1"/>
                <a:r>
                  <a:rPr lang="en-US" dirty="0" smtClean="0"/>
                  <a:t>You see 10 of them one by one, which one is missing? You can only remember a single number.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8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4367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600" b="1" dirty="0" smtClean="0"/>
              <a:t>5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17980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11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167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3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40185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9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633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2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14720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0: 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 smtClean="0"/>
              <a:t>6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5569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 smtClean="0"/>
              <a:t>7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9705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4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967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Which number was missing?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224075" cy="5012133"/>
          </a:xfrm>
        </p:spPr>
      </p:pic>
    </p:spTree>
    <p:extLst>
      <p:ext uri="{BB962C8B-B14F-4D97-AF65-F5344CB8AC3E}">
        <p14:creationId xmlns:p14="http://schemas.microsoft.com/office/powerpoint/2010/main" val="36178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There are 11 soccer players with numbers 1, …, 11. </a:t>
                </a:r>
              </a:p>
              <a:p>
                <a:pPr lvl="1"/>
                <a:r>
                  <a:rPr lang="en-US" dirty="0" smtClean="0"/>
                  <a:t>You see 10 of them one by one, which one is missing? You can only remember a single number.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Harder, “Keep a random team”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items at any time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You want to have a team of 11 players randomly chosen from the set you have seen.</a:t>
                </a:r>
              </a:p>
              <a:p>
                <a:pPr lvl="1"/>
                <a:r>
                  <a:rPr lang="en-US" dirty="0" smtClean="0"/>
                  <a:t>Players arrive one at a time and you have to decide whether to keep them or not.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2389" r="-2074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43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Harder, “Keep a random team”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items at any time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Very hard, “Count the number of players”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and can be completely wrong with some small probability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263" t="-2353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1: Probability 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“The bigger the data the better you should know your Probability”</a:t>
            </a:r>
          </a:p>
          <a:p>
            <a:r>
              <a:rPr lang="en-US" dirty="0" smtClean="0"/>
              <a:t>Basic Spanish: </a:t>
            </a:r>
            <a:r>
              <a:rPr lang="en-US" dirty="0" err="1" smtClean="0"/>
              <a:t>Hola</a:t>
            </a:r>
            <a:r>
              <a:rPr lang="en-US" dirty="0" smtClean="0"/>
              <a:t>, Gracias, Bueno, </a:t>
            </a:r>
            <a:r>
              <a:rPr lang="en-US" dirty="0" err="1" smtClean="0"/>
              <a:t>Por</a:t>
            </a:r>
            <a:r>
              <a:rPr lang="en-US" dirty="0" smtClean="0"/>
              <a:t> favor, </a:t>
            </a:r>
            <a:r>
              <a:rPr lang="en-US" dirty="0" err="1" smtClean="0"/>
              <a:t>Bebida</a:t>
            </a:r>
            <a:r>
              <a:rPr lang="en-US" dirty="0" smtClean="0"/>
              <a:t>, Comida, </a:t>
            </a:r>
            <a:r>
              <a:rPr lang="en-US" dirty="0" err="1" smtClean="0"/>
              <a:t>Jamon</a:t>
            </a:r>
            <a:r>
              <a:rPr lang="en-US" dirty="0" smtClean="0"/>
              <a:t>, </a:t>
            </a:r>
            <a:r>
              <a:rPr lang="en-US" dirty="0" err="1" smtClean="0"/>
              <a:t>Queso</a:t>
            </a:r>
            <a:r>
              <a:rPr lang="en-US" dirty="0" smtClean="0"/>
              <a:t>, Gringo, </a:t>
            </a:r>
            <a:r>
              <a:rPr lang="en-US" dirty="0" err="1" smtClean="0"/>
              <a:t>Chica</a:t>
            </a:r>
            <a:r>
              <a:rPr lang="en-US" dirty="0" smtClean="0"/>
              <a:t>, Amigo, …  </a:t>
            </a:r>
          </a:p>
          <a:p>
            <a:r>
              <a:rPr lang="en-US" dirty="0" smtClean="0"/>
              <a:t>Basic Probability:</a:t>
            </a:r>
          </a:p>
          <a:p>
            <a:pPr lvl="1"/>
            <a:r>
              <a:rPr lang="en-US" dirty="0" smtClean="0"/>
              <a:t>Probability, events, random variables</a:t>
            </a:r>
          </a:p>
          <a:p>
            <a:pPr lvl="1"/>
            <a:r>
              <a:rPr lang="en-US" dirty="0" smtClean="0"/>
              <a:t>Expectation, variance / standard deviation </a:t>
            </a:r>
          </a:p>
          <a:p>
            <a:pPr lvl="1"/>
            <a:r>
              <a:rPr lang="en-US" dirty="0" smtClean="0"/>
              <a:t>Conditional probability, independence, pairwise independence, mutual independence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 random variable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Expectation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Properties (linearity):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]+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Useful fact: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and integer then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1478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67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Correct:</a:t>
            </a:r>
          </a:p>
          <a:p>
            <a:r>
              <a:rPr lang="en-US" dirty="0" err="1" smtClean="0"/>
              <a:t>Grigory</a:t>
            </a:r>
            <a:endParaRPr lang="en-US" dirty="0" smtClean="0"/>
          </a:p>
          <a:p>
            <a:r>
              <a:rPr lang="en-US" dirty="0" smtClean="0"/>
              <a:t>Gregory (easiest and highly recommended!)</a:t>
            </a:r>
          </a:p>
          <a:p>
            <a:pPr marL="0" indent="0">
              <a:buNone/>
            </a:pPr>
            <a:r>
              <a:rPr lang="en-US" dirty="0" smtClean="0"/>
              <a:t>Also correct: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Yaroslavtsev</a:t>
            </a:r>
            <a:r>
              <a:rPr lang="en-US" dirty="0" smtClean="0"/>
              <a:t> (I bet it’s difficult to pronounce)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Wrong: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Yaroslavtsev</a:t>
            </a:r>
            <a:r>
              <a:rPr lang="en-US" dirty="0" smtClean="0"/>
              <a:t> (Not any easier)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dice has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2,…, 6</m:t>
                    </m:r>
                  </m:oMath>
                </a14:m>
                <a:r>
                  <a:rPr lang="en-US" dirty="0" smtClean="0"/>
                  <a:t> with probability 1/6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[Value]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] = 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−2 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]]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some fixed value (a constant)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]]= 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 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Corollary: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𝑉𝑎𝑟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1" i="1" dirty="0" err="1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] =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1153" t="-17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Example (Variance of a fair dice):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i="1" dirty="0" smtClean="0">
                          <a:latin typeface="Cambria Math"/>
                        </a:rPr>
                        <m:t>𝑉𝑎𝑙𝑢𝑒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0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⋅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𝑃𝑟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𝑉𝑎𝑙𝑢𝑒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 smtClean="0"/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6.25 +2.25 +0.25 +0.25 +2.25+ 6.25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8.75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i="1" dirty="0" smtClean="0">
                        <a:latin typeface="Cambria Math"/>
                      </a:rPr>
                      <m:t> 2.917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286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independent</a:t>
                </a:r>
                <a:r>
                  <a:rPr lang="en-US" dirty="0" smtClean="0"/>
                  <a:t> if and only if (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)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mutually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…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pairwise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for all pairs </a:t>
                </a:r>
                <a:r>
                  <a:rPr lang="en-US" dirty="0" err="1" smtClean="0"/>
                  <a:t>i,j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3504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Independence: Example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Independent or not?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Argentina wins the World Cup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Independent or not?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Argentina wins against Netherlands in the semifinals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Germany wins against Brazil in the semifinals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254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Independence: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Ratings of mortgage securities</a:t>
                </a:r>
              </a:p>
              <a:p>
                <a:pPr lvl="1"/>
                <a:r>
                  <a:rPr lang="en-US" dirty="0" smtClean="0"/>
                  <a:t>AAA = 1% probability of default (over X years)</a:t>
                </a:r>
              </a:p>
              <a:p>
                <a:pPr lvl="1"/>
                <a:r>
                  <a:rPr lang="en-US" dirty="0" smtClean="0"/>
                  <a:t>AA = 2% probability of default</a:t>
                </a:r>
              </a:p>
              <a:p>
                <a:pPr lvl="1"/>
                <a:r>
                  <a:rPr lang="en-US" dirty="0" smtClean="0"/>
                  <a:t>A = 5% probability of default</a:t>
                </a:r>
              </a:p>
              <a:p>
                <a:pPr lvl="1"/>
                <a:r>
                  <a:rPr lang="en-US" dirty="0" smtClean="0"/>
                  <a:t>B = 10% probability of default</a:t>
                </a:r>
              </a:p>
              <a:p>
                <a:pPr lvl="1"/>
                <a:r>
                  <a:rPr lang="en-US" dirty="0" smtClean="0"/>
                  <a:t>C = 50% probability of default</a:t>
                </a:r>
              </a:p>
              <a:p>
                <a:pPr lvl="1"/>
                <a:r>
                  <a:rPr lang="en-US" dirty="0" smtClean="0"/>
                  <a:t>D = 100% probability of default</a:t>
                </a:r>
              </a:p>
              <a:p>
                <a:r>
                  <a:rPr lang="en-US" dirty="0" smtClean="0"/>
                  <a:t>You are a portfolio holder with 1000 AAA securities? </a:t>
                </a:r>
              </a:p>
              <a:p>
                <a:pPr lvl="1"/>
                <a:r>
                  <a:rPr lang="en-US" dirty="0" smtClean="0"/>
                  <a:t>Are they all independent? </a:t>
                </a:r>
              </a:p>
              <a:p>
                <a:pPr lvl="1"/>
                <a:r>
                  <a:rPr lang="en-US" dirty="0" smtClean="0"/>
                  <a:t>Is the probability of default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1000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−2000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2424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Conditional Probabilities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two random variables (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 are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(by definition)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(by </a:t>
                </a:r>
                <a:r>
                  <a:rPr lang="en-US" b="0" dirty="0" smtClean="0"/>
                  <a:t>independence)</a:t>
                </a:r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2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Works even for dependent variables!</a:t>
                </a:r>
              </a:p>
              <a:p>
                <a:r>
                  <a:rPr lang="en-US" b="1" dirty="0" smtClean="0"/>
                  <a:t>Con</a:t>
                </a:r>
                <a:r>
                  <a:rPr lang="en-US" dirty="0" smtClean="0"/>
                  <a:t>: Sometimes very loose, especially for independent events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643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9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Events “Argentina wins the World Cup” and “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striker” are </a:t>
                </a:r>
                <a:r>
                  <a:rPr lang="en-US" b="1" dirty="0" smtClean="0"/>
                  <a:t>not independent</a:t>
                </a:r>
                <a:r>
                  <a:rPr lang="en-US" dirty="0" smtClean="0"/>
                  <a:t>, but: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Pr</a:t>
                </a:r>
                <a:r>
                  <a:rPr lang="en-US" dirty="0" smtClean="0"/>
                  <a:t>[“Argentina wins the World Cup” or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“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striker”]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Pr[“Argentina wins the World Cup”] +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Pr</a:t>
                </a:r>
                <a:r>
                  <a:rPr lang="en-US" dirty="0" smtClean="0"/>
                  <a:t>[“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striker”]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 and Linearity of Expectation/Variance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Linearity of expectation (even for dependent variables!):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Linearity of variance (only for pairwise independent variables!)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Math!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Inequalities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inequality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inequality</a:t>
            </a:r>
          </a:p>
          <a:p>
            <a:r>
              <a:rPr lang="en-US" dirty="0" err="1" smtClean="0"/>
              <a:t>Chernoff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r>
                  <a:rPr lang="en-US" sz="3000" b="1" dirty="0" smtClean="0"/>
                  <a:t>Proof (by contradiction)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sz="3000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3000" b="0" i="1" dirty="0" smtClean="0">
                    <a:latin typeface="Cambria Math"/>
                    <a:ea typeface="Cambria Math"/>
                  </a:rPr>
                  <a:t>                  </a:t>
                </a:r>
                <a:r>
                  <a:rPr lang="en-US" sz="3000" b="0" i="0" dirty="0" smtClean="0">
                    <a:latin typeface="Cambria Math"/>
                    <a:ea typeface="Cambria Math"/>
                  </a:rPr>
                  <a:t>(by definition)</a:t>
                </a:r>
                <a:endParaRPr lang="en-US" sz="30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3000" b="0" dirty="0" smtClean="0">
                    <a:ea typeface="Cambria Math"/>
                  </a:rPr>
                  <a:t>          (pick only some i’s)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000" b="0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000" b="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          </m:t>
                        </m:r>
                      </m:e>
                    </m:nary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by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linearity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func>
                      <m:funcPr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000" b="1" i="1" dirty="0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000" b="0" dirty="0" smtClean="0">
                    <a:latin typeface="Cambria Math"/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same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as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above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en-US" sz="3000" b="1" dirty="0" smtClean="0">
                    <a:solidFill>
                      <a:srgbClr val="FF0000"/>
                    </a:solidFill>
                  </a:rPr>
                  <a:t>&gt;</a:t>
                </a:r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3000" b="1" dirty="0" smtClean="0"/>
                  <a:t>       </a:t>
                </a:r>
                <a:r>
                  <a:rPr lang="en-US" sz="3000" dirty="0" smtClean="0"/>
                  <a:t>(by assumption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0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  <a:blipFill rotWithShape="1">
                <a:blip r:embed="rId2"/>
                <a:stretch>
                  <a:fillRect l="-1404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Corollary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:</a:t>
                </a:r>
                <a:endParaRPr lang="en-US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always works!</a:t>
                </a:r>
              </a:p>
              <a:p>
                <a:r>
                  <a:rPr lang="en-US" b="1" dirty="0" smtClean="0"/>
                  <a:t>Cons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Not very precise</a:t>
                </a:r>
              </a:p>
              <a:p>
                <a:pPr lvl="1"/>
                <a:r>
                  <a:rPr lang="en-US" dirty="0" smtClean="0"/>
                  <a:t>Doesn’t work for the lower tail: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1: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≥1.5⋅3.5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≥5.25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𝑉𝑎𝑙𝑢𝑒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≥2⋅3.5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≥7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28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(= 0.5)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≈0.33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≈0.17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410200"/>
              </a:xfrm>
              <a:blipFill rotWithShape="1">
                <a:blip r:embed="rId2"/>
                <a:stretch>
                  <a:fillRect l="-1643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⁡[(7 − </m:t>
                    </m:r>
                    <m:r>
                      <a:rPr lang="en-US" b="0" i="1" dirty="0" smtClean="0">
                        <a:latin typeface="Cambria Math"/>
                      </a:rPr>
                      <m:t>𝑉𝑎𝑙𝑢𝑒</m:t>
                    </m:r>
                    <m:r>
                      <a:rPr lang="en-US" b="0" i="1" dirty="0" smtClean="0">
                        <a:latin typeface="Cambria Math"/>
                      </a:rPr>
                      <m:t>)≥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latin typeface="Cambria Math"/>
                      </a:rPr>
                      <m:t>𝟓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𝟏𝟕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  <a:blipFill rotWithShape="1">
                <a:blip r:embed="rId2"/>
                <a:stretch>
                  <a:fillRect l="-1586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+ Union Bound: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≥4]+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2⋅0.875= </m:t>
                    </m:r>
                  </m:oMath>
                </a14:m>
                <a:r>
                  <a:rPr lang="en-US" b="0" dirty="0" smtClean="0"/>
                  <a:t>1.75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≤2⋅0.7=1.4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≤2⋅0.58≈1.16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5105400"/>
              </a:xfrm>
              <a:blipFill rotWithShape="1">
                <a:blip r:embed="rId2"/>
                <a:stretch>
                  <a:fillRect l="-1614" t="-2389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Proof: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𝑉𝑎𝑟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              (by squaring)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latin typeface="Calibri (Body)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                                            (by Markov’s inequality)</a:t>
                </a:r>
              </a:p>
              <a:p>
                <a:pPr marL="0" indent="0" algn="ctr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Corollary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For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m:rPr>
                        <m:nor/>
                      </m:rPr>
                      <a:rPr lang="en-US" b="0" dirty="0" smtClean="0"/>
                      <m:t>every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  <m:r>
                      <m:rPr>
                        <m:nor/>
                      </m:rPr>
                      <a:rPr lang="en-US" b="0" dirty="0" smtClean="0"/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=3.5;  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≈2.91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&gt;0.5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11.64 (=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≈1.29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≈0.</m:t>
                    </m:r>
                    <m:r>
                      <a:rPr lang="en-US" b="0" i="0" smtClean="0">
                        <a:latin typeface="Cambria Math"/>
                      </a:rPr>
                      <m:t>47 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programming!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value of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roll,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Variance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by linearity for independent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⋅10⋅2.91=0.291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</p:spPr>
            <p:txBody>
              <a:bodyPr/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=0.291</m:t>
                    </m:r>
                  </m:oMath>
                </a14:m>
                <a:r>
                  <a:rPr lang="en-US" dirty="0" smtClean="0"/>
                  <a:t> (if n rolls then 2.91 / n)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0.291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≈1.16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⋅0.5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11.6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  <a:blipFill rotWithShape="1">
                <a:blip r:embed="rId2"/>
                <a:stretch>
                  <a:fillRect l="-15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 (corollary)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≈2⋅0.96=1.92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1000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1000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1000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−3.96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≈2⋅0.02=0.04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</a:rPr>
                  <a:t> :</a:t>
                </a:r>
                <a:endParaRPr lang="en-US" b="0" dirty="0" smtClean="0">
                  <a:latin typeface="Cambria Math"/>
                </a:endParaRPr>
              </a:p>
              <a:p>
                <a:r>
                  <a:rPr lang="en-US" b="0" dirty="0" err="1" smtClean="0"/>
                  <a:t>Chebyshev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err="1" smtClean="0"/>
                  <a:t>Chernoff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very big:</a:t>
                </a:r>
              </a:p>
              <a:p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are all constants!</a:t>
                </a:r>
              </a:p>
              <a:p>
                <a:pPr lvl="1"/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Large values of t is exactly what we need!</a:t>
                </a:r>
              </a:p>
              <a:p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is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always better for us?</a:t>
                </a:r>
              </a:p>
              <a:p>
                <a:r>
                  <a:rPr lang="en-US" dirty="0" smtClean="0"/>
                  <a:t>Yes, if we have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variables.</a:t>
                </a:r>
              </a:p>
              <a:p>
                <a:r>
                  <a:rPr lang="en-US" dirty="0" smtClean="0"/>
                  <a:t>No, if we have dependent or only pairwise independent random </a:t>
                </a:r>
                <a:r>
                  <a:rPr lang="en-US" dirty="0" err="1" smtClean="0"/>
                  <a:t>varaibles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the variables are not identical –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-type bounds exist.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614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Answers to the puzzles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pPr lvl="1"/>
                <a:r>
                  <a:rPr lang="en-US" b="1" dirty="0" smtClean="0"/>
                  <a:t>Answer</a:t>
                </a:r>
                <a:r>
                  <a:rPr lang="en-US" dirty="0" smtClean="0"/>
                  <a:t>: missing value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at any time</a:t>
                </a:r>
              </a:p>
              <a:p>
                <a:pPr lvl="1"/>
                <a:r>
                  <a:rPr lang="en-US" b="1" dirty="0" smtClean="0"/>
                  <a:t>Answer</a:t>
                </a:r>
                <a:r>
                  <a:rPr lang="en-US" dirty="0" smtClean="0"/>
                  <a:t>: Store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. When you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S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replace random value from your storage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  <a:blipFill rotWithShape="1">
                <a:blip r:embed="rId2"/>
                <a:stretch>
                  <a:fillRect l="-1288" t="-1765" r="-2003" b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4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3: Morris’s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4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10-15 times longer than “</a:t>
            </a:r>
            <a:r>
              <a:rPr lang="en-US" dirty="0" err="1" smtClean="0"/>
              <a:t>Fuerza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r>
              <a:rPr lang="en-US" dirty="0" smtClean="0"/>
              <a:t>”, soccer game, </a:t>
            </a:r>
            <a:r>
              <a:rPr lang="en-US" dirty="0" err="1" smtClean="0"/>
              <a:t>milonga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719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0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+ 3(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</a:t>
            </a:r>
            <a:r>
              <a:rPr lang="en-US" dirty="0" smtClean="0">
                <a:solidFill>
                  <a:srgbClr val="0070C0"/>
                </a:solidFill>
              </a:rPr>
              <a:t>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/>
                  <a:t>times independently </a:t>
                </a:r>
                <a:r>
                  <a:rPr lang="en-US" dirty="0"/>
                  <a:t>in parallel and output the median </a:t>
                </a:r>
                <a:r>
                  <a:rPr lang="en-US" dirty="0" smtClean="0"/>
                  <a:t>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/>
                  <a:t>by 1 </a:t>
                </a:r>
                <a:r>
                  <a:rPr lang="en-US" dirty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21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9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</a:t>
                </a:r>
                <a:r>
                  <a:rPr lang="en-US" dirty="0" smtClean="0"/>
                  <a:t>event that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b="1" dirty="0" smtClean="0"/>
              <a:t>Next time</a:t>
            </a:r>
            <a:r>
              <a:rPr lang="en-US" dirty="0" smtClean="0"/>
              <a:t>: </a:t>
            </a:r>
          </a:p>
          <a:p>
            <a:pPr lvl="1"/>
            <a:r>
              <a:rPr lang="en-US" sz="3200" dirty="0"/>
              <a:t>M</a:t>
            </a:r>
            <a:r>
              <a:rPr lang="en-US" sz="3200" dirty="0" smtClean="0"/>
              <a:t>ore streaming algorithms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esting distributions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Big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Programming and Systems</a:t>
            </a:r>
          </a:p>
          <a:p>
            <a:r>
              <a:rPr lang="en-US" b="1" dirty="0" smtClean="0"/>
              <a:t>Algorithms</a:t>
            </a:r>
          </a:p>
          <a:p>
            <a:r>
              <a:rPr lang="en-US" b="1" dirty="0" smtClean="0"/>
              <a:t>Probability and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Sublinear</a:t>
            </a:r>
            <a:r>
              <a:rPr lang="en-US" dirty="0" smtClean="0">
                <a:solidFill>
                  <a:srgbClr val="0070C0"/>
                </a:solidFill>
              </a:rPr>
              <a:t> Algorithms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= size of the data,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Sublinear</a:t>
                </a:r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Queries</a:t>
                </a:r>
              </a:p>
              <a:p>
                <a:pPr lvl="1"/>
                <a:r>
                  <a:rPr lang="en-US" dirty="0" smtClean="0"/>
                  <a:t>Samples</a:t>
                </a:r>
              </a:p>
              <a:p>
                <a:r>
                  <a:rPr lang="en-US" dirty="0" err="1" smtClean="0"/>
                  <a:t>Sublinear</a:t>
                </a:r>
                <a:r>
                  <a:rPr lang="en-US" dirty="0" smtClean="0"/>
                  <a:t> Space</a:t>
                </a:r>
              </a:p>
              <a:p>
                <a:pPr lvl="1"/>
                <a:r>
                  <a:rPr lang="en-US" dirty="0" smtClean="0"/>
                  <a:t>Data Streams</a:t>
                </a:r>
              </a:p>
              <a:p>
                <a:pPr lvl="1"/>
                <a:r>
                  <a:rPr lang="en-US" dirty="0" smtClean="0"/>
                  <a:t>Sketching</a:t>
                </a:r>
              </a:p>
              <a:p>
                <a:r>
                  <a:rPr lang="en-US" dirty="0" smtClean="0"/>
                  <a:t>Distributed Algorithms</a:t>
                </a:r>
              </a:p>
              <a:p>
                <a:pPr lvl="1"/>
                <a:r>
                  <a:rPr lang="en-US" dirty="0" smtClean="0"/>
                  <a:t>Local and distributed computations </a:t>
                </a:r>
              </a:p>
              <a:p>
                <a:pPr lvl="1"/>
                <a:r>
                  <a:rPr lang="en-US" dirty="0" err="1" smtClean="0"/>
                  <a:t>MapReduce</a:t>
                </a:r>
                <a:r>
                  <a:rPr lang="en-US" dirty="0" smtClean="0"/>
                  <a:t>-style algorithms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60" y="4523753"/>
            <a:ext cx="1772894" cy="1772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is it useful?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Algorithms for big data used by big companies (ultra-fast (randomized algorithms for approximate decision making)</a:t>
            </a:r>
          </a:p>
          <a:p>
            <a:pPr lvl="1"/>
            <a:r>
              <a:rPr lang="en-US" dirty="0" smtClean="0"/>
              <a:t>Networking applications (counting and detecting patterns in small space)</a:t>
            </a:r>
          </a:p>
          <a:p>
            <a:pPr lvl="1"/>
            <a:r>
              <a:rPr lang="en-US" dirty="0" smtClean="0"/>
              <a:t>Distributed computations (small sketches to reduce communication overheads)</a:t>
            </a:r>
            <a:endParaRPr lang="en-US" dirty="0"/>
          </a:p>
          <a:p>
            <a:r>
              <a:rPr lang="en-US" dirty="0" smtClean="0"/>
              <a:t>Aggregate Knowledge: startup doing streaming algorithms, acquired for $150M</a:t>
            </a:r>
            <a:endParaRPr lang="en-US" dirty="0"/>
          </a:p>
          <a:p>
            <a:r>
              <a:rPr lang="en-US" dirty="0" smtClean="0"/>
              <a:t>Today: Applications to soccer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18" y="2286000"/>
            <a:ext cx="1824037" cy="644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10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5591</Words>
  <Application>Microsoft Office PowerPoint</Application>
  <PresentationFormat>On-screen Show (4:3)</PresentationFormat>
  <Paragraphs>430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Sublinear Algorihms for Big Data</vt:lpstr>
      <vt:lpstr>Part 0: Introduction</vt:lpstr>
      <vt:lpstr>Name</vt:lpstr>
      <vt:lpstr>Disclaimers</vt:lpstr>
      <vt:lpstr>Disclaimers</vt:lpstr>
      <vt:lpstr>Disclaimers</vt:lpstr>
      <vt:lpstr>Big Data</vt:lpstr>
      <vt:lpstr>Sublinear Algorithms</vt:lpstr>
      <vt:lpstr>Why is it useful?</vt:lpstr>
      <vt:lpstr>Course Materials</vt:lpstr>
      <vt:lpstr>Course Overview</vt:lpstr>
      <vt:lpstr>Puzzles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number was missing?</vt:lpstr>
      <vt:lpstr>Puzzle #1</vt:lpstr>
      <vt:lpstr>Puzzle #2</vt:lpstr>
      <vt:lpstr>Puzzle #3</vt:lpstr>
      <vt:lpstr>Puzzles</vt:lpstr>
      <vt:lpstr>Part 1: Probability 101</vt:lpstr>
      <vt:lpstr>Expectation</vt:lpstr>
      <vt:lpstr>Expectation</vt:lpstr>
      <vt:lpstr>Variance</vt:lpstr>
      <vt:lpstr>Variance</vt:lpstr>
      <vt:lpstr>Independence</vt:lpstr>
      <vt:lpstr>Independence: Example   </vt:lpstr>
      <vt:lpstr>Independence: Example </vt:lpstr>
      <vt:lpstr>Conditional Probabilities</vt:lpstr>
      <vt:lpstr>Union Bound</vt:lpstr>
      <vt:lpstr>Union Bound: Example</vt:lpstr>
      <vt:lpstr>Independence and Linearity of Expectation/Variance</vt:lpstr>
      <vt:lpstr>Part 2: Inequalities</vt:lpstr>
      <vt:lpstr>Markov’s Inequality</vt:lpstr>
      <vt:lpstr>Markov’s Inequality</vt:lpstr>
      <vt:lpstr>Markov Inequality: Example</vt:lpstr>
      <vt:lpstr>Markov Inequality: Example</vt:lpstr>
      <vt:lpstr>Markov Inequality: Example</vt:lpstr>
      <vt:lpstr>Markov + Union Bound: Example</vt:lpstr>
      <vt:lpstr>Chebyshev’s Inequality</vt:lpstr>
      <vt:lpstr>Chebyshev’s Inequality</vt:lpstr>
      <vt:lpstr>Chebyshev: Example</vt:lpstr>
      <vt:lpstr>Chebyshev: Example</vt:lpstr>
      <vt:lpstr>Chebyshev: Example</vt:lpstr>
      <vt:lpstr>Chernoff bound</vt:lpstr>
      <vt:lpstr>Chernoff bound (corollary)</vt:lpstr>
      <vt:lpstr>Chernoff: Example</vt:lpstr>
      <vt:lpstr>Chernoff: Example</vt:lpstr>
      <vt:lpstr>Chernoff v.s Chebyshev: Example</vt:lpstr>
      <vt:lpstr>Chernoff v.s Chebyshev: Example</vt:lpstr>
      <vt:lpstr>Answers to the puzzles</vt:lpstr>
      <vt:lpstr>Part 3: 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Set Disjointness:  The Communication Complexity of Finding the Intersection</dc:title>
  <dc:creator>grigory</dc:creator>
  <cp:lastModifiedBy>grigory</cp:lastModifiedBy>
  <cp:revision>73</cp:revision>
  <dcterms:created xsi:type="dcterms:W3CDTF">2014-07-27T16:59:36Z</dcterms:created>
  <dcterms:modified xsi:type="dcterms:W3CDTF">2014-07-28T16:17:45Z</dcterms:modified>
</cp:coreProperties>
</file>