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0" r:id="rId4"/>
    <p:sldId id="258" r:id="rId5"/>
    <p:sldId id="263" r:id="rId6"/>
    <p:sldId id="277" r:id="rId7"/>
    <p:sldId id="281" r:id="rId8"/>
    <p:sldId id="282" r:id="rId9"/>
    <p:sldId id="276" r:id="rId10"/>
    <p:sldId id="280" r:id="rId11"/>
    <p:sldId id="273" r:id="rId12"/>
    <p:sldId id="274" r:id="rId13"/>
    <p:sldId id="261" r:id="rId14"/>
    <p:sldId id="262" r:id="rId15"/>
    <p:sldId id="286" r:id="rId16"/>
    <p:sldId id="284" r:id="rId17"/>
    <p:sldId id="283" r:id="rId18"/>
    <p:sldId id="285" r:id="rId19"/>
    <p:sldId id="287"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2" autoAdjust="0"/>
    <p:restoredTop sz="66513" autoAdjust="0"/>
  </p:normalViewPr>
  <p:slideViewPr>
    <p:cSldViewPr>
      <p:cViewPr>
        <p:scale>
          <a:sx n="50" d="100"/>
          <a:sy n="50" d="100"/>
        </p:scale>
        <p:origin x="-1613"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76B3C-5B3E-4C54-BBA6-34F187327D48}" type="datetimeFigureOut">
              <a:rPr lang="en-US" smtClean="0"/>
              <a:t>7/4/2011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06C8D6-2C87-486D-A820-28B553E4BF44}" type="slidenum">
              <a:rPr lang="en-US" smtClean="0"/>
              <a:t>‹#›</a:t>
            </a:fld>
            <a:endParaRPr lang="en-US"/>
          </a:p>
        </p:txBody>
      </p:sp>
    </p:spTree>
    <p:extLst>
      <p:ext uri="{BB962C8B-B14F-4D97-AF65-F5344CB8AC3E}">
        <p14:creationId xmlns:p14="http://schemas.microsoft.com/office/powerpoint/2010/main" val="177357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“Improved approximation for the Directed Spanner Problem”.</a:t>
            </a:r>
          </a:p>
          <a:p>
            <a:endParaRPr lang="en-US" baseline="0" dirty="0" smtClean="0"/>
          </a:p>
          <a:p>
            <a:r>
              <a:rPr lang="en-US" baseline="0" dirty="0" smtClean="0"/>
              <a:t>It was initially done independently, together with </a:t>
            </a:r>
            <a:r>
              <a:rPr lang="en-US" baseline="0" dirty="0" err="1" smtClean="0"/>
              <a:t>Piotr</a:t>
            </a:r>
            <a:r>
              <a:rPr lang="en-US" baseline="0" dirty="0" smtClean="0"/>
              <a:t> Berman and </a:t>
            </a:r>
            <a:r>
              <a:rPr lang="en-US" baseline="0" dirty="0" err="1" smtClean="0"/>
              <a:t>Sofya</a:t>
            </a:r>
            <a:r>
              <a:rPr lang="en-US" baseline="0" dirty="0" smtClean="0"/>
              <a:t> </a:t>
            </a:r>
            <a:r>
              <a:rPr lang="en-US" baseline="0" dirty="0" err="1" smtClean="0"/>
              <a:t>Raskhodnikova</a:t>
            </a:r>
            <a:r>
              <a:rPr lang="en-US" baseline="0" dirty="0" smtClean="0"/>
              <a:t> and by </a:t>
            </a:r>
            <a:r>
              <a:rPr lang="en-US" baseline="0" dirty="0" err="1" smtClean="0"/>
              <a:t>Arnab</a:t>
            </a:r>
            <a:r>
              <a:rPr lang="en-US" baseline="0" dirty="0" smtClean="0"/>
              <a:t> Bhattacharyya and Konstantin </a:t>
            </a:r>
            <a:r>
              <a:rPr lang="en-US" baseline="0" dirty="0" err="1" smtClean="0"/>
              <a:t>Makarychev</a:t>
            </a:r>
            <a:r>
              <a:rPr lang="en-US" baseline="0" dirty="0" smtClean="0"/>
              <a:t>.</a:t>
            </a:r>
          </a:p>
        </p:txBody>
      </p:sp>
      <p:sp>
        <p:nvSpPr>
          <p:cNvPr id="4" name="Slide Number Placeholder 3"/>
          <p:cNvSpPr>
            <a:spLocks noGrp="1"/>
          </p:cNvSpPr>
          <p:nvPr>
            <p:ph type="sldNum" sz="quarter" idx="10"/>
          </p:nvPr>
        </p:nvSpPr>
        <p:spPr/>
        <p:txBody>
          <a:bodyPr/>
          <a:lstStyle/>
          <a:p>
            <a:fld id="{7D06C8D6-2C87-486D-A820-28B553E4BF44}" type="slidenum">
              <a:rPr lang="en-US" smtClean="0"/>
              <a:t>1</a:t>
            </a:fld>
            <a:endParaRPr lang="en-US"/>
          </a:p>
        </p:txBody>
      </p:sp>
    </p:spTree>
    <p:extLst>
      <p:ext uri="{BB962C8B-B14F-4D97-AF65-F5344CB8AC3E}">
        <p14:creationId xmlns:p14="http://schemas.microsoft.com/office/powerpoint/2010/main" val="281261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 will describe the generic framework, which is used for directed spanner.</a:t>
            </a:r>
          </a:p>
          <a:p>
            <a:endParaRPr lang="en-US" baseline="0" dirty="0" smtClean="0"/>
          </a:p>
          <a:p>
            <a:r>
              <a:rPr lang="en-US" baseline="0" dirty="0" smtClean="0"/>
              <a:t>First we observe, that it is enough to construct paths of stretch k between endpoints of each edge.</a:t>
            </a:r>
          </a:p>
          <a:p>
            <a:r>
              <a:rPr lang="en-US" baseline="0" dirty="0" smtClean="0"/>
              <a:t>This preserves distances between all pairs of vertices.</a:t>
            </a:r>
          </a:p>
          <a:p>
            <a:endParaRPr lang="en-US" baseline="0" dirty="0" smtClean="0"/>
          </a:p>
          <a:p>
            <a:r>
              <a:rPr lang="en-US" baseline="0" dirty="0" smtClean="0"/>
              <a:t>We classify edges into two classes, which we call thick and thin.</a:t>
            </a:r>
          </a:p>
          <a:p>
            <a:r>
              <a:rPr lang="en-US" baseline="0" dirty="0" smtClean="0"/>
              <a:t>Then we construct spanners for thick and thin edges separately and take their union.</a:t>
            </a:r>
          </a:p>
          <a:p>
            <a:endParaRPr lang="en-US" baseline="0" dirty="0" smtClean="0"/>
          </a:p>
          <a:p>
            <a:r>
              <a:rPr lang="en-US" baseline="0" dirty="0" smtClean="0"/>
              <a:t>For thick edges we use simple sampling. For thin edges we use LP + randomized rounding.</a:t>
            </a:r>
          </a:p>
          <a:p>
            <a:r>
              <a:rPr lang="en-US" baseline="0" dirty="0" smtClean="0"/>
              <a:t>Finally, we select parameter of thickness in such way that both constructed spanners give \</a:t>
            </a:r>
            <a:r>
              <a:rPr lang="en-US" baseline="0" dirty="0" err="1" smtClean="0"/>
              <a:t>tildeO</a:t>
            </a:r>
            <a:r>
              <a:rPr lang="en-US" baseline="0" dirty="0" smtClean="0"/>
              <a:t>{\</a:t>
            </a:r>
            <a:r>
              <a:rPr lang="en-US" baseline="0" dirty="0" err="1" smtClean="0"/>
              <a:t>sqrt</a:t>
            </a:r>
            <a:r>
              <a:rPr lang="en-US" baseline="0" dirty="0" smtClean="0"/>
              <a:t>{n}}-approximation.</a:t>
            </a:r>
          </a:p>
          <a:p>
            <a:endParaRPr lang="en-US" baseline="0" dirty="0" smtClean="0"/>
          </a:p>
          <a:p>
            <a:r>
              <a:rPr lang="en-US" baseline="0" dirty="0" smtClean="0"/>
              <a:t>To explain what thick and thin edges are we will need to introduce a notion of a local graph.</a:t>
            </a:r>
          </a:p>
          <a:p>
            <a:endParaRPr lang="en-US" baseline="0" dirty="0" smtClean="0"/>
          </a:p>
        </p:txBody>
      </p:sp>
      <p:sp>
        <p:nvSpPr>
          <p:cNvPr id="4" name="Slide Number Placeholder 3"/>
          <p:cNvSpPr>
            <a:spLocks noGrp="1"/>
          </p:cNvSpPr>
          <p:nvPr>
            <p:ph type="sldNum" sz="quarter" idx="10"/>
          </p:nvPr>
        </p:nvSpPr>
        <p:spPr/>
        <p:txBody>
          <a:bodyPr/>
          <a:lstStyle/>
          <a:p>
            <a:fld id="{7D06C8D6-2C87-486D-A820-28B553E4BF44}" type="slidenum">
              <a:rPr lang="en-US" smtClean="0"/>
              <a:t>10</a:t>
            </a:fld>
            <a:endParaRPr lang="en-US"/>
          </a:p>
        </p:txBody>
      </p:sp>
    </p:spTree>
    <p:extLst>
      <p:ext uri="{BB962C8B-B14F-4D97-AF65-F5344CB8AC3E}">
        <p14:creationId xmlns:p14="http://schemas.microsoft.com/office/powerpoint/2010/main" val="2115928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Fix an</a:t>
            </a:r>
            <a:r>
              <a:rPr lang="en-US" baseline="0" dirty="0" smtClean="0"/>
              <a:t> edge (</a:t>
            </a:r>
            <a:r>
              <a:rPr lang="en-US" baseline="0" dirty="0" err="1" smtClean="0"/>
              <a:t>a,b</a:t>
            </a:r>
            <a:r>
              <a:rPr lang="en-US" baseline="0" dirty="0" smtClean="0"/>
              <a:t>) in the graph and consider vertices that lie on some path of stretch at most k from a to b.</a:t>
            </a:r>
          </a:p>
          <a:p>
            <a:r>
              <a:rPr lang="en-US" baseline="0" dirty="0" smtClean="0"/>
              <a:t>We call the </a:t>
            </a:r>
            <a:r>
              <a:rPr lang="en-US" baseline="0" dirty="0" err="1" smtClean="0"/>
              <a:t>subgraph</a:t>
            </a:r>
            <a:r>
              <a:rPr lang="en-US" baseline="0" dirty="0" smtClean="0"/>
              <a:t> induced by these vertices a “local graph” for an edge (</a:t>
            </a:r>
            <a:r>
              <a:rPr lang="en-US" baseline="0" dirty="0" err="1" smtClean="0"/>
              <a:t>a,b</a:t>
            </a:r>
            <a:r>
              <a:rPr lang="en-US" baseline="0" dirty="0" smtClean="0"/>
              <a:t>).</a:t>
            </a:r>
          </a:p>
          <a:p>
            <a:endParaRPr lang="en-US" baseline="0" dirty="0" smtClean="0"/>
          </a:p>
          <a:p>
            <a:r>
              <a:rPr lang="en-US" baseline="0" dirty="0" smtClean="0"/>
              <a:t>An example is shown on the picture and green edges show edges of the local graph for (</a:t>
            </a:r>
            <a:r>
              <a:rPr lang="en-US" baseline="0" dirty="0" err="1" smtClean="0"/>
              <a:t>a,b</a:t>
            </a:r>
            <a:r>
              <a:rPr lang="en-US" baseline="0" dirty="0" smtClean="0"/>
              <a:t>).</a:t>
            </a:r>
          </a:p>
          <a:p>
            <a:r>
              <a:rPr lang="en-US" baseline="0" dirty="0" smtClean="0"/>
              <a:t>Clearly, every spanner only uses edges in the “local graph”.</a:t>
            </a:r>
          </a:p>
          <a:p>
            <a:endParaRPr lang="en-US" baseline="0" dirty="0" smtClean="0"/>
          </a:p>
          <a:p>
            <a:r>
              <a:rPr lang="en-US" baseline="0" dirty="0" smtClean="0"/>
              <a:t>We call an edge “thick”, if its local graph has at least \</a:t>
            </a:r>
            <a:r>
              <a:rPr lang="en-US" baseline="0" dirty="0" err="1" smtClean="0"/>
              <a:t>sqrt</a:t>
            </a:r>
            <a:r>
              <a:rPr lang="en-US" baseline="0" dirty="0" smtClean="0"/>
              <a:t>{n} vertices. Otherwise, we call the edge thin.</a:t>
            </a:r>
          </a:p>
          <a:p>
            <a:r>
              <a:rPr lang="en-US" baseline="0" dirty="0" smtClean="0"/>
              <a:t>Thickness parameter \</a:t>
            </a:r>
            <a:r>
              <a:rPr lang="en-US" baseline="0" dirty="0" err="1" smtClean="0"/>
              <a:t>sqrt</a:t>
            </a:r>
            <a:r>
              <a:rPr lang="en-US" baseline="0" dirty="0" smtClean="0"/>
              <a:t>{n} is </a:t>
            </a:r>
            <a:r>
              <a:rPr lang="en-US" baseline="0" dirty="0" err="1" smtClean="0"/>
              <a:t>choosen</a:t>
            </a:r>
            <a:r>
              <a:rPr lang="en-US" baseline="0" dirty="0" smtClean="0"/>
              <a:t> to balance approximation, given by two stages of the algorithm.</a:t>
            </a:r>
          </a:p>
          <a:p>
            <a:endParaRPr lang="en-US" baseline="0" dirty="0" smtClean="0"/>
          </a:p>
          <a:p>
            <a:r>
              <a:rPr lang="en-US" baseline="0" dirty="0" smtClean="0"/>
              <a:t>Now I will describe the sampling technique we use for thick edges.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D06C8D6-2C87-486D-A820-28B553E4BF44}" type="slidenum">
              <a:rPr lang="en-US" smtClean="0"/>
              <a:t>11</a:t>
            </a:fld>
            <a:endParaRPr lang="en-US"/>
          </a:p>
        </p:txBody>
      </p:sp>
    </p:spTree>
    <p:extLst>
      <p:ext uri="{BB962C8B-B14F-4D97-AF65-F5344CB8AC3E}">
        <p14:creationId xmlns:p14="http://schemas.microsoft.com/office/powerpoint/2010/main" val="2630397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sampling technique that we use is very simple.</a:t>
            </a:r>
            <a:r>
              <a:rPr lang="en-US" baseline="0" dirty="0" smtClean="0"/>
              <a:t> Similar sampling techniques were used in the previous work.</a:t>
            </a:r>
          </a:p>
          <a:p>
            <a:endParaRPr lang="en-US" baseline="0" dirty="0" smtClean="0"/>
          </a:p>
          <a:p>
            <a:r>
              <a:rPr lang="en-US" baseline="0" dirty="0" smtClean="0"/>
              <a:t>To construct a spanner for thick edges we pick O{\</a:t>
            </a:r>
            <a:r>
              <a:rPr lang="en-US" baseline="0" dirty="0" err="1" smtClean="0"/>
              <a:t>sqrt</a:t>
            </a:r>
            <a:r>
              <a:rPr lang="en-US" baseline="0" dirty="0" smtClean="0"/>
              <a:t>{n}} seed vertices at random.</a:t>
            </a:r>
          </a:p>
          <a:p>
            <a:r>
              <a:rPr lang="en-US" baseline="0" dirty="0" smtClean="0"/>
              <a:t>From each of them we construct incoming and outgoing trees of shortest paths.</a:t>
            </a:r>
          </a:p>
          <a:p>
            <a:r>
              <a:rPr lang="en-US" baseline="0" dirty="0" smtClean="0"/>
              <a:t>One the left picture this is shown for one seed vertex, which is marked red.</a:t>
            </a:r>
          </a:p>
          <a:p>
            <a:endParaRPr lang="en-US" baseline="0" dirty="0" smtClean="0"/>
          </a:p>
          <a:p>
            <a:r>
              <a:rPr lang="en-US" baseline="0" dirty="0" smtClean="0"/>
              <a:t>The spanner for thick edges is given by taking union of the constructed trees.</a:t>
            </a:r>
          </a:p>
          <a:p>
            <a:endParaRPr lang="en-US" baseline="0" dirty="0" smtClean="0"/>
          </a:p>
          <a:p>
            <a:r>
              <a:rPr lang="en-US" baseline="0" dirty="0" smtClean="0"/>
              <a:t>Note, that if at least one seed vertex was sampled inside the local graph of an edge (</a:t>
            </a:r>
            <a:r>
              <a:rPr lang="en-US" baseline="0" dirty="0" err="1" smtClean="0"/>
              <a:t>a,b</a:t>
            </a:r>
            <a:r>
              <a:rPr lang="en-US" baseline="0" dirty="0" smtClean="0"/>
              <a:t>) then the constructed edge set has a path of stretch at most k from a to b. </a:t>
            </a:r>
          </a:p>
          <a:p>
            <a:r>
              <a:rPr lang="en-US" baseline="0" dirty="0" smtClean="0"/>
              <a:t>It is easy to see that we will sample at least one seed vertex inside a local graph of each thick edge with high probability.</a:t>
            </a:r>
          </a:p>
          <a:p>
            <a:endParaRPr lang="en-US" baseline="0" dirty="0" smtClean="0"/>
          </a:p>
          <a:p>
            <a:r>
              <a:rPr lang="en-US" baseline="0" dirty="0" smtClean="0"/>
              <a:t>Finally, each time we sample we add at most 2(n - 1) edges to the spanner, so we have O(\</a:t>
            </a:r>
            <a:r>
              <a:rPr lang="en-US" baseline="0" dirty="0" err="1" smtClean="0"/>
              <a:t>sqrt</a:t>
            </a:r>
            <a:r>
              <a:rPr lang="en-US" baseline="0" dirty="0" smtClean="0"/>
              <a:t>{n})-approximation.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12</a:t>
            </a:fld>
            <a:endParaRPr lang="en-US"/>
          </a:p>
        </p:txBody>
      </p:sp>
    </p:spTree>
    <p:extLst>
      <p:ext uri="{BB962C8B-B14F-4D97-AF65-F5344CB8AC3E}">
        <p14:creationId xmlns:p14="http://schemas.microsoft.com/office/powerpoint/2010/main" val="303809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key concept we use for describing the linear</a:t>
            </a:r>
            <a:r>
              <a:rPr lang="en-US" baseline="0" dirty="0" smtClean="0"/>
              <a:t> program</a:t>
            </a:r>
            <a:r>
              <a:rPr lang="en-US" dirty="0" smtClean="0"/>
              <a:t> is an </a:t>
            </a:r>
            <a:r>
              <a:rPr lang="en-US" dirty="0" err="1" smtClean="0"/>
              <a:t>antispanner</a:t>
            </a:r>
            <a:r>
              <a:rPr lang="en-US" dirty="0" smtClean="0"/>
              <a:t> for an edge.</a:t>
            </a:r>
          </a:p>
          <a:p>
            <a:endParaRPr lang="en-US" dirty="0" smtClean="0"/>
          </a:p>
          <a:p>
            <a:r>
              <a:rPr lang="en-US" dirty="0" smtClean="0"/>
              <a:t>Given an edge (</a:t>
            </a:r>
            <a:r>
              <a:rPr lang="en-US" dirty="0" err="1" smtClean="0"/>
              <a:t>a,b</a:t>
            </a:r>
            <a:r>
              <a:rPr lang="en-US" dirty="0" smtClean="0"/>
              <a:t>) we call a subset of edges</a:t>
            </a:r>
            <a:r>
              <a:rPr lang="en-US" baseline="0" dirty="0" smtClean="0"/>
              <a:t> an </a:t>
            </a:r>
            <a:r>
              <a:rPr lang="en-US" baseline="0" dirty="0" err="1" smtClean="0"/>
              <a:t>antispanner</a:t>
            </a:r>
            <a:r>
              <a:rPr lang="en-US" baseline="0" dirty="0" smtClean="0"/>
              <a:t> for this edge, if its removal from the graph destroys all paths from a to b of stretch at most k.</a:t>
            </a:r>
          </a:p>
          <a:p>
            <a:endParaRPr lang="en-US" baseline="0" dirty="0" smtClean="0"/>
          </a:p>
          <a:p>
            <a:r>
              <a:rPr lang="en-US" baseline="0" dirty="0" smtClean="0"/>
              <a:t>Clearly, every spanner has to intersect with all such </a:t>
            </a:r>
            <a:r>
              <a:rPr lang="en-US" baseline="0" dirty="0" err="1" smtClean="0"/>
              <a:t>antispanners</a:t>
            </a:r>
            <a:r>
              <a:rPr lang="en-US" baseline="0" dirty="0" smtClean="0"/>
              <a:t>, because otherwise the spanner property does not hold.</a:t>
            </a:r>
          </a:p>
          <a:p>
            <a:r>
              <a:rPr lang="en-US" baseline="0" dirty="0" smtClean="0"/>
              <a:t>So the set of the edges of the </a:t>
            </a:r>
            <a:r>
              <a:rPr lang="en-US" baseline="0" dirty="0" err="1" smtClean="0"/>
              <a:t>antispanner</a:t>
            </a:r>
            <a:r>
              <a:rPr lang="en-US" baseline="0" dirty="0" smtClean="0"/>
              <a:t> has to hit all these </a:t>
            </a:r>
            <a:r>
              <a:rPr lang="en-US" baseline="0" dirty="0" err="1" smtClean="0"/>
              <a:t>antispanner</a:t>
            </a:r>
            <a:r>
              <a:rPr lang="en-US" baseline="0" dirty="0" smtClean="0"/>
              <a:t> sets.</a:t>
            </a:r>
            <a:endParaRPr lang="en-US" dirty="0" smtClean="0"/>
          </a:p>
          <a:p>
            <a:endParaRPr lang="en-US" dirty="0" smtClean="0"/>
          </a:p>
          <a:p>
            <a:r>
              <a:rPr lang="en-US" dirty="0" smtClean="0"/>
              <a:t>It is enough to hit all _minimal_</a:t>
            </a:r>
            <a:r>
              <a:rPr lang="en-US" baseline="0" dirty="0" smtClean="0"/>
              <a:t> </a:t>
            </a:r>
            <a:r>
              <a:rPr lang="en-US" baseline="0" dirty="0" err="1" smtClean="0"/>
              <a:t>antispanners</a:t>
            </a:r>
            <a:r>
              <a:rPr lang="en-US" baseline="0" dirty="0" smtClean="0"/>
              <a:t> (as sets of edges), because this implies hitting all of them.</a:t>
            </a:r>
            <a:endParaRPr lang="en-US" dirty="0" smtClean="0"/>
          </a:p>
          <a:p>
            <a:endParaRPr lang="en-US" dirty="0" smtClean="0"/>
          </a:p>
          <a:p>
            <a:r>
              <a:rPr lang="en-US" dirty="0" smtClean="0"/>
              <a:t>Finally, note that</a:t>
            </a:r>
            <a:r>
              <a:rPr lang="en-US" baseline="0" dirty="0" smtClean="0"/>
              <a:t> we can efficiently check, whether the graph is a k-spanner by running shortest paths algorithms.</a:t>
            </a:r>
            <a:endParaRPr lang="en-US" dirty="0" smtClean="0"/>
          </a:p>
          <a:p>
            <a:r>
              <a:rPr lang="en-US" dirty="0" smtClean="0"/>
              <a:t>So</a:t>
            </a:r>
            <a:r>
              <a:rPr lang="en-US" baseline="0" dirty="0" smtClean="0"/>
              <a:t> i</a:t>
            </a:r>
            <a:r>
              <a:rPr lang="en-US" dirty="0" smtClean="0"/>
              <a:t>f</a:t>
            </a:r>
            <a:r>
              <a:rPr lang="en-US" baseline="0" dirty="0" smtClean="0"/>
              <a:t> a graph is not a spanner then we can efficiently find a minimal </a:t>
            </a:r>
            <a:r>
              <a:rPr lang="en-US" baseline="0" dirty="0" err="1" smtClean="0"/>
              <a:t>antispanner</a:t>
            </a:r>
            <a:r>
              <a:rPr lang="en-US" baseline="0" dirty="0" smtClean="0"/>
              <a:t> by taking the complement of its edge set and then minimizing it.</a:t>
            </a:r>
          </a:p>
          <a:p>
            <a:endParaRPr lang="en-US" baseline="0" dirty="0" smtClean="0"/>
          </a:p>
          <a:p>
            <a:r>
              <a:rPr lang="en-US" baseline="0" dirty="0" smtClean="0"/>
              <a:t>Now we are ready to state the linear program.</a:t>
            </a:r>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13</a:t>
            </a:fld>
            <a:endParaRPr lang="en-US"/>
          </a:p>
        </p:txBody>
      </p:sp>
    </p:spTree>
    <p:extLst>
      <p:ext uri="{BB962C8B-B14F-4D97-AF65-F5344CB8AC3E}">
        <p14:creationId xmlns:p14="http://schemas.microsoft.com/office/powerpoint/2010/main" val="2078945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a </a:t>
            </a:r>
            <a:r>
              <a:rPr lang="en-US" dirty="0" smtClean="0"/>
              <a:t>hitting</a:t>
            </a:r>
            <a:r>
              <a:rPr lang="en-US" baseline="0" dirty="0" smtClean="0"/>
              <a:t>-set linear program, which is a dual of a flow-based linear program, used in DK’11.</a:t>
            </a:r>
          </a:p>
          <a:p>
            <a:endParaRPr lang="en-US" baseline="0" dirty="0" smtClean="0"/>
          </a:p>
          <a:p>
            <a:r>
              <a:rPr lang="en-US" baseline="0" dirty="0" smtClean="0"/>
              <a:t>We have variables </a:t>
            </a:r>
            <a:r>
              <a:rPr lang="en-US" baseline="0" dirty="0" err="1" smtClean="0"/>
              <a:t>x_e</a:t>
            </a:r>
            <a:r>
              <a:rPr lang="en-US" baseline="0" dirty="0" smtClean="0"/>
              <a:t> for each edge in the graph, corresponding to edge selections.</a:t>
            </a:r>
          </a:p>
          <a:p>
            <a:r>
              <a:rPr lang="en-US" baseline="0" dirty="0" smtClean="0"/>
              <a:t>For any fixed </a:t>
            </a:r>
            <a:r>
              <a:rPr lang="en-US" baseline="0" dirty="0" err="1" smtClean="0"/>
              <a:t>antispanner</a:t>
            </a:r>
            <a:r>
              <a:rPr lang="en-US" baseline="0" dirty="0" smtClean="0"/>
              <a:t> the sum of the edge selections over its edges should be at least one.</a:t>
            </a:r>
          </a:p>
          <a:p>
            <a:r>
              <a:rPr lang="en-US" baseline="0" dirty="0" smtClean="0"/>
              <a:t>We write these conditions for all minimal </a:t>
            </a:r>
            <a:r>
              <a:rPr lang="en-US" baseline="0" dirty="0" err="1" smtClean="0"/>
              <a:t>antispanners</a:t>
            </a:r>
            <a:r>
              <a:rPr lang="en-US" baseline="0" dirty="0" smtClean="0"/>
              <a:t> for all thin edges.</a:t>
            </a:r>
          </a:p>
          <a:p>
            <a:endParaRPr lang="en-US" baseline="0" dirty="0" smtClean="0"/>
          </a:p>
          <a:p>
            <a:r>
              <a:rPr lang="en-US" baseline="0" dirty="0" smtClean="0"/>
              <a:t>Clearly, if the edge </a:t>
            </a:r>
            <a:r>
              <a:rPr lang="en-US" baseline="0" dirty="0" err="1" smtClean="0"/>
              <a:t>edge</a:t>
            </a:r>
            <a:r>
              <a:rPr lang="en-US" baseline="0" dirty="0" smtClean="0"/>
              <a:t> selection variables are zero-one, this gives us the sparsest spanner.</a:t>
            </a:r>
          </a:p>
          <a:p>
            <a:r>
              <a:rPr lang="en-US" baseline="0" dirty="0" smtClean="0"/>
              <a:t>We consider fractional relaxation of this LP.</a:t>
            </a:r>
          </a:p>
          <a:p>
            <a:endParaRPr lang="en-US" baseline="0" dirty="0" smtClean="0"/>
          </a:p>
          <a:p>
            <a:r>
              <a:rPr lang="en-US" baseline="0" dirty="0" smtClean="0"/>
              <a:t>A technical difficulty is that the number of minimal </a:t>
            </a:r>
            <a:r>
              <a:rPr lang="en-US" baseline="0" dirty="0" err="1" smtClean="0"/>
              <a:t>antispanners</a:t>
            </a:r>
            <a:r>
              <a:rPr lang="en-US" baseline="0" dirty="0" smtClean="0"/>
              <a:t> can be exponential in \</a:t>
            </a:r>
            <a:r>
              <a:rPr lang="en-US" baseline="0" dirty="0" err="1" smtClean="0"/>
              <a:t>sqrt</a:t>
            </a:r>
            <a:r>
              <a:rPr lang="en-US" baseline="0" dirty="0" smtClean="0"/>
              <a:t>{n}.</a:t>
            </a:r>
          </a:p>
          <a:p>
            <a:r>
              <a:rPr lang="en-US" baseline="0" dirty="0" smtClean="0"/>
              <a:t>This is why we use an ellipsoid algorithm with a separation oracle to solve the LP. </a:t>
            </a:r>
          </a:p>
          <a:p>
            <a:endParaRPr lang="en-US" baseline="0" dirty="0" smtClean="0"/>
          </a:p>
          <a:p>
            <a:r>
              <a:rPr lang="en-US" baseline="0" dirty="0" smtClean="0"/>
              <a:t>However, the good news are that we can give an upper bound on the number of minimal </a:t>
            </a:r>
            <a:r>
              <a:rPr lang="en-US" baseline="0" dirty="0" err="1" smtClean="0"/>
              <a:t>antispanners</a:t>
            </a:r>
            <a:r>
              <a:rPr lang="en-US" baseline="0" dirty="0" smtClean="0"/>
              <a:t> for a fixed thin edge.</a:t>
            </a:r>
          </a:p>
          <a:p>
            <a:r>
              <a:rPr lang="en-US" baseline="0" dirty="0" smtClean="0"/>
              <a:t>Our bound shows that this number can only be slightly larger than exponential in \</a:t>
            </a:r>
            <a:r>
              <a:rPr lang="en-US" baseline="0" dirty="0" err="1" smtClean="0"/>
              <a:t>sqrt</a:t>
            </a:r>
            <a:r>
              <a:rPr lang="en-US" baseline="0" dirty="0" smtClean="0"/>
              <a:t>{n}.</a:t>
            </a:r>
          </a:p>
          <a:p>
            <a:endParaRPr lang="en-US" baseline="0" dirty="0" smtClean="0"/>
          </a:p>
          <a:p>
            <a:r>
              <a:rPr lang="en-US" baseline="0" dirty="0" smtClean="0"/>
              <a:t>Now to simplify presentation assume that we’ve guessed the size of the minimal k-spanner OPT.</a:t>
            </a:r>
          </a:p>
          <a:p>
            <a:r>
              <a:rPr lang="en-US" baseline="0" dirty="0" smtClean="0"/>
              <a:t>It can only take at most n^2 different values, so we can go iterate through all of them.</a:t>
            </a:r>
          </a:p>
          <a:p>
            <a:endParaRPr lang="en-US" baseline="0" dirty="0" smtClean="0"/>
          </a:p>
        </p:txBody>
      </p:sp>
      <p:sp>
        <p:nvSpPr>
          <p:cNvPr id="4" name="Slide Number Placeholder 3"/>
          <p:cNvSpPr>
            <a:spLocks noGrp="1"/>
          </p:cNvSpPr>
          <p:nvPr>
            <p:ph type="sldNum" sz="quarter" idx="10"/>
          </p:nvPr>
        </p:nvSpPr>
        <p:spPr/>
        <p:txBody>
          <a:bodyPr/>
          <a:lstStyle/>
          <a:p>
            <a:fld id="{7D06C8D6-2C87-486D-A820-28B553E4BF44}" type="slidenum">
              <a:rPr lang="en-US" smtClean="0"/>
              <a:t>14</a:t>
            </a:fld>
            <a:endParaRPr lang="en-US"/>
          </a:p>
        </p:txBody>
      </p:sp>
    </p:spTree>
    <p:extLst>
      <p:ext uri="{BB962C8B-B14F-4D97-AF65-F5344CB8AC3E}">
        <p14:creationId xmlns:p14="http://schemas.microsoft.com/office/powerpoint/2010/main" val="25513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we’ve guessed OPT, w</a:t>
            </a:r>
            <a:r>
              <a:rPr lang="en-US" dirty="0" smtClean="0"/>
              <a:t>e replace the objective function by an inequality. </a:t>
            </a:r>
          </a:p>
          <a:p>
            <a:r>
              <a:rPr lang="en-US" dirty="0" smtClean="0"/>
              <a:t>We</a:t>
            </a:r>
            <a:r>
              <a:rPr lang="en-US" baseline="0" dirty="0" smtClean="0"/>
              <a:t> </a:t>
            </a:r>
            <a:r>
              <a:rPr lang="en-US" dirty="0" smtClean="0"/>
              <a:t>design a separation oracle to check the feasibility of the resulting LP.</a:t>
            </a:r>
          </a:p>
          <a:p>
            <a:endParaRPr lang="en-US" dirty="0" smtClean="0"/>
          </a:p>
          <a:p>
            <a:r>
              <a:rPr lang="en-US" dirty="0" smtClean="0"/>
              <a:t>Given some</a:t>
            </a:r>
            <a:r>
              <a:rPr lang="en-US" baseline="0" dirty="0" smtClean="0"/>
              <a:t> solution to the LP a separation oracle needs to either accept it as a feasible or reject and provide a violated constraint.</a:t>
            </a:r>
          </a:p>
          <a:p>
            <a:r>
              <a:rPr lang="en-US" dirty="0" smtClean="0"/>
              <a:t>We are going to use a _randomized_ separation oracle, so behavior in both cases can</a:t>
            </a:r>
            <a:r>
              <a:rPr lang="en-US" baseline="0" dirty="0" smtClean="0"/>
              <a:t> be different due to the randomness.</a:t>
            </a:r>
            <a:endParaRPr lang="en-US" dirty="0" smtClean="0"/>
          </a:p>
          <a:p>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15</a:t>
            </a:fld>
            <a:endParaRPr lang="en-US"/>
          </a:p>
        </p:txBody>
      </p:sp>
    </p:spTree>
    <p:extLst>
      <p:ext uri="{BB962C8B-B14F-4D97-AF65-F5344CB8AC3E}">
        <p14:creationId xmlns:p14="http://schemas.microsoft.com/office/powerpoint/2010/main" val="128024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randomized oracle will</a:t>
            </a:r>
            <a:r>
              <a:rPr lang="en-US" baseline="0" dirty="0" smtClean="0"/>
              <a:t> do randomized rounding of the current LP solution.</a:t>
            </a:r>
          </a:p>
          <a:p>
            <a:endParaRPr lang="en-US" baseline="0" dirty="0" smtClean="0"/>
          </a:p>
          <a:p>
            <a:r>
              <a:rPr lang="en-US" baseline="0" dirty="0" smtClean="0"/>
              <a:t>It will construct an edge set, by including each edge of the graph with probability, proportional to its fractional selection variable.</a:t>
            </a:r>
          </a:p>
          <a:p>
            <a:r>
              <a:rPr lang="en-US" baseline="0" dirty="0" smtClean="0"/>
              <a:t>To get the probability we scale the fractional selection by a factor \</a:t>
            </a:r>
            <a:r>
              <a:rPr lang="en-US" baseline="0" dirty="0" err="1" smtClean="0"/>
              <a:t>sqrt</a:t>
            </a:r>
            <a:r>
              <a:rPr lang="en-US" baseline="0" dirty="0" smtClean="0"/>
              <a:t>{n}</a:t>
            </a:r>
            <a:r>
              <a:rPr lang="en-US" baseline="0" dirty="0" err="1" smtClean="0"/>
              <a:t>ln</a:t>
            </a:r>
            <a:r>
              <a:rPr lang="en-US" baseline="0" dirty="0" smtClean="0"/>
              <a:t> n and if it exceeds one select the edge deterministically. </a:t>
            </a:r>
          </a:p>
          <a:p>
            <a:endParaRPr lang="en-US" baseline="0" dirty="0" smtClean="0"/>
          </a:p>
          <a:p>
            <a:r>
              <a:rPr lang="en-US" baseline="0" dirty="0" smtClean="0"/>
              <a:t>If the current solution is feasible, then we will have spanner of size \</a:t>
            </a:r>
            <a:r>
              <a:rPr lang="en-US" baseline="0" dirty="0" err="1" smtClean="0"/>
              <a:t>tildeO</a:t>
            </a:r>
            <a:r>
              <a:rPr lang="en-US" baseline="0" dirty="0" smtClean="0"/>
              <a:t>(\</a:t>
            </a:r>
            <a:r>
              <a:rPr lang="en-US" baseline="0" dirty="0" err="1" smtClean="0"/>
              <a:t>sqrt</a:t>
            </a:r>
            <a:r>
              <a:rPr lang="en-US" baseline="0" dirty="0" smtClean="0"/>
              <a:t>{n}) * OPT </a:t>
            </a:r>
            <a:r>
              <a:rPr lang="en-US" baseline="0" dirty="0" err="1" smtClean="0"/>
              <a:t>w.h.p</a:t>
            </a:r>
            <a:r>
              <a:rPr lang="en-US" baseline="0" dirty="0" smtClean="0"/>
              <a:t>. and we succeed.</a:t>
            </a:r>
          </a:p>
          <a:p>
            <a:r>
              <a:rPr lang="en-US" baseline="0" dirty="0" smtClean="0"/>
              <a:t>If the solution is infeasible, then we find an </a:t>
            </a:r>
            <a:r>
              <a:rPr lang="en-US" baseline="0" dirty="0" err="1" smtClean="0"/>
              <a:t>antispanner</a:t>
            </a:r>
            <a:r>
              <a:rPr lang="en-US" baseline="0" dirty="0" smtClean="0"/>
              <a:t>, which corresponds to a violated constraint.</a:t>
            </a:r>
          </a:p>
          <a:p>
            <a:endParaRPr lang="en-US" baseline="0" dirty="0" smtClean="0"/>
          </a:p>
          <a:p>
            <a:r>
              <a:rPr lang="en-US" baseline="0" dirty="0" smtClean="0"/>
              <a:t>As we do randomized rounding in both cases there is a probability of failure.</a:t>
            </a:r>
          </a:p>
          <a:p>
            <a:r>
              <a:rPr lang="en-US" baseline="0" dirty="0" smtClean="0"/>
              <a:t>If we have a spanner, its size can be too large.</a:t>
            </a:r>
          </a:p>
          <a:p>
            <a:r>
              <a:rPr lang="en-US" baseline="0" dirty="0" smtClean="0"/>
              <a:t>If we don’t have a spanner then the constraint corresponding to the </a:t>
            </a:r>
            <a:r>
              <a:rPr lang="en-US" baseline="0" dirty="0" err="1" smtClean="0"/>
              <a:t>antispanner</a:t>
            </a:r>
            <a:r>
              <a:rPr lang="en-US" baseline="0" dirty="0" smtClean="0"/>
              <a:t> can be not violated.</a:t>
            </a:r>
          </a:p>
          <a:p>
            <a:r>
              <a:rPr lang="en-US" baseline="0" dirty="0" smtClean="0"/>
              <a:t>We show that any of these events happens with exponentially small probability.</a:t>
            </a:r>
          </a:p>
          <a:p>
            <a:endParaRPr lang="en-US" baseline="0" dirty="0" smtClean="0"/>
          </a:p>
          <a:p>
            <a:r>
              <a:rPr lang="en-US" baseline="0" dirty="0" smtClean="0"/>
              <a:t>This was the algorithm for directed k-spanner.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16</a:t>
            </a:fld>
            <a:endParaRPr lang="en-US"/>
          </a:p>
        </p:txBody>
      </p:sp>
    </p:spTree>
    <p:extLst>
      <p:ext uri="{BB962C8B-B14F-4D97-AF65-F5344CB8AC3E}">
        <p14:creationId xmlns:p14="http://schemas.microsoft.com/office/powerpoint/2010/main" val="1713108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For</a:t>
                </a:r>
                <a:r>
                  <a:rPr lang="en-US" baseline="0" dirty="0" smtClean="0"/>
                  <a:t> unit-length 3-spanner we give a </a:t>
                </a:r>
                <a14:m>
                  <m:oMath xmlns:m="http://schemas.openxmlformats.org/officeDocument/2006/math">
                    <m:acc>
                      <m:accPr>
                        <m:chr m:val="̃"/>
                        <m:ctrlPr>
                          <a:rPr lang="en-US" b="0" i="1" dirty="0" smtClean="0">
                            <a:latin typeface="Cambria Math"/>
                          </a:rPr>
                        </m:ctrlPr>
                      </m:accPr>
                      <m:e>
                        <m:r>
                          <a:rPr lang="en-US" b="0" i="1" dirty="0" smtClean="0">
                            <a:latin typeface="Cambria Math"/>
                          </a:rPr>
                          <m:t>𝑂</m:t>
                        </m:r>
                      </m:e>
                    </m:acc>
                    <m:r>
                      <a:rPr lang="en-US" i="1" dirty="0" smtClean="0">
                        <a:latin typeface="Cambria Math"/>
                      </a:rPr>
                      <m:t>(</m:t>
                    </m:r>
                    <m:sSup>
                      <m:sSupPr>
                        <m:ctrlPr>
                          <a:rPr lang="en-US" b="0" i="1" dirty="0" smtClean="0">
                            <a:latin typeface="Cambria Math"/>
                          </a:rPr>
                        </m:ctrlPr>
                      </m:sSupPr>
                      <m:e>
                        <m:r>
                          <a:rPr lang="en-US" i="1" dirty="0" smtClean="0">
                            <a:latin typeface="Cambria Math"/>
                          </a:rPr>
                          <m:t>𝑛</m:t>
                        </m:r>
                      </m:e>
                      <m:sup>
                        <m:r>
                          <a:rPr lang="en-US" b="0" i="1" dirty="0" smtClean="0">
                            <a:latin typeface="Cambria Math"/>
                          </a:rPr>
                          <m:t>1/3</m:t>
                        </m:r>
                      </m:sup>
                    </m:sSup>
                    <m:r>
                      <a:rPr lang="en-US" i="1" dirty="0" smtClean="0">
                        <a:latin typeface="Cambria Math"/>
                      </a:rPr>
                      <m:t>)</m:t>
                    </m:r>
                  </m:oMath>
                </a14:m>
                <a:r>
                  <a:rPr lang="en-US" dirty="0" smtClean="0"/>
                  <a:t>-approximation.</a:t>
                </a:r>
                <a:endParaRPr lang="en-US" baseline="0" dirty="0" smtClean="0"/>
              </a:p>
              <a:p>
                <a:endParaRPr lang="en-US" baseline="0" dirty="0" smtClean="0"/>
              </a:p>
              <a:p>
                <a:r>
                  <a:rPr lang="en-US" baseline="0" dirty="0" smtClean="0"/>
                  <a:t>First we use sampling </a:t>
                </a:r>
                <a14:m>
                  <m:oMath xmlns:m="http://schemas.openxmlformats.org/officeDocument/2006/math">
                    <m:acc>
                      <m:accPr>
                        <m:chr m:val="̃"/>
                        <m:ctrlPr>
                          <a:rPr lang="en-US" b="0" i="1" dirty="0" smtClean="0">
                            <a:latin typeface="Cambria Math"/>
                          </a:rPr>
                        </m:ctrlPr>
                      </m:accPr>
                      <m:e>
                        <m:r>
                          <a:rPr lang="en-US" b="0" i="1" dirty="0" smtClean="0">
                            <a:latin typeface="Cambria Math"/>
                          </a:rPr>
                          <m:t>𝑂</m:t>
                        </m:r>
                      </m:e>
                    </m:acc>
                    <m:r>
                      <a:rPr lang="en-US" i="1" dirty="0" smtClean="0">
                        <a:latin typeface="Cambria Math"/>
                      </a:rPr>
                      <m:t>(</m:t>
                    </m:r>
                    <m:sSup>
                      <m:sSupPr>
                        <m:ctrlPr>
                          <a:rPr lang="en-US" b="0" i="1" dirty="0" smtClean="0">
                            <a:latin typeface="Cambria Math"/>
                          </a:rPr>
                        </m:ctrlPr>
                      </m:sSupPr>
                      <m:e>
                        <m:r>
                          <a:rPr lang="en-US" i="1" dirty="0" smtClean="0">
                            <a:latin typeface="Cambria Math"/>
                          </a:rPr>
                          <m:t>𝑛</m:t>
                        </m:r>
                      </m:e>
                      <m:sup>
                        <m:r>
                          <a:rPr lang="en-US" b="0" i="1" dirty="0" smtClean="0">
                            <a:latin typeface="Cambria Math"/>
                          </a:rPr>
                          <m:t>1/3</m:t>
                        </m:r>
                      </m:sup>
                    </m:sSup>
                    <m:r>
                      <a:rPr lang="en-US" i="1" dirty="0" smtClean="0">
                        <a:latin typeface="Cambria Math"/>
                      </a:rPr>
                      <m:t>)</m:t>
                    </m:r>
                  </m:oMath>
                </a14:m>
                <a:r>
                  <a:rPr lang="en-US" baseline="0" dirty="0" smtClean="0"/>
                  <a:t> times.</a:t>
                </a:r>
              </a:p>
              <a:p>
                <a:r>
                  <a:rPr lang="en-US" baseline="0" dirty="0" smtClean="0"/>
                  <a:t>To achieve better approximation in the LP step we change the rounding scheme.</a:t>
                </a:r>
              </a:p>
              <a:p>
                <a:endParaRPr lang="en-US" baseline="0" dirty="0" smtClean="0"/>
              </a:p>
              <a:p>
                <a:r>
                  <a:rPr lang="en-US" baseline="0" dirty="0" smtClean="0"/>
                  <a:t>We use a simplified version of rounding, used by </a:t>
                </a:r>
                <a:r>
                  <a:rPr lang="en-US" baseline="0" dirty="0" err="1" smtClean="0"/>
                  <a:t>Dinitz</a:t>
                </a:r>
                <a:r>
                  <a:rPr lang="en-US" baseline="0" dirty="0" smtClean="0"/>
                  <a:t> and </a:t>
                </a:r>
                <a:r>
                  <a:rPr lang="en-US" baseline="0" dirty="0" err="1" smtClean="0"/>
                  <a:t>Krauthgamer</a:t>
                </a:r>
                <a:r>
                  <a:rPr lang="en-US" baseline="0" dirty="0" smtClean="0"/>
                  <a:t>.</a:t>
                </a:r>
              </a:p>
              <a:p>
                <a:r>
                  <a:rPr lang="en-US" baseline="0" dirty="0" smtClean="0"/>
                  <a:t>For each vertex we sample a random real value uniformly distributed on the interval zero-one.</a:t>
                </a:r>
              </a:p>
              <a:p>
                <a:endParaRPr lang="en-US" baseline="0" dirty="0" smtClean="0"/>
              </a:p>
              <a:p>
                <a:r>
                  <a:rPr lang="en-US" baseline="0" dirty="0" smtClean="0"/>
                  <a:t>Then we include into the spanner all edges (</a:t>
                </a:r>
                <a:r>
                  <a:rPr lang="en-US" baseline="0" dirty="0" err="1" smtClean="0"/>
                  <a:t>u,v</a:t>
                </a:r>
                <a:r>
                  <a:rPr lang="en-US" baseline="0" dirty="0" smtClean="0"/>
                  <a:t>), for which the following condition is satisfied:</a:t>
                </a:r>
              </a:p>
              <a:p>
                <a:r>
                  <a:rPr lang="en-US" baseline="0" dirty="0" smtClean="0"/>
                  <a:t>Minimum of the random values on endpoints of the edge is at most the fractional selection from the LP times a scaling factor.</a:t>
                </a:r>
              </a:p>
              <a:p>
                <a:endParaRPr lang="en-US" baseline="0" dirty="0" smtClean="0"/>
              </a:p>
              <a:p>
                <a:r>
                  <a:rPr lang="en-US" baseline="0" dirty="0" smtClean="0"/>
                  <a:t>We </a:t>
                </a:r>
                <a:r>
                  <a:rPr lang="en-US" baseline="0" dirty="0" err="1" smtClean="0"/>
                  <a:t>simiplify</a:t>
                </a:r>
                <a:r>
                  <a:rPr lang="en-US" baseline="0" dirty="0" smtClean="0"/>
                  <a:t> the analysis of a dual flow-based LP, given in DK’11, to show that given a feasible solution to the LP the rounding gives a 3-spanner with high probability.</a:t>
                </a:r>
              </a:p>
              <a:p>
                <a:endParaRPr lang="en-US" baseline="0" dirty="0" smtClean="0"/>
              </a:p>
              <a:p>
                <a:endParaRPr lang="en-US" dirty="0"/>
              </a:p>
            </p:txBody>
          </p:sp>
        </mc:Choice>
        <mc:Fallback xmlns="">
          <p:sp>
            <p:nvSpPr>
              <p:cNvPr id="3" name="Notes Placeholder 2"/>
              <p:cNvSpPr>
                <a:spLocks noGrp="1"/>
              </p:cNvSpPr>
              <p:nvPr>
                <p:ph type="body" idx="1"/>
              </p:nvPr>
            </p:nvSpPr>
            <p:spPr/>
            <p:txBody>
              <a:bodyPr/>
              <a:lstStyle/>
              <a:p>
                <a:r>
                  <a:rPr lang="en-US" dirty="0" smtClean="0"/>
                  <a:t>For</a:t>
                </a:r>
                <a:r>
                  <a:rPr lang="en-US" baseline="0" dirty="0" smtClean="0"/>
                  <a:t> unit-length 3-spanner we give a </a:t>
                </a:r>
                <a:r>
                  <a:rPr lang="en-US" b="0" i="0" dirty="0" smtClean="0">
                    <a:latin typeface="Cambria Math"/>
                  </a:rPr>
                  <a:t>𝑂</a:t>
                </a:r>
                <a:r>
                  <a:rPr lang="en-US" b="0" i="0" dirty="0" smtClean="0">
                    <a:latin typeface="Cambria Math"/>
                  </a:rPr>
                  <a:t> ̃</a:t>
                </a:r>
                <a:r>
                  <a:rPr lang="en-US" i="0" dirty="0" smtClean="0">
                    <a:latin typeface="Cambria Math"/>
                  </a:rPr>
                  <a:t>(𝑛</a:t>
                </a:r>
                <a:r>
                  <a:rPr lang="en-US" b="0" i="0" dirty="0" smtClean="0">
                    <a:latin typeface="Cambria Math"/>
                  </a:rPr>
                  <a:t>^(1/3)</a:t>
                </a:r>
                <a:r>
                  <a:rPr lang="en-US" i="0" dirty="0" smtClean="0">
                    <a:latin typeface="Cambria Math"/>
                  </a:rPr>
                  <a:t>)</a:t>
                </a:r>
                <a:r>
                  <a:rPr lang="en-US" dirty="0" smtClean="0"/>
                  <a:t>-</a:t>
                </a:r>
                <a:r>
                  <a:rPr lang="en-US" dirty="0" smtClean="0"/>
                  <a:t>approximation.</a:t>
                </a:r>
                <a:endParaRPr lang="en-US" baseline="0" dirty="0" smtClean="0"/>
              </a:p>
              <a:p>
                <a:endParaRPr lang="en-US" baseline="0" dirty="0" smtClean="0"/>
              </a:p>
              <a:p>
                <a:r>
                  <a:rPr lang="en-US" baseline="0" dirty="0" smtClean="0"/>
                  <a:t>First we use sampling </a:t>
                </a:r>
                <a:r>
                  <a:rPr lang="en-US" b="0" i="0" dirty="0" smtClean="0">
                    <a:latin typeface="Cambria Math"/>
                  </a:rPr>
                  <a:t>𝑂</a:t>
                </a:r>
                <a:r>
                  <a:rPr lang="en-US" b="0" i="0" dirty="0" smtClean="0">
                    <a:latin typeface="Cambria Math"/>
                  </a:rPr>
                  <a:t> ̃</a:t>
                </a:r>
                <a:r>
                  <a:rPr lang="en-US" i="0" dirty="0" smtClean="0">
                    <a:latin typeface="Cambria Math"/>
                  </a:rPr>
                  <a:t>(𝑛</a:t>
                </a:r>
                <a:r>
                  <a:rPr lang="en-US" b="0" i="0" dirty="0" smtClean="0">
                    <a:latin typeface="Cambria Math"/>
                  </a:rPr>
                  <a:t>^(1/3)</a:t>
                </a:r>
                <a:r>
                  <a:rPr lang="en-US" i="0" dirty="0" smtClean="0">
                    <a:latin typeface="Cambria Math"/>
                  </a:rPr>
                  <a:t>)</a:t>
                </a:r>
                <a:r>
                  <a:rPr lang="en-US" baseline="0" dirty="0" smtClean="0"/>
                  <a:t> times.</a:t>
                </a:r>
              </a:p>
              <a:p>
                <a:r>
                  <a:rPr lang="en-US" baseline="0" dirty="0" smtClean="0"/>
                  <a:t>To achieve better approximation in the LP step we change the rounding scheme.</a:t>
                </a:r>
              </a:p>
              <a:p>
                <a:endParaRPr lang="en-US" baseline="0" dirty="0" smtClean="0"/>
              </a:p>
              <a:p>
                <a:r>
                  <a:rPr lang="en-US" baseline="0" dirty="0" smtClean="0"/>
                  <a:t>We use a simplified version of rounding, used by </a:t>
                </a:r>
                <a:r>
                  <a:rPr lang="en-US" baseline="0" dirty="0" err="1" smtClean="0"/>
                  <a:t>Dinitz</a:t>
                </a:r>
                <a:r>
                  <a:rPr lang="en-US" baseline="0" dirty="0" smtClean="0"/>
                  <a:t> and </a:t>
                </a:r>
                <a:r>
                  <a:rPr lang="en-US" baseline="0" dirty="0" err="1" smtClean="0"/>
                  <a:t>Krauthgamer</a:t>
                </a:r>
                <a:r>
                  <a:rPr lang="en-US" baseline="0" dirty="0" smtClean="0"/>
                  <a:t>.</a:t>
                </a:r>
              </a:p>
              <a:p>
                <a:r>
                  <a:rPr lang="en-US" baseline="0" dirty="0" smtClean="0"/>
                  <a:t>For each vertex we sample a random real value uniformly distributed on the interval zero-one.</a:t>
                </a:r>
              </a:p>
              <a:p>
                <a:endParaRPr lang="en-US" baseline="0" dirty="0" smtClean="0"/>
              </a:p>
              <a:p>
                <a:r>
                  <a:rPr lang="en-US" baseline="0" dirty="0" smtClean="0"/>
                  <a:t>Then we include into the spanner all edges (</a:t>
                </a:r>
                <a:r>
                  <a:rPr lang="en-US" baseline="0" dirty="0" err="1" smtClean="0"/>
                  <a:t>u,v</a:t>
                </a:r>
                <a:r>
                  <a:rPr lang="en-US" baseline="0" dirty="0" smtClean="0"/>
                  <a:t>), for which the following condition is satisfied:</a:t>
                </a:r>
              </a:p>
              <a:p>
                <a:r>
                  <a:rPr lang="en-US" baseline="0" dirty="0" smtClean="0"/>
                  <a:t>Minimum of the random values on endpoints of the edge is at most the fractional selection from the LP times a scaling factor.</a:t>
                </a:r>
              </a:p>
              <a:p>
                <a:endParaRPr lang="en-US" baseline="0" dirty="0" smtClean="0"/>
              </a:p>
              <a:p>
                <a:r>
                  <a:rPr lang="en-US" baseline="0" dirty="0" smtClean="0"/>
                  <a:t>We </a:t>
                </a:r>
                <a:r>
                  <a:rPr lang="en-US" baseline="0" dirty="0" err="1" smtClean="0"/>
                  <a:t>simiplify</a:t>
                </a:r>
                <a:r>
                  <a:rPr lang="en-US" baseline="0" dirty="0" smtClean="0"/>
                  <a:t> the analysis of a dual flow-based LP, given in DK’11, to show that given a feasible solution to the LP the rounding gives a 3-spanner with high probability.</a:t>
                </a:r>
              </a:p>
              <a:p>
                <a:endParaRPr lang="en-US" baseline="0" dirty="0" smtClean="0"/>
              </a:p>
              <a:p>
                <a:endParaRPr lang="en-US" dirty="0"/>
              </a:p>
            </p:txBody>
          </p:sp>
        </mc:Fallback>
      </mc:AlternateContent>
      <p:sp>
        <p:nvSpPr>
          <p:cNvPr id="4" name="Slide Number Placeholder 3"/>
          <p:cNvSpPr>
            <a:spLocks noGrp="1"/>
          </p:cNvSpPr>
          <p:nvPr>
            <p:ph type="sldNum" sz="quarter" idx="10"/>
          </p:nvPr>
        </p:nvSpPr>
        <p:spPr/>
        <p:txBody>
          <a:bodyPr/>
          <a:lstStyle/>
          <a:p>
            <a:fld id="{7D06C8D6-2C87-486D-A820-28B553E4BF44}" type="slidenum">
              <a:rPr lang="en-US" smtClean="0"/>
              <a:t>17</a:t>
            </a:fld>
            <a:endParaRPr lang="en-US"/>
          </a:p>
        </p:txBody>
      </p:sp>
    </p:spTree>
    <p:extLst>
      <p:ext uri="{BB962C8B-B14F-4D97-AF65-F5344CB8AC3E}">
        <p14:creationId xmlns:p14="http://schemas.microsoft.com/office/powerpoint/2010/main" val="89131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introduced</a:t>
            </a:r>
            <a:r>
              <a:rPr lang="en-US" baseline="0" dirty="0" smtClean="0"/>
              <a:t> the technique, which combines sampling with randomized rounding of a linear program.</a:t>
            </a:r>
          </a:p>
          <a:p>
            <a:endParaRPr lang="en-US" baseline="0" dirty="0" smtClean="0"/>
          </a:p>
          <a:p>
            <a:r>
              <a:rPr lang="en-US" baseline="0" dirty="0" smtClean="0"/>
              <a:t>This technique also gives improvement in approximation for the Directed Steiner Forest problem.</a:t>
            </a:r>
          </a:p>
          <a:p>
            <a:r>
              <a:rPr lang="en-US" baseline="0" dirty="0" smtClean="0"/>
              <a:t>Given a graph G and a set of pairs of nodes (</a:t>
            </a:r>
            <a:r>
              <a:rPr lang="en-US" baseline="0" dirty="0" err="1" smtClean="0"/>
              <a:t>s_i</a:t>
            </a:r>
            <a:r>
              <a:rPr lang="en-US" baseline="0" dirty="0" smtClean="0"/>
              <a:t>, </a:t>
            </a:r>
            <a:r>
              <a:rPr lang="en-US" baseline="0" dirty="0" err="1" smtClean="0"/>
              <a:t>t_i</a:t>
            </a:r>
            <a:r>
              <a:rPr lang="en-US" baseline="0" dirty="0" smtClean="0"/>
              <a:t>) the problem is to find the cheapest set of edges, which connects all given pairs.</a:t>
            </a:r>
          </a:p>
          <a:p>
            <a:endParaRPr lang="en-US" baseline="0" dirty="0" smtClean="0"/>
          </a:p>
          <a:p>
            <a:r>
              <a:rPr lang="en-US" baseline="0" dirty="0" smtClean="0"/>
              <a:t>Previous best approximation for this problem was given by Feldman, </a:t>
            </a:r>
            <a:r>
              <a:rPr lang="en-US" baseline="0" dirty="0" err="1" smtClean="0"/>
              <a:t>Kortsarz</a:t>
            </a:r>
            <a:r>
              <a:rPr lang="en-US" baseline="0" dirty="0" smtClean="0"/>
              <a:t> and </a:t>
            </a:r>
            <a:r>
              <a:rPr lang="en-US" baseline="0" dirty="0" err="1" smtClean="0"/>
              <a:t>Nutov</a:t>
            </a:r>
            <a:r>
              <a:rPr lang="en-US" baseline="0" dirty="0" smtClean="0"/>
              <a:t>.</a:t>
            </a:r>
          </a:p>
          <a:p>
            <a:r>
              <a:rPr lang="en-US" baseline="0" dirty="0" smtClean="0"/>
              <a:t>They use sampling together with a linear program similar to the Directed Spanner LP.</a:t>
            </a:r>
          </a:p>
          <a:p>
            <a:r>
              <a:rPr lang="en-US" baseline="0" dirty="0" smtClean="0"/>
              <a:t>They do deterministic rounding of the LP and get \</a:t>
            </a:r>
            <a:r>
              <a:rPr lang="en-US" baseline="0" dirty="0" err="1" smtClean="0"/>
              <a:t>tildeO</a:t>
            </a:r>
            <a:r>
              <a:rPr lang="en-US" baseline="0" dirty="0" smtClean="0"/>
              <a:t>(n^{4/5}+\epsilon) approximation.</a:t>
            </a:r>
          </a:p>
          <a:p>
            <a:endParaRPr lang="en-US" baseline="0" dirty="0" smtClean="0"/>
          </a:p>
          <a:p>
            <a:r>
              <a:rPr lang="en-US" baseline="0" dirty="0" smtClean="0"/>
              <a:t>We do randomized rounding in a similar way that we’ve seen for Directed Spanner and get a \</a:t>
            </a:r>
            <a:r>
              <a:rPr lang="en-US" baseline="0" dirty="0" err="1" smtClean="0"/>
              <a:t>tildeO</a:t>
            </a:r>
            <a:r>
              <a:rPr lang="en-US" baseline="0" dirty="0" smtClean="0"/>
              <a:t>(n^{2/3} + \epsilon)-approximation.</a:t>
            </a:r>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18</a:t>
            </a:fld>
            <a:endParaRPr lang="en-US"/>
          </a:p>
        </p:txBody>
      </p:sp>
    </p:spTree>
    <p:extLst>
      <p:ext uri="{BB962C8B-B14F-4D97-AF65-F5344CB8AC3E}">
        <p14:creationId xmlns:p14="http://schemas.microsoft.com/office/powerpoint/2010/main" val="1761174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 ~O(\</a:t>
            </a:r>
            <a:r>
              <a:rPr lang="en-US" dirty="0" err="1" smtClean="0"/>
              <a:t>sqrt</a:t>
            </a:r>
            <a:r>
              <a:rPr lang="en-US" baseline="0" dirty="0" smtClean="0"/>
              <a:t> n) approximation for the Directed Spanner problem.</a:t>
            </a:r>
          </a:p>
          <a:p>
            <a:endParaRPr lang="en-US" baseline="0" dirty="0" smtClean="0"/>
          </a:p>
          <a:p>
            <a:r>
              <a:rPr lang="en-US" baseline="0" dirty="0" smtClean="0"/>
              <a:t>Can we do better </a:t>
            </a:r>
            <a:r>
              <a:rPr lang="en-US" baseline="0" dirty="0" err="1" smtClean="0"/>
              <a:t>thani</a:t>
            </a:r>
            <a:r>
              <a:rPr lang="en-US" baseline="0" dirty="0" smtClean="0"/>
              <a:t> this?</a:t>
            </a:r>
          </a:p>
          <a:p>
            <a:r>
              <a:rPr lang="en-US" baseline="0" dirty="0" smtClean="0"/>
              <a:t>The hardness result be Elkin and </a:t>
            </a:r>
            <a:r>
              <a:rPr lang="en-US" baseline="0" dirty="0" err="1" smtClean="0"/>
              <a:t>Peleg</a:t>
            </a:r>
            <a:r>
              <a:rPr lang="en-US" baseline="0" dirty="0" smtClean="0"/>
              <a:t> only excludes </a:t>
            </a:r>
            <a:r>
              <a:rPr lang="en-US" baseline="0" dirty="0" err="1" smtClean="0"/>
              <a:t>polylog</a:t>
            </a:r>
            <a:r>
              <a:rPr lang="en-US" baseline="0" dirty="0" smtClean="0"/>
              <a:t>(n)-approximation.</a:t>
            </a:r>
          </a:p>
          <a:p>
            <a:r>
              <a:rPr lang="en-US" baseline="0" dirty="0" smtClean="0"/>
              <a:t>The integrality gap by </a:t>
            </a:r>
            <a:r>
              <a:rPr lang="en-US" baseline="0" dirty="0" err="1" smtClean="0"/>
              <a:t>Dinitz</a:t>
            </a:r>
            <a:r>
              <a:rPr lang="en-US" baseline="0" dirty="0" smtClean="0"/>
              <a:t> and </a:t>
            </a:r>
            <a:r>
              <a:rPr lang="en-US" baseline="0" dirty="0" err="1" smtClean="0"/>
              <a:t>Krauthgamer</a:t>
            </a:r>
            <a:r>
              <a:rPr lang="en-US" baseline="0" dirty="0" smtClean="0"/>
              <a:t> is \Omega(n^{1/3}-\epsilon), so there this is some space here as well.</a:t>
            </a:r>
          </a:p>
          <a:p>
            <a:endParaRPr lang="en-US" baseline="0" dirty="0" smtClean="0"/>
          </a:p>
          <a:p>
            <a:r>
              <a:rPr lang="en-US" baseline="0" dirty="0" smtClean="0"/>
              <a:t>The algorithms we use are simple. Can more powerful techniques (like LP or SDP hierarchies) do better?</a:t>
            </a:r>
          </a:p>
        </p:txBody>
      </p:sp>
      <p:sp>
        <p:nvSpPr>
          <p:cNvPr id="4" name="Slide Number Placeholder 3"/>
          <p:cNvSpPr>
            <a:spLocks noGrp="1"/>
          </p:cNvSpPr>
          <p:nvPr>
            <p:ph type="sldNum" sz="quarter" idx="10"/>
          </p:nvPr>
        </p:nvSpPr>
        <p:spPr/>
        <p:txBody>
          <a:bodyPr/>
          <a:lstStyle/>
          <a:p>
            <a:fld id="{7D06C8D6-2C87-486D-A820-28B553E4BF44}" type="slidenum">
              <a:rPr lang="en-US" smtClean="0"/>
              <a:t>19</a:t>
            </a:fld>
            <a:endParaRPr lang="en-US"/>
          </a:p>
        </p:txBody>
      </p:sp>
    </p:spTree>
    <p:extLst>
      <p:ext uri="{BB962C8B-B14F-4D97-AF65-F5344CB8AC3E}">
        <p14:creationId xmlns:p14="http://schemas.microsoft.com/office/powerpoint/2010/main" val="386157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k-spanner of a graph is the subset of edges of the graph, which preserves distances in the graph up to some multiplicative factor k.</a:t>
            </a:r>
          </a:p>
          <a:p>
            <a:r>
              <a:rPr lang="en-US" baseline="0" dirty="0" smtClean="0"/>
              <a:t>We call this factor stretch, because the distances are stretched at most k times.</a:t>
            </a:r>
          </a:p>
          <a:p>
            <a:r>
              <a:rPr lang="en-US" baseline="0" dirty="0" smtClean="0"/>
              <a:t>This was first implicitly introduced by </a:t>
            </a:r>
            <a:r>
              <a:rPr lang="en-US" baseline="0" dirty="0" err="1" smtClean="0"/>
              <a:t>Awerbuch</a:t>
            </a:r>
            <a:r>
              <a:rPr lang="en-US" baseline="0" dirty="0" smtClean="0"/>
              <a:t> and then explicitly by </a:t>
            </a:r>
            <a:r>
              <a:rPr lang="en-US" baseline="0" dirty="0" err="1" smtClean="0"/>
              <a:t>Peleg</a:t>
            </a:r>
            <a:r>
              <a:rPr lang="en-US" baseline="0" dirty="0" smtClean="0"/>
              <a:t> and Shaffer.</a:t>
            </a:r>
          </a:p>
          <a:p>
            <a:endParaRPr lang="en-US" baseline="0" dirty="0" smtClean="0"/>
          </a:p>
          <a:p>
            <a:r>
              <a:rPr lang="en-US" baseline="0" dirty="0" smtClean="0"/>
              <a:t>The computational problem we will be considering today is to find the _sparsest_ k-spanner of a graph.</a:t>
            </a:r>
          </a:p>
          <a:p>
            <a:r>
              <a:rPr lang="en-US" baseline="0" dirty="0" smtClean="0"/>
              <a:t>We will focus on directed graphs with edges of arbitrary length.</a:t>
            </a:r>
          </a:p>
          <a:p>
            <a:endParaRPr lang="en-US" baseline="0" dirty="0" smtClean="0"/>
          </a:p>
          <a:p>
            <a:r>
              <a:rPr lang="en-US" baseline="0" dirty="0" smtClean="0"/>
              <a:t>Here is an example: Green set of edges corresponds to the sparsest spanner of the graph on the left, preserving distances up to some small factor.</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2</a:t>
            </a:fld>
            <a:endParaRPr lang="en-US"/>
          </a:p>
        </p:txBody>
      </p:sp>
    </p:spTree>
    <p:extLst>
      <p:ext uri="{BB962C8B-B14F-4D97-AF65-F5344CB8AC3E}">
        <p14:creationId xmlns:p14="http://schemas.microsoft.com/office/powerpoint/2010/main" val="2525504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a:t>
            </a:r>
          </a:p>
          <a:p>
            <a:endParaRPr lang="en-US" dirty="0" smtClean="0"/>
          </a:p>
          <a:p>
            <a:r>
              <a:rPr lang="en-US" dirty="0" smtClean="0"/>
              <a:t>You</a:t>
            </a:r>
            <a:r>
              <a:rPr lang="en-US" baseline="0" dirty="0" smtClean="0"/>
              <a:t> can find the slides on my homepage.</a:t>
            </a:r>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20</a:t>
            </a:fld>
            <a:endParaRPr lang="en-US"/>
          </a:p>
        </p:txBody>
      </p:sp>
    </p:spTree>
    <p:extLst>
      <p:ext uri="{BB962C8B-B14F-4D97-AF65-F5344CB8AC3E}">
        <p14:creationId xmlns:p14="http://schemas.microsoft.com/office/powerpoint/2010/main" val="288734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different variation</a:t>
            </a:r>
            <a:r>
              <a:rPr lang="en-US" baseline="0" dirty="0" smtClean="0"/>
              <a:t>s of the problem.</a:t>
            </a:r>
          </a:p>
          <a:p>
            <a:r>
              <a:rPr lang="en-US" baseline="0" dirty="0" smtClean="0"/>
              <a:t>One important case is when all edge lengths are unit. In this case k is an integer number.</a:t>
            </a:r>
          </a:p>
          <a:p>
            <a:r>
              <a:rPr lang="en-US" baseline="0" dirty="0" smtClean="0"/>
              <a:t>If all edges have unit lengths and the graph is transitively closed then it is a transitive-closure spanner.</a:t>
            </a:r>
          </a:p>
          <a:p>
            <a:endParaRPr lang="en-US" baseline="0" dirty="0" smtClean="0"/>
          </a:p>
          <a:p>
            <a:r>
              <a:rPr lang="en-US" dirty="0" smtClean="0"/>
              <a:t>A more general version</a:t>
            </a:r>
            <a:r>
              <a:rPr lang="en-US" baseline="0" dirty="0" smtClean="0"/>
              <a:t> we want to find not just the sparsest spanner, but the cheapest one.</a:t>
            </a:r>
          </a:p>
          <a:p>
            <a:r>
              <a:rPr lang="en-US" baseline="0" dirty="0" smtClean="0"/>
              <a:t>Here edges have some costs, associated with them, that are independent of edge lengths.</a:t>
            </a:r>
          </a:p>
          <a:p>
            <a:r>
              <a:rPr lang="en-US" baseline="0" dirty="0" smtClean="0"/>
              <a:t>This is called Minimum Cost spanner problem.</a:t>
            </a:r>
          </a:p>
          <a:p>
            <a:r>
              <a:rPr lang="en-US" baseline="0" dirty="0" smtClean="0"/>
              <a:t>*If all the costs are 1 it becomes just a Directed Spanner Problem.</a:t>
            </a:r>
          </a:p>
          <a:p>
            <a:endParaRPr lang="en-US" baseline="0" dirty="0" smtClean="0"/>
          </a:p>
          <a:p>
            <a:r>
              <a:rPr lang="en-US" baseline="0" dirty="0" smtClean="0"/>
              <a:t>In some cases there are no sparse spanners. Sometimes it is useful to allow to use Steiner vertices, which are not present in the original graph and draw edges from them as well. These can help you save a lot, as shown on the picture. These are called Steiner spanners.</a:t>
            </a:r>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3</a:t>
            </a:fld>
            <a:endParaRPr lang="en-US"/>
          </a:p>
        </p:txBody>
      </p:sp>
    </p:spTree>
    <p:extLst>
      <p:ext uri="{BB962C8B-B14F-4D97-AF65-F5344CB8AC3E}">
        <p14:creationId xmlns:p14="http://schemas.microsoft.com/office/powerpoint/2010/main" val="249688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a:t>
            </a:r>
            <a:r>
              <a:rPr lang="en-US" baseline="0" dirty="0" smtClean="0"/>
              <a:t> motivation and the first application of spanners was simulating synchronized protocols in unsynchronized networks.</a:t>
            </a:r>
          </a:p>
          <a:p>
            <a:r>
              <a:rPr lang="en-US" baseline="0" dirty="0" smtClean="0"/>
              <a:t>This was introduced by </a:t>
            </a:r>
            <a:r>
              <a:rPr lang="en-US" baseline="0" dirty="0" err="1" smtClean="0"/>
              <a:t>Peleg</a:t>
            </a:r>
            <a:r>
              <a:rPr lang="en-US" baseline="0" dirty="0" smtClean="0"/>
              <a:t> and </a:t>
            </a:r>
            <a:r>
              <a:rPr lang="en-US" baseline="0" dirty="0" err="1" smtClean="0"/>
              <a:t>Upfal</a:t>
            </a:r>
            <a:r>
              <a:rPr lang="en-US" baseline="0" dirty="0" smtClean="0"/>
              <a:t>.</a:t>
            </a:r>
          </a:p>
          <a:p>
            <a:endParaRPr lang="en-US" baseline="0" dirty="0" smtClean="0"/>
          </a:p>
          <a:p>
            <a:r>
              <a:rPr lang="en-US" baseline="0" dirty="0" smtClean="0"/>
              <a:t>Other applications include efficient routing, approximation algorithms for shortest paths in different settings (parallel, distributed and streaming) and for approximate distance oracles.</a:t>
            </a:r>
          </a:p>
          <a:p>
            <a:endParaRPr lang="en-US" baseline="0" dirty="0" smtClean="0"/>
          </a:p>
          <a:p>
            <a:r>
              <a:rPr lang="en-US" baseline="0" dirty="0" smtClean="0"/>
              <a:t>In approximate distance oracles you want not just to have a sparse </a:t>
            </a:r>
            <a:r>
              <a:rPr lang="en-US" baseline="0" dirty="0" err="1" smtClean="0"/>
              <a:t>subgraph</a:t>
            </a:r>
            <a:r>
              <a:rPr lang="en-US" baseline="0" dirty="0" smtClean="0"/>
              <a:t>, but a data structure, which uses small space and can answer shortest path queries efficiently.</a:t>
            </a:r>
          </a:p>
          <a:p>
            <a:endParaRPr lang="en-US" baseline="0" dirty="0" smtClean="0"/>
          </a:p>
        </p:txBody>
      </p:sp>
      <p:sp>
        <p:nvSpPr>
          <p:cNvPr id="4" name="Slide Number Placeholder 3"/>
          <p:cNvSpPr>
            <a:spLocks noGrp="1"/>
          </p:cNvSpPr>
          <p:nvPr>
            <p:ph type="sldNum" sz="quarter" idx="10"/>
          </p:nvPr>
        </p:nvSpPr>
        <p:spPr/>
        <p:txBody>
          <a:bodyPr/>
          <a:lstStyle/>
          <a:p>
            <a:fld id="{7D06C8D6-2C87-486D-A820-28B553E4BF44}" type="slidenum">
              <a:rPr lang="en-US" smtClean="0"/>
              <a:t>4</a:t>
            </a:fld>
            <a:endParaRPr lang="en-US"/>
          </a:p>
        </p:txBody>
      </p:sp>
    </p:spTree>
    <p:extLst>
      <p:ext uri="{BB962C8B-B14F-4D97-AF65-F5344CB8AC3E}">
        <p14:creationId xmlns:p14="http://schemas.microsoft.com/office/powerpoint/2010/main" val="256173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the previous applications,</a:t>
            </a:r>
            <a:r>
              <a:rPr lang="en-US" baseline="0" dirty="0" smtClean="0"/>
              <a:t> if your graph is directed, then you need a directed spanner.</a:t>
            </a:r>
          </a:p>
          <a:p>
            <a:r>
              <a:rPr lang="en-US" baseline="0" dirty="0" smtClean="0"/>
              <a:t>One new application of directed spanners is in constructing efficient access control hierarchies.</a:t>
            </a:r>
          </a:p>
          <a:p>
            <a:r>
              <a:rPr lang="en-US" baseline="0" dirty="0" smtClean="0"/>
              <a:t>This was introduced by </a:t>
            </a:r>
            <a:r>
              <a:rPr lang="en-US" baseline="0" dirty="0" err="1" smtClean="0"/>
              <a:t>Atallah</a:t>
            </a:r>
            <a:r>
              <a:rPr lang="en-US" baseline="0" dirty="0" smtClean="0"/>
              <a:t>, </a:t>
            </a:r>
            <a:r>
              <a:rPr lang="en-US" baseline="0" dirty="0" err="1" smtClean="0"/>
              <a:t>Frikken</a:t>
            </a:r>
            <a:r>
              <a:rPr lang="en-US" baseline="0" dirty="0" smtClean="0"/>
              <a:t> and Blanton at CCCS’05 and studied by De </a:t>
            </a:r>
            <a:r>
              <a:rPr lang="en-US" baseline="0" dirty="0" err="1" smtClean="0"/>
              <a:t>Santis</a:t>
            </a:r>
            <a:r>
              <a:rPr lang="en-US" baseline="0" dirty="0" smtClean="0"/>
              <a:t>, Ferrara and </a:t>
            </a:r>
            <a:r>
              <a:rPr lang="en-US" baseline="0" dirty="0" err="1" smtClean="0"/>
              <a:t>Masucci</a:t>
            </a:r>
            <a:r>
              <a:rPr lang="en-US" baseline="0" dirty="0" smtClean="0"/>
              <a:t> at MFCS’07.</a:t>
            </a:r>
          </a:p>
          <a:p>
            <a:endParaRPr lang="en-US" baseline="0" dirty="0" smtClean="0"/>
          </a:p>
          <a:p>
            <a:r>
              <a:rPr lang="en-US" baseline="0" dirty="0" smtClean="0"/>
              <a:t>A solution, proposed by BGJRW constructs a sparse transitive closure spanner of the access control hierarchy to </a:t>
            </a:r>
            <a:r>
              <a:rPr lang="en-US" baseline="0" dirty="0" err="1" smtClean="0"/>
              <a:t>sparsify</a:t>
            </a:r>
            <a:r>
              <a:rPr lang="en-US" baseline="0" dirty="0" smtClean="0"/>
              <a:t> it.</a:t>
            </a:r>
          </a:p>
          <a:p>
            <a:endParaRPr lang="en-US" baseline="0" dirty="0" smtClean="0"/>
          </a:p>
          <a:p>
            <a:r>
              <a:rPr lang="en-US" baseline="0" dirty="0" smtClean="0"/>
              <a:t>Steiner spanners can be used for this purpose as well.</a:t>
            </a:r>
          </a:p>
          <a:p>
            <a:r>
              <a:rPr lang="en-US" baseline="0" dirty="0" smtClean="0"/>
              <a:t>We studied this jointly with BBGRW and I will tell more about it on Friday.</a:t>
            </a:r>
          </a:p>
          <a:p>
            <a:endParaRPr lang="en-US" baseline="0" dirty="0" smtClean="0"/>
          </a:p>
          <a:p>
            <a:r>
              <a:rPr lang="en-US" baseline="0" dirty="0" smtClean="0"/>
              <a:t>Another application of unit-length transitive closure spanners is to property testing and property reconstruction.</a:t>
            </a:r>
          </a:p>
        </p:txBody>
      </p:sp>
      <p:sp>
        <p:nvSpPr>
          <p:cNvPr id="4" name="Slide Number Placeholder 3"/>
          <p:cNvSpPr>
            <a:spLocks noGrp="1"/>
          </p:cNvSpPr>
          <p:nvPr>
            <p:ph type="sldNum" sz="quarter" idx="10"/>
          </p:nvPr>
        </p:nvSpPr>
        <p:spPr/>
        <p:txBody>
          <a:bodyPr/>
          <a:lstStyle/>
          <a:p>
            <a:fld id="{7D06C8D6-2C87-486D-A820-28B553E4BF44}" type="slidenum">
              <a:rPr lang="en-US" smtClean="0"/>
              <a:t>5</a:t>
            </a:fld>
            <a:endParaRPr lang="en-US"/>
          </a:p>
        </p:txBody>
      </p:sp>
    </p:spTree>
    <p:extLst>
      <p:ext uri="{BB962C8B-B14F-4D97-AF65-F5344CB8AC3E}">
        <p14:creationId xmlns:p14="http://schemas.microsoft.com/office/powerpoint/2010/main" val="13481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plan for the rest of the talk.</a:t>
            </a:r>
          </a:p>
          <a:p>
            <a:endParaRPr lang="en-US" dirty="0" smtClean="0"/>
          </a:p>
          <a:p>
            <a:r>
              <a:rPr lang="en-US" dirty="0" smtClean="0"/>
              <a:t>First</a:t>
            </a:r>
            <a:r>
              <a:rPr lang="en-US" baseline="0" dirty="0" smtClean="0"/>
              <a:t> we will see why are directed spanners generally harder to approximate than undirected spanners.</a:t>
            </a:r>
            <a:endParaRPr lang="en-US" dirty="0" smtClean="0"/>
          </a:p>
          <a:p>
            <a:endParaRPr lang="en-US" dirty="0" smtClean="0"/>
          </a:p>
          <a:p>
            <a:r>
              <a:rPr lang="en-US" dirty="0" smtClean="0"/>
              <a:t>We </a:t>
            </a:r>
            <a:r>
              <a:rPr lang="en-US" baseline="0" dirty="0" smtClean="0"/>
              <a:t>will see the previous work and results.</a:t>
            </a:r>
          </a:p>
          <a:p>
            <a:endParaRPr lang="en-US" baseline="0" dirty="0" smtClean="0"/>
          </a:p>
          <a:p>
            <a:r>
              <a:rPr lang="en-US" baseline="0" dirty="0" smtClean="0"/>
              <a:t>The previous work introduced a generic framework for directed spanner and related problems.</a:t>
            </a:r>
          </a:p>
          <a:p>
            <a:r>
              <a:rPr lang="en-US" baseline="0" dirty="0" smtClean="0"/>
              <a:t>The framework consists of two stages: sampling and linear programming.</a:t>
            </a:r>
          </a:p>
          <a:p>
            <a:endParaRPr lang="en-US" baseline="0" dirty="0" smtClean="0"/>
          </a:p>
          <a:p>
            <a:r>
              <a:rPr lang="en-US" baseline="0" dirty="0" smtClean="0"/>
              <a:t>We use the same sampling techniques as in the previous work, but give new randomized rounding schemes.</a:t>
            </a:r>
          </a:p>
          <a:p>
            <a:r>
              <a:rPr lang="en-US" baseline="0" dirty="0" smtClean="0"/>
              <a:t>Our contribution is that we show how to use sampling together with randomized rounding of a LP.</a:t>
            </a:r>
          </a:p>
          <a:p>
            <a:r>
              <a:rPr lang="en-US" baseline="0" dirty="0" smtClean="0"/>
              <a:t>This is the technique we are going to use today.</a:t>
            </a:r>
          </a:p>
          <a:p>
            <a:endParaRPr lang="en-US" baseline="0" dirty="0" smtClean="0"/>
          </a:p>
          <a:p>
            <a:r>
              <a:rPr lang="en-US" baseline="0" dirty="0" smtClean="0"/>
              <a:t>Today we will focus on how this technique works for be the Directed Spanner Problem. </a:t>
            </a:r>
          </a:p>
          <a:p>
            <a:r>
              <a:rPr lang="en-US" baseline="0" dirty="0" smtClean="0"/>
              <a:t>It can also be used to improve approximation for some related problems, like Unit-length 3-spanner and Directed Spanner Forest.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6</a:t>
            </a:fld>
            <a:endParaRPr lang="en-US"/>
          </a:p>
        </p:txBody>
      </p:sp>
    </p:spTree>
    <p:extLst>
      <p:ext uri="{BB962C8B-B14F-4D97-AF65-F5344CB8AC3E}">
        <p14:creationId xmlns:p14="http://schemas.microsoft.com/office/powerpoint/2010/main" val="139759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will see, what is the difference between</a:t>
            </a:r>
            <a:r>
              <a:rPr lang="en-US" baseline="0" dirty="0" smtClean="0"/>
              <a:t> undirected and directed spanners.</a:t>
            </a:r>
            <a:endParaRPr lang="en-US" dirty="0" smtClean="0"/>
          </a:p>
          <a:p>
            <a:endParaRPr lang="en-US" dirty="0" smtClean="0"/>
          </a:p>
          <a:p>
            <a:r>
              <a:rPr lang="en-US" dirty="0" smtClean="0"/>
              <a:t>Let n be</a:t>
            </a:r>
            <a:r>
              <a:rPr lang="en-US" baseline="0" dirty="0" smtClean="0"/>
              <a:t> the number of vertices in the graph.</a:t>
            </a:r>
          </a:p>
          <a:p>
            <a:r>
              <a:rPr lang="en-US" baseline="0" dirty="0" smtClean="0"/>
              <a:t>Then every _undirected_  graph has a (2t-1)-spanner with at most n^{1+1/t} edges,</a:t>
            </a:r>
          </a:p>
          <a:p>
            <a:r>
              <a:rPr lang="en-US" baseline="0" dirty="0" smtClean="0"/>
              <a:t>as shown by </a:t>
            </a:r>
            <a:r>
              <a:rPr lang="en-US" baseline="0" dirty="0" err="1" smtClean="0"/>
              <a:t>Althofer</a:t>
            </a:r>
            <a:r>
              <a:rPr lang="en-US" baseline="0" dirty="0" smtClean="0"/>
              <a:t>, Das, </a:t>
            </a:r>
            <a:r>
              <a:rPr lang="en-US" baseline="0" dirty="0" err="1" smtClean="0"/>
              <a:t>Dobkin</a:t>
            </a:r>
            <a:r>
              <a:rPr lang="en-US" baseline="0" dirty="0" smtClean="0"/>
              <a:t>, Joseph and </a:t>
            </a:r>
            <a:r>
              <a:rPr lang="en-US" baseline="0" dirty="0" err="1" smtClean="0"/>
              <a:t>Soares</a:t>
            </a:r>
            <a:r>
              <a:rPr lang="en-US" baseline="0" dirty="0" smtClean="0"/>
              <a:t> back in the nineties.</a:t>
            </a:r>
          </a:p>
          <a:p>
            <a:endParaRPr lang="en-US" baseline="0" dirty="0" smtClean="0"/>
          </a:p>
          <a:p>
            <a:r>
              <a:rPr lang="en-US" baseline="0" dirty="0" smtClean="0"/>
              <a:t>This spanner can be constructed, using a simple </a:t>
            </a:r>
            <a:r>
              <a:rPr lang="en-US" baseline="0" dirty="0" err="1" smtClean="0"/>
              <a:t>Kruskal</a:t>
            </a:r>
            <a:r>
              <a:rPr lang="en-US" baseline="0" dirty="0" smtClean="0"/>
              <a:t>-like greedy algorithm.</a:t>
            </a:r>
          </a:p>
          <a:p>
            <a:r>
              <a:rPr lang="en-US" baseline="0" dirty="0" smtClean="0"/>
              <a:t>The proof of </a:t>
            </a:r>
            <a:r>
              <a:rPr lang="en-US" baseline="0" dirty="0" err="1" smtClean="0"/>
              <a:t>sparsity</a:t>
            </a:r>
            <a:r>
              <a:rPr lang="en-US" baseline="0" dirty="0" smtClean="0"/>
              <a:t> follows from a girth argument.</a:t>
            </a:r>
          </a:p>
          <a:p>
            <a:r>
              <a:rPr lang="en-US" baseline="0" dirty="0" smtClean="0"/>
              <a:t>This give a trivial n^{1/t}-approximation.</a:t>
            </a:r>
          </a:p>
          <a:p>
            <a:endParaRPr lang="en-US" baseline="0" dirty="0" smtClean="0"/>
          </a:p>
          <a:p>
            <a:r>
              <a:rPr lang="en-US" baseline="0" dirty="0" smtClean="0"/>
              <a:t>The fact that undirected graphs have sparse spanners allows to construct time/space-efficient undirected approximate distance oracles.</a:t>
            </a:r>
          </a:p>
          <a:p>
            <a:r>
              <a:rPr lang="en-US" baseline="0" dirty="0" smtClean="0"/>
              <a:t>This was shown by </a:t>
            </a:r>
            <a:r>
              <a:rPr lang="en-US" baseline="0" dirty="0" err="1" smtClean="0"/>
              <a:t>Thorup</a:t>
            </a:r>
            <a:r>
              <a:rPr lang="en-US" baseline="0" dirty="0" smtClean="0"/>
              <a:t> and </a:t>
            </a:r>
            <a:r>
              <a:rPr lang="en-US" baseline="0" dirty="0" err="1" smtClean="0"/>
              <a:t>Zwick</a:t>
            </a:r>
            <a:r>
              <a:rPr lang="en-US" baseline="0" dirty="0" smtClean="0"/>
              <a:t>.</a:t>
            </a:r>
          </a:p>
        </p:txBody>
      </p:sp>
      <p:sp>
        <p:nvSpPr>
          <p:cNvPr id="4" name="Slide Number Placeholder 3"/>
          <p:cNvSpPr>
            <a:spLocks noGrp="1"/>
          </p:cNvSpPr>
          <p:nvPr>
            <p:ph type="sldNum" sz="quarter" idx="10"/>
          </p:nvPr>
        </p:nvSpPr>
        <p:spPr/>
        <p:txBody>
          <a:bodyPr/>
          <a:lstStyle/>
          <a:p>
            <a:fld id="{7D06C8D6-2C87-486D-A820-28B553E4BF44}" type="slidenum">
              <a:rPr lang="en-US" smtClean="0"/>
              <a:t>7</a:t>
            </a:fld>
            <a:endParaRPr lang="en-US"/>
          </a:p>
        </p:txBody>
      </p:sp>
    </p:spTree>
    <p:extLst>
      <p:ext uri="{BB962C8B-B14F-4D97-AF65-F5344CB8AC3E}">
        <p14:creationId xmlns:p14="http://schemas.microsoft.com/office/powerpoint/2010/main" val="43877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directed case there is no</a:t>
            </a:r>
            <a:r>
              <a:rPr lang="en-US" baseline="0" dirty="0" smtClean="0"/>
              <a:t> guarantee of </a:t>
            </a:r>
            <a:r>
              <a:rPr lang="en-US" baseline="0" dirty="0" err="1" smtClean="0"/>
              <a:t>sparsity</a:t>
            </a:r>
            <a:r>
              <a:rPr lang="en-US" baseline="0" dirty="0" smtClean="0"/>
              <a:t> for k-spanner.</a:t>
            </a:r>
          </a:p>
          <a:p>
            <a:endParaRPr lang="en-US" baseline="0" dirty="0" smtClean="0"/>
          </a:p>
          <a:p>
            <a:r>
              <a:rPr lang="en-US" baseline="0" dirty="0" smtClean="0"/>
              <a:t>This is illustrated be a directed complete bipartite graph, as shown on the picture.</a:t>
            </a:r>
          </a:p>
          <a:p>
            <a:r>
              <a:rPr lang="en-US" baseline="0" dirty="0" smtClean="0"/>
              <a:t>Every k-spanner of this graph has to include all edges, because otherwise some pairs of vertices will be disconnected.</a:t>
            </a:r>
          </a:p>
          <a:p>
            <a:endParaRPr lang="en-US" baseline="0" dirty="0" smtClean="0"/>
          </a:p>
          <a:p>
            <a:r>
              <a:rPr lang="en-US" baseline="0" dirty="0" smtClean="0"/>
              <a:t>There are no space-efficient oracles for directed graphs.</a:t>
            </a:r>
          </a:p>
          <a:p>
            <a:r>
              <a:rPr lang="en-US" baseline="0" dirty="0" smtClean="0"/>
              <a:t>As shown by </a:t>
            </a:r>
            <a:r>
              <a:rPr lang="en-US" baseline="0" dirty="0" err="1" smtClean="0"/>
              <a:t>Thorup</a:t>
            </a:r>
            <a:r>
              <a:rPr lang="en-US" baseline="0" dirty="0" smtClean="0"/>
              <a:t> and </a:t>
            </a:r>
            <a:r>
              <a:rPr lang="en-US" baseline="0" dirty="0" err="1" smtClean="0"/>
              <a:t>Zwick</a:t>
            </a:r>
            <a:r>
              <a:rPr lang="en-US" baseline="0" dirty="0" smtClean="0"/>
              <a:t>, some graphs really require big omega n^2 space. </a:t>
            </a:r>
          </a:p>
        </p:txBody>
      </p:sp>
      <p:sp>
        <p:nvSpPr>
          <p:cNvPr id="4" name="Slide Number Placeholder 3"/>
          <p:cNvSpPr>
            <a:spLocks noGrp="1"/>
          </p:cNvSpPr>
          <p:nvPr>
            <p:ph type="sldNum" sz="quarter" idx="10"/>
          </p:nvPr>
        </p:nvSpPr>
        <p:spPr/>
        <p:txBody>
          <a:bodyPr/>
          <a:lstStyle/>
          <a:p>
            <a:fld id="{7D06C8D6-2C87-486D-A820-28B553E4BF44}" type="slidenum">
              <a:rPr lang="en-US" smtClean="0"/>
              <a:t>8</a:t>
            </a:fld>
            <a:endParaRPr lang="en-US"/>
          </a:p>
        </p:txBody>
      </p:sp>
    </p:spTree>
    <p:extLst>
      <p:ext uri="{BB962C8B-B14F-4D97-AF65-F5344CB8AC3E}">
        <p14:creationId xmlns:p14="http://schemas.microsoft.com/office/powerpoint/2010/main" val="817095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summary</a:t>
            </a:r>
            <a:r>
              <a:rPr lang="en-US" baseline="0" dirty="0" smtClean="0"/>
              <a:t> of previous work on approximation for the directed k-spanner in unit-length case.</a:t>
            </a:r>
          </a:p>
          <a:p>
            <a:r>
              <a:rPr lang="en-US" baseline="0" dirty="0" smtClean="0"/>
              <a:t>*Note, that in this case we can assume k to be an integer.</a:t>
            </a:r>
          </a:p>
          <a:p>
            <a:endParaRPr lang="en-US" baseline="0" dirty="0" smtClean="0"/>
          </a:p>
          <a:p>
            <a:r>
              <a:rPr lang="en-US" baseline="0" dirty="0" smtClean="0"/>
              <a:t>The case of k=2 is completely resolved and O(log n) approximation is tight, unless P=NP.</a:t>
            </a:r>
          </a:p>
          <a:p>
            <a:endParaRPr lang="en-US" baseline="0" dirty="0" smtClean="0">
              <a:solidFill>
                <a:schemeClr val="tx2">
                  <a:lumMod val="60000"/>
                  <a:lumOff val="40000"/>
                </a:schemeClr>
              </a:solidFill>
            </a:endParaRPr>
          </a:p>
          <a:p>
            <a:r>
              <a:rPr lang="en-US" baseline="0" dirty="0" smtClean="0">
                <a:solidFill>
                  <a:schemeClr val="tx2">
                    <a:lumMod val="60000"/>
                    <a:lumOff val="40000"/>
                  </a:schemeClr>
                </a:solidFill>
              </a:rPr>
              <a:t>*It admits O(log n)-approximation, as shown by </a:t>
            </a:r>
            <a:r>
              <a:rPr lang="en-US" baseline="0" dirty="0" err="1" smtClean="0">
                <a:solidFill>
                  <a:schemeClr val="tx2">
                    <a:lumMod val="60000"/>
                    <a:lumOff val="40000"/>
                  </a:schemeClr>
                </a:solidFill>
              </a:rPr>
              <a:t>Kortsarz</a:t>
            </a:r>
            <a:r>
              <a:rPr lang="en-US" baseline="0" dirty="0" smtClean="0">
                <a:solidFill>
                  <a:schemeClr val="tx2">
                    <a:lumMod val="60000"/>
                    <a:lumOff val="40000"/>
                  </a:schemeClr>
                </a:solidFill>
              </a:rPr>
              <a:t> and </a:t>
            </a:r>
            <a:r>
              <a:rPr lang="en-US" baseline="0" dirty="0" err="1" smtClean="0">
                <a:solidFill>
                  <a:schemeClr val="tx2">
                    <a:lumMod val="60000"/>
                    <a:lumOff val="40000"/>
                  </a:schemeClr>
                </a:solidFill>
              </a:rPr>
              <a:t>Peleg</a:t>
            </a:r>
            <a:r>
              <a:rPr lang="en-US" baseline="0" dirty="0" smtClean="0">
                <a:solidFill>
                  <a:schemeClr val="tx2">
                    <a:lumMod val="60000"/>
                    <a:lumOff val="40000"/>
                  </a:schemeClr>
                </a:solidFill>
              </a:rPr>
              <a:t>.</a:t>
            </a:r>
          </a:p>
          <a:p>
            <a:r>
              <a:rPr lang="en-US" baseline="0" dirty="0" smtClean="0">
                <a:solidFill>
                  <a:schemeClr val="tx2">
                    <a:lumMod val="60000"/>
                    <a:lumOff val="40000"/>
                  </a:schemeClr>
                </a:solidFill>
              </a:rPr>
              <a:t>*Matching hardness results was shown by </a:t>
            </a:r>
            <a:r>
              <a:rPr lang="en-US" baseline="0" dirty="0" err="1" smtClean="0">
                <a:solidFill>
                  <a:schemeClr val="tx2">
                    <a:lumMod val="60000"/>
                    <a:lumOff val="40000"/>
                  </a:schemeClr>
                </a:solidFill>
              </a:rPr>
              <a:t>Kortsarz</a:t>
            </a:r>
            <a:r>
              <a:rPr lang="en-US" baseline="0" dirty="0" smtClean="0">
                <a:solidFill>
                  <a:schemeClr val="tx2">
                    <a:lumMod val="60000"/>
                    <a:lumOff val="40000"/>
                  </a:schemeClr>
                </a:solidFill>
              </a:rPr>
              <a:t>.</a:t>
            </a:r>
          </a:p>
          <a:p>
            <a:endParaRPr lang="en-US" baseline="0" dirty="0" smtClean="0"/>
          </a:p>
          <a:p>
            <a:r>
              <a:rPr lang="en-US" baseline="0" dirty="0" smtClean="0"/>
              <a:t>For k&gt;=3 behavior is very different. Here tilde hides some factors </a:t>
            </a:r>
            <a:r>
              <a:rPr lang="en-US" baseline="0" dirty="0" err="1" smtClean="0"/>
              <a:t>polylogarithmic</a:t>
            </a:r>
            <a:r>
              <a:rPr lang="en-US" baseline="0" dirty="0" smtClean="0"/>
              <a:t> in n.</a:t>
            </a:r>
          </a:p>
          <a:p>
            <a:r>
              <a:rPr lang="en-US" baseline="0" dirty="0" smtClean="0"/>
              <a:t>Note, that O(n)-approximation is trivial, because it is given by an algorithm that just outputs the whole graph.</a:t>
            </a:r>
          </a:p>
          <a:p>
            <a:r>
              <a:rPr lang="en-US" baseline="0" dirty="0" smtClean="0"/>
              <a:t>This is because every weakly connected graph must have at least  n-1 edges in the spanner.</a:t>
            </a:r>
          </a:p>
          <a:p>
            <a:endParaRPr lang="en-US" baseline="0" dirty="0" smtClean="0"/>
          </a:p>
          <a:p>
            <a:r>
              <a:rPr lang="en-US" baseline="0" dirty="0" smtClean="0"/>
              <a:t>The first non-trivial approximation algorithm was given by BGJRW’09. It was improved by BRR’10.</a:t>
            </a:r>
          </a:p>
          <a:p>
            <a:r>
              <a:rPr lang="en-US" baseline="0" dirty="0" smtClean="0"/>
              <a:t>These algorithms are very different, but the approximation factor degrades to O(n) when k increases.</a:t>
            </a:r>
          </a:p>
          <a:p>
            <a:endParaRPr lang="en-US" baseline="0" dirty="0" smtClean="0"/>
          </a:p>
          <a:p>
            <a:r>
              <a:rPr lang="en-US" dirty="0" smtClean="0"/>
              <a:t>First algorithm</a:t>
            </a:r>
            <a:r>
              <a:rPr lang="en-US" baseline="0" dirty="0" smtClean="0"/>
              <a:t> that gives approximation factor, independent of k was given recently by </a:t>
            </a:r>
            <a:r>
              <a:rPr lang="en-US" baseline="0" dirty="0" err="1" smtClean="0"/>
              <a:t>Dinitz</a:t>
            </a:r>
            <a:r>
              <a:rPr lang="en-US" baseline="0" dirty="0" smtClean="0"/>
              <a:t> and </a:t>
            </a:r>
            <a:r>
              <a:rPr lang="en-US" baseline="0" dirty="0" err="1" smtClean="0"/>
              <a:t>Krauthgamer</a:t>
            </a:r>
            <a:r>
              <a:rPr lang="en-US" baseline="0" dirty="0" smtClean="0"/>
              <a:t> STOC’11.</a:t>
            </a:r>
          </a:p>
          <a:p>
            <a:r>
              <a:rPr lang="en-US" baseline="0" dirty="0" smtClean="0"/>
              <a:t>We improve their approximation to \</a:t>
            </a:r>
            <a:r>
              <a:rPr lang="en-US" baseline="0" dirty="0" err="1" smtClean="0"/>
              <a:t>tildeO</a:t>
            </a:r>
            <a:r>
              <a:rPr lang="en-US" baseline="0" dirty="0" smtClean="0"/>
              <a:t>(\</a:t>
            </a:r>
            <a:r>
              <a:rPr lang="en-US" baseline="0" dirty="0" err="1" smtClean="0"/>
              <a:t>sqrt</a:t>
            </a:r>
            <a:r>
              <a:rPr lang="en-US" baseline="0" dirty="0" smtClean="0"/>
              <a:t>{n}) and this is the main result we will see today.</a:t>
            </a:r>
          </a:p>
          <a:p>
            <a:endParaRPr lang="en-US" baseline="0" dirty="0" smtClean="0"/>
          </a:p>
          <a:p>
            <a:r>
              <a:rPr lang="en-US" baseline="0" dirty="0" smtClean="0"/>
              <a:t>For k=3 we can get better approximation, than for larger values of k, using slightly different approach.</a:t>
            </a:r>
          </a:p>
          <a:p>
            <a:r>
              <a:rPr lang="en-US" baseline="0" dirty="0" smtClean="0"/>
              <a:t>Improving the result of </a:t>
            </a:r>
            <a:r>
              <a:rPr lang="en-US" baseline="0" dirty="0" err="1" smtClean="0"/>
              <a:t>Dinitz</a:t>
            </a:r>
            <a:r>
              <a:rPr lang="en-US" baseline="0" dirty="0" smtClean="0"/>
              <a:t> and </a:t>
            </a:r>
            <a:r>
              <a:rPr lang="en-US" baseline="0" dirty="0" err="1" smtClean="0"/>
              <a:t>Krauthgamer</a:t>
            </a:r>
            <a:r>
              <a:rPr lang="en-US" baseline="0" dirty="0" smtClean="0"/>
              <a:t>, we give \</a:t>
            </a:r>
            <a:r>
              <a:rPr lang="en-US" baseline="0" dirty="0" err="1" smtClean="0"/>
              <a:t>tildeO</a:t>
            </a:r>
            <a:r>
              <a:rPr lang="en-US" baseline="0" dirty="0" smtClean="0"/>
              <a:t>(n^{1/3})-approximation in this case.</a:t>
            </a:r>
          </a:p>
          <a:p>
            <a:r>
              <a:rPr lang="en-US" baseline="0" dirty="0" smtClean="0"/>
              <a:t>It is remarkable that this also implies the first improvement in approximation over the trivial approximation, given by girth arguments, as shown ADDJS’93.</a:t>
            </a:r>
          </a:p>
          <a:p>
            <a:endParaRPr lang="en-US" baseline="0" dirty="0" smtClean="0"/>
          </a:p>
          <a:p>
            <a:r>
              <a:rPr lang="en-US" baseline="0" dirty="0" smtClean="0"/>
              <a:t>We also note that this approximation almost matches the integrality gap, shown by </a:t>
            </a:r>
            <a:r>
              <a:rPr lang="en-US" baseline="0" dirty="0" err="1" smtClean="0"/>
              <a:t>Dinitz</a:t>
            </a:r>
            <a:r>
              <a:rPr lang="en-US" baseline="0" dirty="0" smtClean="0"/>
              <a:t> and </a:t>
            </a:r>
            <a:r>
              <a:rPr lang="en-US" baseline="0" dirty="0" err="1" smtClean="0"/>
              <a:t>Krauthgamer</a:t>
            </a:r>
            <a:r>
              <a:rPr lang="en-US" baseline="0" dirty="0" smtClean="0"/>
              <a:t>.</a:t>
            </a:r>
          </a:p>
          <a:p>
            <a:r>
              <a:rPr lang="en-US" baseline="0" dirty="0" smtClean="0"/>
              <a:t>However, there is still a huge gap between </a:t>
            </a:r>
            <a:r>
              <a:rPr lang="en-US" baseline="0" dirty="0" err="1" smtClean="0"/>
              <a:t>between</a:t>
            </a:r>
            <a:r>
              <a:rPr lang="en-US" baseline="0" dirty="0" smtClean="0"/>
              <a:t> these approximation and hardness results.</a:t>
            </a:r>
          </a:p>
          <a:p>
            <a:endParaRPr lang="en-US" baseline="0" dirty="0" smtClean="0"/>
          </a:p>
          <a:p>
            <a:r>
              <a:rPr lang="en-US" baseline="0" dirty="0" smtClean="0"/>
              <a:t>Label-Cover hardness for directed spanner was given by Elkin and </a:t>
            </a:r>
            <a:r>
              <a:rPr lang="en-US" baseline="0" dirty="0" err="1" smtClean="0"/>
              <a:t>Peleg</a:t>
            </a:r>
            <a:r>
              <a:rPr lang="en-US" baseline="0" dirty="0" smtClean="0"/>
              <a:t>.</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D06C8D6-2C87-486D-A820-28B553E4BF44}" type="slidenum">
              <a:rPr lang="en-US" smtClean="0"/>
              <a:t>9</a:t>
            </a:fld>
            <a:endParaRPr lang="en-US"/>
          </a:p>
        </p:txBody>
      </p:sp>
    </p:spTree>
    <p:extLst>
      <p:ext uri="{BB962C8B-B14F-4D97-AF65-F5344CB8AC3E}">
        <p14:creationId xmlns:p14="http://schemas.microsoft.com/office/powerpoint/2010/main" val="3281196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grigory.u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8458200" cy="2590799"/>
          </a:xfrm>
        </p:spPr>
        <p:txBody>
          <a:bodyPr>
            <a:normAutofit fontScale="90000"/>
          </a:bodyPr>
          <a:lstStyle/>
          <a:p>
            <a:r>
              <a:rPr lang="en-US" dirty="0" smtClean="0">
                <a:solidFill>
                  <a:srgbClr val="0070C0"/>
                </a:solidFill>
                <a:latin typeface="Tahoma" pitchFamily="34" charset="0"/>
                <a:ea typeface="Tahoma" pitchFamily="34" charset="0"/>
                <a:cs typeface="Tahoma" pitchFamily="34" charset="0"/>
              </a:rPr>
              <a:t/>
            </a:r>
            <a:br>
              <a:rPr lang="en-US" dirty="0" smtClean="0">
                <a:solidFill>
                  <a:srgbClr val="0070C0"/>
                </a:solidFill>
                <a:latin typeface="Tahoma" pitchFamily="34" charset="0"/>
                <a:ea typeface="Tahoma" pitchFamily="34" charset="0"/>
                <a:cs typeface="Tahoma" pitchFamily="34" charset="0"/>
              </a:rPr>
            </a:br>
            <a:r>
              <a:rPr lang="en-US" sz="5300" dirty="0" smtClean="0">
                <a:solidFill>
                  <a:srgbClr val="0070C0"/>
                </a:solidFill>
                <a:latin typeface="Tahoma" pitchFamily="34" charset="0"/>
                <a:ea typeface="Tahoma" pitchFamily="34" charset="0"/>
                <a:cs typeface="Tahoma" pitchFamily="34" charset="0"/>
              </a:rPr>
              <a:t>Improved Approximation for the Directed Spanner Problem</a:t>
            </a:r>
            <a:endParaRPr lang="en-US" sz="3100" dirty="0">
              <a:solidFill>
                <a:srgbClr val="0070C0"/>
              </a:solidFill>
              <a:latin typeface="Tahoma" pitchFamily="34" charset="0"/>
              <a:ea typeface="Tahoma" pitchFamily="34" charset="0"/>
              <a:cs typeface="Tahoma" pitchFamily="34" charset="0"/>
            </a:endParaRPr>
          </a:p>
        </p:txBody>
      </p:sp>
      <p:sp>
        <p:nvSpPr>
          <p:cNvPr id="3" name="Subtitle 2"/>
          <p:cNvSpPr>
            <a:spLocks noGrp="1"/>
          </p:cNvSpPr>
          <p:nvPr>
            <p:ph type="subTitle" idx="1"/>
          </p:nvPr>
        </p:nvSpPr>
        <p:spPr>
          <a:xfrm>
            <a:off x="1371600" y="3886200"/>
            <a:ext cx="6934200" cy="2438400"/>
          </a:xfrm>
        </p:spPr>
        <p:txBody>
          <a:bodyPr>
            <a:normAutofit fontScale="85000" lnSpcReduction="20000"/>
          </a:bodyPr>
          <a:lstStyle/>
          <a:p>
            <a:r>
              <a:rPr lang="en-US" dirty="0" err="1" smtClean="0">
                <a:solidFill>
                  <a:srgbClr val="FF0000"/>
                </a:solidFill>
                <a:latin typeface="Tahoma" pitchFamily="34" charset="0"/>
                <a:ea typeface="Tahoma" pitchFamily="34" charset="0"/>
                <a:cs typeface="Tahoma" pitchFamily="34" charset="0"/>
              </a:rPr>
              <a:t>Grigory</a:t>
            </a:r>
            <a:r>
              <a:rPr lang="en-US" dirty="0" smtClean="0">
                <a:solidFill>
                  <a:srgbClr val="FF0000"/>
                </a:solidFill>
                <a:latin typeface="Tahoma" pitchFamily="34" charset="0"/>
                <a:ea typeface="Tahoma" pitchFamily="34" charset="0"/>
                <a:cs typeface="Tahoma" pitchFamily="34" charset="0"/>
              </a:rPr>
              <a:t> </a:t>
            </a:r>
            <a:r>
              <a:rPr lang="en-US" dirty="0" err="1" smtClean="0">
                <a:solidFill>
                  <a:srgbClr val="FF0000"/>
                </a:solidFill>
                <a:latin typeface="Tahoma" pitchFamily="34" charset="0"/>
                <a:ea typeface="Tahoma" pitchFamily="34" charset="0"/>
                <a:cs typeface="Tahoma" pitchFamily="34" charset="0"/>
              </a:rPr>
              <a:t>Yaroslavtsev</a:t>
            </a:r>
            <a:r>
              <a:rPr lang="en-US" dirty="0" smtClean="0">
                <a:solidFill>
                  <a:srgbClr val="0070C0"/>
                </a:solidFill>
                <a:latin typeface="Tahoma" pitchFamily="34" charset="0"/>
                <a:ea typeface="Tahoma" pitchFamily="34" charset="0"/>
                <a:cs typeface="Tahoma" pitchFamily="34" charset="0"/>
              </a:rPr>
              <a:t> </a:t>
            </a:r>
          </a:p>
          <a:p>
            <a:r>
              <a:rPr lang="en-US" dirty="0" smtClean="0">
                <a:solidFill>
                  <a:srgbClr val="0070C0"/>
                </a:solidFill>
                <a:latin typeface="Tahoma" pitchFamily="34" charset="0"/>
                <a:ea typeface="Tahoma" pitchFamily="34" charset="0"/>
                <a:cs typeface="Tahoma" pitchFamily="34" charset="0"/>
              </a:rPr>
              <a:t>Penn State + AT&amp;T Labs - Research (intern)</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Joint work with </a:t>
            </a:r>
          </a:p>
          <a:p>
            <a:r>
              <a:rPr lang="en-US" dirty="0" smtClean="0">
                <a:solidFill>
                  <a:srgbClr val="FF0000"/>
                </a:solidFill>
                <a:latin typeface="Tahoma" pitchFamily="34" charset="0"/>
                <a:ea typeface="Tahoma" pitchFamily="34" charset="0"/>
                <a:cs typeface="Tahoma" pitchFamily="34" charset="0"/>
              </a:rPr>
              <a:t>Berman (PSU)</a:t>
            </a:r>
            <a:r>
              <a:rPr lang="en-US" dirty="0" smtClean="0">
                <a:latin typeface="Tahoma" pitchFamily="34" charset="0"/>
                <a:ea typeface="Tahoma" pitchFamily="34" charset="0"/>
                <a:cs typeface="Tahoma" pitchFamily="34" charset="0"/>
              </a:rPr>
              <a:t>, </a:t>
            </a:r>
            <a:r>
              <a:rPr lang="en-US" dirty="0" smtClean="0">
                <a:solidFill>
                  <a:srgbClr val="00B050"/>
                </a:solidFill>
                <a:latin typeface="Tahoma" pitchFamily="34" charset="0"/>
                <a:ea typeface="Tahoma" pitchFamily="34" charset="0"/>
                <a:cs typeface="Tahoma" pitchFamily="34" charset="0"/>
              </a:rPr>
              <a:t>Bhattacharyya (MIT)</a:t>
            </a:r>
            <a:r>
              <a:rPr lang="en-US" dirty="0" smtClean="0">
                <a:latin typeface="Tahoma" pitchFamily="34" charset="0"/>
                <a:ea typeface="Tahoma" pitchFamily="34" charset="0"/>
                <a:cs typeface="Tahoma" pitchFamily="34" charset="0"/>
              </a:rPr>
              <a:t>, </a:t>
            </a:r>
            <a:r>
              <a:rPr lang="en-US" dirty="0" err="1" smtClean="0">
                <a:solidFill>
                  <a:srgbClr val="00B050"/>
                </a:solidFill>
                <a:latin typeface="Tahoma" pitchFamily="34" charset="0"/>
                <a:ea typeface="Tahoma" pitchFamily="34" charset="0"/>
                <a:cs typeface="Tahoma" pitchFamily="34" charset="0"/>
              </a:rPr>
              <a:t>Makarychev</a:t>
            </a:r>
            <a:r>
              <a:rPr lang="en-US" dirty="0" smtClean="0">
                <a:solidFill>
                  <a:srgbClr val="00B050"/>
                </a:solidFill>
                <a:latin typeface="Tahoma" pitchFamily="34" charset="0"/>
                <a:ea typeface="Tahoma" pitchFamily="34" charset="0"/>
                <a:cs typeface="Tahoma" pitchFamily="34" charset="0"/>
              </a:rPr>
              <a:t> (IBM)</a:t>
            </a:r>
            <a:r>
              <a:rPr lang="en-US" dirty="0" smtClean="0">
                <a:latin typeface="Tahoma" pitchFamily="34" charset="0"/>
                <a:ea typeface="Tahoma" pitchFamily="34" charset="0"/>
                <a:cs typeface="Tahoma" pitchFamily="34" charset="0"/>
              </a:rPr>
              <a:t>, </a:t>
            </a:r>
            <a:r>
              <a:rPr lang="en-US" dirty="0" err="1" smtClean="0">
                <a:solidFill>
                  <a:srgbClr val="FF0000"/>
                </a:solidFill>
                <a:latin typeface="Tahoma" pitchFamily="34" charset="0"/>
                <a:ea typeface="Tahoma" pitchFamily="34" charset="0"/>
                <a:cs typeface="Tahoma" pitchFamily="34" charset="0"/>
              </a:rPr>
              <a:t>Raskhodnikova</a:t>
            </a:r>
            <a:r>
              <a:rPr lang="en-US" dirty="0" smtClean="0">
                <a:solidFill>
                  <a:srgbClr val="FF0000"/>
                </a:solidFill>
                <a:latin typeface="Tahoma" pitchFamily="34" charset="0"/>
                <a:ea typeface="Tahoma" pitchFamily="34" charset="0"/>
                <a:cs typeface="Tahoma" pitchFamily="34" charset="0"/>
              </a:rPr>
              <a:t> (PSU)</a:t>
            </a:r>
            <a:endParaRPr lang="en-US" dirty="0">
              <a:solidFill>
                <a:srgbClr val="FF00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984527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Overview of the algorithm</a:t>
            </a:r>
            <a:endParaRPr lang="en-US" dirty="0">
              <a:solidFill>
                <a:srgbClr val="0070C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latin typeface="Palatino Linotype" pitchFamily="18" charset="0"/>
              </a:rPr>
              <a:t>Paths of stretch k for all </a:t>
            </a:r>
            <a:r>
              <a:rPr lang="en-US" dirty="0" smtClean="0">
                <a:solidFill>
                  <a:srgbClr val="FF0000"/>
                </a:solidFill>
                <a:latin typeface="Palatino Linotype" pitchFamily="18" charset="0"/>
              </a:rPr>
              <a:t> </a:t>
            </a:r>
            <a:r>
              <a:rPr lang="en-US" dirty="0" smtClean="0">
                <a:solidFill>
                  <a:srgbClr val="FF0000"/>
                </a:solidFill>
                <a:latin typeface="Palatino Linotype" pitchFamily="18" charset="0"/>
              </a:rPr>
              <a:t>edges</a:t>
            </a:r>
            <a:r>
              <a:rPr lang="en-US" dirty="0" smtClean="0">
                <a:latin typeface="Palatino Linotype" pitchFamily="18" charset="0"/>
              </a:rPr>
              <a:t> =&gt; </a:t>
            </a:r>
            <a:r>
              <a:rPr lang="en-US" dirty="0" smtClean="0">
                <a:latin typeface="Palatino Linotype" pitchFamily="18" charset="0"/>
              </a:rPr>
              <a:t>paths of stretch k for all pairs of vertices</a:t>
            </a:r>
          </a:p>
          <a:p>
            <a:r>
              <a:rPr lang="en-US" dirty="0" smtClean="0">
                <a:latin typeface="Palatino Linotype" pitchFamily="18" charset="0"/>
              </a:rPr>
              <a:t>Classify </a:t>
            </a:r>
            <a:r>
              <a:rPr lang="en-US" dirty="0" smtClean="0">
                <a:latin typeface="Palatino Linotype" pitchFamily="18" charset="0"/>
              </a:rPr>
              <a:t>edges: </a:t>
            </a:r>
            <a:r>
              <a:rPr lang="en-US" b="1" dirty="0" smtClean="0">
                <a:solidFill>
                  <a:srgbClr val="FF0000"/>
                </a:solidFill>
                <a:latin typeface="Palatino Linotype" pitchFamily="18" charset="0"/>
              </a:rPr>
              <a:t>thick</a:t>
            </a:r>
            <a:r>
              <a:rPr lang="en-US" dirty="0" smtClean="0">
                <a:latin typeface="Palatino Linotype" pitchFamily="18" charset="0"/>
              </a:rPr>
              <a:t> and </a:t>
            </a:r>
            <a:r>
              <a:rPr lang="en-US" dirty="0" smtClean="0">
                <a:solidFill>
                  <a:srgbClr val="FF0000"/>
                </a:solidFill>
                <a:latin typeface="Palatino Linotype" pitchFamily="18" charset="0"/>
              </a:rPr>
              <a:t>thin</a:t>
            </a:r>
          </a:p>
          <a:p>
            <a:r>
              <a:rPr lang="en-US" dirty="0">
                <a:latin typeface="Palatino Linotype" pitchFamily="18" charset="0"/>
              </a:rPr>
              <a:t>Take union of spanners </a:t>
            </a:r>
            <a:r>
              <a:rPr lang="en-US" dirty="0" smtClean="0">
                <a:latin typeface="Palatino Linotype" pitchFamily="18" charset="0"/>
              </a:rPr>
              <a:t>for them</a:t>
            </a:r>
            <a:endParaRPr lang="en-US" dirty="0">
              <a:latin typeface="Palatino Linotype" pitchFamily="18" charset="0"/>
            </a:endParaRPr>
          </a:p>
          <a:p>
            <a:pPr lvl="1"/>
            <a:r>
              <a:rPr lang="en-US" sz="3200" b="1" dirty="0" smtClean="0">
                <a:solidFill>
                  <a:srgbClr val="FF0000"/>
                </a:solidFill>
                <a:latin typeface="Palatino Linotype" pitchFamily="18" charset="0"/>
              </a:rPr>
              <a:t>Thick</a:t>
            </a:r>
            <a:r>
              <a:rPr lang="en-US" sz="3200" dirty="0" smtClean="0">
                <a:latin typeface="Palatino Linotype" pitchFamily="18" charset="0"/>
              </a:rPr>
              <a:t> edges: Sampling</a:t>
            </a:r>
            <a:endParaRPr lang="en-US" sz="3200" dirty="0">
              <a:latin typeface="Palatino Linotype" pitchFamily="18" charset="0"/>
            </a:endParaRPr>
          </a:p>
          <a:p>
            <a:pPr lvl="1"/>
            <a:r>
              <a:rPr lang="en-US" sz="3200" dirty="0" smtClean="0">
                <a:solidFill>
                  <a:srgbClr val="FF0000"/>
                </a:solidFill>
                <a:latin typeface="Palatino Linotype" pitchFamily="18" charset="0"/>
              </a:rPr>
              <a:t>Thin</a:t>
            </a:r>
            <a:r>
              <a:rPr lang="en-US" sz="3200" dirty="0" smtClean="0">
                <a:latin typeface="Palatino Linotype" pitchFamily="18" charset="0"/>
              </a:rPr>
              <a:t> edges: </a:t>
            </a:r>
            <a:r>
              <a:rPr lang="en-US" sz="3200" dirty="0">
                <a:latin typeface="Palatino Linotype" pitchFamily="18" charset="0"/>
              </a:rPr>
              <a:t>LP + randomized </a:t>
            </a:r>
            <a:r>
              <a:rPr lang="en-US" sz="3200" dirty="0" smtClean="0">
                <a:latin typeface="Palatino Linotype" pitchFamily="18" charset="0"/>
              </a:rPr>
              <a:t>rounding</a:t>
            </a:r>
            <a:endParaRPr lang="en-US" sz="3200" dirty="0" smtClean="0">
              <a:solidFill>
                <a:srgbClr val="FF0000"/>
              </a:solidFill>
              <a:latin typeface="Palatino Linotype" pitchFamily="18" charset="0"/>
            </a:endParaRPr>
          </a:p>
          <a:p>
            <a:r>
              <a:rPr lang="en-US" dirty="0">
                <a:latin typeface="Palatino Linotype" pitchFamily="18" charset="0"/>
              </a:rPr>
              <a:t>Choose </a:t>
            </a:r>
            <a:r>
              <a:rPr lang="en-US" b="1" dirty="0">
                <a:latin typeface="Palatino Linotype" pitchFamily="18" charset="0"/>
              </a:rPr>
              <a:t>thickness</a:t>
            </a:r>
            <a:r>
              <a:rPr lang="en-US" dirty="0">
                <a:latin typeface="Palatino Linotype" pitchFamily="18" charset="0"/>
              </a:rPr>
              <a:t> parameter to balance approximation</a:t>
            </a:r>
          </a:p>
          <a:p>
            <a:endParaRPr lang="en-US" sz="3600" dirty="0" smtClean="0">
              <a:solidFill>
                <a:srgbClr val="FF0000"/>
              </a:solidFill>
            </a:endParaRPr>
          </a:p>
          <a:p>
            <a:pPr marL="457200" lvl="1" indent="0">
              <a:buNone/>
            </a:pPr>
            <a:endParaRPr lang="en-US" sz="3200" dirty="0" smtClean="0"/>
          </a:p>
        </p:txBody>
      </p:sp>
    </p:spTree>
    <p:extLst>
      <p:ext uri="{BB962C8B-B14F-4D97-AF65-F5344CB8AC3E}">
        <p14:creationId xmlns:p14="http://schemas.microsoft.com/office/powerpoint/2010/main" val="663986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latin typeface="Tahoma" pitchFamily="34" charset="0"/>
                <a:ea typeface="Tahoma" pitchFamily="34" charset="0"/>
                <a:cs typeface="Tahoma" pitchFamily="34" charset="0"/>
              </a:rPr>
              <a:t>Local Graph</a:t>
            </a:r>
            <a:endParaRPr lang="en-US" sz="3600"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610600" cy="5181600"/>
              </a:xfrm>
            </p:spPr>
            <p:txBody>
              <a:bodyPr>
                <a:normAutofit fontScale="92500" lnSpcReduction="10000"/>
              </a:bodyPr>
              <a:lstStyle/>
              <a:p>
                <a:r>
                  <a:rPr lang="en-US" dirty="0" smtClean="0">
                    <a:latin typeface="Palatino Linotype" pitchFamily="18" charset="0"/>
                  </a:rPr>
                  <a:t>Local graph for an edge </a:t>
                </a:r>
                <a:r>
                  <a:rPr lang="en-US" dirty="0" smtClean="0">
                    <a:solidFill>
                      <a:srgbClr val="0070C0"/>
                    </a:solidFill>
                    <a:latin typeface="Palatino Linotype" pitchFamily="18" charset="0"/>
                  </a:rPr>
                  <a:t>(</a:t>
                </a:r>
                <a:r>
                  <a:rPr lang="en-US" dirty="0" err="1" smtClean="0">
                    <a:solidFill>
                      <a:srgbClr val="0070C0"/>
                    </a:solidFill>
                    <a:latin typeface="Palatino Linotype" pitchFamily="18" charset="0"/>
                  </a:rPr>
                  <a:t>a,b</a:t>
                </a:r>
                <a:r>
                  <a:rPr lang="en-US" dirty="0" smtClean="0">
                    <a:solidFill>
                      <a:srgbClr val="0070C0"/>
                    </a:solidFill>
                    <a:latin typeface="Palatino Linotype" pitchFamily="18" charset="0"/>
                  </a:rPr>
                  <a:t>)</a:t>
                </a:r>
                <a:r>
                  <a:rPr lang="en-US" dirty="0" smtClean="0">
                    <a:latin typeface="Palatino Linotype" pitchFamily="18" charset="0"/>
                  </a:rPr>
                  <a:t>: Induced by vertices on paths of stretch </a:t>
                </a:r>
                <a14:m>
                  <m:oMath xmlns:m="http://schemas.openxmlformats.org/officeDocument/2006/math">
                    <m:r>
                      <a:rPr lang="en-US" i="1" smtClean="0">
                        <a:latin typeface="Cambria Math"/>
                        <a:ea typeface="Cambria Math"/>
                      </a:rPr>
                      <m:t>≤</m:t>
                    </m:r>
                    <m:r>
                      <a:rPr lang="en-US" b="0" i="1" smtClean="0">
                        <a:latin typeface="Cambria Math"/>
                        <a:ea typeface="Cambria Math"/>
                      </a:rPr>
                      <m:t>𝑘</m:t>
                    </m:r>
                  </m:oMath>
                </a14:m>
                <a:r>
                  <a:rPr lang="en-US" dirty="0" smtClean="0">
                    <a:latin typeface="Palatino Linotype" pitchFamily="18" charset="0"/>
                  </a:rPr>
                  <a:t> from </a:t>
                </a:r>
                <a:r>
                  <a:rPr lang="en-US" dirty="0" smtClean="0">
                    <a:solidFill>
                      <a:srgbClr val="0070C0"/>
                    </a:solidFill>
                    <a:latin typeface="Palatino Linotype" pitchFamily="18" charset="0"/>
                  </a:rPr>
                  <a:t>a</a:t>
                </a:r>
                <a:r>
                  <a:rPr lang="en-US" dirty="0" smtClean="0">
                    <a:latin typeface="Palatino Linotype" pitchFamily="18" charset="0"/>
                  </a:rPr>
                  <a:t> to </a:t>
                </a:r>
                <a:r>
                  <a:rPr lang="en-US" dirty="0" smtClean="0">
                    <a:solidFill>
                      <a:srgbClr val="0070C0"/>
                    </a:solidFill>
                    <a:latin typeface="Palatino Linotype" pitchFamily="18" charset="0"/>
                  </a:rPr>
                  <a:t>b</a:t>
                </a:r>
              </a:p>
              <a:p>
                <a:pPr marL="0" indent="0">
                  <a:buNone/>
                </a:pPr>
                <a:endParaRPr lang="en-US" dirty="0">
                  <a:latin typeface="Palatino Linotype" pitchFamily="18" charset="0"/>
                </a:endParaRPr>
              </a:p>
              <a:p>
                <a:pPr marL="0" indent="0">
                  <a:buNone/>
                </a:pPr>
                <a:endParaRPr lang="en-US" dirty="0" smtClean="0">
                  <a:latin typeface="Palatino Linotype" pitchFamily="18" charset="0"/>
                </a:endParaRPr>
              </a:p>
              <a:p>
                <a:pPr marL="0" indent="0">
                  <a:buNone/>
                </a:pPr>
                <a:endParaRPr lang="en-US" dirty="0">
                  <a:latin typeface="Palatino Linotype" pitchFamily="18" charset="0"/>
                </a:endParaRPr>
              </a:p>
              <a:p>
                <a:pPr marL="0" indent="0">
                  <a:buNone/>
                </a:pPr>
                <a:endParaRPr lang="en-US" dirty="0" smtClean="0">
                  <a:latin typeface="Palatino Linotype" pitchFamily="18" charset="0"/>
                </a:endParaRPr>
              </a:p>
              <a:p>
                <a:endParaRPr lang="en-US" dirty="0" smtClean="0">
                  <a:latin typeface="Palatino Linotype" pitchFamily="18" charset="0"/>
                </a:endParaRPr>
              </a:p>
              <a:p>
                <a:r>
                  <a:rPr lang="en-US" dirty="0" smtClean="0">
                    <a:latin typeface="Palatino Linotype" pitchFamily="18" charset="0"/>
                  </a:rPr>
                  <a:t>Paths of stretch k only use edges in local graphs</a:t>
                </a:r>
              </a:p>
              <a:p>
                <a:r>
                  <a:rPr lang="en-US" b="1" dirty="0" smtClean="0">
                    <a:solidFill>
                      <a:srgbClr val="FF0000"/>
                    </a:solidFill>
                    <a:latin typeface="Palatino Linotype" pitchFamily="18" charset="0"/>
                  </a:rPr>
                  <a:t>Thick</a:t>
                </a:r>
                <a:r>
                  <a:rPr lang="en-US" dirty="0" smtClean="0">
                    <a:latin typeface="Palatino Linotype" pitchFamily="18" charset="0"/>
                  </a:rPr>
                  <a:t> edges: </a:t>
                </a:r>
                <a14:m>
                  <m:oMath xmlns:m="http://schemas.openxmlformats.org/officeDocument/2006/math">
                    <m:r>
                      <a:rPr lang="en-US" i="1">
                        <a:latin typeface="Cambria Math"/>
                      </a:rPr>
                      <m:t>≥</m:t>
                    </m:r>
                    <m:rad>
                      <m:radPr>
                        <m:degHide m:val="on"/>
                        <m:ctrlPr>
                          <a:rPr lang="en-US" b="1" i="1" smtClean="0">
                            <a:solidFill>
                              <a:srgbClr val="0070C0"/>
                            </a:solidFill>
                            <a:latin typeface="Cambria Math"/>
                          </a:rPr>
                        </m:ctrlPr>
                      </m:radPr>
                      <m:deg/>
                      <m:e>
                        <m:r>
                          <a:rPr lang="en-US" b="1" i="1">
                            <a:solidFill>
                              <a:srgbClr val="0070C0"/>
                            </a:solidFill>
                            <a:latin typeface="Cambria Math"/>
                          </a:rPr>
                          <m:t>𝒏</m:t>
                        </m:r>
                      </m:e>
                    </m:rad>
                    <m:r>
                      <a:rPr lang="en-US" i="1">
                        <a:latin typeface="Cambria Math"/>
                      </a:rPr>
                      <m:t> </m:t>
                    </m:r>
                  </m:oMath>
                </a14:m>
                <a:r>
                  <a:rPr lang="en-US" dirty="0">
                    <a:latin typeface="Palatino Linotype" pitchFamily="18" charset="0"/>
                  </a:rPr>
                  <a:t> vertices in their local </a:t>
                </a:r>
                <a:r>
                  <a:rPr lang="en-US" dirty="0" smtClean="0">
                    <a:latin typeface="Palatino Linotype" pitchFamily="18" charset="0"/>
                  </a:rPr>
                  <a:t>graph. Otherwise </a:t>
                </a:r>
                <a:r>
                  <a:rPr lang="en-US" dirty="0" smtClean="0">
                    <a:solidFill>
                      <a:srgbClr val="FF0000"/>
                    </a:solidFill>
                    <a:latin typeface="Palatino Linotype" pitchFamily="18" charset="0"/>
                  </a:rPr>
                  <a:t>thin</a:t>
                </a:r>
                <a:r>
                  <a:rPr lang="en-US" dirty="0" smtClean="0">
                    <a:latin typeface="Palatino Linotype"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610600" cy="5181600"/>
              </a:xfrm>
              <a:blipFill rotWithShape="1">
                <a:blip r:embed="rId3"/>
                <a:stretch>
                  <a:fillRect l="-1487" t="-2353" r="-2054"/>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14600"/>
            <a:ext cx="734846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6534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smtClean="0">
                <a:solidFill>
                  <a:srgbClr val="0070C0"/>
                </a:solidFill>
                <a:latin typeface="Tahoma" pitchFamily="34" charset="0"/>
                <a:ea typeface="Tahoma" pitchFamily="34" charset="0"/>
                <a:cs typeface="Tahoma" pitchFamily="34" charset="0"/>
              </a:rPr>
              <a:t>Sampling [BGJRW’09</a:t>
            </a:r>
            <a:r>
              <a:rPr lang="en-US" dirty="0">
                <a:solidFill>
                  <a:srgbClr val="0070C0"/>
                </a:solidFill>
                <a:latin typeface="Tahoma" pitchFamily="34" charset="0"/>
                <a:ea typeface="Tahoma" pitchFamily="34" charset="0"/>
                <a:cs typeface="Tahoma" pitchFamily="34" charset="0"/>
              </a:rPr>
              <a:t>, </a:t>
            </a:r>
            <a:r>
              <a:rPr lang="en-US" dirty="0" smtClean="0">
                <a:solidFill>
                  <a:srgbClr val="0070C0"/>
                </a:solidFill>
                <a:latin typeface="Tahoma" pitchFamily="34" charset="0"/>
                <a:ea typeface="Tahoma" pitchFamily="34" charset="0"/>
                <a:cs typeface="Tahoma" pitchFamily="34" charset="0"/>
              </a:rPr>
              <a:t>FKN09, DK11]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82000" cy="5105400"/>
              </a:xfrm>
            </p:spPr>
            <p:txBody>
              <a:bodyPr>
                <a:noAutofit/>
              </a:bodyPr>
              <a:lstStyle/>
              <a:p>
                <a:r>
                  <a:rPr lang="en-US" sz="3000" dirty="0" smtClean="0">
                    <a:latin typeface="Palatino Linotype" pitchFamily="18" charset="0"/>
                  </a:rPr>
                  <a:t>Pick </a:t>
                </a:r>
                <a14:m>
                  <m:oMath xmlns:m="http://schemas.openxmlformats.org/officeDocument/2006/math">
                    <m:rad>
                      <m:radPr>
                        <m:degHide m:val="on"/>
                        <m:ctrlPr>
                          <a:rPr lang="en-US" sz="3000" b="1" i="1" smtClean="0">
                            <a:solidFill>
                              <a:srgbClr val="0070C0"/>
                            </a:solidFill>
                            <a:latin typeface="Cambria Math"/>
                          </a:rPr>
                        </m:ctrlPr>
                      </m:radPr>
                      <m:deg/>
                      <m:e>
                        <m:r>
                          <a:rPr lang="en-US" sz="3000" b="1" i="1">
                            <a:solidFill>
                              <a:srgbClr val="0070C0"/>
                            </a:solidFill>
                            <a:latin typeface="Cambria Math"/>
                          </a:rPr>
                          <m:t>𝒏</m:t>
                        </m:r>
                      </m:e>
                    </m:rad>
                    <m:func>
                      <m:funcPr>
                        <m:ctrlPr>
                          <a:rPr lang="en-US" sz="3000" b="1" i="1" smtClean="0">
                            <a:solidFill>
                              <a:srgbClr val="0070C0"/>
                            </a:solidFill>
                            <a:latin typeface="Cambria Math"/>
                          </a:rPr>
                        </m:ctrlPr>
                      </m:funcPr>
                      <m:fName>
                        <m:r>
                          <a:rPr lang="en-US" sz="3000" b="1" i="0" smtClean="0">
                            <a:solidFill>
                              <a:srgbClr val="0070C0"/>
                            </a:solidFill>
                            <a:latin typeface="Cambria Math"/>
                          </a:rPr>
                          <m:t>𝐥𝐧</m:t>
                        </m:r>
                      </m:fName>
                      <m:e>
                        <m:r>
                          <a:rPr lang="en-US" sz="3000" b="1" i="1" smtClean="0">
                            <a:solidFill>
                              <a:srgbClr val="0070C0"/>
                            </a:solidFill>
                            <a:latin typeface="Cambria Math"/>
                          </a:rPr>
                          <m:t>𝒏</m:t>
                        </m:r>
                      </m:e>
                    </m:func>
                    <m:r>
                      <a:rPr lang="en-US" sz="3000" b="0" i="1" smtClean="0">
                        <a:latin typeface="Cambria Math"/>
                      </a:rPr>
                      <m:t> </m:t>
                    </m:r>
                  </m:oMath>
                </a14:m>
                <a:r>
                  <a:rPr lang="en-US" sz="3000" dirty="0" smtClean="0"/>
                  <a:t> </a:t>
                </a:r>
                <a:r>
                  <a:rPr lang="en-US" sz="3000" dirty="0" smtClean="0">
                    <a:latin typeface="Palatino Linotype" pitchFamily="18" charset="0"/>
                  </a:rPr>
                  <a:t>seed vertices at random</a:t>
                </a:r>
                <a:endParaRPr lang="en-US" sz="3000" dirty="0">
                  <a:latin typeface="Palatino Linotype" pitchFamily="18" charset="0"/>
                </a:endParaRPr>
              </a:p>
              <a:p>
                <a:r>
                  <a:rPr lang="en-US" sz="3000" dirty="0" smtClean="0">
                    <a:latin typeface="Palatino Linotype" pitchFamily="18" charset="0"/>
                  </a:rPr>
                  <a:t>Add in- and out- shortest path trees for each</a:t>
                </a:r>
                <a:endParaRPr lang="en-US" sz="3000" dirty="0">
                  <a:latin typeface="Palatino Linotype" pitchFamily="18" charset="0"/>
                </a:endParaRPr>
              </a:p>
              <a:p>
                <a:endParaRPr lang="en-US" sz="3000" dirty="0" smtClean="0">
                  <a:latin typeface="Palatino Linotype" pitchFamily="18" charset="0"/>
                </a:endParaRPr>
              </a:p>
              <a:p>
                <a:endParaRPr lang="en-US" sz="3000" dirty="0">
                  <a:latin typeface="Palatino Linotype" pitchFamily="18" charset="0"/>
                </a:endParaRPr>
              </a:p>
              <a:p>
                <a:endParaRPr lang="en-US" sz="3000" dirty="0">
                  <a:latin typeface="Palatino Linotype" pitchFamily="18" charset="0"/>
                </a:endParaRPr>
              </a:p>
              <a:p>
                <a:endParaRPr lang="en-US" sz="3000" dirty="0" smtClean="0">
                  <a:latin typeface="Palatino Linotype" pitchFamily="18" charset="0"/>
                </a:endParaRPr>
              </a:p>
              <a:p>
                <a:endParaRPr lang="en-US" sz="3000" dirty="0" smtClean="0">
                  <a:latin typeface="Palatino Linotype" pitchFamily="18" charset="0"/>
                </a:endParaRPr>
              </a:p>
              <a:p>
                <a:r>
                  <a:rPr lang="en-US" sz="3000" dirty="0">
                    <a:latin typeface="Palatino Linotype" pitchFamily="18" charset="0"/>
                  </a:rPr>
                  <a:t>Handles all </a:t>
                </a:r>
                <a:r>
                  <a:rPr lang="en-US" sz="3000" b="1" dirty="0">
                    <a:solidFill>
                      <a:srgbClr val="FF0000"/>
                    </a:solidFill>
                    <a:latin typeface="Palatino Linotype" pitchFamily="18" charset="0"/>
                  </a:rPr>
                  <a:t>thick</a:t>
                </a:r>
                <a:r>
                  <a:rPr lang="en-US" sz="3000" dirty="0">
                    <a:latin typeface="Palatino Linotype" pitchFamily="18" charset="0"/>
                  </a:rPr>
                  <a:t> edges (</a:t>
                </a:r>
                <a14:m>
                  <m:oMath xmlns:m="http://schemas.openxmlformats.org/officeDocument/2006/math">
                    <m:r>
                      <a:rPr lang="en-US" sz="3000" i="1">
                        <a:latin typeface="Cambria Math"/>
                      </a:rPr>
                      <m:t>≥</m:t>
                    </m:r>
                    <m:rad>
                      <m:radPr>
                        <m:degHide m:val="on"/>
                        <m:ctrlPr>
                          <a:rPr lang="en-US" sz="3000" i="1">
                            <a:latin typeface="Cambria Math"/>
                          </a:rPr>
                        </m:ctrlPr>
                      </m:radPr>
                      <m:deg/>
                      <m:e>
                        <m:r>
                          <a:rPr lang="en-US" sz="3000" i="1">
                            <a:latin typeface="Cambria Math"/>
                          </a:rPr>
                          <m:t>𝑛</m:t>
                        </m:r>
                      </m:e>
                    </m:rad>
                    <m:r>
                      <a:rPr lang="en-US" sz="3000" i="1">
                        <a:latin typeface="Cambria Math"/>
                      </a:rPr>
                      <m:t> </m:t>
                    </m:r>
                  </m:oMath>
                </a14:m>
                <a:r>
                  <a:rPr lang="en-US" sz="3000" dirty="0">
                    <a:latin typeface="Palatino Linotype" pitchFamily="18" charset="0"/>
                  </a:rPr>
                  <a:t> vertices in their local graph) </a:t>
                </a:r>
                <a:r>
                  <a:rPr lang="en-US" sz="3000" dirty="0" err="1">
                    <a:latin typeface="Palatino Linotype" pitchFamily="18" charset="0"/>
                  </a:rPr>
                  <a:t>w.h.p</a:t>
                </a:r>
                <a:r>
                  <a:rPr lang="en-US" sz="3000" dirty="0">
                    <a:latin typeface="Palatino Linotype" pitchFamily="18" charset="0"/>
                  </a:rPr>
                  <a:t>.</a:t>
                </a:r>
              </a:p>
              <a:p>
                <a:r>
                  <a:rPr lang="en-US" sz="3000" dirty="0" smtClean="0">
                    <a:latin typeface="Palatino Linotype" pitchFamily="18" charset="0"/>
                  </a:rPr>
                  <a:t># of edges</a:t>
                </a:r>
                <a:r>
                  <a:rPr lang="en-US" sz="3000" dirty="0">
                    <a:latin typeface="Palatino Linotype" pitchFamily="18" charset="0"/>
                  </a:rPr>
                  <a:t> </a:t>
                </a:r>
                <a14:m>
                  <m:oMath xmlns:m="http://schemas.openxmlformats.org/officeDocument/2006/math">
                    <m:r>
                      <a:rPr lang="en-US" sz="3000" i="1" smtClean="0">
                        <a:latin typeface="Cambria Math"/>
                        <a:ea typeface="Cambria Math"/>
                      </a:rPr>
                      <m:t>≤</m:t>
                    </m:r>
                  </m:oMath>
                </a14:m>
                <a:r>
                  <a:rPr lang="en-US" sz="3000" dirty="0" smtClean="0">
                    <a:latin typeface="Palatino Linotype" pitchFamily="18" charset="0"/>
                  </a:rPr>
                  <a:t> </a:t>
                </a:r>
                <a14:m>
                  <m:oMath xmlns:m="http://schemas.openxmlformats.org/officeDocument/2006/math">
                    <m:r>
                      <a:rPr lang="en-US" sz="3000" i="1" dirty="0" smtClean="0">
                        <a:latin typeface="Cambria Math"/>
                      </a:rPr>
                      <m:t>2</m:t>
                    </m:r>
                    <m:d>
                      <m:dPr>
                        <m:ctrlPr>
                          <a:rPr lang="en-US" sz="3000" i="1" dirty="0" smtClean="0">
                            <a:latin typeface="Cambria Math"/>
                          </a:rPr>
                        </m:ctrlPr>
                      </m:dPr>
                      <m:e>
                        <m:r>
                          <a:rPr lang="en-US" sz="3000" i="1" dirty="0" smtClean="0">
                            <a:latin typeface="Cambria Math"/>
                          </a:rPr>
                          <m:t>𝑛</m:t>
                        </m:r>
                        <m:r>
                          <a:rPr lang="en-US" sz="3000" i="1" dirty="0">
                            <a:latin typeface="Cambria Math"/>
                          </a:rPr>
                          <m:t>−1</m:t>
                        </m:r>
                      </m:e>
                    </m:d>
                    <m:rad>
                      <m:radPr>
                        <m:degHide m:val="on"/>
                        <m:ctrlPr>
                          <a:rPr lang="en-US" sz="3000" b="1" i="1" dirty="0" smtClean="0">
                            <a:solidFill>
                              <a:srgbClr val="0070C0"/>
                            </a:solidFill>
                            <a:latin typeface="Cambria Math"/>
                          </a:rPr>
                        </m:ctrlPr>
                      </m:radPr>
                      <m:deg/>
                      <m:e>
                        <m:r>
                          <a:rPr lang="en-US" sz="3000" b="1" i="1" dirty="0" smtClean="0">
                            <a:solidFill>
                              <a:srgbClr val="0070C0"/>
                            </a:solidFill>
                            <a:latin typeface="Cambria Math"/>
                          </a:rPr>
                          <m:t>𝒏</m:t>
                        </m:r>
                      </m:e>
                    </m:rad>
                    <m:func>
                      <m:funcPr>
                        <m:ctrlPr>
                          <a:rPr lang="en-US" sz="3000" b="1" i="1" dirty="0" smtClean="0">
                            <a:solidFill>
                              <a:srgbClr val="0070C0"/>
                            </a:solidFill>
                            <a:latin typeface="Cambria Math"/>
                          </a:rPr>
                        </m:ctrlPr>
                      </m:funcPr>
                      <m:fName>
                        <m:r>
                          <a:rPr lang="en-US" sz="3000" b="1" i="0" dirty="0" smtClean="0">
                            <a:solidFill>
                              <a:srgbClr val="0070C0"/>
                            </a:solidFill>
                            <a:latin typeface="Cambria Math"/>
                          </a:rPr>
                          <m:t>𝐥𝐧</m:t>
                        </m:r>
                      </m:fName>
                      <m:e>
                        <m:r>
                          <a:rPr lang="en-US" sz="3000" b="1" i="1" dirty="0" smtClean="0">
                            <a:solidFill>
                              <a:srgbClr val="0070C0"/>
                            </a:solidFill>
                            <a:latin typeface="Cambria Math"/>
                          </a:rPr>
                          <m:t>𝒏</m:t>
                        </m:r>
                      </m:e>
                    </m:func>
                    <m:r>
                      <a:rPr lang="en-US" sz="3000" b="0" i="1" dirty="0" smtClean="0">
                        <a:solidFill>
                          <a:schemeClr val="tx1"/>
                        </a:solidFill>
                        <a:latin typeface="Cambria Math"/>
                      </a:rPr>
                      <m:t>≤</m:t>
                    </m:r>
                    <m:r>
                      <a:rPr lang="en-US" sz="3000" b="0" i="1" smtClean="0">
                        <a:latin typeface="Cambria Math"/>
                      </a:rPr>
                      <m:t>𝑂𝑃𝑇</m:t>
                    </m:r>
                    <m:r>
                      <a:rPr lang="en-US" sz="3000" b="0" i="1" smtClean="0">
                        <a:latin typeface="Cambria Math"/>
                      </a:rPr>
                      <m:t>⋅Õ</m:t>
                    </m:r>
                    <m:d>
                      <m:dPr>
                        <m:ctrlPr>
                          <a:rPr lang="en-US" sz="3000" i="1" dirty="0">
                            <a:latin typeface="Cambria Math"/>
                          </a:rPr>
                        </m:ctrlPr>
                      </m:dPr>
                      <m:e>
                        <m:rad>
                          <m:radPr>
                            <m:degHide m:val="on"/>
                            <m:ctrlPr>
                              <a:rPr lang="en-US" sz="3000" i="1">
                                <a:latin typeface="Cambria Math"/>
                              </a:rPr>
                            </m:ctrlPr>
                          </m:radPr>
                          <m:deg/>
                          <m:e>
                            <m:r>
                              <a:rPr lang="en-US" sz="3000" i="1">
                                <a:latin typeface="Cambria Math"/>
                              </a:rPr>
                              <m:t>𝑛</m:t>
                            </m:r>
                          </m:e>
                        </m:rad>
                      </m:e>
                    </m:d>
                    <m:r>
                      <a:rPr lang="en-US" sz="3000">
                        <a:latin typeface="Cambria Math"/>
                      </a:rPr>
                      <m:t>.</m:t>
                    </m:r>
                  </m:oMath>
                </a14:m>
                <a:endParaRPr lang="en-US" sz="3000" dirty="0" smtClean="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82000" cy="5105400"/>
              </a:xfrm>
              <a:blipFill rotWithShape="1">
                <a:blip r:embed="rId3"/>
                <a:stretch>
                  <a:fillRect l="-1455" t="-1314" b="-9916"/>
                </a:stretch>
              </a:blipFill>
            </p:spPr>
            <p:txBody>
              <a:bodyPr/>
              <a:lstStyle/>
              <a:p>
                <a:r>
                  <a:rPr lang="en-US">
                    <a:noFill/>
                  </a:rPr>
                  <a:t> </a:t>
                </a:r>
              </a:p>
            </p:txBody>
          </p:sp>
        </mc:Fallback>
      </mc:AlternateContent>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667000"/>
            <a:ext cx="6934199" cy="207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098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Key Idea: </a:t>
            </a:r>
            <a:r>
              <a:rPr lang="en-US" dirty="0" err="1" smtClean="0">
                <a:solidFill>
                  <a:srgbClr val="0070C0"/>
                </a:solidFill>
                <a:latin typeface="Tahoma" pitchFamily="34" charset="0"/>
                <a:ea typeface="Tahoma" pitchFamily="34" charset="0"/>
                <a:cs typeface="Tahoma" pitchFamily="34" charset="0"/>
              </a:rPr>
              <a:t>Antispanners</a:t>
            </a:r>
            <a:endParaRPr lang="en-US" dirty="0">
              <a:solidFill>
                <a:srgbClr val="0070C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57200" y="1295400"/>
            <a:ext cx="8229600" cy="1295400"/>
          </a:xfrm>
        </p:spPr>
        <p:txBody>
          <a:bodyPr>
            <a:normAutofit fontScale="92500" lnSpcReduction="20000"/>
          </a:bodyPr>
          <a:lstStyle/>
          <a:p>
            <a:r>
              <a:rPr lang="en-US" dirty="0" err="1" smtClean="0">
                <a:solidFill>
                  <a:srgbClr val="FF0000"/>
                </a:solidFill>
                <a:latin typeface="Palatino Linotype" pitchFamily="18" charset="0"/>
              </a:rPr>
              <a:t>Antispanner</a:t>
            </a:r>
            <a:r>
              <a:rPr lang="en-US" dirty="0" smtClean="0">
                <a:latin typeface="Palatino Linotype" pitchFamily="18" charset="0"/>
              </a:rPr>
              <a:t> – subset of edges, which destroys all paths from </a:t>
            </a:r>
            <a:r>
              <a:rPr lang="en-US" b="1" dirty="0" smtClean="0">
                <a:solidFill>
                  <a:srgbClr val="0070C0"/>
                </a:solidFill>
                <a:latin typeface="Palatino Linotype" pitchFamily="18" charset="0"/>
              </a:rPr>
              <a:t>a</a:t>
            </a:r>
            <a:r>
              <a:rPr lang="en-US" dirty="0" smtClean="0">
                <a:latin typeface="Palatino Linotype" pitchFamily="18" charset="0"/>
              </a:rPr>
              <a:t> to </a:t>
            </a:r>
            <a:r>
              <a:rPr lang="en-US" b="1" dirty="0" smtClean="0">
                <a:solidFill>
                  <a:srgbClr val="0070C0"/>
                </a:solidFill>
                <a:latin typeface="Palatino Linotype" pitchFamily="18" charset="0"/>
              </a:rPr>
              <a:t>b</a:t>
            </a:r>
            <a:r>
              <a:rPr lang="en-US" dirty="0" smtClean="0">
                <a:latin typeface="Palatino Linotype" pitchFamily="18" charset="0"/>
              </a:rPr>
              <a:t> of stretch at most k.</a:t>
            </a:r>
            <a:endParaRPr lang="en-US" dirty="0">
              <a:latin typeface="Palatino Linotype" pitchFamily="18" charset="0"/>
            </a:endParaRPr>
          </a:p>
        </p:txBody>
      </p:sp>
      <p:sp>
        <p:nvSpPr>
          <p:cNvPr id="7" name="Content Placeholder 2"/>
          <p:cNvSpPr txBox="1">
            <a:spLocks/>
          </p:cNvSpPr>
          <p:nvPr/>
        </p:nvSpPr>
        <p:spPr>
          <a:xfrm>
            <a:off x="381000" y="4811860"/>
            <a:ext cx="8382000" cy="204614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Palatino Linotype" pitchFamily="18" charset="0"/>
              </a:rPr>
              <a:t>Spanner &lt;=&gt; </a:t>
            </a:r>
            <a:r>
              <a:rPr lang="en-US" dirty="0" smtClean="0">
                <a:solidFill>
                  <a:srgbClr val="FF0000"/>
                </a:solidFill>
                <a:latin typeface="Palatino Linotype" pitchFamily="18" charset="0"/>
              </a:rPr>
              <a:t>hit</a:t>
            </a:r>
            <a:r>
              <a:rPr lang="en-US" dirty="0" smtClean="0">
                <a:latin typeface="Palatino Linotype" pitchFamily="18" charset="0"/>
              </a:rPr>
              <a:t> all </a:t>
            </a:r>
            <a:r>
              <a:rPr lang="en-US" dirty="0" err="1" smtClean="0">
                <a:latin typeface="Palatino Linotype" pitchFamily="18" charset="0"/>
              </a:rPr>
              <a:t>antispanners</a:t>
            </a:r>
            <a:endParaRPr lang="en-US" dirty="0" smtClean="0">
              <a:latin typeface="Palatino Linotype" pitchFamily="18" charset="0"/>
            </a:endParaRPr>
          </a:p>
          <a:p>
            <a:r>
              <a:rPr lang="en-US" dirty="0" smtClean="0">
                <a:latin typeface="Palatino Linotype" pitchFamily="18" charset="0"/>
              </a:rPr>
              <a:t>Enough to hit all</a:t>
            </a:r>
            <a:r>
              <a:rPr lang="en-US" dirty="0" smtClean="0">
                <a:solidFill>
                  <a:srgbClr val="FF0000"/>
                </a:solidFill>
                <a:latin typeface="Palatino Linotype" pitchFamily="18" charset="0"/>
              </a:rPr>
              <a:t> minimal</a:t>
            </a:r>
            <a:r>
              <a:rPr lang="en-US" dirty="0" smtClean="0">
                <a:latin typeface="Palatino Linotype" pitchFamily="18" charset="0"/>
              </a:rPr>
              <a:t> </a:t>
            </a:r>
            <a:r>
              <a:rPr lang="en-US" dirty="0" err="1" smtClean="0">
                <a:latin typeface="Palatino Linotype" pitchFamily="18" charset="0"/>
              </a:rPr>
              <a:t>antispanners</a:t>
            </a:r>
            <a:r>
              <a:rPr lang="en-US" dirty="0" smtClean="0">
                <a:latin typeface="Palatino Linotype" pitchFamily="18" charset="0"/>
              </a:rPr>
              <a:t> for all </a:t>
            </a:r>
            <a:r>
              <a:rPr lang="en-US" dirty="0" smtClean="0">
                <a:solidFill>
                  <a:srgbClr val="FF0000"/>
                </a:solidFill>
                <a:latin typeface="Palatino Linotype" pitchFamily="18" charset="0"/>
              </a:rPr>
              <a:t>thin</a:t>
            </a:r>
            <a:r>
              <a:rPr lang="en-US" dirty="0" smtClean="0">
                <a:latin typeface="Palatino Linotype" pitchFamily="18" charset="0"/>
              </a:rPr>
              <a:t> edges</a:t>
            </a:r>
          </a:p>
          <a:p>
            <a:r>
              <a:rPr lang="en-US" dirty="0" smtClean="0">
                <a:latin typeface="Palatino Linotype" pitchFamily="18" charset="0"/>
              </a:rPr>
              <a:t>Minimal </a:t>
            </a:r>
            <a:r>
              <a:rPr lang="en-US" dirty="0" err="1" smtClean="0">
                <a:latin typeface="Palatino Linotype" pitchFamily="18" charset="0"/>
              </a:rPr>
              <a:t>antispanners</a:t>
            </a:r>
            <a:r>
              <a:rPr lang="en-US" dirty="0" smtClean="0">
                <a:latin typeface="Palatino Linotype" pitchFamily="18" charset="0"/>
              </a:rPr>
              <a:t> can be found efficiently</a:t>
            </a:r>
            <a:endParaRPr lang="en-US" dirty="0">
              <a:latin typeface="Palatino Linotype"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315200" cy="2297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975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1" y="152400"/>
            <a:ext cx="8580119" cy="1295400"/>
          </a:xfrm>
        </p:spPr>
        <p:txBody>
          <a:bodyPr>
            <a:noAutofit/>
          </a:bodyPr>
          <a:lstStyle/>
          <a:p>
            <a:r>
              <a:rPr lang="en-US" dirty="0" smtClean="0">
                <a:solidFill>
                  <a:srgbClr val="0070C0"/>
                </a:solidFill>
                <a:latin typeface="Tahoma" pitchFamily="34" charset="0"/>
                <a:ea typeface="Tahoma" pitchFamily="34" charset="0"/>
                <a:cs typeface="Tahoma" pitchFamily="34" charset="0"/>
              </a:rPr>
              <a:t>Linear Program (dual to [DK’11])</a:t>
            </a:r>
            <a:r>
              <a:rPr lang="en-US" dirty="0">
                <a:solidFill>
                  <a:srgbClr val="0070C0"/>
                </a:solidFill>
                <a:latin typeface="Tahoma" pitchFamily="34" charset="0"/>
                <a:ea typeface="Tahoma" pitchFamily="34" charset="0"/>
                <a:cs typeface="Tahoma" pitchFamily="34" charset="0"/>
              </a:rPr>
              <a:t/>
            </a:r>
            <a:br>
              <a:rPr lang="en-US" dirty="0">
                <a:solidFill>
                  <a:srgbClr val="0070C0"/>
                </a:solidFill>
                <a:latin typeface="Tahoma" pitchFamily="34" charset="0"/>
                <a:ea typeface="Tahoma" pitchFamily="34" charset="0"/>
                <a:cs typeface="Tahoma" pitchFamily="34" charset="0"/>
              </a:rPr>
            </a:br>
            <a:endParaRPr lang="en-US"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9739" y="990600"/>
                <a:ext cx="8152435" cy="2209800"/>
              </a:xfrm>
              <a:ln w="25400" cap="rnd">
                <a:solidFill>
                  <a:srgbClr val="0070C0"/>
                </a:solidFill>
              </a:ln>
            </p:spPr>
            <p:txBody>
              <a:bodyPr>
                <a:noAutofit/>
              </a:bodyPr>
              <a:lstStyle/>
              <a:p>
                <a:pPr marL="0" indent="0">
                  <a:buNone/>
                </a:pPr>
                <a:r>
                  <a:rPr lang="en-US" sz="2800" dirty="0" smtClean="0">
                    <a:latin typeface="Palatino Linotype" pitchFamily="18" charset="0"/>
                    <a:ea typeface="Tahoma" pitchFamily="34" charset="0"/>
                    <a:cs typeface="Tahoma" pitchFamily="34" charset="0"/>
                  </a:rPr>
                  <a:t>Hitting-set LP:</a:t>
                </a:r>
                <a14:m>
                  <m:oMath xmlns:m="http://schemas.openxmlformats.org/officeDocument/2006/math">
                    <m:r>
                      <a:rPr lang="en-US" sz="2800" b="0" i="0" smtClean="0">
                        <a:latin typeface="Cambria Math"/>
                      </a:rPr>
                      <m:t> </m:t>
                    </m:r>
                    <m:nary>
                      <m:naryPr>
                        <m:chr m:val="∑"/>
                        <m:supHide m:val="on"/>
                        <m:ctrlPr>
                          <a:rPr lang="en-US" sz="2800" i="1">
                            <a:latin typeface="Cambria Math"/>
                          </a:rPr>
                        </m:ctrlPr>
                      </m:naryPr>
                      <m:sub>
                        <m:r>
                          <m:rPr>
                            <m:brk m:alnAt="23"/>
                          </m:rPr>
                          <a:rPr lang="en-US" sz="2800" i="1">
                            <a:latin typeface="Cambria Math"/>
                          </a:rPr>
                          <m:t>𝑒</m:t>
                        </m:r>
                        <m:r>
                          <a:rPr lang="en-US" sz="2800" i="1">
                            <a:latin typeface="Cambria Math"/>
                          </a:rPr>
                          <m:t>∈</m:t>
                        </m:r>
                        <m:r>
                          <a:rPr lang="en-US" sz="2800" i="1">
                            <a:latin typeface="Cambria Math"/>
                          </a:rPr>
                          <m:t>𝐸</m:t>
                        </m:r>
                        <m:r>
                          <a:rPr lang="en-US" sz="2800" i="1">
                            <a:latin typeface="Cambria Math"/>
                          </a:rPr>
                          <m:t> </m:t>
                        </m:r>
                      </m:sub>
                      <m:sup/>
                      <m:e>
                        <m:sSub>
                          <m:sSubPr>
                            <m:ctrlPr>
                              <a:rPr lang="en-US" sz="2800" i="1">
                                <a:latin typeface="Cambria Math"/>
                              </a:rPr>
                            </m:ctrlPr>
                          </m:sSubPr>
                          <m:e>
                            <m:r>
                              <a:rPr lang="en-US" sz="2800" i="1">
                                <a:latin typeface="Cambria Math"/>
                              </a:rPr>
                              <m:t>𝑥</m:t>
                            </m:r>
                          </m:e>
                          <m:sub>
                            <m:r>
                              <a:rPr lang="en-US" sz="2800" i="1">
                                <a:latin typeface="Cambria Math"/>
                              </a:rPr>
                              <m:t>𝑒</m:t>
                            </m:r>
                          </m:sub>
                        </m:sSub>
                      </m:e>
                    </m:nary>
                    <m:r>
                      <a:rPr lang="en-US" sz="2800" i="1">
                        <a:latin typeface="Cambria Math"/>
                        <a:ea typeface="Cambria Math"/>
                      </a:rPr>
                      <m:t>→</m:t>
                    </m:r>
                    <m:r>
                      <a:rPr lang="en-US" sz="2800" i="1">
                        <a:latin typeface="Cambria Math"/>
                        <a:ea typeface="Cambria Math"/>
                      </a:rPr>
                      <m:t>𝑚𝑖𝑛</m:t>
                    </m:r>
                  </m:oMath>
                </a14:m>
                <a:endParaRPr lang="en-US" sz="2800" dirty="0">
                  <a:latin typeface="Palatino Linotype" pitchFamily="18" charset="0"/>
                  <a:ea typeface="Tahoma" pitchFamily="34" charset="0"/>
                  <a:cs typeface="Tahoma" pitchFamily="34" charset="0"/>
                </a:endParaRP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800" i="1">
                              <a:latin typeface="Cambria Math"/>
                            </a:rPr>
                          </m:ctrlPr>
                        </m:naryPr>
                        <m:sub>
                          <m:r>
                            <m:rPr>
                              <m:brk m:alnAt="23"/>
                            </m:rPr>
                            <a:rPr lang="en-US" sz="2800" i="1">
                              <a:latin typeface="Cambria Math"/>
                            </a:rPr>
                            <m:t>𝑒</m:t>
                          </m:r>
                          <m:r>
                            <a:rPr lang="en-US" sz="2800" i="1">
                              <a:latin typeface="Cambria Math"/>
                            </a:rPr>
                            <m:t>∈</m:t>
                          </m:r>
                          <m:r>
                            <a:rPr lang="en-US" sz="2800" b="1" i="0" smtClean="0">
                              <a:solidFill>
                                <a:schemeClr val="tx1"/>
                              </a:solidFill>
                              <a:latin typeface="Cambria Math"/>
                            </a:rPr>
                            <m:t>𝐀</m:t>
                          </m:r>
                          <m:r>
                            <a:rPr lang="en-US" sz="2800" i="1">
                              <a:latin typeface="Cambria Math"/>
                            </a:rPr>
                            <m:t> </m:t>
                          </m:r>
                        </m:sub>
                        <m:sup/>
                        <m:e>
                          <m:sSub>
                            <m:sSubPr>
                              <m:ctrlPr>
                                <a:rPr lang="en-US" sz="2800" i="1">
                                  <a:latin typeface="Cambria Math"/>
                                </a:rPr>
                              </m:ctrlPr>
                            </m:sSubPr>
                            <m:e>
                              <m:r>
                                <a:rPr lang="en-US" sz="2800" i="1">
                                  <a:latin typeface="Cambria Math"/>
                                </a:rPr>
                                <m:t>𝑥</m:t>
                              </m:r>
                            </m:e>
                            <m:sub>
                              <m:r>
                                <a:rPr lang="en-US" sz="2800" i="1">
                                  <a:latin typeface="Cambria Math"/>
                                </a:rPr>
                                <m:t>𝑒</m:t>
                              </m:r>
                            </m:sub>
                          </m:sSub>
                        </m:e>
                      </m:nary>
                      <m:r>
                        <a:rPr lang="en-US" sz="2800" i="1">
                          <a:latin typeface="Cambria Math"/>
                        </a:rPr>
                        <m:t>≥1</m:t>
                      </m:r>
                    </m:oMath>
                  </m:oMathPara>
                </a14:m>
                <a:endParaRPr lang="en-US" sz="2800" dirty="0">
                  <a:latin typeface="Palatino Linotype" pitchFamily="18" charset="0"/>
                  <a:ea typeface="Tahoma" pitchFamily="34" charset="0"/>
                  <a:cs typeface="Tahoma" pitchFamily="34" charset="0"/>
                </a:endParaRPr>
              </a:p>
              <a:p>
                <a:pPr marL="0" indent="0">
                  <a:buNone/>
                </a:pPr>
                <a:r>
                  <a:rPr lang="en-US" sz="2800" dirty="0" smtClean="0">
                    <a:latin typeface="Palatino Linotype" pitchFamily="18" charset="0"/>
                    <a:ea typeface="Tahoma" pitchFamily="34" charset="0"/>
                    <a:cs typeface="Tahoma" pitchFamily="34" charset="0"/>
                  </a:rPr>
                  <a:t>for </a:t>
                </a:r>
                <a:r>
                  <a:rPr lang="en-US" sz="2800" dirty="0">
                    <a:latin typeface="Palatino Linotype" pitchFamily="18" charset="0"/>
                    <a:ea typeface="Tahoma" pitchFamily="34" charset="0"/>
                    <a:cs typeface="Tahoma" pitchFamily="34" charset="0"/>
                  </a:rPr>
                  <a:t>all </a:t>
                </a:r>
                <a:r>
                  <a:rPr lang="en-US" sz="2800" dirty="0">
                    <a:solidFill>
                      <a:srgbClr val="0070C0"/>
                    </a:solidFill>
                    <a:latin typeface="Palatino Linotype" pitchFamily="18" charset="0"/>
                    <a:ea typeface="Tahoma" pitchFamily="34" charset="0"/>
                    <a:cs typeface="Tahoma" pitchFamily="34" charset="0"/>
                  </a:rPr>
                  <a:t>minimal</a:t>
                </a:r>
                <a:r>
                  <a:rPr lang="en-US" sz="2800" dirty="0">
                    <a:latin typeface="Palatino Linotype" pitchFamily="18" charset="0"/>
                    <a:ea typeface="Tahoma" pitchFamily="34" charset="0"/>
                    <a:cs typeface="Tahoma" pitchFamily="34" charset="0"/>
                  </a:rPr>
                  <a:t> </a:t>
                </a:r>
                <a:r>
                  <a:rPr lang="en-US" sz="2800" dirty="0" err="1" smtClean="0">
                    <a:latin typeface="Palatino Linotype" pitchFamily="18" charset="0"/>
                    <a:ea typeface="Tahoma" pitchFamily="34" charset="0"/>
                    <a:cs typeface="Tahoma" pitchFamily="34" charset="0"/>
                  </a:rPr>
                  <a:t>antispanners</a:t>
                </a:r>
                <a:r>
                  <a:rPr lang="en-US" sz="2800" dirty="0" smtClean="0">
                    <a:latin typeface="Palatino Linotype" pitchFamily="18" charset="0"/>
                    <a:ea typeface="Tahoma" pitchFamily="34" charset="0"/>
                    <a:cs typeface="Tahoma" pitchFamily="34" charset="0"/>
                  </a:rPr>
                  <a:t> </a:t>
                </a:r>
                <a:r>
                  <a:rPr lang="en-US" sz="2800" b="1" dirty="0">
                    <a:latin typeface="Palatino Linotype" pitchFamily="18" charset="0"/>
                    <a:ea typeface="Tahoma" pitchFamily="34" charset="0"/>
                    <a:cs typeface="Tahoma" pitchFamily="34" charset="0"/>
                  </a:rPr>
                  <a:t>A</a:t>
                </a:r>
                <a:r>
                  <a:rPr lang="en-US" sz="2800" dirty="0">
                    <a:latin typeface="Palatino Linotype" pitchFamily="18" charset="0"/>
                    <a:ea typeface="Tahoma" pitchFamily="34" charset="0"/>
                    <a:cs typeface="Tahoma" pitchFamily="34" charset="0"/>
                  </a:rPr>
                  <a:t> for </a:t>
                </a:r>
                <a:r>
                  <a:rPr lang="en-US" sz="2800" dirty="0" smtClean="0">
                    <a:latin typeface="Palatino Linotype" pitchFamily="18" charset="0"/>
                    <a:ea typeface="Tahoma" pitchFamily="34" charset="0"/>
                    <a:cs typeface="Tahoma" pitchFamily="34" charset="0"/>
                  </a:rPr>
                  <a:t>all </a:t>
                </a:r>
                <a:r>
                  <a:rPr lang="en-US" sz="2800" dirty="0" smtClean="0">
                    <a:solidFill>
                      <a:srgbClr val="0070C0"/>
                    </a:solidFill>
                    <a:latin typeface="Palatino Linotype" pitchFamily="18" charset="0"/>
                    <a:ea typeface="Tahoma" pitchFamily="34" charset="0"/>
                    <a:cs typeface="Tahoma" pitchFamily="34" charset="0"/>
                  </a:rPr>
                  <a:t>thin</a:t>
                </a:r>
                <a:r>
                  <a:rPr lang="en-US" sz="2800" dirty="0" smtClean="0">
                    <a:latin typeface="Palatino Linotype" pitchFamily="18" charset="0"/>
                    <a:ea typeface="Tahoma" pitchFamily="34" charset="0"/>
                    <a:cs typeface="Tahoma" pitchFamily="34" charset="0"/>
                  </a:rPr>
                  <a:t> edges.</a:t>
                </a:r>
                <a:endParaRPr lang="en-US" sz="2800" b="1" dirty="0">
                  <a:latin typeface="Palatino Linotype" pitchFamily="18" charset="0"/>
                  <a:ea typeface="Tahoma" pitchFamily="34" charset="0"/>
                  <a:cs typeface="Tahoma"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9739" y="990600"/>
                <a:ext cx="8152435" cy="2209800"/>
              </a:xfrm>
              <a:blipFill rotWithShape="1">
                <a:blip r:embed="rId3"/>
                <a:stretch>
                  <a:fillRect l="-1342" t="-2186" b="-273"/>
                </a:stretch>
              </a:blipFill>
              <a:ln w="25400" cap="rnd">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63950" y="3359478"/>
                <a:ext cx="8153400" cy="3498522"/>
              </a:xfrm>
              <a:prstGeom prst="rect">
                <a:avLst/>
              </a:prstGeom>
            </p:spPr>
            <p:txBody>
              <a:bodyPr wrap="square">
                <a:spAutoFit/>
              </a:bodyPr>
              <a:lstStyle/>
              <a:p>
                <a:pPr marL="457200" indent="-457200">
                  <a:buFont typeface="Arial" pitchFamily="34" charset="0"/>
                  <a:buChar char="•"/>
                </a:pPr>
                <a:r>
                  <a:rPr lang="en-US" sz="3000" dirty="0" smtClean="0">
                    <a:latin typeface="Palatino Linotype" pitchFamily="18" charset="0"/>
                    <a:ea typeface="Tahoma" pitchFamily="34" charset="0"/>
                    <a:cs typeface="Tahoma" pitchFamily="34" charset="0"/>
                  </a:rPr>
                  <a:t># </a:t>
                </a:r>
                <a:r>
                  <a:rPr lang="en-US" sz="3000" dirty="0">
                    <a:latin typeface="Palatino Linotype" pitchFamily="18" charset="0"/>
                    <a:ea typeface="Tahoma" pitchFamily="34" charset="0"/>
                    <a:cs typeface="Tahoma" pitchFamily="34" charset="0"/>
                  </a:rPr>
                  <a:t>of </a:t>
                </a:r>
                <a:r>
                  <a:rPr lang="en-US" sz="3000" dirty="0" smtClean="0">
                    <a:latin typeface="Palatino Linotype" pitchFamily="18" charset="0"/>
                    <a:ea typeface="Tahoma" pitchFamily="34" charset="0"/>
                    <a:cs typeface="Tahoma" pitchFamily="34" charset="0"/>
                  </a:rPr>
                  <a:t>minimal </a:t>
                </a:r>
                <a:r>
                  <a:rPr lang="en-US" sz="3000" dirty="0" err="1" smtClean="0">
                    <a:latin typeface="Palatino Linotype" pitchFamily="18" charset="0"/>
                    <a:ea typeface="Tahoma" pitchFamily="34" charset="0"/>
                    <a:cs typeface="Tahoma" pitchFamily="34" charset="0"/>
                  </a:rPr>
                  <a:t>antispanners</a:t>
                </a:r>
                <a:r>
                  <a:rPr lang="en-US" sz="3000" dirty="0" smtClean="0">
                    <a:latin typeface="Palatino Linotype" pitchFamily="18" charset="0"/>
                    <a:ea typeface="Tahoma" pitchFamily="34" charset="0"/>
                    <a:cs typeface="Tahoma" pitchFamily="34" charset="0"/>
                  </a:rPr>
                  <a:t> may be </a:t>
                </a:r>
                <a:r>
                  <a:rPr lang="en-US" sz="3000" dirty="0">
                    <a:solidFill>
                      <a:srgbClr val="FF0000"/>
                    </a:solidFill>
                    <a:latin typeface="Palatino Linotype" pitchFamily="18" charset="0"/>
                    <a:ea typeface="Tahoma" pitchFamily="34" charset="0"/>
                    <a:cs typeface="Tahoma" pitchFamily="34" charset="0"/>
                  </a:rPr>
                  <a:t>exponential</a:t>
                </a:r>
                <a:r>
                  <a:rPr lang="en-US" sz="3000" dirty="0">
                    <a:latin typeface="Palatino Linotype" pitchFamily="18" charset="0"/>
                    <a:ea typeface="Tahoma" pitchFamily="34" charset="0"/>
                    <a:cs typeface="Tahoma" pitchFamily="34" charset="0"/>
                  </a:rPr>
                  <a:t> in </a:t>
                </a:r>
                <a14:m>
                  <m:oMath xmlns:m="http://schemas.openxmlformats.org/officeDocument/2006/math">
                    <m:rad>
                      <m:radPr>
                        <m:degHide m:val="on"/>
                        <m:ctrlPr>
                          <a:rPr lang="en-US" sz="3000" i="1" dirty="0">
                            <a:latin typeface="Cambria Math"/>
                            <a:ea typeface="Tahoma" pitchFamily="34" charset="0"/>
                            <a:cs typeface="Tahoma" pitchFamily="34" charset="0"/>
                          </a:rPr>
                        </m:ctrlPr>
                      </m:radPr>
                      <m:deg/>
                      <m:e>
                        <m:r>
                          <a:rPr lang="en-US" sz="3000" i="1" dirty="0">
                            <a:latin typeface="Cambria Math"/>
                            <a:ea typeface="Tahoma" pitchFamily="34" charset="0"/>
                            <a:cs typeface="Tahoma" pitchFamily="34" charset="0"/>
                          </a:rPr>
                          <m:t>𝑛</m:t>
                        </m:r>
                      </m:e>
                    </m:rad>
                  </m:oMath>
                </a14:m>
                <a:r>
                  <a:rPr lang="en-US" sz="3000" i="1" dirty="0" smtClean="0">
                    <a:latin typeface="Palatino Linotype" pitchFamily="18" charset="0"/>
                    <a:ea typeface="Tahoma" pitchFamily="34" charset="0"/>
                    <a:cs typeface="Tahoma" pitchFamily="34" charset="0"/>
                  </a:rPr>
                  <a:t> =&gt; </a:t>
                </a:r>
                <a:r>
                  <a:rPr lang="en-US" sz="3000" dirty="0">
                    <a:latin typeface="Palatino Linotype" pitchFamily="18" charset="0"/>
                    <a:ea typeface="Tahoma" pitchFamily="34" charset="0"/>
                    <a:cs typeface="Tahoma" pitchFamily="34" charset="0"/>
                  </a:rPr>
                  <a:t> </a:t>
                </a:r>
                <a:r>
                  <a:rPr lang="en-US" sz="3000" dirty="0" smtClean="0">
                    <a:latin typeface="Palatino Linotype" pitchFamily="18" charset="0"/>
                    <a:ea typeface="Tahoma" pitchFamily="34" charset="0"/>
                    <a:cs typeface="Tahoma" pitchFamily="34" charset="0"/>
                  </a:rPr>
                  <a:t>Ellipsoid + Separation oracle</a:t>
                </a:r>
              </a:p>
              <a:p>
                <a:pPr marL="457200" indent="-457200">
                  <a:buFont typeface="Arial" pitchFamily="34" charset="0"/>
                  <a:buChar char="•"/>
                </a:pPr>
                <a:r>
                  <a:rPr lang="en-US" sz="3000" dirty="0" smtClean="0">
                    <a:solidFill>
                      <a:srgbClr val="0070C0"/>
                    </a:solidFill>
                    <a:latin typeface="Palatino Linotype" pitchFamily="18" charset="0"/>
                    <a:ea typeface="Tahoma" pitchFamily="34" charset="0"/>
                    <a:cs typeface="Tahoma" pitchFamily="34" charset="0"/>
                  </a:rPr>
                  <a:t>Good news: </a:t>
                </a:r>
                <a14:m>
                  <m:oMath xmlns:m="http://schemas.openxmlformats.org/officeDocument/2006/math">
                    <m:r>
                      <a:rPr lang="en-US" sz="3000" b="0" i="1" smtClean="0">
                        <a:solidFill>
                          <a:srgbClr val="FF0000"/>
                        </a:solidFill>
                        <a:latin typeface="Cambria Math"/>
                        <a:ea typeface="Tahoma" pitchFamily="34" charset="0"/>
                        <a:cs typeface="Tahoma" pitchFamily="34" charset="0"/>
                      </a:rPr>
                      <m:t>≤</m:t>
                    </m:r>
                    <m:sSup>
                      <m:sSupPr>
                        <m:ctrlPr>
                          <a:rPr lang="en-US" sz="3000" b="0" i="1" smtClean="0">
                            <a:solidFill>
                              <a:srgbClr val="FF0000"/>
                            </a:solidFill>
                            <a:latin typeface="Cambria Math"/>
                            <a:ea typeface="Tahoma" pitchFamily="34" charset="0"/>
                            <a:cs typeface="Tahoma" pitchFamily="34" charset="0"/>
                          </a:rPr>
                        </m:ctrlPr>
                      </m:sSupPr>
                      <m:e>
                        <m:rad>
                          <m:radPr>
                            <m:degHide m:val="on"/>
                            <m:ctrlPr>
                              <a:rPr lang="en-US" sz="3000" b="0" i="1" smtClean="0">
                                <a:solidFill>
                                  <a:srgbClr val="FF0000"/>
                                </a:solidFill>
                                <a:latin typeface="Cambria Math"/>
                                <a:ea typeface="Tahoma" pitchFamily="34" charset="0"/>
                                <a:cs typeface="Tahoma" pitchFamily="34" charset="0"/>
                              </a:rPr>
                            </m:ctrlPr>
                          </m:radPr>
                          <m:deg/>
                          <m:e>
                            <m:r>
                              <a:rPr lang="en-US" sz="3000" b="0" i="1" smtClean="0">
                                <a:solidFill>
                                  <a:srgbClr val="FF0000"/>
                                </a:solidFill>
                                <a:latin typeface="Cambria Math"/>
                                <a:ea typeface="Tahoma" pitchFamily="34" charset="0"/>
                                <a:cs typeface="Tahoma" pitchFamily="34" charset="0"/>
                              </a:rPr>
                              <m:t>𝑛</m:t>
                            </m:r>
                          </m:e>
                        </m:rad>
                      </m:e>
                      <m:sup>
                        <m:rad>
                          <m:radPr>
                            <m:degHide m:val="on"/>
                            <m:ctrlPr>
                              <a:rPr lang="en-US" sz="3000" b="0" i="1" smtClean="0">
                                <a:solidFill>
                                  <a:srgbClr val="FF0000"/>
                                </a:solidFill>
                                <a:latin typeface="Cambria Math"/>
                                <a:ea typeface="Tahoma" pitchFamily="34" charset="0"/>
                                <a:cs typeface="Tahoma" pitchFamily="34" charset="0"/>
                              </a:rPr>
                            </m:ctrlPr>
                          </m:radPr>
                          <m:deg/>
                          <m:e>
                            <m:r>
                              <a:rPr lang="en-US" sz="3000" b="0" i="1" smtClean="0">
                                <a:solidFill>
                                  <a:srgbClr val="FF0000"/>
                                </a:solidFill>
                                <a:latin typeface="Cambria Math"/>
                                <a:ea typeface="Tahoma" pitchFamily="34" charset="0"/>
                                <a:cs typeface="Tahoma" pitchFamily="34" charset="0"/>
                              </a:rPr>
                              <m:t>𝑛</m:t>
                            </m:r>
                          </m:e>
                        </m:rad>
                      </m:sup>
                    </m:sSup>
                    <m:r>
                      <a:rPr lang="en-US" sz="3000" b="0" i="1" smtClean="0">
                        <a:latin typeface="Cambria Math"/>
                        <a:ea typeface="Tahoma" pitchFamily="34" charset="0"/>
                        <a:cs typeface="Tahoma" pitchFamily="34" charset="0"/>
                      </a:rPr>
                      <m:t>=</m:t>
                    </m:r>
                    <m:sSup>
                      <m:sSupPr>
                        <m:ctrlPr>
                          <a:rPr lang="en-US" sz="3000" b="0" i="1" smtClean="0">
                            <a:latin typeface="Cambria Math"/>
                            <a:ea typeface="Tahoma" pitchFamily="34" charset="0"/>
                            <a:cs typeface="Tahoma" pitchFamily="34" charset="0"/>
                          </a:rPr>
                        </m:ctrlPr>
                      </m:sSupPr>
                      <m:e>
                        <m:r>
                          <a:rPr lang="en-US" sz="3000" b="0" i="1" smtClean="0">
                            <a:latin typeface="Cambria Math"/>
                            <a:ea typeface="Tahoma" pitchFamily="34" charset="0"/>
                            <a:cs typeface="Tahoma" pitchFamily="34" charset="0"/>
                          </a:rPr>
                          <m:t>𝑒</m:t>
                        </m:r>
                      </m:e>
                      <m:sup>
                        <m:f>
                          <m:fPr>
                            <m:ctrlPr>
                              <a:rPr lang="en-US" sz="3000" b="0" i="1" smtClean="0">
                                <a:latin typeface="Cambria Math"/>
                                <a:ea typeface="Tahoma" pitchFamily="34" charset="0"/>
                                <a:cs typeface="Tahoma" pitchFamily="34" charset="0"/>
                              </a:rPr>
                            </m:ctrlPr>
                          </m:fPr>
                          <m:num>
                            <m:r>
                              <a:rPr lang="en-US" sz="3000" b="0" i="1" smtClean="0">
                                <a:latin typeface="Cambria Math"/>
                                <a:ea typeface="Tahoma" pitchFamily="34" charset="0"/>
                                <a:cs typeface="Tahoma" pitchFamily="34" charset="0"/>
                              </a:rPr>
                              <m:t>1</m:t>
                            </m:r>
                          </m:num>
                          <m:den>
                            <m:r>
                              <a:rPr lang="en-US" sz="3000" b="0" i="1" smtClean="0">
                                <a:latin typeface="Cambria Math"/>
                                <a:ea typeface="Tahoma" pitchFamily="34" charset="0"/>
                                <a:cs typeface="Tahoma" pitchFamily="34" charset="0"/>
                              </a:rPr>
                              <m:t>2</m:t>
                            </m:r>
                          </m:den>
                        </m:f>
                        <m:rad>
                          <m:radPr>
                            <m:degHide m:val="on"/>
                            <m:ctrlPr>
                              <a:rPr lang="en-US" sz="3000" b="0" i="1" smtClean="0">
                                <a:latin typeface="Cambria Math"/>
                                <a:ea typeface="Tahoma" pitchFamily="34" charset="0"/>
                                <a:cs typeface="Tahoma" pitchFamily="34" charset="0"/>
                              </a:rPr>
                            </m:ctrlPr>
                          </m:radPr>
                          <m:deg/>
                          <m:e>
                            <m:r>
                              <a:rPr lang="en-US" sz="3000" b="0" i="1" smtClean="0">
                                <a:latin typeface="Cambria Math"/>
                                <a:ea typeface="Tahoma" pitchFamily="34" charset="0"/>
                                <a:cs typeface="Tahoma" pitchFamily="34" charset="0"/>
                              </a:rPr>
                              <m:t>𝑛</m:t>
                            </m:r>
                          </m:e>
                        </m:rad>
                        <m:func>
                          <m:funcPr>
                            <m:ctrlPr>
                              <a:rPr lang="en-US" sz="3000" b="0" i="1" smtClean="0">
                                <a:latin typeface="Cambria Math"/>
                                <a:ea typeface="Tahoma" pitchFamily="34" charset="0"/>
                                <a:cs typeface="Tahoma" pitchFamily="34" charset="0"/>
                              </a:rPr>
                            </m:ctrlPr>
                          </m:funcPr>
                          <m:fName>
                            <m:r>
                              <m:rPr>
                                <m:sty m:val="p"/>
                              </m:rPr>
                              <a:rPr lang="en-US" sz="3000" b="0" i="0" smtClean="0">
                                <a:latin typeface="Cambria Math"/>
                                <a:ea typeface="Tahoma" pitchFamily="34" charset="0"/>
                                <a:cs typeface="Tahoma" pitchFamily="34" charset="0"/>
                              </a:rPr>
                              <m:t>ln</m:t>
                            </m:r>
                          </m:fName>
                          <m:e>
                            <m:r>
                              <a:rPr lang="en-US" sz="3000" b="0" i="1" smtClean="0">
                                <a:latin typeface="Cambria Math"/>
                                <a:ea typeface="Tahoma" pitchFamily="34" charset="0"/>
                                <a:cs typeface="Tahoma" pitchFamily="34" charset="0"/>
                              </a:rPr>
                              <m:t>𝑛</m:t>
                            </m:r>
                          </m:e>
                        </m:func>
                      </m:sup>
                    </m:sSup>
                  </m:oMath>
                </a14:m>
                <a:r>
                  <a:rPr lang="en-US" sz="3000" dirty="0" smtClean="0">
                    <a:latin typeface="Palatino Linotype" pitchFamily="18" charset="0"/>
                    <a:ea typeface="Tahoma" pitchFamily="34" charset="0"/>
                    <a:cs typeface="Tahoma" pitchFamily="34" charset="0"/>
                  </a:rPr>
                  <a:t>minimal </a:t>
                </a:r>
                <a:r>
                  <a:rPr lang="en-US" sz="3000" dirty="0" err="1" smtClean="0">
                    <a:latin typeface="Palatino Linotype" pitchFamily="18" charset="0"/>
                    <a:ea typeface="Tahoma" pitchFamily="34" charset="0"/>
                    <a:cs typeface="Tahoma" pitchFamily="34" charset="0"/>
                  </a:rPr>
                  <a:t>antispanners</a:t>
                </a:r>
                <a:r>
                  <a:rPr lang="en-US" sz="3000" dirty="0" smtClean="0">
                    <a:latin typeface="Palatino Linotype" pitchFamily="18" charset="0"/>
                    <a:ea typeface="Tahoma" pitchFamily="34" charset="0"/>
                    <a:cs typeface="Tahoma" pitchFamily="34" charset="0"/>
                  </a:rPr>
                  <a:t> for a fixed thin edge</a:t>
                </a:r>
              </a:p>
              <a:p>
                <a:pPr marL="457200" indent="-457200">
                  <a:buFont typeface="Arial" pitchFamily="34" charset="0"/>
                  <a:buChar char="•"/>
                </a:pPr>
                <a:r>
                  <a:rPr lang="en-US" sz="3000" dirty="0" smtClean="0">
                    <a:latin typeface="Palatino Linotype" pitchFamily="18" charset="0"/>
                    <a:ea typeface="Tahoma" pitchFamily="34" charset="0"/>
                    <a:cs typeface="Tahoma" pitchFamily="34" charset="0"/>
                  </a:rPr>
                  <a:t>Assume, that we guessed the size of the sparsest k-spanner OPT (at most </a:t>
                </a:r>
                <a14:m>
                  <m:oMath xmlns:m="http://schemas.openxmlformats.org/officeDocument/2006/math">
                    <m:sSup>
                      <m:sSupPr>
                        <m:ctrlPr>
                          <a:rPr lang="en-US" sz="3000" b="0" i="1" smtClean="0">
                            <a:latin typeface="Cambria Math"/>
                            <a:ea typeface="Tahoma" pitchFamily="34" charset="0"/>
                            <a:cs typeface="Tahoma" pitchFamily="34" charset="0"/>
                          </a:rPr>
                        </m:ctrlPr>
                      </m:sSupPr>
                      <m:e>
                        <m:r>
                          <a:rPr lang="en-US" sz="3000" b="0" i="1" smtClean="0">
                            <a:latin typeface="Cambria Math"/>
                            <a:ea typeface="Tahoma" pitchFamily="34" charset="0"/>
                            <a:cs typeface="Tahoma" pitchFamily="34" charset="0"/>
                          </a:rPr>
                          <m:t>𝑛</m:t>
                        </m:r>
                      </m:e>
                      <m:sup>
                        <m:r>
                          <a:rPr lang="en-US" sz="3000" b="0" i="1" smtClean="0">
                            <a:latin typeface="Cambria Math"/>
                            <a:ea typeface="Tahoma" pitchFamily="34" charset="0"/>
                            <a:cs typeface="Tahoma" pitchFamily="34" charset="0"/>
                          </a:rPr>
                          <m:t>2</m:t>
                        </m:r>
                      </m:sup>
                    </m:sSup>
                  </m:oMath>
                </a14:m>
                <a:r>
                  <a:rPr lang="en-US" sz="3000" dirty="0" smtClean="0">
                    <a:latin typeface="Palatino Linotype" pitchFamily="18" charset="0"/>
                    <a:ea typeface="Tahoma" pitchFamily="34" charset="0"/>
                    <a:cs typeface="Tahoma" pitchFamily="34" charset="0"/>
                  </a:rPr>
                  <a:t> values)</a:t>
                </a:r>
                <a:endParaRPr lang="en-US" sz="3000" dirty="0">
                  <a:latin typeface="Palatino Linotype" pitchFamily="18" charset="0"/>
                  <a:ea typeface="Tahoma" pitchFamily="34" charset="0"/>
                  <a:cs typeface="Tahoma"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463950" y="3359478"/>
                <a:ext cx="8153400" cy="3498522"/>
              </a:xfrm>
              <a:prstGeom prst="rect">
                <a:avLst/>
              </a:prstGeom>
              <a:blipFill rotWithShape="1">
                <a:blip r:embed="rId4"/>
                <a:stretch>
                  <a:fillRect l="-1495" t="-2265" r="-822" b="-4530"/>
                </a:stretch>
              </a:blipFill>
            </p:spPr>
            <p:txBody>
              <a:bodyPr/>
              <a:lstStyle/>
              <a:p>
                <a:r>
                  <a:rPr lang="en-US">
                    <a:noFill/>
                  </a:rPr>
                  <a:t> </a:t>
                </a:r>
              </a:p>
            </p:txBody>
          </p:sp>
        </mc:Fallback>
      </mc:AlternateContent>
    </p:spTree>
    <p:extLst>
      <p:ext uri="{BB962C8B-B14F-4D97-AF65-F5344CB8AC3E}">
        <p14:creationId xmlns:p14="http://schemas.microsoft.com/office/powerpoint/2010/main" val="193405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499" y="45720"/>
            <a:ext cx="8229600" cy="1143000"/>
          </a:xfrm>
        </p:spPr>
        <p:txBody>
          <a:bodyPr/>
          <a:lstStyle/>
          <a:p>
            <a:r>
              <a:rPr lang="en-US" dirty="0" smtClean="0">
                <a:solidFill>
                  <a:srgbClr val="0070C0"/>
                </a:solidFill>
                <a:latin typeface="Tahoma" pitchFamily="34" charset="0"/>
                <a:ea typeface="Tahoma" pitchFamily="34" charset="0"/>
                <a:cs typeface="Tahoma" pitchFamily="34" charset="0"/>
              </a:rPr>
              <a:t>Oracle</a:t>
            </a:r>
            <a:endParaRPr lang="en-US"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54499" y="1066800"/>
                <a:ext cx="8152435" cy="2209800"/>
              </a:xfrm>
              <a:prstGeom prst="rect">
                <a:avLst/>
              </a:prstGeom>
              <a:ln w="25400" cap="rnd">
                <a:solidFill>
                  <a:srgbClr val="0070C0"/>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latin typeface="Palatino Linotype" pitchFamily="18" charset="0"/>
                    <a:ea typeface="Tahoma" pitchFamily="34" charset="0"/>
                    <a:cs typeface="Tahoma" pitchFamily="34" charset="0"/>
                  </a:rPr>
                  <a:t>Hitting-set LP:</a:t>
                </a:r>
                <a14:m>
                  <m:oMath xmlns:m="http://schemas.openxmlformats.org/officeDocument/2006/math">
                    <m:r>
                      <a:rPr lang="en-US" sz="2800" smtClean="0">
                        <a:latin typeface="Cambria Math"/>
                      </a:rPr>
                      <m:t> </m:t>
                    </m:r>
                    <m:nary>
                      <m:naryPr>
                        <m:chr m:val="∑"/>
                        <m:supHide m:val="on"/>
                        <m:ctrlPr>
                          <a:rPr lang="en-US" sz="2800" i="1">
                            <a:latin typeface="Cambria Math"/>
                          </a:rPr>
                        </m:ctrlPr>
                      </m:naryPr>
                      <m:sub>
                        <m:r>
                          <m:rPr>
                            <m:brk m:alnAt="23"/>
                          </m:rPr>
                          <a:rPr lang="en-US" sz="2800" i="1">
                            <a:latin typeface="Cambria Math"/>
                          </a:rPr>
                          <m:t>𝑒</m:t>
                        </m:r>
                        <m:r>
                          <a:rPr lang="en-US" sz="2800" i="1">
                            <a:latin typeface="Cambria Math"/>
                          </a:rPr>
                          <m:t>∈</m:t>
                        </m:r>
                        <m:r>
                          <a:rPr lang="en-US" sz="2800" i="1">
                            <a:latin typeface="Cambria Math"/>
                          </a:rPr>
                          <m:t>𝐸</m:t>
                        </m:r>
                        <m:r>
                          <a:rPr lang="en-US" sz="2800" i="1">
                            <a:latin typeface="Cambria Math"/>
                          </a:rPr>
                          <m:t> </m:t>
                        </m:r>
                      </m:sub>
                      <m:sup/>
                      <m:e>
                        <m:sSub>
                          <m:sSubPr>
                            <m:ctrlPr>
                              <a:rPr lang="en-US" sz="2800" i="1">
                                <a:latin typeface="Cambria Math"/>
                              </a:rPr>
                            </m:ctrlPr>
                          </m:sSubPr>
                          <m:e>
                            <m:r>
                              <a:rPr lang="en-US" sz="2800" i="1">
                                <a:latin typeface="Cambria Math"/>
                              </a:rPr>
                              <m:t>𝑥</m:t>
                            </m:r>
                          </m:e>
                          <m:sub>
                            <m:r>
                              <a:rPr lang="en-US" sz="2800" i="1">
                                <a:latin typeface="Cambria Math"/>
                              </a:rPr>
                              <m:t>𝑒</m:t>
                            </m:r>
                          </m:sub>
                        </m:sSub>
                      </m:e>
                    </m:nary>
                    <m:r>
                      <a:rPr lang="en-US" sz="2800" b="0" i="1" smtClean="0">
                        <a:latin typeface="Cambria Math"/>
                        <a:ea typeface="Cambria Math"/>
                      </a:rPr>
                      <m:t>≤</m:t>
                    </m:r>
                    <m:r>
                      <a:rPr lang="en-US" sz="2800" b="0" i="1" smtClean="0">
                        <a:latin typeface="Cambria Math"/>
                        <a:ea typeface="Cambria Math"/>
                      </a:rPr>
                      <m:t>𝑂𝑃𝑇</m:t>
                    </m:r>
                  </m:oMath>
                </a14:m>
                <a:endParaRPr lang="en-US" sz="2800" dirty="0">
                  <a:latin typeface="Palatino Linotype" pitchFamily="18" charset="0"/>
                  <a:ea typeface="Tahoma" pitchFamily="34" charset="0"/>
                  <a:cs typeface="Tahoma" pitchFamily="34" charset="0"/>
                </a:endParaRPr>
              </a:p>
              <a:p>
                <a:pPr marL="0" indent="0">
                  <a:buFont typeface="Arial" pitchFamily="34" charset="0"/>
                  <a:buNone/>
                </a:pPr>
                <a14:m>
                  <m:oMathPara xmlns:m="http://schemas.openxmlformats.org/officeDocument/2006/math">
                    <m:oMathParaPr>
                      <m:jc m:val="centerGroup"/>
                    </m:oMathParaPr>
                    <m:oMath xmlns:m="http://schemas.openxmlformats.org/officeDocument/2006/math">
                      <m:nary>
                        <m:naryPr>
                          <m:chr m:val="∑"/>
                          <m:supHide m:val="on"/>
                          <m:ctrlPr>
                            <a:rPr lang="en-US" sz="2800" i="1">
                              <a:latin typeface="Cambria Math"/>
                            </a:rPr>
                          </m:ctrlPr>
                        </m:naryPr>
                        <m:sub>
                          <m:r>
                            <m:rPr>
                              <m:brk m:alnAt="23"/>
                            </m:rPr>
                            <a:rPr lang="en-US" sz="2800" i="1">
                              <a:latin typeface="Cambria Math"/>
                            </a:rPr>
                            <m:t>𝑒</m:t>
                          </m:r>
                          <m:r>
                            <a:rPr lang="en-US" sz="2800" i="1">
                              <a:latin typeface="Cambria Math"/>
                            </a:rPr>
                            <m:t>∈</m:t>
                          </m:r>
                          <m:r>
                            <a:rPr lang="en-US" sz="2800" b="1" smtClean="0">
                              <a:latin typeface="Cambria Math"/>
                            </a:rPr>
                            <m:t>𝐀</m:t>
                          </m:r>
                          <m:r>
                            <a:rPr lang="en-US" sz="2800" i="1">
                              <a:latin typeface="Cambria Math"/>
                            </a:rPr>
                            <m:t> </m:t>
                          </m:r>
                        </m:sub>
                        <m:sup/>
                        <m:e>
                          <m:sSub>
                            <m:sSubPr>
                              <m:ctrlPr>
                                <a:rPr lang="en-US" sz="2800" i="1">
                                  <a:latin typeface="Cambria Math"/>
                                </a:rPr>
                              </m:ctrlPr>
                            </m:sSubPr>
                            <m:e>
                              <m:r>
                                <a:rPr lang="en-US" sz="2800" i="1">
                                  <a:latin typeface="Cambria Math"/>
                                </a:rPr>
                                <m:t>𝑥</m:t>
                              </m:r>
                            </m:e>
                            <m:sub>
                              <m:r>
                                <a:rPr lang="en-US" sz="2800" i="1">
                                  <a:latin typeface="Cambria Math"/>
                                </a:rPr>
                                <m:t>𝑒</m:t>
                              </m:r>
                            </m:sub>
                          </m:sSub>
                        </m:e>
                      </m:nary>
                      <m:r>
                        <a:rPr lang="en-US" sz="2800" i="1">
                          <a:latin typeface="Cambria Math"/>
                        </a:rPr>
                        <m:t>≥1</m:t>
                      </m:r>
                    </m:oMath>
                  </m:oMathPara>
                </a14:m>
                <a:endParaRPr lang="en-US" sz="2800" dirty="0">
                  <a:latin typeface="Palatino Linotype" pitchFamily="18" charset="0"/>
                  <a:ea typeface="Tahoma" pitchFamily="34" charset="0"/>
                  <a:cs typeface="Tahoma" pitchFamily="34" charset="0"/>
                </a:endParaRPr>
              </a:p>
              <a:p>
                <a:pPr marL="0" indent="0">
                  <a:buFont typeface="Arial" pitchFamily="34" charset="0"/>
                  <a:buNone/>
                </a:pPr>
                <a:r>
                  <a:rPr lang="en-US" sz="2800" dirty="0" smtClean="0">
                    <a:latin typeface="Palatino Linotype" pitchFamily="18" charset="0"/>
                    <a:ea typeface="Tahoma" pitchFamily="34" charset="0"/>
                    <a:cs typeface="Tahoma" pitchFamily="34" charset="0"/>
                  </a:rPr>
                  <a:t>for </a:t>
                </a:r>
                <a:r>
                  <a:rPr lang="en-US" sz="2800" dirty="0">
                    <a:latin typeface="Palatino Linotype" pitchFamily="18" charset="0"/>
                    <a:ea typeface="Tahoma" pitchFamily="34" charset="0"/>
                    <a:cs typeface="Tahoma" pitchFamily="34" charset="0"/>
                  </a:rPr>
                  <a:t>all </a:t>
                </a:r>
                <a:r>
                  <a:rPr lang="en-US" sz="2800" dirty="0">
                    <a:solidFill>
                      <a:srgbClr val="0070C0"/>
                    </a:solidFill>
                    <a:latin typeface="Palatino Linotype" pitchFamily="18" charset="0"/>
                    <a:ea typeface="Tahoma" pitchFamily="34" charset="0"/>
                    <a:cs typeface="Tahoma" pitchFamily="34" charset="0"/>
                  </a:rPr>
                  <a:t>minimal</a:t>
                </a:r>
                <a:r>
                  <a:rPr lang="en-US" sz="2800" dirty="0">
                    <a:latin typeface="Palatino Linotype" pitchFamily="18" charset="0"/>
                    <a:ea typeface="Tahoma" pitchFamily="34" charset="0"/>
                    <a:cs typeface="Tahoma" pitchFamily="34" charset="0"/>
                  </a:rPr>
                  <a:t> </a:t>
                </a:r>
                <a:r>
                  <a:rPr lang="en-US" sz="2800" dirty="0" err="1" smtClean="0">
                    <a:latin typeface="Palatino Linotype" pitchFamily="18" charset="0"/>
                    <a:ea typeface="Tahoma" pitchFamily="34" charset="0"/>
                    <a:cs typeface="Tahoma" pitchFamily="34" charset="0"/>
                  </a:rPr>
                  <a:t>antispanners</a:t>
                </a:r>
                <a:r>
                  <a:rPr lang="en-US" sz="2800" dirty="0" smtClean="0">
                    <a:latin typeface="Palatino Linotype" pitchFamily="18" charset="0"/>
                    <a:ea typeface="Tahoma" pitchFamily="34" charset="0"/>
                    <a:cs typeface="Tahoma" pitchFamily="34" charset="0"/>
                  </a:rPr>
                  <a:t> </a:t>
                </a:r>
                <a:r>
                  <a:rPr lang="en-US" sz="2800" b="1" dirty="0">
                    <a:latin typeface="Palatino Linotype" pitchFamily="18" charset="0"/>
                    <a:ea typeface="Tahoma" pitchFamily="34" charset="0"/>
                    <a:cs typeface="Tahoma" pitchFamily="34" charset="0"/>
                  </a:rPr>
                  <a:t>A</a:t>
                </a:r>
                <a:r>
                  <a:rPr lang="en-US" sz="2800" dirty="0">
                    <a:latin typeface="Palatino Linotype" pitchFamily="18" charset="0"/>
                    <a:ea typeface="Tahoma" pitchFamily="34" charset="0"/>
                    <a:cs typeface="Tahoma" pitchFamily="34" charset="0"/>
                  </a:rPr>
                  <a:t> for </a:t>
                </a:r>
                <a:r>
                  <a:rPr lang="en-US" sz="2800" dirty="0" smtClean="0">
                    <a:latin typeface="Palatino Linotype" pitchFamily="18" charset="0"/>
                    <a:ea typeface="Tahoma" pitchFamily="34" charset="0"/>
                    <a:cs typeface="Tahoma" pitchFamily="34" charset="0"/>
                  </a:rPr>
                  <a:t>all </a:t>
                </a:r>
                <a:r>
                  <a:rPr lang="en-US" sz="2800" dirty="0" smtClean="0">
                    <a:solidFill>
                      <a:srgbClr val="0070C0"/>
                    </a:solidFill>
                    <a:latin typeface="Palatino Linotype" pitchFamily="18" charset="0"/>
                    <a:ea typeface="Tahoma" pitchFamily="34" charset="0"/>
                    <a:cs typeface="Tahoma" pitchFamily="34" charset="0"/>
                  </a:rPr>
                  <a:t>thin</a:t>
                </a:r>
                <a:r>
                  <a:rPr lang="en-US" sz="2800" dirty="0" smtClean="0">
                    <a:latin typeface="Palatino Linotype" pitchFamily="18" charset="0"/>
                    <a:ea typeface="Tahoma" pitchFamily="34" charset="0"/>
                    <a:cs typeface="Tahoma" pitchFamily="34" charset="0"/>
                  </a:rPr>
                  <a:t> edges.</a:t>
                </a:r>
                <a:endParaRPr lang="en-US" sz="2800" b="1" dirty="0">
                  <a:latin typeface="Palatino Linotype" pitchFamily="18" charset="0"/>
                  <a:ea typeface="Tahoma" pitchFamily="34" charset="0"/>
                  <a:cs typeface="Tahoma" pitchFamily="34" charset="0"/>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54499" y="1066800"/>
                <a:ext cx="8152435" cy="2209800"/>
              </a:xfrm>
              <a:prstGeom prst="rect">
                <a:avLst/>
              </a:prstGeom>
              <a:blipFill rotWithShape="1">
                <a:blip r:embed="rId3"/>
                <a:stretch>
                  <a:fillRect l="-1417" t="-2180" b="-272"/>
                </a:stretch>
              </a:blipFill>
              <a:ln w="25400" cap="rnd">
                <a:solidFill>
                  <a:srgbClr val="0070C0"/>
                </a:solidFill>
              </a:ln>
            </p:spPr>
            <p:txBody>
              <a:bodyPr/>
              <a:lstStyle/>
              <a:p>
                <a:r>
                  <a:rPr lang="en-US">
                    <a:noFill/>
                  </a:rPr>
                  <a:t> </a:t>
                </a:r>
              </a:p>
            </p:txBody>
          </p:sp>
        </mc:Fallback>
      </mc:AlternateContent>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592" y="3505200"/>
            <a:ext cx="8838445" cy="192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4499" y="5562600"/>
            <a:ext cx="8308501" cy="954107"/>
          </a:xfrm>
          <a:prstGeom prst="rect">
            <a:avLst/>
          </a:prstGeom>
          <a:noFill/>
        </p:spPr>
        <p:txBody>
          <a:bodyPr wrap="square" rtlCol="0">
            <a:spAutoFit/>
          </a:bodyPr>
          <a:lstStyle/>
          <a:p>
            <a:pPr marL="457200" indent="-457200">
              <a:buFont typeface="Arial" pitchFamily="34" charset="0"/>
              <a:buChar char="•"/>
            </a:pPr>
            <a:r>
              <a:rPr lang="en-US" sz="2800" dirty="0" smtClean="0">
                <a:latin typeface="Palatino Linotype" pitchFamily="18" charset="0"/>
              </a:rPr>
              <a:t>We use a </a:t>
            </a:r>
            <a:r>
              <a:rPr lang="en-US" sz="2800" dirty="0" smtClean="0">
                <a:solidFill>
                  <a:srgbClr val="FF0000"/>
                </a:solidFill>
                <a:latin typeface="Palatino Linotype" pitchFamily="18" charset="0"/>
              </a:rPr>
              <a:t>randomized</a:t>
            </a:r>
            <a:r>
              <a:rPr lang="en-US" sz="2800" dirty="0" smtClean="0">
                <a:latin typeface="Palatino Linotype" pitchFamily="18" charset="0"/>
              </a:rPr>
              <a:t> oracle =&gt; in both cases oracle can fail with some probability.</a:t>
            </a:r>
            <a:endParaRPr lang="en-US" sz="2800" dirty="0">
              <a:latin typeface="Palatino Linotype" pitchFamily="18" charset="0"/>
            </a:endParaRPr>
          </a:p>
        </p:txBody>
      </p:sp>
    </p:spTree>
    <p:extLst>
      <p:ext uri="{BB962C8B-B14F-4D97-AF65-F5344CB8AC3E}">
        <p14:creationId xmlns:p14="http://schemas.microsoft.com/office/powerpoint/2010/main" val="3039103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Randomized Oracle = Rounding</a:t>
            </a:r>
            <a:endParaRPr lang="en-US"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7184" y="3810000"/>
                <a:ext cx="8714416" cy="3048000"/>
              </a:xfrm>
            </p:spPr>
            <p:txBody>
              <a:bodyPr>
                <a:normAutofit/>
              </a:bodyPr>
              <a:lstStyle/>
              <a:p>
                <a:r>
                  <a:rPr lang="en-US" sz="3000" dirty="0" smtClean="0">
                    <a:latin typeface="Palatino Linotype" pitchFamily="18" charset="0"/>
                  </a:rPr>
                  <a:t>Rounding</a:t>
                </a:r>
                <a:r>
                  <a:rPr lang="en-US" sz="3000" dirty="0">
                    <a:latin typeface="Palatino Linotype" pitchFamily="18" charset="0"/>
                  </a:rPr>
                  <a:t>: Take </a:t>
                </a:r>
                <a:r>
                  <a:rPr lang="en-US" sz="3000" b="1" dirty="0">
                    <a:solidFill>
                      <a:srgbClr val="0070C0"/>
                    </a:solidFill>
                    <a:latin typeface="Palatino Linotype" pitchFamily="18" charset="0"/>
                  </a:rPr>
                  <a:t>e</a:t>
                </a:r>
                <a:r>
                  <a:rPr lang="en-US" sz="3000" dirty="0">
                    <a:solidFill>
                      <a:srgbClr val="0070C0"/>
                    </a:solidFill>
                    <a:latin typeface="Palatino Linotype" pitchFamily="18" charset="0"/>
                  </a:rPr>
                  <a:t> </a:t>
                </a:r>
                <a:r>
                  <a:rPr lang="en-US" sz="3000" dirty="0" err="1">
                    <a:latin typeface="Palatino Linotype" pitchFamily="18" charset="0"/>
                  </a:rPr>
                  <a:t>w.p</a:t>
                </a:r>
                <a:r>
                  <a:rPr lang="en-US" sz="3000" dirty="0">
                    <a:latin typeface="Palatino Linotype" pitchFamily="18" charset="0"/>
                  </a:rPr>
                  <a:t>. </a:t>
                </a:r>
                <a14:m>
                  <m:oMath xmlns:m="http://schemas.openxmlformats.org/officeDocument/2006/math">
                    <m:sSub>
                      <m:sSubPr>
                        <m:ctrlPr>
                          <a:rPr lang="en-US" sz="3000" i="1" dirty="0">
                            <a:latin typeface="Cambria Math"/>
                          </a:rPr>
                        </m:ctrlPr>
                      </m:sSubPr>
                      <m:e>
                        <m:r>
                          <a:rPr lang="en-US" sz="3000" i="1" dirty="0">
                            <a:latin typeface="Cambria Math"/>
                          </a:rPr>
                          <m:t>𝑝</m:t>
                        </m:r>
                      </m:e>
                      <m:sub>
                        <m:r>
                          <a:rPr lang="en-US" sz="3000" i="1" dirty="0">
                            <a:latin typeface="Cambria Math"/>
                          </a:rPr>
                          <m:t>𝑒</m:t>
                        </m:r>
                      </m:sub>
                    </m:sSub>
                  </m:oMath>
                </a14:m>
                <a:r>
                  <a:rPr lang="en-US" sz="3000" dirty="0">
                    <a:latin typeface="Palatino Linotype" pitchFamily="18" charset="0"/>
                  </a:rPr>
                  <a:t> = </a:t>
                </a:r>
                <a14:m>
                  <m:oMath xmlns:m="http://schemas.openxmlformats.org/officeDocument/2006/math">
                    <m:r>
                      <m:rPr>
                        <m:sty m:val="p"/>
                      </m:rPr>
                      <a:rPr lang="en-US" sz="3000">
                        <a:latin typeface="Cambria Math"/>
                      </a:rPr>
                      <m:t>min</m:t>
                    </m:r>
                    <m:d>
                      <m:dPr>
                        <m:ctrlPr>
                          <a:rPr lang="en-US" sz="3000" i="1">
                            <a:latin typeface="Cambria Math"/>
                          </a:rPr>
                        </m:ctrlPr>
                      </m:dPr>
                      <m:e>
                        <m:rad>
                          <m:radPr>
                            <m:degHide m:val="on"/>
                            <m:ctrlPr>
                              <a:rPr lang="en-US" sz="3000" b="1" i="1">
                                <a:solidFill>
                                  <a:srgbClr val="0070C0"/>
                                </a:solidFill>
                                <a:latin typeface="Cambria Math"/>
                              </a:rPr>
                            </m:ctrlPr>
                          </m:radPr>
                          <m:deg/>
                          <m:e>
                            <m:r>
                              <a:rPr lang="en-US" sz="3000" b="1" i="1">
                                <a:solidFill>
                                  <a:srgbClr val="0070C0"/>
                                </a:solidFill>
                                <a:latin typeface="Cambria Math"/>
                              </a:rPr>
                              <m:t>𝒏</m:t>
                            </m:r>
                          </m:e>
                        </m:rad>
                        <m:func>
                          <m:funcPr>
                            <m:ctrlPr>
                              <a:rPr lang="en-US" sz="3000" b="1" i="1">
                                <a:solidFill>
                                  <a:srgbClr val="0070C0"/>
                                </a:solidFill>
                                <a:latin typeface="Cambria Math"/>
                              </a:rPr>
                            </m:ctrlPr>
                          </m:funcPr>
                          <m:fName>
                            <m:r>
                              <a:rPr lang="en-US" sz="3000" b="1">
                                <a:solidFill>
                                  <a:srgbClr val="0070C0"/>
                                </a:solidFill>
                                <a:latin typeface="Cambria Math"/>
                              </a:rPr>
                              <m:t>𝐥𝐧</m:t>
                            </m:r>
                          </m:fName>
                          <m:e>
                            <m:r>
                              <a:rPr lang="en-US" sz="3000" b="1" i="1">
                                <a:solidFill>
                                  <a:srgbClr val="0070C0"/>
                                </a:solidFill>
                                <a:latin typeface="Cambria Math"/>
                              </a:rPr>
                              <m:t>𝒏</m:t>
                            </m:r>
                          </m:e>
                        </m:func>
                        <m:r>
                          <a:rPr lang="en-US" sz="3000" i="1">
                            <a:latin typeface="Cambria Math"/>
                          </a:rPr>
                          <m:t>⋅</m:t>
                        </m:r>
                        <m:sSub>
                          <m:sSubPr>
                            <m:ctrlPr>
                              <a:rPr lang="en-US" sz="3000" i="1">
                                <a:latin typeface="Cambria Math"/>
                              </a:rPr>
                            </m:ctrlPr>
                          </m:sSubPr>
                          <m:e>
                            <m:r>
                              <a:rPr lang="en-US" sz="3000" i="1">
                                <a:latin typeface="Cambria Math"/>
                              </a:rPr>
                              <m:t>𝑥</m:t>
                            </m:r>
                          </m:e>
                          <m:sub>
                            <m:r>
                              <a:rPr lang="en-US" sz="3000" i="1">
                                <a:latin typeface="Cambria Math"/>
                              </a:rPr>
                              <m:t>𝑒</m:t>
                            </m:r>
                          </m:sub>
                        </m:sSub>
                        <m:r>
                          <a:rPr lang="en-US" sz="3000" i="1">
                            <a:latin typeface="Cambria Math"/>
                          </a:rPr>
                          <m:t>,1</m:t>
                        </m:r>
                      </m:e>
                    </m:d>
                  </m:oMath>
                </a14:m>
                <a:endParaRPr lang="en-US" sz="3000" dirty="0" smtClean="0">
                  <a:latin typeface="Palatino Linotype" pitchFamily="18" charset="0"/>
                </a:endParaRPr>
              </a:p>
              <a:p>
                <a:pPr marL="342900" lvl="1" indent="-342900">
                  <a:buFont typeface="Arial" pitchFamily="34" charset="0"/>
                  <a:buChar char="•"/>
                </a:pPr>
                <a:r>
                  <a:rPr lang="en-US" sz="3000" b="1" dirty="0">
                    <a:solidFill>
                      <a:srgbClr val="00D500"/>
                    </a:solidFill>
                    <a:latin typeface="Palatino Linotype" pitchFamily="18" charset="0"/>
                  </a:rPr>
                  <a:t>SMALL SPANNER</a:t>
                </a:r>
                <a:r>
                  <a:rPr lang="en-US" sz="3000" dirty="0">
                    <a:latin typeface="Palatino Linotype" pitchFamily="18" charset="0"/>
                  </a:rPr>
                  <a:t>: </a:t>
                </a:r>
                <a:r>
                  <a:rPr lang="en-US" sz="3000" dirty="0" smtClean="0">
                    <a:latin typeface="Palatino Linotype" pitchFamily="18" charset="0"/>
                  </a:rPr>
                  <a:t>We have a spanner of size</a:t>
                </a:r>
                <a14:m>
                  <m:oMath xmlns:m="http://schemas.openxmlformats.org/officeDocument/2006/math">
                    <m:r>
                      <a:rPr lang="en-US" sz="3000" b="0" i="0" smtClean="0">
                        <a:latin typeface="Cambria Math"/>
                      </a:rPr>
                      <m:t> </m:t>
                    </m:r>
                    <m:r>
                      <a:rPr lang="en-US" sz="3000" b="0" i="1" smtClean="0">
                        <a:latin typeface="Cambria Math"/>
                      </a:rPr>
                      <m:t>≤</m:t>
                    </m:r>
                    <m:nary>
                      <m:naryPr>
                        <m:chr m:val="∑"/>
                        <m:supHide m:val="on"/>
                        <m:ctrlPr>
                          <a:rPr lang="en-US" sz="3000" i="1">
                            <a:latin typeface="Cambria Math"/>
                          </a:rPr>
                        </m:ctrlPr>
                      </m:naryPr>
                      <m:sub>
                        <m:r>
                          <a:rPr lang="en-US" sz="3000" i="1">
                            <a:latin typeface="Cambria Math"/>
                          </a:rPr>
                          <m:t>𝑒</m:t>
                        </m:r>
                      </m:sub>
                      <m:sup/>
                      <m:e>
                        <m:sSub>
                          <m:sSubPr>
                            <m:ctrlPr>
                              <a:rPr lang="en-US" sz="3000" i="1">
                                <a:latin typeface="Cambria Math"/>
                              </a:rPr>
                            </m:ctrlPr>
                          </m:sSubPr>
                          <m:e>
                            <m:r>
                              <a:rPr lang="en-US" sz="3000" i="1">
                                <a:latin typeface="Cambria Math"/>
                              </a:rPr>
                              <m:t>𝑥</m:t>
                            </m:r>
                          </m:e>
                          <m:sub>
                            <m:r>
                              <a:rPr lang="en-US" sz="3000" i="1">
                                <a:latin typeface="Cambria Math"/>
                              </a:rPr>
                              <m:t>𝑒</m:t>
                            </m:r>
                          </m:sub>
                        </m:sSub>
                      </m:e>
                    </m:nary>
                    <m:r>
                      <a:rPr lang="en-US" sz="3000" b="0" i="1" smtClean="0">
                        <a:latin typeface="Cambria Math"/>
                      </a:rPr>
                      <m:t>⋅</m:t>
                    </m:r>
                    <m:acc>
                      <m:accPr>
                        <m:chr m:val="̃"/>
                        <m:ctrlPr>
                          <a:rPr lang="en-US" sz="3000" b="0" i="1" smtClean="0">
                            <a:latin typeface="Cambria Math"/>
                          </a:rPr>
                        </m:ctrlPr>
                      </m:accPr>
                      <m:e>
                        <m:r>
                          <a:rPr lang="en-US" sz="3000" b="0" i="1" smtClean="0">
                            <a:latin typeface="Cambria Math"/>
                          </a:rPr>
                          <m:t>𝑂</m:t>
                        </m:r>
                      </m:e>
                    </m:acc>
                    <m:d>
                      <m:dPr>
                        <m:ctrlPr>
                          <a:rPr lang="en-US" sz="3000" b="0" i="1" smtClean="0">
                            <a:latin typeface="Cambria Math"/>
                          </a:rPr>
                        </m:ctrlPr>
                      </m:dPr>
                      <m:e>
                        <m:rad>
                          <m:radPr>
                            <m:degHide m:val="on"/>
                            <m:ctrlPr>
                              <a:rPr lang="en-US" sz="3000" b="0" i="1" smtClean="0">
                                <a:latin typeface="Cambria Math"/>
                              </a:rPr>
                            </m:ctrlPr>
                          </m:radPr>
                          <m:deg/>
                          <m:e>
                            <m:r>
                              <a:rPr lang="en-US" sz="3000" b="0" i="1" smtClean="0">
                                <a:latin typeface="Cambria Math"/>
                              </a:rPr>
                              <m:t>𝑛</m:t>
                            </m:r>
                          </m:e>
                        </m:rad>
                      </m:e>
                    </m:d>
                    <m:r>
                      <a:rPr lang="en-US" sz="3000" b="0" i="1" smtClean="0">
                        <a:latin typeface="Cambria Math"/>
                      </a:rPr>
                      <m:t>≤</m:t>
                    </m:r>
                    <m:r>
                      <a:rPr lang="en-US" sz="3000" b="0" i="1" smtClean="0">
                        <a:latin typeface="Cambria Math"/>
                      </a:rPr>
                      <m:t>𝑂𝑃𝑇</m:t>
                    </m:r>
                    <m:r>
                      <a:rPr lang="en-US" sz="3000" b="0" i="1" smtClean="0">
                        <a:latin typeface="Cambria Math"/>
                      </a:rPr>
                      <m:t>⋅</m:t>
                    </m:r>
                    <m:acc>
                      <m:accPr>
                        <m:chr m:val="̃"/>
                        <m:ctrlPr>
                          <a:rPr lang="en-US" sz="3000" i="1">
                            <a:latin typeface="Cambria Math"/>
                          </a:rPr>
                        </m:ctrlPr>
                      </m:accPr>
                      <m:e>
                        <m:r>
                          <a:rPr lang="en-US" sz="3000" i="1">
                            <a:latin typeface="Cambria Math"/>
                          </a:rPr>
                          <m:t>𝑂</m:t>
                        </m:r>
                      </m:e>
                    </m:acc>
                    <m:d>
                      <m:dPr>
                        <m:ctrlPr>
                          <a:rPr lang="en-US" sz="3000" i="1">
                            <a:latin typeface="Cambria Math"/>
                          </a:rPr>
                        </m:ctrlPr>
                      </m:dPr>
                      <m:e>
                        <m:rad>
                          <m:radPr>
                            <m:degHide m:val="on"/>
                            <m:ctrlPr>
                              <a:rPr lang="en-US" sz="3000" i="1">
                                <a:latin typeface="Cambria Math"/>
                              </a:rPr>
                            </m:ctrlPr>
                          </m:radPr>
                          <m:deg/>
                          <m:e>
                            <m:r>
                              <a:rPr lang="en-US" sz="3000" i="1">
                                <a:latin typeface="Cambria Math"/>
                              </a:rPr>
                              <m:t>𝑛</m:t>
                            </m:r>
                          </m:e>
                        </m:rad>
                      </m:e>
                    </m:d>
                  </m:oMath>
                </a14:m>
                <a:r>
                  <a:rPr lang="en-US" sz="3000" dirty="0" smtClean="0">
                    <a:latin typeface="Palatino Linotype" pitchFamily="18" charset="0"/>
                  </a:rPr>
                  <a:t> w.h.p.</a:t>
                </a:r>
              </a:p>
              <a:p>
                <a:pPr marL="342900" lvl="1" indent="-342900">
                  <a:buFont typeface="Arial" pitchFamily="34" charset="0"/>
                  <a:buChar char="•"/>
                </a:pPr>
                <a:r>
                  <a:rPr lang="en-US" sz="3000" dirty="0" err="1" smtClean="0">
                    <a:latin typeface="Palatino Linotype" pitchFamily="18" charset="0"/>
                  </a:rPr>
                  <a:t>Pr</a:t>
                </a:r>
                <a:r>
                  <a:rPr lang="en-US" sz="3000" dirty="0" smtClean="0">
                    <a:latin typeface="Palatino Linotype" pitchFamily="18" charset="0"/>
                  </a:rPr>
                  <a:t>[</a:t>
                </a:r>
                <a:r>
                  <a:rPr lang="en-US" sz="3000" b="1" dirty="0" smtClean="0">
                    <a:solidFill>
                      <a:srgbClr val="FF0000"/>
                    </a:solidFill>
                    <a:latin typeface="Palatino Linotype" pitchFamily="18" charset="0"/>
                  </a:rPr>
                  <a:t>LARGE SPANNER </a:t>
                </a:r>
                <a:r>
                  <a:rPr lang="en-US" sz="3000" b="1" dirty="0" smtClean="0">
                    <a:latin typeface="Palatino Linotype" pitchFamily="18" charset="0"/>
                  </a:rPr>
                  <a:t>or</a:t>
                </a:r>
                <a:r>
                  <a:rPr lang="en-US" sz="3000" b="1" dirty="0" smtClean="0">
                    <a:solidFill>
                      <a:srgbClr val="FF0000"/>
                    </a:solidFill>
                    <a:latin typeface="Palatino Linotype" pitchFamily="18" charset="0"/>
                  </a:rPr>
                  <a:t> CONSTRAINT NOT VIOLATED</a:t>
                </a:r>
                <a:r>
                  <a:rPr lang="en-US" sz="3000" dirty="0" smtClean="0">
                    <a:latin typeface="Palatino Linotype" pitchFamily="18" charset="0"/>
                  </a:rPr>
                  <a:t>]</a:t>
                </a:r>
                <a:r>
                  <a:rPr lang="en-US" sz="3000" b="1" dirty="0" smtClean="0">
                    <a:solidFill>
                      <a:srgbClr val="FF0000"/>
                    </a:solidFill>
                    <a:latin typeface="Palatino Linotype" pitchFamily="18" charset="0"/>
                  </a:rPr>
                  <a:t> </a:t>
                </a:r>
                <a:r>
                  <a:rPr lang="en-US" sz="3000" dirty="0" smtClean="0">
                    <a:latin typeface="Palatino Linotype" pitchFamily="18" charset="0"/>
                  </a:rPr>
                  <a:t> </a:t>
                </a:r>
                <a14:m>
                  <m:oMath xmlns:m="http://schemas.openxmlformats.org/officeDocument/2006/math">
                    <m:r>
                      <a:rPr lang="en-US" sz="3000" i="1">
                        <a:latin typeface="Cambria Math"/>
                        <a:ea typeface="Cambria Math"/>
                      </a:rPr>
                      <m:t>≤</m:t>
                    </m:r>
                    <m:sSup>
                      <m:sSupPr>
                        <m:ctrlPr>
                          <a:rPr lang="en-US" sz="3000" i="1">
                            <a:latin typeface="Cambria Math"/>
                          </a:rPr>
                        </m:ctrlPr>
                      </m:sSupPr>
                      <m:e>
                        <m:r>
                          <m:rPr>
                            <m:sty m:val="p"/>
                          </m:rPr>
                          <a:rPr lang="en-US" sz="3000">
                            <a:latin typeface="Cambria Math"/>
                          </a:rPr>
                          <m:t>e</m:t>
                        </m:r>
                      </m:e>
                      <m:sup>
                        <m:r>
                          <a:rPr lang="en-US" sz="3000">
                            <a:latin typeface="Cambria Math"/>
                          </a:rPr>
                          <m:t>−</m:t>
                        </m:r>
                        <m:r>
                          <a:rPr lang="en-US" sz="3000" i="1">
                            <a:latin typeface="Cambria Math"/>
                          </a:rPr>
                          <m:t> </m:t>
                        </m:r>
                        <m:r>
                          <m:rPr>
                            <m:sty m:val="p"/>
                          </m:rPr>
                          <a:rPr lang="en-US" sz="3000">
                            <a:latin typeface="Cambria Math"/>
                          </a:rPr>
                          <m:t>Ω</m:t>
                        </m:r>
                        <m:r>
                          <a:rPr lang="en-US" sz="3000" i="1">
                            <a:latin typeface="Cambria Math"/>
                          </a:rPr>
                          <m:t>(</m:t>
                        </m:r>
                        <m:rad>
                          <m:radPr>
                            <m:degHide m:val="on"/>
                            <m:ctrlPr>
                              <a:rPr lang="en-US" sz="3000" i="1">
                                <a:latin typeface="Cambria Math"/>
                              </a:rPr>
                            </m:ctrlPr>
                          </m:radPr>
                          <m:deg/>
                          <m:e>
                            <m:r>
                              <a:rPr lang="en-US" sz="3000" i="1">
                                <a:latin typeface="Cambria Math"/>
                              </a:rPr>
                              <m:t>𝑛</m:t>
                            </m:r>
                            <m:r>
                              <a:rPr lang="en-US" sz="3000" i="1">
                                <a:latin typeface="Cambria Math"/>
                              </a:rPr>
                              <m:t>)</m:t>
                            </m:r>
                          </m:e>
                        </m:rad>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7184" y="3810000"/>
                <a:ext cx="8714416" cy="3048000"/>
              </a:xfrm>
              <a:blipFill rotWithShape="1">
                <a:blip r:embed="rId3"/>
                <a:stretch>
                  <a:fillRect l="-1399" t="-1200" r="-979"/>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1320922"/>
            <a:ext cx="8839200" cy="235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569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Unit-length 3-spanner</a:t>
            </a:r>
            <a:endParaRPr lang="en-US"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447800"/>
                <a:ext cx="8686800" cy="4648200"/>
              </a:xfrm>
            </p:spPr>
            <p:txBody>
              <a:bodyPr>
                <a:normAutofit/>
              </a:bodyPr>
              <a:lstStyle/>
              <a:p>
                <a14:m>
                  <m:oMath xmlns:m="http://schemas.openxmlformats.org/officeDocument/2006/math">
                    <m:acc>
                      <m:accPr>
                        <m:chr m:val="̃"/>
                        <m:ctrlPr>
                          <a:rPr lang="en-US" b="0" i="1" dirty="0" smtClean="0">
                            <a:latin typeface="Cambria Math"/>
                          </a:rPr>
                        </m:ctrlPr>
                      </m:accPr>
                      <m:e>
                        <m:r>
                          <a:rPr lang="en-US" b="0" i="1" dirty="0" smtClean="0">
                            <a:latin typeface="Cambria Math"/>
                          </a:rPr>
                          <m:t>𝑂</m:t>
                        </m:r>
                      </m:e>
                    </m:acc>
                    <m:r>
                      <a:rPr lang="en-US" i="1" dirty="0" smtClean="0">
                        <a:latin typeface="Cambria Math"/>
                      </a:rPr>
                      <m:t>(</m:t>
                    </m:r>
                    <m:sSup>
                      <m:sSupPr>
                        <m:ctrlPr>
                          <a:rPr lang="en-US" b="0" i="1" dirty="0" smtClean="0">
                            <a:latin typeface="Cambria Math"/>
                          </a:rPr>
                        </m:ctrlPr>
                      </m:sSupPr>
                      <m:e>
                        <m:r>
                          <a:rPr lang="en-US" i="1" dirty="0" smtClean="0">
                            <a:latin typeface="Cambria Math"/>
                          </a:rPr>
                          <m:t>𝑛</m:t>
                        </m:r>
                      </m:e>
                      <m:sup>
                        <m:r>
                          <a:rPr lang="en-US" b="0" i="1" dirty="0" smtClean="0">
                            <a:latin typeface="Cambria Math"/>
                          </a:rPr>
                          <m:t>1/3</m:t>
                        </m:r>
                      </m:sup>
                    </m:sSup>
                    <m:r>
                      <a:rPr lang="en-US" i="1" dirty="0" smtClean="0">
                        <a:latin typeface="Cambria Math"/>
                      </a:rPr>
                      <m:t>)</m:t>
                    </m:r>
                  </m:oMath>
                </a14:m>
                <a:r>
                  <a:rPr lang="en-US" dirty="0" smtClean="0">
                    <a:latin typeface="Palatino Linotype" pitchFamily="18" charset="0"/>
                  </a:rPr>
                  <a:t>-approximation algorithm</a:t>
                </a:r>
              </a:p>
              <a:p>
                <a:r>
                  <a:rPr lang="en-US" dirty="0" smtClean="0">
                    <a:latin typeface="Palatino Linotype" pitchFamily="18" charset="0"/>
                  </a:rPr>
                  <a:t>Sampling: </a:t>
                </a:r>
                <a14:m>
                  <m:oMath xmlns:m="http://schemas.openxmlformats.org/officeDocument/2006/math">
                    <m:acc>
                      <m:accPr>
                        <m:chr m:val="̃"/>
                        <m:ctrlPr>
                          <a:rPr lang="en-US" i="1" dirty="0">
                            <a:latin typeface="Cambria Math"/>
                          </a:rPr>
                        </m:ctrlPr>
                      </m:accPr>
                      <m:e>
                        <m:r>
                          <a:rPr lang="en-US" i="1" dirty="0">
                            <a:latin typeface="Cambria Math"/>
                          </a:rPr>
                          <m:t>𝑂</m:t>
                        </m:r>
                      </m:e>
                    </m:acc>
                    <m:r>
                      <a:rPr lang="en-US" i="1" dirty="0">
                        <a:latin typeface="Cambria Math"/>
                      </a:rPr>
                      <m:t>(</m:t>
                    </m:r>
                    <m:sSup>
                      <m:sSupPr>
                        <m:ctrlPr>
                          <a:rPr lang="en-US" i="1" dirty="0">
                            <a:latin typeface="Cambria Math"/>
                          </a:rPr>
                        </m:ctrlPr>
                      </m:sSupPr>
                      <m:e>
                        <m:r>
                          <a:rPr lang="en-US" i="1" dirty="0">
                            <a:latin typeface="Cambria Math"/>
                          </a:rPr>
                          <m:t>𝑛</m:t>
                        </m:r>
                      </m:e>
                      <m:sup>
                        <m:r>
                          <a:rPr lang="en-US" i="1" dirty="0">
                            <a:latin typeface="Cambria Math"/>
                          </a:rPr>
                          <m:t>1/3</m:t>
                        </m:r>
                      </m:sup>
                    </m:sSup>
                    <m:r>
                      <a:rPr lang="en-US" i="1" dirty="0">
                        <a:latin typeface="Cambria Math"/>
                      </a:rPr>
                      <m:t>)</m:t>
                    </m:r>
                  </m:oMath>
                </a14:m>
                <a:r>
                  <a:rPr lang="en-US" dirty="0" smtClean="0">
                    <a:latin typeface="Palatino Linotype" pitchFamily="18" charset="0"/>
                  </a:rPr>
                  <a:t> times</a:t>
                </a:r>
              </a:p>
              <a:p>
                <a:r>
                  <a:rPr lang="en-US" dirty="0" smtClean="0">
                    <a:solidFill>
                      <a:srgbClr val="0070C0"/>
                    </a:solidFill>
                    <a:latin typeface="Palatino Linotype" pitchFamily="18" charset="0"/>
                  </a:rPr>
                  <a:t>Dual LP</a:t>
                </a:r>
                <a:r>
                  <a:rPr lang="en-US" dirty="0" smtClean="0">
                    <a:latin typeface="Palatino Linotype" pitchFamily="18" charset="0"/>
                  </a:rPr>
                  <a:t> + Different randomized rounding (simplified version of </a:t>
                </a:r>
                <a:r>
                  <a:rPr lang="en-US" dirty="0" smtClean="0">
                    <a:solidFill>
                      <a:srgbClr val="0070C0"/>
                    </a:solidFill>
                    <a:latin typeface="Palatino Linotype" pitchFamily="18" charset="0"/>
                  </a:rPr>
                  <a:t>[DK’11]</a:t>
                </a:r>
                <a:r>
                  <a:rPr lang="en-US" dirty="0" smtClean="0">
                    <a:latin typeface="Palatino Linotype" pitchFamily="18" charset="0"/>
                  </a:rPr>
                  <a:t>)</a:t>
                </a:r>
              </a:p>
              <a:p>
                <a:r>
                  <a:rPr lang="en-US" dirty="0" smtClean="0">
                    <a:latin typeface="Palatino Linotype" pitchFamily="18" charset="0"/>
                  </a:rPr>
                  <a:t>For each vertex </a:t>
                </a:r>
                <a14:m>
                  <m:oMath xmlns:m="http://schemas.openxmlformats.org/officeDocument/2006/math">
                    <m:r>
                      <a:rPr lang="en-US" b="0" i="1" smtClean="0">
                        <a:latin typeface="Cambria Math"/>
                      </a:rPr>
                      <m:t>𝑢</m:t>
                    </m:r>
                    <m:r>
                      <a:rPr lang="en-US" b="0" i="1" smtClean="0">
                        <a:latin typeface="Cambria Math"/>
                      </a:rPr>
                      <m:t>∈</m:t>
                    </m:r>
                    <m:r>
                      <a:rPr lang="en-US" b="0" i="1" smtClean="0">
                        <a:latin typeface="Cambria Math"/>
                      </a:rPr>
                      <m:t>𝑉</m:t>
                    </m:r>
                  </m:oMath>
                </a14:m>
                <a:r>
                  <a:rPr lang="en-US" dirty="0" smtClean="0">
                    <a:latin typeface="Palatino Linotype" pitchFamily="18" charset="0"/>
                  </a:rPr>
                  <a:t>: sample a real </a:t>
                </a:r>
                <a14:m>
                  <m:oMath xmlns:m="http://schemas.openxmlformats.org/officeDocument/2006/math">
                    <m:sSub>
                      <m:sSubPr>
                        <m:ctrlPr>
                          <a:rPr lang="en-US" i="1" dirty="0" smtClean="0">
                            <a:latin typeface="Cambria Math"/>
                          </a:rPr>
                        </m:ctrlPr>
                      </m:sSubPr>
                      <m:e>
                        <m:r>
                          <a:rPr lang="en-US" i="1" dirty="0" smtClean="0">
                            <a:latin typeface="Cambria Math"/>
                          </a:rPr>
                          <m:t>𝑟</m:t>
                        </m:r>
                      </m:e>
                      <m:sub>
                        <m:r>
                          <a:rPr lang="en-US" b="0" i="1" dirty="0" smtClean="0">
                            <a:latin typeface="Cambria Math"/>
                          </a:rPr>
                          <m:t>𝑢</m:t>
                        </m:r>
                      </m:sub>
                    </m:sSub>
                    <m:r>
                      <a:rPr lang="en-US" b="0" i="1" dirty="0" smtClean="0">
                        <a:latin typeface="Cambria Math"/>
                      </a:rPr>
                      <m:t>∈</m:t>
                    </m:r>
                    <m:d>
                      <m:dPr>
                        <m:begChr m:val="["/>
                        <m:endChr m:val="]"/>
                        <m:ctrlPr>
                          <a:rPr lang="en-US" i="1" dirty="0" smtClean="0">
                            <a:latin typeface="Cambria Math"/>
                          </a:rPr>
                        </m:ctrlPr>
                      </m:dPr>
                      <m:e>
                        <m:r>
                          <a:rPr lang="en-US" i="1" dirty="0" smtClean="0">
                            <a:latin typeface="Cambria Math"/>
                          </a:rPr>
                          <m:t>0,1</m:t>
                        </m:r>
                      </m:e>
                    </m:d>
                  </m:oMath>
                </a14:m>
                <a:r>
                  <a:rPr lang="en-US" dirty="0" smtClean="0">
                    <a:latin typeface="Palatino Linotype" pitchFamily="18" charset="0"/>
                  </a:rPr>
                  <a:t> </a:t>
                </a:r>
              </a:p>
              <a:p>
                <a:r>
                  <a:rPr lang="en-US" dirty="0" smtClean="0">
                    <a:latin typeface="Palatino Linotype" pitchFamily="18" charset="0"/>
                  </a:rPr>
                  <a:t>Take all edges </a:t>
                </a:r>
                <a14:m>
                  <m:oMath xmlns:m="http://schemas.openxmlformats.org/officeDocument/2006/math">
                    <m:d>
                      <m:dPr>
                        <m:ctrlPr>
                          <a:rPr lang="en-US" i="1" dirty="0" smtClean="0">
                            <a:latin typeface="Cambria Math"/>
                          </a:rPr>
                        </m:ctrlPr>
                      </m:dPr>
                      <m:e>
                        <m:r>
                          <a:rPr lang="en-US" i="1" dirty="0" err="1" smtClean="0">
                            <a:latin typeface="Cambria Math"/>
                          </a:rPr>
                          <m:t>𝑢</m:t>
                        </m:r>
                        <m:r>
                          <a:rPr lang="en-US" i="1" dirty="0" err="1" smtClean="0">
                            <a:latin typeface="Cambria Math"/>
                          </a:rPr>
                          <m:t>,</m:t>
                        </m:r>
                        <m:r>
                          <a:rPr lang="en-US" i="1" dirty="0" err="1" smtClean="0">
                            <a:latin typeface="Cambria Math"/>
                          </a:rPr>
                          <m:t>𝑣</m:t>
                        </m:r>
                      </m:e>
                    </m:d>
                    <m:r>
                      <a:rPr lang="en-US" b="0" i="1" dirty="0" smtClean="0">
                        <a:latin typeface="Cambria Math"/>
                      </a:rPr>
                      <m:t>:</m:t>
                    </m:r>
                  </m:oMath>
                </a14:m>
                <a:endParaRPr lang="en-US" dirty="0" smtClean="0">
                  <a:latin typeface="Palatino Linotype"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dirty="0" smtClean="0">
                              <a:solidFill>
                                <a:srgbClr val="FF0000"/>
                              </a:solidFill>
                              <a:latin typeface="Cambria Math"/>
                            </a:rPr>
                          </m:ctrlPr>
                        </m:funcPr>
                        <m:fName>
                          <m:r>
                            <m:rPr>
                              <m:sty m:val="p"/>
                            </m:rPr>
                            <a:rPr lang="en-US" i="0" dirty="0" smtClean="0">
                              <a:solidFill>
                                <a:srgbClr val="FF0000"/>
                              </a:solidFill>
                              <a:latin typeface="Cambria Math"/>
                            </a:rPr>
                            <m:t>min</m:t>
                          </m:r>
                        </m:fName>
                        <m:e>
                          <m:d>
                            <m:dPr>
                              <m:ctrlPr>
                                <a:rPr lang="en-US" i="1" dirty="0" smtClean="0">
                                  <a:solidFill>
                                    <a:srgbClr val="FF0000"/>
                                  </a:solidFill>
                                  <a:latin typeface="Cambria Math"/>
                                </a:rPr>
                              </m:ctrlPr>
                            </m:dPr>
                            <m:e>
                              <m:sSub>
                                <m:sSubPr>
                                  <m:ctrlPr>
                                    <a:rPr lang="en-US" i="1" dirty="0" err="1" smtClean="0">
                                      <a:solidFill>
                                        <a:srgbClr val="FF0000"/>
                                      </a:solidFill>
                                      <a:latin typeface="Cambria Math"/>
                                    </a:rPr>
                                  </m:ctrlPr>
                                </m:sSubPr>
                                <m:e>
                                  <m:r>
                                    <a:rPr lang="en-US" i="1" dirty="0" err="1" smtClean="0">
                                      <a:solidFill>
                                        <a:srgbClr val="FF0000"/>
                                      </a:solidFill>
                                      <a:latin typeface="Cambria Math"/>
                                    </a:rPr>
                                    <m:t>𝑟</m:t>
                                  </m:r>
                                </m:e>
                                <m:sub>
                                  <m:r>
                                    <a:rPr lang="en-US" i="1" dirty="0" err="1" smtClean="0">
                                      <a:solidFill>
                                        <a:srgbClr val="FF0000"/>
                                      </a:solidFill>
                                      <a:latin typeface="Cambria Math"/>
                                    </a:rPr>
                                    <m:t>𝑢</m:t>
                                  </m:r>
                                </m:sub>
                              </m:sSub>
                              <m:r>
                                <a:rPr lang="en-US" i="1" dirty="0" smtClean="0">
                                  <a:solidFill>
                                    <a:srgbClr val="FF0000"/>
                                  </a:solidFill>
                                  <a:latin typeface="Cambria Math"/>
                                </a:rPr>
                                <m:t>, </m:t>
                              </m:r>
                              <m:sSub>
                                <m:sSubPr>
                                  <m:ctrlPr>
                                    <a:rPr lang="en-US" i="1" dirty="0" err="1" smtClean="0">
                                      <a:solidFill>
                                        <a:srgbClr val="FF0000"/>
                                      </a:solidFill>
                                      <a:latin typeface="Cambria Math"/>
                                    </a:rPr>
                                  </m:ctrlPr>
                                </m:sSubPr>
                                <m:e>
                                  <m:r>
                                    <a:rPr lang="en-US" i="1" dirty="0" err="1" smtClean="0">
                                      <a:solidFill>
                                        <a:srgbClr val="FF0000"/>
                                      </a:solidFill>
                                      <a:latin typeface="Cambria Math"/>
                                    </a:rPr>
                                    <m:t>𝑟</m:t>
                                  </m:r>
                                </m:e>
                                <m:sub>
                                  <m:r>
                                    <a:rPr lang="en-US" i="1" dirty="0" err="1" smtClean="0">
                                      <a:solidFill>
                                        <a:srgbClr val="FF0000"/>
                                      </a:solidFill>
                                      <a:latin typeface="Cambria Math"/>
                                    </a:rPr>
                                    <m:t>𝑣</m:t>
                                  </m:r>
                                </m:sub>
                              </m:sSub>
                            </m:e>
                          </m:d>
                        </m:e>
                      </m:func>
                      <m:r>
                        <a:rPr lang="en-US" b="0" i="1" dirty="0" smtClean="0">
                          <a:solidFill>
                            <a:srgbClr val="FF0000"/>
                          </a:solidFill>
                          <a:latin typeface="Cambria Math"/>
                        </a:rPr>
                        <m:t>≤</m:t>
                      </m:r>
                      <m:sSubSup>
                        <m:sSubSupPr>
                          <m:ctrlPr>
                            <a:rPr lang="en-US" b="0" i="1" dirty="0" smtClean="0">
                              <a:solidFill>
                                <a:srgbClr val="FF0000"/>
                              </a:solidFill>
                              <a:latin typeface="Cambria Math"/>
                            </a:rPr>
                          </m:ctrlPr>
                        </m:sSubSupPr>
                        <m:e>
                          <m:acc>
                            <m:accPr>
                              <m:chr m:val="̃"/>
                              <m:ctrlPr>
                                <a:rPr lang="en-US" i="1" dirty="0">
                                  <a:solidFill>
                                    <a:srgbClr val="FF0000"/>
                                  </a:solidFill>
                                  <a:latin typeface="Cambria Math"/>
                                </a:rPr>
                              </m:ctrlPr>
                            </m:accPr>
                            <m:e>
                              <m:r>
                                <a:rPr lang="en-US" i="1" dirty="0">
                                  <a:solidFill>
                                    <a:srgbClr val="FF0000"/>
                                  </a:solidFill>
                                  <a:latin typeface="Cambria Math"/>
                                </a:rPr>
                                <m:t>𝑂</m:t>
                              </m:r>
                            </m:e>
                          </m:acc>
                          <m:r>
                            <a:rPr lang="en-US" i="1" dirty="0">
                              <a:solidFill>
                                <a:srgbClr val="FF0000"/>
                              </a:solidFill>
                              <a:latin typeface="Cambria Math"/>
                            </a:rPr>
                            <m:t>(</m:t>
                          </m:r>
                          <m:sSup>
                            <m:sSupPr>
                              <m:ctrlPr>
                                <a:rPr lang="en-US" i="1" dirty="0">
                                  <a:solidFill>
                                    <a:srgbClr val="FF0000"/>
                                  </a:solidFill>
                                  <a:latin typeface="Cambria Math"/>
                                </a:rPr>
                              </m:ctrlPr>
                            </m:sSupPr>
                            <m:e>
                              <m:r>
                                <a:rPr lang="en-US" i="1" dirty="0">
                                  <a:solidFill>
                                    <a:srgbClr val="FF0000"/>
                                  </a:solidFill>
                                  <a:latin typeface="Cambria Math"/>
                                </a:rPr>
                                <m:t>𝑛</m:t>
                              </m:r>
                            </m:e>
                            <m:sup>
                              <m:r>
                                <a:rPr lang="en-US" i="1" dirty="0">
                                  <a:solidFill>
                                    <a:srgbClr val="FF0000"/>
                                  </a:solidFill>
                                  <a:latin typeface="Cambria Math"/>
                                </a:rPr>
                                <m:t>1/3</m:t>
                              </m:r>
                            </m:sup>
                          </m:sSup>
                          <m:r>
                            <a:rPr lang="en-US" i="1" dirty="0">
                              <a:solidFill>
                                <a:srgbClr val="FF0000"/>
                              </a:solidFill>
                              <a:latin typeface="Cambria Math"/>
                            </a:rPr>
                            <m:t>)</m:t>
                          </m:r>
                          <m:r>
                            <a:rPr lang="en-US" b="0" i="1" dirty="0" smtClean="0">
                              <a:solidFill>
                                <a:srgbClr val="FF0000"/>
                              </a:solidFill>
                              <a:latin typeface="Cambria Math"/>
                            </a:rPr>
                            <m:t>𝑥</m:t>
                          </m:r>
                        </m:e>
                        <m:sub>
                          <m:r>
                            <a:rPr lang="en-US" b="0" i="1" dirty="0" smtClean="0">
                              <a:solidFill>
                                <a:srgbClr val="FF0000"/>
                              </a:solidFill>
                              <a:latin typeface="Cambria Math"/>
                            </a:rPr>
                            <m:t>(</m:t>
                          </m:r>
                          <m:r>
                            <a:rPr lang="en-US" b="0" i="1" dirty="0" smtClean="0">
                              <a:solidFill>
                                <a:srgbClr val="FF0000"/>
                              </a:solidFill>
                              <a:latin typeface="Cambria Math"/>
                            </a:rPr>
                            <m:t>𝑢</m:t>
                          </m:r>
                          <m:r>
                            <a:rPr lang="en-US" b="0" i="1" dirty="0" smtClean="0">
                              <a:solidFill>
                                <a:srgbClr val="FF0000"/>
                              </a:solidFill>
                              <a:latin typeface="Cambria Math"/>
                            </a:rPr>
                            <m:t>,</m:t>
                          </m:r>
                          <m:r>
                            <a:rPr lang="en-US" b="0" i="1" dirty="0" smtClean="0">
                              <a:solidFill>
                                <a:srgbClr val="FF0000"/>
                              </a:solidFill>
                              <a:latin typeface="Cambria Math"/>
                            </a:rPr>
                            <m:t>𝑣</m:t>
                          </m:r>
                          <m:r>
                            <a:rPr lang="en-US" b="0" i="1" dirty="0" smtClean="0">
                              <a:solidFill>
                                <a:srgbClr val="FF0000"/>
                              </a:solidFill>
                              <a:latin typeface="Cambria Math"/>
                            </a:rPr>
                            <m:t>)</m:t>
                          </m:r>
                        </m:sub>
                        <m:sup/>
                      </m:sSubSup>
                    </m:oMath>
                  </m:oMathPara>
                </a14:m>
                <a:endParaRPr lang="en-US" dirty="0" smtClean="0">
                  <a:solidFill>
                    <a:srgbClr val="FF0000"/>
                  </a:solidFill>
                  <a:latin typeface="Palatino Linotype" pitchFamily="18" charset="0"/>
                </a:endParaRPr>
              </a:p>
              <a:p>
                <a:r>
                  <a:rPr lang="en-US" dirty="0" smtClean="0">
                    <a:latin typeface="Palatino Linotype" pitchFamily="18" charset="0"/>
                  </a:rPr>
                  <a:t>Feasible solution =&gt; 3-spanner </a:t>
                </a:r>
                <a:r>
                  <a:rPr lang="en-US" dirty="0" err="1" smtClean="0">
                    <a:latin typeface="Palatino Linotype" pitchFamily="18" charset="0"/>
                  </a:rPr>
                  <a:t>w.h.p</a:t>
                </a:r>
                <a:r>
                  <a:rPr lang="en-US" dirty="0" smtClean="0">
                    <a:latin typeface="Palatino Linotype" pitchFamily="18" charset="0"/>
                  </a:rPr>
                  <a:t>.</a:t>
                </a:r>
                <a:endParaRPr lang="en-US"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447800"/>
                <a:ext cx="8686800" cy="4648200"/>
              </a:xfrm>
              <a:blipFill rotWithShape="1">
                <a:blip r:embed="rId3"/>
                <a:stretch>
                  <a:fillRect l="-1614" t="-1181" b="-3543"/>
                </a:stretch>
              </a:blipFill>
            </p:spPr>
            <p:txBody>
              <a:bodyPr/>
              <a:lstStyle/>
              <a:p>
                <a:r>
                  <a:rPr lang="en-US">
                    <a:noFill/>
                  </a:rPr>
                  <a:t> </a:t>
                </a:r>
              </a:p>
            </p:txBody>
          </p:sp>
        </mc:Fallback>
      </mc:AlternateContent>
    </p:spTree>
    <p:extLst>
      <p:ext uri="{BB962C8B-B14F-4D97-AF65-F5344CB8AC3E}">
        <p14:creationId xmlns:p14="http://schemas.microsoft.com/office/powerpoint/2010/main" val="853625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Conclusion</a:t>
            </a:r>
            <a:endParaRPr lang="en-US"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95400"/>
                <a:ext cx="8686800" cy="5334000"/>
              </a:xfrm>
            </p:spPr>
            <p:txBody>
              <a:bodyPr>
                <a:normAutofit/>
              </a:bodyPr>
              <a:lstStyle/>
              <a:p>
                <a:r>
                  <a:rPr lang="en-US" dirty="0" smtClean="0">
                    <a:latin typeface="Palatino Linotype" pitchFamily="18" charset="0"/>
                  </a:rPr>
                  <a:t>Sampling + LP with randomized rounding</a:t>
                </a:r>
              </a:p>
              <a:p>
                <a:r>
                  <a:rPr lang="en-US" dirty="0" smtClean="0">
                    <a:latin typeface="Palatino Linotype" pitchFamily="18" charset="0"/>
                  </a:rPr>
                  <a:t>Improvement for </a:t>
                </a:r>
                <a:r>
                  <a:rPr lang="en-US" b="1" dirty="0" smtClean="0">
                    <a:solidFill>
                      <a:srgbClr val="0070C0"/>
                    </a:solidFill>
                    <a:latin typeface="Palatino Linotype" pitchFamily="18" charset="0"/>
                  </a:rPr>
                  <a:t>Directed Steiner Forest</a:t>
                </a:r>
                <a:r>
                  <a:rPr lang="en-US" dirty="0" smtClean="0">
                    <a:latin typeface="Palatino Linotype" pitchFamily="18" charset="0"/>
                  </a:rPr>
                  <a:t>:</a:t>
                </a:r>
              </a:p>
              <a:p>
                <a:pPr lvl="1"/>
                <a:r>
                  <a:rPr lang="en-US" sz="3000" dirty="0" smtClean="0">
                    <a:latin typeface="Palatino Linotype" pitchFamily="18" charset="0"/>
                  </a:rPr>
                  <a:t>Cheapest </a:t>
                </a:r>
                <a:r>
                  <a:rPr lang="en-US" sz="3000" dirty="0">
                    <a:latin typeface="Palatino Linotype" pitchFamily="18" charset="0"/>
                  </a:rPr>
                  <a:t>set of edges, connecting pairs </a:t>
                </a:r>
                <a14:m>
                  <m:oMath xmlns:m="http://schemas.openxmlformats.org/officeDocument/2006/math">
                    <m:d>
                      <m:dPr>
                        <m:ctrlPr>
                          <a:rPr lang="en-US" sz="3000" i="1" dirty="0">
                            <a:latin typeface="Cambria Math"/>
                          </a:rPr>
                        </m:ctrlPr>
                      </m:dPr>
                      <m:e>
                        <m:sSub>
                          <m:sSubPr>
                            <m:ctrlPr>
                              <a:rPr lang="en-US" sz="3000" i="1" dirty="0">
                                <a:latin typeface="Cambria Math"/>
                              </a:rPr>
                            </m:ctrlPr>
                          </m:sSubPr>
                          <m:e>
                            <m:r>
                              <a:rPr lang="en-US" sz="3000" i="1" dirty="0">
                                <a:latin typeface="Cambria Math"/>
                              </a:rPr>
                              <m:t>𝑠</m:t>
                            </m:r>
                          </m:e>
                          <m:sub>
                            <m:r>
                              <a:rPr lang="en-US" sz="3000" i="1" dirty="0">
                                <a:latin typeface="Cambria Math"/>
                              </a:rPr>
                              <m:t>𝑖</m:t>
                            </m:r>
                          </m:sub>
                        </m:sSub>
                        <m:r>
                          <a:rPr lang="en-US" sz="3000" i="1" dirty="0">
                            <a:latin typeface="Cambria Math"/>
                          </a:rPr>
                          <m:t>, </m:t>
                        </m:r>
                        <m:sSub>
                          <m:sSubPr>
                            <m:ctrlPr>
                              <a:rPr lang="en-US" sz="3000" i="1" dirty="0">
                                <a:latin typeface="Cambria Math"/>
                              </a:rPr>
                            </m:ctrlPr>
                          </m:sSubPr>
                          <m:e>
                            <m:r>
                              <a:rPr lang="en-US" sz="3000" i="1" dirty="0">
                                <a:latin typeface="Cambria Math"/>
                              </a:rPr>
                              <m:t>𝑡</m:t>
                            </m:r>
                          </m:e>
                          <m:sub>
                            <m:r>
                              <a:rPr lang="en-US" sz="3000" i="1" dirty="0">
                                <a:latin typeface="Cambria Math"/>
                              </a:rPr>
                              <m:t>𝑖</m:t>
                            </m:r>
                          </m:sub>
                        </m:sSub>
                      </m:e>
                    </m:d>
                  </m:oMath>
                </a14:m>
                <a:endParaRPr lang="en-US" sz="3000" dirty="0">
                  <a:latin typeface="Palatino Linotype" pitchFamily="18" charset="0"/>
                </a:endParaRPr>
              </a:p>
              <a:p>
                <a:pPr lvl="1"/>
                <a:r>
                  <a:rPr lang="en-US" sz="3000" dirty="0">
                    <a:latin typeface="Palatino Linotype" pitchFamily="18" charset="0"/>
                  </a:rPr>
                  <a:t>Previous: Sampling + similar LP </a:t>
                </a:r>
                <a:r>
                  <a:rPr lang="en-US" sz="2400" dirty="0">
                    <a:solidFill>
                      <a:srgbClr val="0070C0"/>
                    </a:solidFill>
                    <a:latin typeface="Palatino Linotype" pitchFamily="18" charset="0"/>
                  </a:rPr>
                  <a:t>[Feldman, </a:t>
                </a:r>
                <a:r>
                  <a:rPr lang="en-US" sz="2400" dirty="0" err="1">
                    <a:solidFill>
                      <a:srgbClr val="0070C0"/>
                    </a:solidFill>
                    <a:latin typeface="Palatino Linotype" pitchFamily="18" charset="0"/>
                  </a:rPr>
                  <a:t>Kortsarz</a:t>
                </a:r>
                <a:r>
                  <a:rPr lang="en-US" sz="2400" dirty="0">
                    <a:solidFill>
                      <a:srgbClr val="0070C0"/>
                    </a:solidFill>
                    <a:latin typeface="Palatino Linotype" pitchFamily="18" charset="0"/>
                  </a:rPr>
                  <a:t>, </a:t>
                </a:r>
                <a:r>
                  <a:rPr lang="en-US" sz="2400" dirty="0" err="1">
                    <a:solidFill>
                      <a:srgbClr val="0070C0"/>
                    </a:solidFill>
                    <a:latin typeface="Palatino Linotype" pitchFamily="18" charset="0"/>
                  </a:rPr>
                  <a:t>Nutov</a:t>
                </a:r>
                <a:r>
                  <a:rPr lang="en-US" sz="2400" dirty="0">
                    <a:solidFill>
                      <a:srgbClr val="0070C0"/>
                    </a:solidFill>
                    <a:latin typeface="Palatino Linotype" pitchFamily="18" charset="0"/>
                  </a:rPr>
                  <a:t>, SODA ‘09] </a:t>
                </a:r>
                <a:endParaRPr lang="en-US" sz="2400" dirty="0" smtClean="0">
                  <a:solidFill>
                    <a:srgbClr val="0070C0"/>
                  </a:solidFill>
                  <a:latin typeface="Palatino Linotype" pitchFamily="18" charset="0"/>
                </a:endParaRPr>
              </a:p>
              <a:p>
                <a:pPr lvl="1"/>
                <a:r>
                  <a:rPr lang="en-US" sz="3000" dirty="0">
                    <a:latin typeface="Palatino Linotype" pitchFamily="18" charset="0"/>
                  </a:rPr>
                  <a:t>D</a:t>
                </a:r>
                <a:r>
                  <a:rPr lang="en-US" sz="3000" dirty="0" smtClean="0">
                    <a:latin typeface="Palatino Linotype" pitchFamily="18" charset="0"/>
                  </a:rPr>
                  <a:t>eterministic rounding gives </a:t>
                </a:r>
                <a14:m>
                  <m:oMath xmlns:m="http://schemas.openxmlformats.org/officeDocument/2006/math">
                    <m:acc>
                      <m:accPr>
                        <m:chr m:val="̃"/>
                        <m:ctrlPr>
                          <a:rPr lang="en-US" sz="3000" i="1" dirty="0">
                            <a:solidFill>
                              <a:srgbClr val="FF0000"/>
                            </a:solidFill>
                            <a:latin typeface="Cambria Math"/>
                          </a:rPr>
                        </m:ctrlPr>
                      </m:accPr>
                      <m:e>
                        <m:r>
                          <a:rPr lang="en-US" sz="3000" i="1" dirty="0">
                            <a:solidFill>
                              <a:srgbClr val="FF0000"/>
                            </a:solidFill>
                            <a:latin typeface="Cambria Math"/>
                          </a:rPr>
                          <m:t>𝑂</m:t>
                        </m:r>
                      </m:e>
                    </m:acc>
                    <m:d>
                      <m:dPr>
                        <m:ctrlPr>
                          <a:rPr lang="en-US" sz="3000" i="1" dirty="0">
                            <a:solidFill>
                              <a:srgbClr val="FF0000"/>
                            </a:solidFill>
                            <a:latin typeface="Cambria Math"/>
                          </a:rPr>
                        </m:ctrlPr>
                      </m:dPr>
                      <m:e>
                        <m:sSup>
                          <m:sSupPr>
                            <m:ctrlPr>
                              <a:rPr lang="en-US" sz="3000" i="1" dirty="0">
                                <a:solidFill>
                                  <a:srgbClr val="FF0000"/>
                                </a:solidFill>
                                <a:latin typeface="Cambria Math"/>
                              </a:rPr>
                            </m:ctrlPr>
                          </m:sSupPr>
                          <m:e>
                            <m:r>
                              <a:rPr lang="en-US" sz="3000" i="1" dirty="0">
                                <a:solidFill>
                                  <a:srgbClr val="FF0000"/>
                                </a:solidFill>
                                <a:latin typeface="Cambria Math"/>
                              </a:rPr>
                              <m:t>𝑛</m:t>
                            </m:r>
                          </m:e>
                          <m:sup>
                            <m:r>
                              <a:rPr lang="en-US" sz="3000" i="1" dirty="0">
                                <a:solidFill>
                                  <a:srgbClr val="FF0000"/>
                                </a:solidFill>
                                <a:latin typeface="Cambria Math"/>
                              </a:rPr>
                              <m:t>4/5+</m:t>
                            </m:r>
                            <m:r>
                              <a:rPr lang="en-US" sz="3000" i="1" dirty="0">
                                <a:solidFill>
                                  <a:srgbClr val="FF0000"/>
                                </a:solidFill>
                                <a:latin typeface="Cambria Math"/>
                              </a:rPr>
                              <m:t>𝜖</m:t>
                            </m:r>
                          </m:sup>
                        </m:sSup>
                      </m:e>
                    </m:d>
                  </m:oMath>
                </a14:m>
                <a:r>
                  <a:rPr lang="en-US" sz="3000" dirty="0">
                    <a:latin typeface="Palatino Linotype" pitchFamily="18" charset="0"/>
                  </a:rPr>
                  <a:t>-approximation</a:t>
                </a:r>
              </a:p>
              <a:p>
                <a:pPr lvl="1"/>
                <a:r>
                  <a:rPr lang="en-US" sz="3000" dirty="0">
                    <a:latin typeface="Palatino Linotype" pitchFamily="18" charset="0"/>
                  </a:rPr>
                  <a:t>We give </a:t>
                </a:r>
                <a14:m>
                  <m:oMath xmlns:m="http://schemas.openxmlformats.org/officeDocument/2006/math">
                    <m:acc>
                      <m:accPr>
                        <m:chr m:val="̃"/>
                        <m:ctrlPr>
                          <a:rPr lang="en-US" sz="3000" i="1" dirty="0">
                            <a:solidFill>
                              <a:srgbClr val="FF0000"/>
                            </a:solidFill>
                            <a:latin typeface="Cambria Math"/>
                          </a:rPr>
                        </m:ctrlPr>
                      </m:accPr>
                      <m:e>
                        <m:r>
                          <a:rPr lang="en-US" sz="3000" i="1" dirty="0">
                            <a:solidFill>
                              <a:srgbClr val="FF0000"/>
                            </a:solidFill>
                            <a:latin typeface="Cambria Math"/>
                          </a:rPr>
                          <m:t>𝑂</m:t>
                        </m:r>
                      </m:e>
                    </m:acc>
                    <m:d>
                      <m:dPr>
                        <m:ctrlPr>
                          <a:rPr lang="en-US" sz="3000" i="1" dirty="0">
                            <a:solidFill>
                              <a:srgbClr val="FF0000"/>
                            </a:solidFill>
                            <a:latin typeface="Cambria Math"/>
                          </a:rPr>
                        </m:ctrlPr>
                      </m:dPr>
                      <m:e>
                        <m:sSup>
                          <m:sSupPr>
                            <m:ctrlPr>
                              <a:rPr lang="en-US" sz="3000" i="1" dirty="0">
                                <a:solidFill>
                                  <a:srgbClr val="FF0000"/>
                                </a:solidFill>
                                <a:latin typeface="Cambria Math"/>
                              </a:rPr>
                            </m:ctrlPr>
                          </m:sSupPr>
                          <m:e>
                            <m:r>
                              <a:rPr lang="en-US" sz="3000" i="1" dirty="0">
                                <a:solidFill>
                                  <a:srgbClr val="FF0000"/>
                                </a:solidFill>
                                <a:latin typeface="Cambria Math"/>
                              </a:rPr>
                              <m:t>𝑛</m:t>
                            </m:r>
                          </m:e>
                          <m:sup>
                            <m:r>
                              <a:rPr lang="en-US" sz="3000" i="1" dirty="0">
                                <a:solidFill>
                                  <a:srgbClr val="FF0000"/>
                                </a:solidFill>
                                <a:latin typeface="Cambria Math"/>
                              </a:rPr>
                              <m:t>2/3+</m:t>
                            </m:r>
                            <m:r>
                              <a:rPr lang="en-US" sz="3000" i="1" dirty="0">
                                <a:solidFill>
                                  <a:srgbClr val="FF0000"/>
                                </a:solidFill>
                                <a:latin typeface="Cambria Math"/>
                              </a:rPr>
                              <m:t>𝜖</m:t>
                            </m:r>
                          </m:sup>
                        </m:sSup>
                      </m:e>
                    </m:d>
                  </m:oMath>
                </a14:m>
                <a:r>
                  <a:rPr lang="en-US" sz="3000" dirty="0">
                    <a:latin typeface="Palatino Linotype" pitchFamily="18" charset="0"/>
                  </a:rPr>
                  <a:t>-approximation via </a:t>
                </a:r>
                <a:r>
                  <a:rPr lang="en-US" sz="3000" b="1" dirty="0">
                    <a:solidFill>
                      <a:srgbClr val="0070C0"/>
                    </a:solidFill>
                    <a:latin typeface="Palatino Linotype" pitchFamily="18" charset="0"/>
                  </a:rPr>
                  <a:t>randomized </a:t>
                </a:r>
                <a:r>
                  <a:rPr lang="en-US" sz="3000" b="1" dirty="0" smtClean="0">
                    <a:solidFill>
                      <a:srgbClr val="0070C0"/>
                    </a:solidFill>
                    <a:latin typeface="Palatino Linotype" pitchFamily="18" charset="0"/>
                  </a:rPr>
                  <a:t>rounding</a:t>
                </a:r>
                <a:endParaRPr lang="en-US" sz="3000" dirty="0" smtClean="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95400"/>
                <a:ext cx="8686800" cy="5334000"/>
              </a:xfrm>
              <a:blipFill rotWithShape="1">
                <a:blip r:embed="rId3"/>
                <a:stretch>
                  <a:fillRect l="-1614" t="-1486"/>
                </a:stretch>
              </a:blipFill>
            </p:spPr>
            <p:txBody>
              <a:bodyPr/>
              <a:lstStyle/>
              <a:p>
                <a:r>
                  <a:rPr lang="en-US">
                    <a:noFill/>
                  </a:rPr>
                  <a:t> </a:t>
                </a:r>
              </a:p>
            </p:txBody>
          </p:sp>
        </mc:Fallback>
      </mc:AlternateContent>
    </p:spTree>
    <p:extLst>
      <p:ext uri="{BB962C8B-B14F-4D97-AF65-F5344CB8AC3E}">
        <p14:creationId xmlns:p14="http://schemas.microsoft.com/office/powerpoint/2010/main" val="1301594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Tahoma" pitchFamily="34" charset="0"/>
                <a:ea typeface="Tahoma" pitchFamily="34" charset="0"/>
                <a:cs typeface="Tahoma" pitchFamily="34" charset="0"/>
              </a:rPr>
              <a:t>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3000" b="1" dirty="0" smtClean="0">
                    <a:solidFill>
                      <a:srgbClr val="0070C0"/>
                    </a:solidFill>
                    <a:latin typeface="Palatino Linotype" pitchFamily="18" charset="0"/>
                    <a:ea typeface="Tahoma" pitchFamily="34" charset="0"/>
                    <a:cs typeface="Tahoma" pitchFamily="34" charset="0"/>
                  </a:rPr>
                  <a:t>Õ(</a:t>
                </a:r>
                <a14:m>
                  <m:oMath xmlns:m="http://schemas.openxmlformats.org/officeDocument/2006/math">
                    <m:rad>
                      <m:radPr>
                        <m:degHide m:val="on"/>
                        <m:ctrlPr>
                          <a:rPr lang="en-US" sz="3000" b="1" i="1">
                            <a:solidFill>
                              <a:srgbClr val="0070C0"/>
                            </a:solidFill>
                            <a:latin typeface="Cambria Math"/>
                          </a:rPr>
                        </m:ctrlPr>
                      </m:radPr>
                      <m:deg/>
                      <m:e>
                        <m:r>
                          <a:rPr lang="en-US" sz="3000" b="1" i="1">
                            <a:solidFill>
                              <a:srgbClr val="0070C0"/>
                            </a:solidFill>
                            <a:latin typeface="Cambria Math"/>
                          </a:rPr>
                          <m:t>𝒏</m:t>
                        </m:r>
                      </m:e>
                    </m:rad>
                    <m:r>
                      <a:rPr lang="en-US" sz="3000" b="1" i="1">
                        <a:solidFill>
                          <a:srgbClr val="0070C0"/>
                        </a:solidFill>
                        <a:latin typeface="Cambria Math"/>
                      </a:rPr>
                      <m:t>)</m:t>
                    </m:r>
                  </m:oMath>
                </a14:m>
                <a:r>
                  <a:rPr lang="en-US" sz="3000" dirty="0">
                    <a:latin typeface="Palatino Linotype" pitchFamily="18" charset="0"/>
                    <a:ea typeface="Tahoma" pitchFamily="34" charset="0"/>
                    <a:cs typeface="Tahoma" pitchFamily="34" charset="0"/>
                  </a:rPr>
                  <a:t>-approximation for Directed Spanner</a:t>
                </a:r>
              </a:p>
              <a:p>
                <a:pPr marL="342900" lvl="1" indent="-342900">
                  <a:buFont typeface="Arial" pitchFamily="34" charset="0"/>
                  <a:buChar char="•"/>
                </a:pPr>
                <a:r>
                  <a:rPr lang="en-US" sz="3000" dirty="0" smtClean="0">
                    <a:latin typeface="Palatino Linotype" pitchFamily="18" charset="0"/>
                    <a:ea typeface="Tahoma" pitchFamily="34" charset="0"/>
                    <a:cs typeface="Tahoma" pitchFamily="34" charset="0"/>
                  </a:rPr>
                  <a:t>Small local graphs =&gt; better approximation</a:t>
                </a:r>
              </a:p>
              <a:p>
                <a:pPr marL="342900" lvl="1" indent="-342900">
                  <a:buFont typeface="Arial" pitchFamily="34" charset="0"/>
                  <a:buChar char="•"/>
                </a:pPr>
                <a:r>
                  <a:rPr lang="en-US" sz="3000" dirty="0" smtClean="0">
                    <a:latin typeface="Palatino Linotype" pitchFamily="18" charset="0"/>
                    <a:ea typeface="Tahoma" pitchFamily="34" charset="0"/>
                    <a:cs typeface="Tahoma" pitchFamily="34" charset="0"/>
                  </a:rPr>
                  <a:t>Can </a:t>
                </a:r>
                <a:r>
                  <a:rPr lang="en-US" sz="3000" dirty="0">
                    <a:latin typeface="Palatino Linotype" pitchFamily="18" charset="0"/>
                    <a:ea typeface="Tahoma" pitchFamily="34" charset="0"/>
                    <a:cs typeface="Tahoma" pitchFamily="34" charset="0"/>
                  </a:rPr>
                  <a:t>we do better? </a:t>
                </a:r>
              </a:p>
              <a:p>
                <a:pPr marL="342900" lvl="1" indent="-342900">
                  <a:buFont typeface="Arial" pitchFamily="34" charset="0"/>
                  <a:buChar char="•"/>
                </a:pPr>
                <a:r>
                  <a:rPr lang="en-US" sz="3000" dirty="0" smtClean="0">
                    <a:latin typeface="Palatino Linotype" pitchFamily="18" charset="0"/>
                    <a:ea typeface="Tahoma" pitchFamily="34" charset="0"/>
                    <a:cs typeface="Tahoma" pitchFamily="34" charset="0"/>
                  </a:rPr>
                  <a:t>Hardness: only excludes </a:t>
                </a:r>
                <a:r>
                  <a:rPr lang="en-US" sz="3000" b="1" dirty="0" err="1">
                    <a:solidFill>
                      <a:srgbClr val="0070C0"/>
                    </a:solidFill>
                    <a:latin typeface="Palatino Linotype" pitchFamily="18" charset="0"/>
                    <a:ea typeface="Tahoma" pitchFamily="34" charset="0"/>
                    <a:cs typeface="Tahoma" pitchFamily="34" charset="0"/>
                  </a:rPr>
                  <a:t>polylog</a:t>
                </a:r>
                <a:r>
                  <a:rPr lang="en-US" sz="3000" b="1" dirty="0">
                    <a:solidFill>
                      <a:srgbClr val="0070C0"/>
                    </a:solidFill>
                    <a:latin typeface="Palatino Linotype" pitchFamily="18" charset="0"/>
                    <a:ea typeface="Tahoma" pitchFamily="34" charset="0"/>
                    <a:cs typeface="Tahoma" pitchFamily="34" charset="0"/>
                  </a:rPr>
                  <a:t>(n</a:t>
                </a:r>
                <a:r>
                  <a:rPr lang="en-US" sz="3000" b="1" dirty="0" smtClean="0">
                    <a:solidFill>
                      <a:srgbClr val="0070C0"/>
                    </a:solidFill>
                    <a:latin typeface="Palatino Linotype" pitchFamily="18" charset="0"/>
                    <a:ea typeface="Tahoma" pitchFamily="34" charset="0"/>
                    <a:cs typeface="Tahoma" pitchFamily="34" charset="0"/>
                  </a:rPr>
                  <a:t>)</a:t>
                </a:r>
                <a:r>
                  <a:rPr lang="en-US" sz="3000" dirty="0" smtClean="0">
                    <a:latin typeface="Palatino Linotype" pitchFamily="18" charset="0"/>
                    <a:ea typeface="Tahoma" pitchFamily="34" charset="0"/>
                    <a:cs typeface="Tahoma" pitchFamily="34" charset="0"/>
                  </a:rPr>
                  <a:t>-approximation </a:t>
                </a:r>
                <a:endParaRPr lang="en-US" sz="3000" dirty="0">
                  <a:latin typeface="Palatino Linotype" pitchFamily="18" charset="0"/>
                  <a:ea typeface="Tahoma" pitchFamily="34" charset="0"/>
                  <a:cs typeface="Tahoma" pitchFamily="34" charset="0"/>
                </a:endParaRPr>
              </a:p>
              <a:p>
                <a:pPr marL="342900" lvl="1" indent="-342900">
                  <a:buFont typeface="Arial" pitchFamily="34" charset="0"/>
                  <a:buChar char="•"/>
                </a:pPr>
                <a:r>
                  <a:rPr lang="en-US" sz="3000" dirty="0">
                    <a:latin typeface="Palatino Linotype" pitchFamily="18" charset="0"/>
                    <a:ea typeface="Tahoma" pitchFamily="34" charset="0"/>
                    <a:cs typeface="Tahoma" pitchFamily="34" charset="0"/>
                  </a:rPr>
                  <a:t>Integrality gap</a:t>
                </a:r>
                <a:r>
                  <a:rPr lang="en-US" sz="3000" dirty="0" smtClean="0">
                    <a:latin typeface="Palatino Linotype" pitchFamily="18" charset="0"/>
                    <a:ea typeface="Tahoma" pitchFamily="34" charset="0"/>
                    <a:cs typeface="Tahoma" pitchFamily="34" charset="0"/>
                  </a:rPr>
                  <a:t>: </a:t>
                </a:r>
                <a14:m>
                  <m:oMath xmlns:m="http://schemas.openxmlformats.org/officeDocument/2006/math">
                    <m:r>
                      <a:rPr lang="en-US" sz="3000" b="1" i="1" smtClean="0">
                        <a:solidFill>
                          <a:srgbClr val="0070C0"/>
                        </a:solidFill>
                        <a:latin typeface="Cambria Math"/>
                        <a:ea typeface="Tahoma" pitchFamily="34" charset="0"/>
                        <a:cs typeface="Tahoma" pitchFamily="34" charset="0"/>
                      </a:rPr>
                      <m:t>𝜴</m:t>
                    </m:r>
                    <m:r>
                      <a:rPr lang="en-US" sz="3000" b="1" i="1" smtClean="0">
                        <a:solidFill>
                          <a:srgbClr val="0070C0"/>
                        </a:solidFill>
                        <a:latin typeface="Cambria Math"/>
                        <a:ea typeface="Tahoma" pitchFamily="34" charset="0"/>
                        <a:cs typeface="Tahoma" pitchFamily="34" charset="0"/>
                      </a:rPr>
                      <m:t>(</m:t>
                    </m:r>
                    <m:sSup>
                      <m:sSupPr>
                        <m:ctrlPr>
                          <a:rPr lang="en-US" sz="3000" b="1" i="1">
                            <a:solidFill>
                              <a:srgbClr val="0070C0"/>
                            </a:solidFill>
                            <a:latin typeface="Cambria Math"/>
                            <a:ea typeface="Tahoma" pitchFamily="34" charset="0"/>
                            <a:cs typeface="Tahoma" pitchFamily="34" charset="0"/>
                          </a:rPr>
                        </m:ctrlPr>
                      </m:sSupPr>
                      <m:e>
                        <m:r>
                          <a:rPr lang="en-US" sz="3000" b="1" i="1">
                            <a:solidFill>
                              <a:srgbClr val="0070C0"/>
                            </a:solidFill>
                            <a:latin typeface="Cambria Math"/>
                            <a:ea typeface="Tahoma" pitchFamily="34" charset="0"/>
                            <a:cs typeface="Tahoma" pitchFamily="34" charset="0"/>
                          </a:rPr>
                          <m:t>𝒏</m:t>
                        </m:r>
                      </m:e>
                      <m:sup>
                        <m:r>
                          <a:rPr lang="en-US" sz="3000" b="1" i="1">
                            <a:solidFill>
                              <a:srgbClr val="0070C0"/>
                            </a:solidFill>
                            <a:latin typeface="Cambria Math"/>
                            <a:ea typeface="Tahoma" pitchFamily="34" charset="0"/>
                            <a:cs typeface="Tahoma" pitchFamily="34" charset="0"/>
                          </a:rPr>
                          <m:t>𝟏</m:t>
                        </m:r>
                        <m:r>
                          <a:rPr lang="en-US" sz="3000" b="1" i="1">
                            <a:solidFill>
                              <a:srgbClr val="0070C0"/>
                            </a:solidFill>
                            <a:latin typeface="Cambria Math"/>
                            <a:ea typeface="Tahoma" pitchFamily="34" charset="0"/>
                            <a:cs typeface="Tahoma" pitchFamily="34" charset="0"/>
                          </a:rPr>
                          <m:t>/</m:t>
                        </m:r>
                        <m:r>
                          <a:rPr lang="en-US" sz="3000" b="1" i="1">
                            <a:solidFill>
                              <a:srgbClr val="0070C0"/>
                            </a:solidFill>
                            <a:latin typeface="Cambria Math"/>
                            <a:ea typeface="Tahoma" pitchFamily="34" charset="0"/>
                            <a:cs typeface="Tahoma" pitchFamily="34" charset="0"/>
                          </a:rPr>
                          <m:t>𝟑</m:t>
                        </m:r>
                        <m:r>
                          <a:rPr lang="en-US" sz="3000" b="1" i="1">
                            <a:solidFill>
                              <a:srgbClr val="0070C0"/>
                            </a:solidFill>
                            <a:latin typeface="Cambria Math"/>
                            <a:ea typeface="Tahoma" pitchFamily="34" charset="0"/>
                            <a:cs typeface="Tahoma" pitchFamily="34" charset="0"/>
                          </a:rPr>
                          <m:t>−</m:t>
                        </m:r>
                        <m:r>
                          <a:rPr lang="en-US" sz="3000" b="1" i="1">
                            <a:solidFill>
                              <a:srgbClr val="0070C0"/>
                            </a:solidFill>
                            <a:latin typeface="Cambria Math"/>
                            <a:ea typeface="Tahoma" pitchFamily="34" charset="0"/>
                            <a:cs typeface="Tahoma" pitchFamily="34" charset="0"/>
                          </a:rPr>
                          <m:t>𝝐</m:t>
                        </m:r>
                      </m:sup>
                    </m:sSup>
                    <m:r>
                      <a:rPr lang="en-US" sz="3000" b="1" i="1">
                        <a:solidFill>
                          <a:srgbClr val="0070C0"/>
                        </a:solidFill>
                        <a:latin typeface="Cambria Math"/>
                        <a:ea typeface="Tahoma" pitchFamily="34" charset="0"/>
                        <a:cs typeface="Tahoma" pitchFamily="34" charset="0"/>
                      </a:rPr>
                      <m:t>)</m:t>
                    </m:r>
                  </m:oMath>
                </a14:m>
                <a:endParaRPr lang="en-US" sz="3000" b="1" dirty="0" smtClean="0">
                  <a:solidFill>
                    <a:srgbClr val="0070C0"/>
                  </a:solidFill>
                  <a:latin typeface="Palatino Linotype" pitchFamily="18" charset="0"/>
                  <a:ea typeface="Tahoma" pitchFamily="34" charset="0"/>
                  <a:cs typeface="Tahoma" pitchFamily="34" charset="0"/>
                </a:endParaRPr>
              </a:p>
              <a:p>
                <a:pPr marL="342900" lvl="1" indent="-342900">
                  <a:buFont typeface="Arial" pitchFamily="34" charset="0"/>
                  <a:buChar char="•"/>
                </a:pPr>
                <a:r>
                  <a:rPr lang="en-US" sz="3000" dirty="0" smtClean="0">
                    <a:latin typeface="Palatino Linotype" pitchFamily="18" charset="0"/>
                    <a:ea typeface="Tahoma" pitchFamily="34" charset="0"/>
                    <a:cs typeface="Tahoma" pitchFamily="34" charset="0"/>
                  </a:rPr>
                  <a:t>Our algorithms are </a:t>
                </a:r>
                <a:r>
                  <a:rPr lang="en-US" sz="3000" b="1" dirty="0" smtClean="0">
                    <a:solidFill>
                      <a:srgbClr val="FF0000"/>
                    </a:solidFill>
                    <a:latin typeface="Palatino Linotype" pitchFamily="18" charset="0"/>
                    <a:ea typeface="Tahoma" pitchFamily="34" charset="0"/>
                    <a:cs typeface="Tahoma" pitchFamily="34" charset="0"/>
                  </a:rPr>
                  <a:t>simple</a:t>
                </a:r>
                <a:r>
                  <a:rPr lang="en-US" sz="3000" dirty="0" smtClean="0">
                    <a:latin typeface="Palatino Linotype" pitchFamily="18" charset="0"/>
                    <a:ea typeface="Tahoma" pitchFamily="34" charset="0"/>
                    <a:cs typeface="Tahoma" pitchFamily="34" charset="0"/>
                  </a:rPr>
                  <a:t>, can more powerful techniques do better?</a:t>
                </a:r>
              </a:p>
              <a:p>
                <a:pPr marL="0" lvl="1" indent="0">
                  <a:buNone/>
                </a:pPr>
                <a:endParaRPr lang="en-US" sz="3000" dirty="0">
                  <a:latin typeface="Palatino Linotype" pitchFamily="18" charset="0"/>
                  <a:ea typeface="Tahoma" pitchFamily="34" charset="0"/>
                  <a:cs typeface="Tahoma" pitchFamily="34"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1482"/>
                </a:stretch>
              </a:blipFill>
            </p:spPr>
            <p:txBody>
              <a:bodyPr/>
              <a:lstStyle/>
              <a:p>
                <a:r>
                  <a:rPr lang="en-US">
                    <a:noFill/>
                  </a:rPr>
                  <a:t> </a:t>
                </a:r>
              </a:p>
            </p:txBody>
          </p:sp>
        </mc:Fallback>
      </mc:AlternateContent>
    </p:spTree>
    <p:extLst>
      <p:ext uri="{BB962C8B-B14F-4D97-AF65-F5344CB8AC3E}">
        <p14:creationId xmlns:p14="http://schemas.microsoft.com/office/powerpoint/2010/main" val="1437375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Tahoma" pitchFamily="34" charset="0"/>
                <a:ea typeface="Tahoma" pitchFamily="34" charset="0"/>
                <a:cs typeface="Tahoma" pitchFamily="34" charset="0"/>
              </a:rPr>
              <a:t>Directed</a:t>
            </a:r>
            <a:r>
              <a:rPr lang="en-US" dirty="0" smtClean="0">
                <a:solidFill>
                  <a:srgbClr val="0070C0"/>
                </a:solidFill>
                <a:latin typeface="Tahoma" pitchFamily="34" charset="0"/>
                <a:ea typeface="Tahoma" pitchFamily="34" charset="0"/>
                <a:cs typeface="Tahoma" pitchFamily="34" charset="0"/>
              </a:rPr>
              <a:t> Spanner Problem</a:t>
            </a:r>
            <a:endParaRPr lang="en-US" sz="3100"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295400"/>
                <a:ext cx="8839200" cy="3429000"/>
              </a:xfrm>
            </p:spPr>
            <p:txBody>
              <a:bodyPr>
                <a:normAutofit lnSpcReduction="10000"/>
              </a:bodyPr>
              <a:lstStyle/>
              <a:p>
                <a:pPr defTabSz="612775"/>
                <a:r>
                  <a:rPr lang="en-US" sz="3000" b="1" dirty="0" smtClean="0">
                    <a:solidFill>
                      <a:srgbClr val="0070C0"/>
                    </a:solidFill>
                    <a:latin typeface="Palatino Linotype" pitchFamily="18" charset="0"/>
                    <a:ea typeface="Tahoma" pitchFamily="34" charset="0"/>
                    <a:cs typeface="Tahoma" pitchFamily="34" charset="0"/>
                  </a:rPr>
                  <a:t>k</a:t>
                </a:r>
                <a:r>
                  <a:rPr lang="en-US" sz="3000" b="1" dirty="0" smtClean="0">
                    <a:solidFill>
                      <a:srgbClr val="0070C0"/>
                    </a:solidFill>
                    <a:latin typeface="Palatino Linotype" pitchFamily="18" charset="0"/>
                    <a:ea typeface="Tahoma" pitchFamily="34" charset="0"/>
                    <a:cs typeface="Tahoma" pitchFamily="34" charset="0"/>
                  </a:rPr>
                  <a:t>-Spanner</a:t>
                </a:r>
                <a:r>
                  <a:rPr lang="en-US" dirty="0" smtClean="0">
                    <a:solidFill>
                      <a:srgbClr val="0070C0"/>
                    </a:solidFill>
                    <a:latin typeface="Palatino Linotype" pitchFamily="18" charset="0"/>
                    <a:ea typeface="Tahoma" pitchFamily="34" charset="0"/>
                    <a:cs typeface="Tahoma" pitchFamily="34" charset="0"/>
                  </a:rPr>
                  <a:t> </a:t>
                </a:r>
                <a:r>
                  <a:rPr lang="en-US" sz="2400" dirty="0" smtClean="0">
                    <a:solidFill>
                      <a:srgbClr val="0070C0"/>
                    </a:solidFill>
                    <a:latin typeface="Palatino Linotype" pitchFamily="18" charset="0"/>
                    <a:ea typeface="Tahoma" pitchFamily="34" charset="0"/>
                    <a:cs typeface="Tahoma" pitchFamily="34" charset="0"/>
                  </a:rPr>
                  <a:t>[</a:t>
                </a:r>
                <a:r>
                  <a:rPr lang="en-US" sz="2400" dirty="0" err="1" smtClean="0">
                    <a:solidFill>
                      <a:srgbClr val="0070C0"/>
                    </a:solidFill>
                    <a:latin typeface="Palatino Linotype" pitchFamily="18" charset="0"/>
                    <a:ea typeface="Tahoma" pitchFamily="34" charset="0"/>
                    <a:cs typeface="Tahoma" pitchFamily="34" charset="0"/>
                  </a:rPr>
                  <a:t>Awerbuch</a:t>
                </a:r>
                <a:r>
                  <a:rPr lang="en-US" sz="2400" dirty="0" smtClean="0">
                    <a:solidFill>
                      <a:srgbClr val="0070C0"/>
                    </a:solidFill>
                    <a:latin typeface="Palatino Linotype" pitchFamily="18" charset="0"/>
                    <a:ea typeface="Tahoma" pitchFamily="34" charset="0"/>
                    <a:cs typeface="Tahoma" pitchFamily="34" charset="0"/>
                  </a:rPr>
                  <a:t> </a:t>
                </a:r>
                <a:r>
                  <a:rPr lang="en-US" sz="2400" dirty="0">
                    <a:solidFill>
                      <a:srgbClr val="0070C0"/>
                    </a:solidFill>
                    <a:latin typeface="Palatino Linotype" pitchFamily="18" charset="0"/>
                    <a:ea typeface="Tahoma" pitchFamily="34" charset="0"/>
                    <a:cs typeface="Tahoma" pitchFamily="34" charset="0"/>
                  </a:rPr>
                  <a:t>‘85, </a:t>
                </a:r>
                <a:r>
                  <a:rPr lang="en-US" sz="2400" dirty="0" err="1">
                    <a:solidFill>
                      <a:srgbClr val="0070C0"/>
                    </a:solidFill>
                    <a:latin typeface="Palatino Linotype" pitchFamily="18" charset="0"/>
                    <a:ea typeface="Tahoma" pitchFamily="34" charset="0"/>
                    <a:cs typeface="Tahoma" pitchFamily="34" charset="0"/>
                  </a:rPr>
                  <a:t>Peleg</a:t>
                </a:r>
                <a:r>
                  <a:rPr lang="en-US" sz="2400" dirty="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Shäffer</a:t>
                </a:r>
                <a:r>
                  <a:rPr lang="en-US" sz="2400" dirty="0" smtClean="0">
                    <a:solidFill>
                      <a:srgbClr val="0070C0"/>
                    </a:solidFill>
                    <a:latin typeface="Palatino Linotype" pitchFamily="18" charset="0"/>
                    <a:ea typeface="Tahoma" pitchFamily="34" charset="0"/>
                    <a:cs typeface="Tahoma" pitchFamily="34" charset="0"/>
                  </a:rPr>
                  <a:t> </a:t>
                </a:r>
                <a:r>
                  <a:rPr lang="en-US" sz="2400" dirty="0">
                    <a:solidFill>
                      <a:srgbClr val="0070C0"/>
                    </a:solidFill>
                    <a:latin typeface="Palatino Linotype" pitchFamily="18" charset="0"/>
                    <a:ea typeface="Tahoma" pitchFamily="34" charset="0"/>
                    <a:cs typeface="Tahoma" pitchFamily="34" charset="0"/>
                  </a:rPr>
                  <a:t>‘89</a:t>
                </a:r>
                <a:r>
                  <a:rPr lang="en-US" sz="2400" dirty="0" smtClean="0">
                    <a:solidFill>
                      <a:srgbClr val="0070C0"/>
                    </a:solidFill>
                    <a:latin typeface="Palatino Linotype" pitchFamily="18" charset="0"/>
                    <a:ea typeface="Tahoma" pitchFamily="34" charset="0"/>
                    <a:cs typeface="Tahoma" pitchFamily="34" charset="0"/>
                  </a:rPr>
                  <a:t>]</a:t>
                </a:r>
                <a:endParaRPr lang="en-US" dirty="0" smtClean="0">
                  <a:latin typeface="Palatino Linotype" pitchFamily="18" charset="0"/>
                  <a:ea typeface="Tahoma" pitchFamily="34" charset="0"/>
                  <a:cs typeface="Tahoma" pitchFamily="34" charset="0"/>
                </a:endParaRPr>
              </a:p>
              <a:p>
                <a:pPr marL="0" indent="0" defTabSz="612775">
                  <a:buNone/>
                </a:pPr>
                <a:r>
                  <a:rPr lang="en-US" sz="3000" dirty="0" smtClean="0">
                    <a:latin typeface="Palatino Linotype" pitchFamily="18" charset="0"/>
                    <a:ea typeface="Tahoma" pitchFamily="34" charset="0"/>
                    <a:cs typeface="Tahoma" pitchFamily="34" charset="0"/>
                  </a:rPr>
                  <a:t>Subset </a:t>
                </a:r>
                <a:r>
                  <a:rPr lang="en-US" sz="3000" dirty="0">
                    <a:latin typeface="Palatino Linotype" pitchFamily="18" charset="0"/>
                    <a:ea typeface="Tahoma" pitchFamily="34" charset="0"/>
                    <a:cs typeface="Tahoma" pitchFamily="34" charset="0"/>
                  </a:rPr>
                  <a:t>of edges, preserving distances up to a factor </a:t>
                </a:r>
                <a:r>
                  <a:rPr lang="en-US" sz="3000" dirty="0" smtClean="0">
                    <a:latin typeface="Palatino Linotype" pitchFamily="18" charset="0"/>
                    <a:ea typeface="Tahoma" pitchFamily="34" charset="0"/>
                    <a:cs typeface="Tahoma" pitchFamily="34" charset="0"/>
                  </a:rPr>
                  <a:t>k &gt; 1 (</a:t>
                </a:r>
                <a:r>
                  <a:rPr lang="en-US" sz="3000" dirty="0" smtClean="0">
                    <a:solidFill>
                      <a:srgbClr val="00B050"/>
                    </a:solidFill>
                    <a:latin typeface="Palatino Linotype" pitchFamily="18" charset="0"/>
                    <a:ea typeface="Tahoma" pitchFamily="34" charset="0"/>
                    <a:cs typeface="Tahoma" pitchFamily="34" charset="0"/>
                  </a:rPr>
                  <a:t>stretch k</a:t>
                </a:r>
                <a:r>
                  <a:rPr lang="en-US" sz="3000" dirty="0" smtClean="0">
                    <a:latin typeface="Palatino Linotype" pitchFamily="18" charset="0"/>
                    <a:ea typeface="Tahoma" pitchFamily="34" charset="0"/>
                    <a:cs typeface="Tahoma" pitchFamily="34" charset="0"/>
                  </a:rPr>
                  <a:t>).</a:t>
                </a:r>
              </a:p>
              <a:p>
                <a:pPr defTabSz="612775"/>
                <a:r>
                  <a:rPr lang="en-US" sz="3000" dirty="0" smtClean="0">
                    <a:ea typeface="Cambria Math"/>
                    <a:cs typeface="Tahoma" pitchFamily="34" charset="0"/>
                  </a:rPr>
                  <a:t>Graph </a:t>
                </a:r>
                <a14:m>
                  <m:oMath xmlns:m="http://schemas.openxmlformats.org/officeDocument/2006/math">
                    <m:r>
                      <m:rPr>
                        <m:sty m:val="p"/>
                      </m:rPr>
                      <a:rPr lang="en-US" sz="3000" b="0" i="0" dirty="0" smtClean="0">
                        <a:latin typeface="Cambria Math"/>
                        <a:ea typeface="Cambria Math"/>
                        <a:cs typeface="Tahoma" pitchFamily="34" charset="0"/>
                      </a:rPr>
                      <m:t>G</m:t>
                    </m:r>
                    <m:d>
                      <m:dPr>
                        <m:ctrlPr>
                          <a:rPr lang="en-US" sz="3000" dirty="0" smtClean="0">
                            <a:latin typeface="Cambria Math"/>
                            <a:ea typeface="Cambria Math"/>
                            <a:cs typeface="Tahoma" pitchFamily="34" charset="0"/>
                          </a:rPr>
                        </m:ctrlPr>
                      </m:dPr>
                      <m:e>
                        <m:r>
                          <m:rPr>
                            <m:sty m:val="p"/>
                          </m:rPr>
                          <a:rPr lang="en-US" sz="3000" b="0" i="0" dirty="0" smtClean="0">
                            <a:latin typeface="Cambria Math"/>
                            <a:ea typeface="Cambria Math"/>
                            <a:cs typeface="Tahoma" pitchFamily="34" charset="0"/>
                          </a:rPr>
                          <m:t>V</m:t>
                        </m:r>
                        <m:r>
                          <a:rPr lang="en-US" sz="3000" b="0" i="0" dirty="0" smtClean="0">
                            <a:latin typeface="Cambria Math"/>
                            <a:ea typeface="Cambria Math"/>
                            <a:cs typeface="Tahoma" pitchFamily="34" charset="0"/>
                          </a:rPr>
                          <m:t>,</m:t>
                        </m:r>
                        <m:r>
                          <m:rPr>
                            <m:sty m:val="p"/>
                          </m:rPr>
                          <a:rPr lang="en-US" sz="3000" b="0" i="0" dirty="0" smtClean="0">
                            <a:latin typeface="Cambria Math"/>
                            <a:ea typeface="Cambria Math"/>
                            <a:cs typeface="Tahoma" pitchFamily="34" charset="0"/>
                          </a:rPr>
                          <m:t>E</m:t>
                        </m:r>
                      </m:e>
                    </m:d>
                    <m:r>
                      <a:rPr lang="en-US" sz="3000" b="0" i="1" dirty="0" smtClean="0">
                        <a:latin typeface="Cambria Math"/>
                        <a:ea typeface="Cambria Math"/>
                        <a:cs typeface="Tahoma" pitchFamily="34" charset="0"/>
                      </a:rPr>
                      <m:t>→</m:t>
                    </m:r>
                  </m:oMath>
                </a14:m>
                <a:r>
                  <a:rPr lang="en-US" sz="3000" b="0" i="1" dirty="0" smtClean="0">
                    <a:latin typeface="Cambria Math"/>
                    <a:ea typeface="Cambria Math"/>
                    <a:cs typeface="Tahoma" pitchFamily="34" charset="0"/>
                  </a:rPr>
                  <a:t>  </a:t>
                </a:r>
                <a:r>
                  <a:rPr lang="en-US" sz="3000" b="0" dirty="0" smtClean="0">
                    <a:latin typeface="Palatino Linotype" pitchFamily="18" charset="0"/>
                    <a:ea typeface="Cambria Math"/>
                    <a:cs typeface="Tahoma" pitchFamily="34" charset="0"/>
                  </a:rPr>
                  <a:t>k-spanner</a:t>
                </a:r>
                <a:r>
                  <a:rPr lang="en-US" sz="3000" b="0" dirty="0" smtClean="0">
                    <a:latin typeface="Cambria Math"/>
                    <a:ea typeface="Cambria Math"/>
                    <a:cs typeface="Tahoma" pitchFamily="34" charset="0"/>
                  </a:rPr>
                  <a:t> </a:t>
                </a:r>
                <a:r>
                  <a:rPr lang="en-US" sz="3000" b="1" dirty="0" smtClean="0">
                    <a:solidFill>
                      <a:srgbClr val="0070C0"/>
                    </a:solidFill>
                    <a:latin typeface="Cambria Math"/>
                    <a:ea typeface="Cambria Math"/>
                    <a:cs typeface="Tahoma" pitchFamily="34" charset="0"/>
                  </a:rPr>
                  <a:t>H(V, </a:t>
                </a:r>
                <a14:m>
                  <m:oMath xmlns:m="http://schemas.openxmlformats.org/officeDocument/2006/math">
                    <m:sSub>
                      <m:sSubPr>
                        <m:ctrlPr>
                          <a:rPr lang="en-US" sz="3000" b="1" i="1" dirty="0" smtClean="0">
                            <a:solidFill>
                              <a:srgbClr val="0070C0"/>
                            </a:solidFill>
                            <a:latin typeface="Cambria Math"/>
                            <a:ea typeface="Cambria Math"/>
                            <a:cs typeface="Tahoma" pitchFamily="34" charset="0"/>
                          </a:rPr>
                        </m:ctrlPr>
                      </m:sSubPr>
                      <m:e>
                        <m:r>
                          <a:rPr lang="en-US" sz="3000" b="1" i="1" dirty="0" smtClean="0">
                            <a:solidFill>
                              <a:srgbClr val="0070C0"/>
                            </a:solidFill>
                            <a:latin typeface="Cambria Math"/>
                            <a:ea typeface="Cambria Math"/>
                            <a:cs typeface="Tahoma" pitchFamily="34" charset="0"/>
                          </a:rPr>
                          <m:t>𝑬</m:t>
                        </m:r>
                      </m:e>
                      <m:sub>
                        <m:r>
                          <a:rPr lang="en-US" sz="3000" b="1" i="1" dirty="0" smtClean="0">
                            <a:solidFill>
                              <a:srgbClr val="0070C0"/>
                            </a:solidFill>
                            <a:latin typeface="Cambria Math"/>
                            <a:ea typeface="Cambria Math"/>
                            <a:cs typeface="Tahoma" pitchFamily="34" charset="0"/>
                          </a:rPr>
                          <m:t>𝑯</m:t>
                        </m:r>
                      </m:sub>
                    </m:sSub>
                    <m:r>
                      <a:rPr lang="en-US" sz="3000" b="1" i="1" dirty="0" smtClean="0">
                        <a:solidFill>
                          <a:srgbClr val="0070C0"/>
                        </a:solidFill>
                        <a:latin typeface="Cambria Math"/>
                        <a:ea typeface="Cambria Math"/>
                        <a:cs typeface="Tahoma" pitchFamily="34" charset="0"/>
                      </a:rPr>
                      <m:t>⊆</m:t>
                    </m:r>
                    <m:r>
                      <a:rPr lang="en-US" sz="3000" b="1" i="1" dirty="0" smtClean="0">
                        <a:solidFill>
                          <a:srgbClr val="0070C0"/>
                        </a:solidFill>
                        <a:latin typeface="Cambria Math"/>
                        <a:ea typeface="Cambria Math"/>
                        <a:cs typeface="Tahoma" pitchFamily="34" charset="0"/>
                      </a:rPr>
                      <m:t>𝑬</m:t>
                    </m:r>
                  </m:oMath>
                </a14:m>
                <a:r>
                  <a:rPr lang="en-US" sz="3000" b="1" dirty="0" smtClean="0">
                    <a:solidFill>
                      <a:srgbClr val="0070C0"/>
                    </a:solidFill>
                    <a:latin typeface="Cambria Math"/>
                    <a:ea typeface="Cambria Math"/>
                    <a:cs typeface="Tahoma" pitchFamily="34" charset="0"/>
                  </a:rPr>
                  <a:t>)</a:t>
                </a:r>
                <a:r>
                  <a:rPr lang="en-US" sz="3000" b="0" dirty="0" smtClean="0">
                    <a:latin typeface="Cambria Math"/>
                    <a:ea typeface="Cambria Math"/>
                    <a:cs typeface="Tahoma" pitchFamily="34" charset="0"/>
                  </a:rPr>
                  <a:t>:</a:t>
                </a:r>
              </a:p>
              <a:p>
                <a:pPr marL="0" indent="0" defTabSz="612775">
                  <a:buNone/>
                </a:pPr>
                <a14:m>
                  <m:oMathPara xmlns:m="http://schemas.openxmlformats.org/officeDocument/2006/math">
                    <m:oMathParaPr>
                      <m:jc m:val="centerGroup"/>
                    </m:oMathParaPr>
                    <m:oMath xmlns:m="http://schemas.openxmlformats.org/officeDocument/2006/math">
                      <m:r>
                        <a:rPr lang="en-US" sz="3000" i="1" dirty="0" smtClean="0">
                          <a:latin typeface="Cambria Math"/>
                          <a:ea typeface="Cambria Math"/>
                          <a:cs typeface="Tahoma" pitchFamily="34" charset="0"/>
                        </a:rPr>
                        <m:t> ∀</m:t>
                      </m:r>
                      <m:r>
                        <a:rPr lang="en-US" sz="3000" b="0" i="1" dirty="0" smtClean="0">
                          <a:latin typeface="Cambria Math"/>
                          <a:ea typeface="Cambria Math"/>
                          <a:cs typeface="Tahoma" pitchFamily="34" charset="0"/>
                        </a:rPr>
                        <m:t>𝑢</m:t>
                      </m:r>
                      <m:r>
                        <a:rPr lang="en-US" sz="3000" b="0" i="1" dirty="0" smtClean="0">
                          <a:latin typeface="Cambria Math"/>
                          <a:ea typeface="Cambria Math"/>
                          <a:cs typeface="Tahoma" pitchFamily="34" charset="0"/>
                        </a:rPr>
                        <m:t>,</m:t>
                      </m:r>
                      <m:r>
                        <a:rPr lang="en-US" sz="3000" b="0" i="1" dirty="0" smtClean="0">
                          <a:latin typeface="Cambria Math"/>
                          <a:ea typeface="Cambria Math"/>
                          <a:cs typeface="Tahoma" pitchFamily="34" charset="0"/>
                        </a:rPr>
                        <m:t>𝑣</m:t>
                      </m:r>
                      <m:r>
                        <a:rPr lang="en-US" sz="3000" b="0" i="1" dirty="0" smtClean="0">
                          <a:latin typeface="Cambria Math"/>
                          <a:ea typeface="Cambria Math"/>
                          <a:cs typeface="Tahoma" pitchFamily="34" charset="0"/>
                        </a:rPr>
                        <m:t>∈</m:t>
                      </m:r>
                      <m:r>
                        <a:rPr lang="en-US" sz="3000" b="0" i="1" dirty="0" smtClean="0">
                          <a:latin typeface="Cambria Math"/>
                          <a:ea typeface="Cambria Math"/>
                          <a:cs typeface="Tahoma" pitchFamily="34" charset="0"/>
                        </a:rPr>
                        <m:t>𝑉</m:t>
                      </m:r>
                      <m:r>
                        <a:rPr lang="en-US" sz="3000" b="0" i="1" dirty="0" smtClean="0">
                          <a:latin typeface="Cambria Math"/>
                          <a:ea typeface="Cambria Math"/>
                          <a:cs typeface="Tahoma" pitchFamily="34" charset="0"/>
                        </a:rPr>
                        <m:t>   </m:t>
                      </m:r>
                      <m:sSub>
                        <m:sSubPr>
                          <m:ctrlPr>
                            <a:rPr lang="en-US" sz="3000" b="0" i="1" dirty="0" smtClean="0">
                              <a:latin typeface="Cambria Math"/>
                              <a:ea typeface="Cambria Math"/>
                              <a:cs typeface="Tahoma" pitchFamily="34" charset="0"/>
                            </a:rPr>
                          </m:ctrlPr>
                        </m:sSubPr>
                        <m:e>
                          <m:r>
                            <a:rPr lang="en-US" sz="3000" i="1" dirty="0" smtClean="0">
                              <a:latin typeface="Cambria Math"/>
                              <a:ea typeface="Tahoma" pitchFamily="34" charset="0"/>
                              <a:cs typeface="Tahoma" pitchFamily="34" charset="0"/>
                            </a:rPr>
                            <m:t>𝑑</m:t>
                          </m:r>
                          <m:r>
                            <a:rPr lang="en-US" sz="3000" b="0" i="1" dirty="0" smtClean="0">
                              <a:latin typeface="Cambria Math"/>
                              <a:ea typeface="Tahoma" pitchFamily="34" charset="0"/>
                              <a:cs typeface="Tahoma" pitchFamily="34" charset="0"/>
                            </a:rPr>
                            <m:t>𝑖𝑠𝑡</m:t>
                          </m:r>
                        </m:e>
                        <m:sub>
                          <m:r>
                            <a:rPr lang="en-US" sz="3000" b="1" i="1" dirty="0" smtClean="0">
                              <a:solidFill>
                                <a:srgbClr val="0070C0"/>
                              </a:solidFill>
                              <a:latin typeface="Cambria Math"/>
                              <a:ea typeface="Tahoma" pitchFamily="34" charset="0"/>
                              <a:cs typeface="Tahoma" pitchFamily="34" charset="0"/>
                            </a:rPr>
                            <m:t>𝑯</m:t>
                          </m:r>
                        </m:sub>
                      </m:sSub>
                      <m:d>
                        <m:dPr>
                          <m:ctrlPr>
                            <a:rPr lang="en-US" sz="3000" b="0" i="1" dirty="0" smtClean="0">
                              <a:latin typeface="Cambria Math"/>
                              <a:ea typeface="Tahoma" pitchFamily="34" charset="0"/>
                              <a:cs typeface="Tahoma" pitchFamily="34" charset="0"/>
                            </a:rPr>
                          </m:ctrlPr>
                        </m:dPr>
                        <m:e>
                          <m:r>
                            <a:rPr lang="en-US" sz="3000" b="0" i="1" dirty="0" smtClean="0">
                              <a:latin typeface="Cambria Math"/>
                              <a:ea typeface="Tahoma" pitchFamily="34" charset="0"/>
                              <a:cs typeface="Tahoma" pitchFamily="34" charset="0"/>
                            </a:rPr>
                            <m:t>𝑢</m:t>
                          </m:r>
                          <m:r>
                            <a:rPr lang="en-US" sz="3000" b="0" i="1" dirty="0" smtClean="0">
                              <a:latin typeface="Cambria Math"/>
                              <a:ea typeface="Tahoma" pitchFamily="34" charset="0"/>
                              <a:cs typeface="Tahoma" pitchFamily="34" charset="0"/>
                            </a:rPr>
                            <m:t>,</m:t>
                          </m:r>
                          <m:r>
                            <a:rPr lang="en-US" sz="3000" b="0" i="1" dirty="0" smtClean="0">
                              <a:latin typeface="Cambria Math"/>
                              <a:ea typeface="Tahoma" pitchFamily="34" charset="0"/>
                              <a:cs typeface="Tahoma" pitchFamily="34" charset="0"/>
                            </a:rPr>
                            <m:t>𝑣</m:t>
                          </m:r>
                        </m:e>
                      </m:d>
                      <m:r>
                        <a:rPr lang="en-US" sz="3000" b="0" i="1" dirty="0" smtClean="0">
                          <a:latin typeface="Cambria Math"/>
                          <a:ea typeface="Tahoma" pitchFamily="34" charset="0"/>
                          <a:cs typeface="Tahoma" pitchFamily="34" charset="0"/>
                        </a:rPr>
                        <m:t>≤</m:t>
                      </m:r>
                      <m:sSub>
                        <m:sSubPr>
                          <m:ctrlPr>
                            <a:rPr lang="en-US" sz="3000" b="0" i="1" dirty="0" smtClean="0">
                              <a:latin typeface="Cambria Math"/>
                              <a:ea typeface="Tahoma" pitchFamily="34" charset="0"/>
                              <a:cs typeface="Tahoma" pitchFamily="34" charset="0"/>
                            </a:rPr>
                          </m:ctrlPr>
                        </m:sSubPr>
                        <m:e>
                          <m:r>
                            <a:rPr lang="en-US" sz="3000" b="0" i="1" dirty="0" smtClean="0">
                              <a:latin typeface="Cambria Math"/>
                              <a:ea typeface="Tahoma" pitchFamily="34" charset="0"/>
                              <a:cs typeface="Tahoma" pitchFamily="34" charset="0"/>
                            </a:rPr>
                            <m:t>𝑘</m:t>
                          </m:r>
                          <m:r>
                            <a:rPr lang="en-US" sz="3000" b="0" i="1" dirty="0" smtClean="0">
                              <a:latin typeface="Cambria Math"/>
                              <a:ea typeface="Tahoma" pitchFamily="34" charset="0"/>
                              <a:cs typeface="Tahoma" pitchFamily="34" charset="0"/>
                            </a:rPr>
                            <m:t>⋅</m:t>
                          </m:r>
                          <m:r>
                            <a:rPr lang="en-US" sz="3000" b="0" i="1" dirty="0" smtClean="0">
                              <a:latin typeface="Cambria Math"/>
                              <a:ea typeface="Tahoma" pitchFamily="34" charset="0"/>
                              <a:cs typeface="Tahoma" pitchFamily="34" charset="0"/>
                            </a:rPr>
                            <m:t>𝑑𝑖𝑠𝑡</m:t>
                          </m:r>
                        </m:e>
                        <m:sub>
                          <m:r>
                            <a:rPr lang="en-US" sz="3000" b="0" i="1" dirty="0" smtClean="0">
                              <a:latin typeface="Cambria Math"/>
                              <a:ea typeface="Tahoma" pitchFamily="34" charset="0"/>
                              <a:cs typeface="Tahoma" pitchFamily="34" charset="0"/>
                            </a:rPr>
                            <m:t>𝐺</m:t>
                          </m:r>
                        </m:sub>
                      </m:sSub>
                      <m:r>
                        <a:rPr lang="en-US" sz="3000" b="0" i="1" dirty="0" smtClean="0">
                          <a:latin typeface="Cambria Math"/>
                          <a:ea typeface="Tahoma" pitchFamily="34" charset="0"/>
                          <a:cs typeface="Tahoma" pitchFamily="34" charset="0"/>
                        </a:rPr>
                        <m:t>(</m:t>
                      </m:r>
                      <m:r>
                        <a:rPr lang="en-US" sz="3000" b="0" i="1" dirty="0" smtClean="0">
                          <a:latin typeface="Cambria Math"/>
                          <a:ea typeface="Tahoma" pitchFamily="34" charset="0"/>
                          <a:cs typeface="Tahoma" pitchFamily="34" charset="0"/>
                        </a:rPr>
                        <m:t>𝑢</m:t>
                      </m:r>
                      <m:r>
                        <a:rPr lang="en-US" sz="3000" b="0" i="1" dirty="0" smtClean="0">
                          <a:latin typeface="Cambria Math"/>
                          <a:ea typeface="Tahoma" pitchFamily="34" charset="0"/>
                          <a:cs typeface="Tahoma" pitchFamily="34" charset="0"/>
                        </a:rPr>
                        <m:t>,</m:t>
                      </m:r>
                      <m:r>
                        <a:rPr lang="en-US" sz="3000" b="0" i="1" dirty="0" smtClean="0">
                          <a:latin typeface="Cambria Math"/>
                          <a:ea typeface="Tahoma" pitchFamily="34" charset="0"/>
                          <a:cs typeface="Tahoma" pitchFamily="34" charset="0"/>
                        </a:rPr>
                        <m:t>𝑣</m:t>
                      </m:r>
                      <m:r>
                        <a:rPr lang="en-US" sz="3000" b="0" i="1" dirty="0" smtClean="0">
                          <a:latin typeface="Cambria Math"/>
                          <a:ea typeface="Tahoma" pitchFamily="34" charset="0"/>
                          <a:cs typeface="Tahoma" pitchFamily="34" charset="0"/>
                        </a:rPr>
                        <m:t>)</m:t>
                      </m:r>
                    </m:oMath>
                  </m:oMathPara>
                </a14:m>
                <a:endParaRPr lang="en-US" sz="3000" dirty="0">
                  <a:latin typeface="Palatino Linotype" pitchFamily="18" charset="0"/>
                  <a:ea typeface="Tahoma" pitchFamily="34" charset="0"/>
                  <a:cs typeface="Tahoma" pitchFamily="34" charset="0"/>
                </a:endParaRPr>
              </a:p>
              <a:p>
                <a:pPr defTabSz="612775"/>
                <a:r>
                  <a:rPr lang="en-US" sz="3000" b="1" dirty="0" smtClean="0">
                    <a:solidFill>
                      <a:srgbClr val="0070C0"/>
                    </a:solidFill>
                    <a:latin typeface="Palatino Linotype" pitchFamily="18" charset="0"/>
                    <a:ea typeface="Tahoma" pitchFamily="34" charset="0"/>
                    <a:cs typeface="Tahoma" pitchFamily="34" charset="0"/>
                  </a:rPr>
                  <a:t>Problem:</a:t>
                </a:r>
                <a:r>
                  <a:rPr lang="en-US" sz="3000" b="1" dirty="0" smtClean="0">
                    <a:latin typeface="Palatino Linotype" pitchFamily="18" charset="0"/>
                    <a:ea typeface="Tahoma" pitchFamily="34" charset="0"/>
                    <a:cs typeface="Tahoma" pitchFamily="34" charset="0"/>
                  </a:rPr>
                  <a:t> </a:t>
                </a:r>
                <a:r>
                  <a:rPr lang="en-US" sz="3000" dirty="0">
                    <a:latin typeface="Palatino Linotype" pitchFamily="18" charset="0"/>
                    <a:ea typeface="Tahoma" pitchFamily="34" charset="0"/>
                    <a:cs typeface="Tahoma" pitchFamily="34" charset="0"/>
                  </a:rPr>
                  <a:t>Find </a:t>
                </a:r>
                <a:r>
                  <a:rPr lang="en-US" sz="3000" dirty="0" smtClean="0">
                    <a:latin typeface="Palatino Linotype" pitchFamily="18" charset="0"/>
                    <a:ea typeface="Tahoma" pitchFamily="34" charset="0"/>
                    <a:cs typeface="Tahoma" pitchFamily="34" charset="0"/>
                  </a:rPr>
                  <a:t>the </a:t>
                </a:r>
                <a:r>
                  <a:rPr lang="en-US" sz="3000" dirty="0" smtClean="0">
                    <a:solidFill>
                      <a:srgbClr val="FF0000"/>
                    </a:solidFill>
                    <a:latin typeface="Palatino Linotype" pitchFamily="18" charset="0"/>
                    <a:ea typeface="Tahoma" pitchFamily="34" charset="0"/>
                    <a:cs typeface="Tahoma" pitchFamily="34" charset="0"/>
                  </a:rPr>
                  <a:t>sparsest</a:t>
                </a:r>
                <a:r>
                  <a:rPr lang="en-US" sz="3000" dirty="0" smtClean="0">
                    <a:latin typeface="Palatino Linotype" pitchFamily="18" charset="0"/>
                    <a:ea typeface="Tahoma" pitchFamily="34" charset="0"/>
                    <a:cs typeface="Tahoma" pitchFamily="34" charset="0"/>
                  </a:rPr>
                  <a:t> k-spanner of a </a:t>
                </a:r>
                <a:r>
                  <a:rPr lang="en-US" sz="3000" dirty="0" smtClean="0">
                    <a:solidFill>
                      <a:srgbClr val="FF0000"/>
                    </a:solidFill>
                    <a:latin typeface="Palatino Linotype" pitchFamily="18" charset="0"/>
                    <a:ea typeface="Tahoma" pitchFamily="34" charset="0"/>
                    <a:cs typeface="Tahoma" pitchFamily="34" charset="0"/>
                  </a:rPr>
                  <a:t>directed</a:t>
                </a:r>
                <a:r>
                  <a:rPr lang="en-US" sz="3000" dirty="0" smtClean="0">
                    <a:latin typeface="Palatino Linotype" pitchFamily="18" charset="0"/>
                    <a:ea typeface="Tahoma" pitchFamily="34" charset="0"/>
                    <a:cs typeface="Tahoma" pitchFamily="34" charset="0"/>
                  </a:rPr>
                  <a:t> graph (edges have lengths).</a:t>
                </a:r>
                <a:endParaRPr lang="en-US" sz="3000" dirty="0">
                  <a:latin typeface="Palatino Linotype"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295400"/>
                <a:ext cx="8839200" cy="3429000"/>
              </a:xfrm>
              <a:blipFill rotWithShape="1">
                <a:blip r:embed="rId3"/>
                <a:stretch>
                  <a:fillRect l="-1586" t="-3025" r="-2000" b="-231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584278"/>
            <a:ext cx="6038850" cy="1934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6777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Thank you!</a:t>
            </a:r>
            <a:endParaRPr lang="en-US" dirty="0">
              <a:solidFill>
                <a:srgbClr val="0070C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p:txBody>
          <a:bodyPr/>
          <a:lstStyle/>
          <a:p>
            <a:r>
              <a:rPr lang="en-US" dirty="0" smtClean="0"/>
              <a:t>Slides: </a:t>
            </a:r>
            <a:r>
              <a:rPr lang="en-US" dirty="0" smtClean="0">
                <a:solidFill>
                  <a:srgbClr val="0070C0"/>
                </a:solidFill>
                <a:hlinkClick r:id="rId3"/>
              </a:rPr>
              <a:t>http://grigory.us</a:t>
            </a:r>
            <a:endParaRPr lang="en-US" dirty="0" smtClean="0">
              <a:solidFill>
                <a:srgbClr val="0070C0"/>
              </a:solidFill>
            </a:endParaRPr>
          </a:p>
          <a:p>
            <a:pPr marL="0" indent="0">
              <a:buNone/>
            </a:pPr>
            <a:endParaRPr lang="en-US" dirty="0"/>
          </a:p>
        </p:txBody>
      </p:sp>
    </p:spTree>
    <p:extLst>
      <p:ext uri="{BB962C8B-B14F-4D97-AF65-F5344CB8AC3E}">
        <p14:creationId xmlns:p14="http://schemas.microsoft.com/office/powerpoint/2010/main" val="560140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73162"/>
          </a:xfrm>
        </p:spPr>
        <p:txBody>
          <a:bodyPr>
            <a:normAutofit fontScale="90000"/>
          </a:bodyPr>
          <a:lstStyle/>
          <a:p>
            <a:r>
              <a:rPr lang="en-US" dirty="0" smtClean="0">
                <a:solidFill>
                  <a:srgbClr val="0070C0"/>
                </a:solidFill>
                <a:latin typeface="Tahoma" pitchFamily="34" charset="0"/>
                <a:ea typeface="Tahoma" pitchFamily="34" charset="0"/>
                <a:cs typeface="Tahoma" pitchFamily="34" charset="0"/>
              </a:rPr>
              <a:t>Directed </a:t>
            </a:r>
            <a:r>
              <a:rPr lang="en-US" dirty="0">
                <a:solidFill>
                  <a:srgbClr val="0070C0"/>
                </a:solidFill>
                <a:latin typeface="Tahoma" pitchFamily="34" charset="0"/>
                <a:ea typeface="Tahoma" pitchFamily="34" charset="0"/>
                <a:cs typeface="Tahoma" pitchFamily="34" charset="0"/>
              </a:rPr>
              <a:t>S</a:t>
            </a:r>
            <a:r>
              <a:rPr lang="en-US" dirty="0" smtClean="0">
                <a:solidFill>
                  <a:srgbClr val="0070C0"/>
                </a:solidFill>
                <a:latin typeface="Tahoma" pitchFamily="34" charset="0"/>
                <a:ea typeface="Tahoma" pitchFamily="34" charset="0"/>
                <a:cs typeface="Tahoma" pitchFamily="34" charset="0"/>
              </a:rPr>
              <a:t>panners and Their </a:t>
            </a:r>
            <a:r>
              <a:rPr lang="en-US" dirty="0">
                <a:solidFill>
                  <a:srgbClr val="0070C0"/>
                </a:solidFill>
                <a:latin typeface="Tahoma" pitchFamily="34" charset="0"/>
                <a:ea typeface="Tahoma" pitchFamily="34" charset="0"/>
                <a:cs typeface="Tahoma" pitchFamily="34" charset="0"/>
              </a:rPr>
              <a:t>F</a:t>
            </a:r>
            <a:r>
              <a:rPr lang="en-US" dirty="0" smtClean="0">
                <a:solidFill>
                  <a:srgbClr val="0070C0"/>
                </a:solidFill>
                <a:latin typeface="Tahoma" pitchFamily="34" charset="0"/>
                <a:ea typeface="Tahoma" pitchFamily="34" charset="0"/>
                <a:cs typeface="Tahoma" pitchFamily="34" charset="0"/>
              </a:rPr>
              <a:t>riends</a:t>
            </a:r>
            <a:endParaRPr lang="en-US" dirty="0">
              <a:solidFill>
                <a:srgbClr val="0070C0"/>
              </a:solidFill>
              <a:latin typeface="Tahoma" pitchFamily="34" charset="0"/>
              <a:ea typeface="Tahoma" pitchFamily="34" charset="0"/>
              <a:cs typeface="Tahoma" pitchFamily="34" charset="0"/>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71516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65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Applications of spanners</a:t>
            </a:r>
            <a:endParaRPr lang="en-US" dirty="0">
              <a:solidFill>
                <a:srgbClr val="0070C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228600" y="1447800"/>
            <a:ext cx="8610600" cy="5181600"/>
          </a:xfrm>
        </p:spPr>
        <p:txBody>
          <a:bodyPr>
            <a:normAutofit/>
          </a:bodyPr>
          <a:lstStyle/>
          <a:p>
            <a:r>
              <a:rPr lang="en-US" sz="3000" dirty="0" smtClean="0">
                <a:latin typeface="Palatino Linotype" pitchFamily="18" charset="0"/>
                <a:ea typeface="Tahoma" pitchFamily="34" charset="0"/>
                <a:cs typeface="Tahoma" pitchFamily="34" charset="0"/>
              </a:rPr>
              <a:t>First application: simulating </a:t>
            </a:r>
            <a:r>
              <a:rPr lang="en-US" sz="3000" dirty="0">
                <a:latin typeface="Palatino Linotype" pitchFamily="18" charset="0"/>
                <a:ea typeface="Tahoma" pitchFamily="34" charset="0"/>
                <a:cs typeface="Tahoma" pitchFamily="34" charset="0"/>
              </a:rPr>
              <a:t>synchronized protocols in unsynchronized </a:t>
            </a:r>
            <a:r>
              <a:rPr lang="en-US" sz="3000" dirty="0" smtClean="0">
                <a:latin typeface="Palatino Linotype" pitchFamily="18" charset="0"/>
                <a:ea typeface="Tahoma" pitchFamily="34" charset="0"/>
                <a:cs typeface="Tahoma" pitchFamily="34" charset="0"/>
              </a:rPr>
              <a:t>networks </a:t>
            </a:r>
            <a:r>
              <a:rPr lang="en-US" sz="2400" dirty="0" smtClean="0">
                <a:solidFill>
                  <a:srgbClr val="0070C0"/>
                </a:solidFill>
                <a:latin typeface="Palatino Linotype" pitchFamily="18" charset="0"/>
                <a:ea typeface="Tahoma" pitchFamily="34" charset="0"/>
                <a:cs typeface="Tahoma" pitchFamily="34" charset="0"/>
              </a:rPr>
              <a:t>[</a:t>
            </a:r>
            <a:r>
              <a:rPr lang="en-US" sz="2400" dirty="0" err="1" smtClean="0">
                <a:solidFill>
                  <a:srgbClr val="0070C0"/>
                </a:solidFill>
                <a:latin typeface="Palatino Linotype" pitchFamily="18" charset="0"/>
                <a:ea typeface="Tahoma" pitchFamily="34" charset="0"/>
                <a:cs typeface="Tahoma" pitchFamily="34" charset="0"/>
              </a:rPr>
              <a:t>Peleg</a:t>
            </a:r>
            <a:r>
              <a:rPr lang="en-US" sz="2400" dirty="0" smtClean="0">
                <a:solidFill>
                  <a:srgbClr val="0070C0"/>
                </a:solidFill>
                <a:latin typeface="Palatino Linotype" pitchFamily="18" charset="0"/>
                <a:ea typeface="Tahoma" pitchFamily="34" charset="0"/>
                <a:cs typeface="Tahoma" pitchFamily="34" charset="0"/>
              </a:rPr>
              <a:t>, Ullman ’89]</a:t>
            </a:r>
          </a:p>
          <a:p>
            <a:r>
              <a:rPr lang="en-US" sz="3000" dirty="0" smtClean="0">
                <a:solidFill>
                  <a:srgbClr val="FF0000"/>
                </a:solidFill>
                <a:latin typeface="Palatino Linotype" pitchFamily="18" charset="0"/>
                <a:ea typeface="Tahoma" pitchFamily="34" charset="0"/>
                <a:cs typeface="Tahoma" pitchFamily="34" charset="0"/>
              </a:rPr>
              <a:t>Efficient routing </a:t>
            </a:r>
            <a:r>
              <a:rPr lang="en-US" sz="2400" dirty="0">
                <a:solidFill>
                  <a:srgbClr val="0070C0"/>
                </a:solidFill>
                <a:latin typeface="Palatino Linotype" pitchFamily="18" charset="0"/>
                <a:ea typeface="Tahoma" pitchFamily="34" charset="0"/>
                <a:cs typeface="Tahoma" pitchFamily="34" charset="0"/>
              </a:rPr>
              <a:t>[PU’89, </a:t>
            </a:r>
            <a:r>
              <a:rPr lang="en-US" sz="2400" dirty="0" smtClean="0">
                <a:solidFill>
                  <a:srgbClr val="0070C0"/>
                </a:solidFill>
                <a:latin typeface="Palatino Linotype" pitchFamily="18" charset="0"/>
                <a:ea typeface="Tahoma" pitchFamily="34" charset="0"/>
                <a:cs typeface="Tahoma" pitchFamily="34" charset="0"/>
              </a:rPr>
              <a:t>Cowen ’01</a:t>
            </a:r>
            <a:r>
              <a:rPr lang="en-US" sz="2400" dirty="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Thorup</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Zwick</a:t>
            </a:r>
            <a:r>
              <a:rPr lang="en-US" sz="2400" dirty="0" smtClean="0">
                <a:solidFill>
                  <a:srgbClr val="0070C0"/>
                </a:solidFill>
                <a:latin typeface="Palatino Linotype" pitchFamily="18" charset="0"/>
                <a:ea typeface="Tahoma" pitchFamily="34" charset="0"/>
                <a:cs typeface="Tahoma" pitchFamily="34" charset="0"/>
              </a:rPr>
              <a:t> ’01, </a:t>
            </a:r>
            <a:r>
              <a:rPr lang="en-US" sz="2400" dirty="0" err="1" smtClean="0">
                <a:solidFill>
                  <a:srgbClr val="0070C0"/>
                </a:solidFill>
                <a:latin typeface="Palatino Linotype" pitchFamily="18" charset="0"/>
                <a:ea typeface="Tahoma" pitchFamily="34" charset="0"/>
                <a:cs typeface="Tahoma" pitchFamily="34" charset="0"/>
              </a:rPr>
              <a:t>Roditty</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Thorup</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Zwick</a:t>
            </a:r>
            <a:r>
              <a:rPr lang="en-US" sz="2400" dirty="0" smtClean="0">
                <a:solidFill>
                  <a:srgbClr val="0070C0"/>
                </a:solidFill>
                <a:latin typeface="Palatino Linotype" pitchFamily="18" charset="0"/>
                <a:ea typeface="Tahoma" pitchFamily="34" charset="0"/>
                <a:cs typeface="Tahoma" pitchFamily="34" charset="0"/>
              </a:rPr>
              <a:t> ’02 , Cowen, Wagner ’04]</a:t>
            </a:r>
          </a:p>
          <a:p>
            <a:r>
              <a:rPr lang="en-US" sz="3000" dirty="0" smtClean="0">
                <a:latin typeface="Palatino Linotype" pitchFamily="18" charset="0"/>
                <a:ea typeface="Tahoma" pitchFamily="34" charset="0"/>
                <a:cs typeface="Tahoma" pitchFamily="34" charset="0"/>
              </a:rPr>
              <a:t>Parallel/Distributed/Streaming </a:t>
            </a:r>
            <a:r>
              <a:rPr lang="en-US" sz="3000" dirty="0" smtClean="0">
                <a:solidFill>
                  <a:srgbClr val="FF0000"/>
                </a:solidFill>
                <a:latin typeface="Palatino Linotype" pitchFamily="18" charset="0"/>
                <a:ea typeface="Tahoma" pitchFamily="34" charset="0"/>
                <a:cs typeface="Tahoma" pitchFamily="34" charset="0"/>
              </a:rPr>
              <a:t>approximation algorithms for shortest paths </a:t>
            </a:r>
            <a:r>
              <a:rPr lang="en-US" sz="2400" dirty="0" smtClean="0">
                <a:solidFill>
                  <a:srgbClr val="0070C0"/>
                </a:solidFill>
                <a:latin typeface="Palatino Linotype" pitchFamily="18" charset="0"/>
                <a:ea typeface="Tahoma" pitchFamily="34" charset="0"/>
                <a:cs typeface="Tahoma" pitchFamily="34" charset="0"/>
              </a:rPr>
              <a:t>[Cohen ’98, Cohen ’00, Elkin’01, </a:t>
            </a:r>
            <a:r>
              <a:rPr lang="en-US" sz="2400" dirty="0" err="1" smtClean="0">
                <a:solidFill>
                  <a:srgbClr val="0070C0"/>
                </a:solidFill>
                <a:latin typeface="Palatino Linotype" pitchFamily="18" charset="0"/>
                <a:ea typeface="Tahoma" pitchFamily="34" charset="0"/>
                <a:cs typeface="Tahoma" pitchFamily="34" charset="0"/>
              </a:rPr>
              <a:t>Feigenbaum</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Kannan</a:t>
            </a:r>
            <a:r>
              <a:rPr lang="en-US" sz="2400" dirty="0" smtClean="0">
                <a:solidFill>
                  <a:srgbClr val="0070C0"/>
                </a:solidFill>
                <a:latin typeface="Palatino Linotype" pitchFamily="18" charset="0"/>
                <a:ea typeface="Tahoma" pitchFamily="34" charset="0"/>
                <a:cs typeface="Tahoma" pitchFamily="34" charset="0"/>
              </a:rPr>
              <a:t>, McGregor, </a:t>
            </a:r>
            <a:r>
              <a:rPr lang="en-US" sz="2400" dirty="0" err="1" smtClean="0">
                <a:solidFill>
                  <a:srgbClr val="0070C0"/>
                </a:solidFill>
                <a:latin typeface="Palatino Linotype" pitchFamily="18" charset="0"/>
                <a:ea typeface="Tahoma" pitchFamily="34" charset="0"/>
                <a:cs typeface="Tahoma" pitchFamily="34" charset="0"/>
              </a:rPr>
              <a:t>Suri</a:t>
            </a:r>
            <a:r>
              <a:rPr lang="en-US" sz="2400" dirty="0" smtClean="0">
                <a:solidFill>
                  <a:srgbClr val="0070C0"/>
                </a:solidFill>
                <a:latin typeface="Palatino Linotype" pitchFamily="18" charset="0"/>
                <a:ea typeface="Tahoma" pitchFamily="34" charset="0"/>
                <a:cs typeface="Tahoma" pitchFamily="34" charset="0"/>
              </a:rPr>
              <a:t>, Zhang ’08]</a:t>
            </a:r>
          </a:p>
          <a:p>
            <a:r>
              <a:rPr lang="en-US" sz="3000" dirty="0" smtClean="0">
                <a:latin typeface="Palatino Linotype" pitchFamily="18" charset="0"/>
                <a:ea typeface="Tahoma" pitchFamily="34" charset="0"/>
                <a:cs typeface="Tahoma" pitchFamily="34" charset="0"/>
              </a:rPr>
              <a:t>Algorithms for approximate distance oracles </a:t>
            </a:r>
            <a:r>
              <a:rPr lang="en-US" sz="2400" dirty="0" smtClean="0">
                <a:solidFill>
                  <a:srgbClr val="0070C0"/>
                </a:solidFill>
                <a:latin typeface="Palatino Linotype" pitchFamily="18" charset="0"/>
                <a:ea typeface="Tahoma" pitchFamily="34" charset="0"/>
                <a:cs typeface="Tahoma" pitchFamily="34" charset="0"/>
              </a:rPr>
              <a:t>[</a:t>
            </a:r>
            <a:r>
              <a:rPr lang="en-US" sz="2400" dirty="0" err="1" smtClean="0">
                <a:solidFill>
                  <a:srgbClr val="0070C0"/>
                </a:solidFill>
                <a:latin typeface="Palatino Linotype" pitchFamily="18" charset="0"/>
                <a:ea typeface="Tahoma" pitchFamily="34" charset="0"/>
                <a:cs typeface="Tahoma" pitchFamily="34" charset="0"/>
              </a:rPr>
              <a:t>Thorup</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Zwick</a:t>
            </a:r>
            <a:r>
              <a:rPr lang="en-US" sz="2400" dirty="0" smtClean="0">
                <a:solidFill>
                  <a:srgbClr val="0070C0"/>
                </a:solidFill>
                <a:latin typeface="Palatino Linotype" pitchFamily="18" charset="0"/>
                <a:ea typeface="Tahoma" pitchFamily="34" charset="0"/>
                <a:cs typeface="Tahoma" pitchFamily="34" charset="0"/>
              </a:rPr>
              <a:t> ’01, </a:t>
            </a:r>
            <a:r>
              <a:rPr lang="en-US" sz="2400" dirty="0" err="1" smtClean="0">
                <a:solidFill>
                  <a:srgbClr val="0070C0"/>
                </a:solidFill>
                <a:latin typeface="Palatino Linotype" pitchFamily="18" charset="0"/>
                <a:ea typeface="Tahoma" pitchFamily="34" charset="0"/>
                <a:cs typeface="Tahoma" pitchFamily="34" charset="0"/>
              </a:rPr>
              <a:t>Baswana</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Sen</a:t>
            </a:r>
            <a:r>
              <a:rPr lang="en-US" sz="2400" dirty="0" smtClean="0">
                <a:solidFill>
                  <a:srgbClr val="0070C0"/>
                </a:solidFill>
                <a:latin typeface="Palatino Linotype" pitchFamily="18" charset="0"/>
                <a:ea typeface="Tahoma" pitchFamily="34" charset="0"/>
                <a:cs typeface="Tahoma" pitchFamily="34" charset="0"/>
              </a:rPr>
              <a:t> ’06]</a:t>
            </a:r>
          </a:p>
          <a:p>
            <a:pPr marL="0" indent="0">
              <a:buNone/>
            </a:pPr>
            <a:r>
              <a:rPr lang="en-US" sz="3000" dirty="0">
                <a:latin typeface="Palatino Linotype" pitchFamily="18" charset="0"/>
                <a:ea typeface="Tahoma" pitchFamily="34" charset="0"/>
                <a:cs typeface="Tahoma" pitchFamily="34" charset="0"/>
              </a:rPr>
              <a:t>	</a:t>
            </a:r>
            <a:endParaRPr lang="en-US" sz="3000" dirty="0" smtClean="0">
              <a:latin typeface="Palatino Linotype" pitchFamily="18" charset="0"/>
              <a:ea typeface="Tahoma" pitchFamily="34" charset="0"/>
              <a:cs typeface="Tahoma" pitchFamily="34" charset="0"/>
            </a:endParaRPr>
          </a:p>
        </p:txBody>
      </p:sp>
    </p:spTree>
    <p:extLst>
      <p:ext uri="{BB962C8B-B14F-4D97-AF65-F5344CB8AC3E}">
        <p14:creationId xmlns:p14="http://schemas.microsoft.com/office/powerpoint/2010/main" val="285424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1265238"/>
          </a:xfrm>
        </p:spPr>
        <p:txBody>
          <a:bodyPr>
            <a:normAutofit/>
          </a:bodyPr>
          <a:lstStyle/>
          <a:p>
            <a:r>
              <a:rPr lang="en-US" dirty="0" smtClean="0">
                <a:solidFill>
                  <a:srgbClr val="0070C0"/>
                </a:solidFill>
                <a:latin typeface="Tahoma" pitchFamily="34" charset="0"/>
                <a:ea typeface="Tahoma" pitchFamily="34" charset="0"/>
                <a:cs typeface="Tahoma" pitchFamily="34" charset="0"/>
              </a:rPr>
              <a:t>Applications of directed spanners</a:t>
            </a:r>
            <a:endParaRPr lang="en-US" dirty="0"/>
          </a:p>
        </p:txBody>
      </p:sp>
      <p:sp>
        <p:nvSpPr>
          <p:cNvPr id="3" name="Content Placeholder 2"/>
          <p:cNvSpPr>
            <a:spLocks noGrp="1"/>
          </p:cNvSpPr>
          <p:nvPr>
            <p:ph idx="1"/>
          </p:nvPr>
        </p:nvSpPr>
        <p:spPr>
          <a:xfrm>
            <a:off x="228600" y="1371600"/>
            <a:ext cx="8686800" cy="4876800"/>
          </a:xfrm>
        </p:spPr>
        <p:txBody>
          <a:bodyPr>
            <a:normAutofit/>
          </a:bodyPr>
          <a:lstStyle/>
          <a:p>
            <a:pPr marL="342900" lvl="1" indent="-342900">
              <a:buFont typeface="Arial" pitchFamily="34" charset="0"/>
              <a:buChar char="•"/>
            </a:pPr>
            <a:r>
              <a:rPr lang="en-US" sz="3200" dirty="0" smtClean="0">
                <a:latin typeface="Palatino Linotype" pitchFamily="18" charset="0"/>
                <a:ea typeface="Tahoma" pitchFamily="34" charset="0"/>
                <a:cs typeface="Tahoma" pitchFamily="34" charset="0"/>
              </a:rPr>
              <a:t>Access control </a:t>
            </a:r>
            <a:r>
              <a:rPr lang="en-US" sz="3200" dirty="0" smtClean="0">
                <a:latin typeface="Palatino Linotype" pitchFamily="18" charset="0"/>
                <a:ea typeface="Tahoma" pitchFamily="34" charset="0"/>
                <a:cs typeface="Tahoma" pitchFamily="34" charset="0"/>
              </a:rPr>
              <a:t>hierarchies</a:t>
            </a:r>
          </a:p>
          <a:p>
            <a:pPr marL="857250" lvl="2" indent="-457200"/>
            <a:r>
              <a:rPr lang="en-US" sz="3000" dirty="0" smtClean="0">
                <a:latin typeface="Palatino Linotype" pitchFamily="18" charset="0"/>
                <a:ea typeface="Tahoma" pitchFamily="34" charset="0"/>
                <a:cs typeface="Tahoma" pitchFamily="34" charset="0"/>
              </a:rPr>
              <a:t>Previous work: </a:t>
            </a:r>
            <a:r>
              <a:rPr lang="en-US" dirty="0" smtClean="0">
                <a:solidFill>
                  <a:srgbClr val="0070C0"/>
                </a:solidFill>
                <a:latin typeface="Palatino Linotype" pitchFamily="18" charset="0"/>
                <a:ea typeface="Tahoma" pitchFamily="34" charset="0"/>
                <a:cs typeface="Tahoma" pitchFamily="34" charset="0"/>
              </a:rPr>
              <a:t>[</a:t>
            </a:r>
            <a:r>
              <a:rPr lang="en-US" dirty="0" err="1" smtClean="0">
                <a:solidFill>
                  <a:srgbClr val="0070C0"/>
                </a:solidFill>
                <a:latin typeface="Palatino Linotype" pitchFamily="18" charset="0"/>
                <a:ea typeface="Tahoma" pitchFamily="34" charset="0"/>
                <a:cs typeface="Tahoma" pitchFamily="34" charset="0"/>
              </a:rPr>
              <a:t>Atallah</a:t>
            </a:r>
            <a:r>
              <a:rPr lang="en-US" dirty="0" smtClean="0">
                <a:solidFill>
                  <a:srgbClr val="0070C0"/>
                </a:solidFill>
                <a:latin typeface="Palatino Linotype" pitchFamily="18" charset="0"/>
                <a:ea typeface="Tahoma" pitchFamily="34" charset="0"/>
                <a:cs typeface="Tahoma" pitchFamily="34" charset="0"/>
              </a:rPr>
              <a:t>, </a:t>
            </a:r>
            <a:r>
              <a:rPr lang="en-US" dirty="0" err="1" smtClean="0">
                <a:solidFill>
                  <a:srgbClr val="0070C0"/>
                </a:solidFill>
                <a:latin typeface="Palatino Linotype" pitchFamily="18" charset="0"/>
                <a:ea typeface="Tahoma" pitchFamily="34" charset="0"/>
                <a:cs typeface="Tahoma" pitchFamily="34" charset="0"/>
              </a:rPr>
              <a:t>Frikken</a:t>
            </a:r>
            <a:r>
              <a:rPr lang="en-US" dirty="0" smtClean="0">
                <a:solidFill>
                  <a:srgbClr val="0070C0"/>
                </a:solidFill>
                <a:latin typeface="Palatino Linotype" pitchFamily="18" charset="0"/>
                <a:ea typeface="Tahoma" pitchFamily="34" charset="0"/>
                <a:cs typeface="Tahoma" pitchFamily="34" charset="0"/>
              </a:rPr>
              <a:t>, Blanton, CCCS ‘05; De </a:t>
            </a:r>
            <a:r>
              <a:rPr lang="en-US" dirty="0" err="1" smtClean="0">
                <a:solidFill>
                  <a:srgbClr val="0070C0"/>
                </a:solidFill>
                <a:latin typeface="Palatino Linotype" pitchFamily="18" charset="0"/>
                <a:ea typeface="Tahoma" pitchFamily="34" charset="0"/>
                <a:cs typeface="Tahoma" pitchFamily="34" charset="0"/>
              </a:rPr>
              <a:t>Santis</a:t>
            </a:r>
            <a:r>
              <a:rPr lang="en-US" dirty="0" smtClean="0">
                <a:solidFill>
                  <a:srgbClr val="0070C0"/>
                </a:solidFill>
                <a:latin typeface="Palatino Linotype" pitchFamily="18" charset="0"/>
                <a:ea typeface="Tahoma" pitchFamily="34" charset="0"/>
                <a:cs typeface="Tahoma" pitchFamily="34" charset="0"/>
              </a:rPr>
              <a:t>, Ferrara, </a:t>
            </a:r>
            <a:r>
              <a:rPr lang="en-US" dirty="0" err="1" smtClean="0">
                <a:solidFill>
                  <a:srgbClr val="0070C0"/>
                </a:solidFill>
                <a:latin typeface="Palatino Linotype" pitchFamily="18" charset="0"/>
                <a:ea typeface="Tahoma" pitchFamily="34" charset="0"/>
                <a:cs typeface="Tahoma" pitchFamily="34" charset="0"/>
              </a:rPr>
              <a:t>Masucci</a:t>
            </a:r>
            <a:r>
              <a:rPr lang="en-US" dirty="0" smtClean="0">
                <a:solidFill>
                  <a:srgbClr val="0070C0"/>
                </a:solidFill>
                <a:latin typeface="Palatino Linotype" pitchFamily="18" charset="0"/>
                <a:ea typeface="Tahoma" pitchFamily="34" charset="0"/>
                <a:cs typeface="Tahoma" pitchFamily="34" charset="0"/>
              </a:rPr>
              <a:t>, MFCS’07] </a:t>
            </a:r>
          </a:p>
          <a:p>
            <a:pPr marL="742950" lvl="2" indent="-342900"/>
            <a:r>
              <a:rPr lang="en-US" sz="3000" dirty="0" smtClean="0">
                <a:latin typeface="Palatino Linotype" pitchFamily="18" charset="0"/>
                <a:ea typeface="Tahoma" pitchFamily="34" charset="0"/>
                <a:cs typeface="Tahoma" pitchFamily="34" charset="0"/>
              </a:rPr>
              <a:t> Solution</a:t>
            </a:r>
            <a:r>
              <a:rPr lang="en-US" sz="3000" dirty="0" smtClean="0">
                <a:latin typeface="Palatino Linotype" pitchFamily="18" charset="0"/>
                <a:ea typeface="Tahoma" pitchFamily="34" charset="0"/>
                <a:cs typeface="Tahoma" pitchFamily="34" charset="0"/>
              </a:rPr>
              <a:t>: </a:t>
            </a:r>
            <a:r>
              <a:rPr lang="en-US" dirty="0" smtClean="0">
                <a:solidFill>
                  <a:srgbClr val="0070C0"/>
                </a:solidFill>
                <a:latin typeface="Palatino Linotype" pitchFamily="18" charset="0"/>
                <a:ea typeface="Tahoma" pitchFamily="34" charset="0"/>
                <a:cs typeface="Tahoma" pitchFamily="34" charset="0"/>
              </a:rPr>
              <a:t>[Bhattacharyya, </a:t>
            </a:r>
            <a:r>
              <a:rPr lang="en-US" dirty="0" err="1" smtClean="0">
                <a:solidFill>
                  <a:srgbClr val="0070C0"/>
                </a:solidFill>
                <a:latin typeface="Palatino Linotype" pitchFamily="18" charset="0"/>
                <a:ea typeface="Tahoma" pitchFamily="34" charset="0"/>
                <a:cs typeface="Tahoma" pitchFamily="34" charset="0"/>
              </a:rPr>
              <a:t>Grigorescu</a:t>
            </a:r>
            <a:r>
              <a:rPr lang="en-US" dirty="0" smtClean="0">
                <a:solidFill>
                  <a:srgbClr val="0070C0"/>
                </a:solidFill>
                <a:latin typeface="Palatino Linotype" pitchFamily="18" charset="0"/>
                <a:ea typeface="Tahoma" pitchFamily="34" charset="0"/>
                <a:cs typeface="Tahoma" pitchFamily="34" charset="0"/>
              </a:rPr>
              <a:t>, Jung, </a:t>
            </a:r>
            <a:r>
              <a:rPr lang="en-US" dirty="0" err="1" smtClean="0">
                <a:solidFill>
                  <a:srgbClr val="0070C0"/>
                </a:solidFill>
                <a:latin typeface="Palatino Linotype" pitchFamily="18" charset="0"/>
                <a:ea typeface="Tahoma" pitchFamily="34" charset="0"/>
                <a:cs typeface="Tahoma" pitchFamily="34" charset="0"/>
              </a:rPr>
              <a:t>Raskhodnikova</a:t>
            </a:r>
            <a:r>
              <a:rPr lang="en-US" dirty="0" smtClean="0">
                <a:solidFill>
                  <a:srgbClr val="0070C0"/>
                </a:solidFill>
                <a:latin typeface="Palatino Linotype" pitchFamily="18" charset="0"/>
                <a:ea typeface="Tahoma" pitchFamily="34" charset="0"/>
                <a:cs typeface="Tahoma" pitchFamily="34" charset="0"/>
              </a:rPr>
              <a:t>, Woodruff, SODA’09]</a:t>
            </a:r>
          </a:p>
          <a:p>
            <a:pPr marL="742950" lvl="2" indent="-342900"/>
            <a:r>
              <a:rPr lang="en-US" sz="3000" dirty="0" smtClean="0">
                <a:latin typeface="Palatino Linotype" pitchFamily="18" charset="0"/>
                <a:ea typeface="Tahoma" pitchFamily="34" charset="0"/>
                <a:cs typeface="Tahoma" pitchFamily="34" charset="0"/>
              </a:rPr>
              <a:t> Steiner </a:t>
            </a:r>
            <a:r>
              <a:rPr lang="en-US" sz="3000" dirty="0" smtClean="0">
                <a:latin typeface="Palatino Linotype" pitchFamily="18" charset="0"/>
                <a:ea typeface="Tahoma" pitchFamily="34" charset="0"/>
                <a:cs typeface="Tahoma" pitchFamily="34" charset="0"/>
              </a:rPr>
              <a:t>spanners for access control:</a:t>
            </a:r>
            <a:r>
              <a:rPr lang="en-US" sz="3000" dirty="0" smtClean="0">
                <a:solidFill>
                  <a:srgbClr val="0070C0"/>
                </a:solidFill>
                <a:latin typeface="Palatino Linotype" pitchFamily="18" charset="0"/>
                <a:ea typeface="Tahoma" pitchFamily="34" charset="0"/>
                <a:cs typeface="Tahoma" pitchFamily="34" charset="0"/>
              </a:rPr>
              <a:t> </a:t>
            </a:r>
            <a:r>
              <a:rPr lang="en-US" dirty="0" smtClean="0">
                <a:solidFill>
                  <a:srgbClr val="0070C0"/>
                </a:solidFill>
                <a:latin typeface="Palatino Linotype" pitchFamily="18" charset="0"/>
                <a:ea typeface="Tahoma" pitchFamily="34" charset="0"/>
                <a:cs typeface="Tahoma" pitchFamily="34" charset="0"/>
              </a:rPr>
              <a:t>[Berman, Bhattacharyya, </a:t>
            </a:r>
            <a:r>
              <a:rPr lang="en-US" dirty="0" err="1" smtClean="0">
                <a:solidFill>
                  <a:srgbClr val="0070C0"/>
                </a:solidFill>
                <a:latin typeface="Palatino Linotype" pitchFamily="18" charset="0"/>
                <a:ea typeface="Tahoma" pitchFamily="34" charset="0"/>
                <a:cs typeface="Tahoma" pitchFamily="34" charset="0"/>
              </a:rPr>
              <a:t>Grigorescu</a:t>
            </a:r>
            <a:r>
              <a:rPr lang="en-US" dirty="0" smtClean="0">
                <a:solidFill>
                  <a:srgbClr val="0070C0"/>
                </a:solidFill>
                <a:latin typeface="Palatino Linotype" pitchFamily="18" charset="0"/>
                <a:ea typeface="Tahoma" pitchFamily="34" charset="0"/>
                <a:cs typeface="Tahoma" pitchFamily="34" charset="0"/>
              </a:rPr>
              <a:t>, </a:t>
            </a:r>
            <a:r>
              <a:rPr lang="en-US" dirty="0" err="1" smtClean="0">
                <a:solidFill>
                  <a:srgbClr val="0070C0"/>
                </a:solidFill>
                <a:latin typeface="Palatino Linotype" pitchFamily="18" charset="0"/>
                <a:ea typeface="Tahoma" pitchFamily="34" charset="0"/>
                <a:cs typeface="Tahoma" pitchFamily="34" charset="0"/>
              </a:rPr>
              <a:t>Raskhodnikova</a:t>
            </a:r>
            <a:r>
              <a:rPr lang="en-US" dirty="0" smtClean="0">
                <a:solidFill>
                  <a:srgbClr val="0070C0"/>
                </a:solidFill>
                <a:latin typeface="Palatino Linotype" pitchFamily="18" charset="0"/>
                <a:ea typeface="Tahoma" pitchFamily="34" charset="0"/>
                <a:cs typeface="Tahoma" pitchFamily="34" charset="0"/>
              </a:rPr>
              <a:t>, Woodruff, Y’ </a:t>
            </a:r>
            <a:r>
              <a:rPr lang="en-US" dirty="0" smtClean="0">
                <a:solidFill>
                  <a:srgbClr val="FF0000"/>
                </a:solidFill>
                <a:latin typeface="Palatino Linotype" pitchFamily="18" charset="0"/>
                <a:ea typeface="Tahoma" pitchFamily="34" charset="0"/>
                <a:cs typeface="Tahoma" pitchFamily="34" charset="0"/>
              </a:rPr>
              <a:t>ICALP’11 (more on Friday)</a:t>
            </a:r>
            <a:r>
              <a:rPr lang="en-US" dirty="0" smtClean="0">
                <a:solidFill>
                  <a:srgbClr val="0070C0"/>
                </a:solidFill>
                <a:latin typeface="Palatino Linotype" pitchFamily="18" charset="0"/>
                <a:ea typeface="Tahoma" pitchFamily="34" charset="0"/>
                <a:cs typeface="Tahoma" pitchFamily="34" charset="0"/>
              </a:rPr>
              <a:t>]</a:t>
            </a:r>
          </a:p>
          <a:p>
            <a:pPr marL="342900" lvl="1" indent="-342900">
              <a:buFont typeface="Arial" pitchFamily="34" charset="0"/>
              <a:buChar char="•"/>
            </a:pPr>
            <a:r>
              <a:rPr lang="en-US" sz="3200" dirty="0" smtClean="0">
                <a:latin typeface="Palatino Linotype" pitchFamily="18" charset="0"/>
                <a:ea typeface="Tahoma" pitchFamily="34" charset="0"/>
                <a:cs typeface="Tahoma" pitchFamily="34" charset="0"/>
              </a:rPr>
              <a:t>Property </a:t>
            </a:r>
            <a:r>
              <a:rPr lang="en-US" sz="3200" dirty="0">
                <a:latin typeface="Palatino Linotype" pitchFamily="18" charset="0"/>
                <a:ea typeface="Tahoma" pitchFamily="34" charset="0"/>
                <a:cs typeface="Tahoma" pitchFamily="34" charset="0"/>
              </a:rPr>
              <a:t>testing and property </a:t>
            </a:r>
            <a:r>
              <a:rPr lang="en-US" sz="3200" dirty="0" smtClean="0">
                <a:latin typeface="Palatino Linotype" pitchFamily="18" charset="0"/>
                <a:ea typeface="Tahoma" pitchFamily="34" charset="0"/>
                <a:cs typeface="Tahoma" pitchFamily="34" charset="0"/>
              </a:rPr>
              <a:t>reconstruction </a:t>
            </a:r>
            <a:r>
              <a:rPr lang="en-US" sz="2400" dirty="0" smtClean="0">
                <a:solidFill>
                  <a:srgbClr val="0070C0"/>
                </a:solidFill>
                <a:latin typeface="Palatino Linotype" pitchFamily="18" charset="0"/>
                <a:ea typeface="Tahoma" pitchFamily="34" charset="0"/>
                <a:cs typeface="Tahoma" pitchFamily="34" charset="0"/>
              </a:rPr>
              <a:t>[BGJRW’09</a:t>
            </a:r>
            <a:r>
              <a:rPr lang="en-US" sz="2400" dirty="0">
                <a:solidFill>
                  <a:srgbClr val="0070C0"/>
                </a:solidFill>
                <a:latin typeface="Palatino Linotype" pitchFamily="18" charset="0"/>
                <a:ea typeface="Tahoma" pitchFamily="34" charset="0"/>
                <a:cs typeface="Tahoma" pitchFamily="34" charset="0"/>
              </a:rPr>
              <a:t>;</a:t>
            </a:r>
            <a:r>
              <a:rPr lang="en-US" sz="2400" dirty="0" smtClean="0">
                <a:solidFill>
                  <a:srgbClr val="0070C0"/>
                </a:solidFill>
                <a:latin typeface="Palatino Linotype" pitchFamily="18" charset="0"/>
                <a:ea typeface="Tahoma" pitchFamily="34" charset="0"/>
                <a:cs typeface="Tahoma" pitchFamily="34" charset="0"/>
              </a:rPr>
              <a:t> </a:t>
            </a:r>
            <a:r>
              <a:rPr lang="en-US" sz="2400" dirty="0" err="1" smtClean="0">
                <a:solidFill>
                  <a:srgbClr val="0070C0"/>
                </a:solidFill>
                <a:latin typeface="Palatino Linotype" pitchFamily="18" charset="0"/>
                <a:ea typeface="Tahoma" pitchFamily="34" charset="0"/>
                <a:cs typeface="Tahoma" pitchFamily="34" charset="0"/>
              </a:rPr>
              <a:t>Raskhodnikova</a:t>
            </a:r>
            <a:r>
              <a:rPr lang="en-US" sz="2400" dirty="0" smtClean="0">
                <a:solidFill>
                  <a:srgbClr val="0070C0"/>
                </a:solidFill>
                <a:latin typeface="Palatino Linotype" pitchFamily="18" charset="0"/>
                <a:ea typeface="Tahoma" pitchFamily="34" charset="0"/>
                <a:cs typeface="Tahoma" pitchFamily="34" charset="0"/>
              </a:rPr>
              <a:t> ’10 (survey)]</a:t>
            </a:r>
          </a:p>
        </p:txBody>
      </p:sp>
    </p:spTree>
    <p:extLst>
      <p:ext uri="{BB962C8B-B14F-4D97-AF65-F5344CB8AC3E}">
        <p14:creationId xmlns:p14="http://schemas.microsoft.com/office/powerpoint/2010/main" val="352324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solidFill>
                  <a:srgbClr val="0070C0"/>
                </a:solidFill>
                <a:latin typeface="Tahoma" pitchFamily="34" charset="0"/>
                <a:ea typeface="Tahoma" pitchFamily="34" charset="0"/>
                <a:cs typeface="Tahoma" pitchFamily="34" charset="0"/>
              </a:rPr>
              <a:t>Plan</a:t>
            </a:r>
            <a:endParaRPr lang="en-US" dirty="0">
              <a:solidFill>
                <a:srgbClr val="0070C0"/>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57200" y="1600200"/>
            <a:ext cx="8229600" cy="5029200"/>
          </a:xfrm>
        </p:spPr>
        <p:txBody>
          <a:bodyPr>
            <a:normAutofit/>
          </a:bodyPr>
          <a:lstStyle/>
          <a:p>
            <a:r>
              <a:rPr lang="en-US" sz="3600" dirty="0" smtClean="0">
                <a:latin typeface="Palatino Linotype" pitchFamily="18" charset="0"/>
              </a:rPr>
              <a:t>Undirected </a:t>
            </a:r>
            <a:r>
              <a:rPr lang="en-US" sz="3600" dirty="0" err="1" smtClean="0">
                <a:latin typeface="Palatino Linotype" pitchFamily="18" charset="0"/>
              </a:rPr>
              <a:t>vs</a:t>
            </a:r>
            <a:r>
              <a:rPr lang="en-US" sz="3600" dirty="0" smtClean="0">
                <a:latin typeface="Palatino Linotype" pitchFamily="18" charset="0"/>
              </a:rPr>
              <a:t> Directed</a:t>
            </a:r>
            <a:endParaRPr lang="en-US" sz="3600" dirty="0" smtClean="0">
              <a:latin typeface="Palatino Linotype" pitchFamily="18" charset="0"/>
            </a:endParaRPr>
          </a:p>
          <a:p>
            <a:r>
              <a:rPr lang="en-US" sz="3600" dirty="0" smtClean="0">
                <a:latin typeface="Palatino Linotype" pitchFamily="18" charset="0"/>
              </a:rPr>
              <a:t>Previous work</a:t>
            </a:r>
          </a:p>
          <a:p>
            <a:r>
              <a:rPr lang="en-US" sz="3600" dirty="0" smtClean="0">
                <a:latin typeface="Palatino Linotype" pitchFamily="18" charset="0"/>
              </a:rPr>
              <a:t>Framework = Sampling + LP</a:t>
            </a:r>
          </a:p>
          <a:p>
            <a:r>
              <a:rPr lang="en-US" sz="3600" dirty="0" smtClean="0">
                <a:latin typeface="Palatino Linotype" pitchFamily="18" charset="0"/>
              </a:rPr>
              <a:t>Sampling</a:t>
            </a:r>
            <a:endParaRPr lang="en-US" sz="3600" dirty="0" smtClean="0">
              <a:solidFill>
                <a:srgbClr val="0070C0"/>
              </a:solidFill>
              <a:latin typeface="Palatino Linotype" pitchFamily="18" charset="0"/>
            </a:endParaRPr>
          </a:p>
          <a:p>
            <a:r>
              <a:rPr lang="en-US" sz="3600" dirty="0" smtClean="0">
                <a:latin typeface="Palatino Linotype" pitchFamily="18" charset="0"/>
              </a:rPr>
              <a:t>LP + </a:t>
            </a:r>
            <a:r>
              <a:rPr lang="en-US" sz="3600" dirty="0" smtClean="0">
                <a:solidFill>
                  <a:srgbClr val="FF0000"/>
                </a:solidFill>
                <a:latin typeface="Palatino Linotype" pitchFamily="18" charset="0"/>
              </a:rPr>
              <a:t>Randomized rounding</a:t>
            </a:r>
          </a:p>
          <a:p>
            <a:pPr lvl="1"/>
            <a:r>
              <a:rPr lang="en-US" sz="3200" dirty="0" smtClean="0">
                <a:solidFill>
                  <a:srgbClr val="FF0000"/>
                </a:solidFill>
                <a:latin typeface="Palatino Linotype" pitchFamily="18" charset="0"/>
              </a:rPr>
              <a:t>Directed Spanner</a:t>
            </a:r>
          </a:p>
          <a:p>
            <a:pPr lvl="1"/>
            <a:r>
              <a:rPr lang="en-US" sz="3200" dirty="0" smtClean="0">
                <a:latin typeface="Palatino Linotype" pitchFamily="18" charset="0"/>
              </a:rPr>
              <a:t>Unit-length 3-spanner</a:t>
            </a:r>
          </a:p>
          <a:p>
            <a:pPr lvl="1"/>
            <a:r>
              <a:rPr lang="en-US" sz="3200" dirty="0" smtClean="0">
                <a:latin typeface="Palatino Linotype" pitchFamily="18" charset="0"/>
              </a:rPr>
              <a:t>Directed Steiner Forest</a:t>
            </a:r>
            <a:endParaRPr lang="en-US" sz="3200" dirty="0"/>
          </a:p>
        </p:txBody>
      </p:sp>
    </p:spTree>
    <p:extLst>
      <p:ext uri="{BB962C8B-B14F-4D97-AF65-F5344CB8AC3E}">
        <p14:creationId xmlns:p14="http://schemas.microsoft.com/office/powerpoint/2010/main" val="1547495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ahoma" pitchFamily="34" charset="0"/>
                <a:ea typeface="Tahoma" pitchFamily="34" charset="0"/>
                <a:cs typeface="Tahoma" pitchFamily="34" charset="0"/>
              </a:rPr>
              <a:t>Undirected</a:t>
            </a:r>
            <a:r>
              <a:rPr lang="en-US" dirty="0" smtClean="0">
                <a:solidFill>
                  <a:srgbClr val="0070C0"/>
                </a:solidFill>
                <a:latin typeface="Tahoma" pitchFamily="34" charset="0"/>
                <a:ea typeface="Tahoma" pitchFamily="34" charset="0"/>
                <a:cs typeface="Tahoma" pitchFamily="34" charset="0"/>
              </a:rPr>
              <a:t> </a:t>
            </a:r>
            <a:r>
              <a:rPr lang="en-US" dirty="0" err="1" smtClean="0">
                <a:solidFill>
                  <a:srgbClr val="0070C0"/>
                </a:solidFill>
                <a:latin typeface="Tahoma" pitchFamily="34" charset="0"/>
                <a:ea typeface="Tahoma" pitchFamily="34" charset="0"/>
                <a:cs typeface="Tahoma" pitchFamily="34" charset="0"/>
              </a:rPr>
              <a:t>vs</a:t>
            </a:r>
            <a:r>
              <a:rPr lang="en-US" dirty="0" smtClean="0">
                <a:solidFill>
                  <a:srgbClr val="0070C0"/>
                </a:solidFill>
                <a:latin typeface="Tahoma" pitchFamily="34" charset="0"/>
                <a:ea typeface="Tahoma" pitchFamily="34" charset="0"/>
                <a:cs typeface="Tahoma" pitchFamily="34" charset="0"/>
              </a:rPr>
              <a:t> Directed</a:t>
            </a:r>
            <a:endParaRPr lang="en-US" dirty="0">
              <a:solidFill>
                <a:srgbClr val="0070C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a:bodyPr>
              <a:lstStyle/>
              <a:p>
                <a:r>
                  <a:rPr lang="en-US" sz="3000" dirty="0" smtClean="0">
                    <a:solidFill>
                      <a:srgbClr val="FF0000"/>
                    </a:solidFill>
                    <a:latin typeface="Palatino Linotype" pitchFamily="18" charset="0"/>
                  </a:rPr>
                  <a:t>Every</a:t>
                </a:r>
                <a:r>
                  <a:rPr lang="en-US" sz="3000" dirty="0" smtClean="0">
                    <a:latin typeface="Palatino Linotype" pitchFamily="18" charset="0"/>
                  </a:rPr>
                  <a:t> undirected graph has a (2t-1)-spanner with </a:t>
                </a:r>
                <a14:m>
                  <m:oMath xmlns:m="http://schemas.openxmlformats.org/officeDocument/2006/math">
                    <m:r>
                      <a:rPr lang="en-US" sz="3000" i="1" dirty="0" smtClean="0">
                        <a:latin typeface="Cambria Math"/>
                      </a:rPr>
                      <m:t>≤</m:t>
                    </m:r>
                    <m:sSup>
                      <m:sSupPr>
                        <m:ctrlPr>
                          <a:rPr lang="en-US" sz="3000" b="0" i="1" dirty="0" smtClean="0">
                            <a:latin typeface="Cambria Math"/>
                          </a:rPr>
                        </m:ctrlPr>
                      </m:sSupPr>
                      <m:e>
                        <m:r>
                          <a:rPr lang="en-US" sz="3000" i="1" dirty="0" smtClean="0">
                            <a:latin typeface="Cambria Math"/>
                          </a:rPr>
                          <m:t>𝑛</m:t>
                        </m:r>
                      </m:e>
                      <m:sup>
                        <m:r>
                          <a:rPr lang="en-US" sz="3000" b="0" i="1" dirty="0" smtClean="0">
                            <a:latin typeface="Cambria Math"/>
                          </a:rPr>
                          <m:t>1+1/</m:t>
                        </m:r>
                        <m:r>
                          <a:rPr lang="en-US" sz="3000" b="0" i="1" dirty="0" smtClean="0">
                            <a:latin typeface="Cambria Math"/>
                          </a:rPr>
                          <m:t>𝑡</m:t>
                        </m:r>
                      </m:sup>
                    </m:sSup>
                  </m:oMath>
                </a14:m>
                <a:r>
                  <a:rPr lang="en-US" sz="3000" dirty="0" smtClean="0">
                    <a:latin typeface="Palatino Linotype" pitchFamily="18" charset="0"/>
                  </a:rPr>
                  <a:t> edges. </a:t>
                </a:r>
                <a:r>
                  <a:rPr lang="en-US" sz="2400" dirty="0" smtClean="0">
                    <a:solidFill>
                      <a:srgbClr val="0070C0"/>
                    </a:solidFill>
                    <a:latin typeface="Palatino Linotype" pitchFamily="18" charset="0"/>
                  </a:rPr>
                  <a:t>[</a:t>
                </a:r>
                <a:r>
                  <a:rPr lang="en-US" sz="2400" dirty="0" err="1" smtClean="0">
                    <a:solidFill>
                      <a:srgbClr val="0070C0"/>
                    </a:solidFill>
                    <a:latin typeface="Palatino Linotype" pitchFamily="18" charset="0"/>
                  </a:rPr>
                  <a:t>Althofer</a:t>
                </a:r>
                <a:r>
                  <a:rPr lang="en-US" sz="2400" dirty="0" smtClean="0">
                    <a:solidFill>
                      <a:srgbClr val="0070C0"/>
                    </a:solidFill>
                    <a:latin typeface="Palatino Linotype" pitchFamily="18" charset="0"/>
                  </a:rPr>
                  <a:t>, Das, </a:t>
                </a:r>
                <a:r>
                  <a:rPr lang="en-US" sz="2400" dirty="0" err="1" smtClean="0">
                    <a:solidFill>
                      <a:srgbClr val="0070C0"/>
                    </a:solidFill>
                    <a:latin typeface="Palatino Linotype" pitchFamily="18" charset="0"/>
                  </a:rPr>
                  <a:t>Dobkin</a:t>
                </a:r>
                <a:r>
                  <a:rPr lang="en-US" sz="2400" dirty="0" smtClean="0">
                    <a:solidFill>
                      <a:srgbClr val="0070C0"/>
                    </a:solidFill>
                    <a:latin typeface="Palatino Linotype" pitchFamily="18" charset="0"/>
                  </a:rPr>
                  <a:t>, Joseph, </a:t>
                </a:r>
                <a:r>
                  <a:rPr lang="en-US" sz="2400" dirty="0" err="1" smtClean="0">
                    <a:solidFill>
                      <a:srgbClr val="0070C0"/>
                    </a:solidFill>
                    <a:latin typeface="Palatino Linotype" pitchFamily="18" charset="0"/>
                  </a:rPr>
                  <a:t>Soares</a:t>
                </a:r>
                <a:r>
                  <a:rPr lang="en-US" sz="2400" dirty="0">
                    <a:solidFill>
                      <a:srgbClr val="0070C0"/>
                    </a:solidFill>
                    <a:latin typeface="Palatino Linotype" pitchFamily="18" charset="0"/>
                  </a:rPr>
                  <a:t> </a:t>
                </a:r>
                <a:r>
                  <a:rPr lang="en-US" sz="2400" dirty="0" smtClean="0">
                    <a:solidFill>
                      <a:srgbClr val="0070C0"/>
                    </a:solidFill>
                    <a:latin typeface="Palatino Linotype" pitchFamily="18" charset="0"/>
                  </a:rPr>
                  <a:t>‘93]</a:t>
                </a:r>
              </a:p>
              <a:p>
                <a:pPr lvl="1"/>
                <a:r>
                  <a:rPr lang="en-US" sz="3000" dirty="0" smtClean="0">
                    <a:latin typeface="Palatino Linotype" pitchFamily="18" charset="0"/>
                  </a:rPr>
                  <a:t>Simple greedy + </a:t>
                </a:r>
                <a:r>
                  <a:rPr lang="en-US" sz="3000" dirty="0">
                    <a:solidFill>
                      <a:srgbClr val="FF0000"/>
                    </a:solidFill>
                    <a:latin typeface="Palatino Linotype" pitchFamily="18" charset="0"/>
                  </a:rPr>
                  <a:t>girth</a:t>
                </a:r>
                <a:r>
                  <a:rPr lang="en-US" sz="3000" dirty="0">
                    <a:latin typeface="Palatino Linotype" pitchFamily="18" charset="0"/>
                  </a:rPr>
                  <a:t> </a:t>
                </a:r>
                <a:r>
                  <a:rPr lang="en-US" sz="3000" dirty="0" smtClean="0">
                    <a:latin typeface="Palatino Linotype" pitchFamily="18" charset="0"/>
                  </a:rPr>
                  <a:t>argument</a:t>
                </a:r>
                <a:endParaRPr lang="en-US" sz="3000" i="1" dirty="0" smtClean="0">
                  <a:latin typeface="Cambria Math"/>
                </a:endParaRPr>
              </a:p>
              <a:p>
                <a:pPr lvl="1"/>
                <a14:m>
                  <m:oMath xmlns:m="http://schemas.openxmlformats.org/officeDocument/2006/math">
                    <m:sSup>
                      <m:sSupPr>
                        <m:ctrlPr>
                          <a:rPr lang="en-US" sz="3000" i="1" dirty="0">
                            <a:latin typeface="Cambria Math"/>
                          </a:rPr>
                        </m:ctrlPr>
                      </m:sSupPr>
                      <m:e>
                        <m:r>
                          <a:rPr lang="en-US" sz="3000" i="1" dirty="0">
                            <a:latin typeface="Cambria Math"/>
                          </a:rPr>
                          <m:t>𝑛</m:t>
                        </m:r>
                      </m:e>
                      <m:sup>
                        <m:f>
                          <m:fPr>
                            <m:ctrlPr>
                              <a:rPr lang="en-US" sz="3000" i="1" dirty="0">
                                <a:latin typeface="Cambria Math"/>
                              </a:rPr>
                            </m:ctrlPr>
                          </m:fPr>
                          <m:num>
                            <m:r>
                              <a:rPr lang="en-US" sz="3000" b="0" i="1" dirty="0" smtClean="0">
                                <a:latin typeface="Cambria Math"/>
                              </a:rPr>
                              <m:t>1</m:t>
                            </m:r>
                          </m:num>
                          <m:den>
                            <m:r>
                              <a:rPr lang="en-US" sz="3000" b="0" i="1" dirty="0" smtClean="0">
                                <a:latin typeface="Cambria Math"/>
                              </a:rPr>
                              <m:t>𝑡</m:t>
                            </m:r>
                          </m:den>
                        </m:f>
                      </m:sup>
                    </m:sSup>
                    <m:r>
                      <a:rPr lang="en-US" sz="3000" i="1" dirty="0">
                        <a:latin typeface="Cambria Math"/>
                      </a:rPr>
                      <m:t>−</m:t>
                    </m:r>
                  </m:oMath>
                </a14:m>
                <a:r>
                  <a:rPr lang="en-US" sz="3000" dirty="0" smtClean="0">
                    <a:latin typeface="Palatino Linotype" pitchFamily="18" charset="0"/>
                  </a:rPr>
                  <a:t>approximation</a:t>
                </a:r>
              </a:p>
              <a:p>
                <a:r>
                  <a:rPr lang="en-US" sz="3000" dirty="0" smtClean="0">
                    <a:latin typeface="Palatino Linotype" pitchFamily="18" charset="0"/>
                  </a:rPr>
                  <a:t>Time/space-efficient constructions of undirected approximate distance oracles </a:t>
                </a:r>
                <a:r>
                  <a:rPr lang="en-US" sz="2400" dirty="0" smtClean="0">
                    <a:solidFill>
                      <a:srgbClr val="0070C0"/>
                    </a:solidFill>
                    <a:latin typeface="Palatino Linotype" pitchFamily="18" charset="0"/>
                  </a:rPr>
                  <a:t>[</a:t>
                </a:r>
                <a:r>
                  <a:rPr lang="en-US" sz="2400" dirty="0" err="1" smtClean="0">
                    <a:solidFill>
                      <a:srgbClr val="0070C0"/>
                    </a:solidFill>
                    <a:latin typeface="Palatino Linotype" pitchFamily="18" charset="0"/>
                  </a:rPr>
                  <a:t>Thorup</a:t>
                </a:r>
                <a:r>
                  <a:rPr lang="en-US" sz="2400" dirty="0" smtClean="0">
                    <a:solidFill>
                      <a:srgbClr val="0070C0"/>
                    </a:solidFill>
                    <a:latin typeface="Palatino Linotype" pitchFamily="18" charset="0"/>
                  </a:rPr>
                  <a:t>, </a:t>
                </a:r>
                <a:r>
                  <a:rPr lang="en-US" sz="2400" dirty="0" err="1" smtClean="0">
                    <a:solidFill>
                      <a:srgbClr val="0070C0"/>
                    </a:solidFill>
                    <a:latin typeface="Palatino Linotype" pitchFamily="18" charset="0"/>
                  </a:rPr>
                  <a:t>Zwick</a:t>
                </a:r>
                <a:r>
                  <a:rPr lang="en-US" sz="2400" dirty="0" smtClean="0">
                    <a:solidFill>
                      <a:srgbClr val="0070C0"/>
                    </a:solidFill>
                    <a:latin typeface="Palatino Linotype" pitchFamily="18" charset="0"/>
                  </a:rPr>
                  <a:t>, STOC ‘01]</a:t>
                </a:r>
                <a:endParaRPr lang="en-US" sz="3000" dirty="0" smtClean="0">
                  <a:latin typeface="Palatino Linotype" pitchFamily="18" charset="0"/>
                </a:endParaRPr>
              </a:p>
              <a:p>
                <a:endParaRPr lang="en-US" sz="3000" dirty="0">
                  <a:latin typeface="Palatino Linotype" pitchFamily="18" charset="0"/>
                </a:endParaRPr>
              </a:p>
              <a:p>
                <a:pPr marL="457200" lvl="1" indent="0">
                  <a:buNone/>
                </a:pPr>
                <a:endParaRPr lang="en-US" sz="3000" dirty="0">
                  <a:latin typeface="Palatino Linotyp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3"/>
                <a:stretch>
                  <a:fillRect l="-1481" t="-1625"/>
                </a:stretch>
              </a:blipFill>
            </p:spPr>
            <p:txBody>
              <a:bodyPr/>
              <a:lstStyle/>
              <a:p>
                <a:r>
                  <a:rPr lang="en-US">
                    <a:noFill/>
                  </a:rPr>
                  <a:t> </a:t>
                </a:r>
              </a:p>
            </p:txBody>
          </p:sp>
        </mc:Fallback>
      </mc:AlternateContent>
    </p:spTree>
    <p:extLst>
      <p:ext uri="{BB962C8B-B14F-4D97-AF65-F5344CB8AC3E}">
        <p14:creationId xmlns:p14="http://schemas.microsoft.com/office/powerpoint/2010/main" val="1715071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ahoma" pitchFamily="34" charset="0"/>
                <a:ea typeface="Tahoma" pitchFamily="34" charset="0"/>
                <a:cs typeface="Tahoma" pitchFamily="34" charset="0"/>
              </a:rPr>
              <a:t>Undirected </a:t>
            </a:r>
            <a:r>
              <a:rPr lang="en-US" dirty="0" err="1" smtClean="0">
                <a:solidFill>
                  <a:srgbClr val="0070C0"/>
                </a:solidFill>
                <a:latin typeface="Tahoma" pitchFamily="34" charset="0"/>
                <a:ea typeface="Tahoma" pitchFamily="34" charset="0"/>
                <a:cs typeface="Tahoma" pitchFamily="34" charset="0"/>
              </a:rPr>
              <a:t>vs</a:t>
            </a:r>
            <a:r>
              <a:rPr lang="en-US" dirty="0" smtClean="0">
                <a:solidFill>
                  <a:srgbClr val="0070C0"/>
                </a:solidFill>
                <a:latin typeface="Tahoma" pitchFamily="34" charset="0"/>
                <a:ea typeface="Tahoma" pitchFamily="34" charset="0"/>
                <a:cs typeface="Tahoma" pitchFamily="34" charset="0"/>
              </a:rPr>
              <a:t> </a:t>
            </a:r>
            <a:r>
              <a:rPr lang="en-US" dirty="0" smtClean="0">
                <a:solidFill>
                  <a:srgbClr val="FF0000"/>
                </a:solidFill>
                <a:latin typeface="Tahoma" pitchFamily="34" charset="0"/>
                <a:ea typeface="Tahoma" pitchFamily="34" charset="0"/>
                <a:cs typeface="Tahoma" pitchFamily="34" charset="0"/>
              </a:rPr>
              <a:t>Directed</a:t>
            </a:r>
            <a:endParaRPr lang="en-US" dirty="0">
              <a:solidFill>
                <a:srgbClr val="FF0000"/>
              </a:solidFill>
              <a:latin typeface="Tahoma" pitchFamily="34" charset="0"/>
              <a:ea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371600"/>
                <a:ext cx="8610600" cy="5181600"/>
              </a:xfrm>
            </p:spPr>
            <p:txBody>
              <a:bodyPr>
                <a:normAutofit fontScale="92500" lnSpcReduction="10000"/>
              </a:bodyPr>
              <a:lstStyle/>
              <a:p>
                <a:r>
                  <a:rPr lang="en-US" sz="3500" dirty="0" smtClean="0">
                    <a:latin typeface="Palatino Linotype" pitchFamily="18" charset="0"/>
                  </a:rPr>
                  <a:t>For some directed graphs </a:t>
                </a:r>
                <a14:m>
                  <m:oMath xmlns:m="http://schemas.openxmlformats.org/officeDocument/2006/math">
                    <m:r>
                      <m:rPr>
                        <m:sty m:val="p"/>
                      </m:rPr>
                      <a:rPr lang="en-US" sz="3500">
                        <a:latin typeface="Cambria Math"/>
                      </a:rPr>
                      <m:t>Ω</m:t>
                    </m:r>
                    <m:d>
                      <m:dPr>
                        <m:ctrlPr>
                          <a:rPr lang="en-US" sz="3500" i="1">
                            <a:latin typeface="Cambria Math"/>
                          </a:rPr>
                        </m:ctrlPr>
                      </m:dPr>
                      <m:e>
                        <m:sSup>
                          <m:sSupPr>
                            <m:ctrlPr>
                              <a:rPr lang="en-US" sz="3500" i="1">
                                <a:latin typeface="Cambria Math"/>
                              </a:rPr>
                            </m:ctrlPr>
                          </m:sSupPr>
                          <m:e>
                            <m:r>
                              <a:rPr lang="en-US" sz="3500" i="1">
                                <a:latin typeface="Cambria Math"/>
                              </a:rPr>
                              <m:t>𝑛</m:t>
                            </m:r>
                          </m:e>
                          <m:sup>
                            <m:r>
                              <a:rPr lang="en-US" sz="3500" i="1">
                                <a:latin typeface="Cambria Math"/>
                              </a:rPr>
                              <m:t>2</m:t>
                            </m:r>
                          </m:sup>
                        </m:sSup>
                      </m:e>
                    </m:d>
                    <m:r>
                      <a:rPr lang="en-US" sz="3500" i="1">
                        <a:latin typeface="Cambria Math"/>
                      </a:rPr>
                      <m:t> </m:t>
                    </m:r>
                  </m:oMath>
                </a14:m>
                <a:r>
                  <a:rPr lang="en-US" sz="3500" dirty="0" smtClean="0">
                    <a:latin typeface="Palatino Linotype" pitchFamily="18" charset="0"/>
                  </a:rPr>
                  <a:t>edges needed for a k-spanner:</a:t>
                </a:r>
              </a:p>
              <a:p>
                <a:endParaRPr lang="en-US" sz="3500" dirty="0">
                  <a:latin typeface="Palatino Linotype" pitchFamily="18" charset="0"/>
                </a:endParaRPr>
              </a:p>
              <a:p>
                <a:endParaRPr lang="en-US" sz="3500" dirty="0" smtClean="0">
                  <a:latin typeface="Palatino Linotype" pitchFamily="18" charset="0"/>
                </a:endParaRPr>
              </a:p>
              <a:p>
                <a:endParaRPr lang="en-US" sz="3500" dirty="0">
                  <a:latin typeface="Palatino Linotype" pitchFamily="18" charset="0"/>
                </a:endParaRPr>
              </a:p>
              <a:p>
                <a:endParaRPr lang="en-US" sz="3500" dirty="0" smtClean="0">
                  <a:latin typeface="Palatino Linotype" pitchFamily="18" charset="0"/>
                </a:endParaRPr>
              </a:p>
              <a:p>
                <a:endParaRPr lang="en-US" sz="3500" dirty="0" smtClean="0">
                  <a:latin typeface="Palatino Linotype" pitchFamily="18" charset="0"/>
                </a:endParaRPr>
              </a:p>
              <a:p>
                <a:endParaRPr lang="en-US" sz="3500" dirty="0" smtClean="0">
                  <a:latin typeface="Palatino Linotype" pitchFamily="18" charset="0"/>
                </a:endParaRPr>
              </a:p>
              <a:p>
                <a:r>
                  <a:rPr lang="en-US" sz="3500" dirty="0" smtClean="0">
                    <a:latin typeface="Palatino Linotype" pitchFamily="18" charset="0"/>
                  </a:rPr>
                  <a:t>No space-efficient directed distance oracles: some graphs require </a:t>
                </a:r>
                <a14:m>
                  <m:oMath xmlns:m="http://schemas.openxmlformats.org/officeDocument/2006/math">
                    <m:r>
                      <m:rPr>
                        <m:sty m:val="p"/>
                      </m:rPr>
                      <a:rPr lang="en-US" sz="3500" b="0" i="0" smtClean="0">
                        <a:latin typeface="Cambria Math"/>
                      </a:rPr>
                      <m:t>Ω</m:t>
                    </m:r>
                    <m:d>
                      <m:dPr>
                        <m:ctrlPr>
                          <a:rPr lang="en-US" sz="3500" b="0" i="1" smtClean="0">
                            <a:latin typeface="Cambria Math"/>
                          </a:rPr>
                        </m:ctrlPr>
                      </m:dPr>
                      <m:e>
                        <m:sSup>
                          <m:sSupPr>
                            <m:ctrlPr>
                              <a:rPr lang="en-US" sz="3500" b="0" i="1" smtClean="0">
                                <a:latin typeface="Cambria Math"/>
                              </a:rPr>
                            </m:ctrlPr>
                          </m:sSupPr>
                          <m:e>
                            <m:r>
                              <a:rPr lang="en-US" sz="3500" b="0" i="1" smtClean="0">
                                <a:latin typeface="Cambria Math"/>
                              </a:rPr>
                              <m:t>𝑛</m:t>
                            </m:r>
                          </m:e>
                          <m:sup>
                            <m:r>
                              <a:rPr lang="en-US" sz="3500" b="0" i="1" smtClean="0">
                                <a:latin typeface="Cambria Math"/>
                              </a:rPr>
                              <m:t>2</m:t>
                            </m:r>
                          </m:sup>
                        </m:sSup>
                      </m:e>
                    </m:d>
                  </m:oMath>
                </a14:m>
                <a:r>
                  <a:rPr lang="en-US" sz="3500" dirty="0" smtClean="0">
                    <a:latin typeface="Palatino Linotype" pitchFamily="18" charset="0"/>
                  </a:rPr>
                  <a:t> space. </a:t>
                </a:r>
                <a:r>
                  <a:rPr lang="en-US" dirty="0" smtClean="0">
                    <a:solidFill>
                      <a:srgbClr val="0070C0"/>
                    </a:solidFill>
                  </a:rPr>
                  <a:t>[TZ ‘01]</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371600"/>
                <a:ext cx="8610600" cy="5181600"/>
              </a:xfrm>
              <a:blipFill rotWithShape="1">
                <a:blip r:embed="rId3"/>
                <a:stretch>
                  <a:fillRect l="-1557" t="-2353" r="-425" b="-3647"/>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598019"/>
            <a:ext cx="1954427" cy="253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489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solidFill>
                  <a:srgbClr val="0070C0"/>
                </a:solidFill>
                <a:latin typeface="Tahoma" pitchFamily="34" charset="0"/>
                <a:ea typeface="Tahoma" pitchFamily="34" charset="0"/>
                <a:cs typeface="Tahoma" pitchFamily="34" charset="0"/>
              </a:rPr>
              <a:t>Unit-Length Directed k-Spanner</a:t>
            </a:r>
            <a:endParaRPr lang="en-US" dirty="0">
              <a:solidFill>
                <a:srgbClr val="0070C0"/>
              </a:solidFill>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750" y="1981200"/>
            <a:ext cx="89372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50520" y="1316057"/>
            <a:ext cx="8077200" cy="553998"/>
          </a:xfrm>
          <a:prstGeom prst="rect">
            <a:avLst/>
          </a:prstGeom>
          <a:noFill/>
        </p:spPr>
        <p:txBody>
          <a:bodyPr wrap="square" rtlCol="0">
            <a:spAutoFit/>
          </a:bodyPr>
          <a:lstStyle/>
          <a:p>
            <a:pPr marL="457200" indent="-457200">
              <a:buFont typeface="Arial" pitchFamily="34" charset="0"/>
              <a:buChar char="•"/>
            </a:pPr>
            <a:r>
              <a:rPr lang="en-US" sz="3000" dirty="0" smtClean="0">
                <a:latin typeface="Palatino Linotype" pitchFamily="18" charset="0"/>
              </a:rPr>
              <a:t>O(n)-approximation: trivial (whole graph)</a:t>
            </a:r>
            <a:endParaRPr lang="en-US" sz="3000" dirty="0">
              <a:latin typeface="Palatino Linotype" pitchFamily="18" charset="0"/>
            </a:endParaRPr>
          </a:p>
        </p:txBody>
      </p:sp>
    </p:spTree>
    <p:extLst>
      <p:ext uri="{BB962C8B-B14F-4D97-AF65-F5344CB8AC3E}">
        <p14:creationId xmlns:p14="http://schemas.microsoft.com/office/powerpoint/2010/main" val="3275797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3738</TotalTime>
  <Words>3787</Words>
  <Application>Microsoft Office PowerPoint</Application>
  <PresentationFormat>On-screen Show (4:3)</PresentationFormat>
  <Paragraphs>373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Improved Approximation for the Directed Spanner Problem</vt:lpstr>
      <vt:lpstr>Directed Spanner Problem</vt:lpstr>
      <vt:lpstr>Directed Spanners and Their Friends</vt:lpstr>
      <vt:lpstr>Applications of spanners</vt:lpstr>
      <vt:lpstr>Applications of directed spanners</vt:lpstr>
      <vt:lpstr>Plan</vt:lpstr>
      <vt:lpstr>Undirected vs Directed</vt:lpstr>
      <vt:lpstr>Undirected vs Directed</vt:lpstr>
      <vt:lpstr>Unit-Length Directed k-Spanner</vt:lpstr>
      <vt:lpstr>Overview of the algorithm</vt:lpstr>
      <vt:lpstr>Local Graph</vt:lpstr>
      <vt:lpstr>Sampling [BGJRW’09, FKN09, DK11]</vt:lpstr>
      <vt:lpstr>Key Idea: Antispanners</vt:lpstr>
      <vt:lpstr>Linear Program (dual to [DK’11]) </vt:lpstr>
      <vt:lpstr>Oracle</vt:lpstr>
      <vt:lpstr>Randomized Oracle = Rounding</vt:lpstr>
      <vt:lpstr>Unit-length 3-spanner</vt:lpstr>
      <vt:lpstr>Conclusion</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Approximation for Directed Spanner </dc:title>
  <dc:creator>GRIGORY</dc:creator>
  <cp:lastModifiedBy>GRIGORY</cp:lastModifiedBy>
  <cp:revision>161</cp:revision>
  <dcterms:created xsi:type="dcterms:W3CDTF">2006-08-16T00:00:00Z</dcterms:created>
  <dcterms:modified xsi:type="dcterms:W3CDTF">2011-07-04T07:57:00Z</dcterms:modified>
</cp:coreProperties>
</file>