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70" r:id="rId8"/>
    <p:sldId id="271" r:id="rId9"/>
    <p:sldId id="272" r:id="rId10"/>
    <p:sldId id="263" r:id="rId11"/>
    <p:sldId id="264" r:id="rId12"/>
    <p:sldId id="269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87" autoAdjust="0"/>
    <p:restoredTop sz="94660"/>
  </p:normalViewPr>
  <p:slideViewPr>
    <p:cSldViewPr>
      <p:cViewPr varScale="1">
        <p:scale>
          <a:sx n="65" d="100"/>
          <a:sy n="65" d="100"/>
        </p:scale>
        <p:origin x="-30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F488-3B4C-4BF6-A40E-D6C7467049B1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DC6D-2D39-445B-A776-3497E23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5" Type="http://schemas.openxmlformats.org/officeDocument/2006/relationships/image" Target="../media/image64.png"/><Relationship Id="rId19" Type="http://schemas.openxmlformats.org/officeDocument/2006/relationships/image" Target="../media/image6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80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7" Type="http://schemas.openxmlformats.org/officeDocument/2006/relationships/image" Target="../media/image81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29000"/>
            <a:ext cx="2080260" cy="1402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569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Learning and Testing </a:t>
            </a:r>
            <a:r>
              <a:rPr lang="en-US" dirty="0" err="1" smtClean="0">
                <a:solidFill>
                  <a:srgbClr val="0070C0"/>
                </a:solidFill>
              </a:rPr>
              <a:t>Submodular</a:t>
            </a:r>
            <a:r>
              <a:rPr lang="en-US" dirty="0" smtClean="0">
                <a:solidFill>
                  <a:srgbClr val="0070C0"/>
                </a:solidFill>
              </a:rPr>
              <a:t> Functions with Bounded Range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90451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Grigory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Yaroslavtsev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(              with </a:t>
            </a:r>
            <a:r>
              <a:rPr lang="en-US" sz="2400" b="1" dirty="0" err="1" smtClean="0">
                <a:solidFill>
                  <a:schemeClr val="tx1"/>
                </a:solidFill>
              </a:rPr>
              <a:t>Sofya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Raskhodnikova</a:t>
            </a:r>
            <a:r>
              <a:rPr lang="en-US" sz="2400" dirty="0" smtClean="0">
                <a:solidFill>
                  <a:schemeClr val="tx1"/>
                </a:solidFill>
              </a:rPr>
              <a:t>,      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0010" y="5355351"/>
            <a:ext cx="3229538" cy="830997"/>
            <a:chOff x="3186190" y="3116038"/>
            <a:chExt cx="3229538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3186190" y="3116038"/>
              <a:ext cx="3229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IBM Research,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Almaden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3380" y="357770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May 29, 2012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35" y="3738880"/>
            <a:ext cx="83161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457200"/>
                <a:ext cx="92964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>
                    <a:solidFill>
                      <a:srgbClr val="0070C0"/>
                    </a:solidFill>
                    <a:effectLst/>
                  </a:rPr>
                  <a:t>Monotone </a:t>
                </a:r>
                <a:r>
                  <a:rPr lang="en-US" sz="3600" dirty="0" err="1" smtClean="0">
                    <a:solidFill>
                      <a:srgbClr val="0070C0"/>
                    </a:solidFill>
                    <a:effectLst/>
                  </a:rPr>
                  <a:t>submodular</a:t>
                </a:r>
                <a:r>
                  <a:rPr lang="en-US" sz="3600" dirty="0" smtClean="0">
                    <a:solidFill>
                      <a:srgbClr val="0070C0"/>
                    </a:solidFill>
                    <a:effectLst/>
                  </a:rPr>
                  <a:t> functions </a:t>
                </a:r>
                <a:br>
                  <a:rPr lang="en-US" sz="3600" dirty="0" smtClean="0">
                    <a:solidFill>
                      <a:srgbClr val="0070C0"/>
                    </a:solidFill>
                    <a:effectLst/>
                  </a:rPr>
                </a:b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→{0, …,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sz="3600" dirty="0" smtClean="0">
                    <a:solidFill>
                      <a:srgbClr val="0070C0"/>
                    </a:solidFill>
                    <a:effectLst/>
                  </a:rPr>
                  <a:t/>
                </a:r>
                <a:br>
                  <a:rPr lang="en-US" sz="3600" dirty="0" smtClean="0">
                    <a:solidFill>
                      <a:srgbClr val="0070C0"/>
                    </a:solidFill>
                    <a:effectLst/>
                  </a:rPr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457200"/>
                <a:ext cx="9296400" cy="1143000"/>
              </a:xfrm>
              <a:blipFill rotWithShape="1">
                <a:blip r:embed="rId2"/>
                <a:stretch>
                  <a:fillRect t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>
                <a:noAutofit/>
              </a:bodyPr>
              <a:lstStyle/>
              <a:p>
                <a:pPr marL="685800" indent="-685800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 err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 err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effectLst/>
                  </a:rPr>
                  <a:t> </a:t>
                </a:r>
                <a:r>
                  <a:rPr lang="en-US" sz="2400" dirty="0" smtClean="0">
                    <a:effectLst/>
                  </a:rPr>
                  <a:t>query complexity of exact learning (trivial, matches previous work).</a:t>
                </a:r>
              </a:p>
              <a:p>
                <a:pPr marL="685800" indent="-685800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1" i="1" dirty="0" err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 err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2400" b="1" i="1" dirty="0" err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𝒌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𝒍𝒐𝒈</m:t>
                        </m:r>
                        <m:f>
                          <m:fPr>
                            <m:ctrlP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𝝐</m:t>
                            </m:r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 </m:t>
                            </m:r>
                          </m:den>
                        </m:f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effectLst/>
                  </a:rPr>
                  <a:t> query complexity </a:t>
                </a:r>
                <a:r>
                  <a:rPr lang="en-US" sz="2400" b="1" dirty="0" smtClean="0">
                    <a:solidFill>
                      <a:srgbClr val="0070C0"/>
                    </a:solidFill>
                    <a:effectLst/>
                  </a:rPr>
                  <a:t>PAC</a:t>
                </a:r>
                <a:r>
                  <a:rPr lang="en-US" sz="2400" dirty="0" smtClean="0">
                    <a:effectLst/>
                  </a:rPr>
                  <a:t>-learning with </a:t>
                </a:r>
                <a:r>
                  <a:rPr lang="en-US" sz="2400" b="1" dirty="0" smtClean="0">
                    <a:solidFill>
                      <a:srgbClr val="0070C0"/>
                    </a:solidFill>
                    <a:effectLst/>
                  </a:rPr>
                  <a:t>membership</a:t>
                </a:r>
                <a:r>
                  <a:rPr lang="en-US" sz="2400" dirty="0" smtClean="0">
                    <a:effectLst/>
                  </a:rPr>
                  <a:t> queries under </a:t>
                </a:r>
                <a:r>
                  <a:rPr lang="en-US" sz="2400" b="1" dirty="0" smtClean="0">
                    <a:solidFill>
                      <a:srgbClr val="0070C0"/>
                    </a:solidFill>
                    <a:effectLst/>
                  </a:rPr>
                  <a:t>uniform</a:t>
                </a:r>
                <a:r>
                  <a:rPr lang="en-US" sz="2400" dirty="0" smtClean="0">
                    <a:effectLst/>
                  </a:rPr>
                  <a:t>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𝑟𝑎𝑛𝑑𝑜𝑚𝑛𝑒𝑠𝑠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∼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  <m:t>0,1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𝑨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≥1−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(</a:t>
                </a:r>
                <a:r>
                  <a:rPr lang="en-US" sz="2400" dirty="0" smtClean="0"/>
                  <a:t>generalization of </a:t>
                </a:r>
                <a:r>
                  <a:rPr lang="en-US" sz="2400" dirty="0" smtClean="0">
                    <a:effectLst/>
                  </a:rPr>
                  <a:t>Mansour’s learning algorithm to pseudo-Boolean k-DNF  via 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</a:rPr>
                  <a:t>nontrivial modification of </a:t>
                </a:r>
                <a:r>
                  <a:rPr lang="en-US" sz="2400" b="1" dirty="0" err="1" smtClean="0">
                    <a:solidFill>
                      <a:srgbClr val="00B050"/>
                    </a:solidFill>
                    <a:effectLst/>
                  </a:rPr>
                  <a:t>Hastad’s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</a:rPr>
                  <a:t> switching lemma</a:t>
                </a:r>
                <a:r>
                  <a:rPr lang="en-US" sz="2400" dirty="0" smtClean="0">
                    <a:effectLst/>
                  </a:rPr>
                  <a:t>).</a:t>
                </a:r>
              </a:p>
              <a:p>
                <a:pPr marL="685800" indent="-685800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1" i="1" dirty="0" err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 err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2400" b="1" i="1" dirty="0" err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𝒌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𝒍𝒐𝒈</m:t>
                        </m:r>
                        <m:f>
                          <m:f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𝝐</m:t>
                            </m:r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 </m:t>
                            </m:r>
                          </m:den>
                        </m:f>
                      </m:sup>
                    </m:sSup>
                    <m:r>
                      <a:rPr lang="en-US" sz="2400" b="1" i="1" dirty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effectLst/>
                  </a:rPr>
                  <a:t> </a:t>
                </a:r>
                <a:r>
                  <a:rPr lang="en-US" sz="2400" dirty="0">
                    <a:effectLst/>
                  </a:rPr>
                  <a:t>query </a:t>
                </a:r>
                <a:r>
                  <a:rPr lang="en-US" sz="2400" dirty="0" smtClean="0">
                    <a:effectLst/>
                  </a:rPr>
                  <a:t>complexity property tester.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1111" t="-35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03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Switching lemma for pseudo-Boolean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94691"/>
                <a:ext cx="8763000" cy="274871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0, …, 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pseudo-Boolean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k</a:t>
                </a:r>
                <a:r>
                  <a:rPr lang="en-US" sz="2400" dirty="0" smtClean="0"/>
                  <a:t>-</a:t>
                </a:r>
                <a:r>
                  <a:rPr lang="en-US" sz="2400" b="1" dirty="0" smtClean="0"/>
                  <a:t>DNF</a:t>
                </a:r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</m:oMath>
                </a14:m>
                <a:r>
                  <a:rPr lang="en-US" sz="2400" dirty="0" smtClean="0"/>
                  <a:t> is a random restriction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400" dirty="0" smtClean="0"/>
                  <a:t> random variables. Then for every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≥2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800" dirty="0"/>
              </a:p>
              <a:p>
                <a:endParaRPr lang="en-US" sz="2800" b="0" dirty="0" smtClean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0" dirty="0" smtClean="0"/>
                  <a:t>    where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en-US" sz="2400" b="0" dirty="0" smtClean="0"/>
                  <a:t> is a restriction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b="0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b="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94691"/>
                <a:ext cx="8763000" cy="2748710"/>
              </a:xfrm>
              <a:blipFill rotWithShape="1">
                <a:blip r:embed="rId2"/>
                <a:stretch>
                  <a:fillRect l="-972" t="-1319" b="-16044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762000" y="2362200"/>
                <a:ext cx="10820400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𝑷𝒓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𝒇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latin typeface="Cambria Math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𝝆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/>
                            </a:rPr>
                            <m:t>𝑖𝑠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𝑛𝑜𝑡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𝑒𝑥𝑝𝑟𝑒𝑠𝑠𝑖𝑏𝑙𝑒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𝑏𝑦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𝒑𝑩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𝑪𝑵𝑭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362200"/>
                <a:ext cx="10820400" cy="10175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680" y="4566919"/>
                <a:ext cx="8686800" cy="122783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Typical parameters: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 are constants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4566919"/>
                <a:ext cx="8686800" cy="1227837"/>
              </a:xfrm>
              <a:prstGeom prst="rect">
                <a:avLst/>
              </a:prstGeom>
              <a:blipFill rotWithShape="1">
                <a:blip r:embed="rId4"/>
                <a:stretch>
                  <a:fillRect l="-910" t="-2913" b="-534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200" y="4978999"/>
                <a:ext cx="6477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4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4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RHS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</m:d>
                      </m:sup>
                    </m:sSup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978999"/>
                <a:ext cx="6477000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0"/>
                <a:ext cx="8915400" cy="32766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set of all assignments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cs typeface="Calibri" pitchFamily="34" charset="0"/>
                      </a:rPr>
                      <m:t>𝒕</m:t>
                    </m:r>
                  </m:oMath>
                </a14:m>
                <a:r>
                  <a:rPr lang="en-US" sz="2400" b="1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variables.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b="0" i="1" dirty="0" smtClean="0">
                  <a:latin typeface="Cambria Math"/>
                  <a:cs typeface="Calibri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bad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assignment,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en-US" sz="2400" dirty="0" smtClean="0"/>
                  <a:t> is not a </a:t>
                </a:r>
                <a:r>
                  <a:rPr lang="en-US" sz="2400" dirty="0" err="1" smtClean="0"/>
                  <a:t>pB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 smtClean="0"/>
                  <a:t>-CNF.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 smtClean="0"/>
                  <a:t> = set of bad assignments. </a:t>
                </a:r>
              </a:p>
              <a:p>
                <a:r>
                  <a:rPr lang="en-US" sz="2400" dirty="0" smtClean="0"/>
                  <a:t>Injective mapping of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 smtClean="0"/>
                  <a:t> to 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 = </a:t>
                </a:r>
                <a:r>
                  <a:rPr lang="en-US" sz="2400" dirty="0" err="1" smtClean="0"/>
                  <a:t>cartesian</a:t>
                </a:r>
                <a:r>
                  <a:rPr lang="en-US" sz="2400" dirty="0" smtClean="0"/>
                  <a:t>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𝒔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b="0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  <a:cs typeface="Calibri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𝒕</m:t>
                            </m:r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𝒔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cs typeface="Calibri" pitchFamily="34" charset="0"/>
                          </a:rPr>
                          <m:t>𝒕</m:t>
                        </m:r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cs typeface="Calibri" pitchFamily="34" charset="0"/>
                          </a:rPr>
                          <m:t>𝒔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𝒔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cs typeface="Calibri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𝒌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𝒕</m:t>
                            </m:r>
                            <m: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𝒔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cs typeface="Calibri" pitchFamily="34" charset="0"/>
                          </a:rPr>
                          <m:t>𝒕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Calibri" pitchFamily="34" charset="0"/>
                          </a:rPr>
                          <m:t>𝒌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𝒔</m:t>
                            </m:r>
                          </m:e>
                        </m:d>
                      </m:sup>
                    </m:sSup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𝑪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  <m:r>
                                  <a:rPr lang="en-US" sz="2400" i="1">
                                    <a:latin typeface="Cambria Math"/>
                                    <a:cs typeface="Calibri" pitchFamily="34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𝒔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𝒔</m:t>
                                </m:r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4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latin typeface="Cambria Math"/>
                                        <a:cs typeface="Calibri" pitchFamily="34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Calibri" pitchFamily="34" charset="0"/>
                                      </a:rPr>
                                      <m:t>𝒕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/>
                                    <a:cs typeface="Calibri" pitchFamily="34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𝒔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𝒔</m:t>
                                </m:r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cs typeface="Calibri" pitchFamily="34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 smtClean="0"/>
                  <a:t>(for constant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close to 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0"/>
                <a:ext cx="8915400" cy="3276600"/>
              </a:xfrm>
              <a:blipFill rotWithShape="1">
                <a:blip r:embed="rId8"/>
                <a:stretch>
                  <a:fillRect l="-821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-762000" y="381000"/>
            <a:ext cx="10820400" cy="2362200"/>
            <a:chOff x="-762000" y="381000"/>
            <a:chExt cx="108204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/>
                <p:cNvSpPr txBox="1">
                  <a:spLocks/>
                </p:cNvSpPr>
                <p:nvPr/>
              </p:nvSpPr>
              <p:spPr>
                <a:xfrm>
                  <a:off x="228600" y="381000"/>
                  <a:ext cx="8763000" cy="2362200"/>
                </a:xfrm>
                <a:prstGeom prst="rect">
                  <a:avLst/>
                </a:prstGeom>
                <a:ln w="25400">
                  <a:solidFill>
                    <a:schemeClr val="accent1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:r>
                    <a:rPr lang="en-US" sz="24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</a:rPr>
                        <m:t>𝒇</m:t>
                      </m:r>
                      <m:r>
                        <a:rPr lang="en-US" sz="2400" i="1" dirty="0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2400" i="1" dirty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0, …, </m:t>
                          </m:r>
                          <m:r>
                            <a:rPr lang="en-US" sz="24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a14:m>
                  <a:r>
                    <a:rPr lang="en-US" sz="2400" dirty="0" smtClean="0"/>
                    <a:t> is a </a:t>
                  </a:r>
                  <a:r>
                    <a:rPr lang="en-US" sz="2400" b="1" dirty="0" smtClean="0"/>
                    <a:t>pseudo-Boolean</a:t>
                  </a:r>
                  <a:r>
                    <a:rPr lang="en-US" sz="2400" dirty="0" smtClean="0"/>
                    <a:t> </a:t>
                  </a:r>
                  <a:r>
                    <a:rPr lang="en-US" sz="2400" b="1" dirty="0" smtClean="0">
                      <a:solidFill>
                        <a:srgbClr val="7030A0"/>
                      </a:solidFill>
                    </a:rPr>
                    <a:t>k</a:t>
                  </a:r>
                  <a:r>
                    <a:rPr lang="en-US" sz="2400" dirty="0" smtClean="0"/>
                    <a:t>-</a:t>
                  </a:r>
                  <a:r>
                    <a:rPr lang="en-US" sz="2400" b="1" dirty="0" smtClean="0"/>
                    <a:t>DNF</a:t>
                  </a:r>
                  <a:r>
                    <a:rPr lang="en-US" sz="24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𝝆</m:t>
                      </m:r>
                    </m:oMath>
                  </a14:m>
                  <a:r>
                    <a:rPr lang="en-US" sz="2400" dirty="0" smtClean="0"/>
                    <a:t> is a random restriction of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sz="2400" dirty="0" smtClean="0"/>
                    <a:t> random variables. Then for every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≥2</m:t>
                      </m:r>
                      <m:r>
                        <a:rPr lang="en-US" sz="2400" i="1" smtClean="0">
                          <a:latin typeface="Cambria Math"/>
                        </a:rPr>
                        <m:t>:</m:t>
                      </m:r>
                    </m:oMath>
                  </a14:m>
                  <a:endParaRPr lang="en-US" sz="2800" dirty="0"/>
                </a:p>
                <a:p>
                  <a:endParaRPr lang="en-US" sz="2800" dirty="0" smtClean="0"/>
                </a:p>
                <a:p>
                  <a:endParaRPr lang="en-US" sz="2800" dirty="0"/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US" sz="2400" dirty="0" smtClean="0"/>
                    <a:t>    where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</a:rPr>
                        <m:t>𝒇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𝝆</m:t>
                          </m:r>
                        </m:sub>
                      </m:sSub>
                    </m:oMath>
                  </a14:m>
                  <a:r>
                    <a:rPr lang="en-US" sz="2400" dirty="0" smtClean="0"/>
                    <a:t> is a restriction of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𝒇</m:t>
                      </m:r>
                    </m:oMath>
                  </a14:m>
                  <a:r>
                    <a:rPr lang="en-US" sz="2400" dirty="0" smtClean="0"/>
                    <a:t> under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𝝆</m:t>
                      </m:r>
                      <m:r>
                        <a:rPr lang="en-US" sz="2400" i="1" smtClean="0">
                          <a:latin typeface="Cambria Math"/>
                        </a:rPr>
                        <m:t>.</m:t>
                      </m:r>
                    </m:oMath>
                  </a14:m>
                  <a:endParaRPr lang="en-US" sz="2400" dirty="0" smtClean="0"/>
                </a:p>
                <a:p>
                  <a:pPr marL="457200" lvl="1" indent="0">
                    <a:buFont typeface="Arial" pitchFamily="34" charset="0"/>
                    <a:buNone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81000"/>
                  <a:ext cx="8763000" cy="2362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72" t="-1535" b="-34783"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762000" y="1219199"/>
                  <a:ext cx="10820400" cy="1017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𝑷𝒓</m:t>
                        </m:r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smtClean="0">
                                        <a:latin typeface="Cambria Math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𝝆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𝑒𝑥𝑝𝑟𝑒𝑠𝑠𝑖𝑏𝑙𝑒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𝑏𝑦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𝒑𝑩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𝑪𝑵𝑭</m:t>
                            </m:r>
                          </m:e>
                        </m:d>
                        <m:r>
                          <a:rPr lang="en-US" sz="2400" i="1" smtClean="0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/2</m:t>
                            </m:r>
                          </m:sup>
                        </m:sSup>
                        <m:r>
                          <a:rPr lang="en-US" sz="240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0" y="1219199"/>
                  <a:ext cx="10820400" cy="10175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43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Pseudo-Boolean Max-Terms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839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-max-term:</a:t>
                </a:r>
                <a:r>
                  <a:rPr lang="en-US" sz="2800" dirty="0" smtClean="0"/>
                  <a:t> partial assignment to variables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/>
                  <a:t> fixing value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Later</a:t>
                </a:r>
                <a:r>
                  <a:rPr lang="en-US" sz="2000" dirty="0" smtClean="0">
                    <a:latin typeface="Cambria Math"/>
                  </a:rPr>
                  <a:t>: </a:t>
                </a:r>
                <a:r>
                  <a:rPr lang="en-US" sz="2000" b="1" dirty="0" smtClean="0">
                    <a:latin typeface="Cambria Math"/>
                  </a:rPr>
                  <a:t>max-term</a:t>
                </a:r>
                <a:r>
                  <a:rPr lang="en-US" sz="2000" dirty="0" smtClean="0">
                    <a:latin typeface="Cambria Math"/>
                  </a:rPr>
                  <a:t> =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ambria Math"/>
                  </a:rPr>
                  <a:t>minimal</a:t>
                </a:r>
                <a:r>
                  <a:rPr lang="en-US" sz="2000" dirty="0" smtClean="0"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</a:rPr>
                  <a:t>max-term)</a:t>
                </a:r>
                <a:endParaRPr lang="en-US" sz="2000" dirty="0" smtClean="0">
                  <a:latin typeface="Cambria Math"/>
                </a:endParaRPr>
              </a:p>
              <a:p>
                <a:r>
                  <a:rPr lang="en-US" sz="2800" dirty="0" smtClean="0"/>
                  <a:t>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 smtClean="0"/>
                  <a:t> in </a:t>
                </a:r>
                <a:r>
                  <a:rPr lang="en-US" sz="2800" dirty="0" err="1" smtClean="0"/>
                  <a:t>pB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-CNF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limLow>
                          <m:limLow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 smtClean="0"/>
                  <a:t>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⋅(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∨…∨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-</a:t>
                </a:r>
                <a:r>
                  <a:rPr lang="en-US" sz="2400" b="1" dirty="0" smtClean="0"/>
                  <a:t>max-term</a:t>
                </a:r>
                <a:r>
                  <a:rPr lang="en-US" sz="24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800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/>
                  <a:t> not expressible by </a:t>
                </a:r>
                <a:r>
                  <a:rPr lang="en-US" sz="2800" dirty="0" err="1" smtClean="0"/>
                  <a:t>pB</a:t>
                </a:r>
                <a:r>
                  <a:rPr lang="en-US" sz="2800" dirty="0" smtClean="0"/>
                  <a:t>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800" dirty="0" smtClean="0"/>
                  <a:t>-CNF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has a minimal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dirty="0" smtClean="0"/>
                  <a:t>-max-term of size at least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800" dirty="0" smtClean="0"/>
                  <a:t> + 1 for some constant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dirty="0" smtClean="0"/>
                  <a:t> &lt; k.</a:t>
                </a:r>
                <a:r>
                  <a:rPr lang="en-US" sz="2800" b="1" dirty="0"/>
                  <a:t> </a:t>
                </a:r>
                <a:endParaRPr lang="en-US" sz="2800" b="1" dirty="0" smtClean="0"/>
              </a:p>
              <a:p>
                <a:pPr lvl="1"/>
                <a:r>
                  <a:rPr lang="en-US" sz="2400" dirty="0" smtClean="0"/>
                  <a:t>Proof (contrapositive):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only has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400" dirty="0" smtClean="0"/>
                  <a:t>-max-terms of size at most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dirty="0" smtClean="0"/>
                  <a:t> is expressible by </a:t>
                </a:r>
                <a:r>
                  <a:rPr lang="en-US" sz="2400" dirty="0" err="1" smtClean="0"/>
                  <a:t>pB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 smtClean="0"/>
                  <a:t>-CNF.</a:t>
                </a:r>
                <a:r>
                  <a:rPr lang="en-US" sz="2400" b="1" dirty="0" smtClean="0"/>
                  <a:t> </a:t>
                </a:r>
              </a:p>
              <a:p>
                <a:pPr lvl="1"/>
                <a:r>
                  <a:rPr lang="en-US" sz="2400" dirty="0" smtClean="0"/>
                  <a:t>Consider a </a:t>
                </a:r>
                <a:r>
                  <a:rPr lang="en-US" sz="2400" dirty="0" err="1" smtClean="0"/>
                  <a:t>pB</a:t>
                </a:r>
                <a:r>
                  <a:rPr lang="en-US" sz="2400" dirty="0" smtClean="0"/>
                  <a:t> CNF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dirty="0" smtClean="0"/>
                  <a:t>, prune redundant variables in clauses with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&gt; s</a:t>
                </a:r>
                <a:r>
                  <a:rPr lang="en-US" sz="2400" dirty="0" smtClean="0"/>
                  <a:t>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839200" cy="5257800"/>
              </a:xfrm>
              <a:blipFill rotWithShape="1">
                <a:blip r:embed="rId4"/>
                <a:stretch>
                  <a:fillRect l="-1241" t="-1043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by mapping [</a:t>
            </a:r>
            <a:r>
              <a:rPr lang="en-US" dirty="0" err="1" smtClean="0">
                <a:solidFill>
                  <a:srgbClr val="0070C0"/>
                </a:solidFill>
              </a:rPr>
              <a:t>Razborov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en-US" sz="2400" dirty="0" smtClean="0"/>
                  <a:t> is not expressible by </a:t>
                </a:r>
                <a:r>
                  <a:rPr lang="en-US" sz="2400" dirty="0" err="1" smtClean="0"/>
                  <a:t>pB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 smtClean="0"/>
                  <a:t>-CNF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en-US" sz="2400" dirty="0" smtClean="0"/>
                  <a:t> has a </a:t>
                </a:r>
                <a:r>
                  <a:rPr lang="en-US" sz="2400" b="1" dirty="0" smtClean="0"/>
                  <a:t>minimal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c</a:t>
                </a:r>
                <a:r>
                  <a:rPr lang="en-US" sz="2400" dirty="0" smtClean="0"/>
                  <a:t>-max-term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400" dirty="0" smtClean="0"/>
                  <a:t> of size &gt;=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 smtClean="0"/>
                  <a:t> + 1:</a:t>
                </a:r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∀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 smtClean="0"/>
                  <a:t>, for some assignment of other variables.</a:t>
                </a:r>
                <a:endParaRPr lang="en-US" sz="2000" dirty="0"/>
              </a:p>
              <a:p>
                <a:r>
                  <a:rPr lang="en-US" sz="2400" dirty="0" smtClean="0"/>
                  <a:t>Order terms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2400" dirty="0" smtClean="0"/>
                  <a:t>, and order variables arbitrarily.</a:t>
                </a:r>
              </a:p>
              <a:p>
                <a:r>
                  <a:rPr lang="en-US" sz="2400" dirty="0" smtClean="0"/>
                  <a:t>Split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𝒎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 smtClean="0"/>
                  <a:t> as follows:</a:t>
                </a:r>
              </a:p>
              <a:p>
                <a:pPr lvl="1"/>
                <a:r>
                  <a:rPr lang="en-US" sz="2000" dirty="0" smtClean="0"/>
                  <a:t>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lvl="1"/>
                <a:r>
                  <a:rPr lang="en-US" sz="2000" dirty="0" smtClean="0"/>
                  <a:t>Find first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, which allows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0" dirty="0" smtClean="0"/>
                  <a:t> (must exist!).</a:t>
                </a:r>
              </a:p>
              <a:p>
                <a:pPr lvl="1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be the set of variables set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= restriction of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0" dirty="0" smtClean="0"/>
                  <a:t> according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= restriction of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&gt;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c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2000" dirty="0" smtClean="0"/>
                  <a:t>Repeat until exactly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2000" dirty="0" smtClean="0"/>
                  <a:t>variables are set.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7"/>
                <a:stretch>
                  <a:fillRect l="-963" t="-1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1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by mapping [</a:t>
            </a:r>
            <a:r>
              <a:rPr lang="en-US" dirty="0" err="1" smtClean="0">
                <a:solidFill>
                  <a:srgbClr val="0070C0"/>
                </a:solidFill>
              </a:rPr>
              <a:t>Razborov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Key idea</a:t>
                </a:r>
                <a:r>
                  <a:rPr lang="en-US" sz="2800" dirty="0" smtClean="0"/>
                  <a:t>: injective mapping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sz="2800" b="0" i="1" smtClean="0">
                        <a:latin typeface="Cambria Math"/>
                      </a:rPr>
                      <m:t>→(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𝒂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800" dirty="0" smtClean="0"/>
                  <a:t>has </a:t>
                </a:r>
                <a:r>
                  <a:rPr lang="en-US" sz="2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𝑙𝑜𝑔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 smtClean="0"/>
                  <a:t>)</a:t>
                </a:r>
                <a:r>
                  <a:rPr lang="en-US" sz="2800" dirty="0" smtClean="0"/>
                  <a:t> bits </a:t>
                </a:r>
                <a:r>
                  <a:rPr lang="en-US" sz="1800" dirty="0" smtClean="0"/>
                  <a:t>(not clear, how to invert without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!).</a:t>
                </a:r>
              </a:p>
              <a:p>
                <a:r>
                  <a:rPr lang="en-US" sz="2800" dirty="0" smtClean="0"/>
                  <a:t>Inversion: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</m:oMath>
                </a14:m>
                <a:endParaRPr lang="en-US" sz="28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 smtClean="0"/>
                  <a:t>First term, which allows to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 to &gt; </a:t>
                </a:r>
                <a:r>
                  <a:rPr lang="en-US" sz="2400" b="1" i="1" dirty="0" smtClean="0">
                    <a:solidFill>
                      <a:srgbClr val="7030A0"/>
                    </a:solidFill>
                  </a:rPr>
                  <a:t>c </a:t>
                </a:r>
                <a:r>
                  <a:rPr lang="en-US" sz="2400" dirty="0" smtClean="0"/>
                  <a:t>is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sz="1600" dirty="0" smtClean="0"/>
                  <a:t>(it is first such a term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/>
                  <a:t> preserves the property,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1600" dirty="0" smtClean="0"/>
                  <a:t> don’t touch it).</a:t>
                </a:r>
              </a:p>
              <a:p>
                <a:pPr lvl="1"/>
                <a:r>
                  <a:rPr lang="en-US" sz="2400" dirty="0" smtClean="0"/>
                  <a:t>Set variables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(decode from </a:t>
                </a:r>
                <a:r>
                  <a:rPr lang="en-US" sz="2400" b="1" dirty="0" smtClean="0"/>
                  <a:t>O(|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</a:rPr>
                      <m:t>| </m:t>
                    </m:r>
                    <m:r>
                      <a:rPr lang="en-US" sz="2400" b="0" i="1" dirty="0" smtClean="0">
                        <a:latin typeface="Cambria Math"/>
                      </a:rPr>
                      <m:t>𝑙𝑜𝑔</m:t>
                    </m:r>
                    <m:r>
                      <a:rPr lang="en-US" sz="2400" b="1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b="1" dirty="0" smtClean="0"/>
                  <a:t>) </a:t>
                </a:r>
                <a:r>
                  <a:rPr lang="en-US" sz="2400" dirty="0" smtClean="0"/>
                  <a:t>bits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400" dirty="0" smtClean="0"/>
                  <a:t> their positions and values).</a:t>
                </a:r>
              </a:p>
              <a:p>
                <a:pPr lvl="1"/>
                <a:r>
                  <a:rPr lang="en-US" sz="2400" dirty="0" smtClean="0"/>
                  <a:t>Repeat with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, until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 smtClean="0"/>
                  <a:t> is recovered.</a:t>
                </a:r>
              </a:p>
              <a:p>
                <a:pPr lvl="1"/>
                <a:r>
                  <a:rPr lang="en-US" sz="2400" dirty="0" smtClean="0"/>
                  <a:t>Drop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80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|</a:t>
                </a:r>
                <a:r>
                  <a:rPr lang="en-US" sz="2800" b="1" dirty="0" smtClean="0">
                    <a:solidFill>
                      <a:schemeClr val="accent2"/>
                    </a:solidFill>
                  </a:rPr>
                  <a:t>a</a:t>
                </a:r>
                <a:r>
                  <a:rPr lang="en-US" sz="2800" dirty="0" smtClean="0"/>
                  <a:t>|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sz="2800" b="0" i="1" dirty="0" smtClean="0">
                        <a:latin typeface="Cambria Math"/>
                      </a:rPr>
                      <m:t>𝑙𝑜𝑔</m:t>
                    </m:r>
                    <m:r>
                      <a:rPr lang="en-US" sz="2800" b="1" i="1" dirty="0" smtClean="0"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𝑙𝑜𝑔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/>
                  <a:t> 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𝑙𝑜𝑔</m:t>
                    </m:r>
                    <m:r>
                      <a:rPr lang="en-US" sz="2800" b="1" i="1" dirty="0" smtClean="0">
                        <a:latin typeface="Cambria Math"/>
                      </a:rPr>
                      <m:t>⁡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8"/>
                <a:stretch>
                  <a:fillRect l="-1225" t="-1213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>
              <a:xfrm>
                <a:off x="3886200" y="5257800"/>
                <a:ext cx="1752600" cy="306324"/>
              </a:xfrm>
              <a:prstGeom prst="wedgeRoundRect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Encoding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257800"/>
                <a:ext cx="1752600" cy="306324"/>
              </a:xfrm>
              <a:prstGeom prst="wedgeRoundRectCallout">
                <a:avLst/>
              </a:prstGeom>
              <a:blipFill rotWithShape="1">
                <a:blip r:embed="rId7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Monotone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submodular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r>
                      <a:rPr lang="en-US" sz="24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sz="2400" i="1">
                        <a:latin typeface="Cambria Math"/>
                      </a:rPr>
                      <m:t>{</m:t>
                    </m:r>
                    <m:r>
                      <a:rPr lang="en-US" sz="2400" i="1">
                        <a:latin typeface="Cambria Math"/>
                      </a:rPr>
                      <m:t>0,…,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lit/>
                      </m:rPr>
                      <a:rPr lang="en-US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r>
                  <a:rPr lang="en-US" sz="2400" dirty="0" smtClean="0"/>
                  <a:t>Representable as a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monotone</a:t>
                </a:r>
                <a:r>
                  <a:rPr lang="en-US" sz="2400" dirty="0" smtClean="0"/>
                  <a:t> pseudo-Boolean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-DNF.</a:t>
                </a:r>
              </a:p>
              <a:p>
                <a:r>
                  <a:rPr lang="en-US" sz="2400" dirty="0" err="1" smtClean="0"/>
                  <a:t>Hastad’s</a:t>
                </a:r>
                <a:r>
                  <a:rPr lang="en-US" sz="2400" dirty="0" smtClean="0"/>
                  <a:t> switching lemma works for such formulas.</a:t>
                </a:r>
              </a:p>
              <a:p>
                <a:r>
                  <a:rPr lang="en-US" sz="2400" dirty="0" smtClean="0"/>
                  <a:t>PAC-learning / property testing: </a:t>
                </a:r>
              </a:p>
              <a:p>
                <a:pPr lvl="1"/>
                <a:r>
                  <a:rPr lang="en-US" sz="2400" dirty="0" smtClean="0"/>
                  <a:t>polynomial </a:t>
                </a:r>
                <a:r>
                  <a:rPr lang="en-US" sz="2400" dirty="0"/>
                  <a:t>query complexity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(log </a:t>
                </a:r>
                <a:r>
                  <a:rPr lang="en-US" sz="2400" b="1" dirty="0" smtClean="0"/>
                  <a:t>n</a:t>
                </a:r>
                <a:r>
                  <a:rPr lang="en-US" sz="2400" dirty="0" smtClean="0"/>
                  <a:t>/log </a:t>
                </a:r>
                <a:r>
                  <a:rPr lang="en-US" sz="2400" dirty="0" err="1"/>
                  <a:t>log</a:t>
                </a:r>
                <a:r>
                  <a:rPr lang="en-US" sz="2400" dirty="0"/>
                  <a:t> </a:t>
                </a:r>
                <a:r>
                  <a:rPr lang="en-US" sz="2400" b="1" dirty="0"/>
                  <a:t>n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Further work:</a:t>
                </a:r>
              </a:p>
              <a:p>
                <a:r>
                  <a:rPr lang="en-US" sz="2400" dirty="0" smtClean="0"/>
                  <a:t>Non-monotone </a:t>
                </a:r>
                <a:r>
                  <a:rPr lang="en-US" sz="2400" dirty="0" err="1" smtClean="0"/>
                  <a:t>submodular</a:t>
                </a:r>
                <a:r>
                  <a:rPr lang="en-US" sz="2400" dirty="0" smtClean="0"/>
                  <a:t> functions (in progress).</a:t>
                </a:r>
              </a:p>
              <a:p>
                <a:r>
                  <a:rPr lang="en-US" sz="2400" dirty="0" smtClean="0"/>
                  <a:t>What 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 is large?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108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0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Submodularity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Discrete analog of concavity, </a:t>
                </a:r>
                <a:r>
                  <a:rPr lang="en-US" sz="24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law </a:t>
                </a:r>
                <a:r>
                  <a:rPr lang="en-US" sz="24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of diminishing </a:t>
                </a:r>
                <a:r>
                  <a:rPr lang="en-US" sz="24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returns</a:t>
                </a:r>
              </a:p>
              <a:p>
                <a:pPr marL="0" indent="0">
                  <a:buNone/>
                </a:pPr>
                <a:endParaRPr lang="en-US" sz="24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effectLst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</a:rPr>
                      <m:t>𝒇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400" b="0" i="1" smtClean="0">
                        <a:effectLst/>
                        <a:latin typeface="Cambria Math"/>
                      </a:rPr>
                      <m:t>→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:</m:t>
                    </m:r>
                  </m:oMath>
                </a14:m>
                <a:endParaRPr lang="en-US" sz="2400" dirty="0" smtClean="0">
                  <a:effectLst/>
                </a:endParaRPr>
              </a:p>
              <a:p>
                <a:r>
                  <a:rPr lang="en-US" sz="2400" b="1" dirty="0" smtClean="0">
                    <a:effectLst/>
                  </a:rPr>
                  <a:t>Discrete 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1" i="1" smtClean="0">
                          <a:effectLst/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∪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{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}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effectLst/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𝑓𝑜𝑟</m:t>
                      </m:r>
                      <m:r>
                        <a:rPr lang="en-US" sz="2400" b="0" i="1" smtClean="0"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𝑆</m:t>
                      </m:r>
                      <m:r>
                        <a:rPr lang="en-US" sz="2400" b="0" i="1" dirty="0" smtClean="0">
                          <a:effectLst/>
                          <a:latin typeface="Cambria Math"/>
                        </a:rPr>
                        <m:t>⊆</m:t>
                      </m:r>
                      <m:r>
                        <a:rPr lang="en-US" sz="2400" b="0" i="1" dirty="0" smtClean="0">
                          <a:effectLst/>
                          <a:latin typeface="Cambria Math"/>
                        </a:rPr>
                        <m:t>𝑋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, 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𝑥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∉ </m:t>
                      </m:r>
                      <m:r>
                        <a:rPr lang="en-US" sz="2400" b="0" i="1" dirty="0">
                          <a:effectLst/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 smtClean="0">
                  <a:effectLst/>
                </a:endParaRPr>
              </a:p>
              <a:p>
                <a:r>
                  <a:rPr lang="en-US" sz="2400" b="1" dirty="0" err="1" smtClean="0">
                    <a:effectLst/>
                  </a:rPr>
                  <a:t>Submodular</a:t>
                </a:r>
                <a:r>
                  <a:rPr lang="en-US" sz="2400" b="1" dirty="0" smtClean="0">
                    <a:effectLst/>
                  </a:rPr>
                  <a:t> function: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effectLst/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/>
                      </a:rPr>
                      <m:t>,    ∀ 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⊆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⊆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∉</m:t>
                    </m:r>
                    <m:r>
                      <a:rPr lang="en-US" sz="2400" b="0" i="1" smtClean="0">
                        <a:effectLst/>
                        <a:latin typeface="Cambria Math"/>
                      </a:rPr>
                      <m:t>𝑇</m:t>
                    </m:r>
                  </m:oMath>
                </a14:m>
                <a:endParaRPr lang="en-US" sz="2400" b="1" dirty="0" smtClean="0">
                  <a:effectLst/>
                </a:endParaRPr>
              </a:p>
              <a:p>
                <a:r>
                  <a:rPr lang="en-US" sz="2400" b="1" dirty="0" smtClean="0"/>
                  <a:t>Examples: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 rotWithShape="1">
                <a:blip r:embed="rId6"/>
                <a:stretch>
                  <a:fillRect l="-1111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94360" y="4977914"/>
            <a:ext cx="8388237" cy="1641716"/>
            <a:chOff x="594360" y="4977914"/>
            <a:chExt cx="8388237" cy="164171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" y="5013474"/>
              <a:ext cx="4074731" cy="1606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912360" y="4977914"/>
              <a:ext cx="4070237" cy="1260892"/>
              <a:chOff x="1808797" y="19812680"/>
              <a:chExt cx="10764203" cy="3334572"/>
            </a:xfrm>
          </p:grpSpPr>
          <p:pic>
            <p:nvPicPr>
              <p:cNvPr id="6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8797" y="19812680"/>
                <a:ext cx="10098406" cy="3042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Rectangle 6"/>
              <p:cNvSpPr/>
              <p:nvPr/>
            </p:nvSpPr>
            <p:spPr bwMode="auto">
              <a:xfrm>
                <a:off x="11430000" y="22555200"/>
                <a:ext cx="1143000" cy="5920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9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Previous work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defTabSz="612775">
                  <a:buNone/>
                </a:pPr>
                <a:r>
                  <a:rPr lang="en-US" sz="4000" b="1" dirty="0" smtClean="0">
                    <a:effectLst/>
                    <a:latin typeface="Palatino Linotype" pitchFamily="18" charset="0"/>
                  </a:rPr>
                  <a:t>       Property testing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 [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Seshadhri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, 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Vondrak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, ICS’11]:</a:t>
                </a:r>
              </a:p>
              <a:p>
                <a:pPr lvl="1" defTabSz="612775">
                  <a:buFont typeface="Arial" pitchFamily="34" charset="0"/>
                  <a:buChar char="•"/>
                </a:pPr>
                <a:r>
                  <a:rPr lang="en-US" sz="4000" dirty="0" smtClean="0">
                    <a:effectLst/>
                    <a:latin typeface="Palatino Linotype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effectLst/>
                        <a:latin typeface="Cambria Math"/>
                      </a:rPr>
                      <m:t>pper</m:t>
                    </m:r>
                    <m:r>
                      <a:rPr lang="en-US" sz="4000" b="0" i="0" dirty="0" smtClean="0">
                        <a:effectLst/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dirty="0" smtClean="0">
                        <a:effectLst/>
                        <a:latin typeface="Cambria Math"/>
                      </a:rPr>
                      <m:t>bound</m:t>
                    </m:r>
                    <m:r>
                      <a:rPr lang="en-US" sz="4000" b="0" i="0" dirty="0" smtClean="0">
                        <a:effectLst/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𝟏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/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𝝐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𝑶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40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b="1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𝒏</m:t>
                            </m:r>
                          </m:e>
                        </m:rad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000" dirty="0" smtClean="0">
                    <a:effectLst/>
                    <a:latin typeface="Palatino Linotype" pitchFamily="18" charset="0"/>
                  </a:rPr>
                  <a:t>. </a:t>
                </a:r>
              </a:p>
              <a:p>
                <a:pPr lvl="1" defTabSz="612775">
                  <a:buFont typeface="Arial" pitchFamily="34" charset="0"/>
                  <a:buChar char="•"/>
                </a:pPr>
                <a:r>
                  <a:rPr lang="en-US" sz="4000" dirty="0" smtClean="0">
                    <a:effectLst/>
                    <a:latin typeface="Palatino Linotype" pitchFamily="18" charset="0"/>
                  </a:rPr>
                  <a:t>Lower bound: </a:t>
                </a:r>
                <a14:m>
                  <m:oMath xmlns:m="http://schemas.openxmlformats.org/officeDocument/2006/math">
                    <m:r>
                      <a:rPr lang="en-US" sz="4000" b="1" i="0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𝛀</m:t>
                    </m:r>
                    <m:d>
                      <m:dPr>
                        <m:ctrlP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4000" b="1" dirty="0" smtClean="0">
                  <a:effectLst/>
                  <a:latin typeface="Palatino Linotype" pitchFamily="18" charset="0"/>
                </a:endParaRPr>
              </a:p>
              <a:p>
                <a:pPr marL="457200" lvl="1" indent="0" defTabSz="612775">
                  <a:buNone/>
                </a:pPr>
                <a:r>
                  <a:rPr lang="en-US" sz="4000" dirty="0" smtClean="0">
                    <a:effectLst/>
                    <a:latin typeface="Palatino Linotype" pitchFamily="18" charset="0"/>
                  </a:rPr>
                  <a:t>Special case: coverage functions [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Chakrabarty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, Huang, ICALP’12].</a:t>
                </a:r>
              </a:p>
              <a:p>
                <a:pPr marL="457200" lvl="1" indent="0" defTabSz="612775">
                  <a:buNone/>
                </a:pPr>
                <a:endParaRPr lang="en-US" sz="4000" b="1" dirty="0">
                  <a:latin typeface="Palatino Linotype" pitchFamily="18" charset="0"/>
                </a:endParaRPr>
              </a:p>
              <a:p>
                <a:pPr marL="457200" lvl="1" indent="0" defTabSz="612775">
                  <a:buNone/>
                </a:pPr>
                <a:r>
                  <a:rPr lang="en-US" sz="4000" b="1" dirty="0" smtClean="0">
                    <a:effectLst/>
                    <a:latin typeface="Palatino Linotype" pitchFamily="18" charset="0"/>
                  </a:rPr>
                  <a:t>Learning everywhere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 </a:t>
                </a:r>
                <a:r>
                  <a:rPr lang="en-US" sz="4000" dirty="0">
                    <a:effectLst/>
                    <a:latin typeface="Palatino Linotype" pitchFamily="18" charset="0"/>
                  </a:rPr>
                  <a:t>(with membership queries) [</a:t>
                </a:r>
                <a:r>
                  <a:rPr lang="en-US" sz="4000" dirty="0" err="1">
                    <a:effectLst/>
                    <a:latin typeface="Palatino Linotype" pitchFamily="18" charset="0"/>
                  </a:rPr>
                  <a:t>Goemans</a:t>
                </a:r>
                <a:r>
                  <a:rPr lang="en-US" sz="4000" dirty="0">
                    <a:effectLst/>
                    <a:latin typeface="Palatino Linotype" pitchFamily="18" charset="0"/>
                  </a:rPr>
                  <a:t>, Harvey, Iwata, </a:t>
                </a:r>
                <a:r>
                  <a:rPr lang="en-US" sz="4000" dirty="0" err="1">
                    <a:effectLst/>
                    <a:latin typeface="Palatino Linotype" pitchFamily="18" charset="0"/>
                  </a:rPr>
                  <a:t>Mirrokni</a:t>
                </a:r>
                <a:r>
                  <a:rPr lang="en-US" sz="4000" dirty="0">
                    <a:effectLst/>
                    <a:latin typeface="Palatino Linotype" pitchFamily="18" charset="0"/>
                  </a:rPr>
                  <a:t>, SODA’09]: 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b="0" i="1" smtClean="0">
                            <a:effectLst/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effectLst/>
                            <a:latin typeface="Cambria Math"/>
                          </a:rPr>
                          <m:t>Θ</m:t>
                        </m:r>
                      </m:e>
                    </m:acc>
                    <m:d>
                      <m:dPr>
                        <m:ctrlPr>
                          <a:rPr lang="en-US" sz="4000" b="0" i="1" dirty="0" smtClean="0">
                            <a:effectLst/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4000" b="0" i="1" dirty="0" smtClean="0">
                                <a:effectLst/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b="0" i="1" dirty="0" smtClean="0"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4000" dirty="0" smtClean="0">
                    <a:effectLst/>
                    <a:latin typeface="Palatino Linotype" pitchFamily="18" charset="0"/>
                  </a:rPr>
                  <a:t>-approximation.</a:t>
                </a:r>
              </a:p>
              <a:p>
                <a:pPr marL="457200" lvl="1" indent="0" defTabSz="612775">
                  <a:buNone/>
                </a:pPr>
                <a:endParaRPr lang="en-US" sz="4000" b="1" dirty="0">
                  <a:latin typeface="Palatino Linotype" pitchFamily="18" charset="0"/>
                </a:endParaRPr>
              </a:p>
              <a:p>
                <a:pPr marL="457200" lvl="1" indent="0" defTabSz="612775">
                  <a:buNone/>
                </a:pPr>
                <a:r>
                  <a:rPr lang="en-US" sz="4000" b="1" dirty="0" smtClean="0">
                    <a:effectLst/>
                    <a:latin typeface="Palatino Linotype" pitchFamily="18" charset="0"/>
                  </a:rPr>
                  <a:t>PAC-like learning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 </a:t>
                </a:r>
                <a:r>
                  <a:rPr lang="en-US" sz="4000" b="1" dirty="0" err="1" smtClean="0">
                    <a:solidFill>
                      <a:srgbClr val="FF0000"/>
                    </a:solidFill>
                    <a:effectLst/>
                    <a:latin typeface="Palatino Linotype" pitchFamily="18" charset="0"/>
                  </a:rPr>
                  <a:t>Lipschitz</a:t>
                </a:r>
                <a:r>
                  <a:rPr lang="en-US" sz="4000" b="1" dirty="0" smtClean="0">
                    <a:solidFill>
                      <a:srgbClr val="FF0000"/>
                    </a:solidFill>
                    <a:effectLst/>
                    <a:latin typeface="Palatino Linotype" pitchFamily="18" charset="0"/>
                  </a:rPr>
                  <a:t> 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submodular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 functions (under uniform/product </a:t>
                </a:r>
                <a:r>
                  <a:rPr lang="en-US" sz="4000" dirty="0">
                    <a:effectLst/>
                    <a:latin typeface="Palatino Linotype" pitchFamily="18" charset="0"/>
                  </a:rPr>
                  <a:t>distributions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)</a:t>
                </a:r>
              </a:p>
              <a:p>
                <a:pPr marL="1028700" lvl="1" indent="-571500" defTabSz="612775">
                  <a:buFont typeface="Arial" pitchFamily="34" charset="0"/>
                  <a:buChar char="•"/>
                </a:pPr>
                <a:r>
                  <a:rPr lang="en-US" sz="4000" dirty="0" smtClean="0">
                    <a:effectLst/>
                    <a:latin typeface="Palatino Linotype" pitchFamily="18" charset="0"/>
                  </a:rPr>
                  <a:t>Multiplicative error </a:t>
                </a:r>
                <a:r>
                  <a:rPr lang="en-US" sz="4000" dirty="0">
                    <a:effectLst/>
                    <a:latin typeface="Palatino Linotype" pitchFamily="18" charset="0"/>
                  </a:rPr>
                  <a:t>[</a:t>
                </a:r>
                <a:r>
                  <a:rPr lang="en-US" sz="4000" dirty="0" err="1">
                    <a:effectLst/>
                    <a:latin typeface="Palatino Linotype" pitchFamily="18" charset="0"/>
                  </a:rPr>
                  <a:t>Balcan</a:t>
                </a:r>
                <a:r>
                  <a:rPr lang="en-US" sz="4000" dirty="0">
                    <a:effectLst/>
                    <a:latin typeface="Palatino Linotype" pitchFamily="18" charset="0"/>
                  </a:rPr>
                  <a:t>, Harvey, STOC’11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]</a:t>
                </a:r>
              </a:p>
              <a:p>
                <a:pPr marL="1028700" lvl="1" indent="-571500" defTabSz="612775">
                  <a:buFont typeface="Arial" pitchFamily="34" charset="0"/>
                  <a:buChar char="•"/>
                </a:pPr>
                <a:r>
                  <a:rPr lang="en-US" sz="4000" dirty="0" smtClean="0">
                    <a:effectLst/>
                    <a:latin typeface="Palatino Linotype" pitchFamily="18" charset="0"/>
                  </a:rPr>
                  <a:t>Additive error [Gupta, 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Hardt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, Roth, Ullman, STOC’11]</a:t>
                </a:r>
              </a:p>
              <a:p>
                <a:pPr lvl="1" defTabSz="612775"/>
                <a:endParaRPr lang="en-US" sz="4000" b="1" dirty="0" smtClean="0">
                  <a:effectLst/>
                  <a:latin typeface="Palatino Linotype" pitchFamily="18" charset="0"/>
                </a:endParaRPr>
              </a:p>
              <a:p>
                <a:pPr marL="457200" lvl="1" indent="0" defTabSz="612775">
                  <a:buNone/>
                </a:pPr>
                <a:r>
                  <a:rPr lang="en-US" sz="4000" b="1" dirty="0" smtClean="0">
                    <a:effectLst/>
                    <a:latin typeface="Palatino Linotype" pitchFamily="18" charset="0"/>
                  </a:rPr>
                  <a:t>SQ-learning 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submodular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 functions with additive error [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Cheraghchi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, </a:t>
                </a:r>
                <a:r>
                  <a:rPr lang="en-US" sz="4000" dirty="0" err="1" smtClean="0">
                    <a:effectLst/>
                    <a:latin typeface="Palatino Linotype" pitchFamily="18" charset="0"/>
                  </a:rPr>
                  <a:t>Klivans</a:t>
                </a:r>
                <a:r>
                  <a:rPr lang="en-US" sz="4000" dirty="0" smtClean="0">
                    <a:effectLst/>
                    <a:latin typeface="Palatino Linotype" pitchFamily="18" charset="0"/>
                  </a:rPr>
                  <a:t>, Kothari, Lee, SODA’11] (via noise stability)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5200" y="1899916"/>
                <a:ext cx="6477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Gap in query complexity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99916"/>
                <a:ext cx="6477000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9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results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𝑋</m:t>
                    </m:r>
                    <m:r>
                      <a:rPr lang="en-US" sz="2600" i="1" dirty="0" smtClean="0">
                        <a:effectLst/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 dirty="0" smtClean="0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effectLst/>
                            <a:latin typeface="Cambria Math"/>
                          </a:rPr>
                          <m:t>1,</m:t>
                        </m:r>
                        <m:r>
                          <a:rPr lang="en-US" sz="2600" b="0" i="1" dirty="0" smtClean="0">
                            <a:effectLst/>
                            <a:latin typeface="Cambria Math"/>
                          </a:rPr>
                          <m:t>…, </m:t>
                        </m:r>
                        <m:r>
                          <a:rPr lang="en-US" sz="2600" b="1" i="1" dirty="0" smtClean="0">
                            <a:effectLst/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600" b="0" i="1" dirty="0" smtClean="0">
                        <a:effectLst/>
                        <a:latin typeface="Cambria Math"/>
                      </a:rPr>
                      <m:t>,  </m:t>
                    </m:r>
                  </m:oMath>
                </a14:m>
                <a:r>
                  <a:rPr lang="en-US" sz="26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dirty="0" smtClean="0">
                        <a:effectLst/>
                        <a:latin typeface="Cambria Math"/>
                      </a:rPr>
                      <m:t>S</m:t>
                    </m:r>
                    <m:r>
                      <a:rPr lang="en-US" sz="2600" b="0" i="1" dirty="0" smtClean="0">
                        <a:effectLst/>
                        <a:latin typeface="Cambria Math"/>
                      </a:rPr>
                      <m:t>⊆</m:t>
                    </m:r>
                    <m:r>
                      <a:rPr lang="en-US" sz="2600" b="0" i="1" dirty="0" smtClean="0">
                        <a:effectLst/>
                        <a:latin typeface="Cambria Math"/>
                      </a:rPr>
                      <m:t>𝑋</m:t>
                    </m:r>
                    <m:r>
                      <a:rPr lang="en-US" sz="2600" b="0" i="1" dirty="0" smtClean="0">
                        <a:effectLst/>
                        <a:latin typeface="Cambria Math"/>
                      </a:rPr>
                      <m:t> </m:t>
                    </m:r>
                    <m:r>
                      <a:rPr lang="en-US" sz="2600" b="1" i="1" dirty="0" smtClean="0">
                        <a:effectLst/>
                        <a:latin typeface="Cambria Math"/>
                      </a:rPr>
                      <m:t>⟺</m:t>
                    </m:r>
                    <m:r>
                      <a:rPr lang="en-US" sz="2600" b="0" i="1" dirty="0" smtClean="0">
                        <a:effectLst/>
                        <a:latin typeface="Cambria Math"/>
                      </a:rPr>
                      <m:t> </m:t>
                    </m:r>
                    <m:r>
                      <a:rPr lang="en-US" sz="2600" b="0" i="1" dirty="0" smtClean="0">
                        <a:effectLst/>
                        <a:latin typeface="Cambria Math"/>
                      </a:rPr>
                      <m:t>𝑆</m:t>
                    </m:r>
                    <m:r>
                      <a:rPr lang="en-US" sz="2600" b="0" i="1" dirty="0" smtClean="0">
                        <a:effectLst/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600" b="0" i="1" dirty="0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dirty="0" smtClean="0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0" i="1" dirty="0" smtClean="0">
                                <a:effectLst/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1" i="1" dirty="0" smtClean="0">
                            <a:effectLst/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latin typeface="Cambria Math"/>
                      </a:rPr>
                      <m:t>⟺</m:t>
                    </m:r>
                  </m:oMath>
                </a14:m>
                <a:r>
                  <a:rPr lang="en-US" sz="2600" dirty="0" smtClean="0">
                    <a:effectLst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dirty="0" smtClean="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1" dirty="0" smtClean="0">
                        <a:effectLst/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dirty="0" smtClean="0">
                            <a:effectLst/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i="1" dirty="0">
                        <a:latin typeface="Cambria Math"/>
                      </a:rPr>
                      <m:t>)</m:t>
                    </m:r>
                    <m:r>
                      <a:rPr lang="en-US" sz="2600" i="1" dirty="0" smtClean="0">
                        <a:latin typeface="Cambria Math"/>
                      </a:rPr>
                      <m:t> </m:t>
                    </m:r>
                    <m:r>
                      <a:rPr lang="en-US" sz="2600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6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endParaRPr lang="en-US" sz="2800" dirty="0" smtClean="0">
                  <a:effectLst/>
                </a:endParaRPr>
              </a:p>
              <a:p>
                <a:r>
                  <a:rPr lang="en-US" sz="2800" b="1" dirty="0" smtClean="0">
                    <a:effectLst/>
                  </a:rPr>
                  <a:t>Structural result: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effectLst/>
                  </a:rPr>
                  <a:t>Every </a:t>
                </a:r>
                <a:r>
                  <a:rPr lang="en-US" sz="2800" b="1" dirty="0" smtClean="0">
                    <a:solidFill>
                      <a:srgbClr val="0070C0"/>
                    </a:solidFill>
                    <a:effectLst/>
                  </a:rPr>
                  <a:t>monotone</a:t>
                </a:r>
                <a:r>
                  <a:rPr lang="en-US" sz="2800" dirty="0" smtClean="0">
                    <a:effectLst/>
                  </a:rPr>
                  <a:t> </a:t>
                </a:r>
                <a:r>
                  <a:rPr lang="en-US" sz="2800" dirty="0" err="1">
                    <a:effectLst/>
                  </a:rPr>
                  <a:t>submodular</a:t>
                </a:r>
                <a:r>
                  <a:rPr lang="en-US" sz="2800" dirty="0">
                    <a:effectLst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800" b="1" i="1">
                        <a:effectLst/>
                        <a:latin typeface="Cambria Math"/>
                      </a:rPr>
                      <m:t>𝒇</m:t>
                    </m:r>
                    <m:r>
                      <a:rPr lang="en-US" sz="2800" i="1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800" i="1">
                        <a:effectLst/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effectLst/>
                        <a:latin typeface="Cambria Math"/>
                      </a:rPr>
                      <m:t>{</m:t>
                    </m:r>
                    <m:r>
                      <a:rPr lang="en-US" sz="2800" i="1">
                        <a:effectLst/>
                        <a:latin typeface="Cambria Math"/>
                      </a:rPr>
                      <m:t>0, …,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  <m:r>
                      <m:rPr>
                        <m:lit/>
                      </m:rPr>
                      <a:rPr lang="en-US" sz="2800" i="1">
                        <a:effectLst/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effectLst/>
                  </a:rPr>
                  <a:t>can </a:t>
                </a:r>
                <a:r>
                  <a:rPr lang="en-US" sz="2800" dirty="0">
                    <a:effectLst/>
                  </a:rPr>
                  <a:t>be represented as a </a:t>
                </a:r>
                <a:r>
                  <a:rPr lang="en-US" sz="2800" b="1" dirty="0" smtClean="0">
                    <a:solidFill>
                      <a:srgbClr val="0070C0"/>
                    </a:solidFill>
                    <a:effectLst/>
                  </a:rPr>
                  <a:t>monotone</a:t>
                </a:r>
                <a:r>
                  <a:rPr lang="en-US" sz="2800" dirty="0" smtClean="0">
                    <a:effectLst/>
                  </a:rPr>
                  <a:t> </a:t>
                </a:r>
                <a:r>
                  <a:rPr lang="en-US" sz="2800" dirty="0">
                    <a:effectLst/>
                  </a:rPr>
                  <a:t>pseudo-Boolean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>
                    <a:effectLst/>
                  </a:rPr>
                  <a:t>-DNF</a:t>
                </a:r>
                <a:r>
                  <a:rPr lang="en-US" sz="2800" dirty="0" smtClean="0">
                    <a:effectLst/>
                  </a:rPr>
                  <a:t>.</a:t>
                </a:r>
              </a:p>
              <a:p>
                <a:endParaRPr lang="en-US" sz="2800" b="1" dirty="0" smtClean="0">
                  <a:solidFill>
                    <a:srgbClr val="FF3300"/>
                  </a:solidFill>
                </a:endParaRPr>
              </a:p>
              <a:p>
                <a:r>
                  <a:rPr lang="en-US" sz="2800" b="1" dirty="0" smtClean="0">
                    <a:solidFill>
                      <a:srgbClr val="FF3300"/>
                    </a:solidFill>
                  </a:rPr>
                  <a:t>Pseudo-</a:t>
                </a:r>
                <a:r>
                  <a:rPr lang="en-US" sz="2800" b="1" dirty="0" smtClean="0"/>
                  <a:t>Boolean </a:t>
                </a:r>
                <a:r>
                  <a:rPr lang="en-US" sz="2800" b="1" dirty="0"/>
                  <a:t>k-DNF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∨ 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m:rPr>
                        <m:lit/>
                      </m:rPr>
                      <a:rPr lang="en-US" sz="2800" i="1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0, …,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lit/>
                      </m:rP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FF3300"/>
                          </a:solidFill>
                          <a:latin typeface="Cambria Math"/>
                        </a:rPr>
                        <m:t>𝒎𝒂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33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latin typeface="Cambria Math"/>
                            </a:rPr>
                            <m:t>…∧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)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>
                  <a:effectLst/>
                </a:endParaRPr>
              </a:p>
              <a:p>
                <a:r>
                  <a:rPr lang="en-US" sz="2800" b="1" dirty="0" smtClean="0">
                    <a:effectLst/>
                  </a:rPr>
                  <a:t>Learning and testing (informal):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effectLst/>
                  </a:rPr>
                  <a:t>Polynomial query complexity for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>
                    <a:effectLst/>
                  </a:rPr>
                  <a:t> = </a:t>
                </a:r>
                <a:r>
                  <a:rPr lang="en-US" sz="2800" b="1" dirty="0" smtClean="0">
                    <a:effectLst/>
                  </a:rPr>
                  <a:t>o</a:t>
                </a:r>
                <a:r>
                  <a:rPr lang="en-US" sz="2800" dirty="0" smtClean="0">
                    <a:effectLst/>
                  </a:rPr>
                  <a:t>(log </a:t>
                </a:r>
                <a:r>
                  <a:rPr lang="en-US" sz="2800" b="1" dirty="0" smtClean="0">
                    <a:effectLst/>
                  </a:rPr>
                  <a:t>n</a:t>
                </a:r>
                <a:r>
                  <a:rPr lang="en-US" sz="2800" dirty="0" smtClean="0">
                    <a:effectLst/>
                  </a:rPr>
                  <a:t> / log </a:t>
                </a:r>
                <a:r>
                  <a:rPr lang="en-US" sz="2800" dirty="0" err="1" smtClean="0">
                    <a:effectLst/>
                  </a:rPr>
                  <a:t>log</a:t>
                </a:r>
                <a:r>
                  <a:rPr lang="en-US" sz="2800" dirty="0" smtClean="0">
                    <a:effectLst/>
                  </a:rPr>
                  <a:t> </a:t>
                </a:r>
                <a:r>
                  <a:rPr lang="en-US" sz="2800" b="1" dirty="0" smtClean="0">
                    <a:effectLst/>
                  </a:rPr>
                  <a:t>n</a:t>
                </a:r>
                <a:r>
                  <a:rPr lang="en-US" sz="2800" dirty="0" smtClean="0">
                    <a:effectLst/>
                  </a:rPr>
                  <a:t>) for </a:t>
                </a:r>
                <a:r>
                  <a:rPr lang="en-US" sz="2800" b="1" dirty="0" smtClean="0">
                    <a:solidFill>
                      <a:srgbClr val="0070C0"/>
                    </a:solidFill>
                    <a:effectLst/>
                  </a:rPr>
                  <a:t>monotone</a:t>
                </a:r>
                <a:r>
                  <a:rPr lang="en-US" sz="2800" dirty="0" smtClean="0">
                    <a:effectLst/>
                  </a:rPr>
                  <a:t> </a:t>
                </a:r>
                <a:r>
                  <a:rPr lang="en-US" sz="2800" dirty="0" err="1" smtClean="0">
                    <a:effectLst/>
                  </a:rPr>
                  <a:t>submodular</a:t>
                </a:r>
                <a:r>
                  <a:rPr lang="en-US" sz="2800" dirty="0" smtClean="0">
                    <a:effectLst/>
                  </a:rPr>
                  <a:t> functions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>
                  <a:effectLst/>
                </a:endParaRPr>
              </a:p>
              <a:p>
                <a:endParaRPr lang="en-US" dirty="0" smtClean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953000"/>
              </a:xfrm>
              <a:blipFill rotWithShape="1">
                <a:blip r:embed="rId7"/>
                <a:stretch>
                  <a:fillRect l="-1182" t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Bounded integral range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8898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effectLst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/>
                      </a:rPr>
                      <m:t>𝒇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/>
                      </a:rPr>
                      <m:t>{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0,…,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/>
                      </a:rPr>
                      <m:t>}</m:t>
                    </m:r>
                  </m:oMath>
                </a14:m>
                <a:r>
                  <a:rPr lang="en-US" b="0" dirty="0" smtClean="0">
                    <a:effectLst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</m:oMath>
                </a14:m>
                <a:r>
                  <a:rPr lang="en-US" b="0" dirty="0" smtClean="0">
                    <a:effectLst/>
                  </a:rPr>
                  <a:t> is a constant.</a:t>
                </a:r>
              </a:p>
              <a:p>
                <a:endParaRPr lang="en-US" dirty="0">
                  <a:effectLst/>
                </a:endParaRPr>
              </a:p>
              <a:p>
                <a:r>
                  <a:rPr lang="en-US" b="1" dirty="0" smtClean="0">
                    <a:effectLst/>
                  </a:rPr>
                  <a:t>Case study</a:t>
                </a:r>
                <a:r>
                  <a:rPr lang="en-US" b="0" dirty="0" smtClean="0">
                    <a:effectLst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</m:oMath>
                </a14:m>
                <a:r>
                  <a:rPr lang="en-US" b="0" dirty="0" smtClean="0">
                    <a:effectLst/>
                  </a:rPr>
                  <a:t> = 1 (Boolean functions)</a:t>
                </a:r>
              </a:p>
              <a:p>
                <a:pPr marL="1085850" lvl="1" indent="-685800"/>
                <a:r>
                  <a:rPr lang="en-US" dirty="0" smtClean="0">
                    <a:effectLst/>
                  </a:rPr>
                  <a:t>Monotone </a:t>
                </a:r>
                <a:r>
                  <a:rPr lang="en-US" dirty="0" err="1" smtClean="0">
                    <a:effectLst/>
                  </a:rPr>
                  <a:t>submodular</a:t>
                </a:r>
                <a:r>
                  <a:rPr lang="en-US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effectLst/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 (monomial)</a:t>
                </a:r>
              </a:p>
              <a:p>
                <a:pPr marL="1085850" lvl="1" indent="-685800"/>
                <a:r>
                  <a:rPr lang="en-US" b="0" dirty="0" err="1" smtClean="0">
                    <a:effectLst/>
                  </a:rPr>
                  <a:t>Submodular</a:t>
                </a:r>
                <a:r>
                  <a:rPr lang="en-US" b="0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effectLst/>
                        <a:latin typeface="Cambria Math"/>
                      </a:rPr>
                      <m:t>∨…∨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effectLst/>
                        <a:latin typeface="Cambria Math"/>
                      </a:rPr>
                      <m:t>)∧(</m:t>
                    </m:r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i="1">
                        <a:effectLst/>
                        <a:latin typeface="Cambria Math"/>
                      </a:rPr>
                      <m:t>∨…∨</m:t>
                    </m:r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i="1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effectLst/>
                  </a:rPr>
                  <a:t> (2-term CNF)</a:t>
                </a:r>
              </a:p>
              <a:p>
                <a:endParaRPr lang="en-US" dirty="0">
                  <a:effectLst/>
                </a:endParaRPr>
              </a:p>
              <a:p>
                <a:r>
                  <a:rPr lang="en-US" b="1" dirty="0" smtClean="0">
                    <a:effectLst/>
                  </a:rPr>
                  <a:t>Theorem: </a:t>
                </a:r>
                <a:r>
                  <a:rPr lang="en-US" dirty="0" smtClean="0">
                    <a:effectLst/>
                  </a:rPr>
                  <a:t>Every </a:t>
                </a:r>
                <a:r>
                  <a:rPr lang="en-US" b="1" dirty="0" smtClean="0">
                    <a:solidFill>
                      <a:srgbClr val="0070C0"/>
                    </a:solidFill>
                    <a:effectLst/>
                  </a:rPr>
                  <a:t>monotone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 err="1" smtClean="0">
                    <a:effectLst/>
                  </a:rPr>
                  <a:t>submodular</a:t>
                </a:r>
                <a:r>
                  <a:rPr lang="en-US" dirty="0" smtClean="0">
                    <a:effectLst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/>
                      </a:rPr>
                      <m:t>𝒇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/>
                      </a:rPr>
                      <m:t>{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0, …,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/>
                      </a:rPr>
                      <m:t>}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effectLst/>
                  </a:rPr>
                  <a:t>can be represented as a </a:t>
                </a:r>
                <a:r>
                  <a:rPr lang="en-US" b="1" dirty="0" smtClean="0">
                    <a:solidFill>
                      <a:srgbClr val="0070C0"/>
                    </a:solidFill>
                    <a:effectLst/>
                  </a:rPr>
                  <a:t>monotone</a:t>
                </a:r>
                <a:r>
                  <a:rPr lang="en-US" dirty="0" smtClean="0">
                    <a:effectLst/>
                  </a:rPr>
                  <a:t> pseudo-Boolean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effectLst/>
                  </a:rPr>
                  <a:t>-DNF. </a:t>
                </a:r>
              </a:p>
              <a:p>
                <a:r>
                  <a:rPr lang="en-US" sz="2800" dirty="0" smtClean="0"/>
                  <a:t>Note: converse is false (e.g.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  <m:r>
                      <a:rPr lang="en-US" sz="2800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≥ 2</m:t>
                    </m:r>
                  </m:oMath>
                </a14:m>
                <a:r>
                  <a:rPr lang="en-US" sz="2800" dirty="0" smtClean="0"/>
                  <a:t>, otherwise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 smtClean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8898"/>
                <a:ext cx="8229600" cy="4525963"/>
              </a:xfrm>
              <a:blipFill rotWithShape="1">
                <a:blip r:embed="rId6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178407" y="5362926"/>
            <a:ext cx="7838593" cy="1436132"/>
            <a:chOff x="1178407" y="5362926"/>
            <a:chExt cx="7838593" cy="1436132"/>
          </a:xfrm>
        </p:grpSpPr>
        <p:grpSp>
          <p:nvGrpSpPr>
            <p:cNvPr id="19" name="Group 18"/>
            <p:cNvGrpSpPr/>
            <p:nvPr/>
          </p:nvGrpSpPr>
          <p:grpSpPr>
            <a:xfrm>
              <a:off x="1178407" y="5362926"/>
              <a:ext cx="2711006" cy="1436132"/>
              <a:chOff x="3238455" y="5334000"/>
              <a:chExt cx="2711006" cy="1436132"/>
            </a:xfrm>
          </p:grpSpPr>
          <p:sp>
            <p:nvSpPr>
              <p:cNvPr id="4" name="Flowchart: Decision 3"/>
              <p:cNvSpPr/>
              <p:nvPr/>
            </p:nvSpPr>
            <p:spPr>
              <a:xfrm>
                <a:off x="3238455" y="5638800"/>
                <a:ext cx="1908303" cy="832122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889413" y="6400800"/>
                    <a:ext cx="30319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∅</m:t>
                        </m:r>
                      </m:oMath>
                    </a14:m>
                    <a:r>
                      <a:rPr lang="en-US" b="1" dirty="0" smtClean="0"/>
                      <a:t> </a:t>
                    </a:r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413" y="6400800"/>
                    <a:ext cx="303193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000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890216" y="5334000"/>
                    <a:ext cx="30319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216" y="5334000"/>
                    <a:ext cx="303193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3429000" y="6113780"/>
                <a:ext cx="1566161" cy="1778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022833" y="5732258"/>
                    <a:ext cx="30319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r>
                      <a:rPr lang="en-US" b="1" dirty="0" smtClean="0">
                        <a:solidFill>
                          <a:srgbClr val="00B050"/>
                        </a:solidFill>
                      </a:rPr>
                      <a:t> </a:t>
                    </a:r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833" y="5732258"/>
                    <a:ext cx="303193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4025769" y="6096000"/>
                    <a:ext cx="30319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oMath>
                    </a14:m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 </a:t>
                    </a:r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769" y="6096000"/>
                    <a:ext cx="30319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4995161" y="5547592"/>
                    <a:ext cx="93141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oMath>
                    </a14:m>
                    <a:r>
                      <a:rPr lang="en-US" b="1" dirty="0" smtClean="0">
                        <a:solidFill>
                          <a:srgbClr val="00B050"/>
                        </a:solidFill>
                      </a:rPr>
                      <a:t> </a:t>
                    </a:r>
                    <a:endParaRPr lang="en-US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5161" y="5547592"/>
                    <a:ext cx="931419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4995161" y="6167120"/>
                    <a:ext cx="9543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oMath>
                    </a14:m>
                    <a:r>
                      <a:rPr lang="en-US" b="1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5161" y="6167120"/>
                    <a:ext cx="95430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87800" y="5610965"/>
                  <a:ext cx="5029200" cy="945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b="0" dirty="0" smtClean="0"/>
                    <a:t>  (2-DNF)</a:t>
                  </a:r>
                </a:p>
                <a:p>
                  <a:endParaRPr lang="en-US" b="0" dirty="0" smtClean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∅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b="0" dirty="0" smtClean="0"/>
                    <a:t>   =&gt;  not </a:t>
                  </a:r>
                  <a:r>
                    <a:rPr lang="en-US" b="0" dirty="0" err="1" smtClean="0"/>
                    <a:t>submodular</a:t>
                  </a:r>
                  <a:endParaRPr lang="en-US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800" y="5610965"/>
                  <a:ext cx="5029200" cy="94564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42" t="-2564" b="-8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91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304800"/>
                <a:ext cx="8229600" cy="4525963"/>
              </a:xfrm>
            </p:spPr>
            <p:txBody>
              <a:bodyPr/>
              <a:lstStyle/>
              <a:p>
                <a:r>
                  <a:rPr lang="en-US" sz="2800" b="1" dirty="0" smtClean="0">
                    <a:effectLst/>
                  </a:rPr>
                  <a:t>Theorem: </a:t>
                </a:r>
                <a:r>
                  <a:rPr lang="en-US" sz="2800" dirty="0" smtClean="0">
                    <a:effectLst/>
                  </a:rPr>
                  <a:t>Every </a:t>
                </a:r>
                <a:r>
                  <a:rPr lang="en-US" sz="2800" b="1" dirty="0" smtClean="0">
                    <a:effectLst/>
                  </a:rPr>
                  <a:t>monotone</a:t>
                </a:r>
                <a:r>
                  <a:rPr lang="en-US" sz="2800" dirty="0" smtClean="0">
                    <a:effectLst/>
                  </a:rPr>
                  <a:t> </a:t>
                </a:r>
                <a:r>
                  <a:rPr lang="en-US" sz="2800" dirty="0" err="1" smtClean="0">
                    <a:effectLst/>
                  </a:rPr>
                  <a:t>submodular</a:t>
                </a:r>
                <a:r>
                  <a:rPr lang="en-US" sz="2800" dirty="0" smtClean="0">
                    <a:effectLst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effectLst/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effectLst/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sz="2800" b="0" i="1" smtClean="0">
                        <a:effectLst/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effectLst/>
                        <a:latin typeface="Cambria Math"/>
                      </a:rPr>
                      <m:t>{</m:t>
                    </m:r>
                    <m:r>
                      <a:rPr lang="en-US" sz="2800" b="0" i="1" smtClean="0">
                        <a:effectLst/>
                        <a:latin typeface="Cambria Math"/>
                      </a:rPr>
                      <m:t>0, …,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  <m:r>
                      <m:rPr>
                        <m:lit/>
                      </m:rPr>
                      <a:rPr lang="en-US" sz="2800" b="0" i="1" smtClean="0">
                        <a:effectLst/>
                        <a:latin typeface="Cambria Math"/>
                      </a:rPr>
                      <m:t>}</m:t>
                    </m:r>
                    <m:r>
                      <a:rPr lang="en-US" sz="2800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effectLst/>
                  </a:rPr>
                  <a:t>can be represented as a </a:t>
                </a:r>
                <a:r>
                  <a:rPr lang="en-US" sz="2800" b="1" dirty="0" smtClean="0">
                    <a:effectLst/>
                  </a:rPr>
                  <a:t>monotone</a:t>
                </a:r>
                <a:r>
                  <a:rPr lang="en-US" sz="2800" dirty="0" smtClean="0">
                    <a:effectLst/>
                  </a:rPr>
                  <a:t> pseudo-Boolean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>
                    <a:effectLst/>
                  </a:rPr>
                  <a:t>-DNF.</a:t>
                </a:r>
              </a:p>
              <a:p>
                <a:r>
                  <a:rPr lang="en-US" sz="2800" b="1" dirty="0" smtClean="0"/>
                  <a:t>Proof: </a:t>
                </a:r>
                <a:r>
                  <a:rPr lang="en-US" sz="2800" dirty="0" smtClean="0"/>
                  <a:t>Run</a:t>
                </a:r>
                <a:r>
                  <a:rPr lang="en-US" sz="2800" b="1" dirty="0" smtClean="0"/>
                  <a:t> </a:t>
                </a:r>
                <a:r>
                  <a:rPr lang="en-US" sz="2800" b="0" i="0" dirty="0" smtClean="0">
                    <a:latin typeface="+mj-lt"/>
                  </a:rPr>
                  <a:t>Build-DNF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  <m:r>
                      <a:rPr lang="en-US" sz="2800" b="0" i="1" dirty="0" smtClean="0">
                        <a:latin typeface="Cambria Math"/>
                      </a:rPr>
                      <m:t>,∅)</m:t>
                    </m:r>
                  </m:oMath>
                </a14:m>
                <a:endParaRPr lang="en-US" sz="2800" dirty="0" smtClean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304800"/>
                <a:ext cx="8229600" cy="4525963"/>
              </a:xfrm>
              <a:blipFill rotWithShape="1">
                <a:blip r:embed="rId5"/>
                <a:stretch>
                  <a:fillRect l="-1333" t="-121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938388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2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467600" cy="3440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128817" y="22731754"/>
            <a:ext cx="7205743" cy="5390585"/>
            <a:chOff x="24203897" y="22174199"/>
            <a:chExt cx="7205743" cy="5390585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27640518" y="24511167"/>
              <a:ext cx="1300491" cy="85454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" name="Group 6"/>
            <p:cNvGrpSpPr/>
            <p:nvPr/>
          </p:nvGrpSpPr>
          <p:grpSpPr>
            <a:xfrm>
              <a:off x="24203897" y="22174199"/>
              <a:ext cx="7205743" cy="5390585"/>
              <a:chOff x="24203897" y="22174199"/>
              <a:chExt cx="7205743" cy="5390585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 flipV="1">
                <a:off x="27806769" y="25899112"/>
                <a:ext cx="1855445" cy="107569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>
                <a:stCxn id="29" idx="0"/>
                <a:endCxn id="45" idx="2"/>
              </p:cNvCxnSpPr>
              <p:nvPr/>
            </p:nvCxnSpPr>
            <p:spPr bwMode="auto">
              <a:xfrm flipH="1" flipV="1">
                <a:off x="28321090" y="24511169"/>
                <a:ext cx="1688418" cy="90120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24203897" y="22174199"/>
                <a:ext cx="7205743" cy="5390585"/>
                <a:chOff x="24203897" y="22174199"/>
                <a:chExt cx="7205743" cy="53905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6681371" y="26733787"/>
                      <a:ext cx="1074142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800" b="0" i="1" smtClean="0">
                                <a:latin typeface="Cambria Math"/>
                              </a:rPr>
                              <m:t>∅</m:t>
                            </m:r>
                          </m:oMath>
                        </m:oMathPara>
                      </a14:m>
                      <a:endParaRPr lang="en-US" sz="48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1371" y="26733787"/>
                      <a:ext cx="1074142" cy="830997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6746200" y="22174199"/>
                      <a:ext cx="107414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800" b="0" i="1" smtClean="0">
                                <a:latin typeface="Cambria Math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48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46200" y="22174199"/>
                      <a:ext cx="1074143" cy="830997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Straight Arrow Connector 15"/>
                <p:cNvCxnSpPr/>
                <p:nvPr/>
              </p:nvCxnSpPr>
              <p:spPr bwMode="auto">
                <a:xfrm flipH="1" flipV="1">
                  <a:off x="26746200" y="25827871"/>
                  <a:ext cx="1060567" cy="1146929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 flipV="1">
                  <a:off x="27806767" y="25827871"/>
                  <a:ext cx="2" cy="114693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/>
                <p:cNvCxnSpPr/>
                <p:nvPr/>
              </p:nvCxnSpPr>
              <p:spPr bwMode="auto">
                <a:xfrm flipV="1">
                  <a:off x="27806769" y="25827871"/>
                  <a:ext cx="1149231" cy="1146929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9" name="Straight Arrow Connector 18"/>
                <p:cNvCxnSpPr>
                  <a:stCxn id="50" idx="2"/>
                </p:cNvCxnSpPr>
                <p:nvPr/>
              </p:nvCxnSpPr>
              <p:spPr bwMode="auto">
                <a:xfrm flipH="1" flipV="1">
                  <a:off x="25953720" y="25899112"/>
                  <a:ext cx="1853049" cy="107568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27488118" y="25319991"/>
                  <a:ext cx="533400" cy="584775"/>
                  <a:chOff x="21107400" y="23713440"/>
                  <a:chExt cx="533400" cy="584775"/>
                </a:xfrm>
              </p:grpSpPr>
              <p:sp>
                <p:nvSpPr>
                  <p:cNvPr id="58" name="Oval 57"/>
                  <p:cNvSpPr/>
                  <p:nvPr/>
                </p:nvSpPr>
                <p:spPr bwMode="auto">
                  <a:xfrm>
                    <a:off x="21107400" y="23764815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21183600" y="23713440"/>
                    <a:ext cx="4572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0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6479500" y="25319992"/>
                  <a:ext cx="533400" cy="584775"/>
                  <a:chOff x="21107400" y="23713440"/>
                  <a:chExt cx="533400" cy="584775"/>
                </a:xfrm>
              </p:grpSpPr>
              <p:sp>
                <p:nvSpPr>
                  <p:cNvPr id="56" name="Oval 55"/>
                  <p:cNvSpPr/>
                  <p:nvPr/>
                </p:nvSpPr>
                <p:spPr bwMode="auto">
                  <a:xfrm>
                    <a:off x="21107400" y="23764815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1183600" y="23713440"/>
                    <a:ext cx="4572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0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8659485" y="25314337"/>
                  <a:ext cx="533400" cy="584775"/>
                  <a:chOff x="28659485" y="25314337"/>
                  <a:chExt cx="533400" cy="584775"/>
                </a:xfrm>
              </p:grpSpPr>
              <p:sp>
                <p:nvSpPr>
                  <p:cNvPr id="54" name="Oval 53"/>
                  <p:cNvSpPr/>
                  <p:nvPr/>
                </p:nvSpPr>
                <p:spPr bwMode="auto">
                  <a:xfrm>
                    <a:off x="28659485" y="25365712"/>
                    <a:ext cx="533400" cy="53340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8735685" y="25314337"/>
                    <a:ext cx="4572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/>
                      <a:t>2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4203897" y="22779240"/>
                  <a:ext cx="7205743" cy="4195560"/>
                  <a:chOff x="24203897" y="22779240"/>
                  <a:chExt cx="7205743" cy="4195560"/>
                </a:xfrm>
              </p:grpSpPr>
              <p:cxnSp>
                <p:nvCxnSpPr>
                  <p:cNvPr id="30" name="Straight Arrow Connector 29"/>
                  <p:cNvCxnSpPr>
                    <a:stCxn id="29" idx="0"/>
                  </p:cNvCxnSpPr>
                  <p:nvPr/>
                </p:nvCxnSpPr>
                <p:spPr bwMode="auto">
                  <a:xfrm flipH="1" flipV="1">
                    <a:off x="29068104" y="24516824"/>
                    <a:ext cx="941404" cy="89554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4203897" y="22779240"/>
                    <a:ext cx="7205743" cy="4195560"/>
                    <a:chOff x="24203897" y="22779240"/>
                    <a:chExt cx="7205743" cy="4195560"/>
                  </a:xfrm>
                </p:grpSpPr>
                <p:cxnSp>
                  <p:nvCxnSpPr>
                    <p:cNvPr id="32" name="Straight Arrow Connector 31"/>
                    <p:cNvCxnSpPr/>
                    <p:nvPr/>
                  </p:nvCxnSpPr>
                  <p:spPr bwMode="auto">
                    <a:xfrm flipH="1" flipV="1">
                      <a:off x="25953720" y="24511168"/>
                      <a:ext cx="3034150" cy="85454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24203897" y="22779240"/>
                      <a:ext cx="7205743" cy="4195560"/>
                      <a:chOff x="24203897" y="22779240"/>
                      <a:chExt cx="7205743" cy="4195560"/>
                    </a:xfrm>
                  </p:grpSpPr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24203897" y="22779240"/>
                        <a:ext cx="7205743" cy="4195560"/>
                        <a:chOff x="24203897" y="22779240"/>
                        <a:chExt cx="7205743" cy="4195560"/>
                      </a:xfrm>
                    </p:grpSpPr>
                    <p:sp>
                      <p:nvSpPr>
                        <p:cNvPr id="50" name="Diamond 49"/>
                        <p:cNvSpPr/>
                        <p:nvPr/>
                      </p:nvSpPr>
                      <p:spPr bwMode="auto">
                        <a:xfrm>
                          <a:off x="24203897" y="22779240"/>
                          <a:ext cx="7205743" cy="4195560"/>
                        </a:xfrm>
                        <a:prstGeom prst="diamond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p:txBody>
                    </p:sp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25512425" y="23926393"/>
                          <a:ext cx="533400" cy="584775"/>
                          <a:chOff x="21107400" y="23713440"/>
                          <a:chExt cx="533400" cy="584775"/>
                        </a:xfrm>
                      </p:grpSpPr>
                      <p:sp>
                        <p:nvSpPr>
                          <p:cNvPr id="52" name="Oval 51"/>
                          <p:cNvSpPr/>
                          <p:nvPr/>
                        </p:nvSpPr>
                        <p:spPr bwMode="auto">
                          <a:xfrm>
                            <a:off x="21107400" y="23764815"/>
                            <a:ext cx="533400" cy="5334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21183600" y="23713440"/>
                            <a:ext cx="457200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200" dirty="0"/>
                              <a:t>2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26346844" y="23926392"/>
                        <a:ext cx="533400" cy="584775"/>
                        <a:chOff x="21107400" y="23713440"/>
                        <a:chExt cx="533400" cy="584775"/>
                      </a:xfrm>
                    </p:grpSpPr>
                    <p:sp>
                      <p:nvSpPr>
                        <p:cNvPr id="48" name="Oval 47"/>
                        <p:cNvSpPr/>
                        <p:nvPr/>
                      </p:nvSpPr>
                      <p:spPr bwMode="auto">
                        <a:xfrm>
                          <a:off x="21107400" y="23764815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21183600" y="23713440"/>
                          <a:ext cx="457200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36" name="Group 35"/>
                      <p:cNvGrpSpPr/>
                      <p:nvPr/>
                    </p:nvGrpSpPr>
                    <p:grpSpPr>
                      <a:xfrm>
                        <a:off x="27204095" y="23926394"/>
                        <a:ext cx="533400" cy="584775"/>
                        <a:chOff x="21107400" y="23713440"/>
                        <a:chExt cx="533400" cy="584775"/>
                      </a:xfrm>
                    </p:grpSpPr>
                    <p:sp>
                      <p:nvSpPr>
                        <p:cNvPr id="46" name="Oval 45"/>
                        <p:cNvSpPr/>
                        <p:nvPr/>
                      </p:nvSpPr>
                      <p:spPr bwMode="auto">
                        <a:xfrm>
                          <a:off x="21107400" y="23764815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21183600" y="23713440"/>
                          <a:ext cx="457200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37" name="Group 36"/>
                      <p:cNvGrpSpPr/>
                      <p:nvPr/>
                    </p:nvGrpSpPr>
                    <p:grpSpPr>
                      <a:xfrm>
                        <a:off x="28016290" y="23926394"/>
                        <a:ext cx="533400" cy="584775"/>
                        <a:chOff x="21107400" y="23713440"/>
                        <a:chExt cx="533400" cy="584775"/>
                      </a:xfrm>
                    </p:grpSpPr>
                    <p:sp>
                      <p:nvSpPr>
                        <p:cNvPr id="44" name="Oval 43"/>
                        <p:cNvSpPr/>
                        <p:nvPr/>
                      </p:nvSpPr>
                      <p:spPr bwMode="auto">
                        <a:xfrm>
                          <a:off x="21107400" y="23764815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21183600" y="23713440"/>
                          <a:ext cx="457200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38" name="Group 37"/>
                      <p:cNvGrpSpPr/>
                      <p:nvPr/>
                    </p:nvGrpSpPr>
                    <p:grpSpPr>
                      <a:xfrm>
                        <a:off x="28773819" y="23926391"/>
                        <a:ext cx="533400" cy="584775"/>
                        <a:chOff x="21107400" y="23713440"/>
                        <a:chExt cx="533400" cy="584775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 bwMode="auto">
                        <a:xfrm>
                          <a:off x="21107400" y="23764815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21183600" y="23713440"/>
                          <a:ext cx="457200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9586014" y="23926391"/>
                        <a:ext cx="533400" cy="584775"/>
                        <a:chOff x="21107400" y="23713440"/>
                        <a:chExt cx="533400" cy="584775"/>
                      </a:xfrm>
                    </p:grpSpPr>
                    <p:sp>
                      <p:nvSpPr>
                        <p:cNvPr id="40" name="Oval 39"/>
                        <p:cNvSpPr/>
                        <p:nvPr/>
                      </p:nvSpPr>
                      <p:spPr bwMode="auto">
                        <a:xfrm>
                          <a:off x="21107400" y="23764815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21183600" y="23713440"/>
                          <a:ext cx="457200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2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29718002" y="25412372"/>
                  <a:ext cx="533400" cy="584775"/>
                  <a:chOff x="29718002" y="25412372"/>
                  <a:chExt cx="533400" cy="584775"/>
                </a:xfrm>
              </p:grpSpPr>
              <p:sp>
                <p:nvSpPr>
                  <p:cNvPr id="28" name="Oval 27"/>
                  <p:cNvSpPr/>
                  <p:nvPr/>
                </p:nvSpPr>
                <p:spPr bwMode="auto">
                  <a:xfrm>
                    <a:off x="29718002" y="25463747"/>
                    <a:ext cx="533400" cy="53340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9780908" y="25412372"/>
                    <a:ext cx="4572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2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5420320" y="25371367"/>
                  <a:ext cx="533400" cy="584775"/>
                  <a:chOff x="21107400" y="23713440"/>
                  <a:chExt cx="533400" cy="584775"/>
                </a:xfrm>
              </p:grpSpPr>
              <p:sp>
                <p:nvSpPr>
                  <p:cNvPr id="26" name="Oval 25"/>
                  <p:cNvSpPr/>
                  <p:nvPr/>
                </p:nvSpPr>
                <p:spPr bwMode="auto">
                  <a:xfrm>
                    <a:off x="21107400" y="23764815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1183600" y="23713440"/>
                    <a:ext cx="4572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0</a:t>
                    </a:r>
                    <a:endParaRPr lang="en-US" sz="3200" dirty="0"/>
                  </a:p>
                </p:txBody>
              </p: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27553643" y="26707324"/>
                <a:ext cx="533400" cy="584775"/>
                <a:chOff x="29621664" y="27244326"/>
                <a:chExt cx="533400" cy="584775"/>
              </a:xfrm>
            </p:grpSpPr>
            <p:sp>
              <p:nvSpPr>
                <p:cNvPr id="12" name="Oval 11"/>
                <p:cNvSpPr/>
                <p:nvPr/>
              </p:nvSpPr>
              <p:spPr bwMode="auto">
                <a:xfrm>
                  <a:off x="29621664" y="27270014"/>
                  <a:ext cx="533400" cy="533400"/>
                </a:xfrm>
                <a:prstGeom prst="ellipse">
                  <a:avLst/>
                </a:prstGeom>
                <a:solidFill>
                  <a:srgbClr val="00B050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9692694" y="27244326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smtClean="0"/>
                    <a:t>0</a:t>
                  </a:r>
                  <a:endParaRPr lang="en-US" sz="3200" dirty="0"/>
                </a:p>
              </p:txBody>
            </p:sp>
          </p:grpSp>
        </p:grpSp>
      </p:grpSp>
      <p:sp>
        <p:nvSpPr>
          <p:cNvPr id="60" name="Right Arrow 59"/>
          <p:cNvSpPr/>
          <p:nvPr/>
        </p:nvSpPr>
        <p:spPr bwMode="auto">
          <a:xfrm>
            <a:off x="29260800" y="25028769"/>
            <a:ext cx="978408" cy="4846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996974" y="24776333"/>
                <a:ext cx="5105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1" smtClean="0">
                          <a:latin typeface="Cambria Math"/>
                        </a:rPr>
                        <m:t>max</m:t>
                      </m:r>
                      <m:r>
                        <a:rPr lang="en-US" sz="4800" b="0" i="1" smtClean="0">
                          <a:latin typeface="Cambria Math"/>
                        </a:rPr>
                        <m:t> (2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</a:rPr>
                        <m:t>,2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974" y="24776333"/>
                <a:ext cx="5105400" cy="83099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56173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515406" cy="300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4267200"/>
                <a:ext cx="8534400" cy="203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Recursion only runs on sets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 because range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is</m:t>
                    </m:r>
                    <m:r>
                      <a:rPr lang="en-US" sz="2400" b="0" i="1" smtClean="0">
                        <a:latin typeface="Cambria Math"/>
                      </a:rPr>
                      <m:t> {0, …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0" i="1" dirty="0" smtClean="0">
                        <a:latin typeface="Cambria Math"/>
                      </a:rPr>
                      <m:t>)=</m:t>
                    </m:r>
                    <m:limLow>
                      <m:limLowPr>
                        <m:ctrlPr>
                          <a:rPr lang="en-US" sz="24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lim>
                    </m:limLow>
                    <m:r>
                      <a:rPr lang="en-US" sz="2400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dirty="0"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2400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where 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 is returned by Build-DNF(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400" dirty="0" smtClean="0"/>
                  <a:t> (by monotonicity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sz="20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8534400" cy="2036583"/>
              </a:xfrm>
              <a:prstGeom prst="rect">
                <a:avLst/>
              </a:prstGeom>
              <a:blipFill rotWithShape="1">
                <a:blip r:embed="rId3"/>
                <a:stretch>
                  <a:fillRect l="-929" t="-2395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4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2527" y="172956"/>
                <a:ext cx="8610600" cy="64564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≥</m:t>
                      </m:r>
                      <m:r>
                        <a:rPr lang="en-US" sz="24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Let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be the </a:t>
                </a:r>
                <a:r>
                  <a:rPr lang="en-US" sz="2400" dirty="0"/>
                  <a:t>smallest set, such that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By </a:t>
                </a:r>
                <a:r>
                  <a:rPr lang="en-US" sz="2400" dirty="0" err="1"/>
                  <a:t>minimality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 and </a:t>
                </a:r>
                <a:r>
                  <a:rPr lang="en-US" sz="2400" dirty="0" smtClean="0"/>
                  <a:t>monotonicity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i="1">
                        <a:latin typeface="Cambria Math"/>
                      </a:rPr>
                      <m:t>∖</m:t>
                    </m:r>
                    <m:r>
                      <m:rPr>
                        <m:lit/>
                      </m:rPr>
                      <a:rPr lang="en-US" sz="2400" i="1">
                        <a:latin typeface="Cambria Math"/>
                      </a:rPr>
                      <m:t>{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})</m:t>
                    </m:r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endParaRPr lang="en-US" sz="2400" b="1" i="1" dirty="0" smtClean="0">
                  <a:latin typeface="Cambria Math"/>
                </a:endParaRPr>
              </a:p>
              <a:p>
                <a:endParaRPr lang="en-US" sz="2400" b="1" i="1" dirty="0">
                  <a:latin typeface="Cambria Math"/>
                </a:endParaRPr>
              </a:p>
              <a:p>
                <a:endParaRPr lang="en-US" sz="2400" b="1" i="1" dirty="0" smtClean="0">
                  <a:latin typeface="Cambria Math"/>
                </a:endParaRPr>
              </a:p>
              <a:p>
                <a:endParaRPr lang="en-US" sz="2400" b="1" i="1" dirty="0">
                  <a:latin typeface="Cambria Math"/>
                </a:endParaRPr>
              </a:p>
              <a:p>
                <a:endParaRPr lang="en-US" sz="2400" b="1" i="1" dirty="0" smtClean="0">
                  <a:latin typeface="Cambria Math"/>
                </a:endParaRPr>
              </a:p>
              <a:p>
                <a:endParaRPr lang="en-US" sz="2400" b="1" i="1" dirty="0">
                  <a:latin typeface="Cambria Math"/>
                </a:endParaRPr>
              </a:p>
              <a:p>
                <a:endParaRPr lang="en-US" sz="2400" b="1" i="1" dirty="0" smtClean="0">
                  <a:latin typeface="Cambria Math"/>
                </a:endParaRPr>
              </a:p>
              <a:p>
                <a:endParaRPr lang="en-US" sz="2400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sz="2400" b="1" i="1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</a:rPr>
                      <m:t>&gt;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    ∀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>
                        <a:latin typeface="Cambria Math"/>
                      </a:rPr>
                      <m:t>∈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∀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latin typeface="Cambria Math"/>
                      </a:rPr>
                      <m:t>⊆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r>
                  <a:rPr lang="en-US" sz="2400" dirty="0" smtClean="0"/>
                  <a:t>This is why there will be recursive calls from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𝑼</m:t>
                    </m:r>
                    <m:r>
                      <a:rPr lang="en-US" sz="2400" b="0" i="1" smtClean="0">
                        <a:latin typeface="Cambria Math"/>
                      </a:rPr>
                      <m:t>⊆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sz="2400" dirty="0" smtClean="0"/>
                  <a:t>Recursive call from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ensures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527" y="172956"/>
                <a:ext cx="8610600" cy="6456444"/>
              </a:xfrm>
              <a:blipFill rotWithShape="1">
                <a:blip r:embed="rId10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51316" y="1539569"/>
            <a:ext cx="5714934" cy="3443686"/>
            <a:chOff x="381000" y="3124200"/>
            <a:chExt cx="5714934" cy="3443686"/>
          </a:xfrm>
        </p:grpSpPr>
        <p:sp>
          <p:nvSpPr>
            <p:cNvPr id="5" name="Flowchart: Decision 4"/>
            <p:cNvSpPr/>
            <p:nvPr/>
          </p:nvSpPr>
          <p:spPr>
            <a:xfrm>
              <a:off x="3578097" y="3530413"/>
              <a:ext cx="1508566" cy="131563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3578097" y="4846043"/>
              <a:ext cx="1508566" cy="131563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122397" y="4439830"/>
                  <a:ext cx="419965" cy="4062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397" y="4439830"/>
                  <a:ext cx="419965" cy="40621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085620" y="3124200"/>
                  <a:ext cx="405860" cy="4062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620" y="3124200"/>
                  <a:ext cx="405860" cy="40621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197687" y="6161673"/>
                  <a:ext cx="419966" cy="4062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∅</m:t>
                      </m:r>
                    </m:oMath>
                  </a14:m>
                  <a:r>
                    <a:rPr lang="en-US" b="1" dirty="0" smtClean="0"/>
                    <a:t> 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687" y="6161673"/>
                  <a:ext cx="419966" cy="40621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85893" y="4607448"/>
                  <a:ext cx="1610041" cy="4062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 dirty="0">
                            <a:latin typeface="Cambria Math"/>
                          </a:rPr>
                          <m:t>)=</m:t>
                        </m:r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893" y="4607448"/>
                  <a:ext cx="1610041" cy="4062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122397" y="4846044"/>
              <a:ext cx="233692" cy="3355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4332379" y="4846043"/>
              <a:ext cx="23710" cy="3355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344234" y="4871444"/>
              <a:ext cx="198128" cy="3101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6" idx="0"/>
            </p:cNvCxnSpPr>
            <p:nvPr/>
          </p:nvCxnSpPr>
          <p:spPr>
            <a:xfrm flipV="1">
              <a:off x="3962400" y="4846043"/>
              <a:ext cx="369980" cy="3355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317984" y="4858606"/>
              <a:ext cx="406416" cy="3229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3208783" y="4871444"/>
              <a:ext cx="758697" cy="2236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1000" y="4798589"/>
                  <a:ext cx="297853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Positive discrete derivatives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𝝏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∖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})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798589"/>
                  <a:ext cx="2978531" cy="64633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844" t="-4717"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69456" y="3855576"/>
            <a:ext cx="4151033" cy="818684"/>
            <a:chOff x="469456" y="3855576"/>
            <a:chExt cx="4151033" cy="818684"/>
          </a:xfrm>
        </p:grpSpPr>
        <p:grpSp>
          <p:nvGrpSpPr>
            <p:cNvPr id="42" name="Group 41"/>
            <p:cNvGrpSpPr/>
            <p:nvPr/>
          </p:nvGrpSpPr>
          <p:grpSpPr>
            <a:xfrm>
              <a:off x="469456" y="3855576"/>
              <a:ext cx="4055077" cy="818684"/>
              <a:chOff x="469456" y="3855576"/>
              <a:chExt cx="4055077" cy="81868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69456" y="4027929"/>
                <a:ext cx="3586480" cy="646331"/>
                <a:chOff x="469456" y="4027929"/>
                <a:chExt cx="3586480" cy="646331"/>
              </a:xfrm>
            </p:grpSpPr>
            <p:sp>
              <p:nvSpPr>
                <p:cNvPr id="30" name="Right Arrow 29"/>
                <p:cNvSpPr/>
                <p:nvPr/>
              </p:nvSpPr>
              <p:spPr>
                <a:xfrm>
                  <a:off x="3297239" y="4128314"/>
                  <a:ext cx="758697" cy="223623"/>
                </a:xfrm>
                <a:prstGeom prst="right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69456" y="4027929"/>
                      <a:ext cx="297853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Positive discrete derivatives</a:t>
                      </a: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𝝏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r>
                        <a:rPr lang="en-US" dirty="0" smtClean="0"/>
                        <a:t>on</a:t>
                      </a:r>
                      <a14:m>
                        <m:oMath xmlns:m="http://schemas.openxmlformats.org/officeDocument/2006/math">
                          <m: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𝑼</m:t>
                          </m:r>
                          <m:r>
                            <a:rPr lang="en-US" b="1" i="1">
                              <a:latin typeface="Cambria Math"/>
                            </a:rPr>
                            <m:t>⊆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b="1" i="1">
                              <a:latin typeface="Cambria Math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456" y="4027929"/>
                      <a:ext cx="2978531" cy="64633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l="-1636" t="-4717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4067791" y="3855576"/>
                <a:ext cx="246760" cy="3231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300155" y="3855576"/>
                <a:ext cx="14395" cy="32316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4326405" y="3855576"/>
                <a:ext cx="198128" cy="3231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79299" y="4114800"/>
                  <a:ext cx="4411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𝑼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299" y="4114800"/>
                  <a:ext cx="44119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94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2072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Learning and Testing Submodular Functions with Bounded Range</vt:lpstr>
      <vt:lpstr>Submodularity</vt:lpstr>
      <vt:lpstr>Previous work</vt:lpstr>
      <vt:lpstr>Our results</vt:lpstr>
      <vt:lpstr>Bounded integral range</vt:lpstr>
      <vt:lpstr>PowerPoint Presentation</vt:lpstr>
      <vt:lpstr>PowerPoint Presentation</vt:lpstr>
      <vt:lpstr>PowerPoint Presentation</vt:lpstr>
      <vt:lpstr>PowerPoint Presentation</vt:lpstr>
      <vt:lpstr>Monotone submodular functions  f:{0,1}^n→{0, …,k}  </vt:lpstr>
      <vt:lpstr>Switching lemma for pseudo-Boolean functions</vt:lpstr>
      <vt:lpstr>PowerPoint Presentation</vt:lpstr>
      <vt:lpstr>Pseudo-Boolean Max-Terms</vt:lpstr>
      <vt:lpstr>Proof by mapping [Razborov]</vt:lpstr>
      <vt:lpstr>Proof by mapping [Razborov]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Testing Submodular Functions with Bounded Range</dc:title>
  <dc:creator>GRIGORY</dc:creator>
  <cp:lastModifiedBy>GRIGORY</cp:lastModifiedBy>
  <cp:revision>60</cp:revision>
  <dcterms:created xsi:type="dcterms:W3CDTF">2012-05-29T00:39:42Z</dcterms:created>
  <dcterms:modified xsi:type="dcterms:W3CDTF">2012-05-29T17:53:00Z</dcterms:modified>
</cp:coreProperties>
</file>