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3" r:id="rId4"/>
    <p:sldId id="275" r:id="rId5"/>
    <p:sldId id="276" r:id="rId6"/>
    <p:sldId id="288" r:id="rId7"/>
    <p:sldId id="278" r:id="rId8"/>
    <p:sldId id="279" r:id="rId9"/>
    <p:sldId id="280" r:id="rId10"/>
    <p:sldId id="281" r:id="rId11"/>
    <p:sldId id="282" r:id="rId12"/>
    <p:sldId id="283" r:id="rId13"/>
    <p:sldId id="290" r:id="rId14"/>
    <p:sldId id="284" r:id="rId15"/>
    <p:sldId id="285" r:id="rId16"/>
    <p:sldId id="286" r:id="rId17"/>
    <p:sldId id="287" r:id="rId18"/>
    <p:sldId id="289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887" autoAdjust="0"/>
    <p:restoredTop sz="94660"/>
  </p:normalViewPr>
  <p:slideViewPr>
    <p:cSldViewPr>
      <p:cViewPr varScale="1">
        <p:scale>
          <a:sx n="74" d="100"/>
          <a:sy n="74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97946775640381E-2"/>
          <c:y val="8.3268126640419951E-2"/>
          <c:w val="0.90859530216950735"/>
          <c:h val="0.6359940944881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…</c:v>
                </c:pt>
                <c:pt idx="4">
                  <c:v>&lt;=R</c:v>
                </c:pt>
                <c:pt idx="5">
                  <c:v>…</c:v>
                </c:pt>
                <c:pt idx="6">
                  <c:v>…</c:v>
                </c:pt>
                <c:pt idx="7">
                  <c:v>…</c:v>
                </c:pt>
                <c:pt idx="8">
                  <c:v>…</c:v>
                </c:pt>
                <c:pt idx="9">
                  <c:v>…</c:v>
                </c:pt>
                <c:pt idx="10">
                  <c:v>…</c:v>
                </c:pt>
                <c:pt idx="11">
                  <c:v>…</c:v>
                </c:pt>
                <c:pt idx="12">
                  <c:v>…</c:v>
                </c:pt>
                <c:pt idx="13">
                  <c:v>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79520"/>
        <c:axId val="113129664"/>
      </c:lineChart>
      <c:catAx>
        <c:axId val="11677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29664"/>
        <c:crosses val="autoZero"/>
        <c:auto val="1"/>
        <c:lblAlgn val="ctr"/>
        <c:lblOffset val="100"/>
        <c:noMultiLvlLbl val="0"/>
      </c:catAx>
      <c:valAx>
        <c:axId val="113129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779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78537492939969E-2"/>
          <c:y val="7.7095363079615051E-2"/>
          <c:w val="0.90859530216950735"/>
          <c:h val="0.6359940944881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…</c:v>
                </c:pt>
                <c:pt idx="4">
                  <c:v>&lt;=R</c:v>
                </c:pt>
                <c:pt idx="5">
                  <c:v>…</c:v>
                </c:pt>
                <c:pt idx="6">
                  <c:v>…</c:v>
                </c:pt>
                <c:pt idx="7">
                  <c:v>…</c:v>
                </c:pt>
                <c:pt idx="8">
                  <c:v>…</c:v>
                </c:pt>
                <c:pt idx="9">
                  <c:v>&gt;= n-R</c:v>
                </c:pt>
                <c:pt idx="10">
                  <c:v>…</c:v>
                </c:pt>
                <c:pt idx="11">
                  <c:v>…</c:v>
                </c:pt>
                <c:pt idx="12">
                  <c:v>…</c:v>
                </c:pt>
                <c:pt idx="13">
                  <c:v>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80032"/>
        <c:axId val="113130240"/>
      </c:lineChart>
      <c:catAx>
        <c:axId val="11678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30240"/>
        <c:crosses val="autoZero"/>
        <c:auto val="1"/>
        <c:lblAlgn val="ctr"/>
        <c:lblOffset val="100"/>
        <c:noMultiLvlLbl val="0"/>
      </c:catAx>
      <c:valAx>
        <c:axId val="113130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780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0.35443</cdr:x>
      <cdr:y>0.14815</cdr:y>
    </cdr:from>
    <cdr:to>
      <cdr:x>0.35443</cdr:x>
      <cdr:y>0.81481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2133600" y="304800"/>
          <a:ext cx="0" cy="13716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0.68354</cdr:x>
      <cdr:y>0.14815</cdr:y>
    </cdr:from>
    <cdr:to>
      <cdr:x>0.68354</cdr:x>
      <cdr:y>0.81481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4114800" y="304800"/>
          <a:ext cx="0" cy="13716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BBAD-C10F-4DDD-BF83-01043F03EC7A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45093-93C6-4EB2-A843-E60D5A55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F488-3B4C-4BF6-A40E-D6C7467049B1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4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22.png"/><Relationship Id="rId10" Type="http://schemas.openxmlformats.org/officeDocument/2006/relationships/image" Target="../media/image49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3" Type="http://schemas.openxmlformats.org/officeDocument/2006/relationships/image" Target="../media/image24.png"/><Relationship Id="rId17" Type="http://schemas.openxmlformats.org/officeDocument/2006/relationships/image" Target="../media/image9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48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6163"/>
            <a:ext cx="2080260" cy="140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569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 and Testing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Submodular</a:t>
            </a:r>
            <a:r>
              <a:rPr lang="en-US" dirty="0" smtClean="0">
                <a:solidFill>
                  <a:srgbClr val="0070C0"/>
                </a:solidFill>
              </a:rPr>
              <a:t>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90451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Grigory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Yaroslavtsev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04781" y="5817016"/>
            <a:ext cx="2762038" cy="830997"/>
            <a:chOff x="3220961" y="3577703"/>
            <a:chExt cx="2762038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3220961" y="3577703"/>
              <a:ext cx="2762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Columbia University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84751" y="40393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October 26, 2012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800" y="385399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Sofya</a:t>
            </a:r>
            <a:r>
              <a:rPr lang="en-US" b="1" dirty="0" smtClean="0"/>
              <a:t> </a:t>
            </a:r>
            <a:r>
              <a:rPr lang="en-US" b="1" dirty="0" err="1" smtClean="0"/>
              <a:t>Raskhodnikova</a:t>
            </a:r>
            <a:r>
              <a:rPr lang="en-US" b="1" dirty="0" smtClean="0"/>
              <a:t> (SODA’13)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83479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Work in progress with Rocco </a:t>
            </a:r>
            <a:r>
              <a:rPr lang="en-US" b="1" dirty="0" err="1" smtClean="0"/>
              <a:t>Servedio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Discrete monotone </a:t>
            </a:r>
            <a:r>
              <a:rPr lang="en-US" dirty="0" err="1">
                <a:solidFill>
                  <a:srgbClr val="0070C0"/>
                </a:solidFill>
              </a:rPr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1371600"/>
                <a:ext cx="8610600" cy="4525963"/>
              </a:xfrm>
            </p:spPr>
            <p:txBody>
              <a:bodyPr/>
              <a:lstStyle/>
              <a:p>
                <a:r>
                  <a:rPr lang="en-US" b="1" dirty="0" smtClean="0"/>
                  <a:t>Theorem</a:t>
                </a:r>
                <a:r>
                  <a:rPr lang="en-US" dirty="0" smtClean="0"/>
                  <a:t>: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monotone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…, 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or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all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≥</m:t>
                    </m:r>
                    <m:limLow>
                      <m:limLowPr>
                        <m:ctrlPr>
                          <a:rPr lang="en-US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(by monotonicity)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1371600"/>
                <a:ext cx="8610600" cy="4525963"/>
              </a:xfrm>
              <a:blipFill rotWithShape="1">
                <a:blip r:embed="rId12"/>
                <a:stretch>
                  <a:fillRect l="-155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41872" y="3276600"/>
            <a:ext cx="7543800" cy="3429000"/>
            <a:chOff x="841872" y="3276600"/>
            <a:chExt cx="7543800" cy="3429000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2461711" y="5717598"/>
              <a:ext cx="4304122" cy="988002"/>
            </a:xfrm>
            <a:prstGeom prst="triangle">
              <a:avLst>
                <a:gd name="adj" fmla="val 49292"/>
              </a:avLst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841872" y="3276600"/>
              <a:ext cx="7543800" cy="3429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47800" y="5839784"/>
                  <a:ext cx="1395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sz="2400" b="1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5839784"/>
                  <a:ext cx="139516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387519" y="3810000"/>
            <a:ext cx="1563262" cy="2999316"/>
            <a:chOff x="4387519" y="3810000"/>
            <a:chExt cx="1563262" cy="2999316"/>
          </a:xfrm>
        </p:grpSpPr>
        <p:sp>
          <p:nvSpPr>
            <p:cNvPr id="17" name="Diamond 16"/>
            <p:cNvSpPr/>
            <p:nvPr/>
          </p:nvSpPr>
          <p:spPr>
            <a:xfrm rot="1290910">
              <a:off x="4387519" y="3998742"/>
              <a:ext cx="1563262" cy="2810574"/>
            </a:xfrm>
            <a:prstGeom prst="diamond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53910" y="38100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3910" y="3810000"/>
                  <a:ext cx="68580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926597" y="5655118"/>
            <a:ext cx="1981200" cy="998278"/>
            <a:chOff x="3926597" y="5655118"/>
            <a:chExt cx="1981200" cy="998278"/>
          </a:xfrm>
        </p:grpSpPr>
        <p:sp>
          <p:nvSpPr>
            <p:cNvPr id="20" name="Isosceles Triangle 19"/>
            <p:cNvSpPr/>
            <p:nvPr/>
          </p:nvSpPr>
          <p:spPr>
            <a:xfrm flipV="1">
              <a:off x="4497195" y="5717598"/>
              <a:ext cx="1343910" cy="935798"/>
            </a:xfrm>
            <a:prstGeom prst="triangle">
              <a:avLst>
                <a:gd name="adj" fmla="val 11955"/>
              </a:avLst>
            </a:prstGeom>
            <a:pattFill prst="pct30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926597" y="5655118"/>
                  <a:ext cx="1981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𝑺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⊆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𝑻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 </m:t>
                        </m:r>
                      </m:oMath>
                    </m:oMathPara>
                  </a14:m>
                  <a:endParaRPr lang="en-US" b="1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597" y="5655118"/>
                  <a:ext cx="1981200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92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5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Discrete monotone </a:t>
            </a:r>
            <a:r>
              <a:rPr lang="en-US" dirty="0" err="1">
                <a:solidFill>
                  <a:srgbClr val="0070C0"/>
                </a:solidFill>
              </a:rPr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818880" cy="46398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≤</m:t>
                    </m:r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⊆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’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smallest</a:t>
                </a:r>
                <a:r>
                  <a:rPr lang="en-US" sz="2800" dirty="0" smtClean="0"/>
                  <a:t> subset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’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i="0" dirty="0" smtClean="0">
                    <a:latin typeface="+mj-lt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 smtClean="0"/>
                  <a:t> =&gt;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Restriction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i="0" dirty="0" smtClean="0">
                    <a:latin typeface="+mj-lt"/>
                  </a:rPr>
                  <a:t>on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 is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monotone increasing </a:t>
                </a:r>
                <a:r>
                  <a:rPr lang="en-US" sz="2800" dirty="0" smtClean="0"/>
                  <a:t>=&gt;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|</m:t>
                    </m:r>
                    <m:r>
                      <a:rPr lang="en-US" sz="2800" b="0" i="1" dirty="0" smtClean="0">
                        <a:latin typeface="Cambria Math"/>
                      </a:rPr>
                      <m:t>𝑆</m:t>
                    </m:r>
                    <m:r>
                      <a:rPr lang="en-US" sz="2800" i="1" dirty="0">
                        <a:latin typeface="Cambria Math"/>
                      </a:rPr>
                      <m:t>’|≤ 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818880" cy="4639803"/>
              </a:xfrm>
              <a:blipFill rotWithShape="1">
                <a:blip r:embed="rId2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2427844" y="5813283"/>
            <a:ext cx="4304122" cy="965047"/>
          </a:xfrm>
          <a:prstGeom prst="triangle">
            <a:avLst>
              <a:gd name="adj" fmla="val 49292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84745" y="5844868"/>
                <a:ext cx="1395160" cy="45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sz="2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45" y="5844868"/>
                <a:ext cx="1395160" cy="450938"/>
              </a:xfrm>
              <a:prstGeom prst="rect">
                <a:avLst/>
              </a:prstGeom>
              <a:blipFill rotWithShape="1"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41872" y="3429000"/>
            <a:ext cx="7543800" cy="3406731"/>
            <a:chOff x="841872" y="3429000"/>
            <a:chExt cx="7543800" cy="3406731"/>
          </a:xfrm>
        </p:grpSpPr>
        <p:sp>
          <p:nvSpPr>
            <p:cNvPr id="6" name="Diamond 5"/>
            <p:cNvSpPr/>
            <p:nvPr/>
          </p:nvSpPr>
          <p:spPr>
            <a:xfrm>
              <a:off x="841872" y="3429000"/>
              <a:ext cx="7543800" cy="334933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 rot="1312456">
              <a:off x="4124537" y="3973164"/>
              <a:ext cx="2057400" cy="286256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088306" y="379984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306" y="3799840"/>
                  <a:ext cx="68580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4630513" y="4730092"/>
            <a:ext cx="922447" cy="2169705"/>
            <a:chOff x="4630513" y="4730092"/>
            <a:chExt cx="922447" cy="2169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055709" y="4730092"/>
                  <a:ext cx="497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09" y="4730092"/>
                  <a:ext cx="49725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Diamond 10"/>
            <p:cNvSpPr/>
            <p:nvPr/>
          </p:nvSpPr>
          <p:spPr>
            <a:xfrm rot="1687656">
              <a:off x="4630513" y="5030578"/>
              <a:ext cx="797374" cy="1869219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33310" y="5597431"/>
            <a:ext cx="797374" cy="1229608"/>
            <a:chOff x="4433310" y="5597431"/>
            <a:chExt cx="797374" cy="1229608"/>
          </a:xfrm>
        </p:grpSpPr>
        <p:sp>
          <p:nvSpPr>
            <p:cNvPr id="12" name="Diamond 11"/>
            <p:cNvSpPr/>
            <p:nvPr/>
          </p:nvSpPr>
          <p:spPr>
            <a:xfrm rot="1687656">
              <a:off x="4433310" y="5794420"/>
              <a:ext cx="797374" cy="1032619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606815" y="5597431"/>
                  <a:ext cx="497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815" y="5597431"/>
                  <a:ext cx="49725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41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Representation by a formula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8392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000" b="1" dirty="0" smtClean="0"/>
                  <a:t>Theorem</a:t>
                </a:r>
                <a:r>
                  <a:rPr lang="en-US" sz="3000" dirty="0"/>
                  <a:t>: for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monotone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submodular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𝑓</m:t>
                    </m:r>
                    <m:r>
                      <a:rPr lang="en-US" sz="3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3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0, …, </m:t>
                        </m:r>
                        <m:r>
                          <a:rPr lang="en-US" sz="3000" i="1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3000" dirty="0"/>
                  <a:t> 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latin typeface="Cambria Math"/>
                      </a:rPr>
                      <m:t>or</m:t>
                    </m:r>
                    <m:r>
                      <a:rPr lang="en-US" sz="3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dirty="0">
                        <a:latin typeface="Cambria Math"/>
                      </a:rPr>
                      <m:t>all</m:t>
                    </m:r>
                    <m:r>
                      <a:rPr lang="en-US" sz="3000" dirty="0">
                        <a:latin typeface="Cambria Math"/>
                      </a:rPr>
                      <m:t> </m:t>
                    </m:r>
                    <m:r>
                      <a:rPr lang="en-US" sz="3000" i="1" dirty="0">
                        <a:latin typeface="Cambria Math"/>
                      </a:rPr>
                      <m:t>𝑇</m:t>
                    </m:r>
                    <m:r>
                      <a:rPr lang="en-US" sz="3000" i="1" dirty="0">
                        <a:latin typeface="Cambria Math"/>
                      </a:rPr>
                      <m:t>: </m:t>
                    </m:r>
                  </m:oMath>
                </a14:m>
                <a:endParaRPr lang="en-US" sz="3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3000" i="1" dirty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000" dirty="0"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⊆</m:t>
                          </m:r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lim>
                      </m:limLow>
                      <m:r>
                        <a:rPr lang="en-US" sz="3000" i="1" dirty="0">
                          <a:latin typeface="Cambria Math"/>
                        </a:rPr>
                        <m:t> </m:t>
                      </m:r>
                      <m:r>
                        <a:rPr lang="en-US" sz="3000" i="1" dirty="0">
                          <a:latin typeface="Cambria Math"/>
                        </a:rPr>
                        <m:t>𝑓</m:t>
                      </m:r>
                      <m:r>
                        <a:rPr lang="en-US" sz="3000" i="1" dirty="0">
                          <a:latin typeface="Cambria Math"/>
                        </a:rPr>
                        <m:t>(</m:t>
                      </m:r>
                      <m:r>
                        <a:rPr lang="en-US" sz="3000" i="1" dirty="0">
                          <a:latin typeface="Cambria Math"/>
                        </a:rPr>
                        <m:t>𝑆</m:t>
                      </m:r>
                      <m:r>
                        <a:rPr lang="en-US" sz="3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r>
                  <a:rPr lang="en-US" sz="3000" dirty="0" smtClean="0"/>
                  <a:t>Notation switch: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3000" b="0" i="1" dirty="0" smtClean="0">
                        <a:latin typeface="Cambria Math"/>
                      </a:rPr>
                      <m:t>→</m:t>
                    </m:r>
                    <m:r>
                      <a:rPr lang="en-US" sz="3000" i="1" dirty="0" smtClean="0">
                        <a:latin typeface="Cambria Math"/>
                      </a:rPr>
                      <m:t> </m:t>
                    </m:r>
                    <m:r>
                      <a:rPr lang="en-US" sz="3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000" i="1" dirty="0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3000" b="0" i="1" dirty="0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3000" dirty="0" smtClean="0"/>
              </a:p>
              <a:p>
                <a:endParaRPr lang="en-US" sz="3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3000" b="1" dirty="0" smtClean="0">
                    <a:solidFill>
                      <a:srgbClr val="0070C0"/>
                    </a:solidFill>
                  </a:rPr>
                  <a:t>(Monotone)</a:t>
                </a:r>
                <a:r>
                  <a:rPr lang="en-US" sz="3000" b="1" dirty="0" smtClean="0">
                    <a:solidFill>
                      <a:srgbClr val="FF33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1" dirty="0">
                        <a:solidFill>
                          <a:srgbClr val="FF3300"/>
                        </a:solidFill>
                      </a:rPr>
                      <m:t>Pseudo</m:t>
                    </m:r>
                    <m:r>
                      <m:rPr>
                        <m:nor/>
                      </m:rPr>
                      <a:rPr lang="en-US" sz="3000" b="1" dirty="0">
                        <a:solidFill>
                          <a:srgbClr val="FF33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3000" b="1" dirty="0"/>
                      <m:t>Boolean</m:t>
                    </m:r>
                    <m:r>
                      <m:rPr>
                        <m:nor/>
                      </m:rPr>
                      <a:rPr lang="en-US" sz="3000" b="1" dirty="0"/>
                      <m:t> </m:t>
                    </m:r>
                    <m:r>
                      <m:rPr>
                        <m:nor/>
                      </m:rPr>
                      <a:rPr lang="en-US" sz="3000" b="1" i="0" dirty="0" smtClean="0">
                        <a:solidFill>
                          <a:srgbClr val="7030A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sz="3000" b="1" dirty="0"/>
                      <m:t>−</m:t>
                    </m:r>
                    <m:r>
                      <m:rPr>
                        <m:nor/>
                      </m:rPr>
                      <a:rPr lang="en-US" sz="3000" b="1" dirty="0"/>
                      <m:t>DNF</m:t>
                    </m:r>
                  </m:oMath>
                </a14:m>
                <a:endParaRPr lang="en-US" sz="3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b="1" dirty="0"/>
                        <m:t> </m:t>
                      </m:r>
                      <m:r>
                        <m:rPr>
                          <m:nor/>
                        </m:rPr>
                        <a:rPr lang="en-US" sz="3000" dirty="0"/>
                        <m:t>(</m:t>
                      </m:r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/>
                        </a:rPr>
                        <m:t>𝒎𝒂𝒙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ℝ</m:t>
                      </m:r>
                      <m:r>
                        <m:rPr>
                          <m:nor/>
                        </m:rPr>
                        <a:rPr lang="en-US" sz="3000" dirty="0"/>
                        <m:t>): </m:t>
                      </m:r>
                    </m:oMath>
                  </m:oMathPara>
                </a14:m>
                <a:endParaRPr lang="en-US" sz="3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3300"/>
                        </a:solidFill>
                        <a:latin typeface="Cambria Math"/>
                      </a:rPr>
                      <m:t>𝒎𝒂</m:t>
                    </m:r>
                    <m:sSub>
                      <m:sSubPr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 </m:t>
                    </m:r>
                    <m:r>
                      <a:rPr lang="en-US" sz="3000" b="1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000" i="1">
                        <a:solidFill>
                          <a:srgbClr val="FF3300"/>
                        </a:solidFill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3000" i="1">
                            <a:latin typeface="Cambria Math"/>
                          </a:rPr>
                          <m:t>∧</m:t>
                        </m:r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sz="3000" i="1">
                            <a:latin typeface="Cambria Math"/>
                          </a:rPr>
                          <m:t>∧…∧</m:t>
                        </m:r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  <m:r>
                      <a:rPr lang="en-US" sz="3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/>
                  <a:t>(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no negations</a:t>
                </a:r>
                <a:r>
                  <a:rPr lang="en-US" sz="3000" dirty="0" smtClean="0"/>
                  <a:t>)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b="1" dirty="0" smtClean="0">
                    <a:solidFill>
                      <a:srgbClr val="0070C0"/>
                    </a:solidFill>
                  </a:rPr>
                  <a:t>(Monotone)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submodular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0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 dirty="0" smtClean="0">
                            <a:latin typeface="Cambria Math"/>
                          </a:rPr>
                          <m:t>, …,</m:t>
                        </m:r>
                        <m:r>
                          <a:rPr lang="en-US" sz="3000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3000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i="1" dirty="0" err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 dirty="0" err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b="0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0, …,</m:t>
                        </m:r>
                        <m:r>
                          <a:rPr lang="en-US" sz="30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3000" b="0" dirty="0" smtClean="0"/>
                  <a:t> can be represented as a (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monotone)</a:t>
                </a:r>
                <a:r>
                  <a:rPr lang="en-US" sz="3000" b="0" dirty="0" smtClean="0"/>
                  <a:t> pseudo-Boolean </a:t>
                </a:r>
                <a:r>
                  <a:rPr lang="en-US" sz="30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000" dirty="0" smtClean="0"/>
                  <a:t>-DNF with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0, …, </m:t>
                        </m:r>
                        <m:r>
                          <a:rPr lang="en-US" sz="30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</m:d>
                    <m:r>
                      <a:rPr lang="en-US" sz="30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839200" cy="4876800"/>
              </a:xfrm>
              <a:blipFill rotWithShape="1">
                <a:blip r:embed="rId3"/>
                <a:stretch>
                  <a:fillRect l="-1034" t="-25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Discrete </a:t>
            </a:r>
            <a:r>
              <a:rPr lang="en-US" dirty="0" err="1" smtClean="0">
                <a:solidFill>
                  <a:srgbClr val="0070C0"/>
                </a:solidFill>
              </a:rPr>
              <a:t>submodularity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4800" y="1265254"/>
                <a:ext cx="61722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Submodular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0, …,</m:t>
                        </m:r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400" dirty="0"/>
                  <a:t> can be represented as a pseudo-Boolean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2R</a:t>
                </a:r>
                <a:r>
                  <a:rPr lang="en-US" sz="2400" dirty="0"/>
                  <a:t>-DNF with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0, …, </m:t>
                        </m:r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Hint [</a:t>
                </a:r>
                <a:r>
                  <a:rPr lang="en-US" sz="2400" dirty="0" err="1" smtClean="0"/>
                  <a:t>Lovasz</a:t>
                </a:r>
                <a:r>
                  <a:rPr lang="en-US" sz="2400" dirty="0" smtClean="0"/>
                  <a:t>] (</a:t>
                </a:r>
                <a:r>
                  <a:rPr lang="en-US" sz="2400" dirty="0" err="1" smtClean="0"/>
                  <a:t>Submodular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monotonization</a:t>
                </a:r>
                <a:r>
                  <a:rPr lang="en-US" sz="24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Given </a:t>
                </a:r>
                <a:r>
                  <a:rPr lang="en-US" sz="2400" dirty="0" err="1" smtClean="0"/>
                  <a:t>submodular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/>
                            </a:rPr>
                            <m:t>𝒎𝒐𝒏</m:t>
                          </m:r>
                        </m:sup>
                      </m:sSup>
                      <m:d>
                        <m:d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𝒎𝒂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𝑻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⊆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400" b="1" i="1" dirty="0">
                            <a:latin typeface="Cambria Math"/>
                          </a:rPr>
                          <m:t>𝒎𝒐𝒏</m:t>
                        </m:r>
                      </m:sup>
                    </m:sSup>
                  </m:oMath>
                </a14:m>
                <a:r>
                  <a:rPr lang="en-US" sz="2400" dirty="0" smtClean="0"/>
                  <a:t> is monotone and </a:t>
                </a:r>
                <a:r>
                  <a:rPr lang="en-US" sz="2400" dirty="0" err="1" smtClean="0"/>
                  <a:t>submodular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65254"/>
                <a:ext cx="61722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078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548317" y="770467"/>
            <a:ext cx="4595683" cy="6781800"/>
            <a:chOff x="4800600" y="1059180"/>
            <a:chExt cx="4595683" cy="6781800"/>
          </a:xfrm>
        </p:grpSpPr>
        <p:grpSp>
          <p:nvGrpSpPr>
            <p:cNvPr id="6" name="Group 5"/>
            <p:cNvGrpSpPr/>
            <p:nvPr/>
          </p:nvGrpSpPr>
          <p:grpSpPr>
            <a:xfrm>
              <a:off x="4800600" y="1059180"/>
              <a:ext cx="4495800" cy="6781800"/>
              <a:chOff x="5257800" y="-1143000"/>
              <a:chExt cx="4495800" cy="67818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257800" y="2286000"/>
                <a:ext cx="4419600" cy="3352800"/>
                <a:chOff x="5257800" y="2286000"/>
                <a:chExt cx="4419600" cy="3352800"/>
              </a:xfrm>
            </p:grpSpPr>
            <p:sp>
              <p:nvSpPr>
                <p:cNvPr id="19" name="Arc 18"/>
                <p:cNvSpPr/>
                <p:nvPr/>
              </p:nvSpPr>
              <p:spPr>
                <a:xfrm>
                  <a:off x="5257800" y="2286000"/>
                  <a:ext cx="22860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flipH="1">
                  <a:off x="7543800" y="2286000"/>
                  <a:ext cx="21336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flipV="1">
                <a:off x="5334000" y="-1143000"/>
                <a:ext cx="4419600" cy="3429000"/>
                <a:chOff x="5257800" y="2286000"/>
                <a:chExt cx="4419600" cy="3352800"/>
              </a:xfrm>
            </p:grpSpPr>
            <p:sp>
              <p:nvSpPr>
                <p:cNvPr id="17" name="Arc 16"/>
                <p:cNvSpPr/>
                <p:nvPr/>
              </p:nvSpPr>
              <p:spPr>
                <a:xfrm>
                  <a:off x="5257800" y="2286000"/>
                  <a:ext cx="22860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 flipH="1">
                  <a:off x="7543800" y="2286000"/>
                  <a:ext cx="21336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64495" y="2600960"/>
                  <a:ext cx="5983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495" y="2600960"/>
                  <a:ext cx="598305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07595" y="5828713"/>
                  <a:ext cx="5790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595" y="5828713"/>
                  <a:ext cx="579005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>
              <a:off x="6860822" y="5115560"/>
              <a:ext cx="4515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37023" y="3810000"/>
              <a:ext cx="4515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6937022" y="2924125"/>
              <a:ext cx="451553" cy="885875"/>
            </a:xfrm>
            <a:prstGeom prst="triangle">
              <a:avLst>
                <a:gd name="adj" fmla="val 4852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6863647" y="5100588"/>
              <a:ext cx="451553" cy="885875"/>
            </a:xfrm>
            <a:prstGeom prst="triangle">
              <a:avLst>
                <a:gd name="adj" fmla="val 5302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305285"/>
                  <a:ext cx="12396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305285"/>
                  <a:ext cx="123969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15200" y="3136229"/>
                  <a:ext cx="20810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3136229"/>
                  <a:ext cx="2081083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46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 </a:t>
            </a:r>
            <a:r>
              <a:rPr lang="en-US" dirty="0" err="1" smtClean="0">
                <a:solidFill>
                  <a:srgbClr val="0070C0"/>
                </a:solidFill>
              </a:rPr>
              <a:t>pB</a:t>
            </a:r>
            <a:r>
              <a:rPr lang="en-US" dirty="0" smtClean="0">
                <a:solidFill>
                  <a:srgbClr val="0070C0"/>
                </a:solidFill>
              </a:rPr>
              <a:t>-formulas and k-DNF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91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𝐷𝑁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2400" dirty="0" smtClean="0"/>
                  <a:t> = class of </a:t>
                </a:r>
                <a:r>
                  <a:rPr lang="en-US" sz="2400" dirty="0" err="1" smtClean="0"/>
                  <a:t>pB</a:t>
                </a:r>
                <a:r>
                  <a:rPr lang="en-US" sz="2400" dirty="0" smtClean="0"/>
                  <a:t>-DNF of width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∈{0, …,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400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1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-slice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err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→ {0,1}</m:t>
                    </m:r>
                  </m:oMath>
                </a14:m>
                <a:r>
                  <a:rPr lang="en-US" sz="2400" dirty="0" smtClean="0"/>
                  <a:t>  defined as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∈ </m:t>
                    </m:r>
                    <m:r>
                      <a:rPr lang="en-US" sz="2400" i="1" dirty="0">
                        <a:latin typeface="Cambria Math"/>
                      </a:rPr>
                      <m:t>𝐷𝑁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2400" dirty="0" smtClean="0"/>
                  <a:t> its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-slices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-DNF and: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PAC-learning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	</a:t>
                </a:r>
                <a:r>
                  <a:rPr lang="en-US" sz="2400" dirty="0"/>
                  <a:t>	</a:t>
                </a:r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91600" cy="5105400"/>
              </a:xfrm>
              <a:blipFill rotWithShape="1">
                <a:blip r:embed="rId2"/>
                <a:stretch>
                  <a:fillRect l="-81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6333" y="3429000"/>
                <a:ext cx="6858000" cy="9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	</a:t>
                </a:r>
                <a:endParaRPr lang="en-US" sz="24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400" i="1" dirty="0" err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 err="1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sz="2400" i="1" dirty="0">
                            <a:latin typeface="Cambria Math"/>
                          </a:rPr>
                          <m:t>1≤</m:t>
                        </m:r>
                        <m:r>
                          <a:rPr lang="en-US" sz="2400" i="1" dirty="0" err="1">
                            <a:latin typeface="Cambria Math"/>
                          </a:rPr>
                          <m:t>𝑖</m:t>
                        </m:r>
                        <m:r>
                          <a:rPr lang="en-US" sz="2400" i="1" dirty="0">
                            <a:latin typeface="Cambria Math"/>
                          </a:rPr>
                          <m:t>≤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lim>
                    </m:limLow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333" y="3429000"/>
                <a:ext cx="6858000" cy="944874"/>
              </a:xfrm>
              <a:prstGeom prst="rect">
                <a:avLst/>
              </a:prstGeom>
              <a:blipFill rotWithShape="1">
                <a:blip r:embed="rId3"/>
                <a:stretch>
                  <a:fillRect l="-80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5105400"/>
                <a:ext cx="8610600" cy="98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</a:rPr>
                                <m:t>𝑟𝑎𝑛𝑑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∼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0,1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/>
                                </a:rPr>
                                <m:t>≥1−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8610600" cy="9861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6333" y="2429933"/>
                <a:ext cx="651933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= 1  </m:t>
                    </m:r>
                  </m:oMath>
                </a14:m>
                <a:r>
                  <a:rPr lang="en-US" sz="2400" b="1" dirty="0"/>
                  <a:t>  iff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≥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333" y="2429933"/>
                <a:ext cx="6519333" cy="984885"/>
              </a:xfrm>
              <a:prstGeom prst="rect">
                <a:avLst/>
              </a:prstGeom>
              <a:blipFill rotWithShape="1">
                <a:blip r:embed="rId5"/>
                <a:stretch>
                  <a:fillRect l="-842" t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</a:t>
            </a:r>
            <a:r>
              <a:rPr lang="en-US" dirty="0" err="1">
                <a:solidFill>
                  <a:srgbClr val="0070C0"/>
                </a:solidFill>
              </a:rPr>
              <a:t>pB</a:t>
            </a:r>
            <a:r>
              <a:rPr lang="en-US" dirty="0">
                <a:solidFill>
                  <a:srgbClr val="0070C0"/>
                </a:solidFill>
              </a:rPr>
              <a:t>-formulas and k-DNF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Learn every 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-slice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1−</m:t>
                        </m:r>
                        <m:r>
                          <a:rPr lang="en-US" sz="2400" i="1" dirty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=(1−</m:t>
                    </m:r>
                    <m:r>
                      <a:rPr lang="en-US" sz="2400" i="1" dirty="0">
                        <a:latin typeface="Cambria Math"/>
                      </a:rPr>
                      <m:t>𝜖</m:t>
                    </m:r>
                    <m:r>
                      <a:rPr lang="en-US" sz="2400" i="1" dirty="0">
                        <a:latin typeface="Cambria Math"/>
                      </a:rPr>
                      <m:t> /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fraction of arguments </a:t>
                </a:r>
              </a:p>
              <a:p>
                <a:r>
                  <a:rPr lang="en-US" sz="2400" dirty="0"/>
                  <a:t>Learning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DNF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𝐷𝑁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2400" dirty="0" smtClean="0"/>
                  <a:t>) (let Fourier sparsity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𝑹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pPr lvl="1"/>
                <a:r>
                  <a:rPr lang="en-US" sz="2000" dirty="0" err="1" smtClean="0"/>
                  <a:t>Kushilevitz</a:t>
                </a:r>
                <a:r>
                  <a:rPr lang="en-US" sz="2000" dirty="0" smtClean="0"/>
                  <a:t>-Mansour (Goldreich-Levin)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𝑛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𝑭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queries/time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lvl="1"/>
                <a:r>
                  <a:rPr lang="en-US" sz="2000" dirty="0"/>
                  <a:t>``Attribute efficient learning’’: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𝑝𝑜𝑙𝑦𝑙𝑜𝑔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800" i="1" dirty="0">
                        <a:latin typeface="Cambria Math"/>
                      </a:rPr>
                      <m:t>⋅</m:t>
                    </m:r>
                    <m:r>
                      <a:rPr lang="en-US" sz="1800" i="1" dirty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𝑭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queries</a:t>
                </a:r>
              </a:p>
              <a:p>
                <a:pPr lvl="1"/>
                <a:r>
                  <a:rPr lang="en-US" sz="2000" dirty="0" smtClean="0"/>
                  <a:t>Lower bound: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 smtClean="0"/>
                  <a:t>) queries to learn a random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-junta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-DNF) up to constant precision.</a:t>
                </a:r>
                <a:endParaRPr lang="en-US" sz="2400" dirty="0" smtClean="0"/>
              </a:p>
              <a:p>
                <a:r>
                  <a:rPr lang="en-US" sz="2400" dirty="0" smtClean="0"/>
                  <a:t>Optimizations:</a:t>
                </a:r>
              </a:p>
              <a:p>
                <a:pPr lvl="1"/>
                <a:r>
                  <a:rPr lang="en-US" sz="2000" dirty="0"/>
                  <a:t>Slightly better than </a:t>
                </a:r>
                <a:r>
                  <a:rPr lang="en-US" sz="2000" dirty="0" smtClean="0"/>
                  <a:t>KM/GL </a:t>
                </a:r>
                <a:r>
                  <a:rPr lang="en-US" sz="2000" dirty="0"/>
                  <a:t>by looking at the Fourier spectrum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𝐷𝑁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(see </a:t>
                </a:r>
                <a:r>
                  <a:rPr lang="en-US" sz="2000" dirty="0" smtClean="0"/>
                  <a:t>SODA paper</a:t>
                </a:r>
                <a:r>
                  <a:rPr lang="en-US" sz="2000" dirty="0"/>
                  <a:t>: switching lemma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bound</a:t>
                </a:r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Do all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sz="2000" dirty="0" smtClean="0"/>
                  <a:t> iterations of KM/GL in parallel by reusing queries</a:t>
                </a:r>
                <a:endParaRPr lang="en-US" sz="2000" dirty="0"/>
              </a:p>
              <a:p>
                <a:pPr lvl="1"/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9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9144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Let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 smtClean="0"/>
                  <a:t> be the class of </a:t>
                </a:r>
                <a:r>
                  <a:rPr lang="en-US" sz="2400" dirty="0"/>
                  <a:t>submodular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b="1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→{0, …,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400" i="1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How to (approximately) test, whether a given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dirty="0" smtClean="0"/>
                  <a:t> is in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 smtClean="0"/>
                  <a:t>?</a:t>
                </a:r>
              </a:p>
              <a:p>
                <a:r>
                  <a:rPr lang="en-US" sz="2400" dirty="0" smtClean="0">
                    <a:latin typeface="Cambria Math"/>
                  </a:rPr>
                  <a:t>Property tester: (Randomized) algorithm for distinguishing: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∈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400" dirty="0"/>
                  <a:t>-far):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sz="2400" i="1" dirty="0">
                            <a:latin typeface="Cambria Math"/>
                          </a:rPr>
                          <m:t>𝑔</m:t>
                        </m:r>
                        <m:r>
                          <a:rPr lang="en-US" sz="2400" i="1" dirty="0">
                            <a:latin typeface="Cambria Math"/>
                          </a:rPr>
                          <m:t>∈ </m:t>
                        </m:r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𝑪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𝒇</m:t>
                        </m:r>
                        <m:r>
                          <a:rPr lang="en-US" sz="2400" i="1" dirty="0">
                            <a:latin typeface="Cambria Math"/>
                          </a:rPr>
                          <m:t> – </m:t>
                        </m:r>
                        <m:r>
                          <a:rPr lang="en-US" sz="2400" b="1" i="1" dirty="0"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≥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𝝐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latin typeface="Cambria Math"/>
                </a:endParaRPr>
              </a:p>
              <a:p>
                <a:endParaRPr lang="en-US" sz="2400" dirty="0" smtClean="0">
                  <a:latin typeface="Cambria Math"/>
                </a:endParaRPr>
              </a:p>
              <a:p>
                <a:r>
                  <a:rPr lang="en-US" sz="2400" dirty="0" smtClean="0">
                    <a:latin typeface="Cambria Math"/>
                  </a:rPr>
                  <a:t>Key idea: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-DNFs have small representations:</a:t>
                </a:r>
                <a:endParaRPr lang="en-US" sz="2000" b="0" i="0" dirty="0" smtClean="0">
                  <a:solidFill>
                    <a:srgbClr val="0070C0"/>
                  </a:solidFill>
                  <a:latin typeface="+mj-lt"/>
                  <a:ea typeface="Cambria Math" pitchFamily="18" charset="0"/>
                </a:endParaRPr>
              </a:p>
              <a:p>
                <a:pPr lvl="1"/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[</a:t>
                </a:r>
                <a:r>
                  <a:rPr lang="en-US" sz="2000" b="0" i="0" dirty="0" err="1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Gopalan</a:t>
                </a:r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, </a:t>
                </a:r>
                <a:r>
                  <a:rPr lang="en-US" sz="2000" b="0" i="0" dirty="0" err="1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Meka,Reingold</a:t>
                </a:r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 CCC’12]  </a:t>
                </a:r>
                <a:r>
                  <a:rPr lang="en-US" sz="2000" dirty="0" smtClean="0">
                    <a:latin typeface="+mj-lt"/>
                    <a:ea typeface="Cambria Math" pitchFamily="18" charset="0"/>
                  </a:rPr>
                  <a:t>(u</a:t>
                </a:r>
                <a:r>
                  <a:rPr lang="en-US" sz="2000" b="0" i="0" dirty="0" smtClean="0">
                    <a:latin typeface="+mj-lt"/>
                    <a:ea typeface="Cambria Math" pitchFamily="18" charset="0"/>
                  </a:rPr>
                  <a:t>sing quasi-sunflowers</a:t>
                </a:r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 [Rossman’10])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>
                    <a:latin typeface="Cambria Math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 ∀</m:t>
                    </m:r>
                  </m:oMath>
                </a14:m>
                <a:r>
                  <a:rPr lang="en-US" sz="2000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latin typeface="Cambria Math"/>
                  </a:rPr>
                  <a:t>-DNF formula F there exists: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latin typeface="Cambria Math"/>
                  </a:rPr>
                  <a:t>-DNF formula F’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1" dirty="0">
                                <a:latin typeface="Cambria Math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𝑂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𝐹</m:t>
                        </m:r>
                        <m:r>
                          <a:rPr lang="en-US" sz="2000" i="1" dirty="0">
                            <a:latin typeface="Cambria Math"/>
                          </a:rPr>
                          <m:t> – </m:t>
                        </m:r>
                        <m:r>
                          <a:rPr lang="en-US" sz="2000" i="1" dirty="0">
                            <a:latin typeface="Cambria Math"/>
                          </a:rPr>
                          <m:t>𝐹</m:t>
                        </m:r>
                        <m:r>
                          <a:rPr lang="en-US" sz="2000" i="1" dirty="0">
                            <a:latin typeface="Cambria Math"/>
                          </a:rPr>
                          <m:t>’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𝝐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b="0" i="0" dirty="0" smtClean="0">
                  <a:solidFill>
                    <a:srgbClr val="0070C0"/>
                  </a:solidFill>
                  <a:latin typeface="+mj-lt"/>
                  <a:ea typeface="Cambria Math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  <a:ea typeface="Cambria Math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9144000" cy="5257800"/>
              </a:xfrm>
              <a:blipFill rotWithShape="1">
                <a:blip r:embed="rId2"/>
                <a:stretch>
                  <a:fillRect l="-86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Testing by implicit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defTabSz="612775"/>
                <a:r>
                  <a:rPr lang="en-US" sz="2400" b="1" dirty="0" smtClean="0">
                    <a:latin typeface="Cambria" pitchFamily="18" charset="0"/>
                  </a:rPr>
                  <a:t>Good approximation by juntas =&gt; efficient property testing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" pitchFamily="18" charset="0"/>
                  </a:rPr>
                  <a:t>[surveys: Ron; </a:t>
                </a:r>
                <a:r>
                  <a:rPr lang="en-US" sz="1800" dirty="0" err="1" smtClean="0">
                    <a:solidFill>
                      <a:srgbClr val="0070C0"/>
                    </a:solidFill>
                    <a:latin typeface="Cambria" pitchFamily="18" charset="0"/>
                  </a:rPr>
                  <a:t>Servedio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" pitchFamily="18" charset="0"/>
                  </a:rPr>
                  <a:t>]</a:t>
                </a:r>
              </a:p>
              <a:p>
                <a:pPr lvl="1" defTabSz="612775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-approximation by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𝐽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𝜖</m:t>
                    </m:r>
                    <m:r>
                      <a:rPr lang="en-US" sz="22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-junta</a:t>
                </a:r>
              </a:p>
              <a:p>
                <a:pPr lvl="1" defTabSz="612775"/>
                <a:r>
                  <a:rPr lang="en-US" sz="2200" dirty="0" smtClean="0">
                    <a:latin typeface="Cambria" pitchFamily="18" charset="0"/>
                  </a:rPr>
                  <a:t>Good dependence on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200" b="1" dirty="0" smtClean="0">
                    <a:latin typeface="Cambria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200" i="1" dirty="0">
                                <a:latin typeface="Cambria Math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22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𝑂</m:t>
                        </m:r>
                        <m:r>
                          <a:rPr lang="en-US" sz="2200" i="1" dirty="0">
                            <a:latin typeface="Cambria Math"/>
                          </a:rPr>
                          <m:t>(</m:t>
                        </m:r>
                        <m:r>
                          <a:rPr lang="en-US" sz="2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200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>
                    <a:latin typeface="Cambria" pitchFamily="18" charset="0"/>
                  </a:rPr>
                  <a:t> </a:t>
                </a:r>
                <a:endParaRPr lang="en-US" sz="2200" dirty="0" smtClean="0">
                  <a:latin typeface="Cambria" pitchFamily="18" charset="0"/>
                </a:endParaRPr>
              </a:p>
              <a:p>
                <a:pPr lvl="2" defTabSz="612775"/>
                <a:r>
                  <a:rPr lang="en-US" sz="1800" dirty="0">
                    <a:solidFill>
                      <a:srgbClr val="0070C0"/>
                    </a:solidFill>
                    <a:ea typeface="Cambria Math" pitchFamily="18" charset="0"/>
                  </a:rPr>
                  <a:t>[</a:t>
                </a:r>
                <a:r>
                  <a:rPr lang="en-US" sz="1800" dirty="0" err="1">
                    <a:solidFill>
                      <a:srgbClr val="0070C0"/>
                    </a:solidFill>
                    <a:ea typeface="Cambria Math" pitchFamily="18" charset="0"/>
                  </a:rPr>
                  <a:t>Blais</a:t>
                </a:r>
                <a:r>
                  <a:rPr lang="en-US" sz="1800" dirty="0">
                    <a:solidFill>
                      <a:srgbClr val="0070C0"/>
                    </a:solidFill>
                    <a:ea typeface="Cambria Math" pitchFamily="18" charset="0"/>
                  </a:rPr>
                  <a:t>, </a:t>
                </a:r>
                <a:r>
                  <a:rPr lang="en-US" sz="1800" dirty="0" err="1">
                    <a:solidFill>
                      <a:srgbClr val="0070C0"/>
                    </a:solidFill>
                    <a:ea typeface="Cambria Math" pitchFamily="18" charset="0"/>
                  </a:rPr>
                  <a:t>Onak</a:t>
                </a:r>
                <a:r>
                  <a:rPr lang="en-US" sz="1800" dirty="0">
                    <a:solidFill>
                      <a:srgbClr val="0070C0"/>
                    </a:solidFill>
                    <a:ea typeface="Cambria Math" pitchFamily="18" charset="0"/>
                  </a:rPr>
                  <a:t>] </a:t>
                </a:r>
                <a:r>
                  <a:rPr lang="en-US" sz="1800" dirty="0">
                    <a:ea typeface="Cambria Math" pitchFamily="18" charset="0"/>
                  </a:rPr>
                  <a:t>sunflowers for </a:t>
                </a:r>
                <a:r>
                  <a:rPr lang="en-US" sz="1800" dirty="0" err="1">
                    <a:ea typeface="Cambria Math" pitchFamily="18" charset="0"/>
                  </a:rPr>
                  <a:t>submodular</a:t>
                </a:r>
                <a:r>
                  <a:rPr lang="en-US" sz="1800" dirty="0">
                    <a:ea typeface="Cambria Math" pitchFamily="18" charset="0"/>
                  </a:rPr>
                  <a:t> </a:t>
                </a:r>
                <a:r>
                  <a:rPr lang="en-US" sz="1800" dirty="0" smtClean="0">
                    <a:ea typeface="Cambria Math" pitchFamily="18" charset="0"/>
                  </a:rPr>
                  <a:t>functions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[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800" i="1" dirty="0">
                                <a:latin typeface="Cambria Math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800" dirty="0" smtClean="0">
                  <a:latin typeface="Cambria" pitchFamily="18" charset="0"/>
                </a:endParaRPr>
              </a:p>
              <a:p>
                <a:pPr lvl="1" defTabSz="612775"/>
                <a:r>
                  <a:rPr lang="en-US" sz="2200" dirty="0" smtClean="0">
                    <a:latin typeface="Cambria" pitchFamily="18" charset="0"/>
                  </a:rPr>
                  <a:t>Query complexity: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1" dirty="0">
                                <a:latin typeface="Cambria Math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sz="240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>
                    <a:latin typeface="Cambria" pitchFamily="18" charset="0"/>
                  </a:rPr>
                  <a:t> </a:t>
                </a:r>
                <a:r>
                  <a:rPr lang="en-US" sz="2200" dirty="0" smtClean="0">
                    <a:latin typeface="Cambria" pitchFamily="18" charset="0"/>
                  </a:rPr>
                  <a:t>(independent of </a:t>
                </a:r>
                <a:r>
                  <a:rPr lang="en-US" sz="2200" b="1" dirty="0" smtClean="0">
                    <a:latin typeface="Cambria" pitchFamily="18" charset="0"/>
                  </a:rPr>
                  <a:t>n</a:t>
                </a:r>
                <a:r>
                  <a:rPr lang="en-US" sz="2200" dirty="0" smtClean="0">
                    <a:latin typeface="Cambria" pitchFamily="18" charset="0"/>
                  </a:rPr>
                  <a:t>)</a:t>
                </a:r>
              </a:p>
              <a:p>
                <a:pPr lvl="1" defTabSz="612775"/>
                <a:r>
                  <a:rPr lang="en-US" sz="2200" dirty="0" smtClean="0">
                    <a:latin typeface="Cambria" pitchFamily="18" charset="0"/>
                  </a:rPr>
                  <a:t>Running time: exponential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Cambria" pitchFamily="18" charset="0"/>
                  </a:rPr>
                  <a:t> (we think can be reduced it to O(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𝐽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𝜖</m:t>
                    </m:r>
                    <m:r>
                      <a:rPr lang="en-US" sz="2200" i="1" dirty="0" smtClean="0">
                        <a:latin typeface="Cambria Math"/>
                      </a:rPr>
                      <m:t>)) )</m:t>
                    </m:r>
                  </m:oMath>
                </a14:m>
                <a:endParaRPr lang="en-US" sz="2200" dirty="0" smtClean="0">
                  <a:latin typeface="Cambria" pitchFamily="18" charset="0"/>
                </a:endParaRPr>
              </a:p>
              <a:p>
                <a:pPr lvl="1" defTabSz="612775"/>
                <a:r>
                  <a:rPr lang="en-US" sz="2200" dirty="0" smtClean="0">
                    <a:latin typeface="Cambria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Cambria" pitchFamily="18" charset="0"/>
                  </a:rPr>
                  <a:t> lower bound for testing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-DNF (reduction from Gap Set Intersection: distinguishing a random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-junta </a:t>
                </a:r>
                <a:r>
                  <a:rPr lang="en-US" sz="2200" dirty="0" err="1" smtClean="0">
                    <a:latin typeface="Cambria" pitchFamily="18" charset="0"/>
                  </a:rPr>
                  <a:t>vs</a:t>
                </a:r>
                <a:r>
                  <a:rPr lang="en-US" sz="2200" dirty="0" smtClean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 + O(log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200" dirty="0" smtClean="0">
                    <a:latin typeface="Cambria" pitchFamily="18" charset="0"/>
                  </a:rPr>
                  <a:t>)-junta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200" dirty="0">
                    <a:latin typeface="Cambria" pitchFamily="18" charset="0"/>
                  </a:rPr>
                  <a:t> </a:t>
                </a:r>
                <a:r>
                  <a:rPr lang="en-US" sz="2200" dirty="0" smtClean="0">
                    <a:latin typeface="Cambria" pitchFamily="18" charset="0"/>
                  </a:rPr>
                  <a:t>queries)</a:t>
                </a:r>
              </a:p>
              <a:p>
                <a:pPr marL="457200" lvl="1" indent="0" defTabSz="612775">
                  <a:buNone/>
                </a:pPr>
                <a:endParaRPr lang="en-US" sz="2400" b="1" dirty="0" smtClean="0">
                  <a:latin typeface="Cambria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3"/>
                <a:stretch>
                  <a:fillRect l="-963" t="-164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Previous work on testing </a:t>
            </a:r>
            <a:r>
              <a:rPr lang="en-US" dirty="0" err="1" smtClean="0">
                <a:solidFill>
                  <a:srgbClr val="0070C0"/>
                </a:solidFill>
              </a:rPr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 defTabSz="612775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→[0,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Cambria" pitchFamily="18" charset="0"/>
                  </a:rPr>
                  <a:t>[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Cambria" pitchFamily="18" charset="0"/>
                  </a:rPr>
                  <a:t>Parnas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" pitchFamily="18" charset="0"/>
                  </a:rPr>
                  <a:t>, Ron, 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Cambria" pitchFamily="18" charset="0"/>
                  </a:rPr>
                  <a:t>Rubinfeld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" pitchFamily="18" charset="0"/>
                  </a:rPr>
                  <a:t> ‘03, 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Cambria" pitchFamily="18" charset="0"/>
                  </a:rPr>
                  <a:t>Seshadhri</a:t>
                </a:r>
                <a:r>
                  <a:rPr lang="en-US" sz="2000" dirty="0">
                    <a:solidFill>
                      <a:srgbClr val="0070C0"/>
                    </a:solidFill>
                    <a:latin typeface="Cambria" pitchFamily="18" charset="0"/>
                  </a:rPr>
                  <a:t>, </a:t>
                </a:r>
                <a:r>
                  <a:rPr lang="en-US" sz="2000" dirty="0" err="1">
                    <a:solidFill>
                      <a:srgbClr val="0070C0"/>
                    </a:solidFill>
                    <a:latin typeface="Cambria" pitchFamily="18" charset="0"/>
                  </a:rPr>
                  <a:t>Vondrak</a:t>
                </a:r>
                <a:r>
                  <a:rPr lang="en-US" sz="2000" dirty="0">
                    <a:solidFill>
                      <a:srgbClr val="0070C0"/>
                    </a:solidFill>
                    <a:latin typeface="Cambria" pitchFamily="18" charset="0"/>
                  </a:rPr>
                  <a:t>, ICS’11]:</a:t>
                </a:r>
              </a:p>
              <a:p>
                <a:pPr lvl="1" defTabSz="612775">
                  <a:buFont typeface="Arial" pitchFamily="34" charset="0"/>
                  <a:buChar char="•"/>
                </a:pPr>
                <a:r>
                  <a:rPr lang="en-US" sz="2400" dirty="0">
                    <a:latin typeface="Cambria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/>
                      </a:rPr>
                      <m:t>pper</m:t>
                    </m:r>
                    <m:r>
                      <a:rPr lang="en-US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/>
                      </a:rPr>
                      <m:t>bound</m:t>
                    </m:r>
                    <m:r>
                      <a:rPr lang="en-US" sz="2400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itchFamily="18" charset="0"/>
                  </a:rPr>
                  <a:t>. </a:t>
                </a:r>
              </a:p>
              <a:p>
                <a:pPr lvl="1" defTabSz="612775">
                  <a:buFont typeface="Arial" pitchFamily="34" charset="0"/>
                  <a:buChar char="•"/>
                </a:pPr>
                <a:r>
                  <a:rPr lang="en-US" sz="2400" dirty="0">
                    <a:latin typeface="Cambria" pitchFamily="18" charset="0"/>
                  </a:rPr>
                  <a:t>Lower bound: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>
                  <a:latin typeface="Cambria" pitchFamily="18" charset="0"/>
                </a:endParaRPr>
              </a:p>
              <a:p>
                <a:pPr marL="457200" lvl="1" indent="0" defTabSz="612775">
                  <a:buNone/>
                </a:pPr>
                <a:r>
                  <a:rPr lang="en-US" sz="2400" dirty="0">
                    <a:latin typeface="Cambria" pitchFamily="18" charset="0"/>
                  </a:rPr>
                  <a:t>Special case: coverage functions </a:t>
                </a:r>
                <a:r>
                  <a:rPr lang="en-US" sz="1800" dirty="0">
                    <a:solidFill>
                      <a:srgbClr val="0070C0"/>
                    </a:solidFill>
                    <a:latin typeface="Cambria" pitchFamily="18" charset="0"/>
                  </a:rPr>
                  <a:t>[</a:t>
                </a:r>
                <a:r>
                  <a:rPr lang="en-US" sz="1800" dirty="0" err="1">
                    <a:solidFill>
                      <a:srgbClr val="0070C0"/>
                    </a:solidFill>
                    <a:latin typeface="Cambria" pitchFamily="18" charset="0"/>
                  </a:rPr>
                  <a:t>Chakrabarty</a:t>
                </a:r>
                <a:r>
                  <a:rPr lang="en-US" sz="1800" dirty="0">
                    <a:solidFill>
                      <a:srgbClr val="0070C0"/>
                    </a:solidFill>
                    <a:latin typeface="Cambria" pitchFamily="18" charset="0"/>
                  </a:rPr>
                  <a:t>, Huang, ICALP’12]</a:t>
                </a:r>
                <a:r>
                  <a:rPr lang="en-US" sz="2400" dirty="0">
                    <a:solidFill>
                      <a:srgbClr val="0070C0"/>
                    </a:solidFill>
                    <a:latin typeface="Cambria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47621" y="2505500"/>
                <a:ext cx="6477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Gap in query complexity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21" y="2505500"/>
                <a:ext cx="6477000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41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Submodularity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302" y="10668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Discrete analog of convexity/concavity, law </a:t>
                </a:r>
                <a:r>
                  <a:rPr lang="en-US" sz="24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of diminishing </a:t>
                </a:r>
                <a:r>
                  <a:rPr lang="en-US" sz="2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returns</a:t>
                </a:r>
              </a:p>
              <a:p>
                <a:r>
                  <a:rPr lang="en-US" sz="2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Applications: optimization, algorithmic game theory</a:t>
                </a:r>
                <a:endParaRPr lang="en-US" sz="2400" dirty="0" smtClean="0">
                  <a:effectLst/>
                </a:endParaRPr>
              </a:p>
              <a:p>
                <a:pPr marL="0" indent="0">
                  <a:buNone/>
                </a:pPr>
                <a:endParaRPr lang="en-US" sz="24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</a:rPr>
                      <m:t>𝒇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400" b="0" i="1" smtClean="0">
                        <a:effectLst/>
                        <a:latin typeface="Cambria Math"/>
                      </a:rPr>
                      <m:t>→[0,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]:</m:t>
                    </m:r>
                  </m:oMath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b="1" dirty="0" smtClean="0">
                    <a:effectLst/>
                  </a:rPr>
                  <a:t>Discrete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∪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{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}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𝑆</m:t>
                      </m:r>
                      <m:r>
                        <a:rPr lang="en-US" sz="2400" b="0" i="1" dirty="0" smtClean="0">
                          <a:effectLst/>
                          <a:latin typeface="Cambria Math"/>
                        </a:rPr>
                        <m:t>⊆</m:t>
                      </m:r>
                      <m:r>
                        <a:rPr lang="en-US" sz="2400" b="0" i="1" dirty="0" smtClean="0">
                          <a:effectLst/>
                          <a:latin typeface="Cambria Math"/>
                        </a:rPr>
                        <m:t>𝑋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,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∉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b="1" dirty="0" err="1" smtClean="0">
                    <a:effectLst/>
                  </a:rPr>
                  <a:t>Submodular</a:t>
                </a:r>
                <a:r>
                  <a:rPr lang="en-US" sz="2400" b="1" dirty="0" smtClean="0">
                    <a:effectLst/>
                  </a:rPr>
                  <a:t> function: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effectLst/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/>
                      </a:rPr>
                      <m:t>,    ∀ 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∉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𝑇</m:t>
                    </m:r>
                  </m:oMath>
                </a14:m>
                <a:endParaRPr lang="en-US" sz="2400" b="1" dirty="0" smtClean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302" y="1066800"/>
                <a:ext cx="8229600" cy="5410200"/>
              </a:xfrm>
              <a:blipFill rotWithShape="1">
                <a:blip r:embed="rId2"/>
                <a:stretch>
                  <a:fillRect l="-1185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4360" y="4977914"/>
            <a:ext cx="8388237" cy="1641716"/>
            <a:chOff x="594360" y="4977914"/>
            <a:chExt cx="8388237" cy="164171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" y="5013474"/>
              <a:ext cx="4074731" cy="160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912360" y="4977914"/>
              <a:ext cx="4070237" cy="1260892"/>
              <a:chOff x="1808797" y="19812680"/>
              <a:chExt cx="10764203" cy="3334572"/>
            </a:xfrm>
          </p:grpSpPr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8797" y="19812680"/>
                <a:ext cx="10098406" cy="3042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Rectangle 6"/>
              <p:cNvSpPr/>
              <p:nvPr/>
            </p:nvSpPr>
            <p:spPr bwMode="auto">
              <a:xfrm>
                <a:off x="11430000" y="22555200"/>
                <a:ext cx="1143000" cy="5920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9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Exact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1508" y="1295400"/>
                <a:ext cx="8948691" cy="5181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b="1" dirty="0" smtClean="0"/>
                  <a:t>Q: </a:t>
                </a:r>
                <a:r>
                  <a:rPr lang="en-US" sz="2800" dirty="0" smtClean="0"/>
                  <a:t>Reconstruct a </a:t>
                </a:r>
                <a:r>
                  <a:rPr lang="en-US" sz="2800" dirty="0" err="1" smtClean="0"/>
                  <a:t>submodular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𝒇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→</m:t>
                    </m:r>
                    <m:r>
                      <a:rPr lang="en-US" sz="28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 smtClean="0"/>
                  <a:t> with poly(|X|) queries (for all arguments)?</a:t>
                </a:r>
              </a:p>
              <a:p>
                <a:r>
                  <a:rPr lang="en-US" sz="2800" b="1" dirty="0" smtClean="0"/>
                  <a:t>A: </a:t>
                </a:r>
                <a:r>
                  <a:rPr lang="en-US" sz="2800" dirty="0" smtClean="0"/>
                  <a:t>Only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Θ</m:t>
                        </m:r>
                      </m:e>
                    </m:acc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sz="2800" dirty="0" smtClean="0"/>
                  <a:t>-approximation (multiplicative) possible</a:t>
                </a:r>
                <a:r>
                  <a:rPr lang="en-US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Goemans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, Harvey, Iwata, 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Mirrokni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, SODA’09]</a:t>
                </a:r>
              </a:p>
              <a:p>
                <a:endParaRPr lang="en-US" sz="2800" b="1" dirty="0" smtClean="0"/>
              </a:p>
              <a:p>
                <a:r>
                  <a:rPr lang="en-US" sz="2800" b="1" dirty="0" smtClean="0"/>
                  <a:t>Q: </a:t>
                </a:r>
                <a:r>
                  <a:rPr lang="en-US" sz="2800" dirty="0" smtClean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nly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for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dirty="0" smtClean="0"/>
                  <a:t>-fraction of points (</a:t>
                </a:r>
                <a:r>
                  <a:rPr lang="en-US" sz="2000" dirty="0" smtClean="0"/>
                  <a:t>PAC-style  learning </a:t>
                </a:r>
                <a:r>
                  <a:rPr lang="en-US" sz="2000" b="1" dirty="0" smtClean="0"/>
                  <a:t>with membership queries</a:t>
                </a:r>
                <a:r>
                  <a:rPr lang="en-US" sz="2000" dirty="0" smtClean="0"/>
                  <a:t> under uniform distribution</a:t>
                </a:r>
                <a:r>
                  <a:rPr lang="en-US" sz="2800" dirty="0" smtClean="0"/>
                  <a:t>)?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b="1" dirty="0" smtClean="0"/>
                  <a:t>A: </a:t>
                </a:r>
                <a:r>
                  <a:rPr lang="en-US" sz="2800" dirty="0" smtClean="0"/>
                  <a:t>Almost as hard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Balcan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, Harvey, STOC’11]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508" y="1295400"/>
                <a:ext cx="8948691" cy="5181599"/>
              </a:xfrm>
              <a:blipFill rotWithShape="1">
                <a:blip r:embed="rId2"/>
                <a:stretch>
                  <a:fillRect l="-1091" t="-1649" b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4343400"/>
                <a:ext cx="8610600" cy="97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/>
                                </a:rPr>
                                <m:t>𝑟𝑎𝑛𝑑𝑜𝑚𝑛𝑒𝑠𝑠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∼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/>
                                </a:rPr>
                                <m:t>≥1−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43400"/>
                <a:ext cx="8610600" cy="9734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953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b="1" dirty="0" smtClean="0">
                    <a:latin typeface="Cambria Math"/>
                  </a:rPr>
                  <a:t>P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Cambria Math"/>
                  </a:rPr>
                  <a:t>M</a:t>
                </a:r>
                <a:r>
                  <a:rPr lang="en-US" sz="2800" b="1" dirty="0" smtClean="0">
                    <a:latin typeface="Cambria Math"/>
                  </a:rPr>
                  <a:t>AC</a:t>
                </a:r>
                <a:r>
                  <a:rPr lang="en-US" sz="2800" dirty="0" smtClean="0">
                    <a:latin typeface="Cambria Math"/>
                  </a:rPr>
                  <a:t>-learning (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Cambria Math"/>
                  </a:rPr>
                  <a:t>M</a:t>
                </a:r>
                <a:r>
                  <a:rPr lang="en-US" sz="2800" dirty="0" smtClean="0">
                    <a:latin typeface="Cambria Math"/>
                  </a:rPr>
                  <a:t>ultiplicative), </a:t>
                </a:r>
                <a:r>
                  <a:rPr lang="en-US" sz="2000" dirty="0" smtClean="0">
                    <a:latin typeface="Cambria Math"/>
                  </a:rPr>
                  <a:t>with poly(|X|) queries </a:t>
                </a:r>
                <a:r>
                  <a:rPr lang="en-US" sz="2800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𝑟𝑎𝑛𝑑𝑜𝑚𝑛𝑒𝑠𝑠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∼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𝜶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/>
                                </a:rPr>
                                <m:t>≥1−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8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≤</m:t>
                    </m:r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000" dirty="0" smtClean="0"/>
                  <a:t>(over arbitrary distributions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[BH’11]</a:t>
                </a:r>
                <a:r>
                  <a:rPr lang="en-US" sz="2000" dirty="0" smtClean="0"/>
                  <a:t>)</a:t>
                </a:r>
              </a:p>
              <a:p>
                <a:endParaRPr lang="en-US" sz="2800" b="1" dirty="0" smtClean="0">
                  <a:latin typeface="Cambria Math"/>
                </a:endParaRPr>
              </a:p>
              <a:p>
                <a:r>
                  <a:rPr lang="en-US" sz="2800" b="1" dirty="0" smtClean="0">
                    <a:latin typeface="Cambria Math"/>
                  </a:rPr>
                  <a:t>P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Cambria Math"/>
                  </a:rPr>
                  <a:t>A</a:t>
                </a:r>
                <a:r>
                  <a:rPr lang="en-US" sz="2800" b="1" dirty="0" smtClean="0">
                    <a:latin typeface="Cambria Math"/>
                  </a:rPr>
                  <a:t>AC</a:t>
                </a:r>
                <a:r>
                  <a:rPr lang="en-US" sz="2800" dirty="0" smtClean="0">
                    <a:latin typeface="Cambria Math"/>
                  </a:rPr>
                  <a:t>-learning (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Cambria Math"/>
                  </a:rPr>
                  <a:t>A</a:t>
                </a:r>
                <a:r>
                  <a:rPr lang="en-US" sz="2800" dirty="0" smtClean="0">
                    <a:latin typeface="Cambria Math"/>
                  </a:rPr>
                  <a:t>dditive)</a:t>
                </a:r>
              </a:p>
              <a:p>
                <a:pPr lvl="1"/>
                <a:endParaRPr lang="en-US" sz="1600" dirty="0">
                  <a:latin typeface="Cambria Math"/>
                </a:endParaRPr>
              </a:p>
              <a:p>
                <a:pPr lvl="1"/>
                <a:endParaRPr lang="en-US" sz="160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sz="1600" dirty="0" smtClean="0">
                  <a:latin typeface="Cambria Math"/>
                </a:endParaRPr>
              </a:p>
              <a:p>
                <a:pPr lvl="2"/>
                <a:endParaRPr lang="en-US" dirty="0" smtClean="0"/>
              </a:p>
              <a:p>
                <a:pPr lvl="2"/>
                <a:r>
                  <a:rPr lang="en-US" sz="2600" dirty="0" smtClean="0"/>
                  <a:t>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b="0" i="1" dirty="0" smtClean="0">
                            <a:latin typeface="Cambria Math"/>
                          </a:rPr>
                          <m:t>𝑂</m:t>
                        </m:r>
                        <m:sSup>
                          <m:sSupPr>
                            <m:ctrlPr>
                              <a:rPr lang="en-US" sz="2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dirty="0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2600" i="1" dirty="0">
                                        <a:latin typeface="Cambria Math"/>
                                      </a:rPr>
                                      <m:t>𝑅</m:t>
                                    </m:r>
                                    <m:r>
                                      <a:rPr lang="en-US" sz="2600" b="0" i="1" dirty="0" smtClean="0">
                                        <a:latin typeface="Cambria Math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6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𝜷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i="1" dirty="0">
                            <a:latin typeface="Cambria Math"/>
                          </a:rPr>
                          <m:t>log</m:t>
                        </m:r>
                        <m:r>
                          <a:rPr lang="en-US" sz="2600" i="1" dirty="0"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 dirty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r>
                          <a:rPr lang="en-US" sz="2600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sz="2600" i="1" dirty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600" dirty="0" smtClean="0"/>
                  <a:t> </a:t>
                </a:r>
                <a:r>
                  <a:rPr lang="en-US" sz="2100" dirty="0" smtClean="0">
                    <a:solidFill>
                      <a:srgbClr val="0070C0"/>
                    </a:solidFill>
                  </a:rPr>
                  <a:t>[Gupta, </a:t>
                </a:r>
                <a:r>
                  <a:rPr lang="en-US" sz="2100" dirty="0" err="1" smtClean="0">
                    <a:solidFill>
                      <a:srgbClr val="0070C0"/>
                    </a:solidFill>
                  </a:rPr>
                  <a:t>Hardt</a:t>
                </a:r>
                <a:r>
                  <a:rPr lang="en-US" sz="2100" dirty="0" smtClean="0">
                    <a:solidFill>
                      <a:srgbClr val="0070C0"/>
                    </a:solidFill>
                  </a:rPr>
                  <a:t>, Roth, Ullman, STOC’11]</a:t>
                </a:r>
              </a:p>
              <a:p>
                <a:pPr lvl="2"/>
                <a:r>
                  <a:rPr lang="en-US" sz="2600" dirty="0" smtClean="0"/>
                  <a:t>Running time: poly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sz="26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600" b="1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𝜷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6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f>
                          <m:fPr>
                            <m:ctrlP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100" dirty="0" err="1" smtClean="0">
                    <a:solidFill>
                      <a:srgbClr val="0070C0"/>
                    </a:solidFill>
                  </a:rPr>
                  <a:t>Cheraghchi</a:t>
                </a:r>
                <a:r>
                  <a:rPr lang="en-US" sz="21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100" dirty="0" err="1" smtClean="0">
                    <a:solidFill>
                      <a:srgbClr val="0070C0"/>
                    </a:solidFill>
                  </a:rPr>
                  <a:t>Klivans</a:t>
                </a:r>
                <a:r>
                  <a:rPr lang="en-US" sz="2100" dirty="0" smtClean="0">
                    <a:solidFill>
                      <a:srgbClr val="0070C0"/>
                    </a:solidFill>
                  </a:rPr>
                  <a:t>, Kothari, Lee, SODA’12]</a:t>
                </a:r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953000"/>
              </a:xfrm>
              <a:blipFill rotWithShape="1">
                <a:blip r:embed="rId2"/>
                <a:stretch>
                  <a:fillRect l="-920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5256" y="3810000"/>
                <a:ext cx="8153400" cy="847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𝑟𝑎𝑛𝑑𝑜𝑚𝑛𝑒𝑠𝑠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∼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 − 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/>
                                </a:rPr>
                                <m:t>≥1−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6" y="3810000"/>
                <a:ext cx="8153400" cy="847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9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Learning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→[0,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0481383"/>
                  </p:ext>
                </p:extLst>
              </p:nvPr>
            </p:nvGraphicFramePr>
            <p:xfrm>
              <a:off x="304800" y="1981200"/>
              <a:ext cx="8686800" cy="452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/>
                    <a:gridCol w="1600200"/>
                    <a:gridCol w="1676400"/>
                    <a:gridCol w="990600"/>
                    <a:gridCol w="1295400"/>
                    <a:gridCol w="2057400"/>
                  </a:tblGrid>
                  <a:tr h="12192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Goemans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Harvey,</a:t>
                          </a:r>
                        </a:p>
                        <a:p>
                          <a:r>
                            <a:rPr lang="en-US" dirty="0" smtClean="0"/>
                            <a:t>Iwata,</a:t>
                          </a:r>
                        </a:p>
                        <a:p>
                          <a:r>
                            <a:rPr lang="en-US" dirty="0" err="1" smtClean="0"/>
                            <a:t>Mirrokni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Balcan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baseline="0" dirty="0" smtClean="0"/>
                            <a:t>Harvey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Gupta,</a:t>
                          </a:r>
                        </a:p>
                        <a:p>
                          <a:r>
                            <a:rPr lang="en-US" dirty="0" err="1" smtClean="0"/>
                            <a:t>Hardt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Roth,</a:t>
                          </a:r>
                        </a:p>
                        <a:p>
                          <a:r>
                            <a:rPr lang="en-US" dirty="0" smtClean="0"/>
                            <a:t>Ullman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Cheraghchi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err="1" smtClean="0"/>
                            <a:t>Klivans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Kothari,</a:t>
                          </a:r>
                        </a:p>
                        <a:p>
                          <a:r>
                            <a:rPr lang="en-US" dirty="0" smtClean="0"/>
                            <a:t>Lee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Our result with </a:t>
                          </a:r>
                          <a:r>
                            <a:rPr lang="en-US" dirty="0" err="1" smtClean="0"/>
                            <a:t>Sofya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10160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Learning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-approximation</a:t>
                          </a:r>
                          <a:endParaRPr lang="en-US" dirty="0"/>
                        </a:p>
                        <a:p>
                          <a:r>
                            <a:rPr lang="en-US" dirty="0" smtClean="0"/>
                            <a:t>Everywhere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="1" dirty="0" smtClean="0"/>
                            <a:t>M</a:t>
                          </a:r>
                          <a:r>
                            <a:rPr lang="en-US" dirty="0" smtClean="0"/>
                            <a:t>AC </a:t>
                          </a:r>
                        </a:p>
                        <a:p>
                          <a:pPr algn="ctr"/>
                          <a:r>
                            <a:rPr lang="en-US" b="1" dirty="0" smtClean="0"/>
                            <a:t>M</a:t>
                          </a:r>
                          <a:r>
                            <a:rPr lang="en-US" dirty="0" smtClean="0"/>
                            <a:t>ultiplicative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="1" dirty="0" smtClean="0"/>
                            <a:t>A</a:t>
                          </a:r>
                          <a:r>
                            <a:rPr lang="en-US" dirty="0" smtClean="0"/>
                            <a:t>AC</a:t>
                          </a:r>
                        </a:p>
                        <a:p>
                          <a:pPr algn="ctr"/>
                          <a:r>
                            <a:rPr lang="en-US" b="1" baseline="0" dirty="0" smtClean="0"/>
                            <a:t>A</a:t>
                          </a:r>
                          <a:r>
                            <a:rPr lang="en-US" baseline="0" dirty="0" smtClean="0"/>
                            <a:t>dditive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PAC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(bounded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integral range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≤|</m:t>
                              </m:r>
                              <m:r>
                                <a:rPr lang="en-US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8180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Poly(|X|)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Poly(|X|)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𝑂</m:t>
                                      </m:r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b="0" i="1" dirty="0" smtClean="0">
                                                  <a:latin typeface="Cambria Math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  <m:r>
                                                <a:rPr lang="en-US" sz="1800" b="0" i="1" dirty="0" smtClean="0">
                                                  <a:latin typeface="Cambria Math"/>
                                                </a:rPr>
                                                <m:t>|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b="1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𝜷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 dirty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(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log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0160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</a:t>
                          </a:r>
                        </a:p>
                        <a:p>
                          <a:r>
                            <a:rPr lang="en-US" dirty="0" smtClean="0"/>
                            <a:t>features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Under arbitrary distribution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Tolerant </a:t>
                          </a:r>
                          <a:r>
                            <a:rPr lang="en-US" baseline="0" dirty="0" smtClean="0"/>
                            <a:t>queries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SQ-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queries,</a:t>
                          </a:r>
                        </a:p>
                        <a:p>
                          <a:r>
                            <a:rPr lang="en-US" dirty="0" smtClean="0"/>
                            <a:t>Agnostic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Agnostic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0481383"/>
                  </p:ext>
                </p:extLst>
              </p:nvPr>
            </p:nvGraphicFramePr>
            <p:xfrm>
              <a:off x="304800" y="1981200"/>
              <a:ext cx="8686800" cy="452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/>
                    <a:gridCol w="1600200"/>
                    <a:gridCol w="1676400"/>
                    <a:gridCol w="990600"/>
                    <a:gridCol w="1295400"/>
                    <a:gridCol w="2057400"/>
                  </a:tblGrid>
                  <a:tr h="12192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Goemans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Harvey,</a:t>
                          </a:r>
                        </a:p>
                        <a:p>
                          <a:r>
                            <a:rPr lang="en-US" dirty="0" smtClean="0"/>
                            <a:t>Iwata,</a:t>
                          </a:r>
                        </a:p>
                        <a:p>
                          <a:r>
                            <a:rPr lang="en-US" dirty="0" err="1" smtClean="0"/>
                            <a:t>Mirrokni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Balcan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baseline="0" dirty="0" smtClean="0"/>
                            <a:t>Harvey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Gupta,</a:t>
                          </a:r>
                        </a:p>
                        <a:p>
                          <a:r>
                            <a:rPr lang="en-US" dirty="0" err="1" smtClean="0"/>
                            <a:t>Hardt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Roth,</a:t>
                          </a:r>
                        </a:p>
                        <a:p>
                          <a:r>
                            <a:rPr lang="en-US" dirty="0" smtClean="0"/>
                            <a:t>Ullman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Cheraghchi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err="1" smtClean="0"/>
                            <a:t>Klivans</a:t>
                          </a:r>
                          <a:r>
                            <a:rPr lang="en-US" dirty="0" smtClean="0"/>
                            <a:t>,</a:t>
                          </a:r>
                        </a:p>
                        <a:p>
                          <a:r>
                            <a:rPr lang="en-US" dirty="0" smtClean="0"/>
                            <a:t>Kothari,</a:t>
                          </a:r>
                        </a:p>
                        <a:p>
                          <a:r>
                            <a:rPr lang="en-US" dirty="0" smtClean="0"/>
                            <a:t>Lee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Our result with </a:t>
                          </a:r>
                          <a:r>
                            <a:rPr lang="en-US" dirty="0" err="1" smtClean="0"/>
                            <a:t>Sofya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146793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Learning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6540" t="-85062" r="-375285" b="-124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9273" t="-85062" r="-258909" b="-12489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0133" t="-85062" r="-89867" b="-1248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849" t="-85062" b="-124896"/>
                          </a:stretch>
                        </a:blipFill>
                      </a:tcPr>
                    </a:tc>
                  </a:tr>
                  <a:tr h="8180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Poly(|X|)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Poly(|X|)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0133" t="-332836" r="-89867" b="-1246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849" t="-332836" b="-124627"/>
                          </a:stretch>
                        </a:blipFill>
                      </a:tcPr>
                    </a:tc>
                  </a:tr>
                  <a:tr h="10160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</a:t>
                          </a:r>
                        </a:p>
                        <a:p>
                          <a:r>
                            <a:rPr lang="en-US" dirty="0" smtClean="0"/>
                            <a:t>features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Under arbitrary distribution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Tolerant </a:t>
                          </a:r>
                          <a:r>
                            <a:rPr lang="en-US" baseline="0" dirty="0" smtClean="0"/>
                            <a:t>queries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SQ-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queries,</a:t>
                          </a:r>
                        </a:p>
                        <a:p>
                          <a:r>
                            <a:rPr lang="en-US" dirty="0" smtClean="0"/>
                            <a:t>Agnostic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Agnostic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1368697"/>
                <a:ext cx="716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For all algorithms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𝑐𝑜𝑛𝑠𝑡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68697"/>
                <a:ext cx="71628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9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Learning: Bigger picture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183" y="1145280"/>
            <a:ext cx="6400800" cy="4949351"/>
            <a:chOff x="493183" y="1145280"/>
            <a:chExt cx="6400800" cy="4949351"/>
          </a:xfrm>
        </p:grpSpPr>
        <p:grpSp>
          <p:nvGrpSpPr>
            <p:cNvPr id="3" name="Group 2"/>
            <p:cNvGrpSpPr/>
            <p:nvPr/>
          </p:nvGrpSpPr>
          <p:grpSpPr>
            <a:xfrm>
              <a:off x="493183" y="1145280"/>
              <a:ext cx="6400800" cy="4949351"/>
              <a:chOff x="493183" y="1145280"/>
              <a:chExt cx="6400800" cy="49493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362200" y="1145280"/>
                    <a:ext cx="2286000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8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8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1145280"/>
                    <a:ext cx="2286000" cy="144655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493183" y="1409700"/>
                <a:ext cx="6400800" cy="4684931"/>
                <a:chOff x="2362200" y="1676400"/>
                <a:chExt cx="6400800" cy="468493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362200" y="2514600"/>
                  <a:ext cx="6324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XOS = Fractionally </a:t>
                  </a:r>
                  <a:r>
                    <a:rPr lang="en-US" dirty="0" err="1" smtClean="0"/>
                    <a:t>subadditive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26833" y="1676400"/>
                  <a:ext cx="1333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Subadditive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026833" y="3429000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rgbClr val="00B050"/>
                      </a:solidFill>
                    </a:rPr>
                    <a:t>Submodular</a:t>
                  </a:r>
                  <a:endParaRPr 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743200" y="4267200"/>
                  <a:ext cx="207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Gross substitutes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97767" y="5029200"/>
                  <a:ext cx="3048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OXS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72200" y="1676400"/>
                  <a:ext cx="25908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[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Badanidiyuru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Dobzinski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Fu, Kleinberg, Nisan, 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Roughgarden,SODA’12]</a:t>
                  </a:r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480733" y="5715000"/>
                  <a:ext cx="1092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Additive (linear)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693583" y="5715000"/>
                  <a:ext cx="3048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Value demand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16200000">
                    <a:off x="1499941" y="1703883"/>
                    <a:ext cx="4704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⊆</m:t>
                        </m:r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99941" y="1703883"/>
                    <a:ext cx="470417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16200000">
                    <a:off x="1499941" y="2559533"/>
                    <a:ext cx="4704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⊆</m:t>
                        </m:r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99941" y="2559533"/>
                    <a:ext cx="470417" cy="58477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 rot="16200000">
                    <a:off x="1503945" y="3449051"/>
                    <a:ext cx="4704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⊆</m:t>
                        </m:r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945" y="3449051"/>
                    <a:ext cx="470417" cy="58477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16200000">
                    <a:off x="1503945" y="4253382"/>
                    <a:ext cx="4704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⊆</m:t>
                        </m:r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945" y="4253382"/>
                    <a:ext cx="470417" cy="58477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18828766">
                    <a:off x="1130121" y="4968427"/>
                    <a:ext cx="4704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⊆</m:t>
                        </m:r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28766">
                    <a:off x="1130121" y="4968427"/>
                    <a:ext cx="470417" cy="5847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rot="13584010">
                  <a:off x="1873884" y="4968245"/>
                  <a:ext cx="47041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⊆</m:t>
                      </m:r>
                    </m:oMath>
                  </a14:m>
                  <a:r>
                    <a:rPr lang="en-US" sz="3200" dirty="0" smtClean="0"/>
                    <a:t> 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584010">
                  <a:off x="1873884" y="4968245"/>
                  <a:ext cx="470417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4114800" y="3162299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positive results: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Learning valuation functions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Balcan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Constantin</a:t>
            </a:r>
            <a:r>
              <a:rPr lang="en-US" dirty="0" smtClean="0">
                <a:solidFill>
                  <a:srgbClr val="0070C0"/>
                </a:solidFill>
              </a:rPr>
              <a:t>, Iwata, Wang, COLT’12]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PMAC-learning (sketching) valuation functions</a:t>
            </a:r>
            <a:r>
              <a:rPr lang="en-US" dirty="0" smtClean="0">
                <a:solidFill>
                  <a:srgbClr val="0070C0"/>
                </a:solidFill>
              </a:rPr>
              <a:t> [BDFKNR’12]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PMAC learning </a:t>
            </a:r>
            <a:r>
              <a:rPr lang="en-US" dirty="0" err="1" smtClean="0"/>
              <a:t>Lipschitz</a:t>
            </a:r>
            <a:r>
              <a:rPr lang="en-US" dirty="0" smtClean="0"/>
              <a:t> </a:t>
            </a:r>
            <a:r>
              <a:rPr lang="en-US" dirty="0" err="1" smtClean="0"/>
              <a:t>submodular</a:t>
            </a:r>
            <a:r>
              <a:rPr lang="en-US" dirty="0" smtClean="0"/>
              <a:t> functions </a:t>
            </a:r>
            <a:r>
              <a:rPr lang="en-US" dirty="0" smtClean="0">
                <a:solidFill>
                  <a:srgbClr val="0070C0"/>
                </a:solidFill>
              </a:rPr>
              <a:t>[BH’10] </a:t>
            </a:r>
            <a:r>
              <a:rPr lang="en-US" dirty="0" smtClean="0"/>
              <a:t>(concentration around average via </a:t>
            </a:r>
            <a:r>
              <a:rPr lang="en-US" dirty="0" err="1" smtClean="0"/>
              <a:t>Talagrand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Discrete convexity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Monotone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:{1,…,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 …,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Convex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:{1, 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…,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43000" y="2057400"/>
            <a:ext cx="6019800" cy="2057400"/>
            <a:chOff x="1143000" y="2057400"/>
            <a:chExt cx="6019800" cy="205740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987131247"/>
                </p:ext>
              </p:extLst>
            </p:nvPr>
          </p:nvGraphicFramePr>
          <p:xfrm>
            <a:off x="1143000" y="2057400"/>
            <a:ext cx="6019800" cy="2057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3276600" y="2362200"/>
              <a:ext cx="0" cy="1371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9443563"/>
              </p:ext>
            </p:extLst>
          </p:nvPr>
        </p:nvGraphicFramePr>
        <p:xfrm>
          <a:off x="1219200" y="4800600"/>
          <a:ext cx="6019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26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8657" y="381000"/>
                <a:ext cx="890632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Discrete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submodularity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→{0,…,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657" y="381000"/>
                <a:ext cx="8906324" cy="1143000"/>
              </a:xfrm>
              <a:blipFill rotWithShape="1">
                <a:blip r:embed="rId2"/>
                <a:stretch>
                  <a:fillRect l="-1506" t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46" y="2340504"/>
            <a:ext cx="464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Monotone </a:t>
            </a:r>
            <a:r>
              <a:rPr lang="en-US" sz="2400" dirty="0" err="1" smtClean="0"/>
              <a:t>submodular</a:t>
            </a:r>
            <a:endParaRPr lang="en-US" sz="2400" dirty="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81541" y="1371600"/>
            <a:ext cx="4495800" cy="6781800"/>
            <a:chOff x="0" y="1046480"/>
            <a:chExt cx="4495800" cy="678180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046480"/>
              <a:ext cx="4495800" cy="6781800"/>
              <a:chOff x="5257800" y="-1143000"/>
              <a:chExt cx="4495800" cy="67818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257800" y="2286000"/>
                <a:ext cx="4419600" cy="3352800"/>
                <a:chOff x="5257800" y="2286000"/>
                <a:chExt cx="4419600" cy="3352800"/>
              </a:xfrm>
            </p:grpSpPr>
            <p:sp>
              <p:nvSpPr>
                <p:cNvPr id="4" name="Arc 3"/>
                <p:cNvSpPr/>
                <p:nvPr/>
              </p:nvSpPr>
              <p:spPr>
                <a:xfrm>
                  <a:off x="5257800" y="2286000"/>
                  <a:ext cx="22860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 flipH="1">
                  <a:off x="7543800" y="2286000"/>
                  <a:ext cx="21336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flipV="1">
                <a:off x="5334000" y="-1143000"/>
                <a:ext cx="4419600" cy="3429000"/>
                <a:chOff x="5257800" y="2286000"/>
                <a:chExt cx="4419600" cy="3352800"/>
              </a:xfrm>
            </p:grpSpPr>
            <p:sp>
              <p:nvSpPr>
                <p:cNvPr id="10" name="Arc 9"/>
                <p:cNvSpPr/>
                <p:nvPr/>
              </p:nvSpPr>
              <p:spPr>
                <a:xfrm>
                  <a:off x="5257800" y="2286000"/>
                  <a:ext cx="22860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 flipH="1">
                  <a:off x="7543800" y="2286000"/>
                  <a:ext cx="2133600" cy="3352800"/>
                </a:xfrm>
                <a:prstGeom prst="arc">
                  <a:avLst>
                    <a:gd name="adj1" fmla="val 16200000"/>
                    <a:gd name="adj2" fmla="val 72363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63895" y="2590800"/>
                  <a:ext cx="59830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95" y="2590800"/>
                  <a:ext cx="598305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1713662" y="5100588"/>
              <a:ext cx="1991771" cy="1374457"/>
              <a:chOff x="1713662" y="5100588"/>
              <a:chExt cx="1991771" cy="13744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13662" y="5828714"/>
                    <a:ext cx="57900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/>
                            </a:rPr>
                            <m:t>∅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3662" y="5828714"/>
                    <a:ext cx="579005" cy="64633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Isosceles Triangle 31"/>
              <p:cNvSpPr/>
              <p:nvPr/>
            </p:nvSpPr>
            <p:spPr>
              <a:xfrm rot="10800000">
                <a:off x="2066890" y="5100588"/>
                <a:ext cx="451553" cy="885875"/>
              </a:xfrm>
              <a:prstGeom prst="triangle">
                <a:avLst>
                  <a:gd name="adj" fmla="val 53023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465735" y="5358859"/>
                    <a:ext cx="12396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5735" y="5358859"/>
                    <a:ext cx="1239698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/>
          <p:cNvGrpSpPr/>
          <p:nvPr/>
        </p:nvGrpSpPr>
        <p:grpSpPr>
          <a:xfrm>
            <a:off x="4463041" y="1371600"/>
            <a:ext cx="5061959" cy="6781800"/>
            <a:chOff x="4463041" y="1371600"/>
            <a:chExt cx="5061959" cy="67818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876800" y="2338073"/>
              <a:ext cx="464820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Submodular</a:t>
              </a:r>
              <a:endParaRPr lang="en-US" sz="24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63041" y="1371600"/>
              <a:ext cx="4595683" cy="6781800"/>
              <a:chOff x="4800600" y="1059180"/>
              <a:chExt cx="4595683" cy="67818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800600" y="1059180"/>
                <a:ext cx="4495800" cy="6781800"/>
                <a:chOff x="5257800" y="-1143000"/>
                <a:chExt cx="4495800" cy="67818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257800" y="2286000"/>
                  <a:ext cx="4419600" cy="3352800"/>
                  <a:chOff x="5257800" y="2286000"/>
                  <a:chExt cx="4419600" cy="3352800"/>
                </a:xfrm>
              </p:grpSpPr>
              <p:sp>
                <p:nvSpPr>
                  <p:cNvPr id="19" name="Arc 18"/>
                  <p:cNvSpPr/>
                  <p:nvPr/>
                </p:nvSpPr>
                <p:spPr>
                  <a:xfrm>
                    <a:off x="5257800" y="2286000"/>
                    <a:ext cx="2286000" cy="3352800"/>
                  </a:xfrm>
                  <a:prstGeom prst="arc">
                    <a:avLst>
                      <a:gd name="adj1" fmla="val 16200000"/>
                      <a:gd name="adj2" fmla="val 72363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flipH="1">
                    <a:off x="7543800" y="2286000"/>
                    <a:ext cx="2133600" cy="3352800"/>
                  </a:xfrm>
                  <a:prstGeom prst="arc">
                    <a:avLst>
                      <a:gd name="adj1" fmla="val 16200000"/>
                      <a:gd name="adj2" fmla="val 72363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 flipV="1">
                  <a:off x="5334000" y="-1143000"/>
                  <a:ext cx="4419600" cy="3429000"/>
                  <a:chOff x="5257800" y="2286000"/>
                  <a:chExt cx="4419600" cy="3352800"/>
                </a:xfrm>
              </p:grpSpPr>
              <p:sp>
                <p:nvSpPr>
                  <p:cNvPr id="17" name="Arc 16"/>
                  <p:cNvSpPr/>
                  <p:nvPr/>
                </p:nvSpPr>
                <p:spPr>
                  <a:xfrm>
                    <a:off x="5257800" y="2286000"/>
                    <a:ext cx="2286000" cy="3352800"/>
                  </a:xfrm>
                  <a:prstGeom prst="arc">
                    <a:avLst>
                      <a:gd name="adj1" fmla="val 16200000"/>
                      <a:gd name="adj2" fmla="val 72363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flipH="1">
                    <a:off x="7543800" y="2286000"/>
                    <a:ext cx="2133600" cy="3352800"/>
                  </a:xfrm>
                  <a:prstGeom prst="arc">
                    <a:avLst>
                      <a:gd name="adj1" fmla="val 16200000"/>
                      <a:gd name="adj2" fmla="val 72363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64495" y="2600960"/>
                    <a:ext cx="59830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495" y="2600960"/>
                    <a:ext cx="598305" cy="64633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507595" y="5828713"/>
                    <a:ext cx="57900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/>
                            </a:rPr>
                            <m:t>∅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7595" y="5828713"/>
                    <a:ext cx="579005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6860822" y="5115560"/>
                <a:ext cx="45155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937023" y="3810000"/>
                <a:ext cx="45155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Isosceles Triangle 28"/>
              <p:cNvSpPr/>
              <p:nvPr/>
            </p:nvSpPr>
            <p:spPr>
              <a:xfrm>
                <a:off x="6937022" y="2924125"/>
                <a:ext cx="451553" cy="885875"/>
              </a:xfrm>
              <a:prstGeom prst="triangle">
                <a:avLst>
                  <a:gd name="adj" fmla="val 48523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0800000">
                <a:off x="6863647" y="5100588"/>
                <a:ext cx="451553" cy="885875"/>
              </a:xfrm>
              <a:prstGeom prst="triangle">
                <a:avLst>
                  <a:gd name="adj" fmla="val 53023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315200" y="5305285"/>
                    <a:ext cx="12396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5305285"/>
                    <a:ext cx="1239698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315200" y="3136229"/>
                    <a:ext cx="20810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3136229"/>
                    <a:ext cx="2081083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999" y="1219200"/>
                <a:ext cx="8501641" cy="125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Case study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1 (Boolean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→ {0,1}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1085850" lvl="1" indent="-685800"/>
                <a:r>
                  <a:rPr lang="en-US" dirty="0" smtClean="0"/>
                  <a:t>Monotone </a:t>
                </a:r>
                <a:r>
                  <a:rPr lang="en-US" dirty="0" err="1"/>
                  <a:t>submodular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∨…∨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(monomial)</a:t>
                </a:r>
              </a:p>
              <a:p>
                <a:pPr marL="1085850" lvl="1" indent="-685800"/>
                <a:r>
                  <a:rPr lang="en-US" dirty="0" err="1"/>
                  <a:t>Submodular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∨…∨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)∧(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∨…∨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(2-term CNF)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219200"/>
                <a:ext cx="8501641" cy="1253548"/>
              </a:xfrm>
              <a:prstGeom prst="rect">
                <a:avLst/>
              </a:prstGeom>
              <a:blipFill rotWithShape="1">
                <a:blip r:embed="rId15"/>
                <a:stretch>
                  <a:fillRect l="-430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4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Discrete monotone </a:t>
            </a:r>
            <a:r>
              <a:rPr lang="en-US" dirty="0" err="1" smtClean="0">
                <a:solidFill>
                  <a:srgbClr val="0070C0"/>
                </a:solidFill>
              </a:rPr>
              <a:t>submodularity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23005" y="3702442"/>
                <a:ext cx="2371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𝒎𝒂𝒙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05" y="3702442"/>
                <a:ext cx="237186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13592" y="2234941"/>
            <a:ext cx="7543800" cy="4191000"/>
            <a:chOff x="841872" y="2238563"/>
            <a:chExt cx="7543800" cy="4191000"/>
          </a:xfrm>
        </p:grpSpPr>
        <p:sp>
          <p:nvSpPr>
            <p:cNvPr id="19" name="Isosceles Triangle 18"/>
            <p:cNvSpPr/>
            <p:nvPr/>
          </p:nvSpPr>
          <p:spPr>
            <a:xfrm rot="10800000">
              <a:off x="2461711" y="5222005"/>
              <a:ext cx="4304122" cy="1207558"/>
            </a:xfrm>
            <a:prstGeom prst="triangle">
              <a:avLst>
                <a:gd name="adj" fmla="val 49292"/>
              </a:avLst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amond 3"/>
            <p:cNvSpPr/>
            <p:nvPr/>
          </p:nvSpPr>
          <p:spPr>
            <a:xfrm>
              <a:off x="841872" y="2238563"/>
              <a:ext cx="7543800" cy="4191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43000" y="5105400"/>
                  <a:ext cx="1395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105400"/>
                  <a:ext cx="13951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898" y="1339428"/>
                <a:ext cx="6695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Monotone </a:t>
                </a:r>
                <a:r>
                  <a:rPr lang="en-US" sz="2800" dirty="0" err="1" smtClean="0"/>
                  <a:t>submodular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0, …,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8" y="1339428"/>
                <a:ext cx="6695038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154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802124" y="2238563"/>
            <a:ext cx="3414011" cy="3821331"/>
            <a:chOff x="2802124" y="2238564"/>
            <a:chExt cx="3414011" cy="3821330"/>
          </a:xfrm>
        </p:grpSpPr>
        <p:sp>
          <p:nvSpPr>
            <p:cNvPr id="5" name="Diamond 4"/>
            <p:cNvSpPr/>
            <p:nvPr/>
          </p:nvSpPr>
          <p:spPr>
            <a:xfrm rot="197459">
              <a:off x="2802124" y="2238564"/>
              <a:ext cx="3414011" cy="3469712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02029" y="541356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29" y="5413563"/>
                  <a:ext cx="762000" cy="64633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24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05200" y="4007276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007276"/>
                  <a:ext cx="762000" cy="64633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1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772077" y="2279713"/>
            <a:ext cx="3626830" cy="3771935"/>
            <a:chOff x="3076740" y="1945250"/>
            <a:chExt cx="3626830" cy="3771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029063" y="5070854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63" y="5070854"/>
                  <a:ext cx="762000" cy="64633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9063" y="385653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63" y="3856537"/>
                  <a:ext cx="762000" cy="64633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31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iamond 5"/>
            <p:cNvSpPr/>
            <p:nvPr/>
          </p:nvSpPr>
          <p:spPr>
            <a:xfrm>
              <a:off x="3076740" y="1945250"/>
              <a:ext cx="3626830" cy="3431455"/>
            </a:xfrm>
            <a:prstGeom prst="diamon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1869</Words>
  <Application>Microsoft Office PowerPoint</Application>
  <PresentationFormat>On-screen Show (4:3)</PresentationFormat>
  <Paragraphs>218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Learning and Testing  Submodular Functions</vt:lpstr>
      <vt:lpstr>Submodularity</vt:lpstr>
      <vt:lpstr>Exact learning</vt:lpstr>
      <vt:lpstr>Approximate learning</vt:lpstr>
      <vt:lpstr>Learning f:2^X→[0,R]</vt:lpstr>
      <vt:lpstr>Learning: Bigger picture</vt:lpstr>
      <vt:lpstr>Discrete convexity</vt:lpstr>
      <vt:lpstr>Discrete submodularity f:2^X→{0,…,R} </vt:lpstr>
      <vt:lpstr>Discrete monotone submodularity</vt:lpstr>
      <vt:lpstr>Discrete monotone submodularity</vt:lpstr>
      <vt:lpstr>Discrete monotone submodularity</vt:lpstr>
      <vt:lpstr>Representation by a formula</vt:lpstr>
      <vt:lpstr>Discrete submodularity</vt:lpstr>
      <vt:lpstr>Learning pB-formulas and k-DNF</vt:lpstr>
      <vt:lpstr>Learning pB-formulas and k-DNF</vt:lpstr>
      <vt:lpstr>Property testing</vt:lpstr>
      <vt:lpstr>Testing by implicit learning</vt:lpstr>
      <vt:lpstr>Previous work on testing submodularity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Testing Submodular Functions with Bounded Range</dc:title>
  <dc:creator>GRIGORY</dc:creator>
  <cp:lastModifiedBy>grigory</cp:lastModifiedBy>
  <cp:revision>133</cp:revision>
  <dcterms:created xsi:type="dcterms:W3CDTF">2012-05-29T00:39:42Z</dcterms:created>
  <dcterms:modified xsi:type="dcterms:W3CDTF">2012-10-27T21:17:00Z</dcterms:modified>
</cp:coreProperties>
</file>