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6" r:id="rId9"/>
    <p:sldId id="268" r:id="rId10"/>
    <p:sldId id="273" r:id="rId11"/>
    <p:sldId id="263" r:id="rId12"/>
    <p:sldId id="270" r:id="rId13"/>
    <p:sldId id="271" r:id="rId14"/>
    <p:sldId id="272" r:id="rId15"/>
    <p:sldId id="264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1" autoAdjust="0"/>
    <p:restoredTop sz="81413" autoAdjust="0"/>
  </p:normalViewPr>
  <p:slideViewPr>
    <p:cSldViewPr>
      <p:cViewPr>
        <p:scale>
          <a:sx n="75" d="100"/>
          <a:sy n="75" d="100"/>
        </p:scale>
        <p:origin x="-58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9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56"/>
    </p:cViewPr>
  </p:sorterViewPr>
  <p:notesViewPr>
    <p:cSldViewPr>
      <p:cViewPr varScale="1">
        <p:scale>
          <a:sx n="52" d="100"/>
          <a:sy n="52" d="100"/>
        </p:scale>
        <p:origin x="-271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5D34-73A0-433A-A7D4-AD9EBAD93606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4962-1A08-44E5-A43F-D79A89F3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0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6B3C-5B3E-4C54-BBA6-34F187327D48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C8D6-2C87-486D-A820-28B553E4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“Improved approximation for the Directed Spanner Problem”.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was initially done independently, together with </a:t>
            </a:r>
            <a:r>
              <a:rPr lang="en-US" baseline="0" dirty="0" err="1" smtClean="0"/>
              <a:t>Piotr</a:t>
            </a:r>
            <a:r>
              <a:rPr lang="en-US" baseline="0" dirty="0" smtClean="0"/>
              <a:t> Berman and </a:t>
            </a:r>
            <a:r>
              <a:rPr lang="en-US" baseline="0" dirty="0" err="1" smtClean="0"/>
              <a:t>Sofya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Raskhodnikova</a:t>
            </a:r>
            <a:r>
              <a:rPr lang="en-US" baseline="0" dirty="0" smtClean="0"/>
              <a:t> and by </a:t>
            </a:r>
            <a:r>
              <a:rPr lang="en-US" baseline="0" dirty="0" err="1" smtClean="0"/>
              <a:t>Arnab</a:t>
            </a:r>
            <a:r>
              <a:rPr lang="en-US" baseline="0" dirty="0" smtClean="0"/>
              <a:t> Bhattacharyya and Konstantin </a:t>
            </a:r>
            <a:r>
              <a:rPr lang="en-US" baseline="0" dirty="0" err="1" smtClean="0"/>
              <a:t>Makarychev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C8D6-2C87-486D-A820-28B553E4BF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458200" cy="2590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Primal-dual algorithms for</a:t>
            </a:r>
            <a:b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node-weighted</a:t>
            </a: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network design</a:t>
            </a:r>
            <a:b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planar graphs</a:t>
            </a:r>
            <a:endParaRPr lang="en-US" sz="3100" b="1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Grigory</a:t>
            </a:r>
            <a:r>
              <a:rPr lang="en-US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Yaroslavtsev</a:t>
            </a:r>
            <a:r>
              <a:rPr lang="en-US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Penn State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(joint work with </a:t>
            </a:r>
            <a:r>
              <a:rPr lang="en-US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Piotr</a:t>
            </a:r>
            <a:r>
              <a:rPr lang="en-US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Berman)</a:t>
            </a:r>
          </a:p>
          <a:p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667000"/>
              </a:xfrm>
            </p:spPr>
            <p:txBody>
              <a:bodyPr/>
              <a:lstStyle/>
              <a:p>
                <a:r>
                  <a:rPr lang="en-US" b="1" dirty="0"/>
                  <a:t>Example: </a:t>
                </a:r>
                <a:r>
                  <a:rPr lang="en-US" dirty="0"/>
                  <a:t>Node-Weighted Steiner Forest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Connect </a:t>
                </a:r>
                <a:r>
                  <a:rPr lang="en-US" dirty="0"/>
                  <a:t>pairs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via a subset of nodes of min cost</a:t>
                </a:r>
              </a:p>
              <a:p>
                <a:pPr lvl="1"/>
                <a:r>
                  <a:rPr lang="en-US" dirty="0"/>
                  <a:t>Proper function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b="1" i="1" dirty="0"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∩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err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  <m:r>
                      <a:rPr lang="en-US" i="1" dirty="0">
                        <a:latin typeface="Cambria Math"/>
                      </a:rPr>
                      <m:t>|=1</m:t>
                    </m:r>
                  </m:oMath>
                </a14:m>
                <a:r>
                  <a:rPr lang="en-US" dirty="0"/>
                  <a:t> for some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667000"/>
              </a:xfrm>
              <a:blipFill rotWithShape="1">
                <a:blip r:embed="rId2"/>
                <a:stretch>
                  <a:fillRect l="-1630" t="-297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848360" y="3997079"/>
            <a:ext cx="2533388" cy="1483615"/>
            <a:chOff x="2411691" y="3810000"/>
            <a:chExt cx="3451982" cy="2072617"/>
          </a:xfrm>
        </p:grpSpPr>
        <p:sp>
          <p:nvSpPr>
            <p:cNvPr id="30" name="Oval 29"/>
            <p:cNvSpPr/>
            <p:nvPr/>
          </p:nvSpPr>
          <p:spPr>
            <a:xfrm>
              <a:off x="2668353" y="3810000"/>
              <a:ext cx="3195320" cy="1936028"/>
            </a:xfrm>
            <a:prstGeom prst="ellipse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411691" y="5236286"/>
                  <a:ext cx="838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sz="3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91" y="5236286"/>
                  <a:ext cx="8382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Class 1 = Class 2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53368" y="4328830"/>
            <a:ext cx="3202607" cy="2092918"/>
            <a:chOff x="2468879" y="4206788"/>
            <a:chExt cx="3859530" cy="2522220"/>
          </a:xfrm>
        </p:grpSpPr>
        <p:sp>
          <p:nvSpPr>
            <p:cNvPr id="4" name="Oval 3"/>
            <p:cNvSpPr/>
            <p:nvPr/>
          </p:nvSpPr>
          <p:spPr>
            <a:xfrm>
              <a:off x="3089909" y="4412528"/>
              <a:ext cx="381000" cy="381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566409" y="5746028"/>
              <a:ext cx="381000" cy="381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37946" y="498402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18609" y="420678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5409" y="422202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43249" y="5555528"/>
              <a:ext cx="381000" cy="381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92829" y="634800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18709" y="6348008"/>
              <a:ext cx="381000" cy="381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47409" y="465636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7" idx="4"/>
              <a:endCxn id="6" idx="0"/>
            </p:cNvCxnSpPr>
            <p:nvPr/>
          </p:nvCxnSpPr>
          <p:spPr>
            <a:xfrm>
              <a:off x="4309109" y="4587788"/>
              <a:ext cx="119337" cy="3962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3"/>
              <a:endCxn id="6" idx="7"/>
            </p:cNvCxnSpPr>
            <p:nvPr/>
          </p:nvCxnSpPr>
          <p:spPr>
            <a:xfrm flipH="1">
              <a:off x="4563150" y="4547232"/>
              <a:ext cx="678055" cy="4925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8" idx="2"/>
            </p:cNvCxnSpPr>
            <p:nvPr/>
          </p:nvCxnSpPr>
          <p:spPr>
            <a:xfrm>
              <a:off x="4499609" y="4397288"/>
              <a:ext cx="685800" cy="152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2" idx="1"/>
            </p:cNvCxnSpPr>
            <p:nvPr/>
          </p:nvCxnSpPr>
          <p:spPr>
            <a:xfrm>
              <a:off x="5510613" y="4547232"/>
              <a:ext cx="492592" cy="1649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6"/>
              <a:endCxn id="12" idx="2"/>
            </p:cNvCxnSpPr>
            <p:nvPr/>
          </p:nvCxnSpPr>
          <p:spPr>
            <a:xfrm flipV="1">
              <a:off x="4618946" y="4846868"/>
              <a:ext cx="1328463" cy="3276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4"/>
              <a:endCxn id="5" idx="7"/>
            </p:cNvCxnSpPr>
            <p:nvPr/>
          </p:nvCxnSpPr>
          <p:spPr>
            <a:xfrm flipH="1">
              <a:off x="5891613" y="5037368"/>
              <a:ext cx="246296" cy="7644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3"/>
              <a:endCxn id="11" idx="7"/>
            </p:cNvCxnSpPr>
            <p:nvPr/>
          </p:nvCxnSpPr>
          <p:spPr>
            <a:xfrm flipH="1">
              <a:off x="5243913" y="6071232"/>
              <a:ext cx="378292" cy="3325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6"/>
            </p:cNvCxnSpPr>
            <p:nvPr/>
          </p:nvCxnSpPr>
          <p:spPr>
            <a:xfrm flipH="1">
              <a:off x="3973829" y="6538508"/>
              <a:ext cx="9448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5"/>
              <a:endCxn id="10" idx="1"/>
            </p:cNvCxnSpPr>
            <p:nvPr/>
          </p:nvCxnSpPr>
          <p:spPr>
            <a:xfrm>
              <a:off x="3468453" y="5880732"/>
              <a:ext cx="180172" cy="5230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  <a:endCxn id="11" idx="1"/>
            </p:cNvCxnSpPr>
            <p:nvPr/>
          </p:nvCxnSpPr>
          <p:spPr>
            <a:xfrm>
              <a:off x="3524249" y="5746028"/>
              <a:ext cx="1450256" cy="6577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0"/>
              <a:endCxn id="4" idx="4"/>
            </p:cNvCxnSpPr>
            <p:nvPr/>
          </p:nvCxnSpPr>
          <p:spPr>
            <a:xfrm flipH="1" flipV="1">
              <a:off x="3280409" y="4793528"/>
              <a:ext cx="53340" cy="762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6"/>
              <a:endCxn id="7" idx="2"/>
            </p:cNvCxnSpPr>
            <p:nvPr/>
          </p:nvCxnSpPr>
          <p:spPr>
            <a:xfrm flipV="1">
              <a:off x="3470909" y="4397288"/>
              <a:ext cx="647700" cy="2057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5"/>
              <a:endCxn id="6" idx="1"/>
            </p:cNvCxnSpPr>
            <p:nvPr/>
          </p:nvCxnSpPr>
          <p:spPr>
            <a:xfrm>
              <a:off x="3415113" y="4737732"/>
              <a:ext cx="878629" cy="3020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68879" y="5477095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879" y="5477095"/>
                  <a:ext cx="83820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672412" y="5838343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12" y="5838343"/>
                  <a:ext cx="8382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96818" y="4222028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18" y="4222028"/>
                  <a:ext cx="83820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312844" y="5212906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844" y="5212906"/>
                  <a:ext cx="83820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/>
          <p:cNvGrpSpPr/>
          <p:nvPr/>
        </p:nvGrpSpPr>
        <p:grpSpPr>
          <a:xfrm>
            <a:off x="4399660" y="4067229"/>
            <a:ext cx="4298898" cy="2402821"/>
            <a:chOff x="4399660" y="4067229"/>
            <a:chExt cx="4298898" cy="2402821"/>
          </a:xfrm>
        </p:grpSpPr>
        <p:sp>
          <p:nvSpPr>
            <p:cNvPr id="137" name="Oval 136"/>
            <p:cNvSpPr/>
            <p:nvPr/>
          </p:nvSpPr>
          <p:spPr>
            <a:xfrm>
              <a:off x="5551126" y="4103568"/>
              <a:ext cx="2345025" cy="1385842"/>
            </a:xfrm>
            <a:prstGeom prst="ellipse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399660" y="4067229"/>
              <a:ext cx="4298898" cy="2402821"/>
              <a:chOff x="4399660" y="4067229"/>
              <a:chExt cx="4298898" cy="2402821"/>
            </a:xfrm>
          </p:grpSpPr>
          <p:cxnSp>
            <p:nvCxnSpPr>
              <p:cNvPr id="85" name="Straight Connector 84"/>
              <p:cNvCxnSpPr>
                <a:stCxn id="56" idx="6"/>
                <a:endCxn id="46" idx="2"/>
              </p:cNvCxnSpPr>
              <p:nvPr/>
            </p:nvCxnSpPr>
            <p:spPr>
              <a:xfrm>
                <a:off x="6055914" y="5654382"/>
                <a:ext cx="692632" cy="10312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46" idx="5"/>
                <a:endCxn id="58" idx="1"/>
              </p:cNvCxnSpPr>
              <p:nvPr/>
            </p:nvCxnSpPr>
            <p:spPr>
              <a:xfrm>
                <a:off x="6947788" y="5840039"/>
                <a:ext cx="311536" cy="36015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52" idx="2"/>
              </p:cNvCxnSpPr>
              <p:nvPr/>
            </p:nvCxnSpPr>
            <p:spPr>
              <a:xfrm flipH="1" flipV="1">
                <a:off x="6981974" y="5746980"/>
                <a:ext cx="768508" cy="6547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Group 138"/>
              <p:cNvGrpSpPr/>
              <p:nvPr/>
            </p:nvGrpSpPr>
            <p:grpSpPr>
              <a:xfrm>
                <a:off x="4399660" y="4067229"/>
                <a:ext cx="4298898" cy="2402821"/>
                <a:chOff x="4399660" y="4067229"/>
                <a:chExt cx="4298898" cy="240282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5180176" y="4377132"/>
                  <a:ext cx="3202607" cy="2092918"/>
                  <a:chOff x="4490928" y="4456014"/>
                  <a:chExt cx="3859530" cy="2522220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6381004" y="5978883"/>
                    <a:ext cx="281308" cy="2813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endCxn id="46" idx="1"/>
                  </p:cNvCxnSpPr>
                  <p:nvPr/>
                </p:nvCxnSpPr>
                <p:spPr>
                  <a:xfrm>
                    <a:off x="5420542" y="5018210"/>
                    <a:ext cx="1001659" cy="100187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6625539" y="5252528"/>
                    <a:ext cx="1367728" cy="764456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>
                    <a:endCxn id="46" idx="0"/>
                  </p:cNvCxnSpPr>
                  <p:nvPr/>
                </p:nvCxnSpPr>
                <p:spPr>
                  <a:xfrm>
                    <a:off x="6463041" y="5628364"/>
                    <a:ext cx="58617" cy="35051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4490928" y="4456014"/>
                    <a:ext cx="3859530" cy="2522220"/>
                    <a:chOff x="2468879" y="4206788"/>
                    <a:chExt cx="3859530" cy="2522220"/>
                  </a:xfrm>
                </p:grpSpPr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3089909" y="4412528"/>
                      <a:ext cx="381000" cy="3810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5566409" y="5746028"/>
                      <a:ext cx="381000" cy="381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4237946" y="4984028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118609" y="4206788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5185409" y="4222028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143249" y="5555528"/>
                      <a:ext cx="381000" cy="381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3592829" y="6348008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4918709" y="6348008"/>
                      <a:ext cx="381000" cy="3810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5947409" y="4656368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" name="Straight Connector 59"/>
                    <p:cNvCxnSpPr>
                      <a:stCxn id="54" idx="4"/>
                      <a:endCxn id="53" idx="0"/>
                    </p:cNvCxnSpPr>
                    <p:nvPr/>
                  </p:nvCxnSpPr>
                  <p:spPr>
                    <a:xfrm>
                      <a:off x="4309109" y="4587788"/>
                      <a:ext cx="119337" cy="39624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>
                      <a:stCxn id="55" idx="3"/>
                      <a:endCxn id="53" idx="7"/>
                    </p:cNvCxnSpPr>
                    <p:nvPr/>
                  </p:nvCxnSpPr>
                  <p:spPr>
                    <a:xfrm flipH="1">
                      <a:off x="4563150" y="4547232"/>
                      <a:ext cx="678055" cy="49259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>
                      <a:stCxn id="54" idx="6"/>
                      <a:endCxn id="55" idx="2"/>
                    </p:cNvCxnSpPr>
                    <p:nvPr/>
                  </p:nvCxnSpPr>
                  <p:spPr>
                    <a:xfrm>
                      <a:off x="4499609" y="4397288"/>
                      <a:ext cx="685800" cy="1524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>
                      <a:stCxn id="55" idx="5"/>
                      <a:endCxn id="59" idx="1"/>
                    </p:cNvCxnSpPr>
                    <p:nvPr/>
                  </p:nvCxnSpPr>
                  <p:spPr>
                    <a:xfrm>
                      <a:off x="5510613" y="4547232"/>
                      <a:ext cx="492592" cy="16493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53" idx="6"/>
                      <a:endCxn id="59" idx="2"/>
                    </p:cNvCxnSpPr>
                    <p:nvPr/>
                  </p:nvCxnSpPr>
                  <p:spPr>
                    <a:xfrm flipV="1">
                      <a:off x="4618946" y="4846868"/>
                      <a:ext cx="1328463" cy="32766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>
                      <a:stCxn id="59" idx="4"/>
                      <a:endCxn id="52" idx="7"/>
                    </p:cNvCxnSpPr>
                    <p:nvPr/>
                  </p:nvCxnSpPr>
                  <p:spPr>
                    <a:xfrm flipH="1">
                      <a:off x="5891613" y="5037368"/>
                      <a:ext cx="246296" cy="76445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>
                      <a:stCxn id="52" idx="3"/>
                      <a:endCxn id="58" idx="7"/>
                    </p:cNvCxnSpPr>
                    <p:nvPr/>
                  </p:nvCxnSpPr>
                  <p:spPr>
                    <a:xfrm flipH="1">
                      <a:off x="5243913" y="6071232"/>
                      <a:ext cx="378292" cy="33257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>
                      <a:stCxn id="58" idx="2"/>
                      <a:endCxn id="57" idx="6"/>
                    </p:cNvCxnSpPr>
                    <p:nvPr/>
                  </p:nvCxnSpPr>
                  <p:spPr>
                    <a:xfrm flipH="1">
                      <a:off x="3973829" y="6538508"/>
                      <a:ext cx="944880" cy="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>
                      <a:stCxn id="56" idx="5"/>
                      <a:endCxn id="57" idx="1"/>
                    </p:cNvCxnSpPr>
                    <p:nvPr/>
                  </p:nvCxnSpPr>
                  <p:spPr>
                    <a:xfrm>
                      <a:off x="3468453" y="5880732"/>
                      <a:ext cx="180172" cy="52307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>
                      <a:stCxn id="56" idx="6"/>
                      <a:endCxn id="58" idx="1"/>
                    </p:cNvCxnSpPr>
                    <p:nvPr/>
                  </p:nvCxnSpPr>
                  <p:spPr>
                    <a:xfrm>
                      <a:off x="3524249" y="5746028"/>
                      <a:ext cx="1450256" cy="65777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>
                      <a:stCxn id="56" idx="0"/>
                      <a:endCxn id="51" idx="4"/>
                    </p:cNvCxnSpPr>
                    <p:nvPr/>
                  </p:nvCxnSpPr>
                  <p:spPr>
                    <a:xfrm flipH="1" flipV="1">
                      <a:off x="3280409" y="4793528"/>
                      <a:ext cx="53340" cy="76200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>
                      <a:stCxn id="51" idx="6"/>
                      <a:endCxn id="54" idx="2"/>
                    </p:cNvCxnSpPr>
                    <p:nvPr/>
                  </p:nvCxnSpPr>
                  <p:spPr>
                    <a:xfrm flipV="1">
                      <a:off x="3470909" y="4397288"/>
                      <a:ext cx="647700" cy="205740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51" idx="5"/>
                      <a:endCxn id="53" idx="1"/>
                    </p:cNvCxnSpPr>
                    <p:nvPr/>
                  </p:nvCxnSpPr>
                  <p:spPr>
                    <a:xfrm>
                      <a:off x="3415113" y="4737732"/>
                      <a:ext cx="878629" cy="302092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3" name="TextBox 72"/>
                        <p:cNvSpPr txBox="1"/>
                        <p:nvPr/>
                      </p:nvSpPr>
                      <p:spPr>
                        <a:xfrm>
                          <a:off x="2468879" y="5477095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3" name="TextBox 7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68879" y="5477095"/>
                          <a:ext cx="838200" cy="461665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b="-2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4690108" y="5807596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p:txBody>
                    </p:sp>
                  </mc:Choice>
                  <mc:Fallback>
                    <p:sp>
                      <p:nvSpPr>
                        <p:cNvPr id="74" name="TextBox 7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90108" y="5807596"/>
                          <a:ext cx="838200" cy="461665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b="-2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2496818" y="4222028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p:txBody>
                    </p:sp>
                  </mc:Choice>
                  <mc:Fallback>
                    <p:sp>
                      <p:nvSpPr>
                        <p:cNvPr id="75" name="TextBox 7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96818" y="4222028"/>
                          <a:ext cx="838200" cy="461665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  <a:stretch>
                            <a:fillRect b="-2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6" name="TextBox 75"/>
                        <p:cNvSpPr txBox="1"/>
                        <p:nvPr/>
                      </p:nvSpPr>
                      <p:spPr>
                        <a:xfrm>
                          <a:off x="5337809" y="5188053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6" name="TextBox 7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37809" y="5188053"/>
                          <a:ext cx="838200" cy="461665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 b="-241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4399660" y="4067229"/>
                  <a:ext cx="4298898" cy="1507235"/>
                  <a:chOff x="4399660" y="4067229"/>
                  <a:chExt cx="4298898" cy="1507235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5294515" y="4095403"/>
                    <a:ext cx="233427" cy="23342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5517207" y="4281761"/>
                    <a:ext cx="222556" cy="290504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endCxn id="54" idx="1"/>
                  </p:cNvCxnSpPr>
                  <p:nvPr/>
                </p:nvCxnSpPr>
                <p:spPr>
                  <a:xfrm>
                    <a:off x="5527587" y="4222780"/>
                    <a:ext cx="1067821" cy="200651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>
                    <a:endCxn id="55" idx="0"/>
                  </p:cNvCxnSpPr>
                  <p:nvPr/>
                </p:nvCxnSpPr>
                <p:spPr>
                  <a:xfrm>
                    <a:off x="5503767" y="4143333"/>
                    <a:ext cx="2088640" cy="246445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5411228" y="4332058"/>
                    <a:ext cx="328535" cy="1242406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Arc 135"/>
                  <p:cNvSpPr/>
                  <p:nvPr/>
                </p:nvSpPr>
                <p:spPr>
                  <a:xfrm>
                    <a:off x="4399660" y="4067229"/>
                    <a:ext cx="4298898" cy="1016390"/>
                  </a:xfrm>
                  <a:prstGeom prst="arc">
                    <a:avLst>
                      <a:gd name="adj1" fmla="val 12182524"/>
                      <a:gd name="adj2" fmla="val 474374"/>
                    </a:avLst>
                  </a:prstGeom>
                  <a:ln w="508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0934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Primal-dual method (local-ratio version)	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Cambria Math"/>
                  </a:rPr>
                  <a:t>Given: G </a:t>
                </a:r>
                <a:r>
                  <a:rPr lang="en-US" sz="2000" dirty="0" smtClean="0">
                    <a:latin typeface="Cambria Math"/>
                  </a:rPr>
                  <a:t>(graph)</a:t>
                </a:r>
                <a:r>
                  <a:rPr lang="en-US" dirty="0" smtClean="0">
                    <a:latin typeface="Cambria Math"/>
                  </a:rPr>
                  <a:t>, w </a:t>
                </a:r>
                <a:r>
                  <a:rPr lang="en-US" sz="2000" dirty="0" smtClean="0">
                    <a:latin typeface="Cambria Math"/>
                  </a:rPr>
                  <a:t>(weights)</a:t>
                </a:r>
                <a:r>
                  <a:rPr lang="en-US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>
                    <a:latin typeface="Cambria Math"/>
                  </a:rPr>
                  <a:t> </a:t>
                </a:r>
                <a:r>
                  <a:rPr lang="en-US" sz="2000" dirty="0" smtClean="0">
                    <a:latin typeface="Cambria Math"/>
                  </a:rPr>
                  <a:t>(cycles)</a:t>
                </a:r>
                <a:endParaRPr lang="en-US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set of all vertices of zero weight</a:t>
                </a:r>
              </a:p>
              <a:p>
                <a:pPr lvl="1"/>
                <a:r>
                  <a:rPr lang="en-US" b="0" dirty="0" smtClean="0"/>
                  <a:t>While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b="0" dirty="0" smtClean="0"/>
                  <a:t> is not a hitting set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𝑪</m:t>
                    </m:r>
                  </m:oMath>
                </a14:m>
                <a:endParaRPr lang="en-US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collection of cycles </a:t>
                </a:r>
                <a:r>
                  <a:rPr lang="en-US" dirty="0" smtClean="0"/>
                  <a:t>returned by oracle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Violation</a:t>
                </a:r>
                <a:r>
                  <a:rPr lang="en-US" dirty="0" smtClean="0"/>
                  <a:t> </a:t>
                </a:r>
                <a:r>
                  <a:rPr lang="en-US" dirty="0"/>
                  <a:t>(G, </a:t>
                </a:r>
                <a:r>
                  <a:rPr lang="en-US" b="1" dirty="0"/>
                  <a:t>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# of cycles in </a:t>
                </a:r>
                <a:r>
                  <a:rPr lang="en-US" b="1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, which contain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dirty="0">
                        <a:latin typeface="Cambria Math"/>
                      </a:rPr>
                      <m:t>−</m:t>
                    </m:r>
                    <m:limLow>
                      <m:limLowPr>
                        <m:ctrlPr>
                          <a:rPr lang="en-US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  <m:r>
                          <a:rPr lang="en-US" i="1" dirty="0">
                            <a:latin typeface="Cambria Math"/>
                          </a:rPr>
                          <m:t>∖</m:t>
                        </m:r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lim>
                    </m:limLow>
                    <m:r>
                      <a:rPr lang="en-US" i="1" dirty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= set of all vertices of zero weight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/>
                  <a:t>Return</a:t>
                </a:r>
                <a:r>
                  <a:rPr lang="en-US" dirty="0" smtClean="0"/>
                  <a:t> a minimal hitting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b="0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𝑪</m:t>
                    </m:r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4525963"/>
              </a:xfrm>
              <a:blipFill rotWithShape="1">
                <a:blip r:embed="rId2"/>
                <a:stretch>
                  <a:fillRect l="-142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0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Oracle 1 =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 smtClean="0">
                <a:solidFill>
                  <a:srgbClr val="0070C0"/>
                </a:solidFill>
              </a:rPr>
              <a:t>ace-minimal cycles </a:t>
            </a:r>
            <a:r>
              <a:rPr lang="en-US" b="1" dirty="0" smtClean="0">
                <a:solidFill>
                  <a:srgbClr val="0070C0"/>
                </a:solidFill>
              </a:rPr>
              <a:t>[GW]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21640" y="13716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for Subset FVS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𝜸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: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 smtClean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 smtClean="0">
                  <a:solidFill>
                    <a:srgbClr val="0070C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Oracle returns all gray cycles =&gt; all white nodes are selected</a:t>
                </a:r>
              </a:p>
              <a:p>
                <a:r>
                  <a:rPr lang="en-US" dirty="0" smtClean="0"/>
                  <a:t>Cost = 3 * # blocks, OPT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∼</m:t>
                    </m:r>
                  </m:oMath>
                </a14:m>
                <a:r>
                  <a:rPr lang="en-US" dirty="0" smtClean="0"/>
                  <a:t> (1 +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 * # blocks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40" y="1371600"/>
                <a:ext cx="8229600" cy="5181600"/>
              </a:xfrm>
              <a:blipFill rotWithShape="1">
                <a:blip r:embed="rId2"/>
                <a:stretch>
                  <a:fillRect l="-1630" t="-1412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2286000"/>
            <a:ext cx="8290560" cy="237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3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Oracle </a:t>
            </a:r>
            <a:r>
              <a:rPr lang="en-US" b="1" dirty="0" smtClean="0">
                <a:solidFill>
                  <a:srgbClr val="0070C0"/>
                </a:solidFill>
              </a:rPr>
              <a:t>2 = Pocket removal [GW]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895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Pocket</a:t>
                </a:r>
                <a:r>
                  <a:rPr lang="en-US" dirty="0" smtClean="0"/>
                  <a:t> defined by two cycles: region between their common points containing another cycle </a:t>
                </a:r>
              </a:p>
              <a:p>
                <a:r>
                  <a:rPr lang="en-US" b="1" dirty="0" smtClean="0"/>
                  <a:t>New oracle</a:t>
                </a:r>
                <a:r>
                  <a:rPr lang="en-US" dirty="0" smtClean="0"/>
                  <a:t>: no pocket =&gt; all face-minimal cycles, otherwise run recursively inside any pocket.</a:t>
                </a:r>
              </a:p>
              <a:p>
                <a:r>
                  <a:rPr lang="en-US" b="1" i="0" dirty="0" smtClean="0">
                    <a:solidFill>
                      <a:srgbClr val="0070C0"/>
                    </a:solidFill>
                    <a:latin typeface="+mj-lt"/>
                  </a:rPr>
                  <a:t>Our analysis: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𝜸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𝟏𝟖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𝟓𝟕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895600"/>
              </a:xfrm>
              <a:blipFill rotWithShape="1">
                <a:blip r:embed="rId2"/>
                <a:stretch>
                  <a:fillRect l="-1481" t="-252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70680"/>
            <a:ext cx="7543800" cy="259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Oracle 3 = Triple pocket removal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95400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Triple pocket = </a:t>
                </a:r>
                <a:r>
                  <a:rPr lang="en-US" dirty="0" smtClean="0"/>
                  <a:t>region defined by three cycles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Analysis: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𝜸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95400"/>
              </a:xfrm>
              <a:blipFill rotWithShape="1">
                <a:blip r:embed="rId2"/>
                <a:stretch>
                  <a:fillRect l="-1630" t="-613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8305800" cy="234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Open problems	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our class of node-weighted problems:</a:t>
                </a:r>
                <a:endParaRPr lang="en-US" dirty="0" smtClean="0"/>
              </a:p>
              <a:p>
                <a:r>
                  <a:rPr lang="en-US" b="1" dirty="0" smtClean="0"/>
                  <a:t>Big question:</a:t>
                </a:r>
                <a:r>
                  <a:rPr lang="en-US" dirty="0" smtClean="0"/>
                  <a:t> APX-hardness or a PTAS?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Integrality gap</a:t>
                </a:r>
                <a:r>
                  <a:rPr lang="en-US" dirty="0" smtClean="0"/>
                  <a:t> = 2, how to approach it?</a:t>
                </a:r>
              </a:p>
              <a:p>
                <a:pPr lvl="1"/>
                <a:r>
                  <a:rPr lang="en-US" dirty="0" smtClean="0"/>
                  <a:t>Pockets of higher multiplicities are harder to analyze</a:t>
                </a:r>
              </a:p>
              <a:p>
                <a:pPr lvl="1"/>
                <a:r>
                  <a:rPr lang="en-US" dirty="0" smtClean="0"/>
                  <a:t>Pockets cannot go beyond </a:t>
                </a:r>
                <a:r>
                  <a:rPr lang="en-US" b="1" dirty="0" smtClean="0"/>
                  <a:t>2 +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𝜹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786" t="-1752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8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Applications and ramifications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Applications: </a:t>
            </a:r>
            <a:r>
              <a:rPr lang="en-US" dirty="0" smtClean="0"/>
              <a:t>from maintenance of power networks to computational sustainability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> VLSI design.</a:t>
            </a:r>
          </a:p>
          <a:p>
            <a:pPr marL="742950" lvl="2" indent="-342900"/>
            <a:r>
              <a:rPr lang="en-US" dirty="0" smtClean="0"/>
              <a:t>Primal-dual </a:t>
            </a:r>
            <a:r>
              <a:rPr lang="en-US" dirty="0"/>
              <a:t>approximation algorithms of </a:t>
            </a:r>
            <a:r>
              <a:rPr lang="en-US" dirty="0" err="1"/>
              <a:t>Goemans</a:t>
            </a:r>
            <a:r>
              <a:rPr lang="en-US" dirty="0"/>
              <a:t> and Williamson are competitive with heuristics </a:t>
            </a:r>
            <a:r>
              <a:rPr lang="en-US" sz="1800" dirty="0">
                <a:solidFill>
                  <a:srgbClr val="0070C0"/>
                </a:solidFill>
              </a:rPr>
              <a:t>[</a:t>
            </a:r>
            <a:r>
              <a:rPr lang="en-US" sz="1800" dirty="0" err="1">
                <a:solidFill>
                  <a:srgbClr val="0070C0"/>
                </a:solidFill>
              </a:rPr>
              <a:t>Kahng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Vaya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Zelikovsky</a:t>
            </a:r>
            <a:r>
              <a:rPr lang="en-US" sz="1800" dirty="0" smtClean="0">
                <a:solidFill>
                  <a:srgbClr val="0070C0"/>
                </a:solidFill>
              </a:rPr>
              <a:t>]</a:t>
            </a:r>
          </a:p>
          <a:p>
            <a:r>
              <a:rPr lang="en-US" dirty="0" smtClean="0"/>
              <a:t>Connections with bounds on the size of FVS</a:t>
            </a:r>
          </a:p>
          <a:p>
            <a:pPr marL="742950" lvl="2" indent="-342900"/>
            <a:r>
              <a:rPr lang="en-US" dirty="0" smtClean="0"/>
              <a:t>Conjectures of Akiyama and Watanabe and </a:t>
            </a:r>
            <a:r>
              <a:rPr lang="en-US" dirty="0" err="1" smtClean="0"/>
              <a:t>Gallai</a:t>
            </a:r>
            <a:r>
              <a:rPr lang="en-US" dirty="0" smtClean="0"/>
              <a:t> and Younger [see GW for more details]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47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Approximation factor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Theorem [GW’96]: </a:t>
                </a:r>
                <a:r>
                  <a:rPr lang="en-US" dirty="0" smtClean="0"/>
                  <a:t>If for any minimal solution </a:t>
                </a:r>
                <a:r>
                  <a:rPr lang="en-US" b="1" dirty="0">
                    <a:solidFill>
                      <a:srgbClr val="00B050"/>
                    </a:solidFill>
                  </a:rPr>
                  <a:t>H</a:t>
                </a:r>
                <a:r>
                  <a:rPr lang="en-US" dirty="0"/>
                  <a:t> the set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 returned by the oracle satisfies: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e>
                        <m:sub/>
                      </m:sSub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𝜸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then the primal-dual algorithm has approximation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𝜸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Examples of oracles:</a:t>
                </a:r>
              </a:p>
              <a:p>
                <a:pPr lvl="1"/>
                <a:r>
                  <a:rPr lang="en-US" b="1" dirty="0" smtClean="0"/>
                  <a:t>Single cycle: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𝜸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1800" dirty="0" smtClean="0"/>
                  <a:t> [Bar-Yehuda, Geiger, </a:t>
                </a:r>
                <a:r>
                  <a:rPr lang="en-US" sz="1800" dirty="0" err="1" smtClean="0"/>
                  <a:t>Naor</a:t>
                </a:r>
                <a:r>
                  <a:rPr lang="en-US" sz="1800" dirty="0" smtClean="0"/>
                  <a:t>, Roth]</a:t>
                </a:r>
              </a:p>
              <a:p>
                <a:pPr lvl="1"/>
                <a:r>
                  <a:rPr lang="en-US" b="1" dirty="0"/>
                  <a:t>Single cycle: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𝜸</m:t>
                    </m:r>
                    <m:r>
                      <a:rPr lang="en-US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5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[</a:t>
                </a:r>
                <a:r>
                  <a:rPr lang="en-US" sz="1800" dirty="0" err="1" smtClean="0"/>
                  <a:t>Goemans</a:t>
                </a:r>
                <a:r>
                  <a:rPr lang="en-US" sz="1800" dirty="0" smtClean="0"/>
                  <a:t>, Williamson]</a:t>
                </a:r>
                <a:endParaRPr lang="en-US" sz="1800" dirty="0"/>
              </a:p>
              <a:p>
                <a:pPr lvl="1"/>
                <a:r>
                  <a:rPr lang="en-US" b="1" dirty="0" smtClean="0"/>
                  <a:t>Collection of all </a:t>
                </a:r>
                <a:r>
                  <a:rPr lang="en-US" b="1" dirty="0" smtClean="0"/>
                  <a:t>face-minimal cycles: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𝜸</m:t>
                    </m:r>
                    <m:r>
                      <a:rPr lang="en-US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3</a:t>
                </a:r>
                <a:r>
                  <a:rPr lang="en-US" dirty="0" smtClean="0"/>
                  <a:t> </a:t>
                </a:r>
                <a:r>
                  <a:rPr lang="en-US" sz="1800" dirty="0"/>
                  <a:t>[</a:t>
                </a:r>
                <a:r>
                  <a:rPr lang="en-US" sz="1800" dirty="0" err="1"/>
                  <a:t>Goemans</a:t>
                </a:r>
                <a:r>
                  <a:rPr lang="en-US" sz="1800" dirty="0"/>
                  <a:t>, Williamson]</a:t>
                </a:r>
              </a:p>
              <a:p>
                <a:pPr lvl="1"/>
                <a:endParaRPr lang="en-US" sz="1800" dirty="0" smtClean="0"/>
              </a:p>
              <a:p>
                <a:pPr lvl="1"/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Feedback </a:t>
            </a:r>
            <a:r>
              <a:rPr lang="en-US" b="1" dirty="0" smtClean="0">
                <a:solidFill>
                  <a:srgbClr val="7030A0"/>
                </a:solidFill>
              </a:rPr>
              <a:t>Vertex Set </a:t>
            </a:r>
            <a:r>
              <a:rPr lang="en-US" b="1" dirty="0" smtClean="0">
                <a:solidFill>
                  <a:srgbClr val="0070C0"/>
                </a:solidFill>
              </a:rPr>
              <a:t>Problems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9144000" cy="1219200"/>
          </a:xfrm>
        </p:spPr>
        <p:txBody>
          <a:bodyPr/>
          <a:lstStyle/>
          <a:p>
            <a:r>
              <a:rPr lang="en-US" b="1" dirty="0" smtClean="0"/>
              <a:t>Given: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collection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cycles</a:t>
            </a:r>
            <a:r>
              <a:rPr lang="en-US" dirty="0" smtClean="0"/>
              <a:t> in a graph</a:t>
            </a:r>
            <a:endParaRPr lang="en-US" b="1" dirty="0" smtClean="0"/>
          </a:p>
          <a:p>
            <a:r>
              <a:rPr lang="en-US" b="1" dirty="0" smtClean="0"/>
              <a:t>Goal: </a:t>
            </a:r>
            <a:r>
              <a:rPr lang="en-US" dirty="0" smtClean="0"/>
              <a:t> break them, removing a small # of </a:t>
            </a:r>
            <a:r>
              <a:rPr lang="en-US" b="1" dirty="0" smtClean="0">
                <a:solidFill>
                  <a:srgbClr val="7030A0"/>
                </a:solidFill>
              </a:rPr>
              <a:t>vertices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16" y="2697500"/>
            <a:ext cx="472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Collection</a:t>
            </a:r>
            <a:r>
              <a:rPr lang="en-US" sz="2800" dirty="0" smtClean="0"/>
              <a:t> = All cycles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62939" y="3351625"/>
            <a:ext cx="3238500" cy="2522220"/>
            <a:chOff x="662939" y="3351625"/>
            <a:chExt cx="3238500" cy="2522220"/>
          </a:xfrm>
        </p:grpSpPr>
        <p:sp>
          <p:nvSpPr>
            <p:cNvPr id="6" name="Oval 5"/>
            <p:cNvSpPr/>
            <p:nvPr/>
          </p:nvSpPr>
          <p:spPr>
            <a:xfrm>
              <a:off x="662939" y="355736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39439" y="489086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29739" y="447176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91639" y="335162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58439" y="336686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6279" y="470036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5859" y="549284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91739" y="549284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20439" y="380120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9" idx="4"/>
              <a:endCxn id="8" idx="0"/>
            </p:cNvCxnSpPr>
            <p:nvPr/>
          </p:nvCxnSpPr>
          <p:spPr>
            <a:xfrm>
              <a:off x="1882139" y="3732625"/>
              <a:ext cx="38100" cy="7391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3"/>
              <a:endCxn id="8" idx="7"/>
            </p:cNvCxnSpPr>
            <p:nvPr/>
          </p:nvCxnSpPr>
          <p:spPr>
            <a:xfrm flipH="1">
              <a:off x="2054943" y="3692069"/>
              <a:ext cx="759292" cy="8354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  <a:endCxn id="10" idx="2"/>
            </p:cNvCxnSpPr>
            <p:nvPr/>
          </p:nvCxnSpPr>
          <p:spPr>
            <a:xfrm>
              <a:off x="2072639" y="3542125"/>
              <a:ext cx="685800" cy="152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4" idx="1"/>
            </p:cNvCxnSpPr>
            <p:nvPr/>
          </p:nvCxnSpPr>
          <p:spPr>
            <a:xfrm>
              <a:off x="3083643" y="3692069"/>
              <a:ext cx="492592" cy="1649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6"/>
              <a:endCxn id="14" idx="4"/>
            </p:cNvCxnSpPr>
            <p:nvPr/>
          </p:nvCxnSpPr>
          <p:spPr>
            <a:xfrm flipV="1">
              <a:off x="2110739" y="4182205"/>
              <a:ext cx="1600200" cy="4800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4"/>
              <a:endCxn id="7" idx="7"/>
            </p:cNvCxnSpPr>
            <p:nvPr/>
          </p:nvCxnSpPr>
          <p:spPr>
            <a:xfrm flipH="1">
              <a:off x="3464643" y="4182205"/>
              <a:ext cx="246296" cy="7644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3"/>
              <a:endCxn id="13" idx="7"/>
            </p:cNvCxnSpPr>
            <p:nvPr/>
          </p:nvCxnSpPr>
          <p:spPr>
            <a:xfrm flipH="1">
              <a:off x="2816943" y="5216069"/>
              <a:ext cx="378292" cy="3325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2"/>
              <a:endCxn id="12" idx="6"/>
            </p:cNvCxnSpPr>
            <p:nvPr/>
          </p:nvCxnSpPr>
          <p:spPr>
            <a:xfrm flipH="1">
              <a:off x="1546859" y="5683345"/>
              <a:ext cx="9448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5"/>
              <a:endCxn id="12" idx="1"/>
            </p:cNvCxnSpPr>
            <p:nvPr/>
          </p:nvCxnSpPr>
          <p:spPr>
            <a:xfrm>
              <a:off x="1041483" y="5025569"/>
              <a:ext cx="180172" cy="5230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1" idx="6"/>
              <a:endCxn id="13" idx="1"/>
            </p:cNvCxnSpPr>
            <p:nvPr/>
          </p:nvCxnSpPr>
          <p:spPr>
            <a:xfrm>
              <a:off x="1097279" y="4890865"/>
              <a:ext cx="1450256" cy="6577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6" idx="4"/>
            </p:cNvCxnSpPr>
            <p:nvPr/>
          </p:nvCxnSpPr>
          <p:spPr>
            <a:xfrm flipH="1" flipV="1">
              <a:off x="853439" y="3938365"/>
              <a:ext cx="53340" cy="914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6"/>
              <a:endCxn id="9" idx="2"/>
            </p:cNvCxnSpPr>
            <p:nvPr/>
          </p:nvCxnSpPr>
          <p:spPr>
            <a:xfrm flipV="1">
              <a:off x="1043939" y="3542125"/>
              <a:ext cx="647700" cy="2057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" idx="5"/>
              <a:endCxn id="8" idx="1"/>
            </p:cNvCxnSpPr>
            <p:nvPr/>
          </p:nvCxnSpPr>
          <p:spPr>
            <a:xfrm>
              <a:off x="988143" y="3882569"/>
              <a:ext cx="797392" cy="6449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33399" y="4268748"/>
            <a:ext cx="1882140" cy="1120052"/>
            <a:chOff x="548640" y="4921909"/>
            <a:chExt cx="1882140" cy="1120052"/>
          </a:xfrm>
        </p:grpSpPr>
        <p:sp>
          <p:nvSpPr>
            <p:cNvPr id="50" name="TextBox 49"/>
            <p:cNvSpPr txBox="1"/>
            <p:nvPr/>
          </p:nvSpPr>
          <p:spPr>
            <a:xfrm>
              <a:off x="548640" y="5118631"/>
              <a:ext cx="8610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FF0000"/>
                  </a:solidFill>
                  <a:latin typeface="MV Boli" pitchFamily="2" charset="0"/>
                  <a:ea typeface="DotumChe" pitchFamily="49" charset="-127"/>
                  <a:cs typeface="MV Boli" pitchFamily="2" charset="0"/>
                </a:rPr>
                <a:t>X</a:t>
              </a:r>
              <a:endParaRPr lang="en-US" sz="5400" b="1" dirty="0">
                <a:solidFill>
                  <a:srgbClr val="FF0000"/>
                </a:solidFill>
                <a:latin typeface="MV Boli" pitchFamily="2" charset="0"/>
                <a:ea typeface="DotumChe" pitchFamily="49" charset="-127"/>
                <a:cs typeface="MV Boli" pitchFamily="2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69720" y="4921909"/>
              <a:ext cx="8610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FF0000"/>
                  </a:solidFill>
                  <a:latin typeface="MV Boli" pitchFamily="2" charset="0"/>
                  <a:ea typeface="DotumChe" pitchFamily="49" charset="-127"/>
                  <a:cs typeface="MV Boli" pitchFamily="2" charset="0"/>
                </a:rPr>
                <a:t>X</a:t>
              </a:r>
              <a:endParaRPr lang="en-US" sz="5400" b="1" dirty="0">
                <a:solidFill>
                  <a:srgbClr val="FF0000"/>
                </a:solidFill>
                <a:latin typeface="MV Boli" pitchFamily="2" charset="0"/>
                <a:ea typeface="DotumChe" pitchFamily="49" charset="-127"/>
                <a:cs typeface="MV Boli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54779" y="3366865"/>
            <a:ext cx="4480560" cy="2522220"/>
            <a:chOff x="3954779" y="3366865"/>
            <a:chExt cx="4480560" cy="2522220"/>
          </a:xfrm>
        </p:grpSpPr>
        <p:grpSp>
          <p:nvGrpSpPr>
            <p:cNvPr id="18" name="Group 17"/>
            <p:cNvGrpSpPr/>
            <p:nvPr/>
          </p:nvGrpSpPr>
          <p:grpSpPr>
            <a:xfrm>
              <a:off x="5196839" y="3366865"/>
              <a:ext cx="3238500" cy="2522220"/>
              <a:chOff x="5196839" y="3366865"/>
              <a:chExt cx="3238500" cy="252222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196839" y="357260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673339" y="490610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25539" y="336686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292339" y="338210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699759" y="55080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025639" y="55080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8054339" y="381644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56" idx="6"/>
                <a:endCxn id="57" idx="2"/>
              </p:cNvCxnSpPr>
              <p:nvPr/>
            </p:nvCxnSpPr>
            <p:spPr>
              <a:xfrm>
                <a:off x="6606539" y="3557365"/>
                <a:ext cx="685800" cy="152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7" idx="5"/>
                <a:endCxn id="61" idx="1"/>
              </p:cNvCxnSpPr>
              <p:nvPr/>
            </p:nvCxnSpPr>
            <p:spPr>
              <a:xfrm>
                <a:off x="7617543" y="3707309"/>
                <a:ext cx="492592" cy="164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1" idx="4"/>
                <a:endCxn id="54" idx="7"/>
              </p:cNvCxnSpPr>
              <p:nvPr/>
            </p:nvCxnSpPr>
            <p:spPr>
              <a:xfrm flipH="1">
                <a:off x="7998543" y="4197445"/>
                <a:ext cx="246296" cy="7644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4" idx="3"/>
                <a:endCxn id="60" idx="7"/>
              </p:cNvCxnSpPr>
              <p:nvPr/>
            </p:nvCxnSpPr>
            <p:spPr>
              <a:xfrm flipH="1">
                <a:off x="7350843" y="5231309"/>
                <a:ext cx="378292" cy="3325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0" idx="2"/>
                <a:endCxn id="59" idx="6"/>
              </p:cNvCxnSpPr>
              <p:nvPr/>
            </p:nvCxnSpPr>
            <p:spPr>
              <a:xfrm flipH="1">
                <a:off x="6080759" y="5698585"/>
                <a:ext cx="9448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53" idx="6"/>
                <a:endCxn id="56" idx="2"/>
              </p:cNvCxnSpPr>
              <p:nvPr/>
            </p:nvCxnSpPr>
            <p:spPr>
              <a:xfrm flipV="1">
                <a:off x="5577839" y="3557365"/>
                <a:ext cx="647700" cy="2057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954779" y="4030980"/>
                  <a:ext cx="119295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200" i="1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sz="72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779" y="4030980"/>
                  <a:ext cx="1192955" cy="12003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662893" y="6103620"/>
            <a:ext cx="7581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Weighted vertices =&gt; remove set of min cost</a:t>
            </a:r>
          </a:p>
        </p:txBody>
      </p:sp>
    </p:spTree>
    <p:extLst>
      <p:ext uri="{BB962C8B-B14F-4D97-AF65-F5344CB8AC3E}">
        <p14:creationId xmlns:p14="http://schemas.microsoft.com/office/powerpoint/2010/main" val="18775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FVS: Flavors and toppings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All cycles = Feedback Vertex Set </a:t>
            </a:r>
          </a:p>
          <a:p>
            <a:r>
              <a:rPr lang="en-US" dirty="0" smtClean="0"/>
              <a:t>All Directed </a:t>
            </a:r>
            <a:r>
              <a:rPr lang="en-US" dirty="0"/>
              <a:t>cycles = </a:t>
            </a:r>
            <a:r>
              <a:rPr lang="en-US" b="1" dirty="0">
                <a:solidFill>
                  <a:srgbClr val="0070C0"/>
                </a:solidFill>
              </a:rPr>
              <a:t>Directed</a:t>
            </a:r>
            <a:r>
              <a:rPr lang="en-US" dirty="0"/>
              <a:t> </a:t>
            </a:r>
            <a:r>
              <a:rPr lang="en-US" dirty="0" smtClean="0"/>
              <a:t>FVS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b="1" dirty="0" smtClean="0">
                <a:solidFill>
                  <a:srgbClr val="0070C0"/>
                </a:solidFill>
              </a:rPr>
              <a:t>odd-length</a:t>
            </a:r>
            <a:r>
              <a:rPr lang="en-US" dirty="0" smtClean="0"/>
              <a:t> cycles = </a:t>
            </a:r>
            <a:r>
              <a:rPr lang="en-US" dirty="0" err="1" smtClean="0"/>
              <a:t>Bipartization</a:t>
            </a:r>
            <a:endParaRPr lang="en-US" dirty="0" smtClean="0"/>
          </a:p>
          <a:p>
            <a:r>
              <a:rPr lang="en-US" dirty="0" smtClean="0"/>
              <a:t>Cycles through a </a:t>
            </a:r>
            <a:r>
              <a:rPr lang="en-US" b="1" dirty="0" smtClean="0">
                <a:solidFill>
                  <a:srgbClr val="0070C0"/>
                </a:solidFill>
              </a:rPr>
              <a:t>subset</a:t>
            </a:r>
            <a:r>
              <a:rPr lang="en-US" dirty="0" smtClean="0"/>
              <a:t> of vertices = </a:t>
            </a:r>
            <a:r>
              <a:rPr lang="en-US" b="1" dirty="0" smtClean="0">
                <a:solidFill>
                  <a:srgbClr val="0070C0"/>
                </a:solidFill>
              </a:rPr>
              <a:t>Subset</a:t>
            </a:r>
            <a:r>
              <a:rPr lang="en-US" dirty="0" smtClean="0"/>
              <a:t> FVS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918209" y="3939814"/>
            <a:ext cx="3238500" cy="2522220"/>
            <a:chOff x="918209" y="3939814"/>
            <a:chExt cx="3238500" cy="2522220"/>
          </a:xfrm>
        </p:grpSpPr>
        <p:sp>
          <p:nvSpPr>
            <p:cNvPr id="4" name="Oval 3"/>
            <p:cNvSpPr/>
            <p:nvPr/>
          </p:nvSpPr>
          <p:spPr>
            <a:xfrm>
              <a:off x="918209" y="414555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94709" y="5479054"/>
              <a:ext cx="381000" cy="381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85009" y="505995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46909" y="393981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13709" y="395505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71549" y="5288554"/>
              <a:ext cx="381000" cy="381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21129" y="60810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47009" y="60810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75709" y="438939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7" idx="4"/>
              <a:endCxn id="6" idx="0"/>
            </p:cNvCxnSpPr>
            <p:nvPr/>
          </p:nvCxnSpPr>
          <p:spPr>
            <a:xfrm>
              <a:off x="2137409" y="4320814"/>
              <a:ext cx="38100" cy="7391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3"/>
              <a:endCxn id="6" idx="7"/>
            </p:cNvCxnSpPr>
            <p:nvPr/>
          </p:nvCxnSpPr>
          <p:spPr>
            <a:xfrm flipH="1">
              <a:off x="2310213" y="4280258"/>
              <a:ext cx="759292" cy="8354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8" idx="2"/>
            </p:cNvCxnSpPr>
            <p:nvPr/>
          </p:nvCxnSpPr>
          <p:spPr>
            <a:xfrm>
              <a:off x="2327909" y="4130314"/>
              <a:ext cx="685800" cy="152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2" idx="1"/>
            </p:cNvCxnSpPr>
            <p:nvPr/>
          </p:nvCxnSpPr>
          <p:spPr>
            <a:xfrm>
              <a:off x="3338913" y="4280258"/>
              <a:ext cx="492592" cy="1649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6"/>
              <a:endCxn id="12" idx="4"/>
            </p:cNvCxnSpPr>
            <p:nvPr/>
          </p:nvCxnSpPr>
          <p:spPr>
            <a:xfrm flipV="1">
              <a:off x="2366009" y="4770394"/>
              <a:ext cx="1600200" cy="4800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4"/>
              <a:endCxn id="5" idx="7"/>
            </p:cNvCxnSpPr>
            <p:nvPr/>
          </p:nvCxnSpPr>
          <p:spPr>
            <a:xfrm flipH="1">
              <a:off x="3719913" y="4770394"/>
              <a:ext cx="246296" cy="7644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3"/>
              <a:endCxn id="11" idx="7"/>
            </p:cNvCxnSpPr>
            <p:nvPr/>
          </p:nvCxnSpPr>
          <p:spPr>
            <a:xfrm flipH="1">
              <a:off x="3072213" y="5804258"/>
              <a:ext cx="378292" cy="3325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6"/>
            </p:cNvCxnSpPr>
            <p:nvPr/>
          </p:nvCxnSpPr>
          <p:spPr>
            <a:xfrm flipH="1">
              <a:off x="1802129" y="6271534"/>
              <a:ext cx="9448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5"/>
              <a:endCxn id="10" idx="1"/>
            </p:cNvCxnSpPr>
            <p:nvPr/>
          </p:nvCxnSpPr>
          <p:spPr>
            <a:xfrm>
              <a:off x="1296753" y="5613758"/>
              <a:ext cx="180172" cy="5230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  <a:endCxn id="11" idx="1"/>
            </p:cNvCxnSpPr>
            <p:nvPr/>
          </p:nvCxnSpPr>
          <p:spPr>
            <a:xfrm>
              <a:off x="1352549" y="5479054"/>
              <a:ext cx="1450256" cy="6577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0"/>
              <a:endCxn id="4" idx="4"/>
            </p:cNvCxnSpPr>
            <p:nvPr/>
          </p:nvCxnSpPr>
          <p:spPr>
            <a:xfrm flipH="1" flipV="1">
              <a:off x="1108709" y="4526554"/>
              <a:ext cx="53340" cy="762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6"/>
              <a:endCxn id="7" idx="2"/>
            </p:cNvCxnSpPr>
            <p:nvPr/>
          </p:nvCxnSpPr>
          <p:spPr>
            <a:xfrm flipV="1">
              <a:off x="1299209" y="4130314"/>
              <a:ext cx="647700" cy="2057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5"/>
              <a:endCxn id="6" idx="1"/>
            </p:cNvCxnSpPr>
            <p:nvPr/>
          </p:nvCxnSpPr>
          <p:spPr>
            <a:xfrm>
              <a:off x="1243413" y="4470758"/>
              <a:ext cx="797392" cy="6449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33649" y="5931092"/>
            <a:ext cx="86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MV Boli" pitchFamily="2" charset="0"/>
                <a:ea typeface="DotumChe" pitchFamily="49" charset="-127"/>
                <a:cs typeface="MV Boli" pitchFamily="2" charset="0"/>
              </a:rPr>
              <a:t>X</a:t>
            </a:r>
            <a:endParaRPr lang="en-US" sz="5400" b="1" dirty="0">
              <a:solidFill>
                <a:srgbClr val="FF0000"/>
              </a:solidFill>
              <a:latin typeface="MV Boli" pitchFamily="2" charset="0"/>
              <a:ea typeface="DotumChe" pitchFamily="49" charset="-127"/>
              <a:cs typeface="MV Boli" pitchFamily="2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267200" y="3932194"/>
            <a:ext cx="4572000" cy="2522220"/>
            <a:chOff x="4267200" y="3932194"/>
            <a:chExt cx="4572000" cy="2522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267200" y="4618444"/>
                  <a:ext cx="119295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200" i="1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sz="72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618444"/>
                  <a:ext cx="1192955" cy="12003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5600700" y="41379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077200" y="5471434"/>
              <a:ext cx="381000" cy="381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667500" y="50523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629400" y="393219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696200" y="394743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654040" y="5280934"/>
              <a:ext cx="381000" cy="381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103620" y="607341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438177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4"/>
              <a:endCxn id="59" idx="0"/>
            </p:cNvCxnSpPr>
            <p:nvPr/>
          </p:nvCxnSpPr>
          <p:spPr>
            <a:xfrm>
              <a:off x="6819900" y="4313194"/>
              <a:ext cx="38100" cy="7391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3"/>
              <a:endCxn id="59" idx="7"/>
            </p:cNvCxnSpPr>
            <p:nvPr/>
          </p:nvCxnSpPr>
          <p:spPr>
            <a:xfrm flipH="1">
              <a:off x="6992704" y="4272638"/>
              <a:ext cx="759292" cy="8354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6"/>
              <a:endCxn id="61" idx="2"/>
            </p:cNvCxnSpPr>
            <p:nvPr/>
          </p:nvCxnSpPr>
          <p:spPr>
            <a:xfrm>
              <a:off x="7010400" y="4122694"/>
              <a:ext cx="685800" cy="152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5"/>
              <a:endCxn id="65" idx="1"/>
            </p:cNvCxnSpPr>
            <p:nvPr/>
          </p:nvCxnSpPr>
          <p:spPr>
            <a:xfrm>
              <a:off x="8021404" y="4272638"/>
              <a:ext cx="492592" cy="1649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9" idx="6"/>
              <a:endCxn id="65" idx="4"/>
            </p:cNvCxnSpPr>
            <p:nvPr/>
          </p:nvCxnSpPr>
          <p:spPr>
            <a:xfrm flipV="1">
              <a:off x="7048500" y="4762774"/>
              <a:ext cx="1600200" cy="4800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5" idx="4"/>
              <a:endCxn id="58" idx="7"/>
            </p:cNvCxnSpPr>
            <p:nvPr/>
          </p:nvCxnSpPr>
          <p:spPr>
            <a:xfrm flipH="1">
              <a:off x="8402404" y="4762774"/>
              <a:ext cx="246296" cy="7644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2" idx="5"/>
              <a:endCxn id="63" idx="1"/>
            </p:cNvCxnSpPr>
            <p:nvPr/>
          </p:nvCxnSpPr>
          <p:spPr>
            <a:xfrm>
              <a:off x="5979244" y="5606138"/>
              <a:ext cx="180172" cy="5230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2" idx="0"/>
              <a:endCxn id="57" idx="4"/>
            </p:cNvCxnSpPr>
            <p:nvPr/>
          </p:nvCxnSpPr>
          <p:spPr>
            <a:xfrm flipH="1" flipV="1">
              <a:off x="5791200" y="4518934"/>
              <a:ext cx="53340" cy="762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7" idx="6"/>
              <a:endCxn id="60" idx="2"/>
            </p:cNvCxnSpPr>
            <p:nvPr/>
          </p:nvCxnSpPr>
          <p:spPr>
            <a:xfrm flipV="1">
              <a:off x="5981700" y="4122694"/>
              <a:ext cx="647700" cy="2057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7" idx="5"/>
              <a:endCxn id="59" idx="1"/>
            </p:cNvCxnSpPr>
            <p:nvPr/>
          </p:nvCxnSpPr>
          <p:spPr>
            <a:xfrm>
              <a:off x="5925904" y="4463138"/>
              <a:ext cx="797392" cy="6449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8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FVS in general graphs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8229600" cy="762000"/>
          </a:xfrm>
        </p:spPr>
        <p:txBody>
          <a:bodyPr/>
          <a:lstStyle/>
          <a:p>
            <a:r>
              <a:rPr lang="en-US" b="1" dirty="0" smtClean="0"/>
              <a:t>NP-hard</a:t>
            </a:r>
            <a:r>
              <a:rPr lang="en-US" dirty="0" smtClean="0"/>
              <a:t> (even in planar graph [</a:t>
            </a:r>
            <a:r>
              <a:rPr lang="en-US" dirty="0" err="1" smtClean="0"/>
              <a:t>Yannakakis</a:t>
            </a:r>
            <a:r>
              <a:rPr lang="en-US" dirty="0" smtClean="0"/>
              <a:t>])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5345110"/>
                  </p:ext>
                </p:extLst>
              </p:nvPr>
            </p:nvGraphicFramePr>
            <p:xfrm>
              <a:off x="243840" y="2286000"/>
              <a:ext cx="8564880" cy="2819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0885"/>
                    <a:gridCol w="6553995"/>
                  </a:tblGrid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Problem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Approximation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FVS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1" dirty="0" smtClean="0"/>
                            <a:t>2</a:t>
                          </a:r>
                          <a:r>
                            <a:rPr lang="en-US" sz="2400" dirty="0" smtClean="0"/>
                            <a:t> [Becker</a:t>
                          </a:r>
                          <a:r>
                            <a:rPr lang="en-US" sz="2400" baseline="0" dirty="0" smtClean="0"/>
                            <a:t>, Geiger; </a:t>
                          </a:r>
                          <a:r>
                            <a:rPr lang="en-US" sz="2400" baseline="0" dirty="0" err="1" smtClean="0"/>
                            <a:t>Bafna</a:t>
                          </a:r>
                          <a:r>
                            <a:rPr lang="en-US" sz="2400" baseline="0" dirty="0" smtClean="0"/>
                            <a:t>, Berman, </a:t>
                          </a:r>
                          <a:r>
                            <a:rPr lang="en-US" sz="2400" baseline="0" dirty="0" err="1" smtClean="0"/>
                            <a:t>Fujito</a:t>
                          </a:r>
                          <a:r>
                            <a:rPr lang="en-US" sz="2400" dirty="0" smtClean="0"/>
                            <a:t>]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 smtClean="0"/>
                            <a:t>Bipartization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𝑶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1" i="1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sz="2400" b="0" dirty="0" smtClean="0"/>
                            <a:t>[</a:t>
                          </a:r>
                          <a:r>
                            <a:rPr lang="en-US" sz="2400" b="0" dirty="0" err="1" smtClean="0"/>
                            <a:t>Garg</a:t>
                          </a:r>
                          <a:r>
                            <a:rPr lang="en-US" sz="2400" b="0" dirty="0" smtClean="0"/>
                            <a:t>, </a:t>
                          </a:r>
                          <a:r>
                            <a:rPr lang="en-US" sz="2400" b="0" dirty="0" err="1" smtClean="0"/>
                            <a:t>Vazirani</a:t>
                          </a:r>
                          <a:r>
                            <a:rPr lang="en-US" sz="2400" b="0" dirty="0" smtClean="0"/>
                            <a:t>, </a:t>
                          </a:r>
                          <a:r>
                            <a:rPr lang="en-US" sz="2400" b="0" dirty="0" err="1" smtClean="0"/>
                            <a:t>Yannakakis</a:t>
                          </a:r>
                          <a:r>
                            <a:rPr lang="en-US" sz="2400" b="0" dirty="0" smtClean="0"/>
                            <a:t>]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Directed </a:t>
                          </a:r>
                          <a:r>
                            <a:rPr lang="en-US" sz="2400" b="1" baseline="0" dirty="0" smtClean="0"/>
                            <a:t> FVS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1" i="1" smtClean="0"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1" i="1" smtClean="0"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1" i="1" smtClean="0"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b="1" dirty="0" smtClean="0"/>
                            <a:t> </a:t>
                          </a:r>
                          <a:r>
                            <a:rPr lang="en-US" sz="2400" b="0" dirty="0" smtClean="0"/>
                            <a:t>[Even, </a:t>
                          </a:r>
                          <a:r>
                            <a:rPr lang="en-US" sz="2400" b="0" dirty="0" err="1" smtClean="0"/>
                            <a:t>Naor</a:t>
                          </a:r>
                          <a:r>
                            <a:rPr lang="en-US" sz="2400" b="0" dirty="0" smtClean="0"/>
                            <a:t>, </a:t>
                          </a:r>
                          <a:r>
                            <a:rPr lang="en-US" sz="2400" b="0" dirty="0" err="1" smtClean="0"/>
                            <a:t>Schieber</a:t>
                          </a:r>
                          <a:r>
                            <a:rPr lang="en-US" sz="2400" b="0" dirty="0" smtClean="0"/>
                            <a:t>,</a:t>
                          </a:r>
                          <a:r>
                            <a:rPr lang="en-US" sz="2400" b="0" baseline="0" dirty="0" smtClean="0"/>
                            <a:t> Sudan</a:t>
                          </a:r>
                          <a:r>
                            <a:rPr lang="en-US" sz="2400" b="0" dirty="0" smtClean="0"/>
                            <a:t>]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Subset FVS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1" dirty="0" smtClean="0"/>
                            <a:t>8 </a:t>
                          </a:r>
                          <a:r>
                            <a:rPr lang="en-US" sz="2400" b="0" dirty="0" smtClean="0"/>
                            <a:t>[Even, </a:t>
                          </a:r>
                          <a:r>
                            <a:rPr lang="en-US" sz="2400" b="0" dirty="0" err="1" smtClean="0"/>
                            <a:t>Naor</a:t>
                          </a:r>
                          <a:r>
                            <a:rPr lang="en-US" sz="2400" b="0" dirty="0" smtClean="0"/>
                            <a:t>, </a:t>
                          </a:r>
                          <a:r>
                            <a:rPr lang="en-US" sz="2400" b="0" dirty="0" err="1" smtClean="0"/>
                            <a:t>Zosin</a:t>
                          </a:r>
                          <a:r>
                            <a:rPr lang="en-US" sz="2400" b="0" dirty="0" smtClean="0"/>
                            <a:t>]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5345110"/>
                  </p:ext>
                </p:extLst>
              </p:nvPr>
            </p:nvGraphicFramePr>
            <p:xfrm>
              <a:off x="243840" y="2286000"/>
              <a:ext cx="8564880" cy="2819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0885"/>
                    <a:gridCol w="6553995"/>
                  </a:tblGrid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Problem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Approximation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FVS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1" dirty="0" smtClean="0"/>
                            <a:t>2</a:t>
                          </a:r>
                          <a:r>
                            <a:rPr lang="en-US" sz="2400" dirty="0" smtClean="0"/>
                            <a:t> [Becker</a:t>
                          </a:r>
                          <a:r>
                            <a:rPr lang="en-US" sz="2400" baseline="0" dirty="0" smtClean="0"/>
                            <a:t>, Geiger; </a:t>
                          </a:r>
                          <a:r>
                            <a:rPr lang="en-US" sz="2400" baseline="0" dirty="0" err="1" smtClean="0"/>
                            <a:t>Bafna</a:t>
                          </a:r>
                          <a:r>
                            <a:rPr lang="en-US" sz="2400" baseline="0" dirty="0" smtClean="0"/>
                            <a:t>, Berman, </a:t>
                          </a:r>
                          <a:r>
                            <a:rPr lang="en-US" sz="2400" baseline="0" dirty="0" err="1" smtClean="0"/>
                            <a:t>Fujito</a:t>
                          </a:r>
                          <a:r>
                            <a:rPr lang="en-US" sz="2400" dirty="0" smtClean="0"/>
                            <a:t>]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 smtClean="0"/>
                            <a:t>Bipartization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698" t="-207527" b="-204301"/>
                          </a:stretch>
                        </a:blipFill>
                      </a:tcPr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Directed </a:t>
                          </a:r>
                          <a:r>
                            <a:rPr lang="en-US" sz="2400" b="1" baseline="0" dirty="0" smtClean="0"/>
                            <a:t> FVS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698" t="-310870" b="-106522"/>
                          </a:stretch>
                        </a:blipFill>
                      </a:tcPr>
                    </a:tc>
                  </a:tr>
                  <a:tr h="56388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Subset FVS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1" dirty="0" smtClean="0"/>
                            <a:t>8 </a:t>
                          </a:r>
                          <a:r>
                            <a:rPr lang="en-US" sz="2400" b="0" dirty="0" smtClean="0"/>
                            <a:t>[Even, </a:t>
                          </a:r>
                          <a:r>
                            <a:rPr lang="en-US" sz="2400" b="0" dirty="0" err="1" smtClean="0"/>
                            <a:t>Naor</a:t>
                          </a:r>
                          <a:r>
                            <a:rPr lang="en-US" sz="2400" b="0" dirty="0" smtClean="0"/>
                            <a:t>, </a:t>
                          </a:r>
                          <a:r>
                            <a:rPr lang="en-US" sz="2400" b="0" dirty="0" err="1" smtClean="0"/>
                            <a:t>Zosin</a:t>
                          </a:r>
                          <a:r>
                            <a:rPr lang="en-US" sz="2400" b="0" dirty="0" smtClean="0"/>
                            <a:t>]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" y="5334000"/>
                <a:ext cx="83058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b="1" dirty="0" smtClean="0"/>
                  <a:t>MAX-SNP complete </a:t>
                </a:r>
                <a:r>
                  <a:rPr lang="en-US" dirty="0" smtClean="0"/>
                  <a:t>[Lewis, </a:t>
                </a:r>
                <a:r>
                  <a:rPr lang="en-US" dirty="0" err="1" smtClean="0"/>
                  <a:t>Yannakakis</a:t>
                </a:r>
                <a:r>
                  <a:rPr lang="en-US" dirty="0" smtClean="0"/>
                  <a:t>; Papadimitriou, </a:t>
                </a:r>
                <a:r>
                  <a:rPr lang="en-US" dirty="0" err="1" smtClean="0"/>
                  <a:t>Yannakakis</a:t>
                </a:r>
                <a:r>
                  <a:rPr lang="en-US" dirty="0" smtClean="0"/>
                  <a:t>]</a:t>
                </a:r>
                <a:r>
                  <a:rPr lang="en-US" dirty="0"/>
                  <a:t> </a:t>
                </a:r>
                <a:r>
                  <a:rPr lang="en-US" sz="2400" b="1" dirty="0" smtClean="0"/>
                  <a:t>=&gt;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1.3606, 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P</m:t>
                    </m:r>
                    <m:r>
                      <a:rPr lang="en-US" sz="2400" b="0" i="1" smtClean="0">
                        <a:latin typeface="Cambria Math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</a:rPr>
                      <m:t>𝑁𝑃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Dinur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Safra</a:t>
                </a:r>
                <a:r>
                  <a:rPr lang="en-US" dirty="0" smtClean="0"/>
                  <a:t>]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2−</m:t>
                    </m:r>
                    <m:r>
                      <a:rPr lang="en-US" sz="24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 smtClean="0"/>
                  <a:t> under UGC</a:t>
                </a:r>
                <a:r>
                  <a:rPr lang="en-US" dirty="0" smtClean="0"/>
                  <a:t> [</a:t>
                </a:r>
                <a:r>
                  <a:rPr lang="en-US" dirty="0" err="1" smtClean="0"/>
                  <a:t>Khot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Regev</a:t>
                </a:r>
                <a:r>
                  <a:rPr lang="en-US" dirty="0" smtClean="0"/>
                  <a:t>]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5334000"/>
                <a:ext cx="8305800" cy="1261884"/>
              </a:xfrm>
              <a:prstGeom prst="rect">
                <a:avLst/>
              </a:prstGeom>
              <a:blipFill rotWithShape="1">
                <a:blip r:embed="rId3"/>
                <a:stretch>
                  <a:fillRect l="-1247" t="-4348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4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FVS in planar graphs (via primal-dual)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762000"/>
          </a:xfrm>
        </p:spPr>
        <p:txBody>
          <a:bodyPr/>
          <a:lstStyle/>
          <a:p>
            <a:r>
              <a:rPr lang="en-US" b="1" dirty="0"/>
              <a:t>NP-hard</a:t>
            </a:r>
            <a:r>
              <a:rPr lang="en-US" dirty="0"/>
              <a:t> (even in planar graph [</a:t>
            </a:r>
            <a:r>
              <a:rPr lang="en-US" dirty="0" err="1"/>
              <a:t>Yannakakis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8574"/>
              </p:ext>
            </p:extLst>
          </p:nvPr>
        </p:nvGraphicFramePr>
        <p:xfrm>
          <a:off x="152400" y="1752600"/>
          <a:ext cx="8839198" cy="500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564"/>
                <a:gridCol w="2130878"/>
                <a:gridCol w="2128157"/>
                <a:gridCol w="2133599"/>
              </a:tblGrid>
              <a:tr h="8203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Problems</a:t>
                      </a:r>
                      <a:endParaRPr lang="en-US" sz="2400" dirty="0"/>
                    </a:p>
                  </a:txBody>
                  <a:tcPr marL="123444" marR="123444" marT="61722" marB="6172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Previous work</a:t>
                      </a:r>
                      <a:endParaRPr lang="en-US" sz="2400" dirty="0"/>
                    </a:p>
                  </a:txBody>
                  <a:tcPr marL="123444" marR="123444" marT="61722" marB="61722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3444" marR="123444" marT="61722" marB="61722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This work</a:t>
                      </a:r>
                      <a:endParaRPr lang="en-US" sz="2400" dirty="0"/>
                    </a:p>
                  </a:txBody>
                  <a:tcPr marL="123444" marR="123444" marT="61722" marB="61722">
                    <a:lnB w="38100" cmpd="sng">
                      <a:noFill/>
                    </a:lnB>
                  </a:tcPr>
                </a:tc>
              </a:tr>
              <a:tr h="11128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FVS</a:t>
                      </a:r>
                      <a:endParaRPr lang="en-US" sz="2400" b="1" dirty="0"/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r>
                        <a:rPr lang="en-US" sz="2400" dirty="0" smtClean="0"/>
                        <a:t> 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1800" dirty="0" smtClean="0"/>
                        <a:t>[</a:t>
                      </a:r>
                      <a:r>
                        <a:rPr lang="en-US" sz="1800" dirty="0" smtClean="0"/>
                        <a:t>Bar-Yehuda, Geiger, </a:t>
                      </a:r>
                      <a:r>
                        <a:rPr lang="en-US" sz="1800" dirty="0" err="1" smtClean="0"/>
                        <a:t>Naor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Roth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 marL="123444" marR="123444" marT="61722" marB="61722"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4300" b="1" dirty="0" smtClean="0"/>
                    </a:p>
                    <a:p>
                      <a:pPr algn="ctr"/>
                      <a:r>
                        <a:rPr lang="en-US" sz="4800" b="1" dirty="0" smtClean="0"/>
                        <a:t>3</a:t>
                      </a:r>
                      <a:endParaRPr lang="en-US" sz="1800" b="1" dirty="0" smtClean="0"/>
                    </a:p>
                    <a:p>
                      <a:pPr algn="ctr"/>
                      <a:r>
                        <a:rPr lang="en-US" sz="1800" b="0" dirty="0" smtClean="0"/>
                        <a:t>[</a:t>
                      </a:r>
                      <a:r>
                        <a:rPr lang="en-US" sz="1800" b="0" dirty="0" err="1" smtClean="0"/>
                        <a:t>Goemans</a:t>
                      </a:r>
                      <a:r>
                        <a:rPr lang="en-US" sz="1800" b="0" dirty="0" smtClean="0"/>
                        <a:t>,</a:t>
                      </a:r>
                      <a:r>
                        <a:rPr lang="en-US" sz="1800" b="0" baseline="0" dirty="0" smtClean="0"/>
                        <a:t> Williamson, 96]</a:t>
                      </a:r>
                      <a:endParaRPr lang="en-US" sz="4800" b="0" dirty="0" smtClean="0"/>
                    </a:p>
                  </a:txBody>
                  <a:tcPr marL="123444" marR="123444" marT="61722" marB="6172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4300" b="1" dirty="0" smtClean="0"/>
                    </a:p>
                    <a:p>
                      <a:pPr algn="ctr"/>
                      <a:endParaRPr lang="en-US" sz="6000" b="1" dirty="0" smtClean="0"/>
                    </a:p>
                    <a:p>
                      <a:pPr algn="ctr"/>
                      <a:r>
                        <a:rPr lang="en-US" sz="6000" b="1" dirty="0" smtClean="0"/>
                        <a:t>2.4</a:t>
                      </a:r>
                    </a:p>
                    <a:p>
                      <a:pPr algn="ctr"/>
                      <a:r>
                        <a:rPr lang="en-US" sz="6000" b="1" dirty="0" smtClean="0"/>
                        <a:t>(2.57)</a:t>
                      </a:r>
                    </a:p>
                    <a:p>
                      <a:pPr algn="ctr"/>
                      <a:endParaRPr lang="en-US" sz="4300" b="1" dirty="0" smtClean="0"/>
                    </a:p>
                  </a:txBody>
                  <a:tcPr marL="123444" marR="123444" marT="61722" marB="6172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4565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BIP,</a:t>
                      </a:r>
                      <a:r>
                        <a:rPr lang="en-US" sz="2400" b="1" baseline="0" dirty="0" smtClean="0"/>
                        <a:t> D-FVS, S-FVS</a:t>
                      </a:r>
                      <a:endParaRPr lang="en-US" sz="2400" b="1" dirty="0"/>
                    </a:p>
                  </a:txBody>
                  <a:tcPr marL="123444" marR="123444" marT="61722" marB="6172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3444" marR="123444" marT="61722" marB="61722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465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Node-Weighted Steiner Forest</a:t>
                      </a:r>
                      <a:endParaRPr lang="en-US" sz="2400" b="1" dirty="0"/>
                    </a:p>
                  </a:txBody>
                  <a:tcPr marL="123444" marR="123444" marT="61722" marB="61722"/>
                </a:tc>
                <a:tc rowSpan="2">
                  <a:txBody>
                    <a:bodyPr/>
                    <a:lstStyle/>
                    <a:p>
                      <a:endParaRPr lang="en-US" sz="3200" b="1" dirty="0" smtClean="0"/>
                    </a:p>
                    <a:p>
                      <a:pPr algn="ctr"/>
                      <a:r>
                        <a:rPr lang="en-US" sz="3200" b="1" dirty="0" smtClean="0"/>
                        <a:t>6</a:t>
                      </a:r>
                    </a:p>
                    <a:p>
                      <a:pPr algn="ctr"/>
                      <a:r>
                        <a:rPr lang="en-US" sz="2400" dirty="0" smtClean="0"/>
                        <a:t> </a:t>
                      </a:r>
                      <a:r>
                        <a:rPr lang="en-US" sz="1800" dirty="0" smtClean="0"/>
                        <a:t>[</a:t>
                      </a:r>
                      <a:r>
                        <a:rPr lang="en-US" sz="1800" dirty="0" err="1" smtClean="0"/>
                        <a:t>Demaine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Hajiaghayi</a:t>
                      </a:r>
                      <a:r>
                        <a:rPr lang="en-US" sz="1800" dirty="0" smtClean="0"/>
                        <a:t>, Klein’09]</a:t>
                      </a:r>
                      <a:endParaRPr lang="en-US" sz="1800" dirty="0"/>
                    </a:p>
                  </a:txBody>
                  <a:tcPr marL="123444" marR="123444" marT="61722" marB="61722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 </a:t>
                      </a:r>
                      <a:r>
                        <a:rPr lang="en-US" sz="1800" b="0" dirty="0" smtClean="0"/>
                        <a:t>[Moldenhauer’11]</a:t>
                      </a:r>
                      <a:endParaRPr lang="en-US" sz="1800" b="0" dirty="0"/>
                    </a:p>
                  </a:txBody>
                  <a:tcPr marL="123444" marR="123444" marT="61722" marB="6172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465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More</a:t>
                      </a:r>
                      <a:r>
                        <a:rPr lang="en-US" sz="2400" b="1" baseline="0" dirty="0" smtClean="0"/>
                        <a:t> general class of problems</a:t>
                      </a:r>
                      <a:endParaRPr lang="en-US" sz="2400" b="1" dirty="0"/>
                    </a:p>
                  </a:txBody>
                  <a:tcPr marL="123444" marR="123444" marT="61722" marB="61722"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3444" marR="123444" marT="61722" marB="61722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marL="123444" marR="123444" marT="61722" marB="6172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4300" b="1" dirty="0" smtClean="0"/>
                    </a:p>
                  </a:txBody>
                  <a:tcPr marL="123444" marR="123444" marT="61722" marB="6172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Bigger picture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1120616"/>
            <a:ext cx="3878580" cy="2827320"/>
            <a:chOff x="228600" y="1120616"/>
            <a:chExt cx="3878580" cy="2827320"/>
          </a:xfrm>
        </p:grpSpPr>
        <p:sp>
          <p:nvSpPr>
            <p:cNvPr id="4" name="Oval 3"/>
            <p:cNvSpPr/>
            <p:nvPr/>
          </p:nvSpPr>
          <p:spPr>
            <a:xfrm>
              <a:off x="228600" y="1838533"/>
              <a:ext cx="3878580" cy="21094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99573" y="2626134"/>
              <a:ext cx="3266173" cy="10955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0482" y="2039870"/>
              <a:ext cx="16043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General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75608" y="1120616"/>
              <a:ext cx="1387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Graphs</a:t>
              </a:r>
              <a:endParaRPr lang="en-US" sz="3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2278" y="288151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Planar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68327" y="1162707"/>
            <a:ext cx="3878580" cy="2827320"/>
            <a:chOff x="4768327" y="1162707"/>
            <a:chExt cx="3878580" cy="2827320"/>
          </a:xfrm>
        </p:grpSpPr>
        <p:sp>
          <p:nvSpPr>
            <p:cNvPr id="13" name="Oval 12"/>
            <p:cNvSpPr/>
            <p:nvPr/>
          </p:nvSpPr>
          <p:spPr>
            <a:xfrm>
              <a:off x="4768327" y="1880624"/>
              <a:ext cx="3878580" cy="2109403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139300" y="2668225"/>
              <a:ext cx="3266173" cy="10955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0209" y="2081961"/>
              <a:ext cx="16043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Vertices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24774" y="1162707"/>
              <a:ext cx="15656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Weights</a:t>
              </a:r>
              <a:endParaRPr lang="en-US" sz="3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2005" y="2923601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Edges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9573" y="4191000"/>
            <a:ext cx="80473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Feedback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Edge</a:t>
            </a:r>
            <a:r>
              <a:rPr lang="en-US" sz="2400" dirty="0" smtClean="0"/>
              <a:t> </a:t>
            </a:r>
            <a:r>
              <a:rPr lang="en-US" sz="2400" b="1" dirty="0" smtClean="0"/>
              <a:t>Set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0070C0"/>
                </a:solidFill>
              </a:rPr>
              <a:t>general graphs </a:t>
            </a:r>
            <a:r>
              <a:rPr lang="en-US" sz="2400" dirty="0" smtClean="0"/>
              <a:t>= Complement of MST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Planar </a:t>
            </a:r>
            <a:r>
              <a:rPr lang="en-US" sz="2400" b="1" dirty="0" smtClean="0">
                <a:solidFill>
                  <a:srgbClr val="FF0000"/>
                </a:solidFill>
              </a:rPr>
              <a:t>edge-weighted</a:t>
            </a:r>
            <a:r>
              <a:rPr lang="en-US" sz="2400" dirty="0" smtClean="0"/>
              <a:t> </a:t>
            </a:r>
            <a:r>
              <a:rPr lang="en-US" sz="2400" b="1" dirty="0" smtClean="0"/>
              <a:t>BIP</a:t>
            </a:r>
            <a:r>
              <a:rPr lang="en-US" sz="2400" dirty="0" smtClean="0"/>
              <a:t> and </a:t>
            </a:r>
            <a:r>
              <a:rPr lang="en-US" sz="2400" b="1" dirty="0" smtClean="0"/>
              <a:t>D-FVS</a:t>
            </a:r>
            <a:r>
              <a:rPr lang="en-US" sz="2400" dirty="0" smtClean="0"/>
              <a:t> are also in </a:t>
            </a:r>
            <a:r>
              <a:rPr lang="en-US" sz="3200" dirty="0" smtClean="0"/>
              <a:t>P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Planar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edge-weighted</a:t>
            </a:r>
            <a:r>
              <a:rPr lang="en-US" sz="2400" dirty="0" smtClean="0"/>
              <a:t> </a:t>
            </a:r>
            <a:r>
              <a:rPr lang="en-US" sz="2400" b="1" dirty="0" smtClean="0"/>
              <a:t>Steiner Forest</a:t>
            </a:r>
            <a:r>
              <a:rPr lang="en-US" sz="2400" dirty="0" smtClean="0"/>
              <a:t> has a </a:t>
            </a:r>
            <a:r>
              <a:rPr lang="en-US" sz="3200" dirty="0" smtClean="0"/>
              <a:t>PTAS</a:t>
            </a:r>
            <a:r>
              <a:rPr lang="en-US" sz="240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Bateni</a:t>
            </a:r>
            <a:r>
              <a:rPr lang="en-US" dirty="0" smtClean="0"/>
              <a:t>, </a:t>
            </a:r>
            <a:r>
              <a:rPr lang="en-US" dirty="0" err="1" smtClean="0"/>
              <a:t>Hajiaghayi</a:t>
            </a:r>
            <a:r>
              <a:rPr lang="en-US" dirty="0" smtClean="0"/>
              <a:t>, </a:t>
            </a:r>
            <a:r>
              <a:rPr lang="en-US" dirty="0" smtClean="0"/>
              <a:t>Marx, STOC’11]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Planar</a:t>
            </a:r>
            <a:r>
              <a:rPr lang="en-US" sz="2400" dirty="0" smtClean="0"/>
              <a:t> </a:t>
            </a:r>
            <a:r>
              <a:rPr lang="en-US" sz="2400" b="1" dirty="0" err="1" smtClean="0"/>
              <a:t>unweighted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Feedback Vertex Set </a:t>
            </a:r>
            <a:r>
              <a:rPr lang="en-US" sz="2400" dirty="0" smtClean="0"/>
              <a:t>has a </a:t>
            </a:r>
            <a:r>
              <a:rPr lang="en-US" sz="3200" dirty="0" smtClean="0"/>
              <a:t>PTAS </a:t>
            </a:r>
            <a:r>
              <a:rPr lang="en-US" dirty="0" smtClean="0"/>
              <a:t>[Baker; </a:t>
            </a:r>
            <a:r>
              <a:rPr lang="en-US" dirty="0" err="1" smtClean="0"/>
              <a:t>Demaine</a:t>
            </a:r>
            <a:r>
              <a:rPr lang="en-US" dirty="0" smtClean="0"/>
              <a:t>, </a:t>
            </a:r>
            <a:r>
              <a:rPr lang="en-US" dirty="0" err="1" smtClean="0"/>
              <a:t>Hajiaghayi</a:t>
            </a:r>
            <a:r>
              <a:rPr lang="en-US" dirty="0" smtClean="0"/>
              <a:t>, SODA’05]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2236" y="1249224"/>
                <a:ext cx="8629364" cy="5456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Uncrossing: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Uncrossing </a:t>
                </a:r>
                <a:r>
                  <a:rPr lang="en-US" dirty="0" smtClean="0"/>
                  <a:t>property of a family of cycles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Holds</a:t>
                </a:r>
                <a:r>
                  <a:rPr lang="en-US" dirty="0" smtClean="0"/>
                  <a:t> </a:t>
                </a:r>
                <a:r>
                  <a:rPr lang="en-US" dirty="0" smtClean="0"/>
                  <a:t>for all FVS </a:t>
                </a:r>
                <a:r>
                  <a:rPr lang="en-US" dirty="0" smtClean="0"/>
                  <a:t>problems, crucial </a:t>
                </a:r>
                <a:r>
                  <a:rPr lang="en-US" dirty="0" smtClean="0"/>
                  <a:t>for the algorithm of </a:t>
                </a:r>
                <a:r>
                  <a:rPr lang="en-US" dirty="0" smtClean="0"/>
                  <a:t>GW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236" y="1249224"/>
                <a:ext cx="8629364" cy="5456376"/>
              </a:xfrm>
              <a:blipFill rotWithShape="1">
                <a:blip r:embed="rId2"/>
                <a:stretch>
                  <a:fillRect l="-1554" t="-2346" b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Class 1: Uncrossing </a:t>
            </a:r>
            <a:r>
              <a:rPr lang="en-US" b="1" dirty="0" smtClean="0">
                <a:solidFill>
                  <a:srgbClr val="0070C0"/>
                </a:solidFill>
              </a:rPr>
              <a:t>property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600" y="1611868"/>
            <a:ext cx="8211187" cy="2293565"/>
            <a:chOff x="228600" y="1611868"/>
            <a:chExt cx="8211187" cy="2293565"/>
          </a:xfrm>
        </p:grpSpPr>
        <p:grpSp>
          <p:nvGrpSpPr>
            <p:cNvPr id="13" name="Group 12"/>
            <p:cNvGrpSpPr/>
            <p:nvPr/>
          </p:nvGrpSpPr>
          <p:grpSpPr>
            <a:xfrm>
              <a:off x="584259" y="2590800"/>
              <a:ext cx="2954362" cy="700216"/>
              <a:chOff x="323850" y="3962400"/>
              <a:chExt cx="4191000" cy="1524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3850" y="3962400"/>
                <a:ext cx="2971800" cy="15240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809750" y="3962400"/>
                <a:ext cx="2705100" cy="15240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4980307" y="1981200"/>
              <a:ext cx="2926080" cy="762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85818" y="1981200"/>
              <a:ext cx="1515057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79170" y="2241788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170" y="2241788"/>
                  <a:ext cx="12954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" y="2241788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2241788"/>
                  <a:ext cx="12954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4997684" y="3219632"/>
              <a:ext cx="2908703" cy="685801"/>
              <a:chOff x="629918" y="3831144"/>
              <a:chExt cx="2908703" cy="6858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29918" y="3831144"/>
                <a:ext cx="1524000" cy="685801"/>
                <a:chOff x="629918" y="3831144"/>
                <a:chExt cx="1524000" cy="685801"/>
              </a:xfrm>
            </p:grpSpPr>
            <p:sp>
              <p:nvSpPr>
                <p:cNvPr id="7" name="Right Bracket 6"/>
                <p:cNvSpPr/>
                <p:nvPr/>
              </p:nvSpPr>
              <p:spPr>
                <a:xfrm flipH="1">
                  <a:off x="629918" y="3831144"/>
                  <a:ext cx="1524000" cy="685800"/>
                </a:xfrm>
                <a:prstGeom prst="rightBracket">
                  <a:avLst>
                    <a:gd name="adj" fmla="val 50000"/>
                  </a:avLst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Bracket 25"/>
                <p:cNvSpPr/>
                <p:nvPr/>
              </p:nvSpPr>
              <p:spPr>
                <a:xfrm rot="10800000">
                  <a:off x="1239518" y="3831145"/>
                  <a:ext cx="914400" cy="685800"/>
                </a:xfrm>
                <a:prstGeom prst="rightBracket">
                  <a:avLst>
                    <a:gd name="adj" fmla="val 45556"/>
                  </a:avLst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014621" y="3831145"/>
                <a:ext cx="1524000" cy="685800"/>
                <a:chOff x="2184396" y="3831144"/>
                <a:chExt cx="1524000" cy="685800"/>
              </a:xfrm>
            </p:grpSpPr>
            <p:sp>
              <p:nvSpPr>
                <p:cNvPr id="25" name="Right Bracket 24"/>
                <p:cNvSpPr/>
                <p:nvPr/>
              </p:nvSpPr>
              <p:spPr>
                <a:xfrm>
                  <a:off x="2184396" y="3831144"/>
                  <a:ext cx="1524000" cy="685800"/>
                </a:xfrm>
                <a:prstGeom prst="rightBracket">
                  <a:avLst>
                    <a:gd name="adj" fmla="val 50000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Right Bracket 26"/>
                <p:cNvSpPr/>
                <p:nvPr/>
              </p:nvSpPr>
              <p:spPr>
                <a:xfrm>
                  <a:off x="2221970" y="3831144"/>
                  <a:ext cx="914400" cy="685800"/>
                </a:xfrm>
                <a:prstGeom prst="rightBracket">
                  <a:avLst>
                    <a:gd name="adj" fmla="val 45556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 rot="1800000">
              <a:off x="3903190" y="2654272"/>
              <a:ext cx="3429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Cambria Math"/>
                  <a:ea typeface="Cambria Math"/>
                </a:rPr>
                <a:t>⇒</a:t>
              </a:r>
              <a:endParaRPr lang="en-US" sz="6000" dirty="0"/>
            </a:p>
          </p:txBody>
        </p:sp>
        <p:sp>
          <p:nvSpPr>
            <p:cNvPr id="30" name="Rectangle 29"/>
            <p:cNvSpPr/>
            <p:nvPr/>
          </p:nvSpPr>
          <p:spPr>
            <a:xfrm rot="-1800000">
              <a:off x="3869119" y="2126042"/>
              <a:ext cx="85151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ambria Math"/>
                  <a:ea typeface="Cambria Math"/>
                </a:rPr>
                <a:t>⇒</a:t>
              </a:r>
              <a:endParaRPr lang="en-US" sz="6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144387" y="2858675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387" y="2858675"/>
                  <a:ext cx="1295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93817" y="2858675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817" y="2858675"/>
                  <a:ext cx="12954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846217" y="1611868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217" y="1611868"/>
                  <a:ext cx="12954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229461" y="2177534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461" y="2177534"/>
                  <a:ext cx="12954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6259" y="4490720"/>
                <a:ext cx="8079916" cy="95410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2800" dirty="0"/>
                  <a:t>For </a:t>
                </a:r>
                <a:r>
                  <a:rPr lang="en-US" sz="2800" dirty="0"/>
                  <a:t>every two crossing cycles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𝐶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one of their two </a:t>
                </a:r>
                <a:r>
                  <a:rPr lang="en-US" sz="2800" dirty="0" err="1"/>
                  <a:t>uncrossings</a:t>
                </a:r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𝑪</m:t>
                        </m:r>
                        <m:r>
                          <a:rPr lang="en-US" sz="28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𝑪</m:t>
                        </m:r>
                        <m:r>
                          <a:rPr lang="en-US" sz="28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59" y="4490720"/>
                <a:ext cx="8079916" cy="954107"/>
              </a:xfrm>
              <a:prstGeom prst="rect">
                <a:avLst/>
              </a:prstGeom>
              <a:blipFill rotWithShape="1">
                <a:blip r:embed="rId9"/>
                <a:stretch>
                  <a:fillRect l="-1353" t="-4375" b="-1625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9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Proper functions [</a:t>
            </a:r>
            <a:r>
              <a:rPr lang="en-US" b="1" dirty="0" smtClean="0">
                <a:solidFill>
                  <a:srgbClr val="0070C0"/>
                </a:solidFill>
              </a:rPr>
              <a:t>GW, DHK]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54101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proper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sz="2400" b="1" dirty="0"/>
                  <a:t>Symmetry: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𝒇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>
                        <a:latin typeface="Cambria Math"/>
                      </a:rPr>
                      <m:t>∖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b="1" dirty="0" err="1"/>
                  <a:t>Disjointness</a:t>
                </a:r>
                <a:r>
                  <a:rPr lang="en-US" sz="2400" b="1" dirty="0"/>
                  <a:t>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=∅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=&gt;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0" i="1" dirty="0" smtClean="0">
                        <a:latin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active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Boundary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𝚪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 boundary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active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active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5410199"/>
              </a:xfrm>
              <a:blipFill rotWithShape="1">
                <a:blip r:embed="rId2"/>
                <a:stretch>
                  <a:fillRect l="-1415" t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38200" y="4073260"/>
            <a:ext cx="2535655" cy="1642918"/>
            <a:chOff x="838200" y="4073260"/>
            <a:chExt cx="2535655" cy="1642918"/>
          </a:xfrm>
        </p:grpSpPr>
        <p:grpSp>
          <p:nvGrpSpPr>
            <p:cNvPr id="29" name="Group 28"/>
            <p:cNvGrpSpPr/>
            <p:nvPr/>
          </p:nvGrpSpPr>
          <p:grpSpPr>
            <a:xfrm>
              <a:off x="1547689" y="4293917"/>
              <a:ext cx="1826166" cy="1422261"/>
              <a:chOff x="3106418" y="4281265"/>
              <a:chExt cx="3238500" cy="25222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06418" y="448700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582918" y="5820505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73218" y="5401405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35118" y="428126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201918" y="429650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59758" y="5630005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09338" y="64224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35218" y="64224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63918" y="4730845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7" idx="4"/>
                <a:endCxn id="6" idx="0"/>
              </p:cNvCxnSpPr>
              <p:nvPr/>
            </p:nvCxnSpPr>
            <p:spPr>
              <a:xfrm>
                <a:off x="4325618" y="4662265"/>
                <a:ext cx="38100" cy="7391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3"/>
                <a:endCxn id="6" idx="7"/>
              </p:cNvCxnSpPr>
              <p:nvPr/>
            </p:nvCxnSpPr>
            <p:spPr>
              <a:xfrm flipH="1">
                <a:off x="4498422" y="4621709"/>
                <a:ext cx="759292" cy="8354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7" idx="6"/>
                <a:endCxn id="8" idx="2"/>
              </p:cNvCxnSpPr>
              <p:nvPr/>
            </p:nvCxnSpPr>
            <p:spPr>
              <a:xfrm>
                <a:off x="4516118" y="4471765"/>
                <a:ext cx="685800" cy="152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5"/>
                <a:endCxn id="12" idx="1"/>
              </p:cNvCxnSpPr>
              <p:nvPr/>
            </p:nvCxnSpPr>
            <p:spPr>
              <a:xfrm>
                <a:off x="5527122" y="4621709"/>
                <a:ext cx="492592" cy="164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6" idx="6"/>
                <a:endCxn id="12" idx="4"/>
              </p:cNvCxnSpPr>
              <p:nvPr/>
            </p:nvCxnSpPr>
            <p:spPr>
              <a:xfrm flipV="1">
                <a:off x="4554218" y="5111845"/>
                <a:ext cx="1600200" cy="4800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2" idx="4"/>
                <a:endCxn id="5" idx="7"/>
              </p:cNvCxnSpPr>
              <p:nvPr/>
            </p:nvCxnSpPr>
            <p:spPr>
              <a:xfrm flipH="1">
                <a:off x="5908122" y="5111845"/>
                <a:ext cx="246296" cy="7644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" idx="3"/>
                <a:endCxn id="11" idx="7"/>
              </p:cNvCxnSpPr>
              <p:nvPr/>
            </p:nvCxnSpPr>
            <p:spPr>
              <a:xfrm flipH="1">
                <a:off x="5260422" y="6145709"/>
                <a:ext cx="378292" cy="3325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3990338" y="6612985"/>
                <a:ext cx="9448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9" idx="5"/>
                <a:endCxn id="10" idx="1"/>
              </p:cNvCxnSpPr>
              <p:nvPr/>
            </p:nvCxnSpPr>
            <p:spPr>
              <a:xfrm>
                <a:off x="3484962" y="5955209"/>
                <a:ext cx="180172" cy="5230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9" idx="6"/>
                <a:endCxn id="11" idx="1"/>
              </p:cNvCxnSpPr>
              <p:nvPr/>
            </p:nvCxnSpPr>
            <p:spPr>
              <a:xfrm>
                <a:off x="3540758" y="5820505"/>
                <a:ext cx="1450256" cy="65777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3296918" y="4868005"/>
                <a:ext cx="53340" cy="762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6"/>
                <a:endCxn id="7" idx="2"/>
              </p:cNvCxnSpPr>
              <p:nvPr/>
            </p:nvCxnSpPr>
            <p:spPr>
              <a:xfrm flipV="1">
                <a:off x="3487418" y="4471765"/>
                <a:ext cx="647700" cy="2057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4" idx="5"/>
                <a:endCxn id="6" idx="1"/>
              </p:cNvCxnSpPr>
              <p:nvPr/>
            </p:nvCxnSpPr>
            <p:spPr>
              <a:xfrm>
                <a:off x="3431622" y="4812209"/>
                <a:ext cx="797392" cy="6449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38200" y="4073260"/>
                  <a:ext cx="609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𝐒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073260"/>
                  <a:ext cx="609600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4473970" y="4051693"/>
            <a:ext cx="3089338" cy="1758109"/>
            <a:chOff x="4473970" y="4051693"/>
            <a:chExt cx="3089338" cy="1758109"/>
          </a:xfrm>
        </p:grpSpPr>
        <p:grpSp>
          <p:nvGrpSpPr>
            <p:cNvPr id="31" name="Group 30"/>
            <p:cNvGrpSpPr/>
            <p:nvPr/>
          </p:nvGrpSpPr>
          <p:grpSpPr>
            <a:xfrm>
              <a:off x="5737142" y="4387541"/>
              <a:ext cx="1826166" cy="1422261"/>
              <a:chOff x="3106418" y="4281265"/>
              <a:chExt cx="3238500" cy="252222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106418" y="4487005"/>
                <a:ext cx="381000" cy="381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82918" y="5820505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173218" y="5401405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135118" y="428126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201918" y="4296505"/>
                <a:ext cx="381000" cy="381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159758" y="5630005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609338" y="6422485"/>
                <a:ext cx="381000" cy="381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35218" y="6422485"/>
                <a:ext cx="381000" cy="381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63918" y="4730845"/>
                <a:ext cx="381000" cy="381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5" idx="4"/>
                <a:endCxn id="34" idx="0"/>
              </p:cNvCxnSpPr>
              <p:nvPr/>
            </p:nvCxnSpPr>
            <p:spPr>
              <a:xfrm>
                <a:off x="4325618" y="4662265"/>
                <a:ext cx="38100" cy="7391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6" idx="3"/>
                <a:endCxn id="34" idx="7"/>
              </p:cNvCxnSpPr>
              <p:nvPr/>
            </p:nvCxnSpPr>
            <p:spPr>
              <a:xfrm flipH="1">
                <a:off x="4498422" y="4621709"/>
                <a:ext cx="759292" cy="8354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5" idx="6"/>
                <a:endCxn id="36" idx="2"/>
              </p:cNvCxnSpPr>
              <p:nvPr/>
            </p:nvCxnSpPr>
            <p:spPr>
              <a:xfrm>
                <a:off x="4516118" y="4471765"/>
                <a:ext cx="685800" cy="152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6" idx="5"/>
                <a:endCxn id="40" idx="1"/>
              </p:cNvCxnSpPr>
              <p:nvPr/>
            </p:nvCxnSpPr>
            <p:spPr>
              <a:xfrm>
                <a:off x="5527122" y="4621709"/>
                <a:ext cx="492592" cy="164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4" idx="6"/>
                <a:endCxn id="40" idx="4"/>
              </p:cNvCxnSpPr>
              <p:nvPr/>
            </p:nvCxnSpPr>
            <p:spPr>
              <a:xfrm flipV="1">
                <a:off x="4554218" y="5111845"/>
                <a:ext cx="1600200" cy="4800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0" idx="4"/>
                <a:endCxn id="33" idx="7"/>
              </p:cNvCxnSpPr>
              <p:nvPr/>
            </p:nvCxnSpPr>
            <p:spPr>
              <a:xfrm flipH="1">
                <a:off x="5908122" y="5111845"/>
                <a:ext cx="246296" cy="7644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3" idx="3"/>
                <a:endCxn id="39" idx="7"/>
              </p:cNvCxnSpPr>
              <p:nvPr/>
            </p:nvCxnSpPr>
            <p:spPr>
              <a:xfrm flipH="1">
                <a:off x="5260422" y="6145709"/>
                <a:ext cx="378292" cy="3325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9" idx="2"/>
                <a:endCxn id="38" idx="6"/>
              </p:cNvCxnSpPr>
              <p:nvPr/>
            </p:nvCxnSpPr>
            <p:spPr>
              <a:xfrm flipH="1">
                <a:off x="3990338" y="6612985"/>
                <a:ext cx="9448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37" idx="5"/>
                <a:endCxn id="38" idx="1"/>
              </p:cNvCxnSpPr>
              <p:nvPr/>
            </p:nvCxnSpPr>
            <p:spPr>
              <a:xfrm>
                <a:off x="3484962" y="5955209"/>
                <a:ext cx="180172" cy="5230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37" idx="6"/>
                <a:endCxn id="39" idx="1"/>
              </p:cNvCxnSpPr>
              <p:nvPr/>
            </p:nvCxnSpPr>
            <p:spPr>
              <a:xfrm>
                <a:off x="3540758" y="5820505"/>
                <a:ext cx="1450256" cy="65777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37" idx="0"/>
                <a:endCxn id="32" idx="4"/>
              </p:cNvCxnSpPr>
              <p:nvPr/>
            </p:nvCxnSpPr>
            <p:spPr>
              <a:xfrm flipH="1" flipV="1">
                <a:off x="3296918" y="4868005"/>
                <a:ext cx="53340" cy="762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32" idx="6"/>
                <a:endCxn id="35" idx="2"/>
              </p:cNvCxnSpPr>
              <p:nvPr/>
            </p:nvCxnSpPr>
            <p:spPr>
              <a:xfrm flipV="1">
                <a:off x="3487418" y="4471765"/>
                <a:ext cx="647700" cy="2057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2" idx="5"/>
                <a:endCxn id="34" idx="1"/>
              </p:cNvCxnSpPr>
              <p:nvPr/>
            </p:nvCxnSpPr>
            <p:spPr>
              <a:xfrm>
                <a:off x="3431622" y="4812209"/>
                <a:ext cx="797392" cy="6449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473970" y="4051693"/>
                  <a:ext cx="609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𝚪</m:t>
                        </m:r>
                        <m:r>
                          <a:rPr lang="en-US" sz="4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40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4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970" y="4051693"/>
                  <a:ext cx="609600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7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23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Class 2: Hitting </a:t>
            </a:r>
            <a:r>
              <a:rPr lang="en-US" b="1" dirty="0" smtClean="0">
                <a:solidFill>
                  <a:srgbClr val="0070C0"/>
                </a:solidFill>
              </a:rPr>
              <a:t>set </a:t>
            </a:r>
            <a:r>
              <a:rPr lang="en-US" b="1" dirty="0" smtClean="0">
                <a:solidFill>
                  <a:srgbClr val="0070C0"/>
                </a:solidFill>
              </a:rPr>
              <a:t>IP [DHK]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3505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500" b="1" dirty="0" smtClean="0"/>
                  <a:t>The class of </a:t>
                </a:r>
                <a:r>
                  <a:rPr lang="en-US" sz="3500" b="1" dirty="0" smtClean="0"/>
                  <a:t>problems:</a:t>
                </a:r>
                <a:endParaRPr lang="en-US" sz="3500" b="1" dirty="0" smtClean="0"/>
              </a:p>
              <a:p>
                <a:pPr marL="0" indent="0">
                  <a:buNone/>
                </a:pPr>
                <a:r>
                  <a:rPr lang="en-US" sz="2400" dirty="0"/>
                  <a:t>	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 ∈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/>
                          </a:rPr>
                          <m:t>V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Subject to: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Γ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≥</m:t>
                        </m:r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,  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i="1">
                        <a:latin typeface="Cambria Math"/>
                      </a:rPr>
                      <m:t>⊆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proper </a:t>
                </a:r>
                <a:r>
                  <a:rPr lang="en-US" sz="2400" b="1" dirty="0" smtClean="0"/>
                  <a:t>function</a:t>
                </a:r>
                <a:endParaRPr lang="en-US" sz="2400" dirty="0"/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Theorem: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proper =&gt;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collection of all active boundaries forms an </a:t>
                </a:r>
                <a:r>
                  <a:rPr lang="en-US" dirty="0" err="1" smtClean="0"/>
                  <a:t>uncrossable</a:t>
                </a:r>
                <a:r>
                  <a:rPr lang="en-US" dirty="0" smtClean="0"/>
                  <a:t> </a:t>
                </a:r>
                <a:r>
                  <a:rPr lang="en-US" dirty="0" smtClean="0"/>
                  <a:t>family </a:t>
                </a:r>
                <a:r>
                  <a:rPr lang="en-US" sz="2100" dirty="0" smtClean="0"/>
                  <a:t>(requires triangulation)</a:t>
                </a:r>
              </a:p>
              <a:p>
                <a:r>
                  <a:rPr lang="en-US" dirty="0" smtClean="0"/>
                  <a:t>Proof sketch: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is proper </a:t>
                </a:r>
                <a:r>
                  <a:rPr lang="en-US" dirty="0" smtClean="0"/>
                  <a:t>=&gt; in one of the cases both interior sets are active =&gt; their boundaries are active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3505200"/>
              </a:xfrm>
              <a:blipFill rotWithShape="1">
                <a:blip r:embed="rId2"/>
                <a:stretch>
                  <a:fillRect l="-1415" t="-4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71442" y="4419600"/>
            <a:ext cx="8211187" cy="2293565"/>
            <a:chOff x="228600" y="1611868"/>
            <a:chExt cx="8211187" cy="2293565"/>
          </a:xfrm>
        </p:grpSpPr>
        <p:grpSp>
          <p:nvGrpSpPr>
            <p:cNvPr id="5" name="Group 4"/>
            <p:cNvGrpSpPr/>
            <p:nvPr/>
          </p:nvGrpSpPr>
          <p:grpSpPr>
            <a:xfrm>
              <a:off x="584259" y="2590800"/>
              <a:ext cx="2954362" cy="700216"/>
              <a:chOff x="323850" y="3962400"/>
              <a:chExt cx="4191000" cy="15240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23850" y="3962400"/>
                <a:ext cx="2971800" cy="15240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809750" y="3962400"/>
                <a:ext cx="2705100" cy="15240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4980307" y="1981200"/>
              <a:ext cx="2926080" cy="762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685818" y="1981200"/>
              <a:ext cx="1515057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679170" y="2241788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170" y="2241788"/>
                  <a:ext cx="12954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28600" y="2241788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2241788"/>
                  <a:ext cx="12954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997684" y="3219632"/>
              <a:ext cx="2908703" cy="685801"/>
              <a:chOff x="629918" y="3831144"/>
              <a:chExt cx="2908703" cy="68580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29918" y="3831144"/>
                <a:ext cx="1524000" cy="685801"/>
                <a:chOff x="629918" y="3831144"/>
                <a:chExt cx="1524000" cy="685801"/>
              </a:xfrm>
            </p:grpSpPr>
            <p:sp>
              <p:nvSpPr>
                <p:cNvPr id="21" name="Right Bracket 20"/>
                <p:cNvSpPr/>
                <p:nvPr/>
              </p:nvSpPr>
              <p:spPr>
                <a:xfrm flipH="1">
                  <a:off x="629918" y="3831144"/>
                  <a:ext cx="1524000" cy="685800"/>
                </a:xfrm>
                <a:prstGeom prst="rightBracket">
                  <a:avLst>
                    <a:gd name="adj" fmla="val 50000"/>
                  </a:avLst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ight Bracket 21"/>
                <p:cNvSpPr/>
                <p:nvPr/>
              </p:nvSpPr>
              <p:spPr>
                <a:xfrm rot="10800000">
                  <a:off x="1239518" y="3831145"/>
                  <a:ext cx="914400" cy="685800"/>
                </a:xfrm>
                <a:prstGeom prst="rightBracket">
                  <a:avLst>
                    <a:gd name="adj" fmla="val 45556"/>
                  </a:avLst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014621" y="3831145"/>
                <a:ext cx="1524000" cy="685800"/>
                <a:chOff x="2184396" y="3831144"/>
                <a:chExt cx="1524000" cy="685800"/>
              </a:xfrm>
            </p:grpSpPr>
            <p:sp>
              <p:nvSpPr>
                <p:cNvPr id="19" name="Right Bracket 18"/>
                <p:cNvSpPr/>
                <p:nvPr/>
              </p:nvSpPr>
              <p:spPr>
                <a:xfrm>
                  <a:off x="2184396" y="3831144"/>
                  <a:ext cx="1524000" cy="685800"/>
                </a:xfrm>
                <a:prstGeom prst="rightBracket">
                  <a:avLst>
                    <a:gd name="adj" fmla="val 50000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Right Bracket 19"/>
                <p:cNvSpPr/>
                <p:nvPr/>
              </p:nvSpPr>
              <p:spPr>
                <a:xfrm>
                  <a:off x="2221970" y="3831144"/>
                  <a:ext cx="914400" cy="685800"/>
                </a:xfrm>
                <a:prstGeom prst="rightBracket">
                  <a:avLst>
                    <a:gd name="adj" fmla="val 45556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 rot="1800000">
              <a:off x="3903190" y="2654272"/>
              <a:ext cx="3429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Cambria Math"/>
                  <a:ea typeface="Cambria Math"/>
                </a:rPr>
                <a:t>⇒</a:t>
              </a:r>
              <a:endParaRPr lang="en-US" sz="6000" dirty="0"/>
            </a:p>
          </p:txBody>
        </p:sp>
        <p:sp>
          <p:nvSpPr>
            <p:cNvPr id="12" name="Rectangle 11"/>
            <p:cNvSpPr/>
            <p:nvPr/>
          </p:nvSpPr>
          <p:spPr>
            <a:xfrm rot="-1800000">
              <a:off x="3869119" y="2126042"/>
              <a:ext cx="85151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ambria Math"/>
                  <a:ea typeface="Cambria Math"/>
                </a:rPr>
                <a:t>⇒</a:t>
              </a:r>
              <a:endParaRPr lang="en-US" sz="6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144387" y="2858675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387" y="2858675"/>
                  <a:ext cx="1295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93817" y="2858675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817" y="2858675"/>
                  <a:ext cx="12954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46217" y="1611868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217" y="1611868"/>
                  <a:ext cx="12954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29461" y="2177534"/>
                  <a:ext cx="1295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𝑪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461" y="2177534"/>
                  <a:ext cx="12954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58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9104</TotalTime>
  <Words>1159</Words>
  <Application>Microsoft Office PowerPoint</Application>
  <PresentationFormat>On-screen Show (4:3)</PresentationFormat>
  <Paragraphs>181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Primal-dual algorithms for node-weighted network design in planar graphs</vt:lpstr>
      <vt:lpstr>Feedback Vertex Set Problems</vt:lpstr>
      <vt:lpstr>FVS: Flavors and toppings </vt:lpstr>
      <vt:lpstr>FVS in general graphs</vt:lpstr>
      <vt:lpstr>FVS in planar graphs (via primal-dual)</vt:lpstr>
      <vt:lpstr>Bigger picture</vt:lpstr>
      <vt:lpstr>Class 1: Uncrossing property</vt:lpstr>
      <vt:lpstr>Proper functions [GW, DHK]</vt:lpstr>
      <vt:lpstr>Class 2: Hitting set IP [DHK]</vt:lpstr>
      <vt:lpstr>Class 1 = Class 2</vt:lpstr>
      <vt:lpstr>Primal-dual method (local-ratio version) </vt:lpstr>
      <vt:lpstr>Oracle 1 = Face-minimal cycles [GW]</vt:lpstr>
      <vt:lpstr>Oracle 2 = Pocket removal [GW]</vt:lpstr>
      <vt:lpstr>Oracle 3 = Triple pocket removal</vt:lpstr>
      <vt:lpstr>Open problems </vt:lpstr>
      <vt:lpstr>Applications and ramifications</vt:lpstr>
      <vt:lpstr>Approximation factor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for Directed Spanner</dc:title>
  <dc:creator>GRIGORY</dc:creator>
  <cp:lastModifiedBy>GRIGORY</cp:lastModifiedBy>
  <cp:revision>299</cp:revision>
  <dcterms:created xsi:type="dcterms:W3CDTF">2006-08-16T00:00:00Z</dcterms:created>
  <dcterms:modified xsi:type="dcterms:W3CDTF">2012-08-16T18:24:10Z</dcterms:modified>
</cp:coreProperties>
</file>