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2" r:id="rId35"/>
    <p:sldId id="293" r:id="rId3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83103" autoAdjust="0"/>
  </p:normalViewPr>
  <p:slideViewPr>
    <p:cSldViewPr>
      <p:cViewPr>
        <p:scale>
          <a:sx n="62" d="100"/>
          <a:sy n="62" d="100"/>
        </p:scale>
        <p:origin x="-859" y="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B603EE-B7FB-4DE7-9761-98662CFB32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3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14B-F8EA-46EC-86DD-316EB2E7863C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Say: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-- “background knowledge”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-- more of an issue now than it was twenty years ago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F31DC-064A-42A7-976A-6ADB1226788C}" type="slidenum">
              <a:rPr lang="en-US"/>
              <a:pPr/>
              <a:t>6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Transactions, purchases, preferences, behavior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590-5A25-4CCB-890C-CD18007F4E97}" type="slidenum">
              <a:rPr lang="en-US"/>
              <a:pPr/>
              <a:t>16</a:t>
            </a:fld>
            <a:endParaRPr lang="en-US"/>
          </a:p>
        </p:txBody>
      </p:sp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Say: forget this is a statistics colloquium. Think like a computer scientist.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E9F47-190B-405C-91D8-69C8F005EA52}" type="slidenum">
              <a:rPr lang="en-US"/>
              <a:pPr/>
              <a:t>17</a:t>
            </a:fld>
            <a:endParaRPr lang="en-US"/>
          </a:p>
        </p:txBody>
      </p:sp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Say: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e^\eps is roughly (1+eps)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Same as requiring that probability distributions be off point for point by 1+eps.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3DA3E-F434-4EAC-9FE1-501EFF7E9BB1}" type="slidenum">
              <a:rPr lang="en-US"/>
              <a:pPr/>
              <a:t>20</a:t>
            </a:fld>
            <a:endParaRPr lang="en-US"/>
          </a:p>
        </p:txBody>
      </p:sp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SAY: we’ll return to this point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D650B-DC76-4EB6-94D9-C2F62788ABCD}" type="slidenum">
              <a:rPr lang="en-US"/>
              <a:pPr/>
              <a:t>22</a:t>
            </a:fld>
            <a:endParaRPr lang="en-US"/>
          </a:p>
        </p:txBody>
      </p:sp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One can formalize this in several ways. I will present one way which I find most convincing.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FE87A-D45C-43BA-AE6D-5D1B45C8A6CC}" type="slidenum">
              <a:rPr lang="en-US"/>
              <a:pPr/>
              <a:t>23</a:t>
            </a:fld>
            <a:endParaRPr lang="en-US"/>
          </a:p>
        </p:txBody>
      </p:sp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Consider an intruder (you) trying to infer things about me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1600">
                <a:solidFill>
                  <a:srgbClr val="CC0000"/>
                </a:solidFill>
                <a:latin typeface="Arial" pitchFamily="34" charset="0"/>
              </a:rPr>
              <a:t>Theorem holds ∀ prior, ∀ output: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CC0000"/>
                </a:solidFill>
                <a:latin typeface="Arial" pitchFamily="34" charset="0"/>
              </a:rPr>
              <a:t>Real data doesn’t appear in the theorem</a:t>
            </a:r>
            <a:endParaRPr lang="en-US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Courier New" pitchFamily="49" charset="0"/>
              <a:buChar char="o"/>
            </a:pPr>
            <a:r>
              <a:rPr lang="en-US" sz="1600">
                <a:solidFill>
                  <a:srgbClr val="CC0000"/>
                </a:solidFill>
                <a:latin typeface="Arial" pitchFamily="34" charset="0"/>
              </a:rPr>
              <a:t>Prior may be unrepresentative of real data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F4570-F75D-48D9-9EE1-C71C5D4EDF29}" type="slidenum">
              <a:rPr lang="en-US"/>
              <a:pPr/>
              <a:t>24</a:t>
            </a:fld>
            <a:endParaRPr lang="en-US"/>
          </a:p>
        </p:txBody>
      </p:sp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Say: Differential privacy is a constraint on the structure of algorithms and statistical procedures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B0D51-F19F-44D3-85E4-3A004891C3B3}" type="slidenum">
              <a:rPr lang="en-US"/>
              <a:pPr/>
              <a:t>25</a:t>
            </a:fld>
            <a:endParaRPr lang="en-US"/>
          </a:p>
        </p:txBody>
      </p:sp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Say: Differential privacy is a constraint on the structure of algorithms and statistical procedures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FC68A-A0BF-4841-AB8C-32B199B515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F6F89-A665-44B1-A325-C31D7C9CF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0886-1B3C-4E9C-A776-F6CB4A562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72FEC-70A5-4725-B0CB-0D35A9D25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B35A-BBD5-4F05-BB01-9FC06DE62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8779A-DCEE-4A1F-90E2-A6771754C5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6E1AA-ADD9-45E1-8E04-B81A8B9F0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ABA7-2A82-4CDE-9139-A31F066AC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E4290-4653-4914-8CD1-182128C45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4F331-7BFB-4052-946A-59FB504DF5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BC2A9-9CD7-4647-9378-FED574727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67F936-1578-45E6-A837-DC543CF260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0.png"/><Relationship Id="rId18" Type="http://schemas.openxmlformats.org/officeDocument/2006/relationships/image" Target="../media/image99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8.png"/><Relationship Id="rId17" Type="http://schemas.openxmlformats.org/officeDocument/2006/relationships/image" Target="../media/image104.png"/><Relationship Id="rId2" Type="http://schemas.openxmlformats.org/officeDocument/2006/relationships/image" Target="../media/image2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7.png"/><Relationship Id="rId5" Type="http://schemas.openxmlformats.org/officeDocument/2006/relationships/image" Target="../media/image90.png"/><Relationship Id="rId15" Type="http://schemas.openxmlformats.org/officeDocument/2006/relationships/image" Target="../media/image102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2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13.png"/><Relationship Id="rId39" Type="http://schemas.openxmlformats.org/officeDocument/2006/relationships/image" Target="../media/image144.png"/><Relationship Id="rId21" Type="http://schemas.openxmlformats.org/officeDocument/2006/relationships/image" Target="../media/image142.png"/><Relationship Id="rId34" Type="http://schemas.openxmlformats.org/officeDocument/2006/relationships/image" Target="../media/image121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12.png"/><Relationship Id="rId33" Type="http://schemas.openxmlformats.org/officeDocument/2006/relationships/image" Target="../media/image120.png"/><Relationship Id="rId38" Type="http://schemas.openxmlformats.org/officeDocument/2006/relationships/image" Target="../media/image1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11.png"/><Relationship Id="rId32" Type="http://schemas.openxmlformats.org/officeDocument/2006/relationships/image" Target="../media/image119.png"/><Relationship Id="rId37" Type="http://schemas.openxmlformats.org/officeDocument/2006/relationships/image" Target="../media/image124.png"/><Relationship Id="rId40" Type="http://schemas.openxmlformats.org/officeDocument/2006/relationships/image" Target="../media/image145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36" Type="http://schemas.openxmlformats.org/officeDocument/2006/relationships/image" Target="../media/image123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31" Type="http://schemas.openxmlformats.org/officeDocument/2006/relationships/image" Target="../media/image118.png"/><Relationship Id="rId4" Type="http://schemas.openxmlformats.org/officeDocument/2006/relationships/image" Target="../media/image108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Relationship Id="rId35" Type="http://schemas.openxmlformats.org/officeDocument/2006/relationships/image" Target="../media/image122.png"/><Relationship Id="rId8" Type="http://schemas.openxmlformats.org/officeDocument/2006/relationships/image" Target="../media/image129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56.png"/><Relationship Id="rId3" Type="http://schemas.openxmlformats.org/officeDocument/2006/relationships/image" Target="../media/image148.png"/><Relationship Id="rId21" Type="http://schemas.openxmlformats.org/officeDocument/2006/relationships/image" Target="../media/image124.png"/><Relationship Id="rId34" Type="http://schemas.openxmlformats.org/officeDocument/2006/relationships/image" Target="../media/image16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55.png"/><Relationship Id="rId33" Type="http://schemas.openxmlformats.org/officeDocument/2006/relationships/image" Target="../media/image163.png"/><Relationship Id="rId2" Type="http://schemas.openxmlformats.org/officeDocument/2006/relationships/image" Target="../media/image2.png"/><Relationship Id="rId16" Type="http://schemas.openxmlformats.org/officeDocument/2006/relationships/image" Target="../media/image119.png"/><Relationship Id="rId20" Type="http://schemas.openxmlformats.org/officeDocument/2006/relationships/image" Target="../media/image151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54.png"/><Relationship Id="rId32" Type="http://schemas.openxmlformats.org/officeDocument/2006/relationships/image" Target="../media/image162.png"/><Relationship Id="rId5" Type="http://schemas.openxmlformats.org/officeDocument/2006/relationships/image" Target="../media/image150.png"/><Relationship Id="rId15" Type="http://schemas.openxmlformats.org/officeDocument/2006/relationships/image" Target="../media/image118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61.png"/><Relationship Id="rId4" Type="http://schemas.openxmlformats.org/officeDocument/2006/relationships/image" Target="../media/image149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Relationship Id="rId8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62.png"/><Relationship Id="rId3" Type="http://schemas.openxmlformats.org/officeDocument/2006/relationships/image" Target="../media/image2.png"/><Relationship Id="rId21" Type="http://schemas.openxmlformats.org/officeDocument/2006/relationships/image" Target="../media/image15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6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113.png"/><Relationship Id="rId24" Type="http://schemas.openxmlformats.org/officeDocument/2006/relationships/image" Target="../media/image156.png"/><Relationship Id="rId5" Type="http://schemas.openxmlformats.org/officeDocument/2006/relationships/image" Target="../media/image149.png"/><Relationship Id="rId15" Type="http://schemas.openxmlformats.org/officeDocument/2006/relationships/image" Target="../media/image117.png"/><Relationship Id="rId23" Type="http://schemas.openxmlformats.org/officeDocument/2006/relationships/image" Target="../media/image155.png"/><Relationship Id="rId28" Type="http://schemas.openxmlformats.org/officeDocument/2006/relationships/image" Target="../media/image164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48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2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13.png"/><Relationship Id="rId21" Type="http://schemas.openxmlformats.org/officeDocument/2006/relationships/image" Target="../media/image142.png"/><Relationship Id="rId34" Type="http://schemas.openxmlformats.org/officeDocument/2006/relationships/image" Target="../media/image121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12.png"/><Relationship Id="rId3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11.png"/><Relationship Id="rId32" Type="http://schemas.openxmlformats.org/officeDocument/2006/relationships/image" Target="../media/image119.png"/><Relationship Id="rId37" Type="http://schemas.openxmlformats.org/officeDocument/2006/relationships/image" Target="../media/image124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36" Type="http://schemas.openxmlformats.org/officeDocument/2006/relationships/image" Target="../media/image123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31" Type="http://schemas.openxmlformats.org/officeDocument/2006/relationships/image" Target="../media/image118.png"/><Relationship Id="rId4" Type="http://schemas.openxmlformats.org/officeDocument/2006/relationships/image" Target="../media/image108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Relationship Id="rId35" Type="http://schemas.openxmlformats.org/officeDocument/2006/relationships/image" Target="../media/image122.png"/><Relationship Id="rId8" Type="http://schemas.openxmlformats.org/officeDocument/2006/relationships/image" Target="../media/image129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image" Target="../media/image2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19" Type="http://schemas.openxmlformats.org/officeDocument/2006/relationships/image" Target="../media/image201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42" Type="http://schemas.openxmlformats.org/officeDocument/2006/relationships/image" Target="../media/image82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43" Type="http://schemas.openxmlformats.org/officeDocument/2006/relationships/image" Target="../media/image83.png"/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767138"/>
            <a:ext cx="61182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79413" y="373063"/>
            <a:ext cx="9310687" cy="3373437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4900">
                <a:solidFill>
                  <a:srgbClr val="CC0000"/>
                </a:solidFill>
                <a:latin typeface="Arial" pitchFamily="34" charset="0"/>
              </a:rPr>
              <a:t>Rigorous Foundations for Privacy in Statistical Databases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930275" y="4408488"/>
            <a:ext cx="8253413" cy="266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100" dirty="0" err="1" smtClean="0">
                <a:solidFill>
                  <a:srgbClr val="0000CC"/>
                </a:solidFill>
                <a:latin typeface="Arial" pitchFamily="34" charset="0"/>
              </a:rPr>
              <a:t>Grigory</a:t>
            </a:r>
            <a:r>
              <a:rPr lang="en-US" sz="3100" dirty="0" smtClean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3100" dirty="0" err="1" smtClean="0">
                <a:solidFill>
                  <a:srgbClr val="0000CC"/>
                </a:solidFill>
                <a:latin typeface="Arial" pitchFamily="34" charset="0"/>
              </a:rPr>
              <a:t>Yaroslavtsev</a:t>
            </a:r>
            <a:r>
              <a:rPr lang="en-US" sz="3100" dirty="0" smtClean="0">
                <a:solidFill>
                  <a:srgbClr val="0000CC"/>
                </a:solidFill>
                <a:latin typeface="Arial" pitchFamily="34" charset="0"/>
              </a:rPr>
              <a:t> </a:t>
            </a:r>
          </a:p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0000CC"/>
                </a:solidFill>
                <a:latin typeface="Arial" pitchFamily="34" charset="0"/>
              </a:rPr>
              <a:t>(based on slides by Adam Smith)</a:t>
            </a:r>
            <a:endParaRPr lang="en-US" dirty="0"/>
          </a:p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Computer Science &amp; Engineering Department</a:t>
            </a:r>
            <a:endParaRPr lang="en-US" dirty="0"/>
          </a:p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Penn State</a:t>
            </a:r>
            <a:endParaRPr lang="en-US" dirty="0"/>
          </a:p>
          <a:p>
            <a:pPr algn="ctr">
              <a:lnSpc>
                <a:spcPct val="95000"/>
              </a:lnSpc>
            </a:pPr>
            <a:endParaRPr lang="en-US" sz="2000" dirty="0">
              <a:solidFill>
                <a:srgbClr val="0000CC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sz="2000" u="sng" dirty="0">
                <a:solidFill>
                  <a:srgbClr val="009999"/>
                </a:solidFill>
                <a:latin typeface="Arial" pitchFamily="34" charset="0"/>
              </a:rPr>
              <a:t>http</a:t>
            </a:r>
            <a:r>
              <a:rPr lang="en-US" sz="2000" u="sng" dirty="0" smtClean="0">
                <a:solidFill>
                  <a:srgbClr val="009999"/>
                </a:solidFill>
                <a:latin typeface="Arial" pitchFamily="34" charset="0"/>
              </a:rPr>
              <a:t>://logic.pdmi.ras.ru/~grigory</a:t>
            </a:r>
            <a:endParaRPr lang="en-US" dirty="0"/>
          </a:p>
          <a:p>
            <a:pPr algn="ctr">
              <a:lnSpc>
                <a:spcPct val="95000"/>
              </a:lnSpc>
            </a:pPr>
            <a:endParaRPr lang="en-US" sz="2000" dirty="0">
              <a:solidFill>
                <a:srgbClr val="0000CC"/>
              </a:solidFill>
              <a:latin typeface="Arial" pitchFamily="34" charset="0"/>
            </a:endParaRPr>
          </a:p>
          <a:p>
            <a:pPr algn="ctr">
              <a:lnSpc>
                <a:spcPct val="95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</a:rPr>
              <a:t>CSClub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, May 22, 2011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877888"/>
            <a:ext cx="4159250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Other attacks...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Social networks 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</a:rPr>
              <a:t>Backstrom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-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</a:rPr>
              <a:t>Dwork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-Kleinberg ’07, NS’09]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 err="1">
                <a:solidFill>
                  <a:srgbClr val="000000"/>
                </a:solidFill>
                <a:latin typeface="Arial" pitchFamily="34" charset="0"/>
              </a:rPr>
              <a:t>Reidentifying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individuals in a social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network with node labels removed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based on few known edges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31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31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Computer 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networks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</a:t>
            </a:r>
            <a:br>
              <a:rPr lang="en-US" sz="2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[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</a:rPr>
              <a:t>Coull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, Wright, 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</a:rPr>
              <a:t>Monrose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, Collins, Reiter ’07, 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</a:rPr>
              <a:t>Ribeiro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, Chen, 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</a:rPr>
              <a:t>Miklau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, 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</a:rPr>
              <a:t>Townsley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 08]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Relabeling computers and users in a network traffic dataset based on communication pattern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Genetic data 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</a:rPr>
              <a:t>[Homer et al. ’08, ...]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Identifying individuals in aggregate genomic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4200">
                <a:solidFill>
                  <a:srgbClr val="000000"/>
                </a:solidFill>
                <a:latin typeface="Arial" pitchFamily="34" charset="0"/>
              </a:rPr>
              <a:t>Is the problem </a:t>
            </a:r>
            <a:r>
              <a:rPr lang="en-US" sz="4200">
                <a:solidFill>
                  <a:srgbClr val="CC0000"/>
                </a:solidFill>
                <a:latin typeface="Arial" pitchFamily="34" charset="0"/>
              </a:rPr>
              <a:t>granularity?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Examples so far: release individual information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9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What if I’m releasing “global” information?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e.g. average salary at university X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Three problems: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Composition: average salary before/after football coach resigns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Global result “encodes” specific values: Support Vector Machine (output depends only on few inputs -- “support vectors”)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Noise? Too many “too accurate” stats ⇒reconstruction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Arial" pitchFamily="34" charset="0"/>
              </a:rPr>
              <a:t>Reconstruction Example [</a:t>
            </a:r>
            <a:r>
              <a:rPr lang="en-US" sz="3800" dirty="0" err="1">
                <a:solidFill>
                  <a:srgbClr val="000000"/>
                </a:solidFill>
                <a:latin typeface="Arial" pitchFamily="34" charset="0"/>
              </a:rPr>
              <a:t>Dinur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Arial" pitchFamily="34" charset="0"/>
              </a:rPr>
              <a:t>Nissim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</a:rPr>
              <a:t> 03]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Data set: d “public” attributes per person, 1 “sensitive”</a:t>
            </a:r>
            <a:endParaRPr lang="en-US" dirty="0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Suppose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release allows learning rough correlations: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If </a:t>
            </a:r>
            <a:r>
              <a:rPr lang="en-US" sz="27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sz="2700" baseline="-25000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are uniformly random and d=ω(n), then attacker can reconstruct n-o(n) bits of y [Dinur,Nissim03,DMT07,DY08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]</a:t>
            </a:r>
            <a:endParaRPr lang="en-US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2068369"/>
            <a:ext cx="111283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n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people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628775"/>
            <a:ext cx="446087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639888"/>
            <a:ext cx="19685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639888"/>
            <a:ext cx="30797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97238" y="1657350"/>
            <a:ext cx="33496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</a:t>
            </a:r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39888"/>
            <a:ext cx="33972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765300" y="1657350"/>
            <a:ext cx="3810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i</a:t>
            </a:r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603500"/>
            <a:ext cx="163195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978275" y="2214563"/>
            <a:ext cx="1123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671638"/>
            <a:ext cx="1092200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3121025"/>
            <a:ext cx="1166813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17" y="4800600"/>
            <a:ext cx="19812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386138"/>
            <a:ext cx="2254250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493838" y="3568700"/>
            <a:ext cx="20351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d+1 attributes</a:t>
            </a:r>
          </a:p>
        </p:txBody>
      </p:sp>
      <p:pic>
        <p:nvPicPr>
          <p:cNvPr id="17428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603500"/>
            <a:ext cx="1154113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684963" y="2130425"/>
            <a:ext cx="176688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reconstruction</a:t>
            </a:r>
          </a:p>
        </p:txBody>
      </p:sp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1639888"/>
            <a:ext cx="40322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8532813" y="1657350"/>
            <a:ext cx="43656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y’</a:t>
            </a:r>
          </a:p>
        </p:txBody>
      </p:sp>
      <p:pic>
        <p:nvPicPr>
          <p:cNvPr id="17432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25" y="1639888"/>
            <a:ext cx="36195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9563100" y="1657350"/>
            <a:ext cx="3937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9015413" y="2257425"/>
            <a:ext cx="488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Arial" pitchFamily="34" charset="0"/>
              </a:rPr>
              <a:t>Reconstruction Example [</a:t>
            </a:r>
            <a:r>
              <a:rPr lang="en-US" sz="3800" dirty="0" err="1">
                <a:solidFill>
                  <a:srgbClr val="000000"/>
                </a:solidFill>
                <a:latin typeface="Arial" pitchFamily="34" charset="0"/>
              </a:rPr>
              <a:t>Dinur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Arial" pitchFamily="34" charset="0"/>
              </a:rPr>
              <a:t>Nissim</a:t>
            </a:r>
            <a:r>
              <a:rPr lang="en-US" sz="3800" dirty="0">
                <a:solidFill>
                  <a:srgbClr val="000000"/>
                </a:solidFill>
                <a:latin typeface="Arial" pitchFamily="34" charset="0"/>
              </a:rPr>
              <a:t> 03]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Data set: d “public” attributes per person, 1 “sensitive”</a:t>
            </a:r>
            <a:endParaRPr lang="en-US" dirty="0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Idea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: view statistics as noisy linear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encoding</a:t>
            </a:r>
            <a:endParaRPr lang="en-US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2108994"/>
            <a:ext cx="101282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n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people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628775"/>
            <a:ext cx="446087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639888"/>
            <a:ext cx="19685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639888"/>
            <a:ext cx="30797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297238" y="1657350"/>
            <a:ext cx="33496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</a:t>
            </a:r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39888"/>
            <a:ext cx="33972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765300" y="1657350"/>
            <a:ext cx="3810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i</a:t>
            </a:r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603500"/>
            <a:ext cx="163195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978275" y="2214563"/>
            <a:ext cx="1123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release</a:t>
            </a:r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671638"/>
            <a:ext cx="1092200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38698"/>
            <a:ext cx="1166813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386138"/>
            <a:ext cx="2254250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493838" y="3568700"/>
            <a:ext cx="20351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d+1 attributes</a:t>
            </a:r>
          </a:p>
        </p:txBody>
      </p:sp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603500"/>
            <a:ext cx="1154113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684963" y="2130425"/>
            <a:ext cx="176688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reconstruction</a:t>
            </a:r>
          </a:p>
        </p:txBody>
      </p:sp>
      <p:pic>
        <p:nvPicPr>
          <p:cNvPr id="1845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1639888"/>
            <a:ext cx="40322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8532813" y="1657350"/>
            <a:ext cx="43656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y’</a:t>
            </a:r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517034"/>
            <a:ext cx="361950" cy="17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548188" y="5545138"/>
            <a:ext cx="395287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9015413" y="2257425"/>
            <a:ext cx="4889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≈</a:t>
            </a:r>
          </a:p>
        </p:txBody>
      </p:sp>
      <p:pic>
        <p:nvPicPr>
          <p:cNvPr id="18457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5405438"/>
            <a:ext cx="1704975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6053138"/>
            <a:ext cx="1704975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449513" y="5934076"/>
            <a:ext cx="17494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i</a:t>
            </a:r>
          </a:p>
        </p:txBody>
      </p:sp>
      <p:pic>
        <p:nvPicPr>
          <p:cNvPr id="18460" name="Picture 2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6315076"/>
            <a:ext cx="138112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1" name="Picture 2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5425281"/>
            <a:ext cx="36195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5503863" y="5440363"/>
            <a:ext cx="395287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111750" y="6181725"/>
            <a:ext cx="4222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+</a:t>
            </a:r>
          </a:p>
        </p:txBody>
      </p:sp>
      <p:pic>
        <p:nvPicPr>
          <p:cNvPr id="18464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25" y="1639888"/>
            <a:ext cx="36195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9563100" y="1657350"/>
            <a:ext cx="3937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</a:t>
            </a:r>
          </a:p>
        </p:txBody>
      </p:sp>
      <p:pic>
        <p:nvPicPr>
          <p:cNvPr id="18466" name="Picture 3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6335713"/>
            <a:ext cx="1165225" cy="1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7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5580578"/>
            <a:ext cx="403225" cy="17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7708900" y="5545138"/>
            <a:ext cx="43656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y’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074988" y="6622923"/>
            <a:ext cx="484187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" y="3581400"/>
            <a:ext cx="752475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This talk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37313"/>
          </a:xfrm>
        </p:spPr>
        <p:txBody>
          <a:bodyPr lIns="0" tIns="0" rIns="0" bIns="0" anchor="ctr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Why is this hard?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One Approach: “Differential” privacy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Privacy ≈ “stability” to changes in input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Handles arbitrary external information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Example techniques</a:t>
            </a:r>
            <a:endParaRPr lang="en-US" sz="3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Differential Privacy</a:t>
            </a:r>
            <a:r>
              <a:rPr lang="en-US" sz="36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3600">
                <a:solidFill>
                  <a:srgbClr val="0000CC"/>
                </a:solidFill>
                <a:latin typeface="Arial" pitchFamily="34" charset="0"/>
              </a:rPr>
              <a:t>[DiDwNi,BDMN,DMNS]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310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31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Intuition: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Changes to my data </a:t>
            </a:r>
            <a:r>
              <a:rPr lang="en-US" sz="2700">
                <a:solidFill>
                  <a:srgbClr val="CC0000"/>
                </a:solidFill>
                <a:latin typeface="Arial" pitchFamily="34" charset="0"/>
              </a:rPr>
              <a:t>not noticeable by users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Output is “independent” of my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Differential Privacy</a:t>
            </a:r>
            <a:r>
              <a:rPr lang="en-US" sz="36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3600">
                <a:solidFill>
                  <a:srgbClr val="0000CC"/>
                </a:solidFill>
                <a:latin typeface="Arial" pitchFamily="34" charset="0"/>
              </a:rPr>
              <a:t>[DiDwNi,BDMN,DMNS]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3752850"/>
            <a:ext cx="9564687" cy="381158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Data set x 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Domain D can be numbers, categories, tax forms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Think of x as 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fixed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(not random)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A = </a:t>
            </a:r>
            <a:r>
              <a:rPr lang="en-US" sz="3100" b="1" dirty="0">
                <a:solidFill>
                  <a:srgbClr val="000000"/>
                </a:solidFill>
                <a:latin typeface="Arial" pitchFamily="34" charset="0"/>
              </a:rPr>
              <a:t>randomized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 procedure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A(x) is a random variable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Randomness might come from adding noise, resampling, etc.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290638"/>
            <a:ext cx="49117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60500"/>
            <a:ext cx="3603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49525"/>
            <a:ext cx="3937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032000"/>
            <a:ext cx="8572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597025"/>
            <a:ext cx="172720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127250"/>
            <a:ext cx="183197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86025"/>
            <a:ext cx="160972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0500"/>
            <a:ext cx="30797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11388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211388"/>
            <a:ext cx="12700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052638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68500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06375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03388"/>
            <a:ext cx="304958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592388"/>
            <a:ext cx="139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466975" y="2822575"/>
            <a:ext cx="1349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832100" y="1857375"/>
            <a:ext cx="60166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2152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22500"/>
            <a:ext cx="1270000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3916363" y="1911350"/>
            <a:ext cx="919162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A(x)</a:t>
            </a:r>
          </a:p>
        </p:txBody>
      </p:sp>
      <p:pic>
        <p:nvPicPr>
          <p:cNvPr id="21528" name="Picture 2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914525"/>
            <a:ext cx="36036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9" name="Picture 2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3810000"/>
            <a:ext cx="3294063" cy="43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290638"/>
            <a:ext cx="49117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Differential Privacy</a:t>
            </a:r>
            <a:r>
              <a:rPr lang="en-US" sz="36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3600">
                <a:solidFill>
                  <a:srgbClr val="0000CC"/>
                </a:solidFill>
                <a:latin typeface="Arial" pitchFamily="34" charset="0"/>
              </a:rPr>
              <a:t>[DiDwNi,BDMN,DMNS]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301750"/>
            <a:ext cx="468947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1544638"/>
            <a:ext cx="350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571750"/>
            <a:ext cx="371475" cy="22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2084388"/>
            <a:ext cx="85725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1671638"/>
            <a:ext cx="16319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168525"/>
            <a:ext cx="17272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2508250"/>
            <a:ext cx="15144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1544638"/>
            <a:ext cx="287338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2243138"/>
            <a:ext cx="13970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2254250"/>
            <a:ext cx="128587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105025"/>
            <a:ext cx="106363" cy="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020888"/>
            <a:ext cx="119063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0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2105025"/>
            <a:ext cx="106362" cy="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98638"/>
            <a:ext cx="952500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2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766888"/>
            <a:ext cx="1155700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3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8" y="2613025"/>
            <a:ext cx="1397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7394575" y="2830513"/>
            <a:ext cx="1273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7739063" y="1860550"/>
            <a:ext cx="569912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23576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2200275"/>
            <a:ext cx="1208088" cy="1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8743950" y="1890713"/>
            <a:ext cx="8778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A(</a:t>
            </a:r>
            <a:r>
              <a:rPr lang="en-US" sz="2200">
                <a:solidFill>
                  <a:srgbClr val="CC0000"/>
                </a:solidFill>
                <a:latin typeface="Arial" pitchFamily="34" charset="0"/>
              </a:rPr>
              <a:t>x’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011488" y="3582988"/>
            <a:ext cx="4376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FF0000"/>
                </a:solidFill>
                <a:latin typeface="Arial" pitchFamily="34" charset="0"/>
              </a:rPr>
              <a:t>x’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is a neighbor of x </a:t>
            </a:r>
            <a:br>
              <a:rPr lang="en-US" sz="27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if they differ in one data point</a:t>
            </a:r>
          </a:p>
        </p:txBody>
      </p:sp>
      <p:pic>
        <p:nvPicPr>
          <p:cNvPr id="23579" name="Picture 2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60500"/>
            <a:ext cx="3603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0" name="Picture 2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49525"/>
            <a:ext cx="3937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1" name="Picture 2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032000"/>
            <a:ext cx="8572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2" name="Picture 30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597025"/>
            <a:ext cx="172720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127250"/>
            <a:ext cx="183197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4" name="Picture 3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86025"/>
            <a:ext cx="160972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5" name="Picture 3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0500"/>
            <a:ext cx="30797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6" name="Picture 3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11388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7" name="Picture 35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211388"/>
            <a:ext cx="12700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052638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9" name="Picture 37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68500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0" name="Picture 38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06375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1" name="Picture 39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03388"/>
            <a:ext cx="304958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2" name="Picture 40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592388"/>
            <a:ext cx="139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2466975" y="2822575"/>
            <a:ext cx="1349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2832100" y="1857375"/>
            <a:ext cx="60166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23595" name="Picture 4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22500"/>
            <a:ext cx="1270000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3916363" y="1911350"/>
            <a:ext cx="919162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A(x)</a:t>
            </a:r>
          </a:p>
        </p:txBody>
      </p:sp>
      <p:pic>
        <p:nvPicPr>
          <p:cNvPr id="23597" name="Picture 45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914525"/>
            <a:ext cx="36036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8" name="Picture 46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4835525"/>
            <a:ext cx="9463087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374650" y="4895850"/>
            <a:ext cx="94011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Definition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: A is </a:t>
            </a:r>
            <a:r>
              <a:rPr lang="en-US" sz="2700">
                <a:solidFill>
                  <a:srgbClr val="CC0000"/>
                </a:solidFill>
                <a:latin typeface="Arial" pitchFamily="34" charset="0"/>
              </a:rPr>
              <a:t>ε-differentially private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if,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for all neighbors x, x’,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for all subsets S of outputs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CC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31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3600" name="Picture 48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4379913"/>
            <a:ext cx="3684588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6619875" y="4394200"/>
            <a:ext cx="36957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Neighboring databases induce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distributions on outputs</a:t>
            </a:r>
          </a:p>
        </p:txBody>
      </p:sp>
      <p:pic>
        <p:nvPicPr>
          <p:cNvPr id="23602" name="Picture 50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6327775"/>
            <a:ext cx="7165975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Differential Privacy</a:t>
            </a:r>
            <a:r>
              <a:rPr lang="en-US" sz="36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3600">
                <a:solidFill>
                  <a:srgbClr val="0000CC"/>
                </a:solidFill>
                <a:latin typeface="Arial" pitchFamily="34" charset="0"/>
              </a:rPr>
              <a:t>[DiDwNi,BDMN,DMNS]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8125" y="1155700"/>
            <a:ext cx="9564688" cy="3487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This is a condition on the 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algorithm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(process) A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Saying “this output is safe” doesn’t take into account 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how it was computed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Exact distance on distributions matters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What is </a:t>
            </a:r>
            <a:r>
              <a:rPr lang="en-US" sz="2700" i="1" dirty="0">
                <a:solidFill>
                  <a:srgbClr val="CC0000"/>
                </a:solidFill>
                <a:latin typeface="Arial" pitchFamily="34" charset="0"/>
              </a:rPr>
              <a:t>ε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?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Measure of information leakage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Not too small (think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  , not      )</a:t>
            </a: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4835525"/>
            <a:ext cx="9463087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74650" y="4895850"/>
            <a:ext cx="94011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Definition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: A is </a:t>
            </a:r>
            <a:r>
              <a:rPr lang="en-US" sz="2700" i="1">
                <a:solidFill>
                  <a:srgbClr val="CC0000"/>
                </a:solidFill>
                <a:latin typeface="Arial" pitchFamily="34" charset="0"/>
              </a:rPr>
              <a:t>ε</a:t>
            </a:r>
            <a:r>
              <a:rPr lang="en-US" sz="2700">
                <a:solidFill>
                  <a:srgbClr val="CC0000"/>
                </a:solidFill>
                <a:latin typeface="Arial" pitchFamily="34" charset="0"/>
              </a:rPr>
              <a:t>-differentially private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if,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for all neighbors x, x’,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for all subsets S of outputs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CC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31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81500"/>
            <a:ext cx="3683000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527800" y="4421187"/>
            <a:ext cx="36957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Neighboring databases induce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distributions on outputs</a:t>
            </a:r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6327775"/>
            <a:ext cx="7165975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68" y="3505200"/>
            <a:ext cx="373063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32" y="3505200"/>
            <a:ext cx="265112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49775"/>
            <a:ext cx="9059863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3484563"/>
            <a:ext cx="9564687" cy="4079875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Data points are binary responses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Server wants to release average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 smtClean="0">
                <a:solidFill>
                  <a:srgbClr val="000000"/>
                </a:solidFill>
                <a:latin typeface="Arial" pitchFamily="34" charset="0"/>
              </a:rPr>
              <a:t>Lemma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: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Can obtain ε-differential privacy with noise 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Laplace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distribution has density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Sliding property: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0000CC"/>
                </a:solidFill>
                <a:latin typeface="Arial" pitchFamily="34" charset="0"/>
              </a:rPr>
              <a:t>A(x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) = blue curve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A(x’) = red curve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pitchFamily="49" charset="0"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Example: Perturbing the Average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4073525"/>
            <a:ext cx="187483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290638"/>
            <a:ext cx="7388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60500"/>
            <a:ext cx="3603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49525"/>
            <a:ext cx="3937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032000"/>
            <a:ext cx="8572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597025"/>
            <a:ext cx="172720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127250"/>
            <a:ext cx="183197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86025"/>
            <a:ext cx="160972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0500"/>
            <a:ext cx="30797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11388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211388"/>
            <a:ext cx="12700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052638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68500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3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06375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4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03388"/>
            <a:ext cx="304958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5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592388"/>
            <a:ext cx="139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2466975" y="2822575"/>
            <a:ext cx="1349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832100" y="1857375"/>
            <a:ext cx="60166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26648" name="Picture 2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22500"/>
            <a:ext cx="316547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9" name="Picture 2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914525"/>
            <a:ext cx="36036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0" name="Picture 2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6032500"/>
            <a:ext cx="230822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1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6032500"/>
            <a:ext cx="22987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2" name="Picture 2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048500"/>
            <a:ext cx="149225" cy="22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3" name="Picture 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3463925"/>
            <a:ext cx="1990725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4" name="Picture 30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798638"/>
            <a:ext cx="286861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5" name="Picture 3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5302250"/>
            <a:ext cx="2382837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6" name="Picture 3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28" y="5800726"/>
            <a:ext cx="1648509" cy="45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7" name="Picture 3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6042025"/>
            <a:ext cx="615950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8" name="Picture 3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6064250"/>
            <a:ext cx="1112838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9" name="Picture 35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6910388"/>
            <a:ext cx="431958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0" name="Picture 36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63" y="4683125"/>
            <a:ext cx="700087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1" name="Picture 37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327275"/>
            <a:ext cx="1884362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2" name="Picture 38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422525"/>
            <a:ext cx="144145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Privacy in Statistical Databases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96850" y="4445000"/>
            <a:ext cx="9721850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Large collections of personal information, census data, medical/public health data, social networks, recommendation systems, trace data, search records, intrusion-detection systems...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39" y="5813082"/>
            <a:ext cx="3652837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145213" y="5902325"/>
            <a:ext cx="3625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Recently: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larger data sets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more types of data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2041525"/>
            <a:ext cx="13462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490788" y="1195388"/>
            <a:ext cx="26701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Server/agency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80988" y="1195388"/>
            <a:ext cx="17954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Individuals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365875" y="1241425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Users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755775"/>
            <a:ext cx="4032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190750"/>
            <a:ext cx="4032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962275"/>
            <a:ext cx="4349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2390775"/>
            <a:ext cx="96837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1914525"/>
            <a:ext cx="19065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444750"/>
            <a:ext cx="2065338" cy="2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898775"/>
            <a:ext cx="1779588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766888"/>
            <a:ext cx="246063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2327275"/>
            <a:ext cx="24447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322638"/>
            <a:ext cx="255588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500438" y="2206625"/>
            <a:ext cx="6651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53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867025"/>
            <a:ext cx="1408113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274888"/>
            <a:ext cx="889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4743450" y="1943100"/>
            <a:ext cx="10191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queries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732338" y="2590800"/>
            <a:ext cx="10191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answers</a:t>
            </a:r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735138"/>
            <a:ext cx="189547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5681663" y="1774825"/>
            <a:ext cx="27146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530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532313" y="1789113"/>
            <a:ext cx="2698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5300">
                <a:solidFill>
                  <a:srgbClr val="000000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016625" y="1835150"/>
            <a:ext cx="17526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Government,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researchers,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businesses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(or) 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Malicious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adversary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49775"/>
            <a:ext cx="9059863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Example: Perturbing the Average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3484563"/>
            <a:ext cx="9564687" cy="4079875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Data points are binary responses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Server wants to release average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 smtClean="0">
                <a:solidFill>
                  <a:srgbClr val="000000"/>
                </a:solidFill>
                <a:latin typeface="Arial" pitchFamily="34" charset="0"/>
              </a:rPr>
              <a:t>Lemma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: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Can obtain ε-differential privacy with noise 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Is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this 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a lot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?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If x is a random sample from a large underlying population, then </a:t>
            </a:r>
            <a:r>
              <a:rPr lang="en-US" sz="2700" b="1" dirty="0">
                <a:solidFill>
                  <a:srgbClr val="000000"/>
                </a:solidFill>
                <a:latin typeface="Arial" pitchFamily="34" charset="0"/>
              </a:rPr>
              <a:t>sampling noise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Statistical error swamps noise required for privacy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08" y="3866935"/>
            <a:ext cx="187483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290638"/>
            <a:ext cx="7388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60500"/>
            <a:ext cx="3603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49525"/>
            <a:ext cx="3937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032000"/>
            <a:ext cx="8572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597025"/>
            <a:ext cx="172720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127250"/>
            <a:ext cx="183197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86025"/>
            <a:ext cx="160972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0500"/>
            <a:ext cx="30797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11388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211388"/>
            <a:ext cx="12700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052638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6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68500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06375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8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03388"/>
            <a:ext cx="304958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9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592388"/>
            <a:ext cx="139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2466975" y="2822575"/>
            <a:ext cx="1349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832100" y="1857375"/>
            <a:ext cx="60166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27672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22500"/>
            <a:ext cx="316547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3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914525"/>
            <a:ext cx="36036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4" name="Picture 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18" y="3389097"/>
            <a:ext cx="1990725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5" name="Picture 2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798638"/>
            <a:ext cx="286861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6" name="Picture 28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67" y="6172200"/>
            <a:ext cx="604043" cy="5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7" name="Picture 29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4645024"/>
            <a:ext cx="700087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8" name="Picture 3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327275"/>
            <a:ext cx="1884362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9" name="Picture 3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422525"/>
            <a:ext cx="144145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667875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4200">
                <a:solidFill>
                  <a:srgbClr val="000000"/>
                </a:solidFill>
                <a:latin typeface="Arial" pitchFamily="34" charset="0"/>
              </a:rPr>
              <a:t>Why is this a good definition?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8125" y="1155700"/>
            <a:ext cx="9564688" cy="3487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Composition Lemma: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</a:t>
            </a:r>
            <a:br>
              <a:rPr lang="en-US" sz="27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If A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and A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are </a:t>
            </a:r>
            <a:r>
              <a:rPr lang="en-US" sz="2700" b="1">
                <a:solidFill>
                  <a:srgbClr val="CC0000"/>
                </a:solidFill>
                <a:latin typeface="Arial" pitchFamily="34" charset="0"/>
              </a:rPr>
              <a:t>ε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-differentially private,</a:t>
            </a:r>
            <a:br>
              <a:rPr lang="en-US" sz="27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then joint output (A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,A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) is </a:t>
            </a:r>
            <a:r>
              <a:rPr lang="en-US" sz="2700" b="1">
                <a:solidFill>
                  <a:srgbClr val="CC0000"/>
                </a:solidFill>
                <a:latin typeface="Arial" pitchFamily="34" charset="0"/>
              </a:rPr>
              <a:t>2ε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-differentially private.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Meaningful in the presence of </a:t>
            </a:r>
            <a:r>
              <a:rPr lang="en-US" sz="2700">
                <a:solidFill>
                  <a:srgbClr val="CC0000"/>
                </a:solidFill>
                <a:latin typeface="Arial" pitchFamily="34" charset="0"/>
              </a:rPr>
              <a:t>arbitrary external information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4835525"/>
            <a:ext cx="9463087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74650" y="4895850"/>
            <a:ext cx="94011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Definition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: A is </a:t>
            </a:r>
            <a:r>
              <a:rPr lang="en-US" sz="2700" i="1">
                <a:solidFill>
                  <a:srgbClr val="CC0000"/>
                </a:solidFill>
                <a:latin typeface="Arial" pitchFamily="34" charset="0"/>
              </a:rPr>
              <a:t>ε</a:t>
            </a:r>
            <a:r>
              <a:rPr lang="en-US" sz="2700">
                <a:solidFill>
                  <a:srgbClr val="CC0000"/>
                </a:solidFill>
                <a:latin typeface="Arial" pitchFamily="34" charset="0"/>
              </a:rPr>
              <a:t>-differentially private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 if,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for all neighbors x, x’,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for all subsets S of outputs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CC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31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81500"/>
            <a:ext cx="3683000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527800" y="4421187"/>
            <a:ext cx="36957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Neighboring databases induce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distributions on outputs</a:t>
            </a: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6327775"/>
            <a:ext cx="7165975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5969000"/>
            <a:ext cx="73247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639888"/>
            <a:ext cx="7335838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4200">
                <a:solidFill>
                  <a:srgbClr val="000000"/>
                </a:solidFill>
                <a:latin typeface="Arial" pitchFamily="34" charset="0"/>
              </a:rPr>
              <a:t>Why is this a good definition?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 naïve hope: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Your beliefs about me are the same 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after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you see the output as they were </a:t>
            </a: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before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Suppose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you know that I smoke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A public health study could teach you that I am at risk for cancer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But it didn’t matter whether or not my data was part of it.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Has my “privacy” been compromised? </a:t>
            </a:r>
            <a:endParaRPr lang="en-US" sz="2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 smtClean="0">
                <a:solidFill>
                  <a:srgbClr val="000000"/>
                </a:solidFill>
                <a:latin typeface="Arial" pitchFamily="34" charset="0"/>
              </a:rPr>
              <a:t>Theorem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en-US" sz="2700" dirty="0" err="1">
                <a:solidFill>
                  <a:srgbClr val="000000"/>
                </a:solidFill>
                <a:latin typeface="Arial" pitchFamily="34" charset="0"/>
              </a:rPr>
              <a:t>Dwork-Naor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): Learning things about individuals is </a:t>
            </a:r>
            <a:r>
              <a:rPr lang="en-US" sz="2700" dirty="0" smtClean="0">
                <a:solidFill>
                  <a:srgbClr val="CC0000"/>
                </a:solidFill>
                <a:latin typeface="Arial" pitchFamily="34" charset="0"/>
              </a:rPr>
              <a:t>unavoidable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 the presence of external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information</a:t>
            </a: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Differential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privacy implies: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No matter what you know ahead of time,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You learn the same things about me 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whether or not I am in the database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639888"/>
            <a:ext cx="7292975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81" y="1619250"/>
            <a:ext cx="7313612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429000"/>
            <a:ext cx="90074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4200">
                <a:solidFill>
                  <a:srgbClr val="000000"/>
                </a:solidFill>
                <a:latin typeface="Arial" pitchFamily="34" charset="0"/>
              </a:rPr>
              <a:t>Why is this a good definition?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43000"/>
            <a:ext cx="9564687" cy="6407150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Consider an intruder trying to infer personal information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“Background knowledge”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= </a:t>
            </a: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prior distribution on data x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“Conclusions you draw”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= </a:t>
            </a: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posterior p(∙|</a:t>
            </a:r>
            <a:r>
              <a:rPr lang="en-US" sz="2700" i="1" dirty="0">
                <a:solidFill>
                  <a:srgbClr val="CC0000"/>
                </a:solidFill>
                <a:latin typeface="Arial" pitchFamily="34" charset="0"/>
              </a:rPr>
              <a:t>output</a:t>
            </a: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)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Experiment 0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: Run A(x)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Experiment </a:t>
            </a:r>
            <a:r>
              <a:rPr lang="en-US" sz="2700" i="1" dirty="0">
                <a:solidFill>
                  <a:srgbClr val="CC0000"/>
                </a:solidFill>
                <a:latin typeface="Arial" pitchFamily="34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: Run A(x</a:t>
            </a:r>
            <a:r>
              <a:rPr lang="en-US" sz="2700" baseline="-25000" dirty="0">
                <a:solidFill>
                  <a:srgbClr val="000000"/>
                </a:solidFill>
                <a:latin typeface="Arial" pitchFamily="34" charset="0"/>
              </a:rPr>
              <a:t>-i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) where x</a:t>
            </a:r>
            <a:r>
              <a:rPr lang="en-US" sz="2700" baseline="-25000" dirty="0">
                <a:solidFill>
                  <a:srgbClr val="000000"/>
                </a:solidFill>
                <a:latin typeface="Arial" pitchFamily="34" charset="0"/>
              </a:rPr>
              <a:t>-i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=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(x</a:t>
            </a:r>
            <a:r>
              <a:rPr lang="en-US" sz="27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,…,x</a:t>
            </a:r>
            <a:r>
              <a:rPr lang="en-US" sz="2700" baseline="-25000" dirty="0">
                <a:solidFill>
                  <a:srgbClr val="000000"/>
                </a:solidFill>
                <a:latin typeface="Arial" pitchFamily="34" charset="0"/>
              </a:rPr>
              <a:t>i-1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,0,x</a:t>
            </a:r>
            <a:r>
              <a:rPr lang="en-US" sz="2700" baseline="-25000" dirty="0">
                <a:solidFill>
                  <a:srgbClr val="000000"/>
                </a:solidFill>
                <a:latin typeface="Arial" pitchFamily="34" charset="0"/>
              </a:rPr>
              <a:t>i+1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,…,</a:t>
            </a:r>
            <a:r>
              <a:rPr lang="en-US" sz="2700" dirty="0" err="1">
                <a:solidFill>
                  <a:srgbClr val="000000"/>
                </a:solidFill>
                <a:latin typeface="Arial" pitchFamily="34" charset="0"/>
              </a:rPr>
              <a:t>x</a:t>
            </a:r>
            <a:r>
              <a:rPr lang="en-US" sz="2700" baseline="-25000" dirty="0" err="1">
                <a:solidFill>
                  <a:srgbClr val="000000"/>
                </a:solidFill>
                <a:latin typeface="Arial" pitchFamily="34" charset="0"/>
              </a:rPr>
              <a:t>n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) 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 dirty="0" smtClean="0">
                <a:solidFill>
                  <a:srgbClr val="000000"/>
                </a:solidFill>
                <a:latin typeface="Arial" pitchFamily="34" charset="0"/>
              </a:rPr>
              <a:t>Lemma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: ∀ prior, ∀ output</a:t>
            </a:r>
            <a:r>
              <a:rPr lang="en-US" sz="2700" i="1" dirty="0">
                <a:solidFill>
                  <a:srgbClr val="000000"/>
                </a:solidFill>
                <a:latin typeface="Arial" pitchFamily="34" charset="0"/>
              </a:rPr>
              <a:t>,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p</a:t>
            </a:r>
            <a:r>
              <a:rPr lang="en-US" sz="2700" baseline="-25000" dirty="0">
                <a:solidFill>
                  <a:srgbClr val="000000"/>
                </a:solidFill>
                <a:latin typeface="Arial" pitchFamily="34" charset="0"/>
              </a:rPr>
              <a:t>0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(∙|</a:t>
            </a:r>
            <a:r>
              <a:rPr lang="en-US" sz="2700" i="1" dirty="0">
                <a:solidFill>
                  <a:srgbClr val="000000"/>
                </a:solidFill>
                <a:latin typeface="Arial" pitchFamily="34" charset="0"/>
              </a:rPr>
              <a:t>output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) ≈ p</a:t>
            </a:r>
            <a:r>
              <a:rPr lang="en-US" sz="2700" baseline="-25000" dirty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(∙|</a:t>
            </a:r>
            <a:r>
              <a:rPr lang="en-US" sz="2700" i="1" dirty="0">
                <a:solidFill>
                  <a:srgbClr val="000000"/>
                </a:solidFill>
                <a:latin typeface="Arial" pitchFamily="34" charset="0"/>
              </a:rPr>
              <a:t>output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4930775"/>
            <a:ext cx="4171950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474913" y="4945063"/>
            <a:ext cx="4205287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Bayes’ rule with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6084888"/>
            <a:ext cx="41719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474913" y="6102350"/>
            <a:ext cx="42052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Bayes’ rule with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12713" y="5559425"/>
            <a:ext cx="153828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prior(x)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output</a:t>
            </a:r>
          </a:p>
        </p:txBody>
      </p:sp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6635750"/>
            <a:ext cx="3514725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5513388"/>
            <a:ext cx="3271837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6137275"/>
            <a:ext cx="19208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6497638"/>
            <a:ext cx="403225" cy="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5259388"/>
            <a:ext cx="1217613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8" y="6359525"/>
            <a:ext cx="1176337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8734425" y="5403850"/>
            <a:ext cx="138271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close</a:t>
            </a:r>
            <a:br>
              <a:rPr lang="en-US" sz="18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distributions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(distance ε)</a:t>
            </a:r>
          </a:p>
        </p:txBody>
      </p:sp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608638"/>
            <a:ext cx="277813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5397500"/>
            <a:ext cx="403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6232525"/>
            <a:ext cx="63500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5375275"/>
            <a:ext cx="63500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38" y="5608638"/>
            <a:ext cx="2762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3781425"/>
            <a:ext cx="9564687" cy="3783013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“Privacy” = change in one input leads to small change in output distribution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100">
                <a:solidFill>
                  <a:srgbClr val="006600"/>
                </a:solidFill>
                <a:latin typeface="Arial" pitchFamily="34" charset="0"/>
              </a:rPr>
              <a:t>What computational tasks can we achieve privately?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Lots of recent work, open questions</a:t>
            </a:r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What can we 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compute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privately?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290638"/>
            <a:ext cx="49117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301750"/>
            <a:ext cx="468947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1544638"/>
            <a:ext cx="350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571750"/>
            <a:ext cx="371475" cy="22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2084388"/>
            <a:ext cx="85725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1671638"/>
            <a:ext cx="16319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168525"/>
            <a:ext cx="17272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2508250"/>
            <a:ext cx="15144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1544638"/>
            <a:ext cx="287338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2243138"/>
            <a:ext cx="13970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2254250"/>
            <a:ext cx="128587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2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105025"/>
            <a:ext cx="106363" cy="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3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020888"/>
            <a:ext cx="119063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4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2105025"/>
            <a:ext cx="106362" cy="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5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98638"/>
            <a:ext cx="952500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6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766888"/>
            <a:ext cx="1155700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7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8" y="2613025"/>
            <a:ext cx="1397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7394575" y="2830513"/>
            <a:ext cx="1273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739063" y="1860550"/>
            <a:ext cx="569912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34840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2200275"/>
            <a:ext cx="1208088" cy="1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8743950" y="1890713"/>
            <a:ext cx="8778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A(</a:t>
            </a:r>
            <a:r>
              <a:rPr lang="en-US" sz="2200">
                <a:solidFill>
                  <a:srgbClr val="CC0000"/>
                </a:solidFill>
                <a:latin typeface="Arial" pitchFamily="34" charset="0"/>
              </a:rPr>
              <a:t>x’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pic>
        <p:nvPicPr>
          <p:cNvPr id="34842" name="Picture 2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60500"/>
            <a:ext cx="3603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3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49525"/>
            <a:ext cx="3937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4" name="Picture 2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032000"/>
            <a:ext cx="85725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5" name="Picture 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597025"/>
            <a:ext cx="172720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6" name="Picture 30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127250"/>
            <a:ext cx="183197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7" name="Picture 3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86025"/>
            <a:ext cx="160972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8" name="Picture 3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0500"/>
            <a:ext cx="30797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9" name="Picture 3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11388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0" name="Picture 34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211388"/>
            <a:ext cx="12700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1" name="Picture 35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052638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2" name="Picture 36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68500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3" name="Picture 37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06375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4" name="Picture 38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03388"/>
            <a:ext cx="304958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5" name="Picture 39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592388"/>
            <a:ext cx="139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2466975" y="2822575"/>
            <a:ext cx="1349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2832100" y="1857375"/>
            <a:ext cx="60166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34858" name="Picture 42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22500"/>
            <a:ext cx="1270000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3916363" y="1911350"/>
            <a:ext cx="919162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A(x)</a:t>
            </a:r>
          </a:p>
        </p:txBody>
      </p:sp>
      <p:pic>
        <p:nvPicPr>
          <p:cNvPr id="34860" name="Picture 44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914525"/>
            <a:ext cx="360362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“Privacy” = change in one input leads to small change in output distribution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100" dirty="0">
                <a:solidFill>
                  <a:srgbClr val="006600"/>
                </a:solidFill>
                <a:latin typeface="Arial" pitchFamily="34" charset="0"/>
              </a:rPr>
              <a:t>What computational tasks can we achieve privately?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A sample of research directions, circa 2009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Function approximation </a:t>
            </a:r>
            <a:r>
              <a:rPr lang="en-US" sz="2100" dirty="0">
                <a:solidFill>
                  <a:srgbClr val="0000CC"/>
                </a:solidFill>
                <a:latin typeface="Arial" pitchFamily="34" charset="0"/>
              </a:rPr>
              <a:t>[DDN, DN,BDMN,DMNS,NRS,BCDKMT]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Mechanism Design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 [MT]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Learning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[BDMN,KLNRS,CM]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Statistical estimation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[S,ZW,DL]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Synthetic Data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[MKAGV,BLR,DNRRV] 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Distributed protocols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[DKMMN,BNO]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Impossibility results / lower bounds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 [</a:t>
            </a:r>
            <a:r>
              <a:rPr lang="en-US" sz="2700" dirty="0" err="1">
                <a:solidFill>
                  <a:srgbClr val="0000CC"/>
                </a:solidFill>
                <a:latin typeface="Arial" pitchFamily="34" charset="0"/>
              </a:rPr>
              <a:t>DiNi,DMNS,DMT,KRSU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]</a:t>
            </a:r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What can we 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compute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privately?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2888" y="-16346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A sampling of results </a:t>
            </a: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(STOC,FOCS,PODS,VLDB,KDD,CRYPTO,...)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071563"/>
            <a:ext cx="9564687" cy="6408737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3100">
                <a:solidFill>
                  <a:srgbClr val="CC0000"/>
                </a:solidFill>
                <a:latin typeface="Arial" pitchFamily="34" charset="0"/>
              </a:rPr>
              <a:t>Basic Techniques</a:t>
            </a: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3100" i="1">
                <a:solidFill>
                  <a:srgbClr val="000000"/>
                </a:solidFill>
                <a:latin typeface="Arial" pitchFamily="34" charset="0"/>
              </a:rPr>
              <a:t>e.g.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noise addition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[Dwork-McSherry-Nissim-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S.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’06, NR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’07, ...]</a:t>
            </a:r>
            <a:r>
              <a:rPr lang="en-US" sz="2700">
                <a:solidFill>
                  <a:srgbClr val="0000CC"/>
                </a:solidFill>
                <a:latin typeface="Arial" pitchFamily="34" charset="0"/>
              </a:rPr>
              <a:t> 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Optimizations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 [BCDKMT’07, HRMS’10,LiHRMM’10,...]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Programming tool “PInQ”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[McSherry’09]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“exponential sampling”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[McSherry-Talwar’07]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3100">
                <a:solidFill>
                  <a:srgbClr val="CC0000"/>
                </a:solidFill>
                <a:latin typeface="Arial" pitchFamily="34" charset="0"/>
              </a:rPr>
              <a:t>Broad feasibility statements</a:t>
            </a: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3100" i="1">
                <a:solidFill>
                  <a:srgbClr val="000000"/>
                </a:solidFill>
                <a:latin typeface="Arial" pitchFamily="34" charset="0"/>
              </a:rPr>
              <a:t>e.g.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PAC Learning / classification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[KasiviswanathanLNR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 ’08]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Statistical estimation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[Wasserman-Zhou ’09, 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S.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’09, Dwork-Lei ’09]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Synthetic data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[Blum-Ligett-Roth ’08, DNRRV ’09, DRV ’10]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3100">
                <a:solidFill>
                  <a:srgbClr val="CC0000"/>
                </a:solidFill>
                <a:latin typeface="Arial" pitchFamily="34" charset="0"/>
              </a:rPr>
              <a:t>Distributed models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 [EGS’03, DKMMN’06, BNO’08, DMPR’10]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3100">
                <a:solidFill>
                  <a:srgbClr val="CC0000"/>
                </a:solidFill>
                <a:latin typeface="Arial" pitchFamily="34" charset="0"/>
              </a:rPr>
              <a:t>Impossibility results</a:t>
            </a: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[Dinur-Nissim’03, DMT’07,DY’08,KR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U’10, HT’10]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4863306"/>
            <a:ext cx="75263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This talk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37313"/>
          </a:xfrm>
        </p:spPr>
        <p:txBody>
          <a:bodyPr lIns="0" tIns="0" rIns="0" bIns="0" anchor="ctr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A Hurdle: External Information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One Approach: “Differential” privacy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Privacy ≈ “stability” to changes in input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Handles arbitrary external information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31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Example 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Techniques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Output perturbation</a:t>
            </a:r>
            <a:endParaRPr lang="en-US" dirty="0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Application: histogram 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</a:rPr>
              <a:t>estimators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6434138"/>
            <a:ext cx="9810750" cy="80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Global Sensitivity </a:t>
            </a:r>
            <a:r>
              <a:rPr lang="en-US" sz="3900">
                <a:solidFill>
                  <a:srgbClr val="0000CC"/>
                </a:solidFill>
                <a:latin typeface="Arial" pitchFamily="34" charset="0"/>
              </a:rPr>
              <a:t>[DMNS06]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3683000"/>
            <a:ext cx="9564687" cy="3895725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300">
                <a:solidFill>
                  <a:srgbClr val="CC0000"/>
                </a:solidFill>
                <a:latin typeface="Arial" pitchFamily="34" charset="0"/>
              </a:rPr>
              <a:t>Intuition</a:t>
            </a: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: </a:t>
            </a:r>
            <a:r>
              <a:rPr lang="en-US" sz="2300" b="1" i="1">
                <a:solidFill>
                  <a:srgbClr val="000000"/>
                </a:solidFill>
                <a:latin typeface="Arial" pitchFamily="34" charset="0"/>
              </a:rPr>
              <a:t>f</a:t>
            </a:r>
            <a:r>
              <a:rPr lang="en-US" sz="2300" b="1">
                <a:solidFill>
                  <a:srgbClr val="000000"/>
                </a:solidFill>
                <a:latin typeface="Arial" pitchFamily="34" charset="0"/>
              </a:rPr>
              <a:t>(x) </a:t>
            </a: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can be released accurately when </a:t>
            </a:r>
            <a:r>
              <a:rPr lang="en-US" sz="2300" b="1" i="1">
                <a:solidFill>
                  <a:srgbClr val="000000"/>
                </a:solidFill>
                <a:latin typeface="Arial" pitchFamily="34" charset="0"/>
              </a:rPr>
              <a:t>f</a:t>
            </a: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 is insensitive to individual entries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300">
                <a:solidFill>
                  <a:srgbClr val="CC0000"/>
                </a:solidFill>
                <a:latin typeface="Arial" pitchFamily="34" charset="0"/>
              </a:rPr>
              <a:t>Global Sensitivity</a:t>
            </a: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: 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Example: 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809750"/>
            <a:ext cx="1217612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903663" y="1058863"/>
            <a:ext cx="240188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Server/agency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916113" y="1058863"/>
            <a:ext cx="16256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Individuals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555750"/>
            <a:ext cx="3603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946275"/>
            <a:ext cx="3603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644775"/>
            <a:ext cx="39211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2136775"/>
            <a:ext cx="85725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703388"/>
            <a:ext cx="17272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2179638"/>
            <a:ext cx="1863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581275"/>
            <a:ext cx="1600200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6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565275"/>
            <a:ext cx="23495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7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073275"/>
            <a:ext cx="223837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8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708275"/>
            <a:ext cx="245586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445000" y="2933700"/>
            <a:ext cx="13509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local random coins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810125" y="1968500"/>
            <a:ext cx="609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7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40981" name="Picture 2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2370138"/>
            <a:ext cx="1789113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826125" y="2041525"/>
            <a:ext cx="165417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200" b="1" i="1">
                <a:solidFill>
                  <a:srgbClr val="CC0000"/>
                </a:solidFill>
                <a:latin typeface="Arial" pitchFamily="34" charset="0"/>
              </a:rPr>
              <a:t>f</a:t>
            </a:r>
            <a:r>
              <a:rPr lang="en-US" sz="2200" b="1">
                <a:solidFill>
                  <a:srgbClr val="CC0000"/>
                </a:solidFill>
                <a:latin typeface="Arial" pitchFamily="34" charset="0"/>
              </a:rPr>
              <a:t>(x)</a:t>
            </a:r>
            <a:r>
              <a:rPr lang="en-US" sz="2200">
                <a:solidFill>
                  <a:srgbClr val="CC0000"/>
                </a:solidFill>
                <a:latin typeface="Arial" pitchFamily="34" charset="0"/>
              </a:rPr>
              <a:t> + noise</a:t>
            </a:r>
          </a:p>
        </p:txBody>
      </p:sp>
      <p:pic>
        <p:nvPicPr>
          <p:cNvPr id="40983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4243388"/>
            <a:ext cx="1746250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4" name="Picture 2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4676775"/>
            <a:ext cx="55149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5" name="Picture 2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4814888"/>
            <a:ext cx="5006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6" name="Picture 2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5" y="5553333"/>
            <a:ext cx="189547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6908800" y="2074863"/>
            <a:ext cx="24018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User</a:t>
            </a:r>
          </a:p>
        </p:txBody>
      </p:sp>
      <p:pic>
        <p:nvPicPr>
          <p:cNvPr id="40988" name="Picture 2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677025"/>
            <a:ext cx="9271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Example: Histograms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Say x</a:t>
            </a:r>
            <a:r>
              <a:rPr lang="en-US" sz="31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,x</a:t>
            </a:r>
            <a:r>
              <a:rPr lang="en-US" sz="3100" baseline="-25000" dirty="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,...,</a:t>
            </a:r>
            <a:r>
              <a:rPr lang="en-US" sz="3100" dirty="0" err="1">
                <a:solidFill>
                  <a:srgbClr val="000000"/>
                </a:solidFill>
                <a:latin typeface="Arial" pitchFamily="34" charset="0"/>
              </a:rPr>
              <a:t>x</a:t>
            </a:r>
            <a:r>
              <a:rPr lang="en-US" sz="3100" baseline="-25000" dirty="0" err="1">
                <a:solidFill>
                  <a:srgbClr val="000000"/>
                </a:solidFill>
                <a:latin typeface="Arial" pitchFamily="34" charset="0"/>
              </a:rPr>
              <a:t>n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 in domain D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Partition D into d disjoint bins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Courier New" pitchFamily="49" charset="0"/>
              <a:buChar char="o"/>
            </a:pPr>
            <a:endParaRPr lang="en-US" sz="2700" dirty="0" smtClean="0">
              <a:solidFill>
                <a:srgbClr val="0000CC"/>
              </a:solidFill>
              <a:latin typeface="Arial" pitchFamily="34" charset="0"/>
            </a:endParaRPr>
          </a:p>
          <a:p>
            <a:pPr marL="571500" lvl="2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</a:pPr>
            <a:endParaRPr lang="en-US" sz="2700" dirty="0" smtClean="0">
              <a:solidFill>
                <a:srgbClr val="0000CC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Courier New" pitchFamily="49" charset="0"/>
              <a:buChar char="o"/>
            </a:pPr>
            <a:r>
              <a:rPr lang="en-US" sz="2700" dirty="0" err="1" smtClean="0">
                <a:solidFill>
                  <a:srgbClr val="0000CC"/>
                </a:solidFill>
                <a:latin typeface="Arial" pitchFamily="34" charset="0"/>
              </a:rPr>
              <a:t>GS</a:t>
            </a:r>
            <a:r>
              <a:rPr lang="en-US" sz="2700" i="1" baseline="-25000" dirty="0" err="1" smtClean="0">
                <a:solidFill>
                  <a:srgbClr val="0000CC"/>
                </a:solidFill>
                <a:latin typeface="Arial" pitchFamily="34" charset="0"/>
              </a:rPr>
              <a:t>f</a:t>
            </a:r>
            <a:r>
              <a:rPr lang="en-US" sz="2700" dirty="0" smtClean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= 1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Sufficient to add noise to each count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200400"/>
            <a:ext cx="11985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5080000"/>
            <a:ext cx="2921000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2057400"/>
            <a:ext cx="8151813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Privacy in Statistical Databases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b="1">
                <a:solidFill>
                  <a:srgbClr val="000000"/>
                </a:solidFill>
                <a:latin typeface="Arial" pitchFamily="34" charset="0"/>
              </a:rPr>
              <a:t>Two conflicting goals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CC0000"/>
                </a:solidFill>
                <a:latin typeface="Arial" pitchFamily="34" charset="0"/>
              </a:rPr>
              <a:t>Utility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: Users can extract “global” statistics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CC0000"/>
                </a:solidFill>
                <a:latin typeface="Arial" pitchFamily="34" charset="0"/>
              </a:rPr>
              <a:t>“Privacy”</a:t>
            </a: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: Individual information stays hidden</a:t>
            </a:r>
            <a:endParaRPr lang="en-US"/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700" b="1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b="1">
                <a:solidFill>
                  <a:srgbClr val="000000"/>
                </a:solidFill>
                <a:latin typeface="Arial" pitchFamily="34" charset="0"/>
              </a:rPr>
              <a:t>How can we define these precisely?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Variations on model studied in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rgbClr val="CC0000"/>
                </a:solidFill>
                <a:latin typeface="Arial" pitchFamily="34" charset="0"/>
              </a:rPr>
              <a:t>Statistics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(“statistical disclosure control”)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rgbClr val="CC0000"/>
                </a:solidFill>
                <a:latin typeface="Arial" pitchFamily="34" charset="0"/>
              </a:rPr>
              <a:t>Data mining / database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(“privacy-preserving data mining” *)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Recently: theoretical computer science</a:t>
            </a:r>
            <a:endParaRPr lang="en-US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2200">
                <a:solidFill>
                  <a:srgbClr val="CC0000"/>
                </a:solidFill>
                <a:latin typeface="Arial" pitchFamily="34" charset="0"/>
              </a:rPr>
              <a:t>Rigorous analysis</a:t>
            </a: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 of privacy + utility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Example: Histograms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Say x</a:t>
            </a:r>
            <a:r>
              <a:rPr lang="en-US" sz="310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,x</a:t>
            </a:r>
            <a:r>
              <a:rPr lang="en-US" sz="3100" baseline="-25000" dirty="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,...,</a:t>
            </a:r>
            <a:r>
              <a:rPr lang="en-US" sz="3100" dirty="0" err="1">
                <a:solidFill>
                  <a:srgbClr val="000000"/>
                </a:solidFill>
                <a:latin typeface="Arial" pitchFamily="34" charset="0"/>
              </a:rPr>
              <a:t>x</a:t>
            </a:r>
            <a:r>
              <a:rPr lang="en-US" sz="3100" baseline="-25000" dirty="0" err="1">
                <a:solidFill>
                  <a:srgbClr val="000000"/>
                </a:solidFill>
                <a:latin typeface="Arial" pitchFamily="34" charset="0"/>
              </a:rPr>
              <a:t>n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 in domain D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Partition D into d disjoint bins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Courier New" pitchFamily="49" charset="0"/>
              <a:buChar char="o"/>
            </a:pPr>
            <a:endParaRPr lang="en-US" sz="2700" dirty="0" smtClean="0">
              <a:solidFill>
                <a:srgbClr val="0000CC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Courier New" pitchFamily="49" charset="0"/>
              <a:buChar char="o"/>
            </a:pPr>
            <a:r>
              <a:rPr lang="en-US" sz="2700" dirty="0" err="1" smtClean="0">
                <a:solidFill>
                  <a:srgbClr val="0000CC"/>
                </a:solidFill>
                <a:latin typeface="Arial" pitchFamily="34" charset="0"/>
              </a:rPr>
              <a:t>GS</a:t>
            </a:r>
            <a:r>
              <a:rPr lang="en-US" sz="2700" i="1" baseline="-25000" dirty="0" err="1" smtClean="0">
                <a:solidFill>
                  <a:srgbClr val="0000CC"/>
                </a:solidFill>
                <a:latin typeface="Arial" pitchFamily="34" charset="0"/>
              </a:rPr>
              <a:t>f</a:t>
            </a:r>
            <a:r>
              <a:rPr lang="en-US" sz="2700" dirty="0" smtClean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= 1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Sufficient to add noise to each count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Example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 = [0,1]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bins = intervals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819400"/>
            <a:ext cx="11985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5080000"/>
            <a:ext cx="2921000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2052637"/>
            <a:ext cx="8151813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Contingency Tables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Work horse of releases from US statistical agencies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Frequencies of combinations of set of categorical attributes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Treat as a “histogram”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Eight bins (O+,O-,...,AB+,AB-)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Add constant noise to counts 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to achieve differential privacy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Change to proportions is 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Problem for practice: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Some entries may be negative. Multiple tables inconsistent.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Multiple noisy tables can be “rounded” to a </a:t>
            </a: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consistent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set of tables corresponding to real data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[Barak et al., 2007]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190750"/>
            <a:ext cx="3725863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040316"/>
            <a:ext cx="741362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9" y="5465376"/>
            <a:ext cx="981233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628775"/>
            <a:ext cx="33782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Covariance Matrix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766944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Suppose each person’s data is a real vector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Database is a matrix X 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The covariance matrix of X is </a:t>
            </a:r>
            <a:br>
              <a:rPr lang="en-US" sz="31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(roughly) the matrix 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b="1" dirty="0">
                <a:solidFill>
                  <a:srgbClr val="000000"/>
                </a:solidFill>
                <a:latin typeface="Arial" pitchFamily="34" charset="0"/>
              </a:rPr>
              <a:t>Lemma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: If </a:t>
            </a: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					    then </a:t>
            </a:r>
            <a:r>
              <a:rPr lang="en-US" sz="3100" dirty="0" err="1">
                <a:solidFill>
                  <a:srgbClr val="0000CC"/>
                </a:solidFill>
                <a:latin typeface="Arial" pitchFamily="34" charset="0"/>
              </a:rPr>
              <a:t>GS</a:t>
            </a:r>
            <a:r>
              <a:rPr lang="en-US" sz="3100" baseline="-25000" dirty="0" err="1">
                <a:solidFill>
                  <a:srgbClr val="0000CC"/>
                </a:solidFill>
                <a:latin typeface="Arial" pitchFamily="34" charset="0"/>
              </a:rPr>
              <a:t>f</a:t>
            </a:r>
            <a:r>
              <a:rPr lang="en-US" sz="3100" dirty="0">
                <a:solidFill>
                  <a:srgbClr val="0000CC"/>
                </a:solidFill>
                <a:latin typeface="Arial" pitchFamily="34" charset="0"/>
              </a:rPr>
              <a:t> ≤ 1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sz="2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b="1" dirty="0" smtClean="0">
                <a:solidFill>
                  <a:srgbClr val="000000"/>
                </a:solidFill>
                <a:latin typeface="Arial" pitchFamily="34" charset="0"/>
              </a:rPr>
              <a:t>Proof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: Write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Observe that 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Constant 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noise per entry suffices for differential privacy</a:t>
            </a:r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3068638"/>
            <a:ext cx="2319338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1755775"/>
            <a:ext cx="2879725" cy="18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4544969"/>
            <a:ext cx="4308475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34" y="3729918"/>
            <a:ext cx="4181475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65" y="4987581"/>
            <a:ext cx="263683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Using global sensitivity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Many natural functions have low sensitivity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i="1" dirty="0">
                <a:solidFill>
                  <a:srgbClr val="000000"/>
                </a:solidFill>
                <a:latin typeface="Arial" pitchFamily="34" charset="0"/>
              </a:rPr>
              <a:t>e.g.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, sample mean, histogram, covariance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matrix…</a:t>
            </a: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sz="31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More 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generally, view as “programming interface”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sz="27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Many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algorithms can be expressed as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 a sequence of </a:t>
            </a:r>
            <a:r>
              <a:rPr lang="en-US" sz="2800" dirty="0">
                <a:solidFill>
                  <a:srgbClr val="CC0000"/>
                </a:solidFill>
                <a:latin typeface="Arial" pitchFamily="34" charset="0"/>
              </a:rPr>
              <a:t>low-sensitivity queries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[BDMN, FFKN, MW]</a:t>
            </a:r>
            <a:endParaRPr lang="en-US" dirty="0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200" i="1" dirty="0">
                <a:solidFill>
                  <a:srgbClr val="000000"/>
                </a:solidFill>
                <a:latin typeface="Arial" pitchFamily="34" charset="0"/>
              </a:rPr>
              <a:t>e.g.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, gradient ascent, k-means </a:t>
            </a:r>
            <a:endParaRPr 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227138"/>
            <a:ext cx="55149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1374775"/>
            <a:ext cx="5006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Current topics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Convex optimization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When are optimal solutions “robust”? 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Initial ideas: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</a:t>
            </a:r>
            <a:r>
              <a:rPr lang="en-US" sz="2700" dirty="0" err="1">
                <a:solidFill>
                  <a:srgbClr val="0000CC"/>
                </a:solidFill>
                <a:latin typeface="Arial" pitchFamily="34" charset="0"/>
              </a:rPr>
              <a:t>Chaudhuri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700" i="1" dirty="0">
                <a:solidFill>
                  <a:srgbClr val="0000CC"/>
                </a:solidFill>
                <a:latin typeface="Arial" pitchFamily="34" charset="0"/>
              </a:rPr>
              <a:t>et al.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, ‘08, ‘10]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Network (= graph) analysis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What can you release while remaining robust to insertions / deletions of </a:t>
            </a:r>
            <a:r>
              <a:rPr lang="en-US" sz="2700" dirty="0">
                <a:solidFill>
                  <a:srgbClr val="CC0000"/>
                </a:solidFill>
                <a:latin typeface="Arial" pitchFamily="34" charset="0"/>
              </a:rPr>
              <a:t>vertices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? (Following </a:t>
            </a:r>
            <a:r>
              <a:rPr lang="en-US" sz="2700" dirty="0">
                <a:solidFill>
                  <a:srgbClr val="0000CC"/>
                </a:solidFill>
                <a:latin typeface="Arial" pitchFamily="34" charset="0"/>
              </a:rPr>
              <a:t>[Hays et al., 2009]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)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Releasing 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many statistics with meaningful noise levels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Following [Blum, </a:t>
            </a:r>
            <a:r>
              <a:rPr lang="en-US" sz="2700" dirty="0" err="1">
                <a:solidFill>
                  <a:srgbClr val="000000"/>
                </a:solidFill>
                <a:latin typeface="Arial" pitchFamily="34" charset="0"/>
              </a:rPr>
              <a:t>Ligett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, Roth 08, ...]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Other </a:t>
            </a:r>
            <a:r>
              <a:rPr lang="en-US" sz="3100" dirty="0">
                <a:solidFill>
                  <a:srgbClr val="CC0000"/>
                </a:solidFill>
                <a:latin typeface="Arial" pitchFamily="34" charset="0"/>
              </a:rPr>
              <a:t>meaningful</a:t>
            </a: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 definitions of privacy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Conclusions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3100" dirty="0">
                <a:solidFill>
                  <a:srgbClr val="CC0000"/>
                </a:solidFill>
                <a:latin typeface="Arial" pitchFamily="34" charset="0"/>
              </a:rPr>
              <a:t>Define privacy in terms of my effect on output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Meaningful despite arbitrary external information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 should participate if I get benefit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3100" dirty="0">
                <a:solidFill>
                  <a:srgbClr val="CC0000"/>
                </a:solidFill>
                <a:latin typeface="Arial" pitchFamily="34" charset="0"/>
              </a:rPr>
              <a:t>What can we compute with rigorous guarantees?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Illustration: </a:t>
            </a:r>
            <a:endParaRPr lang="en-US" dirty="0"/>
          </a:p>
          <a:p>
            <a:pPr marL="1257300" lvl="3" indent="-2286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Noise addition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Other </a:t>
            </a: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definitions? How can we exploit uncertainty?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3100" dirty="0">
                <a:solidFill>
                  <a:srgbClr val="CC0000"/>
                </a:solidFill>
                <a:latin typeface="Arial" pitchFamily="34" charset="0"/>
              </a:rPr>
              <a:t>How can we reason about privacy, more broadly?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2982"/>
            <a:ext cx="658495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This talk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37313"/>
          </a:xfrm>
        </p:spPr>
        <p:txBody>
          <a:bodyPr lIns="0" tIns="0" rIns="0" bIns="0" anchor="ctr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Why is this hard?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External information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“Aggregate” statistics can leak info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>
                <a:solidFill>
                  <a:srgbClr val="000000"/>
                </a:solidFill>
                <a:latin typeface="Arial" pitchFamily="34" charset="0"/>
              </a:rPr>
              <a:t>One Approach: “Differential” privacy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Handles arbitrary external information 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Privacy ≈ “stability” to changes in input</a:t>
            </a:r>
            <a:endParaRPr lang="en-US" dirty="0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sz="2700" dirty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solidFill>
                  <a:srgbClr val="000000"/>
                </a:solidFill>
                <a:latin typeface="Arial" pitchFamily="34" charset="0"/>
              </a:rPr>
              <a:t>Example techniques</a:t>
            </a:r>
            <a:endParaRPr lang="en-US" sz="3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External Information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471988"/>
            <a:ext cx="9564687" cy="3092450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Users have external information sources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Can’t assume we know the sources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Anonymization schemes regularly broken, 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e.g.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>
                <a:solidFill>
                  <a:srgbClr val="000000"/>
                </a:solidFill>
                <a:latin typeface="Arial" pitchFamily="34" charset="0"/>
              </a:rPr>
              <a:t>Netflix via IMDB [Narayanan-Shmatikov, 2008]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>
                <a:solidFill>
                  <a:srgbClr val="000000"/>
                </a:solidFill>
                <a:latin typeface="Arial" pitchFamily="34" charset="0"/>
              </a:rPr>
              <a:t>“Composition attacks” [Ganta-Kasiviswanathan-S., 2008]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>
                <a:solidFill>
                  <a:srgbClr val="000000"/>
                </a:solidFill>
                <a:latin typeface="Arial" pitchFamily="34" charset="0"/>
              </a:rPr>
              <a:t>...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1587500"/>
            <a:ext cx="773113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478838" y="1325563"/>
            <a:ext cx="13493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>
                <a:solidFill>
                  <a:srgbClr val="0000CC"/>
                </a:solidFill>
                <a:latin typeface="Arial" pitchFamily="34" charset="0"/>
              </a:rPr>
              <a:t>Internet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478838" y="1905000"/>
            <a:ext cx="1693862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>
                <a:solidFill>
                  <a:srgbClr val="0000CC"/>
                </a:solidFill>
                <a:latin typeface="Arial" pitchFamily="34" charset="0"/>
              </a:rPr>
              <a:t>Social network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324850" y="2820988"/>
            <a:ext cx="2016125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>
                <a:solidFill>
                  <a:srgbClr val="0000CC"/>
                </a:solidFill>
                <a:latin typeface="Arial" pitchFamily="34" charset="0"/>
              </a:rPr>
              <a:t>Other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CC"/>
                </a:solidFill>
                <a:latin typeface="Arial" pitchFamily="34" charset="0"/>
              </a:rPr>
              <a:t>anonymized data sets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2041525"/>
            <a:ext cx="13462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490788" y="1195388"/>
            <a:ext cx="26701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Server/agency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80988" y="1195388"/>
            <a:ext cx="17954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Individuals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365875" y="1241425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Users</a:t>
            </a:r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755775"/>
            <a:ext cx="4032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190750"/>
            <a:ext cx="4032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962275"/>
            <a:ext cx="4349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2390775"/>
            <a:ext cx="96837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1914525"/>
            <a:ext cx="1906588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444750"/>
            <a:ext cx="2065338" cy="2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898775"/>
            <a:ext cx="1779588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766888"/>
            <a:ext cx="246063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2327275"/>
            <a:ext cx="24447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322638"/>
            <a:ext cx="255588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500438" y="2206625"/>
            <a:ext cx="6651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53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867025"/>
            <a:ext cx="1408113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274888"/>
            <a:ext cx="889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4743450" y="1943100"/>
            <a:ext cx="10191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queries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732338" y="2590800"/>
            <a:ext cx="10191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answers</a:t>
            </a:r>
          </a:p>
        </p:txBody>
      </p:sp>
      <p:pic>
        <p:nvPicPr>
          <p:cNvPr id="6172" name="Picture 2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735138"/>
            <a:ext cx="189547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5681663" y="1774825"/>
            <a:ext cx="27146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530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4532313" y="1789113"/>
            <a:ext cx="2698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5300">
                <a:solidFill>
                  <a:srgbClr val="000000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6016625" y="1835150"/>
            <a:ext cx="17526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Government,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researchers,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businesses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(or) 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Malicious</a:t>
            </a:r>
            <a:endParaRPr lang="en-US"/>
          </a:p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adversary</a:t>
            </a:r>
          </a:p>
        </p:txBody>
      </p:sp>
      <p:pic>
        <p:nvPicPr>
          <p:cNvPr id="6176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0638"/>
            <a:ext cx="7483475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4200">
                <a:solidFill>
                  <a:srgbClr val="000000"/>
                </a:solidFill>
                <a:latin typeface="Arial" pitchFamily="34" charset="0"/>
              </a:rPr>
              <a:t>Netflix Data Release </a:t>
            </a:r>
            <a:r>
              <a:rPr lang="en-US" sz="2400">
                <a:solidFill>
                  <a:srgbClr val="0000CC"/>
                </a:solidFill>
                <a:latin typeface="Arial" pitchFamily="34" charset="0"/>
              </a:rPr>
              <a:t>[Narayanan-Shmatikov 2008]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1793875"/>
            <a:ext cx="4181475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451350" y="2160588"/>
            <a:ext cx="10937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User 1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51350" y="2668588"/>
            <a:ext cx="10937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User 2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430713" y="5149850"/>
            <a:ext cx="11811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User N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384800" y="1373187"/>
            <a:ext cx="1050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Item 1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23000" y="1365422"/>
            <a:ext cx="10525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Item 2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8877300" y="1365421"/>
            <a:ext cx="1139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Item M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55700"/>
            <a:ext cx="9564687" cy="6408738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>
                <a:solidFill>
                  <a:srgbClr val="000000"/>
                </a:solidFill>
                <a:latin typeface="Arial" pitchFamily="34" charset="0"/>
              </a:rPr>
              <a:t>Ratings for subset of </a:t>
            </a:r>
            <a:br>
              <a:rPr lang="en-US" sz="2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900" dirty="0">
                <a:solidFill>
                  <a:srgbClr val="000000"/>
                </a:solidFill>
                <a:latin typeface="Arial" pitchFamily="34" charset="0"/>
              </a:rPr>
              <a:t>movies and users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>
                <a:solidFill>
                  <a:srgbClr val="000000"/>
                </a:solidFill>
                <a:latin typeface="Arial" pitchFamily="34" charset="0"/>
              </a:rPr>
              <a:t>Usernames replaced </a:t>
            </a:r>
            <a:br>
              <a:rPr lang="en-US" sz="2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900" dirty="0">
                <a:solidFill>
                  <a:srgbClr val="000000"/>
                </a:solidFill>
                <a:latin typeface="Arial" pitchFamily="34" charset="0"/>
              </a:rPr>
              <a:t>with random IDs</a:t>
            </a:r>
            <a:endParaRPr lang="en-US" dirty="0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900" dirty="0">
                <a:solidFill>
                  <a:srgbClr val="000000"/>
                </a:solidFill>
                <a:latin typeface="Arial" pitchFamily="34" charset="0"/>
              </a:rPr>
              <a:t>Some additional </a:t>
            </a:r>
            <a:br>
              <a:rPr lang="en-US" sz="2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900" dirty="0">
                <a:solidFill>
                  <a:srgbClr val="000000"/>
                </a:solidFill>
                <a:latin typeface="Arial" pitchFamily="34" charset="0"/>
              </a:rPr>
              <a:t>perturbation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054850" y="7210425"/>
            <a:ext cx="296227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Credit: Arvind Narayanan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“Composition” Attacks</a:t>
            </a:r>
            <a:r>
              <a:rPr lang="en-US" sz="3100">
                <a:solidFill>
                  <a:srgbClr val="CC0000"/>
                </a:solidFill>
                <a:latin typeface="Arial" pitchFamily="34" charset="0"/>
              </a:rPr>
              <a:t>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[Ganta-Kasiviswanathan-S., KDD 2008]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035425"/>
            <a:ext cx="9564687" cy="3529013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900">
                <a:solidFill>
                  <a:srgbClr val="CC0000"/>
                </a:solidFill>
                <a:latin typeface="Arial" pitchFamily="34" charset="0"/>
              </a:rPr>
              <a:t>Example: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two hospitals serve overlapping populations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What if they 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independently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release “anonymized” statistics?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900">
                <a:solidFill>
                  <a:srgbClr val="CC0000"/>
                </a:solidFill>
                <a:latin typeface="Arial" pitchFamily="34" charset="0"/>
              </a:rPr>
              <a:t>Composition attack: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Combine independent releases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Popular anonymization schemes leak lots of information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Litmus test for a proposed scheme’s reasonability?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06438" y="969963"/>
            <a:ext cx="179387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Individuals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2740025"/>
            <a:ext cx="13446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740150" y="2789238"/>
            <a:ext cx="12858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Hospital B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835275"/>
            <a:ext cx="1420813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283200" y="3033713"/>
            <a:ext cx="10191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stats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565275"/>
            <a:ext cx="1346200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2009775"/>
            <a:ext cx="1419225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283200" y="1719263"/>
            <a:ext cx="10191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stats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740150" y="1616075"/>
            <a:ext cx="12858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Hospital A</a:t>
            </a:r>
          </a:p>
        </p:txBody>
      </p:sp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00250"/>
            <a:ext cx="184308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90750"/>
            <a:ext cx="1831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787525"/>
            <a:ext cx="1895475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587500"/>
            <a:ext cx="24447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2263775"/>
            <a:ext cx="160337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74888"/>
            <a:ext cx="127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6138"/>
            <a:ext cx="117475" cy="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9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41525"/>
            <a:ext cx="128587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0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12725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952750"/>
            <a:ext cx="244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2" name="Picture 2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497138"/>
            <a:ext cx="244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3206750"/>
            <a:ext cx="2181225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655888"/>
            <a:ext cx="1895475" cy="5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32025"/>
            <a:ext cx="1863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057525" y="969963"/>
            <a:ext cx="2667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Servers</a:t>
            </a:r>
          </a:p>
        </p:txBody>
      </p:sp>
      <p:pic>
        <p:nvPicPr>
          <p:cNvPr id="12317" name="Picture 2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1925638"/>
            <a:ext cx="1441450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483350" y="1939925"/>
            <a:ext cx="1466850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Attacker</a:t>
            </a:r>
          </a:p>
        </p:txBody>
      </p:sp>
      <p:pic>
        <p:nvPicPr>
          <p:cNvPr id="12319" name="Picture 3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2560638"/>
            <a:ext cx="434975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8232775" y="2228850"/>
            <a:ext cx="173831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sensitive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962025"/>
            <a:ext cx="4308475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195638"/>
            <a:ext cx="3948113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“Composition” Attacks</a:t>
            </a:r>
            <a:r>
              <a:rPr lang="en-US" sz="3100">
                <a:solidFill>
                  <a:srgbClr val="CC0000"/>
                </a:solidFill>
                <a:latin typeface="Arial" pitchFamily="34" charset="0"/>
              </a:rPr>
              <a:t>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[Ganta-Kasiviswanathan-S., KDD 2008]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035425"/>
            <a:ext cx="9564687" cy="3529013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900">
                <a:solidFill>
                  <a:srgbClr val="CC0000"/>
                </a:solidFill>
                <a:latin typeface="Arial" pitchFamily="34" charset="0"/>
              </a:rPr>
              <a:t>Example: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two hospitals serve overlapping populations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What if they 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independently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release “anonymized” statistics?</a:t>
            </a:r>
            <a:endParaRPr lang="en-US"/>
          </a:p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CC0000"/>
              </a:buClr>
              <a:buFontTx/>
              <a:buChar char="•"/>
            </a:pPr>
            <a:r>
              <a:rPr lang="en-US" sz="2900">
                <a:solidFill>
                  <a:srgbClr val="CC0000"/>
                </a:solidFill>
                <a:latin typeface="Arial" pitchFamily="34" charset="0"/>
              </a:rPr>
              <a:t>Composition attack: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Combine independent releases 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Popular anonymization schemes leak lots of information</a:t>
            </a:r>
            <a:endParaRPr lang="en-US"/>
          </a:p>
          <a:p>
            <a:pPr marL="857250" lvl="2" indent="-28575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Litmus test for a proposed scheme’s reasonability?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06438" y="969963"/>
            <a:ext cx="179387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Individuals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2740025"/>
            <a:ext cx="13446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740150" y="2789238"/>
            <a:ext cx="12858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Hospital B</a:t>
            </a:r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835275"/>
            <a:ext cx="1420813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283200" y="3033713"/>
            <a:ext cx="10191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stats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565275"/>
            <a:ext cx="1346200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2009775"/>
            <a:ext cx="1419225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157913" y="1041400"/>
            <a:ext cx="3940175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“Adam has either diabetes </a:t>
            </a:r>
            <a:br>
              <a:rPr lang="en-US" sz="21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or high blood pressure”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740150" y="1616075"/>
            <a:ext cx="12858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Hospital A</a:t>
            </a:r>
          </a:p>
        </p:txBody>
      </p:sp>
      <p:pic>
        <p:nvPicPr>
          <p:cNvPr id="1332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00250"/>
            <a:ext cx="184308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9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90750"/>
            <a:ext cx="1831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787525"/>
            <a:ext cx="1895475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1671638"/>
            <a:ext cx="53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1809750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3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819275"/>
            <a:ext cx="138112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4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60525"/>
            <a:ext cx="117475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5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587500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6" name="Picture 2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671638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2127250"/>
            <a:ext cx="53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2263775"/>
            <a:ext cx="160337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9" name="Picture 2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74888"/>
            <a:ext cx="127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0" name="Picture 2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6138"/>
            <a:ext cx="117475" cy="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41525"/>
            <a:ext cx="128587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2" name="Picture 3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12725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3" name="Picture 3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3036888"/>
            <a:ext cx="53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3175000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5" name="Picture 3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3184525"/>
            <a:ext cx="138112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6" name="Picture 34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25775"/>
            <a:ext cx="117475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7" name="Picture 35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952750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8" name="Picture 36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036888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9" name="Picture 37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2581275"/>
            <a:ext cx="539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0" name="Picture 3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2719388"/>
            <a:ext cx="1492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1" name="Picture 39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730500"/>
            <a:ext cx="138112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2" name="Picture 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71750"/>
            <a:ext cx="1174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3" name="Picture 41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497138"/>
            <a:ext cx="117475" cy="1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4" name="Picture 4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581275"/>
            <a:ext cx="107950" cy="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5" name="Picture 4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3502025"/>
            <a:ext cx="53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6" name="Picture 4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3629025"/>
            <a:ext cx="149225" cy="1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7" name="Picture 45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3640138"/>
            <a:ext cx="138112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8" name="Picture 46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92500"/>
            <a:ext cx="11747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9" name="Picture 47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3406775"/>
            <a:ext cx="117475" cy="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0" name="Picture 48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492500"/>
            <a:ext cx="1079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1" name="Picture 49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206750"/>
            <a:ext cx="1874838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2" name="Picture 50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655888"/>
            <a:ext cx="1895475" cy="5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3" name="Picture 51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32025"/>
            <a:ext cx="1863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057525" y="969963"/>
            <a:ext cx="2667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Servers</a:t>
            </a:r>
          </a:p>
        </p:txBody>
      </p:sp>
      <p:pic>
        <p:nvPicPr>
          <p:cNvPr id="13365" name="Picture 53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1925638"/>
            <a:ext cx="1441450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6483350" y="1939925"/>
            <a:ext cx="1466850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Attacker</a:t>
            </a:r>
          </a:p>
        </p:txBody>
      </p:sp>
      <p:pic>
        <p:nvPicPr>
          <p:cNvPr id="13367" name="Picture 55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2560638"/>
            <a:ext cx="434975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8232775" y="2228850"/>
            <a:ext cx="173831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sensitive information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5975350" y="3425825"/>
            <a:ext cx="393858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“Adam has either diabetes </a:t>
            </a:r>
            <a:br>
              <a:rPr lang="en-US" sz="21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100">
                <a:solidFill>
                  <a:srgbClr val="000000"/>
                </a:solidFill>
                <a:latin typeface="Arial" pitchFamily="34" charset="0"/>
              </a:rPr>
              <a:t>or emphyzema”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5283200" y="1719263"/>
            <a:ext cx="10191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stats</a:t>
            </a:r>
            <a:r>
              <a:rPr lang="en-US" sz="2700" baseline="-250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9000"/>
            <a:ext cx="96742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2413" y="112713"/>
            <a:ext cx="9564687" cy="903287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“Composition” Attacks</a:t>
            </a:r>
            <a:r>
              <a:rPr lang="en-US" sz="3100">
                <a:solidFill>
                  <a:srgbClr val="CC0000"/>
                </a:solidFill>
                <a:latin typeface="Arial" pitchFamily="34" charset="0"/>
              </a:rPr>
              <a:t> </a:t>
            </a:r>
            <a:r>
              <a:rPr lang="en-US" sz="2200">
                <a:solidFill>
                  <a:srgbClr val="0000CC"/>
                </a:solidFill>
                <a:latin typeface="Arial" pitchFamily="34" charset="0"/>
              </a:rPr>
              <a:t>[Ganta-Kasiviswanathan-Smith, KDD 2008]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100138"/>
            <a:ext cx="9564687" cy="1101725"/>
          </a:xfrm>
        </p:spPr>
        <p:txBody>
          <a:bodyPr lIns="0" tIns="0" rIns="0" bIns="0"/>
          <a:lstStyle/>
          <a:p>
            <a:pPr lvl="1" indent="-34290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>
                <a:solidFill>
                  <a:srgbClr val="000000"/>
                </a:solidFill>
                <a:latin typeface="Arial" pitchFamily="34" charset="0"/>
              </a:rPr>
              <a:t>“IPUMS” census data set. 70,000 people, randomly split into 2 pieces with overlap 5,000. 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136775"/>
            <a:ext cx="78327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317750"/>
            <a:ext cx="4117975" cy="25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384800" y="2343150"/>
            <a:ext cx="4133850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With popular technique 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(k-anonymity, k=30) 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for each database, </a:t>
            </a:r>
            <a:br>
              <a:rPr lang="en-US" sz="27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700" dirty="0">
                <a:solidFill>
                  <a:srgbClr val="000000"/>
                </a:solidFill>
                <a:latin typeface="Arial" pitchFamily="34" charset="0"/>
              </a:rPr>
              <a:t>can learn “sensitive” variable for 40% of individuals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5461000"/>
            <a:ext cx="382588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1847</Words>
  <Application>Microsoft Office PowerPoint</Application>
  <PresentationFormat>Custom</PresentationFormat>
  <Paragraphs>429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Rigorous Foundations for Privacy in Statistical Databases</vt:lpstr>
      <vt:lpstr>Privacy in Statistical Databases</vt:lpstr>
      <vt:lpstr>Privacy in Statistical Databases</vt:lpstr>
      <vt:lpstr>This talk </vt:lpstr>
      <vt:lpstr>External Information</vt:lpstr>
      <vt:lpstr>Netflix Data Release [Narayanan-Shmatikov 2008]</vt:lpstr>
      <vt:lpstr>“Composition” Attacks [Ganta-Kasiviswanathan-S., KDD 2008]</vt:lpstr>
      <vt:lpstr>“Composition” Attacks [Ganta-Kasiviswanathan-S., KDD 2008]</vt:lpstr>
      <vt:lpstr>“Composition” Attacks [Ganta-Kasiviswanathan-Smith, KDD 2008]</vt:lpstr>
      <vt:lpstr>Other attacks...</vt:lpstr>
      <vt:lpstr>Is the problem granularity?</vt:lpstr>
      <vt:lpstr>Reconstruction Example [Dinur, Nissim 03]</vt:lpstr>
      <vt:lpstr>Reconstruction Example [Dinur, Nissim 03]</vt:lpstr>
      <vt:lpstr>This talk </vt:lpstr>
      <vt:lpstr>Differential Privacy [DiDwNi,BDMN,DMNS]</vt:lpstr>
      <vt:lpstr>Differential Privacy [DiDwNi,BDMN,DMNS]</vt:lpstr>
      <vt:lpstr>Differential Privacy [DiDwNi,BDMN,DMNS]</vt:lpstr>
      <vt:lpstr>Differential Privacy [DiDwNi,BDMN,DMNS]</vt:lpstr>
      <vt:lpstr>Example: Perturbing the Average</vt:lpstr>
      <vt:lpstr>Example: Perturbing the Average</vt:lpstr>
      <vt:lpstr>Why is this a good definition?</vt:lpstr>
      <vt:lpstr>Why is this a good definition?</vt:lpstr>
      <vt:lpstr>Why is this a good definition?</vt:lpstr>
      <vt:lpstr>What can we compute privately?</vt:lpstr>
      <vt:lpstr>What can we compute privately?</vt:lpstr>
      <vt:lpstr>A sampling of results (STOC,FOCS,PODS,VLDB,KDD,CRYPTO,...) </vt:lpstr>
      <vt:lpstr>This talk </vt:lpstr>
      <vt:lpstr>Global Sensitivity [DMNS06]</vt:lpstr>
      <vt:lpstr>Example: Histograms</vt:lpstr>
      <vt:lpstr>Example: Histograms</vt:lpstr>
      <vt:lpstr>Contingency Tables</vt:lpstr>
      <vt:lpstr>Covariance Matrix</vt:lpstr>
      <vt:lpstr>Using global sensitivity</vt:lpstr>
      <vt:lpstr>Current topics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GRIGORY</cp:lastModifiedBy>
  <cp:revision>11</cp:revision>
  <dcterms:created xsi:type="dcterms:W3CDTF">2004-05-06T09:28:21Z</dcterms:created>
  <dcterms:modified xsi:type="dcterms:W3CDTF">2011-05-22T11:04:50Z</dcterms:modified>
</cp:coreProperties>
</file>