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3.xml" ContentType="application/vnd.openxmlformats-officedocument.presentationml.notesSlide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5" r:id="rId6"/>
    <p:sldId id="260" r:id="rId7"/>
    <p:sldId id="270" r:id="rId8"/>
    <p:sldId id="276" r:id="rId9"/>
    <p:sldId id="261" r:id="rId10"/>
    <p:sldId id="271" r:id="rId11"/>
    <p:sldId id="287" r:id="rId12"/>
    <p:sldId id="272" r:id="rId13"/>
    <p:sldId id="268" r:id="rId14"/>
    <p:sldId id="288" r:id="rId15"/>
    <p:sldId id="279" r:id="rId16"/>
    <p:sldId id="280" r:id="rId17"/>
    <p:sldId id="281" r:id="rId18"/>
    <p:sldId id="282" r:id="rId19"/>
    <p:sldId id="284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6EEC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2" autoAdjust="0"/>
    <p:restoredTop sz="87404" autoAdjust="0"/>
  </p:normalViewPr>
  <p:slideViewPr>
    <p:cSldViewPr>
      <p:cViewPr>
        <p:scale>
          <a:sx n="66" d="100"/>
          <a:sy n="66" d="100"/>
        </p:scale>
        <p:origin x="-1114" y="17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RIGORY\Documents\Research\Presentations\att11-2\dense-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RIGORY\Documents\Research\Presentations\att11-2\dense-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RIGORY\Documents\Research\Presentations\att11-2\dense-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RIGORY\Documents\Research\Presentations\att11-2\dense-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RIGORY\Documents\Research\Presentations\att11-2\dense-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RIGORY\Documents\Research\Presentations\att11-2\real-data-results-summary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RIGORY\Documents\Research\Presentations\att11-2\real-data-results-summar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400" dirty="0" smtClean="0"/>
              <a:t>2-Stars</a:t>
            </a:r>
            <a:endParaRPr lang="en-US" sz="2400" dirty="0"/>
          </a:p>
        </c:rich>
      </c:tx>
      <c:layout>
        <c:manualLayout>
          <c:xMode val="edge"/>
          <c:yMode val="edge"/>
          <c:x val="0.35196882664257134"/>
          <c:y val="8.559880014998125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3383147419072616"/>
          <c:y val="0.10417440357268774"/>
          <c:w val="0.54093591426071741"/>
          <c:h val="0.7390294338207723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RHMS!$L$1</c:f>
              <c:strCache>
                <c:ptCount val="1"/>
                <c:pt idx="0">
                  <c:v>LS Barrier</c:v>
                </c:pt>
              </c:strCache>
            </c:strRef>
          </c:tx>
          <c:xVal>
            <c:numRef>
              <c:f>RHMS!$A$2:$A$11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xVal>
          <c:yVal>
            <c:numRef>
              <c:f>RHMS!$L$2:$L$11</c:f>
              <c:numCache>
                <c:formatCode>General</c:formatCode>
                <c:ptCount val="10"/>
                <c:pt idx="0">
                  <c:v>0.11616161616161599</c:v>
                </c:pt>
                <c:pt idx="1">
                  <c:v>5.2532833020637902E-2</c:v>
                </c:pt>
                <c:pt idx="2">
                  <c:v>3.34075723830735E-2</c:v>
                </c:pt>
                <c:pt idx="3">
                  <c:v>2.3925233644859802E-2</c:v>
                </c:pt>
                <c:pt idx="4">
                  <c:v>1.8722466960352398E-2</c:v>
                </c:pt>
                <c:pt idx="5">
                  <c:v>1.4951627088830299E-2</c:v>
                </c:pt>
                <c:pt idx="6">
                  <c:v>1.2500000000000001E-2</c:v>
                </c:pt>
                <c:pt idx="7">
                  <c:v>1.07913669064748E-2</c:v>
                </c:pt>
                <c:pt idx="8">
                  <c:v>9.8560497989884591E-3</c:v>
                </c:pt>
                <c:pt idx="9">
                  <c:v>8.44256831815152E-3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RHMS!$K$1</c:f>
              <c:strCache>
                <c:ptCount val="1"/>
                <c:pt idx="0">
                  <c:v>Our algorithms</c:v>
                </c:pt>
              </c:strCache>
            </c:strRef>
          </c:tx>
          <c:xVal>
            <c:numRef>
              <c:f>RHMS!$A$2:$A$11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xVal>
          <c:yVal>
            <c:numRef>
              <c:f>RHMS!$K$2:$K$11</c:f>
              <c:numCache>
                <c:formatCode>General</c:formatCode>
                <c:ptCount val="10"/>
                <c:pt idx="0">
                  <c:v>0.16456660395887501</c:v>
                </c:pt>
                <c:pt idx="1">
                  <c:v>7.4292644927667295E-2</c:v>
                </c:pt>
                <c:pt idx="2">
                  <c:v>4.7245441950103398E-2</c:v>
                </c:pt>
                <c:pt idx="3">
                  <c:v>3.3835389903505798E-2</c:v>
                </c:pt>
                <c:pt idx="4">
                  <c:v>2.6477566696412599E-2</c:v>
                </c:pt>
                <c:pt idx="5">
                  <c:v>2.11447938085687E-2</c:v>
                </c:pt>
                <c:pt idx="6">
                  <c:v>1.7677669529663698E-2</c:v>
                </c:pt>
                <c:pt idx="7">
                  <c:v>1.5261297435680899E-2</c:v>
                </c:pt>
                <c:pt idx="8">
                  <c:v>1.39385592971541E-2</c:v>
                </c:pt>
                <c:pt idx="9">
                  <c:v>1.19395946167913E-2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RHMS!$I$1</c:f>
              <c:strCache>
                <c:ptCount val="1"/>
                <c:pt idx="0">
                  <c:v>HLMJ</c:v>
                </c:pt>
              </c:strCache>
            </c:strRef>
          </c:tx>
          <c:xVal>
            <c:numRef>
              <c:f>RHMS!$A$2:$A$11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xVal>
          <c:yVal>
            <c:numRef>
              <c:f>RHMS!$I$2:$I$11</c:f>
              <c:numCache>
                <c:formatCode>General</c:formatCode>
                <c:ptCount val="10"/>
                <c:pt idx="0">
                  <c:v>0.58519038506250798</c:v>
                </c:pt>
                <c:pt idx="1">
                  <c:v>0.34173474073867899</c:v>
                </c:pt>
                <c:pt idx="2">
                  <c:v>0.26447512788726002</c:v>
                </c:pt>
                <c:pt idx="3">
                  <c:v>0.21043965288889799</c:v>
                </c:pt>
                <c:pt idx="4">
                  <c:v>0.17865999381703701</c:v>
                </c:pt>
                <c:pt idx="5">
                  <c:v>0.15936013019652301</c:v>
                </c:pt>
                <c:pt idx="6">
                  <c:v>0.125563525910735</c:v>
                </c:pt>
                <c:pt idx="7">
                  <c:v>0.124608900632608</c:v>
                </c:pt>
                <c:pt idx="8">
                  <c:v>0.12283572113006901</c:v>
                </c:pt>
                <c:pt idx="9">
                  <c:v>0.108571013404725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RHMS!$M$1</c:f>
              <c:strCache>
                <c:ptCount val="1"/>
                <c:pt idx="0">
                  <c:v>RHMS Lower</c:v>
                </c:pt>
              </c:strCache>
            </c:strRef>
          </c:tx>
          <c:xVal>
            <c:numRef>
              <c:f>RHMS!$A$2:$A$11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xVal>
          <c:yVal>
            <c:numRef>
              <c:f>RHMS!$M$2:$M$11</c:f>
              <c:numCache>
                <c:formatCode>General</c:formatCode>
                <c:ptCount val="10"/>
                <c:pt idx="0">
                  <c:v>0.85938888888888898</c:v>
                </c:pt>
                <c:pt idx="1">
                  <c:v>0.45934521575984999</c:v>
                </c:pt>
                <c:pt idx="2">
                  <c:v>0.31166481069042301</c:v>
                </c:pt>
                <c:pt idx="3">
                  <c:v>0.22603962616822401</c:v>
                </c:pt>
                <c:pt idx="4">
                  <c:v>0.17549779735682799</c:v>
                </c:pt>
                <c:pt idx="5">
                  <c:v>0.14579331574318399</c:v>
                </c:pt>
                <c:pt idx="6">
                  <c:v>0.11876875000000001</c:v>
                </c:pt>
                <c:pt idx="7">
                  <c:v>0.105202338129496</c:v>
                </c:pt>
                <c:pt idx="8">
                  <c:v>9.3025547918557897E-2</c:v>
                </c:pt>
                <c:pt idx="9">
                  <c:v>8.1192623861364097E-2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RHMS!$N$1</c:f>
              <c:strCache>
                <c:ptCount val="1"/>
                <c:pt idx="0">
                  <c:v>RHMS upper</c:v>
                </c:pt>
              </c:strCache>
            </c:strRef>
          </c:tx>
          <c:xVal>
            <c:numRef>
              <c:f>RHMS!$A$2:$A$11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xVal>
          <c:yVal>
            <c:numRef>
              <c:f>RHMS!$N$2:$N$11</c:f>
              <c:numCache>
                <c:formatCode>General</c:formatCode>
                <c:ptCount val="10"/>
                <c:pt idx="0">
                  <c:v>1.7934242424242399</c:v>
                </c:pt>
                <c:pt idx="1">
                  <c:v>0.63372983114446502</c:v>
                </c:pt>
                <c:pt idx="2">
                  <c:v>0.38312026726057902</c:v>
                </c:pt>
                <c:pt idx="3">
                  <c:v>0.26314392523364499</c:v>
                </c:pt>
                <c:pt idx="4">
                  <c:v>0.197930066079295</c:v>
                </c:pt>
                <c:pt idx="5">
                  <c:v>0.16105101143359701</c:v>
                </c:pt>
                <c:pt idx="6">
                  <c:v>0.12929097222222199</c:v>
                </c:pt>
                <c:pt idx="7">
                  <c:v>0.11328237410071899</c:v>
                </c:pt>
                <c:pt idx="8">
                  <c:v>9.9331344832057994E-2</c:v>
                </c:pt>
                <c:pt idx="9">
                  <c:v>8.6117973783603696E-2</c:v>
                </c:pt>
              </c:numCache>
            </c:numRef>
          </c:yVal>
          <c:smooth val="1"/>
        </c:ser>
        <c:ser>
          <c:idx val="5"/>
          <c:order val="5"/>
          <c:tx>
            <c:v>Relative Error = 1</c:v>
          </c:tx>
          <c:spPr>
            <a:ln>
              <a:prstDash val="sysDash"/>
            </a:ln>
          </c:spPr>
          <c:marker>
            <c:symbol val="none"/>
          </c:marker>
          <c:xVal>
            <c:numLit>
              <c:formatCode>General</c:formatCode>
              <c:ptCount val="10"/>
              <c:pt idx="0">
                <c:v>0</c:v>
              </c:pt>
              <c:pt idx="1">
                <c:v>100</c:v>
              </c:pt>
              <c:pt idx="2">
                <c:v>200</c:v>
              </c:pt>
              <c:pt idx="3">
                <c:v>300</c:v>
              </c:pt>
              <c:pt idx="4">
                <c:v>400</c:v>
              </c:pt>
              <c:pt idx="5">
                <c:v>500</c:v>
              </c:pt>
              <c:pt idx="6">
                <c:v>600</c:v>
              </c:pt>
              <c:pt idx="7">
                <c:v>700</c:v>
              </c:pt>
              <c:pt idx="8">
                <c:v>800</c:v>
              </c:pt>
              <c:pt idx="9">
                <c:v>1000</c:v>
              </c:pt>
            </c:numLit>
          </c:xVal>
          <c:yVal>
            <c:numLit>
              <c:formatCode>General</c:formatCode>
              <c:ptCount val="11"/>
              <c:pt idx="0">
                <c:v>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  <c:pt idx="4">
                <c:v>1</c:v>
              </c:pt>
              <c:pt idx="5">
                <c:v>1</c:v>
              </c:pt>
              <c:pt idx="6">
                <c:v>1</c:v>
              </c:pt>
              <c:pt idx="7">
                <c:v>1</c:v>
              </c:pt>
              <c:pt idx="8">
                <c:v>1</c:v>
              </c:pt>
              <c:pt idx="9">
                <c:v>1</c:v>
              </c:pt>
              <c:pt idx="10">
                <c:v>1</c:v>
              </c:pt>
            </c:numLit>
          </c:yVal>
          <c:smooth val="1"/>
        </c:ser>
        <c:ser>
          <c:idx val="6"/>
          <c:order val="6"/>
          <c:tx>
            <c:v>5 % Relative Error</c:v>
          </c:tx>
          <c:spPr>
            <a:ln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Lit>
              <c:formatCode>General</c:formatCode>
              <c:ptCount val="11"/>
              <c:pt idx="0">
                <c:v>0</c:v>
              </c:pt>
              <c:pt idx="1">
                <c:v>100</c:v>
              </c:pt>
              <c:pt idx="2">
                <c:v>200</c:v>
              </c:pt>
              <c:pt idx="3">
                <c:v>300</c:v>
              </c:pt>
              <c:pt idx="4">
                <c:v>400</c:v>
              </c:pt>
              <c:pt idx="5">
                <c:v>500</c:v>
              </c:pt>
              <c:pt idx="6">
                <c:v>600</c:v>
              </c:pt>
              <c:pt idx="7">
                <c:v>700</c:v>
              </c:pt>
              <c:pt idx="8">
                <c:v>800</c:v>
              </c:pt>
              <c:pt idx="9">
                <c:v>900</c:v>
              </c:pt>
              <c:pt idx="10">
                <c:v>1000</c:v>
              </c:pt>
            </c:numLit>
          </c:xVal>
          <c:yVal>
            <c:numLit>
              <c:formatCode>General</c:formatCode>
              <c:ptCount val="11"/>
              <c:pt idx="0">
                <c:v>5.00000000000001E-2</c:v>
              </c:pt>
              <c:pt idx="1">
                <c:v>5.00000000000001E-2</c:v>
              </c:pt>
              <c:pt idx="2">
                <c:v>5.00000000000001E-2</c:v>
              </c:pt>
              <c:pt idx="3">
                <c:v>5.00000000000001E-2</c:v>
              </c:pt>
              <c:pt idx="4">
                <c:v>5.00000000000001E-2</c:v>
              </c:pt>
              <c:pt idx="5">
                <c:v>5.00000000000001E-2</c:v>
              </c:pt>
              <c:pt idx="6">
                <c:v>5.00000000000001E-2</c:v>
              </c:pt>
              <c:pt idx="7">
                <c:v>5.00000000000001E-2</c:v>
              </c:pt>
              <c:pt idx="8">
                <c:v>5.00000000000001E-2</c:v>
              </c:pt>
              <c:pt idx="9">
                <c:v>5.00000000000001E-2</c:v>
              </c:pt>
              <c:pt idx="10">
                <c:v>5.00000000000001E-2</c:v>
              </c:pt>
            </c:numLit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612928"/>
        <c:axId val="38075712"/>
      </c:scatterChart>
      <c:valAx>
        <c:axId val="32612928"/>
        <c:scaling>
          <c:orientation val="minMax"/>
          <c:max val="1000"/>
        </c:scaling>
        <c:delete val="0"/>
        <c:axPos val="b"/>
        <c:title>
          <c:tx>
            <c:rich>
              <a:bodyPr/>
              <a:lstStyle/>
              <a:p>
                <a:pPr>
                  <a:defRPr sz="2400" b="0"/>
                </a:pPr>
                <a:r>
                  <a:rPr lang="en-US" sz="2400" b="0" dirty="0"/>
                  <a:t>Nodes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38075712"/>
        <c:crossesAt val="1.0000000000000099E-4"/>
        <c:crossBetween val="midCat"/>
      </c:valAx>
      <c:valAx>
        <c:axId val="38075712"/>
        <c:scaling>
          <c:logBase val="10"/>
          <c:orientation val="minMax"/>
          <c:max val="10"/>
          <c:min val="1E-3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400" b="0"/>
                </a:pPr>
                <a:r>
                  <a:rPr lang="en-US" sz="2400" b="0"/>
                  <a:t>Relative Median Error</a:t>
                </a:r>
              </a:p>
            </c:rich>
          </c:tx>
          <c:layout>
            <c:manualLayout>
              <c:xMode val="edge"/>
              <c:yMode val="edge"/>
              <c:x val="5.0861767279090113E-3"/>
              <c:y val="0.1575527872448779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32612928"/>
        <c:crosses val="autoZero"/>
        <c:crossBetween val="midCat"/>
        <c:majorUnit val="10"/>
        <c:minorUnit val="10"/>
      </c:valAx>
    </c:plotArea>
    <c:legend>
      <c:legendPos val="r"/>
      <c:layout>
        <c:manualLayout>
          <c:xMode val="edge"/>
          <c:yMode val="edge"/>
          <c:x val="0.68790574846177022"/>
          <c:y val="8.4822272215973007E-2"/>
          <c:w val="0.31002958134331571"/>
          <c:h val="0.82868286291814097"/>
        </c:manualLayout>
      </c:layout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1">
    <c:autoUpdate val="1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/>
            </a:pPr>
            <a:r>
              <a:rPr lang="en-US" sz="2400" dirty="0" smtClean="0"/>
              <a:t>3-Stars</a:t>
            </a:r>
            <a:endParaRPr lang="en-US" sz="2400" dirty="0"/>
          </a:p>
        </c:rich>
      </c:tx>
      <c:layout>
        <c:manualLayout>
          <c:xMode val="edge"/>
          <c:yMode val="edge"/>
          <c:x val="0.36847984333989503"/>
          <c:y val="4.7243488794669893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630556922572178"/>
          <c:y val="6.1599434686048844E-2"/>
          <c:w val="0.52376486630577423"/>
          <c:h val="0.7697764990914598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RHMS!$L$1</c:f>
              <c:strCache>
                <c:ptCount val="1"/>
                <c:pt idx="0">
                  <c:v>LS Barrier</c:v>
                </c:pt>
              </c:strCache>
            </c:strRef>
          </c:tx>
          <c:xVal>
            <c:numRef>
              <c:f>RHMS!$A$22:$A$31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xVal>
          <c:yVal>
            <c:numRef>
              <c:f>RHMS!$L$22:$L$31</c:f>
              <c:numCache>
                <c:formatCode>General</c:formatCode>
                <c:ptCount val="10"/>
                <c:pt idx="0">
                  <c:v>0.42307692307692302</c:v>
                </c:pt>
                <c:pt idx="1">
                  <c:v>0.21510883482714499</c:v>
                </c:pt>
                <c:pt idx="2">
                  <c:v>0.13306177868296001</c:v>
                </c:pt>
                <c:pt idx="3">
                  <c:v>9.7391304347826002E-2</c:v>
                </c:pt>
                <c:pt idx="4">
                  <c:v>7.7835208269990894E-2</c:v>
                </c:pt>
                <c:pt idx="5">
                  <c:v>6.25916870415648E-2</c:v>
                </c:pt>
                <c:pt idx="6">
                  <c:v>5.2911997060444603E-2</c:v>
                </c:pt>
                <c:pt idx="7">
                  <c:v>4.57142857142857E-2</c:v>
                </c:pt>
                <c:pt idx="8">
                  <c:v>4.2391730995682303E-2</c:v>
                </c:pt>
                <c:pt idx="9">
                  <c:v>3.6044053843586603E-2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RHMS!$K$1</c:f>
              <c:strCache>
                <c:ptCount val="1"/>
                <c:pt idx="0">
                  <c:v>Our algorithms</c:v>
                </c:pt>
              </c:strCache>
            </c:strRef>
          </c:tx>
          <c:xVal>
            <c:numRef>
              <c:f>RHMS!$A$22:$A$31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xVal>
          <c:yVal>
            <c:numRef>
              <c:f>RHMS!$K$22:$K$31</c:f>
              <c:numCache>
                <c:formatCode>General</c:formatCode>
                <c:ptCount val="10"/>
                <c:pt idx="0">
                  <c:v>1.4012767718471399</c:v>
                </c:pt>
                <c:pt idx="1">
                  <c:v>0.52313660983628296</c:v>
                </c:pt>
                <c:pt idx="2">
                  <c:v>0.30147730437876802</c:v>
                </c:pt>
                <c:pt idx="3">
                  <c:v>0.198367186315656</c:v>
                </c:pt>
                <c:pt idx="4">
                  <c:v>0.15077348301797699</c:v>
                </c:pt>
                <c:pt idx="5">
                  <c:v>0.121245473263111</c:v>
                </c:pt>
                <c:pt idx="6">
                  <c:v>9.4053957914171593E-2</c:v>
                </c:pt>
                <c:pt idx="7">
                  <c:v>8.1259633797910499E-2</c:v>
                </c:pt>
                <c:pt idx="8">
                  <c:v>7.2801930464846107E-2</c:v>
                </c:pt>
                <c:pt idx="9">
                  <c:v>6.1900673550207903E-2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RHMS!$I$1</c:f>
              <c:strCache>
                <c:ptCount val="1"/>
                <c:pt idx="0">
                  <c:v>HLMJ</c:v>
                </c:pt>
              </c:strCache>
            </c:strRef>
          </c:tx>
          <c:xVal>
            <c:numRef>
              <c:f>RHMS!$A$22:$A$31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xVal>
          <c:yVal>
            <c:numRef>
              <c:f>RHMS!$I$22:$I$31</c:f>
              <c:numCache>
                <c:formatCode>General</c:formatCode>
                <c:ptCount val="10"/>
                <c:pt idx="0">
                  <c:v>1.70717391304348</c:v>
                </c:pt>
                <c:pt idx="1">
                  <c:v>0.97662142662142704</c:v>
                </c:pt>
                <c:pt idx="2">
                  <c:v>0.73715004374453197</c:v>
                </c:pt>
                <c:pt idx="3">
                  <c:v>0.53717711832773396</c:v>
                </c:pt>
                <c:pt idx="4">
                  <c:v>0.46895421234282603</c:v>
                </c:pt>
                <c:pt idx="5">
                  <c:v>0.41302720909052199</c:v>
                </c:pt>
                <c:pt idx="6">
                  <c:v>0.32806768498453098</c:v>
                </c:pt>
                <c:pt idx="7">
                  <c:v>0.32626655265091697</c:v>
                </c:pt>
                <c:pt idx="8">
                  <c:v>0.293507637289318</c:v>
                </c:pt>
                <c:pt idx="9">
                  <c:v>0.27673728192347202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RHMS!$M$1</c:f>
              <c:strCache>
                <c:ptCount val="1"/>
                <c:pt idx="0">
                  <c:v>RHMS Lower</c:v>
                </c:pt>
              </c:strCache>
            </c:strRef>
          </c:tx>
          <c:xVal>
            <c:numRef>
              <c:f>RHMS!$A$22:$A$31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xVal>
          <c:yVal>
            <c:numRef>
              <c:f>RHMS!$M$22:$M$31</c:f>
              <c:numCache>
                <c:formatCode>General</c:formatCode>
                <c:ptCount val="10"/>
                <c:pt idx="0">
                  <c:v>1897.5153846153801</c:v>
                </c:pt>
                <c:pt idx="1">
                  <c:v>1318.6632522407201</c:v>
                </c:pt>
                <c:pt idx="2">
                  <c:v>897.55600814664001</c:v>
                </c:pt>
                <c:pt idx="3">
                  <c:v>663.83913043478299</c:v>
                </c:pt>
                <c:pt idx="4">
                  <c:v>512.50532076619004</c:v>
                </c:pt>
                <c:pt idx="5">
                  <c:v>443.991687041565</c:v>
                </c:pt>
                <c:pt idx="6">
                  <c:v>353.98199522322199</c:v>
                </c:pt>
                <c:pt idx="7">
                  <c:v>320.634920634921</c:v>
                </c:pt>
                <c:pt idx="8">
                  <c:v>274.76121941645903</c:v>
                </c:pt>
                <c:pt idx="9">
                  <c:v>242.51863388586099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RHMS!$N$1</c:f>
              <c:strCache>
                <c:ptCount val="1"/>
                <c:pt idx="0">
                  <c:v>RHMS upper</c:v>
                </c:pt>
              </c:strCache>
            </c:strRef>
          </c:tx>
          <c:xVal>
            <c:numRef>
              <c:f>RHMS!$A$22:$A$31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xVal>
          <c:yVal>
            <c:numRef>
              <c:f>RHMS!$N$22:$N$31</c:f>
              <c:numCache>
                <c:formatCode>General</c:formatCode>
                <c:ptCount val="10"/>
                <c:pt idx="0">
                  <c:v>7064.8923076923102</c:v>
                </c:pt>
                <c:pt idx="1">
                  <c:v>2205.0345710627398</c:v>
                </c:pt>
                <c:pt idx="2">
                  <c:v>1238.2987101154099</c:v>
                </c:pt>
                <c:pt idx="3">
                  <c:v>839.21130434782594</c:v>
                </c:pt>
                <c:pt idx="4">
                  <c:v>614.16844025539694</c:v>
                </c:pt>
                <c:pt idx="5">
                  <c:v>518.33740831295802</c:v>
                </c:pt>
                <c:pt idx="6">
                  <c:v>404.188866433952</c:v>
                </c:pt>
                <c:pt idx="7">
                  <c:v>358.73015873015902</c:v>
                </c:pt>
                <c:pt idx="8">
                  <c:v>303.54572811723102</c:v>
                </c:pt>
                <c:pt idx="9">
                  <c:v>266.99299143397502</c:v>
                </c:pt>
              </c:numCache>
            </c:numRef>
          </c:yVal>
          <c:smooth val="1"/>
        </c:ser>
        <c:ser>
          <c:idx val="5"/>
          <c:order val="5"/>
          <c:tx>
            <c:v>Relative Error = 1</c:v>
          </c:tx>
          <c:spPr>
            <a:ln>
              <a:prstDash val="sysDash"/>
            </a:ln>
          </c:spPr>
          <c:marker>
            <c:symbol val="none"/>
          </c:marker>
          <c:xVal>
            <c:numLit>
              <c:formatCode>General</c:formatCode>
              <c:ptCount val="11"/>
              <c:pt idx="0">
                <c:v>0</c:v>
              </c:pt>
              <c:pt idx="1">
                <c:v>100</c:v>
              </c:pt>
              <c:pt idx="2">
                <c:v>200</c:v>
              </c:pt>
              <c:pt idx="3">
                <c:v>300</c:v>
              </c:pt>
              <c:pt idx="4">
                <c:v>400</c:v>
              </c:pt>
              <c:pt idx="5">
                <c:v>500</c:v>
              </c:pt>
              <c:pt idx="6">
                <c:v>600</c:v>
              </c:pt>
              <c:pt idx="7">
                <c:v>700</c:v>
              </c:pt>
              <c:pt idx="8">
                <c:v>800</c:v>
              </c:pt>
              <c:pt idx="9">
                <c:v>900</c:v>
              </c:pt>
              <c:pt idx="10">
                <c:v>1000</c:v>
              </c:pt>
            </c:numLit>
          </c:xVal>
          <c:yVal>
            <c:numLit>
              <c:formatCode>General</c:formatCode>
              <c:ptCount val="11"/>
              <c:pt idx="0">
                <c:v>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  <c:pt idx="4">
                <c:v>1</c:v>
              </c:pt>
              <c:pt idx="5">
                <c:v>1</c:v>
              </c:pt>
              <c:pt idx="6">
                <c:v>1</c:v>
              </c:pt>
              <c:pt idx="7">
                <c:v>1</c:v>
              </c:pt>
              <c:pt idx="8">
                <c:v>1</c:v>
              </c:pt>
              <c:pt idx="9">
                <c:v>1</c:v>
              </c:pt>
              <c:pt idx="10">
                <c:v>1</c:v>
              </c:pt>
            </c:numLit>
          </c:yVal>
          <c:smooth val="1"/>
        </c:ser>
        <c:ser>
          <c:idx val="6"/>
          <c:order val="6"/>
          <c:tx>
            <c:v>20 % Relative Error</c:v>
          </c:tx>
          <c:spPr>
            <a:ln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Lit>
              <c:formatCode>General</c:formatCode>
              <c:ptCount val="11"/>
              <c:pt idx="0">
                <c:v>0</c:v>
              </c:pt>
              <c:pt idx="1">
                <c:v>100</c:v>
              </c:pt>
              <c:pt idx="2">
                <c:v>200</c:v>
              </c:pt>
              <c:pt idx="3">
                <c:v>300</c:v>
              </c:pt>
              <c:pt idx="4">
                <c:v>400</c:v>
              </c:pt>
              <c:pt idx="5">
                <c:v>500</c:v>
              </c:pt>
              <c:pt idx="6">
                <c:v>600</c:v>
              </c:pt>
              <c:pt idx="7">
                <c:v>700</c:v>
              </c:pt>
              <c:pt idx="8">
                <c:v>800</c:v>
              </c:pt>
              <c:pt idx="9">
                <c:v>900</c:v>
              </c:pt>
              <c:pt idx="10">
                <c:v>1000</c:v>
              </c:pt>
            </c:numLit>
          </c:xVal>
          <c:yVal>
            <c:numLit>
              <c:formatCode>General</c:formatCode>
              <c:ptCount val="11"/>
              <c:pt idx="0">
                <c:v>0.2</c:v>
              </c:pt>
              <c:pt idx="1">
                <c:v>0.2</c:v>
              </c:pt>
              <c:pt idx="2">
                <c:v>0.2</c:v>
              </c:pt>
              <c:pt idx="3">
                <c:v>0.2</c:v>
              </c:pt>
              <c:pt idx="4">
                <c:v>0.2</c:v>
              </c:pt>
              <c:pt idx="5">
                <c:v>0.2</c:v>
              </c:pt>
              <c:pt idx="6">
                <c:v>0.2</c:v>
              </c:pt>
              <c:pt idx="7">
                <c:v>0.2</c:v>
              </c:pt>
              <c:pt idx="8">
                <c:v>0.2</c:v>
              </c:pt>
              <c:pt idx="9">
                <c:v>0.2</c:v>
              </c:pt>
              <c:pt idx="10">
                <c:v>0.2</c:v>
              </c:pt>
            </c:numLit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62944"/>
        <c:axId val="165165248"/>
      </c:scatterChart>
      <c:valAx>
        <c:axId val="165162944"/>
        <c:scaling>
          <c:orientation val="minMax"/>
          <c:max val="1000"/>
        </c:scaling>
        <c:delete val="0"/>
        <c:axPos val="b"/>
        <c:title>
          <c:tx>
            <c:rich>
              <a:bodyPr/>
              <a:lstStyle/>
              <a:p>
                <a:pPr>
                  <a:defRPr sz="2400" b="0"/>
                </a:pPr>
                <a:r>
                  <a:rPr lang="en-US" sz="2400" b="0"/>
                  <a:t>Nodes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65165248"/>
        <c:crossesAt val="1.0000000000000099E-4"/>
        <c:crossBetween val="midCat"/>
      </c:valAx>
      <c:valAx>
        <c:axId val="165165248"/>
        <c:scaling>
          <c:logBase val="10"/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400" b="0"/>
                </a:pPr>
                <a:r>
                  <a:rPr lang="en-US" sz="2400" b="0"/>
                  <a:t>Relative Median Error</a:t>
                </a:r>
              </a:p>
            </c:rich>
          </c:tx>
          <c:layout>
            <c:manualLayout>
              <c:xMode val="edge"/>
              <c:yMode val="edge"/>
              <c:x val="2.8436269685039369E-2"/>
              <c:y val="0.1769523521098324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6516294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8545603674540678"/>
          <c:y val="5.9365031294165149E-2"/>
          <c:w val="0.28199187992126001"/>
          <c:h val="0.86337754896022612"/>
        </c:manualLayout>
      </c:layout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1">
    <c:autoUpdate val="1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2 Triangles</a:t>
            </a:r>
          </a:p>
        </c:rich>
      </c:tx>
      <c:layout>
        <c:manualLayout>
          <c:xMode val="edge"/>
          <c:yMode val="edge"/>
          <c:x val="0.39415085817524798"/>
          <c:y val="5.6603773584905703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9562127904743615"/>
          <c:y val="0.16868494032585499"/>
          <c:w val="0.5488820249094879"/>
          <c:h val="0.6427082717323400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RHMS!$L$1</c:f>
              <c:strCache>
                <c:ptCount val="1"/>
                <c:pt idx="0">
                  <c:v>LS Barrier</c:v>
                </c:pt>
              </c:strCache>
            </c:strRef>
          </c:tx>
          <c:xVal>
            <c:numRef>
              <c:f>RHMS!$A$12:$A$21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xVal>
          <c:yVal>
            <c:numRef>
              <c:f>RHMS!$L$12:$L$21</c:f>
              <c:numCache>
                <c:formatCode>General</c:formatCode>
                <c:ptCount val="10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RHMS!$K$1</c:f>
              <c:strCache>
                <c:ptCount val="1"/>
                <c:pt idx="0">
                  <c:v>Instance Dependent</c:v>
                </c:pt>
              </c:strCache>
            </c:strRef>
          </c:tx>
          <c:xVal>
            <c:numRef>
              <c:f>RHMS!$A$12:$A$21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xVal>
          <c:yVal>
            <c:numRef>
              <c:f>RHMS!$K$12:$K$21</c:f>
              <c:numCache>
                <c:formatCode>General</c:formatCode>
                <c:ptCount val="10"/>
                <c:pt idx="0">
                  <c:v>6328.3050000000003</c:v>
                </c:pt>
                <c:pt idx="1">
                  <c:v>6367.02</c:v>
                </c:pt>
                <c:pt idx="2">
                  <c:v>6331.26</c:v>
                </c:pt>
                <c:pt idx="3">
                  <c:v>6052.28</c:v>
                </c:pt>
                <c:pt idx="4">
                  <c:v>6258.75</c:v>
                </c:pt>
                <c:pt idx="5">
                  <c:v>6234.3</c:v>
                </c:pt>
                <c:pt idx="6">
                  <c:v>6325.53</c:v>
                </c:pt>
                <c:pt idx="7">
                  <c:v>6370.52</c:v>
                </c:pt>
                <c:pt idx="8">
                  <c:v>6185.92</c:v>
                </c:pt>
                <c:pt idx="9">
                  <c:v>6305.66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RHMS!$M$1</c:f>
              <c:strCache>
                <c:ptCount val="1"/>
                <c:pt idx="0">
                  <c:v>RHMS Lower</c:v>
                </c:pt>
              </c:strCache>
            </c:strRef>
          </c:tx>
          <c:xVal>
            <c:numRef>
              <c:f>RHMS!$A$32:$A$41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xVal>
          <c:yVal>
            <c:numRef>
              <c:f>RHMS!$M$12:$M$21</c:f>
              <c:numCache>
                <c:formatCode>0.00E+00</c:formatCode>
                <c:ptCount val="10"/>
                <c:pt idx="0">
                  <c:v>1970000000000</c:v>
                </c:pt>
                <c:pt idx="1">
                  <c:v>17300000000000</c:v>
                </c:pt>
                <c:pt idx="2">
                  <c:v>28200000000000</c:v>
                </c:pt>
                <c:pt idx="3">
                  <c:v>37100000000000</c:v>
                </c:pt>
                <c:pt idx="4">
                  <c:v>44900000000000</c:v>
                </c:pt>
                <c:pt idx="5">
                  <c:v>51800000000000</c:v>
                </c:pt>
                <c:pt idx="6">
                  <c:v>58000000000000</c:v>
                </c:pt>
                <c:pt idx="7">
                  <c:v>63800000000000</c:v>
                </c:pt>
                <c:pt idx="8">
                  <c:v>69100000000000</c:v>
                </c:pt>
                <c:pt idx="9">
                  <c:v>74100000000000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RHMS!$N$1</c:f>
              <c:strCache>
                <c:ptCount val="1"/>
                <c:pt idx="0">
                  <c:v>RHMS upper</c:v>
                </c:pt>
              </c:strCache>
            </c:strRef>
          </c:tx>
          <c:xVal>
            <c:numRef>
              <c:f>RHMS!$A$32:$A$41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xVal>
          <c:yVal>
            <c:numRef>
              <c:f>RHMS!$N$12:$N$21</c:f>
              <c:numCache>
                <c:formatCode>0.00E+00</c:formatCode>
                <c:ptCount val="10"/>
                <c:pt idx="0">
                  <c:v>56200000000000</c:v>
                </c:pt>
                <c:pt idx="1">
                  <c:v>41300000000000</c:v>
                </c:pt>
                <c:pt idx="2">
                  <c:v>47400000000000</c:v>
                </c:pt>
                <c:pt idx="3">
                  <c:v>53800000000000</c:v>
                </c:pt>
                <c:pt idx="4">
                  <c:v>59900000000000</c:v>
                </c:pt>
                <c:pt idx="5">
                  <c:v>65600000000000</c:v>
                </c:pt>
                <c:pt idx="6">
                  <c:v>70900000000000</c:v>
                </c:pt>
                <c:pt idx="7">
                  <c:v>75900000000000</c:v>
                </c:pt>
                <c:pt idx="8">
                  <c:v>80600000000000</c:v>
                </c:pt>
                <c:pt idx="9">
                  <c:v>85000000000000</c:v>
                </c:pt>
              </c:numCache>
            </c:numRef>
          </c:yVal>
          <c:smooth val="1"/>
        </c:ser>
        <c:ser>
          <c:idx val="4"/>
          <c:order val="4"/>
          <c:tx>
            <c:v>Relative Error = 1</c:v>
          </c:tx>
          <c:spPr>
            <a:ln w="31750">
              <a:solidFill>
                <a:srgbClr val="F79646"/>
              </a:solidFill>
              <a:prstDash val="dash"/>
            </a:ln>
          </c:spPr>
          <c:marker>
            <c:symbol val="none"/>
          </c:marker>
          <c:xVal>
            <c:numLit>
              <c:formatCode>General</c:formatCode>
              <c:ptCount val="11"/>
              <c:pt idx="0">
                <c:v>0</c:v>
              </c:pt>
              <c:pt idx="1">
                <c:v>100</c:v>
              </c:pt>
              <c:pt idx="2">
                <c:v>200</c:v>
              </c:pt>
              <c:pt idx="3">
                <c:v>300</c:v>
              </c:pt>
              <c:pt idx="4">
                <c:v>400</c:v>
              </c:pt>
              <c:pt idx="5">
                <c:v>500</c:v>
              </c:pt>
              <c:pt idx="6">
                <c:v>600</c:v>
              </c:pt>
              <c:pt idx="7">
                <c:v>700</c:v>
              </c:pt>
              <c:pt idx="8">
                <c:v>800</c:v>
              </c:pt>
              <c:pt idx="9">
                <c:v>900</c:v>
              </c:pt>
              <c:pt idx="10">
                <c:v>1000</c:v>
              </c:pt>
            </c:numLit>
          </c:xVal>
          <c:yVal>
            <c:numLit>
              <c:formatCode>General</c:formatCode>
              <c:ptCount val="11"/>
              <c:pt idx="0">
                <c:v>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  <c:pt idx="4">
                <c:v>1</c:v>
              </c:pt>
              <c:pt idx="5">
                <c:v>1</c:v>
              </c:pt>
              <c:pt idx="6">
                <c:v>1</c:v>
              </c:pt>
              <c:pt idx="7">
                <c:v>1</c:v>
              </c:pt>
              <c:pt idx="8">
                <c:v>1</c:v>
              </c:pt>
              <c:pt idx="9">
                <c:v>1</c:v>
              </c:pt>
              <c:pt idx="10">
                <c:v>1</c:v>
              </c:pt>
            </c:numLit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428288"/>
        <c:axId val="125428864"/>
      </c:scatterChart>
      <c:valAx>
        <c:axId val="125428288"/>
        <c:scaling>
          <c:orientation val="minMax"/>
          <c:max val="100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25428864"/>
        <c:crossesAt val="1E-4"/>
        <c:crossBetween val="midCat"/>
      </c:valAx>
      <c:valAx>
        <c:axId val="125428864"/>
        <c:scaling>
          <c:logBase val="10"/>
          <c:orientation val="minMax"/>
          <c:min val="0.1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25428288"/>
        <c:crosses val="autoZero"/>
        <c:crossBetween val="midCat"/>
        <c:majorUnit val="100000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 Triangles</a:t>
            </a:r>
          </a:p>
        </c:rich>
      </c:tx>
      <c:layout>
        <c:manualLayout>
          <c:xMode val="edge"/>
          <c:yMode val="edge"/>
          <c:x val="0.48166520851560202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9044845687392501"/>
          <c:y val="8.0027018681488302E-2"/>
          <c:w val="0.64539807524059489"/>
          <c:h val="0.6787359879788340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RHMS!$L$1</c:f>
              <c:strCache>
                <c:ptCount val="1"/>
                <c:pt idx="0">
                  <c:v>LS Barrier</c:v>
                </c:pt>
              </c:strCache>
            </c:strRef>
          </c:tx>
          <c:xVal>
            <c:numRef>
              <c:f>RHMS!$A$32:$A$41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xVal>
          <c:yVal>
            <c:numRef>
              <c:f>RHMS!$L$32:$L$41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1.3333333333333299</c:v>
                </c:pt>
                <c:pt idx="4">
                  <c:v>1</c:v>
                </c:pt>
                <c:pt idx="5">
                  <c:v>1.3333333333333299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0.8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RHMS!$K$1</c:f>
              <c:strCache>
                <c:ptCount val="1"/>
                <c:pt idx="0">
                  <c:v>Instance Dependent</c:v>
                </c:pt>
              </c:strCache>
            </c:strRef>
          </c:tx>
          <c:xVal>
            <c:numRef>
              <c:f>RHMS!$A$32:$A$41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xVal>
          <c:yVal>
            <c:numRef>
              <c:f>RHMS!$K$32:$K$41</c:f>
              <c:numCache>
                <c:formatCode>General</c:formatCode>
                <c:ptCount val="10"/>
                <c:pt idx="0">
                  <c:v>7.3753782862169173</c:v>
                </c:pt>
                <c:pt idx="1">
                  <c:v>7.3753782862169173</c:v>
                </c:pt>
                <c:pt idx="2">
                  <c:v>7.3753782862169173</c:v>
                </c:pt>
                <c:pt idx="3">
                  <c:v>4.9169188574779454</c:v>
                </c:pt>
                <c:pt idx="4">
                  <c:v>3.68768914310846</c:v>
                </c:pt>
                <c:pt idx="5">
                  <c:v>4.9169188574779454</c:v>
                </c:pt>
                <c:pt idx="6">
                  <c:v>3.68768914310846</c:v>
                </c:pt>
                <c:pt idx="7">
                  <c:v>3.68768914310846</c:v>
                </c:pt>
                <c:pt idx="8">
                  <c:v>3.68768914310846</c:v>
                </c:pt>
                <c:pt idx="9">
                  <c:v>2.950151314486769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RHMS!$M$1</c:f>
              <c:strCache>
                <c:ptCount val="1"/>
                <c:pt idx="0">
                  <c:v>RHMS Lower</c:v>
                </c:pt>
              </c:strCache>
            </c:strRef>
          </c:tx>
          <c:xVal>
            <c:numRef>
              <c:f>RHMS!$A$32:$A$41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xVal>
          <c:yVal>
            <c:numRef>
              <c:f>RHMS!$M$32:$M$41</c:f>
              <c:numCache>
                <c:formatCode>General</c:formatCode>
                <c:ptCount val="10"/>
                <c:pt idx="0">
                  <c:v>78936.5</c:v>
                </c:pt>
                <c:pt idx="1">
                  <c:v>164780</c:v>
                </c:pt>
                <c:pt idx="2">
                  <c:v>211536</c:v>
                </c:pt>
                <c:pt idx="3">
                  <c:v>162862</c:v>
                </c:pt>
                <c:pt idx="4">
                  <c:v>134850.5</c:v>
                </c:pt>
                <c:pt idx="5">
                  <c:v>193698.66666666701</c:v>
                </c:pt>
                <c:pt idx="6">
                  <c:v>154138</c:v>
                </c:pt>
                <c:pt idx="7">
                  <c:v>161865</c:v>
                </c:pt>
                <c:pt idx="8">
                  <c:v>168725</c:v>
                </c:pt>
                <c:pt idx="9">
                  <c:v>139920.6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RHMS!$N$1</c:f>
              <c:strCache>
                <c:ptCount val="1"/>
                <c:pt idx="0">
                  <c:v>RHMS upper</c:v>
                </c:pt>
              </c:strCache>
            </c:strRef>
          </c:tx>
          <c:xVal>
            <c:numRef>
              <c:f>RHMS!$A$32:$A$41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xVal>
          <c:yVal>
            <c:numRef>
              <c:f>RHMS!$N$32:$N$41</c:f>
              <c:numCache>
                <c:formatCode>General</c:formatCode>
                <c:ptCount val="10"/>
                <c:pt idx="0">
                  <c:v>293899.5</c:v>
                </c:pt>
                <c:pt idx="1">
                  <c:v>275541</c:v>
                </c:pt>
                <c:pt idx="2">
                  <c:v>291842</c:v>
                </c:pt>
                <c:pt idx="3">
                  <c:v>205886.66666666701</c:v>
                </c:pt>
                <c:pt idx="4">
                  <c:v>162157.75</c:v>
                </c:pt>
                <c:pt idx="5">
                  <c:v>225494.33333333299</c:v>
                </c:pt>
                <c:pt idx="6">
                  <c:v>175409.75</c:v>
                </c:pt>
                <c:pt idx="7">
                  <c:v>181133.25</c:v>
                </c:pt>
                <c:pt idx="8">
                  <c:v>186382.75</c:v>
                </c:pt>
                <c:pt idx="9">
                  <c:v>152985</c:v>
                </c:pt>
              </c:numCache>
            </c:numRef>
          </c:yVal>
          <c:smooth val="1"/>
        </c:ser>
        <c:ser>
          <c:idx val="4"/>
          <c:order val="4"/>
          <c:tx>
            <c:v>Relative Error =1</c:v>
          </c:tx>
          <c:spPr>
            <a:ln>
              <a:solidFill>
                <a:srgbClr val="F79646"/>
              </a:solidFill>
              <a:prstDash val="sysDash"/>
            </a:ln>
          </c:spPr>
          <c:marker>
            <c:symbol val="none"/>
          </c:marker>
          <c:xVal>
            <c:numLit>
              <c:formatCode>General</c:formatCode>
              <c:ptCount val="11"/>
              <c:pt idx="0">
                <c:v>0</c:v>
              </c:pt>
              <c:pt idx="1">
                <c:v>100</c:v>
              </c:pt>
              <c:pt idx="2">
                <c:v>200</c:v>
              </c:pt>
              <c:pt idx="3">
                <c:v>300</c:v>
              </c:pt>
              <c:pt idx="4">
                <c:v>400</c:v>
              </c:pt>
              <c:pt idx="5">
                <c:v>500</c:v>
              </c:pt>
              <c:pt idx="6">
                <c:v>600</c:v>
              </c:pt>
              <c:pt idx="7">
                <c:v>700</c:v>
              </c:pt>
              <c:pt idx="8">
                <c:v>800</c:v>
              </c:pt>
              <c:pt idx="9">
                <c:v>900</c:v>
              </c:pt>
              <c:pt idx="10">
                <c:v>1000</c:v>
              </c:pt>
            </c:numLit>
          </c:xVal>
          <c:yVal>
            <c:numLit>
              <c:formatCode>General</c:formatCode>
              <c:ptCount val="11"/>
              <c:pt idx="0">
                <c:v>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  <c:pt idx="4">
                <c:v>1</c:v>
              </c:pt>
              <c:pt idx="5">
                <c:v>1</c:v>
              </c:pt>
              <c:pt idx="6">
                <c:v>1</c:v>
              </c:pt>
              <c:pt idx="7">
                <c:v>1</c:v>
              </c:pt>
              <c:pt idx="8">
                <c:v>1</c:v>
              </c:pt>
              <c:pt idx="9">
                <c:v>1</c:v>
              </c:pt>
              <c:pt idx="10">
                <c:v>1</c:v>
              </c:pt>
            </c:numLit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430592"/>
        <c:axId val="125431168"/>
      </c:scatterChart>
      <c:valAx>
        <c:axId val="125430592"/>
        <c:scaling>
          <c:orientation val="minMax"/>
          <c:max val="100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25431168"/>
        <c:crossesAt val="1E-4"/>
        <c:crossBetween val="midCat"/>
      </c:valAx>
      <c:valAx>
        <c:axId val="125431168"/>
        <c:scaling>
          <c:logBase val="10"/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400" b="0"/>
                </a:pPr>
                <a:r>
                  <a:rPr lang="en-US" sz="2400" b="0"/>
                  <a:t>Relative Median Error</a:t>
                </a:r>
              </a:p>
            </c:rich>
          </c:tx>
          <c:layout>
            <c:manualLayout>
              <c:xMode val="edge"/>
              <c:yMode val="edge"/>
              <c:x val="1.0788985428545599E-2"/>
              <c:y val="0.110227986207606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25430592"/>
        <c:crosses val="autoZero"/>
        <c:crossBetween val="midCat"/>
        <c:majorUnit val="100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66369286813286299"/>
          <c:y val="0.56491135542019499"/>
          <c:w val="4.1791564847497499E-2"/>
          <c:h val="0.2118907542217600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RHMS!$L$1</c:f>
              <c:strCache>
                <c:ptCount val="1"/>
                <c:pt idx="0">
                  <c:v>LS Barrier</c:v>
                </c:pt>
              </c:strCache>
            </c:strRef>
          </c:tx>
          <c:xVal>
            <c:numRef>
              <c:f>RHMS!$A$12:$A$21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xVal>
          <c:yVal>
            <c:numRef>
              <c:f>RHMS!$L$12:$L$21</c:f>
              <c:numCache>
                <c:formatCode>General</c:formatCode>
                <c:ptCount val="10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RHMS!$K$1</c:f>
              <c:strCache>
                <c:ptCount val="1"/>
                <c:pt idx="0">
                  <c:v>Our algorithms</c:v>
                </c:pt>
              </c:strCache>
            </c:strRef>
          </c:tx>
          <c:xVal>
            <c:numRef>
              <c:f>RHMS!$A$12:$A$21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xVal>
          <c:yVal>
            <c:numRef>
              <c:f>RHMS!$K$12:$K$21</c:f>
              <c:numCache>
                <c:formatCode>General</c:formatCode>
                <c:ptCount val="10"/>
                <c:pt idx="0">
                  <c:v>6328.3050000000003</c:v>
                </c:pt>
                <c:pt idx="1">
                  <c:v>6367.02</c:v>
                </c:pt>
                <c:pt idx="2">
                  <c:v>6331.26</c:v>
                </c:pt>
                <c:pt idx="3">
                  <c:v>6052.28</c:v>
                </c:pt>
                <c:pt idx="4">
                  <c:v>6258.75</c:v>
                </c:pt>
                <c:pt idx="5">
                  <c:v>6234.3</c:v>
                </c:pt>
                <c:pt idx="6">
                  <c:v>6325.53</c:v>
                </c:pt>
                <c:pt idx="7">
                  <c:v>6370.52</c:v>
                </c:pt>
                <c:pt idx="8">
                  <c:v>6185.92</c:v>
                </c:pt>
                <c:pt idx="9">
                  <c:v>6305.66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RHMS!$M$1</c:f>
              <c:strCache>
                <c:ptCount val="1"/>
                <c:pt idx="0">
                  <c:v>RHMS Lower</c:v>
                </c:pt>
              </c:strCache>
            </c:strRef>
          </c:tx>
          <c:xVal>
            <c:numRef>
              <c:f>RHMS!$A$32:$A$41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xVal>
          <c:yVal>
            <c:numRef>
              <c:f>RHMS!$M$12:$M$21</c:f>
              <c:numCache>
                <c:formatCode>0.00E+00</c:formatCode>
                <c:ptCount val="10"/>
                <c:pt idx="0">
                  <c:v>1970000000000</c:v>
                </c:pt>
                <c:pt idx="1">
                  <c:v>17300000000000</c:v>
                </c:pt>
                <c:pt idx="2">
                  <c:v>28200000000000</c:v>
                </c:pt>
                <c:pt idx="3">
                  <c:v>37100000000000</c:v>
                </c:pt>
                <c:pt idx="4">
                  <c:v>44900000000000</c:v>
                </c:pt>
                <c:pt idx="5">
                  <c:v>51800000000000</c:v>
                </c:pt>
                <c:pt idx="6">
                  <c:v>58000000000000</c:v>
                </c:pt>
                <c:pt idx="7">
                  <c:v>63800000000000</c:v>
                </c:pt>
                <c:pt idx="8">
                  <c:v>69100000000000</c:v>
                </c:pt>
                <c:pt idx="9">
                  <c:v>74100000000000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RHMS!$N$1</c:f>
              <c:strCache>
                <c:ptCount val="1"/>
                <c:pt idx="0">
                  <c:v>RHMS upper</c:v>
                </c:pt>
              </c:strCache>
            </c:strRef>
          </c:tx>
          <c:xVal>
            <c:numRef>
              <c:f>RHMS!$A$32:$A$41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xVal>
          <c:yVal>
            <c:numRef>
              <c:f>RHMS!$N$12:$N$21</c:f>
              <c:numCache>
                <c:formatCode>0.00E+00</c:formatCode>
                <c:ptCount val="10"/>
                <c:pt idx="0">
                  <c:v>56200000000000</c:v>
                </c:pt>
                <c:pt idx="1">
                  <c:v>41300000000000</c:v>
                </c:pt>
                <c:pt idx="2">
                  <c:v>47400000000000</c:v>
                </c:pt>
                <c:pt idx="3">
                  <c:v>53800000000000</c:v>
                </c:pt>
                <c:pt idx="4">
                  <c:v>59900000000000</c:v>
                </c:pt>
                <c:pt idx="5">
                  <c:v>65600000000000</c:v>
                </c:pt>
                <c:pt idx="6">
                  <c:v>70900000000000</c:v>
                </c:pt>
                <c:pt idx="7">
                  <c:v>75900000000000</c:v>
                </c:pt>
                <c:pt idx="8">
                  <c:v>80600000000000</c:v>
                </c:pt>
                <c:pt idx="9">
                  <c:v>85000000000000</c:v>
                </c:pt>
              </c:numCache>
            </c:numRef>
          </c:yVal>
          <c:smooth val="1"/>
        </c:ser>
        <c:ser>
          <c:idx val="4"/>
          <c:order val="4"/>
          <c:tx>
            <c:v>Relative Error = 1</c:v>
          </c:tx>
          <c:spPr>
            <a:ln w="31750">
              <a:solidFill>
                <a:srgbClr val="F79646"/>
              </a:solidFill>
              <a:prstDash val="dash"/>
            </a:ln>
          </c:spPr>
          <c:marker>
            <c:symbol val="none"/>
          </c:marker>
          <c:xVal>
            <c:numLit>
              <c:formatCode>General</c:formatCode>
              <c:ptCount val="11"/>
              <c:pt idx="0">
                <c:v>0</c:v>
              </c:pt>
              <c:pt idx="1">
                <c:v>100</c:v>
              </c:pt>
              <c:pt idx="2">
                <c:v>200</c:v>
              </c:pt>
              <c:pt idx="3">
                <c:v>300</c:v>
              </c:pt>
              <c:pt idx="4">
                <c:v>400</c:v>
              </c:pt>
              <c:pt idx="5">
                <c:v>500</c:v>
              </c:pt>
              <c:pt idx="6">
                <c:v>600</c:v>
              </c:pt>
              <c:pt idx="7">
                <c:v>700</c:v>
              </c:pt>
              <c:pt idx="8">
                <c:v>800</c:v>
              </c:pt>
              <c:pt idx="9">
                <c:v>900</c:v>
              </c:pt>
              <c:pt idx="10">
                <c:v>1000</c:v>
              </c:pt>
            </c:numLit>
          </c:xVal>
          <c:yVal>
            <c:numLit>
              <c:formatCode>General</c:formatCode>
              <c:ptCount val="11"/>
              <c:pt idx="0">
                <c:v>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  <c:pt idx="4">
                <c:v>1</c:v>
              </c:pt>
              <c:pt idx="5">
                <c:v>1</c:v>
              </c:pt>
              <c:pt idx="6">
                <c:v>1</c:v>
              </c:pt>
              <c:pt idx="7">
                <c:v>1</c:v>
              </c:pt>
              <c:pt idx="8">
                <c:v>1</c:v>
              </c:pt>
              <c:pt idx="9">
                <c:v>1</c:v>
              </c:pt>
              <c:pt idx="10">
                <c:v>1</c:v>
              </c:pt>
            </c:numLit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432896"/>
        <c:axId val="125433472"/>
      </c:scatterChart>
      <c:valAx>
        <c:axId val="125432896"/>
        <c:scaling>
          <c:orientation val="minMax"/>
          <c:max val="100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25433472"/>
        <c:crossesAt val="1E-4"/>
        <c:crossBetween val="midCat"/>
      </c:valAx>
      <c:valAx>
        <c:axId val="125433472"/>
        <c:scaling>
          <c:logBase val="10"/>
          <c:orientation val="minMax"/>
          <c:min val="0.1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25432896"/>
        <c:crosses val="autoZero"/>
        <c:crossBetween val="midCat"/>
        <c:majorUnit val="100000"/>
      </c:valAx>
    </c:plotArea>
    <c:legend>
      <c:legendPos val="t"/>
      <c:layout>
        <c:manualLayout>
          <c:xMode val="edge"/>
          <c:yMode val="edge"/>
          <c:x val="4.2722418318399902E-2"/>
          <c:y val="1.88679245283019E-2"/>
          <c:w val="0.90449769209883302"/>
          <c:h val="0.32549101173674"/>
        </c:manualLayout>
      </c:layout>
      <c:overlay val="0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505548548254691"/>
          <c:y val="8.1711824777361303E-2"/>
          <c:w val="0.78073591414595356"/>
          <c:h val="0.55430973420898799"/>
        </c:manualLayout>
      </c:layout>
      <c:lineChart>
        <c:grouping val="standard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2-triangles</c:v>
                </c:pt>
              </c:strCache>
            </c:strRef>
          </c:tx>
          <c:spPr>
            <a:ln w="28575" cmpd="sng">
              <a:prstDash val="solid"/>
            </a:ln>
          </c:spPr>
          <c:marker>
            <c:symbol val="diamond"/>
            <c:size val="11"/>
          </c:marker>
          <c:cat>
            <c:multiLvlStrRef>
              <c:f>Sheet2!$A$2:$C$7</c:f>
              <c:multiLvlStrCache>
                <c:ptCount val="6"/>
                <c:lvl>
                  <c:pt idx="0">
                    <c:v>ca-GrQc</c:v>
                  </c:pt>
                  <c:pt idx="1">
                    <c:v>ca-HepTh</c:v>
                  </c:pt>
                  <c:pt idx="2">
                    <c:v>ca-CondMat</c:v>
                  </c:pt>
                  <c:pt idx="3">
                    <c:v>ca-HepPh</c:v>
                  </c:pt>
                  <c:pt idx="4">
                    <c:v>Email-Enron</c:v>
                  </c:pt>
                  <c:pt idx="5">
                    <c:v>ca-AstroPh</c:v>
                  </c:pt>
                </c:lvl>
                <c:lvl>
                  <c:pt idx="0">
                    <c:v>n=5K</c:v>
                  </c:pt>
                  <c:pt idx="1">
                    <c:v>n=10K</c:v>
                  </c:pt>
                  <c:pt idx="2">
                    <c:v>n=23K</c:v>
                  </c:pt>
                  <c:pt idx="3">
                    <c:v>n=12K</c:v>
                  </c:pt>
                  <c:pt idx="4">
                    <c:v>n=37K</c:v>
                  </c:pt>
                  <c:pt idx="5">
                    <c:v>n=19K</c:v>
                  </c:pt>
                </c:lvl>
                <c:lvl>
                  <c:pt idx="0">
                    <c:v>m=29K</c:v>
                  </c:pt>
                  <c:pt idx="1">
                    <c:v>m=52K</c:v>
                  </c:pt>
                  <c:pt idx="2">
                    <c:v>m=187K</c:v>
                  </c:pt>
                  <c:pt idx="3">
                    <c:v>m=237K</c:v>
                  </c:pt>
                  <c:pt idx="4">
                    <c:v>m=368K</c:v>
                  </c:pt>
                  <c:pt idx="5">
                    <c:v>m=396K</c:v>
                  </c:pt>
                </c:lvl>
              </c:multiLvlStrCache>
            </c:multiLvlStrRef>
          </c:cat>
          <c:val>
            <c:numRef>
              <c:f>Sheet2!$D$2:$D$7</c:f>
              <c:numCache>
                <c:formatCode>General</c:formatCode>
                <c:ptCount val="6"/>
                <c:pt idx="0">
                  <c:v>0.140493164075331</c:v>
                </c:pt>
                <c:pt idx="1">
                  <c:v>0.98771784828775699</c:v>
                </c:pt>
                <c:pt idx="2">
                  <c:v>1.9866017052375149</c:v>
                </c:pt>
                <c:pt idx="3">
                  <c:v>1.6855936146678199E-2</c:v>
                </c:pt>
                <c:pt idx="4">
                  <c:v>0.29782615341051699</c:v>
                </c:pt>
                <c:pt idx="5">
                  <c:v>0.123179486880511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Sheet2!$F$1</c:f>
              <c:strCache>
                <c:ptCount val="1"/>
                <c:pt idx="0">
                  <c:v>triangles</c:v>
                </c:pt>
              </c:strCache>
            </c:strRef>
          </c:tx>
          <c:spPr>
            <a:ln w="28575">
              <a:solidFill>
                <a:schemeClr val="accent2"/>
              </a:solidFill>
              <a:prstDash val="solid"/>
            </a:ln>
          </c:spPr>
          <c:marker>
            <c:symbol val="triangle"/>
            <c:size val="11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cat>
            <c:multiLvlStrRef>
              <c:f>Sheet2!$A$2:$C$7</c:f>
              <c:multiLvlStrCache>
                <c:ptCount val="6"/>
                <c:lvl>
                  <c:pt idx="0">
                    <c:v>ca-GrQc</c:v>
                  </c:pt>
                  <c:pt idx="1">
                    <c:v>ca-HepTh</c:v>
                  </c:pt>
                  <c:pt idx="2">
                    <c:v>ca-CondMat</c:v>
                  </c:pt>
                  <c:pt idx="3">
                    <c:v>ca-HepPh</c:v>
                  </c:pt>
                  <c:pt idx="4">
                    <c:v>Email-Enron</c:v>
                  </c:pt>
                  <c:pt idx="5">
                    <c:v>ca-AstroPh</c:v>
                  </c:pt>
                </c:lvl>
                <c:lvl>
                  <c:pt idx="0">
                    <c:v>n=5K</c:v>
                  </c:pt>
                  <c:pt idx="1">
                    <c:v>n=10K</c:v>
                  </c:pt>
                  <c:pt idx="2">
                    <c:v>n=23K</c:v>
                  </c:pt>
                  <c:pt idx="3">
                    <c:v>n=12K</c:v>
                  </c:pt>
                  <c:pt idx="4">
                    <c:v>n=37K</c:v>
                  </c:pt>
                  <c:pt idx="5">
                    <c:v>n=19K</c:v>
                  </c:pt>
                </c:lvl>
                <c:lvl>
                  <c:pt idx="0">
                    <c:v>m=29K</c:v>
                  </c:pt>
                  <c:pt idx="1">
                    <c:v>m=52K</c:v>
                  </c:pt>
                  <c:pt idx="2">
                    <c:v>m=187K</c:v>
                  </c:pt>
                  <c:pt idx="3">
                    <c:v>m=237K</c:v>
                  </c:pt>
                  <c:pt idx="4">
                    <c:v>m=368K</c:v>
                  </c:pt>
                  <c:pt idx="5">
                    <c:v>m=396K</c:v>
                  </c:pt>
                </c:lvl>
              </c:multiLvlStrCache>
            </c:multiLvlStrRef>
          </c:cat>
          <c:val>
            <c:numRef>
              <c:f>Sheet2!$F$2:$F$7</c:f>
              <c:numCache>
                <c:formatCode>General</c:formatCode>
                <c:ptCount val="6"/>
                <c:pt idx="0">
                  <c:v>1.51678408619975E-2</c:v>
                </c:pt>
                <c:pt idx="1">
                  <c:v>1.4397120575884799E-2</c:v>
                </c:pt>
                <c:pt idx="2">
                  <c:v>1.12828144738436E-2</c:v>
                </c:pt>
                <c:pt idx="3">
                  <c:v>1.6078611308206401E-3</c:v>
                </c:pt>
                <c:pt idx="4">
                  <c:v>6.9321801706636703E-3</c:v>
                </c:pt>
                <c:pt idx="5">
                  <c:v>3.1077938289573899E-3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921792"/>
        <c:axId val="126009344"/>
      </c:lineChart>
      <c:catAx>
        <c:axId val="12592179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126009344"/>
        <c:crossesAt val="1E-4"/>
        <c:auto val="0"/>
        <c:lblAlgn val="ctr"/>
        <c:lblOffset val="0"/>
        <c:tickLblSkip val="1"/>
        <c:noMultiLvlLbl val="0"/>
      </c:catAx>
      <c:valAx>
        <c:axId val="126009344"/>
        <c:scaling>
          <c:logBase val="10"/>
          <c:orientation val="minMax"/>
          <c:max val="10"/>
          <c:min val="1E-4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400" b="0" dirty="0"/>
                  <a:t>Relative Median Error</a:t>
                </a:r>
              </a:p>
            </c:rich>
          </c:tx>
          <c:layout>
            <c:manualLayout>
              <c:xMode val="edge"/>
              <c:yMode val="edge"/>
              <c:x val="0"/>
              <c:y val="0.16138758037341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25921792"/>
        <c:crosses val="autoZero"/>
        <c:crossBetween val="between"/>
        <c:majorUnit val="10"/>
        <c:minorUnit val="10"/>
      </c:valAx>
    </c:plotArea>
    <c:legend>
      <c:legendPos val="b"/>
      <c:layout>
        <c:manualLayout>
          <c:xMode val="edge"/>
          <c:yMode val="edge"/>
          <c:x val="4.23121594601788E-2"/>
          <c:y val="4.3728294880170998E-3"/>
          <c:w val="0.905642923219241"/>
          <c:h val="0.10432297218306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>
          <a:outerShdw blurRad="50800" dist="38100" dir="2700000" algn="tl" rotWithShape="0">
            <a:srgbClr val="000000">
              <a:alpha val="43000"/>
            </a:srgbClr>
          </a:outerShdw>
        </a:effectLst>
      </c:sp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1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6968394575678"/>
          <c:y val="5.3327545301378801E-2"/>
          <c:w val="0.76882305336832901"/>
          <c:h val="0.55430973420898799"/>
        </c:manualLayout>
      </c:layout>
      <c:lineChart>
        <c:grouping val="standard"/>
        <c:varyColors val="0"/>
        <c:ser>
          <c:idx val="3"/>
          <c:order val="0"/>
          <c:tx>
            <c:strRef>
              <c:f>Sheet2!$G$1</c:f>
              <c:strCache>
                <c:ptCount val="1"/>
                <c:pt idx="0">
                  <c:v>2-stars</c:v>
                </c:pt>
              </c:strCache>
            </c:strRef>
          </c:tx>
          <c:spPr>
            <a:ln w="25400">
              <a:solidFill>
                <a:schemeClr val="accent2"/>
              </a:solidFill>
              <a:prstDash val="solid"/>
            </a:ln>
          </c:spPr>
          <c:marker>
            <c:symbol val="circle"/>
            <c:size val="12"/>
            <c:spPr>
              <a:solidFill>
                <a:schemeClr val="accent2"/>
              </a:solidFill>
              <a:ln w="25400">
                <a:solidFill>
                  <a:schemeClr val="accent2"/>
                </a:solidFill>
              </a:ln>
            </c:spPr>
          </c:marker>
          <c:cat>
            <c:multiLvlStrRef>
              <c:f>Sheet2!$A$2:$C$7</c:f>
              <c:multiLvlStrCache>
                <c:ptCount val="6"/>
                <c:lvl>
                  <c:pt idx="0">
                    <c:v>ca-GrQc</c:v>
                  </c:pt>
                  <c:pt idx="1">
                    <c:v>ca-HepTh</c:v>
                  </c:pt>
                  <c:pt idx="2">
                    <c:v>ca-CondMat</c:v>
                  </c:pt>
                  <c:pt idx="3">
                    <c:v>ca-HepPh</c:v>
                  </c:pt>
                  <c:pt idx="4">
                    <c:v>Email-Enron</c:v>
                  </c:pt>
                  <c:pt idx="5">
                    <c:v>ca-AstroPh</c:v>
                  </c:pt>
                </c:lvl>
                <c:lvl>
                  <c:pt idx="0">
                    <c:v>n=5K</c:v>
                  </c:pt>
                  <c:pt idx="1">
                    <c:v>n=10K</c:v>
                  </c:pt>
                  <c:pt idx="2">
                    <c:v>n=23K</c:v>
                  </c:pt>
                  <c:pt idx="3">
                    <c:v>n=12K</c:v>
                  </c:pt>
                  <c:pt idx="4">
                    <c:v>n=37K</c:v>
                  </c:pt>
                  <c:pt idx="5">
                    <c:v>n=19K</c:v>
                  </c:pt>
                </c:lvl>
                <c:lvl>
                  <c:pt idx="0">
                    <c:v>m=29K</c:v>
                  </c:pt>
                  <c:pt idx="1">
                    <c:v>m=52K</c:v>
                  </c:pt>
                  <c:pt idx="2">
                    <c:v>m=187K</c:v>
                  </c:pt>
                  <c:pt idx="3">
                    <c:v>m=237K</c:v>
                  </c:pt>
                  <c:pt idx="4">
                    <c:v>m=368K</c:v>
                  </c:pt>
                  <c:pt idx="5">
                    <c:v>m=396K</c:v>
                  </c:pt>
                </c:lvl>
              </c:multiLvlStrCache>
            </c:multiLvlStrRef>
          </c:cat>
          <c:val>
            <c:numRef>
              <c:f>Sheet2!$G$2:$G$7</c:f>
              <c:numCache>
                <c:formatCode>General</c:formatCode>
                <c:ptCount val="6"/>
                <c:pt idx="0">
                  <c:v>1.9441306743025199E-3</c:v>
                </c:pt>
                <c:pt idx="1">
                  <c:v>1.1810466153785899E-3</c:v>
                </c:pt>
                <c:pt idx="2">
                  <c:v>7.6041874774006302E-4</c:v>
                </c:pt>
                <c:pt idx="3">
                  <c:v>1.80502321056552E-4</c:v>
                </c:pt>
                <c:pt idx="4">
                  <c:v>3.0422838602453702E-4</c:v>
                </c:pt>
                <c:pt idx="5">
                  <c:v>2.06540683008798E-4</c:v>
                </c:pt>
              </c:numCache>
            </c:numRef>
          </c:val>
          <c:smooth val="0"/>
        </c:ser>
        <c:ser>
          <c:idx val="4"/>
          <c:order val="1"/>
          <c:tx>
            <c:strRef>
              <c:f>Sheet2!$L$1</c:f>
              <c:strCache>
                <c:ptCount val="1"/>
                <c:pt idx="0">
                  <c:v>HLMJ - 2-stars</c:v>
                </c:pt>
              </c:strCache>
            </c:strRef>
          </c:tx>
          <c:spPr>
            <a:ln w="28575">
              <a:solidFill>
                <a:schemeClr val="accent1"/>
              </a:solidFill>
            </a:ln>
          </c:spPr>
          <c:marker>
            <c:symbol val="circle"/>
            <c:size val="9"/>
            <c:spPr>
              <a:solidFill>
                <a:schemeClr val="accent1"/>
              </a:solidFill>
              <a:ln w="19050">
                <a:solidFill>
                  <a:schemeClr val="accent1"/>
                </a:solidFill>
              </a:ln>
            </c:spPr>
          </c:marker>
          <c:cat>
            <c:multiLvlStrRef>
              <c:f>Sheet2!$A$2:$C$7</c:f>
              <c:multiLvlStrCache>
                <c:ptCount val="6"/>
                <c:lvl>
                  <c:pt idx="0">
                    <c:v>ca-GrQc</c:v>
                  </c:pt>
                  <c:pt idx="1">
                    <c:v>ca-HepTh</c:v>
                  </c:pt>
                  <c:pt idx="2">
                    <c:v>ca-CondMat</c:v>
                  </c:pt>
                  <c:pt idx="3">
                    <c:v>ca-HepPh</c:v>
                  </c:pt>
                  <c:pt idx="4">
                    <c:v>Email-Enron</c:v>
                  </c:pt>
                  <c:pt idx="5">
                    <c:v>ca-AstroPh</c:v>
                  </c:pt>
                </c:lvl>
                <c:lvl>
                  <c:pt idx="0">
                    <c:v>n=5K</c:v>
                  </c:pt>
                  <c:pt idx="1">
                    <c:v>n=10K</c:v>
                  </c:pt>
                  <c:pt idx="2">
                    <c:v>n=23K</c:v>
                  </c:pt>
                  <c:pt idx="3">
                    <c:v>n=12K</c:v>
                  </c:pt>
                  <c:pt idx="4">
                    <c:v>n=37K</c:v>
                  </c:pt>
                  <c:pt idx="5">
                    <c:v>n=19K</c:v>
                  </c:pt>
                </c:lvl>
                <c:lvl>
                  <c:pt idx="0">
                    <c:v>m=29K</c:v>
                  </c:pt>
                  <c:pt idx="1">
                    <c:v>m=52K</c:v>
                  </c:pt>
                  <c:pt idx="2">
                    <c:v>m=187K</c:v>
                  </c:pt>
                  <c:pt idx="3">
                    <c:v>m=237K</c:v>
                  </c:pt>
                  <c:pt idx="4">
                    <c:v>m=368K</c:v>
                  </c:pt>
                  <c:pt idx="5">
                    <c:v>m=396K</c:v>
                  </c:pt>
                </c:lvl>
              </c:multiLvlStrCache>
            </c:multiLvlStrRef>
          </c:cat>
          <c:val>
            <c:numRef>
              <c:f>Sheet2!$L$2:$L$7</c:f>
              <c:numCache>
                <c:formatCode>General</c:formatCode>
                <c:ptCount val="6"/>
                <c:pt idx="0">
                  <c:v>1.22244602313512E-2</c:v>
                </c:pt>
                <c:pt idx="1">
                  <c:v>1.06461871484119E-2</c:v>
                </c:pt>
                <c:pt idx="2">
                  <c:v>3.74710949609941E-3</c:v>
                </c:pt>
                <c:pt idx="3">
                  <c:v>1.4129457034688601E-3</c:v>
                </c:pt>
                <c:pt idx="4">
                  <c:v>1.07588356551576E-3</c:v>
                </c:pt>
                <c:pt idx="5">
                  <c:v>1.5411729825293499E-3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555200"/>
        <c:axId val="126011648"/>
      </c:lineChart>
      <c:catAx>
        <c:axId val="1255552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0" vert="horz" anchor="t" anchorCtr="0"/>
          <a:lstStyle/>
          <a:p>
            <a:pPr>
              <a:defRPr sz="1800"/>
            </a:pPr>
            <a:endParaRPr lang="en-US"/>
          </a:p>
        </c:txPr>
        <c:crossAx val="126011648"/>
        <c:crossesAt val="1E-4"/>
        <c:auto val="0"/>
        <c:lblAlgn val="ctr"/>
        <c:lblOffset val="0"/>
        <c:tickLblSkip val="1"/>
        <c:noMultiLvlLbl val="0"/>
      </c:catAx>
      <c:valAx>
        <c:axId val="126011648"/>
        <c:scaling>
          <c:logBase val="1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400" b="0"/>
                  <a:t>Relative Median Error</a:t>
                </a:r>
              </a:p>
            </c:rich>
          </c:tx>
          <c:layout>
            <c:manualLayout>
              <c:xMode val="edge"/>
              <c:yMode val="edge"/>
              <c:x val="1.94444444444444E-2"/>
              <c:y val="0.16136874936087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2555520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8.5446590234568701E-2"/>
          <c:y val="1.3106453942165501E-2"/>
          <c:w val="0.88695133655033997"/>
          <c:h val="0.10432297218306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>
          <a:outerShdw blurRad="50800" dist="38100" dir="2700000" algn="tl" rotWithShape="0">
            <a:srgbClr val="000000">
              <a:alpha val="43000"/>
            </a:srgbClr>
          </a:outerShdw>
        </a:effectLst>
      </c:spPr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1">
    <c:autoUpdate val="1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724BF-0F25-47D4-A3DC-39E6BC04DB9C}" type="datetimeFigureOut">
              <a:rPr lang="en-US" smtClean="0"/>
              <a:t>9/1/2011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76F71-329E-4EC6-96EF-31A5586BD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59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ADS: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The second bullet was hard to interpret (the natural tendency is to try to interpret the two bullets as being part of a list, but here they are fairly different). 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IMPORTANT: emphasize verbally that we provide algorithms that meet the goal in the last bullet.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76F71-329E-4EC6-96EF-31A5586BDD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79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ADS: Emphasize (orally) here that this is the technically most intricate part of the paper.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76F71-329E-4EC6-96EF-31A5586BDD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0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ADS: I suggest you add a short slide like</a:t>
            </a:r>
            <a:r>
              <a:rPr lang="en-US" baseline="0" dirty="0" smtClean="0"/>
              <a:t> this one to transition into experiments. I think this will actually *save* you time since you have to pause for a while anyway and tell the audience that you are entering a new part of the talk.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76F71-329E-4EC6-96EF-31A5586BDD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49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ADS: Can you change the scale to so that</a:t>
            </a:r>
            <a:r>
              <a:rPr lang="en-US" baseline="0" dirty="0" smtClean="0"/>
              <a:t> more of the space is used?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76F71-329E-4EC6-96EF-31A5586BDD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38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ADS: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These colors very hard to tell apart.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Recall that many people are colorblind (and many projectors are awful) so having some other way to distinguish the curves is useful.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76F71-329E-4EC6-96EF-31A5586BDD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39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ADS: Remove the comma, remind people that the input</a:t>
            </a:r>
            <a:r>
              <a:rPr lang="en-US" baseline="0" dirty="0" smtClean="0"/>
              <a:t> is a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76F71-329E-4EC6-96EF-31A5586BDD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78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ADS: Delete “local” since the term may be confusing (I have found that</a:t>
            </a:r>
            <a:r>
              <a:rPr lang="en-US" baseline="0" dirty="0" smtClean="0"/>
              <a:t> people don’t understand what I mean by that when I use it).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Also, the equations in my copy got messed up but I assume that is a PC -&gt; Mac conversion issue.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76F71-329E-4EC6-96EF-31A5586BDD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93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ADS: Indent “clustering coefficient” so it is clearly a sub-item of the bullet “descriptive graph statistics”.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76F71-329E-4EC6-96EF-31A5586BDD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39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RHMS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76F71-329E-4EC6-96EF-31A5586BDD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23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ADS: </a:t>
            </a:r>
          </a:p>
          <a:p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Important:</a:t>
            </a:r>
            <a:r>
              <a:rPr lang="en-US" baseline="0" dirty="0" smtClean="0"/>
              <a:t> </a:t>
            </a:r>
            <a:r>
              <a:rPr lang="en-US" dirty="0" smtClean="0"/>
              <a:t>Local sensitivity should be attributed to NRS, not DMNS.</a:t>
            </a:r>
          </a:p>
          <a:p>
            <a:pPr marL="228600" indent="-228600">
              <a:buAutoNum type="arabicParenR"/>
            </a:pPr>
            <a:endParaRPr lang="en-US" dirty="0" smtClean="0"/>
          </a:p>
          <a:p>
            <a:r>
              <a:rPr lang="en-US" dirty="0" smtClean="0"/>
              <a:t>2) Try to make formatting of the top bullet here and the “</a:t>
            </a:r>
            <a:r>
              <a:rPr lang="en-US" dirty="0" err="1" smtClean="0"/>
              <a:t>Cuachy</a:t>
            </a:r>
            <a:r>
              <a:rPr lang="en-US" dirty="0" smtClean="0"/>
              <a:t>” bullet on the next slide identical,</a:t>
            </a:r>
            <a:r>
              <a:rPr lang="en-US" baseline="0" dirty="0" smtClean="0"/>
              <a:t> so that the difference is easier to understand.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76F71-329E-4EC6-96EF-31A5586BDD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75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ADS: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 smtClean="0"/>
              <a:t>Try to make formatting of the top bullet from</a:t>
            </a:r>
            <a:r>
              <a:rPr lang="en-US" baseline="0" dirty="0" smtClean="0"/>
              <a:t> the previous slide </a:t>
            </a:r>
            <a:r>
              <a:rPr lang="en-US" dirty="0" smtClean="0"/>
              <a:t>and the “Cauchy” bullet here</a:t>
            </a:r>
            <a:r>
              <a:rPr lang="en-US" baseline="0" dirty="0" smtClean="0"/>
              <a:t> identical</a:t>
            </a:r>
            <a:r>
              <a:rPr lang="en-US" dirty="0" smtClean="0"/>
              <a:t>,</a:t>
            </a:r>
            <a:r>
              <a:rPr lang="en-US" baseline="0" dirty="0" smtClean="0"/>
              <a:t> so that the difference is easier to understand.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 smtClean="0"/>
              <a:t>Remove comma after the word edges in first block of text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 smtClean="0"/>
              <a:t>Move [NRS07] triangles statement to this slide (from next slide)?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 smtClean="0"/>
              <a:t>Add a hyphen</a:t>
            </a:r>
            <a:r>
              <a:rPr lang="en-US" baseline="0" dirty="0" smtClean="0"/>
              <a:t> in “instance-specific”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Naïve computation</a:t>
            </a:r>
            <a:r>
              <a:rPr lang="en-US" baseline="0" dirty="0" smtClean="0"/>
              <a:t> of S* is a </a:t>
            </a:r>
            <a:r>
              <a:rPr lang="en-US" baseline="0" dirty="0" err="1" smtClean="0"/>
              <a:t>bruteforce</a:t>
            </a:r>
            <a:r>
              <a:rPr lang="en-US" baseline="0" dirty="0" smtClean="0"/>
              <a:t>: going through all graphs on $n$ vertices.</a:t>
            </a:r>
          </a:p>
          <a:p>
            <a:r>
              <a:rPr lang="en-US" baseline="0" dirty="0" smtClean="0"/>
              <a:t>We can do better for some functions we are interested in.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[Add bullet from next slide]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76F71-329E-4EC6-96EF-31A5586BDD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8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ADS: The layout here is</a:t>
            </a:r>
            <a:r>
              <a:rPr lang="en-US" baseline="0" dirty="0" smtClean="0"/>
              <a:t> confusing, since the first item is not our contribution. One solution would be to put the [NRS07] bullet on the previous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76F71-329E-4EC6-96EF-31A5586BDD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0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ADS: </a:t>
            </a:r>
          </a:p>
          <a:p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First bullet should say something that makes it clear it</a:t>
            </a:r>
            <a:r>
              <a:rPr lang="en-US" baseline="0" dirty="0" smtClean="0"/>
              <a:t> is our contribution.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The box around the second block of text makes that the focus of the slide – it is the main thing that people will pay attention to. Is that what you want? I’ve provided a suggested alternative formatting.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Say never worse by </a:t>
            </a:r>
            <a:r>
              <a:rPr lang="en-US" dirty="0" err="1" smtClean="0"/>
              <a:t>const</a:t>
            </a:r>
            <a:r>
              <a:rPr lang="en-US" dirty="0" smtClean="0"/>
              <a:t> factor</a:t>
            </a:r>
          </a:p>
          <a:p>
            <a:endParaRPr lang="en-US" dirty="0" smtClean="0"/>
          </a:p>
          <a:p>
            <a:r>
              <a:rPr lang="en-US" dirty="0" err="1" smtClean="0"/>
              <a:t>Optmality</a:t>
            </a:r>
            <a:r>
              <a:rPr lang="en-US" dirty="0" smtClean="0"/>
              <a:t> of LS in separate bullet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76F71-329E-4EC6-96EF-31A5586BDD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0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5FF9-E0AA-4F78-801A-D46309365763}" type="datetime1">
              <a:rPr lang="en-US" smtClean="0"/>
              <a:t>9/1/2011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53FC-EC05-49C0-9391-7764A095E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6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F9EC-0D51-41DC-994D-73669B59C3A3}" type="datetime1">
              <a:rPr lang="en-US" smtClean="0"/>
              <a:t>9/1/2011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53FC-EC05-49C0-9391-7764A095E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7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4281-7E59-4881-A55D-4656EBDC32C9}" type="datetime1">
              <a:rPr lang="en-US" smtClean="0"/>
              <a:t>9/1/2011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53FC-EC05-49C0-9391-7764A095E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7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1A7C-CC29-4B8C-A284-E838ADD57A9D}" type="datetime1">
              <a:rPr lang="en-US" smtClean="0"/>
              <a:t>9/1/2011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53FC-EC05-49C0-9391-7764A095E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0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A87C-DBCD-4023-B5CE-ADF29981E00B}" type="datetime1">
              <a:rPr lang="en-US" smtClean="0"/>
              <a:t>9/1/2011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53FC-EC05-49C0-9391-7764A095E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8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FEFD-8EB0-4A3F-BAE6-B0142838EF44}" type="datetime1">
              <a:rPr lang="en-US" smtClean="0"/>
              <a:t>9/1/2011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53FC-EC05-49C0-9391-7764A095E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7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9584-414A-44C6-BA7F-8B5176254ABE}" type="datetime1">
              <a:rPr lang="en-US" smtClean="0"/>
              <a:t>9/1/2011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53FC-EC05-49C0-9391-7764A095E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6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BDD3-D6F1-47FF-B20C-250867DA172F}" type="datetime1">
              <a:rPr lang="en-US" smtClean="0"/>
              <a:t>9/1/2011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53FC-EC05-49C0-9391-7764A095E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1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9B2-461E-4BC0-85E0-8AEDC6BF77EB}" type="datetime1">
              <a:rPr lang="en-US" smtClean="0"/>
              <a:t>9/1/2011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53FC-EC05-49C0-9391-7764A095E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A34F-F2F8-4E49-9117-9A6BE7F24690}" type="datetime1">
              <a:rPr lang="en-US" smtClean="0"/>
              <a:t>9/1/2011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53FC-EC05-49C0-9391-7764A095E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D10B-719C-44CE-AD8B-A5FD4C0320C5}" type="datetime1">
              <a:rPr lang="en-US" smtClean="0"/>
              <a:t>9/1/2011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53FC-EC05-49C0-9391-7764A095E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4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9621B-FBB2-4022-BAF0-B962BAA84DFB}" type="datetime1">
              <a:rPr lang="en-US" smtClean="0"/>
              <a:t>9/1/2011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953FC-EC05-49C0-9391-7764A095E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7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.png"/><Relationship Id="rId3" Type="http://schemas.openxmlformats.org/officeDocument/2006/relationships/image" Target="../media/image8.png"/><Relationship Id="rId25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55.png"/><Relationship Id="rId28" Type="http://schemas.openxmlformats.org/officeDocument/2006/relationships/image" Target="../media/image11.png"/><Relationship Id="rId27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3" Type="http://schemas.openxmlformats.org/officeDocument/2006/relationships/image" Target="../media/image100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1.png"/><Relationship Id="rId5" Type="http://schemas.openxmlformats.org/officeDocument/2006/relationships/image" Target="../media/image16.png"/><Relationship Id="rId4" Type="http://schemas.openxmlformats.org/officeDocument/2006/relationships/image" Target="../media/image130.png"/><Relationship Id="rId1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hart" Target="../charts/char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5.png"/><Relationship Id="rId1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" y="533400"/>
            <a:ext cx="8442960" cy="1676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Private Analysis of Graph Structure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343400"/>
            <a:ext cx="7010400" cy="19050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With </a:t>
            </a:r>
            <a:r>
              <a:rPr lang="en-US" sz="2800" b="1" dirty="0" err="1" smtClean="0">
                <a:solidFill>
                  <a:srgbClr val="00B050"/>
                </a:solidFill>
              </a:rPr>
              <a:t>Vishesh</a:t>
            </a:r>
            <a:r>
              <a:rPr lang="en-US" sz="2800" b="1" dirty="0" smtClean="0">
                <a:solidFill>
                  <a:srgbClr val="00B050"/>
                </a:solidFill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</a:rPr>
              <a:t>Karwa</a:t>
            </a:r>
            <a:r>
              <a:rPr lang="en-US" sz="2800" b="1" dirty="0" smtClean="0">
                <a:solidFill>
                  <a:srgbClr val="00B050"/>
                </a:solidFill>
              </a:rPr>
              <a:t>, </a:t>
            </a:r>
            <a:r>
              <a:rPr lang="en-US" sz="2800" b="1" dirty="0" err="1" smtClean="0">
                <a:solidFill>
                  <a:srgbClr val="00B050"/>
                </a:solidFill>
              </a:rPr>
              <a:t>Sofya</a:t>
            </a:r>
            <a:r>
              <a:rPr lang="en-US" sz="2800" b="1" dirty="0" smtClean="0">
                <a:solidFill>
                  <a:srgbClr val="00B050"/>
                </a:solidFill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</a:rPr>
              <a:t>Raskhodnikova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and Adam Smith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Pennsylvania State University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040" y="262128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>
                <a:solidFill>
                  <a:srgbClr val="0070C0"/>
                </a:solidFill>
              </a:rPr>
              <a:t>Grigory</a:t>
            </a:r>
            <a:r>
              <a:rPr lang="en-US" sz="3000" b="1" dirty="0" smtClean="0">
                <a:solidFill>
                  <a:srgbClr val="0070C0"/>
                </a:solidFill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</a:rPr>
              <a:t>Yaroslavtsev</a:t>
            </a:r>
            <a:r>
              <a:rPr lang="en-US" sz="3000" b="1" dirty="0" smtClean="0">
                <a:solidFill>
                  <a:srgbClr val="0070C0"/>
                </a:solidFill>
              </a:rPr>
              <a:t> </a:t>
            </a:r>
          </a:p>
          <a:p>
            <a:pPr algn="ctr"/>
            <a:r>
              <a:rPr lang="en-US" sz="2400" u="sng" dirty="0" smtClean="0">
                <a:solidFill>
                  <a:srgbClr val="7030A0"/>
                </a:solidFill>
                <a:hlinkClick r:id="rId2"/>
              </a:rPr>
              <a:t>http://grigory.us</a:t>
            </a:r>
            <a:endParaRPr lang="en-US" sz="2400" u="sng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53FC-EC05-49C0-9391-7764A095E5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600200" y="2092246"/>
            <a:ext cx="4768726" cy="1645096"/>
            <a:chOff x="-5727392" y="3344464"/>
            <a:chExt cx="5553075" cy="191567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079692" y="3344464"/>
              <a:ext cx="4905375" cy="1915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-5727392" y="4073760"/>
                  <a:ext cx="1295400" cy="571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𝑓</m:t>
                            </m:r>
                          </m:sub>
                          <m:sup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0000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00000"/>
                            </a:solidFill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00000"/>
                            </a:solidFill>
                          </a:rPr>
                          <m:t>)</m:t>
                        </m:r>
                      </m:oMath>
                    </m:oMathPara>
                  </a14:m>
                  <a:endParaRPr 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27392" y="4073760"/>
                  <a:ext cx="1295400" cy="571118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-5727392" y="4702425"/>
                  <a:ext cx="1295400" cy="5577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chemeClr val="tx1"/>
                            </a:solidFill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chemeClr val="tx1"/>
                            </a:solidFill>
                          </a:rPr>
                          <m:t>)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27392" y="4702425"/>
                  <a:ext cx="1295400" cy="557717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b="-50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Instance</a:t>
            </a:r>
            <a:r>
              <a:rPr lang="en-US" b="1" dirty="0" smtClean="0">
                <a:solidFill>
                  <a:srgbClr val="0070C0"/>
                </a:solidFill>
              </a:rPr>
              <a:t>-</a:t>
            </a:r>
            <a:r>
              <a:rPr lang="en-US" dirty="0" smtClean="0">
                <a:solidFill>
                  <a:srgbClr val="0070C0"/>
                </a:solidFill>
              </a:rPr>
              <a:t>Specific Noise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7447" y="1219200"/>
                <a:ext cx="8686800" cy="10667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800" dirty="0" smtClean="0"/>
                  <a:t> = set of all graphs on </a:t>
                </a:r>
                <a:r>
                  <a:rPr lang="en-US" sz="2800" b="1" i="1" dirty="0" smtClean="0">
                    <a:solidFill>
                      <a:srgbClr val="00B050"/>
                    </a:solidFill>
                  </a:rPr>
                  <a:t>n</a:t>
                </a:r>
                <a:r>
                  <a:rPr lang="en-US" sz="2800" dirty="0" smtClean="0"/>
                  <a:t> vertices.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 d(G,G’) </a:t>
                </a:r>
                <a:r>
                  <a:rPr lang="en-US" sz="2800" dirty="0" smtClean="0"/>
                  <a:t>= # edges in which G and G’ differ.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447" y="1219200"/>
                <a:ext cx="8686800" cy="1066799"/>
              </a:xfrm>
              <a:blipFill rotWithShape="1">
                <a:blip r:embed="rId26"/>
                <a:stretch>
                  <a:fillRect l="-1404" t="-5143" b="-5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53FC-EC05-49C0-9391-7764A095E57B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2412" y="3962400"/>
                <a:ext cx="8576787" cy="3164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800" dirty="0" smtClean="0"/>
                  <a:t>Add Cauchy noise: median = 0, </a:t>
                </a:r>
                <a:r>
                  <a:rPr lang="en-US" sz="2800" dirty="0"/>
                  <a:t>median absolute value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  <a:ea typeface="Cambria Math"/>
                      </a:rPr>
                      <m:t>∝</m:t>
                    </m:r>
                    <m:sSubSup>
                      <m:sSubSupPr>
                        <m:ctrlPr>
                          <a:rPr lang="en-US" sz="28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𝑓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𝛽</m:t>
                        </m:r>
                      </m:sub>
                      <m:sup>
                        <m:r>
                          <a:rPr lang="en-US" sz="2800" i="1" dirty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m:rPr>
                        <m:nor/>
                      </m:rPr>
                      <a:rPr lang="en-US" sz="2800" dirty="0"/>
                      <m:t> (</m:t>
                    </m:r>
                    <m:r>
                      <m:rPr>
                        <m:nor/>
                      </m:rPr>
                      <a:rPr lang="en-US" sz="2800" dirty="0"/>
                      <m:t>G</m:t>
                    </m:r>
                    <m:r>
                      <m:rPr>
                        <m:nor/>
                      </m:rPr>
                      <a:rPr lang="en-US" sz="2800" dirty="0"/>
                      <m:t>)/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𝜷</m:t>
                    </m:r>
                  </m:oMath>
                </a14:m>
                <a:r>
                  <a:rPr lang="en-US" sz="2800" dirty="0" smtClean="0"/>
                  <a:t> (where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𝜷</m:t>
                    </m:r>
                    <m:r>
                      <a:rPr lang="en-US" sz="2800" i="1" dirty="0" smtClean="0">
                        <a:latin typeface="Cambria Math"/>
                      </a:rPr>
                      <m:t>=</m:t>
                    </m:r>
                    <m:r>
                      <a:rPr lang="en-US" sz="2800" i="1" dirty="0" smtClean="0">
                        <a:latin typeface="Cambria Math"/>
                      </a:rPr>
                      <m:t>𝑐</m:t>
                    </m:r>
                    <m:r>
                      <a:rPr lang="en-US" sz="2800" b="0" i="1" dirty="0" smtClean="0">
                        <a:latin typeface="Cambria Math"/>
                      </a:rPr>
                      <m:t>⋅</m:t>
                    </m:r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</m:oMath>
                </a14:m>
                <a:r>
                  <a:rPr lang="en-US" sz="2800" dirty="0" smtClean="0"/>
                  <a:t>) =&gt;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</m:oMath>
                </a14:m>
                <a:r>
                  <a:rPr lang="en-US" sz="2800" dirty="0"/>
                  <a:t>-differential privacy</a:t>
                </a:r>
                <a:r>
                  <a:rPr lang="en-US" sz="2800" dirty="0" smtClean="0"/>
                  <a:t>: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sz="28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sz="28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800" dirty="0" smtClean="0"/>
                  <a:t>Naïve computation requires exponential time</a:t>
                </a:r>
              </a:p>
              <a:p>
                <a:pPr marL="285750" lvl="1" indent="-285750">
                  <a:buFont typeface="Arial" pitchFamily="34" charset="0"/>
                  <a:buChar char="•"/>
                </a:pPr>
                <a:r>
                  <a:rPr lang="en-US" sz="2800" dirty="0">
                    <a:solidFill>
                      <a:srgbClr val="0070C0"/>
                    </a:solidFill>
                  </a:rPr>
                  <a:t>[NRS’07]</a:t>
                </a:r>
                <a:r>
                  <a:rPr lang="en-US" sz="2800" dirty="0"/>
                  <a:t>: Compute smooth sensitivity for triangles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12" y="3962400"/>
                <a:ext cx="8576787" cy="3164456"/>
              </a:xfrm>
              <a:prstGeom prst="rect">
                <a:avLst/>
              </a:prstGeom>
              <a:blipFill rotWithShape="1">
                <a:blip r:embed="rId27"/>
                <a:stretch>
                  <a:fillRect l="-1208" t="-1734" r="-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296226" y="2230366"/>
            <a:ext cx="8405621" cy="1605808"/>
            <a:chOff x="296226" y="2413338"/>
            <a:chExt cx="8405621" cy="1762724"/>
          </a:xfrm>
        </p:grpSpPr>
        <p:sp>
          <p:nvSpPr>
            <p:cNvPr id="14" name="Rectangle 13"/>
            <p:cNvSpPr/>
            <p:nvPr/>
          </p:nvSpPr>
          <p:spPr>
            <a:xfrm>
              <a:off x="296226" y="2413338"/>
              <a:ext cx="8314374" cy="1520334"/>
            </a:xfrm>
            <a:prstGeom prst="rect">
              <a:avLst/>
            </a:prstGeom>
            <a:ln w="25400"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u="sng" dirty="0"/>
                <a:t>Smooth </a:t>
              </a:r>
              <a:r>
                <a:rPr lang="en-US" sz="2800" u="sng" dirty="0" smtClean="0"/>
                <a:t>Sensitivity</a:t>
              </a:r>
              <a:r>
                <a:rPr lang="en-US" sz="2800" dirty="0" smtClean="0"/>
                <a:t> </a:t>
              </a:r>
              <a:r>
                <a:rPr lang="en-US" sz="2800" dirty="0" smtClean="0">
                  <a:solidFill>
                    <a:srgbClr val="0070C0"/>
                  </a:solidFill>
                </a:rPr>
                <a:t>[</a:t>
              </a:r>
              <a:r>
                <a:rPr lang="en-US" sz="2800" dirty="0" err="1" smtClean="0">
                  <a:solidFill>
                    <a:srgbClr val="0070C0"/>
                  </a:solidFill>
                </a:rPr>
                <a:t>Nissim</a:t>
              </a:r>
              <a:r>
                <a:rPr lang="en-US" sz="2800" dirty="0">
                  <a:solidFill>
                    <a:srgbClr val="0070C0"/>
                  </a:solidFill>
                </a:rPr>
                <a:t>, </a:t>
              </a:r>
              <a:r>
                <a:rPr lang="en-US" sz="2800" dirty="0" err="1">
                  <a:solidFill>
                    <a:srgbClr val="0070C0"/>
                  </a:solidFill>
                </a:rPr>
                <a:t>Raskhodnikova</a:t>
              </a:r>
              <a:r>
                <a:rPr lang="en-US" sz="2800" dirty="0">
                  <a:solidFill>
                    <a:srgbClr val="0070C0"/>
                  </a:solidFill>
                </a:rPr>
                <a:t>, Smith ’07</a:t>
              </a:r>
              <a:r>
                <a:rPr lang="en-US" sz="2800" dirty="0" smtClean="0">
                  <a:solidFill>
                    <a:srgbClr val="0070C0"/>
                  </a:solidFill>
                </a:rPr>
                <a:t>]</a:t>
              </a:r>
              <a:r>
                <a:rPr lang="en-US" sz="2800" dirty="0" smtClean="0"/>
                <a:t>:</a:t>
              </a:r>
            </a:p>
            <a:p>
              <a:endParaRPr lang="en-US" sz="2800" dirty="0"/>
            </a:p>
            <a:p>
              <a:endParaRPr 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19847" y="2957332"/>
                  <a:ext cx="8382000" cy="121873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lvl="1"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2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𝜷</m:t>
                          </m:r>
                        </m:sub>
                        <m:sup>
                          <m:r>
                            <a:rPr lang="en-US" sz="2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2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(</m:t>
                      </m:r>
                      <m:r>
                        <a:rPr lang="en-US" sz="2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sz="2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800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sz="2800" dirty="0" smtClean="0"/>
                    <a:t>=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800" i="1" dirty="0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dirty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 sz="2800" dirty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/>
                                </a:rPr>
                                <m:t>max</m:t>
                              </m:r>
                              <m:r>
                                <a:rPr lang="en-US" sz="2800" i="1" dirty="0">
                                  <a:latin typeface="Cambria Math"/>
                                </a:rPr>
                                <m:t> 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sz="2800" b="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dirty="0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1" i="1" dirty="0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dirty="0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lang="en-US" sz="2800" b="1" i="1" dirty="0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𝐿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 dirty="0">
                                          <a:latin typeface="Cambria Math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800" i="1" dirty="0">
                                  <a:latin typeface="Cambria Math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sz="2800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dirty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i="1" dirty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8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𝜷</m:t>
                                  </m:r>
                                  <m:r>
                                    <a:rPr lang="en-US" sz="2800" b="1" i="1" dirty="0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  <m:d>
                                    <m:dPr>
                                      <m:ctrlPr>
                                        <a:rPr lang="en-US" sz="2800" b="1" i="1" dirty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1" i="1" dirty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𝑮</m:t>
                                      </m:r>
                                      <m:r>
                                        <a:rPr lang="en-US" sz="2800" b="1" i="1" dirty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2800" b="1" i="1" dirty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1" i="1" dirty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𝑮</m:t>
                                          </m:r>
                                        </m:e>
                                        <m:sup>
                                          <m:r>
                                            <a:rPr lang="en-US" sz="2800" b="1" i="1" dirty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</m:oMath>
                  </a14:m>
                  <a:endParaRPr lang="en-US" sz="280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847" y="2957332"/>
                  <a:ext cx="8382000" cy="1218730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48424" y="4934993"/>
                <a:ext cx="7324846" cy="649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𝐺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</a:rPr>
                        <m:t>= </m:t>
                      </m:r>
                      <m:r>
                        <a:rPr lang="en-US" sz="320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𝐺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+</m:t>
                      </m:r>
                      <m:r>
                        <a:rPr lang="en-US" sz="3200" b="0" i="1" smtClean="0">
                          <a:latin typeface="Cambria Math"/>
                        </a:rPr>
                        <m:t>𝐶𝑎𝑢𝑐h𝑦</m:t>
                      </m:r>
                      <m:r>
                        <a:rPr lang="en-US" sz="3200" i="1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𝜷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3200" i="1">
                          <a:latin typeface="Cambria Math"/>
                        </a:rPr>
                        <m:t>/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𝜷</m:t>
                      </m:r>
                      <m:r>
                        <a:rPr lang="en-US" sz="3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24" y="4934993"/>
                <a:ext cx="7324846" cy="649473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29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Our </a:t>
            </a:r>
            <a:r>
              <a:rPr lang="en-US" dirty="0" smtClean="0">
                <a:solidFill>
                  <a:srgbClr val="0070C0"/>
                </a:solidFill>
              </a:rPr>
              <a:t>contributions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Differentially private algorithms for k-stars and k-triangles</a:t>
            </a:r>
          </a:p>
          <a:p>
            <a:pPr lvl="1"/>
            <a:r>
              <a:rPr lang="en-US" dirty="0"/>
              <a:t>Efficiently compute smooth sensitivity for k-stars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NP-hardness</a:t>
            </a:r>
            <a:r>
              <a:rPr lang="en-US" dirty="0"/>
              <a:t> for k-triangles and k-cycles</a:t>
            </a:r>
          </a:p>
          <a:p>
            <a:pPr lvl="1"/>
            <a:r>
              <a:rPr lang="en-US" dirty="0"/>
              <a:t>Different approach for </a:t>
            </a:r>
            <a:r>
              <a:rPr lang="en-US" dirty="0" smtClean="0"/>
              <a:t>k-triangles</a:t>
            </a:r>
          </a:p>
          <a:p>
            <a:r>
              <a:rPr lang="en-US" dirty="0" smtClean="0"/>
              <a:t>Average-case analysis in </a:t>
            </a:r>
            <a:r>
              <a:rPr lang="en-US" dirty="0" smtClean="0">
                <a:solidFill>
                  <a:srgbClr val="0070C0"/>
                </a:solidFill>
              </a:rPr>
              <a:t>G(</a:t>
            </a:r>
            <a:r>
              <a:rPr lang="en-US" dirty="0" err="1" smtClean="0">
                <a:solidFill>
                  <a:srgbClr val="0070C0"/>
                </a:solidFill>
              </a:rPr>
              <a:t>n,p</a:t>
            </a:r>
            <a:r>
              <a:rPr lang="en-US" dirty="0" smtClean="0">
                <a:solidFill>
                  <a:srgbClr val="0070C0"/>
                </a:solidFill>
              </a:rPr>
              <a:t>) </a:t>
            </a:r>
          </a:p>
          <a:p>
            <a:r>
              <a:rPr lang="en-US" dirty="0" smtClean="0"/>
              <a:t>Theoretical comparison with previous work</a:t>
            </a:r>
          </a:p>
          <a:p>
            <a:r>
              <a:rPr lang="en-US" dirty="0" smtClean="0"/>
              <a:t>Experimental evaluation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53FC-EC05-49C0-9391-7764A095E5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70C0"/>
                </a:solidFill>
              </a:rPr>
              <a:t>Smooth Sensitivity for k-stars (           )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487684"/>
                <a:ext cx="8763000" cy="498931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600" dirty="0" smtClean="0">
                    <a:solidFill>
                      <a:srgbClr val="000000"/>
                    </a:solidFill>
                  </a:rPr>
                  <a:t>This paper: </a:t>
                </a:r>
                <a:r>
                  <a:rPr lang="en-US" sz="2600" dirty="0">
                    <a:solidFill>
                      <a:srgbClr val="0070C0"/>
                    </a:solidFill>
                  </a:rPr>
                  <a:t>near-linear time algorithm for smooth </a:t>
                </a:r>
                <a:r>
                  <a:rPr lang="en-US" sz="2600" dirty="0" smtClean="0">
                    <a:solidFill>
                      <a:srgbClr val="0070C0"/>
                    </a:solidFill>
                  </a:rPr>
                  <a:t>sensitivity</a:t>
                </a:r>
              </a:p>
              <a:p>
                <a:r>
                  <a:rPr lang="en-US" sz="2600" dirty="0" smtClean="0">
                    <a:solidFill>
                      <a:srgbClr val="000000"/>
                    </a:solidFill>
                  </a:rPr>
                  <a:t>Algorithm </a:t>
                </a:r>
                <a:r>
                  <a:rPr lang="en-US" sz="2600" dirty="0">
                    <a:solidFill>
                      <a:srgbClr val="000000"/>
                    </a:solidFill>
                  </a:rPr>
                  <a:t>also reveals structural results, e.g.</a:t>
                </a:r>
                <a:r>
                  <a:rPr lang="en-US" sz="2600" dirty="0" smtClean="0">
                    <a:solidFill>
                      <a:srgbClr val="000000"/>
                    </a:solidFill>
                  </a:rPr>
                  <a:t>:</a:t>
                </a:r>
              </a:p>
              <a:p>
                <a:pPr lvl="1"/>
                <a:r>
                  <a:rPr lang="en-US" sz="2600" b="1" dirty="0" smtClean="0">
                    <a:solidFill>
                      <a:srgbClr val="0070C0"/>
                    </a:solidFill>
                  </a:rPr>
                  <a:t>Proposition</a:t>
                </a:r>
                <a:r>
                  <a:rPr lang="en-US" sz="2600" b="1" dirty="0">
                    <a:solidFill>
                      <a:srgbClr val="0070C0"/>
                    </a:solidFill>
                  </a:rPr>
                  <a:t>:</a:t>
                </a:r>
                <a:r>
                  <a:rPr lang="en-US" sz="2600" dirty="0">
                    <a:solidFill>
                      <a:srgbClr val="000000"/>
                    </a:solidFill>
                  </a:rPr>
                  <a:t> </a:t>
                </a:r>
                <a:endParaRPr lang="en-US" sz="2600" dirty="0" smtClean="0">
                  <a:solidFill>
                    <a:srgbClr val="0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2600" b="1" dirty="0">
                    <a:solidFill>
                      <a:srgbClr val="000000"/>
                    </a:solidFill>
                  </a:rPr>
                  <a:t>	</a:t>
                </a:r>
                <a:r>
                  <a:rPr lang="en-US" sz="2600" b="1" dirty="0" smtClean="0">
                    <a:solidFill>
                      <a:srgbClr val="000000"/>
                    </a:solidFill>
                  </a:rPr>
                  <a:t>If</a:t>
                </a:r>
                <a:r>
                  <a:rPr lang="en-US" sz="2600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0" dirty="0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sz="2600" i="1" dirty="0" smtClean="0">
                        <a:solidFill>
                          <a:srgbClr val="000000"/>
                        </a:solidFill>
                        <a:latin typeface="Cambria Math"/>
                      </a:rPr>
                      <m:t>𝜖</m:t>
                    </m:r>
                    <m:r>
                      <a:rPr lang="en-US" sz="2600" i="1" dirty="0" smtClean="0">
                        <a:solidFill>
                          <a:srgbClr val="000000"/>
                        </a:solidFill>
                        <a:latin typeface="Cambria Math"/>
                      </a:rPr>
                      <m:t> &lt; 1</m:t>
                    </m:r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</a:rPr>
                  <a:t>)</a:t>
                </a:r>
                <a:r>
                  <a:rPr lang="en-US" sz="2600" dirty="0">
                    <a:solidFill>
                      <a:srgbClr val="000000"/>
                    </a:solidFill>
                  </a:rPr>
                  <a:t> and </a:t>
                </a:r>
                <a:r>
                  <a:rPr lang="en-US" sz="2600" dirty="0" smtClean="0">
                    <a:solidFill>
                      <a:srgbClr val="000000"/>
                    </a:solidFill>
                  </a:rPr>
                  <a:t>(</a:t>
                </a:r>
                <a:r>
                  <a:rPr lang="en-US" sz="2600" dirty="0" smtClean="0">
                    <a:solidFill>
                      <a:srgbClr val="0070C0"/>
                    </a:solidFill>
                  </a:rPr>
                  <a:t>maximum </a:t>
                </a:r>
                <a:r>
                  <a:rPr lang="en-US" sz="2600" dirty="0">
                    <a:solidFill>
                      <a:srgbClr val="0070C0"/>
                    </a:solidFill>
                  </a:rPr>
                  <a:t>degree &gt;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𝑐𝑜𝑛𝑠𝑡</m:t>
                    </m:r>
                    <m:r>
                      <a:rPr lang="en-US" sz="26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⋅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6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𝜖</m:t>
                    </m:r>
                    <m:r>
                      <a:rPr lang="en-US" sz="2600" b="0" i="1" dirty="0" smtClean="0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</a:rPr>
                  <a:t>  </a:t>
                </a:r>
              </a:p>
              <a:p>
                <a:pPr marL="457200" lvl="1" indent="0">
                  <a:buNone/>
                </a:pPr>
                <a:r>
                  <a:rPr lang="en-US" sz="2600" b="1" dirty="0" smtClean="0">
                    <a:solidFill>
                      <a:srgbClr val="000000"/>
                    </a:solidFill>
                  </a:rPr>
                  <a:t>	then</a:t>
                </a:r>
                <a:r>
                  <a:rPr lang="en-US" sz="26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600" dirty="0">
                    <a:solidFill>
                      <a:srgbClr val="000000"/>
                    </a:solidFill>
                  </a:rPr>
                  <a:t>(smooth sensitivity) = (local sensitivity</a:t>
                </a:r>
                <a:r>
                  <a:rPr lang="en-US" sz="2600" dirty="0" smtClean="0">
                    <a:solidFill>
                      <a:srgbClr val="000000"/>
                    </a:solidFill>
                  </a:rPr>
                  <a:t>)</a:t>
                </a:r>
              </a:p>
              <a:p>
                <a:r>
                  <a:rPr lang="en-US" sz="2600" dirty="0" smtClean="0">
                    <a:solidFill>
                      <a:srgbClr val="000000"/>
                    </a:solidFill>
                  </a:rPr>
                  <a:t>Algorithm </a:t>
                </a:r>
                <a:r>
                  <a:rPr lang="en-US" sz="2600" dirty="0">
                    <a:solidFill>
                      <a:srgbClr val="000000"/>
                    </a:solidFill>
                  </a:rPr>
                  <a:t>optimal </a:t>
                </a:r>
                <a:r>
                  <a:rPr lang="en-US" sz="2600" dirty="0" smtClean="0">
                    <a:solidFill>
                      <a:srgbClr val="000000"/>
                    </a:solidFill>
                  </a:rPr>
                  <a:t>for large class of graphs</a:t>
                </a:r>
              </a:p>
              <a:p>
                <a:pPr lvl="1"/>
                <a:r>
                  <a:rPr lang="en-US" sz="2600" b="1" dirty="0" smtClean="0">
                    <a:solidFill>
                      <a:srgbClr val="0070C0"/>
                    </a:solidFill>
                  </a:rPr>
                  <a:t>Proposition</a:t>
                </a:r>
                <a:r>
                  <a:rPr lang="en-US" sz="2600" dirty="0">
                    <a:solidFill>
                      <a:srgbClr val="0070C0"/>
                    </a:solidFill>
                  </a:rPr>
                  <a:t>: </a:t>
                </a:r>
                <a:r>
                  <a:rPr lang="en-US" sz="2600" dirty="0">
                    <a:solidFill>
                      <a:srgbClr val="000000"/>
                    </a:solidFill>
                  </a:rPr>
                  <a:t>error  &gt;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solidFill>
                          <a:srgbClr val="000000"/>
                        </a:solidFill>
                        <a:latin typeface="Cambria Math"/>
                      </a:rPr>
                      <m:t>const</m:t>
                    </m:r>
                    <m:r>
                      <a:rPr lang="en-US" sz="2600" b="0" i="1" smtClean="0">
                        <a:solidFill>
                          <a:srgbClr val="000000"/>
                        </a:solidFill>
                        <a:latin typeface="Cambria Math"/>
                      </a:rPr>
                      <m:t>⋅</m:t>
                    </m:r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</a:rPr>
                  <a:t>(local </a:t>
                </a:r>
                <a:r>
                  <a:rPr lang="en-US" sz="2600" dirty="0">
                    <a:solidFill>
                      <a:srgbClr val="000000"/>
                    </a:solidFill>
                  </a:rPr>
                  <a:t>sensitivity</a:t>
                </a:r>
                <a:r>
                  <a:rPr lang="en-US" sz="2600" dirty="0" smtClean="0">
                    <a:solidFill>
                      <a:srgbClr val="000000"/>
                    </a:solidFill>
                  </a:rPr>
                  <a:t>)</a:t>
                </a:r>
              </a:p>
              <a:p>
                <a:r>
                  <a:rPr lang="en-US" sz="2600" dirty="0" smtClean="0">
                    <a:solidFill>
                      <a:srgbClr val="000000"/>
                    </a:solidFill>
                  </a:rPr>
                  <a:t>Compared to </a:t>
                </a:r>
                <a:r>
                  <a:rPr lang="en-US" sz="2600" dirty="0" smtClean="0">
                    <a:solidFill>
                      <a:srgbClr val="0070C0"/>
                    </a:solidFill>
                  </a:rPr>
                  <a:t>[HLMJ’09] </a:t>
                </a:r>
                <a:r>
                  <a:rPr lang="en-US" sz="2600" dirty="0" smtClean="0"/>
                  <a:t>(private degree sequence)</a:t>
                </a:r>
                <a:r>
                  <a:rPr lang="en-US" sz="2600" dirty="0" smtClean="0">
                    <a:solidFill>
                      <a:srgbClr val="000000"/>
                    </a:solidFill>
                  </a:rPr>
                  <a:t>:</a:t>
                </a:r>
              </a:p>
              <a:p>
                <a:pPr lvl="1"/>
                <a:r>
                  <a:rPr lang="en-US" sz="2600" dirty="0" smtClean="0">
                    <a:solidFill>
                      <a:srgbClr val="000000"/>
                    </a:solidFill>
                  </a:rPr>
                  <a:t>Our error never worse by more than a constant factor</a:t>
                </a:r>
              </a:p>
              <a:p>
                <a:pPr lvl="1"/>
                <a:r>
                  <a:rPr lang="en-US" sz="2600" dirty="0" smtClean="0">
                    <a:solidFill>
                      <a:srgbClr val="000000"/>
                    </a:solidFill>
                  </a:rPr>
                  <a:t>For 2-stars, our error can be better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0" dirty="0" smtClean="0">
                        <a:solidFill>
                          <a:srgbClr val="000000"/>
                        </a:solidFill>
                        <a:latin typeface="Cambria Math"/>
                      </a:rPr>
                      <m:t>Ω</m:t>
                    </m:r>
                    <m:r>
                      <a:rPr lang="en-US" sz="2600" i="1" dirty="0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6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sz="2600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n</m:t>
                        </m:r>
                        <m:r>
                          <a:rPr lang="en-US" sz="26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6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𝜖</m:t>
                        </m:r>
                      </m:e>
                    </m:rad>
                    <m:r>
                      <a:rPr lang="en-US" sz="2600" i="1" dirty="0" smtClean="0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</a:rPr>
                  <a:t> factor</a:t>
                </a:r>
                <a:endParaRPr 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87684"/>
                <a:ext cx="8763000" cy="4989316"/>
              </a:xfrm>
              <a:blipFill rotWithShape="1">
                <a:blip r:embed="rId3"/>
                <a:stretch>
                  <a:fillRect l="-1253" t="-977" b="-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53FC-EC05-49C0-9391-7764A095E57B}" type="slidenum">
              <a:rPr lang="en-US" smtClean="0"/>
              <a:t>12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681608" y="632890"/>
            <a:ext cx="1425870" cy="851900"/>
            <a:chOff x="488873" y="2910462"/>
            <a:chExt cx="1425870" cy="851900"/>
          </a:xfrm>
        </p:grpSpPr>
        <p:sp>
          <p:nvSpPr>
            <p:cNvPr id="8" name="Oval 7"/>
            <p:cNvSpPr/>
            <p:nvPr/>
          </p:nvSpPr>
          <p:spPr>
            <a:xfrm>
              <a:off x="1106750" y="2910462"/>
              <a:ext cx="142587" cy="1425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88873" y="3433281"/>
              <a:ext cx="142587" cy="1425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21576" y="3433281"/>
              <a:ext cx="142587" cy="1425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439454" y="3433281"/>
              <a:ext cx="142587" cy="1425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772156" y="3435086"/>
              <a:ext cx="142587" cy="1425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9" idx="7"/>
              <a:endCxn id="8" idx="7"/>
            </p:cNvCxnSpPr>
            <p:nvPr/>
          </p:nvCxnSpPr>
          <p:spPr>
            <a:xfrm flipV="1">
              <a:off x="610579" y="2931344"/>
              <a:ext cx="617877" cy="5228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0"/>
              <a:endCxn id="8" idx="7"/>
            </p:cNvCxnSpPr>
            <p:nvPr/>
          </p:nvCxnSpPr>
          <p:spPr>
            <a:xfrm flipV="1">
              <a:off x="892869" y="2931344"/>
              <a:ext cx="335586" cy="50193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1"/>
              <a:endCxn id="11" idx="0"/>
            </p:cNvCxnSpPr>
            <p:nvPr/>
          </p:nvCxnSpPr>
          <p:spPr>
            <a:xfrm>
              <a:off x="1127632" y="2931344"/>
              <a:ext cx="383115" cy="50193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1"/>
              <a:endCxn id="12" idx="0"/>
            </p:cNvCxnSpPr>
            <p:nvPr/>
          </p:nvCxnSpPr>
          <p:spPr>
            <a:xfrm>
              <a:off x="1127632" y="2931344"/>
              <a:ext cx="715818" cy="50374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909091" y="2931365"/>
              <a:ext cx="289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3098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8610600" y="2667000"/>
                <a:ext cx="8382000" cy="315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800" b="1" dirty="0" smtClean="0">
                    <a:solidFill>
                      <a:srgbClr val="FF0000"/>
                    </a:solidFill>
                  </a:rPr>
                  <a:t>High-probability upper bound on local sensitivity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𝐿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𝐺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is </a:t>
                </a:r>
                <a:r>
                  <a:rPr lang="en-US" sz="2800" dirty="0"/>
                  <a:t>large, but </a:t>
                </a:r>
                <a:r>
                  <a:rPr lang="en-US" sz="2800" b="1" dirty="0" smtClean="0">
                    <a:solidFill>
                      <a:srgbClr val="0070C0"/>
                    </a:solidFill>
                  </a:rPr>
                  <a:t>its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local </a:t>
                </a:r>
                <a:r>
                  <a:rPr lang="en-US" sz="2800" b="1" dirty="0" smtClean="0">
                    <a:solidFill>
                      <a:srgbClr val="0070C0"/>
                    </a:solidFill>
                  </a:rPr>
                  <a:t>sensitivity LS’ </a:t>
                </a:r>
                <a:r>
                  <a:rPr lang="en-US" sz="2800" dirty="0"/>
                  <a:t>is </a:t>
                </a:r>
                <a:r>
                  <a:rPr lang="en-US" sz="2800" dirty="0" smtClean="0"/>
                  <a:t>small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sz="28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sz="2800" i="1" dirty="0" smtClean="0">
                  <a:latin typeface="Cambria Math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𝐿𝑆</m:t>
                        </m:r>
                      </m:e>
                    </m:acc>
                  </m:oMath>
                </a14:m>
                <a:r>
                  <a:rPr lang="en-US" sz="2800" dirty="0"/>
                  <a:t> will be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-differentially </a:t>
                </a:r>
                <a:r>
                  <a:rPr lang="en-US" sz="2800" dirty="0" smtClean="0"/>
                  <a:t>private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and:</a:t>
                </a:r>
              </a:p>
              <a:p>
                <a:r>
                  <a:rPr lang="en-US" sz="2800" dirty="0" smtClean="0"/>
                  <a:t>		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800" dirty="0" smtClean="0"/>
                  <a:t>Gives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𝝐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𝝐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e>
                              <m:sub>
                                <m: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sup>
                        </m:sSup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</a:rPr>
                  <a:t>-</a:t>
                </a:r>
                <a:r>
                  <a:rPr lang="en-US" sz="2800" dirty="0" smtClean="0"/>
                  <a:t>differential privacy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610600" y="2667000"/>
                <a:ext cx="8382000" cy="315881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75" y="133350"/>
            <a:ext cx="8229600" cy="1143000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400" dirty="0" smtClean="0">
                <a:solidFill>
                  <a:srgbClr val="0070C0"/>
                </a:solidFill>
                <a:latin typeface="+mj-lt"/>
              </a:rPr>
              <a:t>Private Approximation to Local Sensitivity: k-triangles (         )</a:t>
            </a:r>
            <a:endParaRPr lang="en-US" sz="4400" dirty="0">
              <a:solidFill>
                <a:srgbClr val="0070C0"/>
              </a:solidFill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57200" y="1565243"/>
            <a:ext cx="7734300" cy="1661993"/>
            <a:chOff x="-8479708" y="1094886"/>
            <a:chExt cx="7429500" cy="19638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-8479708" y="1094886"/>
                  <a:ext cx="7429500" cy="1963817"/>
                </a:xfrm>
                <a:prstGeom prst="rect">
                  <a:avLst/>
                </a:prstGeom>
                <a:noFill/>
                <a:ln w="25400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Approximate </a:t>
                  </a:r>
                  <a:r>
                    <a:rPr lang="en-US" sz="2800" dirty="0"/>
                    <a:t>differential privacy,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8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/>
                            </a:rPr>
                            <m:t>𝜖</m:t>
                          </m:r>
                          <m:r>
                            <a:rPr lang="en-US" sz="2800" i="1" dirty="0">
                              <a:latin typeface="Cambria Math"/>
                            </a:rPr>
                            <m:t>, </m:t>
                          </m:r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</m:d>
                    </m:oMath>
                  </a14:m>
                  <a:r>
                    <a:rPr lang="en-US" sz="2800" dirty="0"/>
                    <a:t>-</a:t>
                  </a:r>
                  <a:r>
                    <a:rPr lang="en-US" sz="2800" dirty="0" smtClean="0"/>
                    <a:t>privacy </a:t>
                  </a:r>
                  <a:r>
                    <a:rPr lang="en-US" sz="2400" dirty="0" smtClean="0">
                      <a:solidFill>
                        <a:srgbClr val="0070C0"/>
                      </a:solidFill>
                    </a:rPr>
                    <a:t>[</a:t>
                  </a:r>
                  <a:r>
                    <a:rPr lang="en-US" sz="2400" dirty="0" err="1" smtClean="0">
                      <a:solidFill>
                        <a:srgbClr val="0070C0"/>
                      </a:solidFill>
                    </a:rPr>
                    <a:t>Dwork</a:t>
                  </a:r>
                  <a:r>
                    <a:rPr lang="en-US" sz="2400" dirty="0" smtClean="0">
                      <a:solidFill>
                        <a:srgbClr val="0070C0"/>
                      </a:solidFill>
                    </a:rPr>
                    <a:t>, </a:t>
                  </a:r>
                  <a:r>
                    <a:rPr lang="en-US" sz="2400" dirty="0" err="1" smtClean="0">
                      <a:solidFill>
                        <a:srgbClr val="0070C0"/>
                      </a:solidFill>
                    </a:rPr>
                    <a:t>Kenthapadi</a:t>
                  </a:r>
                  <a:r>
                    <a:rPr lang="en-US" sz="2400" dirty="0" smtClean="0">
                      <a:solidFill>
                        <a:srgbClr val="0070C0"/>
                      </a:solidFill>
                    </a:rPr>
                    <a:t>, </a:t>
                  </a:r>
                  <a:r>
                    <a:rPr lang="en-US" sz="2400" dirty="0" err="1" smtClean="0">
                      <a:solidFill>
                        <a:srgbClr val="0070C0"/>
                      </a:solidFill>
                    </a:rPr>
                    <a:t>McSherry</a:t>
                  </a:r>
                  <a:r>
                    <a:rPr lang="en-US" sz="2400" dirty="0" smtClean="0">
                      <a:solidFill>
                        <a:srgbClr val="0070C0"/>
                      </a:solidFill>
                    </a:rPr>
                    <a:t>, </a:t>
                  </a:r>
                  <a:r>
                    <a:rPr lang="en-US" sz="2400" dirty="0" err="1" smtClean="0">
                      <a:solidFill>
                        <a:srgbClr val="0070C0"/>
                      </a:solidFill>
                    </a:rPr>
                    <a:t>Mironov</a:t>
                  </a:r>
                  <a:r>
                    <a:rPr lang="en-US" sz="2400" dirty="0" smtClean="0">
                      <a:solidFill>
                        <a:srgbClr val="0070C0"/>
                      </a:solidFill>
                    </a:rPr>
                    <a:t>, </a:t>
                  </a:r>
                  <a:r>
                    <a:rPr lang="en-US" sz="2400" dirty="0" err="1" smtClean="0">
                      <a:solidFill>
                        <a:srgbClr val="0070C0"/>
                      </a:solidFill>
                    </a:rPr>
                    <a:t>Naor</a:t>
                  </a:r>
                  <a:r>
                    <a:rPr lang="en-US" sz="2400" dirty="0" smtClean="0">
                      <a:solidFill>
                        <a:srgbClr val="0070C0"/>
                      </a:solidFill>
                    </a:rPr>
                    <a:t> ‘06]</a:t>
                  </a:r>
                  <a:r>
                    <a:rPr lang="en-US" sz="2800" dirty="0" smtClean="0"/>
                    <a:t>:</a:t>
                  </a:r>
                </a:p>
                <a:p>
                  <a:endParaRPr lang="en-US" sz="280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479708" y="1094886"/>
                  <a:ext cx="7429500" cy="196381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414" t="-2536"/>
                  </a:stretch>
                </a:blipFill>
                <a:ln w="2540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-8384616" y="2306688"/>
                  <a:ext cx="6950792" cy="584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2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𝐺</m:t>
                                    </m:r>
                                  </m:e>
                                </m:d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∈</m:t>
                                </m:r>
                                <m:r>
                                  <a:rPr lang="en-US" sz="32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</m:e>
                            </m:d>
                          </m:e>
                        </m:func>
                        <m:r>
                          <a:rPr lang="en-US" sz="3200" i="1">
                            <a:latin typeface="Cambria Math"/>
                          </a:rPr>
                          <m:t>≤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/>
                              </a:rPr>
                              <m:t>𝜖</m:t>
                            </m:r>
                          </m:sup>
                        </m:sSup>
                        <m:func>
                          <m:func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/>
                                          </a:rPr>
                                          <m:t>𝐺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∈</m:t>
                                </m:r>
                                <m:r>
                                  <a:rPr lang="en-US" sz="32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</m:e>
                            </m:d>
                          </m:e>
                        </m:func>
                        <m:r>
                          <a:rPr lang="en-US" sz="3200" b="0" i="1" smtClean="0">
                            <a:latin typeface="Cambria Math"/>
                          </a:rPr>
                          <m:t>+</m:t>
                        </m:r>
                        <m:r>
                          <a:rPr lang="en-US" sz="32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𝛿</m:t>
                        </m:r>
                        <m:r>
                          <a:rPr lang="en-US" sz="320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3200"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384616" y="2306688"/>
                  <a:ext cx="6950792" cy="58477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24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9144000" y="4152622"/>
                <a:ext cx="6096000" cy="538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𝐿𝑆</m:t>
                        </m:r>
                      </m:e>
                    </m:acc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a:rPr lang="en-US" sz="2800" i="1" dirty="0" err="1">
                        <a:latin typeface="Cambria Math"/>
                      </a:rPr>
                      <m:t>𝐿</m:t>
                    </m:r>
                    <m:r>
                      <a:rPr lang="en-US" sz="2800" b="0" i="1" dirty="0" smtClean="0">
                        <a:latin typeface="Cambria Math"/>
                      </a:rPr>
                      <m:t>𝑆</m:t>
                    </m:r>
                    <m:r>
                      <a:rPr lang="en-US" sz="2800" i="1" dirty="0">
                        <a:latin typeface="Cambria Math"/>
                      </a:rPr>
                      <m:t>(</m:t>
                    </m:r>
                    <m:r>
                      <a:rPr lang="en-US" sz="2800" i="1" dirty="0">
                        <a:latin typeface="Cambria Math"/>
                      </a:rPr>
                      <m:t>𝐺</m:t>
                    </m:r>
                    <m:r>
                      <a:rPr lang="en-US" sz="2800" i="1" dirty="0">
                        <a:latin typeface="Cambria Math"/>
                      </a:rPr>
                      <m:t>)+</m:t>
                    </m:r>
                    <m:r>
                      <a:rPr lang="en-US" sz="2800" i="1" dirty="0">
                        <a:latin typeface="Cambria Math"/>
                      </a:rPr>
                      <m:t>𝐿𝑎𝑝</m:t>
                    </m:r>
                    <m:r>
                      <a:rPr lang="en-US" sz="2800" i="1" dirty="0">
                        <a:latin typeface="Cambria Math"/>
                      </a:rPr>
                      <m:t>(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𝐿𝑆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′/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+ </a:t>
                </a:r>
                <a:r>
                  <a:rPr lang="en-US" sz="2800" b="1" dirty="0" smtClean="0">
                    <a:solidFill>
                      <a:srgbClr val="0070C0"/>
                    </a:solidFill>
                  </a:rPr>
                  <a:t>shift</a:t>
                </a:r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44000" y="4152622"/>
                <a:ext cx="6096000" cy="538994"/>
              </a:xfrm>
              <a:prstGeom prst="rect">
                <a:avLst/>
              </a:prstGeom>
              <a:blipFill rotWithShape="1">
                <a:blip r:embed="rId11"/>
                <a:stretch>
                  <a:fillRect t="-6742" b="-3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-9144000" y="5391941"/>
                <a:ext cx="4191000" cy="603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Pr</a:t>
                </a:r>
                <a:r>
                  <a:rPr lang="en-US" sz="3200" dirty="0"/>
                  <a:t>[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/>
                          </a:rPr>
                          <m:t>𝐿𝑆</m:t>
                        </m:r>
                      </m:e>
                    </m:acc>
                    <m:r>
                      <a:rPr lang="en-US" sz="3200" i="1" dirty="0">
                        <a:latin typeface="Cambria Math"/>
                      </a:rPr>
                      <m:t>≥</m:t>
                    </m:r>
                    <m:r>
                      <a:rPr lang="en-US" sz="3200" i="1" dirty="0">
                        <a:latin typeface="Cambria Math"/>
                      </a:rPr>
                      <m:t>𝐿𝑆</m:t>
                    </m:r>
                    <m:r>
                      <a:rPr lang="en-US" sz="3200" i="1" dirty="0">
                        <a:latin typeface="Cambria Math"/>
                      </a:rPr>
                      <m:t>]&gt;1 −</m:t>
                    </m:r>
                    <m:sSub>
                      <m:sSubPr>
                        <m:ctrlPr>
                          <a:rPr lang="en-US" sz="32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32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44000" y="5391941"/>
                <a:ext cx="4191000" cy="603563"/>
              </a:xfrm>
              <a:prstGeom prst="rect">
                <a:avLst/>
              </a:prstGeom>
              <a:blipFill rotWithShape="1">
                <a:blip r:embed="rId12"/>
                <a:stretch>
                  <a:fillRect l="-3639" t="-909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53FC-EC05-49C0-9391-7764A095E57B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200" y="3425658"/>
                <a:ext cx="8229600" cy="98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FF0000"/>
                    </a:solidFill>
                  </a:rPr>
                  <a:t>Idea:</a:t>
                </a:r>
                <a:r>
                  <a:rPr lang="en-US" sz="2800" dirty="0" smtClean="0"/>
                  <a:t>  Private upper bound on local sensitivity 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𝐿𝑆</m:t>
                        </m:r>
                      </m:e>
                    </m:acc>
                  </m:oMath>
                </a14:m>
                <a:r>
                  <a:rPr lang="en-US" sz="2800" dirty="0" smtClean="0"/>
                  <a:t>).</a:t>
                </a:r>
              </a:p>
              <a:p>
                <a:r>
                  <a:rPr lang="en-US" sz="2800" b="1" dirty="0" smtClean="0">
                    <a:solidFill>
                      <a:srgbClr val="0070C0"/>
                    </a:solidFill>
                  </a:rPr>
                  <a:t>Release: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𝐴</m:t>
                    </m:r>
                    <m:r>
                      <a:rPr lang="en-US" sz="2800" i="1" dirty="0" smtClean="0">
                        <a:latin typeface="Cambria Math"/>
                      </a:rPr>
                      <m:t>(</m:t>
                    </m:r>
                    <m:r>
                      <a:rPr lang="en-US" sz="2800" i="1" dirty="0" smtClean="0">
                        <a:latin typeface="Cambria Math"/>
                      </a:rPr>
                      <m:t>𝐺</m:t>
                    </m:r>
                    <m:r>
                      <a:rPr lang="en-US" sz="2800" i="1" dirty="0" smtClean="0">
                        <a:latin typeface="Cambria Math"/>
                      </a:rPr>
                      <m:t>)=(</m:t>
                    </m:r>
                    <m:acc>
                      <m:accPr>
                        <m:chr m:val="̃"/>
                        <m:ctrlPr>
                          <a:rPr lang="en-US" sz="2800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𝐿𝑆</m:t>
                        </m:r>
                      </m:e>
                    </m:acc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+</m:t>
                    </m:r>
                    <m:r>
                      <a:rPr lang="en-US" sz="2800" i="1" dirty="0">
                        <a:latin typeface="Cambria Math"/>
                      </a:rPr>
                      <m:t>𝐿𝑎𝑝</m:t>
                    </m:r>
                    <m:r>
                      <a:rPr lang="en-US" sz="2800" i="1" dirty="0">
                        <a:latin typeface="Cambria Math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sz="2800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𝐿𝑆</m:t>
                        </m:r>
                      </m:e>
                    </m:acc>
                    <m:r>
                      <a:rPr lang="en-US" sz="2800" i="1">
                        <a:latin typeface="Cambria Math"/>
                      </a:rPr>
                      <m:t>/</m:t>
                    </m:r>
                    <m:r>
                      <a:rPr lang="en-US" sz="2800" b="0" i="1" smtClean="0">
                        <a:latin typeface="Cambria Math"/>
                      </a:rPr>
                      <m:t>𝜖</m:t>
                    </m:r>
                    <m:r>
                      <a:rPr lang="en-US" sz="28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).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25658"/>
                <a:ext cx="8229600" cy="985654"/>
              </a:xfrm>
              <a:prstGeom prst="rect">
                <a:avLst/>
              </a:prstGeom>
              <a:blipFill rotWithShape="1">
                <a:blip r:embed="rId13"/>
                <a:stretch>
                  <a:fillRect l="-1481" t="-370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6513143" y="664143"/>
            <a:ext cx="1242410" cy="759377"/>
            <a:chOff x="5218273" y="2594197"/>
            <a:chExt cx="1991871" cy="1217457"/>
          </a:xfrm>
        </p:grpSpPr>
        <p:cxnSp>
          <p:nvCxnSpPr>
            <p:cNvPr id="20" name="Straight Connector 19"/>
            <p:cNvCxnSpPr>
              <a:stCxn id="27" idx="7"/>
              <a:endCxn id="30" idx="0"/>
            </p:cNvCxnSpPr>
            <p:nvPr/>
          </p:nvCxnSpPr>
          <p:spPr>
            <a:xfrm flipH="1">
              <a:off x="5446875" y="2627674"/>
              <a:ext cx="1729792" cy="94447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8" idx="0"/>
              <a:endCxn id="30" idx="0"/>
            </p:cNvCxnSpPr>
            <p:nvPr/>
          </p:nvCxnSpPr>
          <p:spPr>
            <a:xfrm>
              <a:off x="5332574" y="2594197"/>
              <a:ext cx="114301" cy="9779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8" idx="1"/>
              <a:endCxn id="31" idx="0"/>
            </p:cNvCxnSpPr>
            <p:nvPr/>
          </p:nvCxnSpPr>
          <p:spPr>
            <a:xfrm>
              <a:off x="5251750" y="2627674"/>
              <a:ext cx="1648973" cy="94185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7" idx="0"/>
              <a:endCxn id="31" idx="0"/>
            </p:cNvCxnSpPr>
            <p:nvPr/>
          </p:nvCxnSpPr>
          <p:spPr>
            <a:xfrm flipH="1">
              <a:off x="6900724" y="2594197"/>
              <a:ext cx="195121" cy="9753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5741566" y="3583054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28" idx="1"/>
              <a:endCxn id="24" idx="0"/>
            </p:cNvCxnSpPr>
            <p:nvPr/>
          </p:nvCxnSpPr>
          <p:spPr>
            <a:xfrm>
              <a:off x="5251750" y="2627674"/>
              <a:ext cx="604117" cy="95538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7" idx="7"/>
              <a:endCxn id="24" idx="0"/>
            </p:cNvCxnSpPr>
            <p:nvPr/>
          </p:nvCxnSpPr>
          <p:spPr>
            <a:xfrm flipH="1">
              <a:off x="5855867" y="2627674"/>
              <a:ext cx="1320800" cy="95538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981544" y="2594197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218273" y="2594197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7" idx="2"/>
              <a:endCxn id="28" idx="6"/>
            </p:cNvCxnSpPr>
            <p:nvPr/>
          </p:nvCxnSpPr>
          <p:spPr>
            <a:xfrm flipH="1">
              <a:off x="5446873" y="2708497"/>
              <a:ext cx="153467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5332574" y="357214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786423" y="3569529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934200" y="750065"/>
            <a:ext cx="289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…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57200" y="4572000"/>
                <a:ext cx="7924800" cy="1887120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b="1" dirty="0" smtClean="0"/>
                  <a:t>If</a:t>
                </a:r>
                <a:endParaRPr lang="en-US" sz="2800" b="1" dirty="0"/>
              </a:p>
              <a:p>
                <a:pPr marL="742950" lvl="1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𝐿𝑆</m:t>
                        </m:r>
                      </m:e>
                    </m:acc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𝜖</m:t>
                    </m:r>
                  </m:oMath>
                </a14:m>
                <a:r>
                  <a:rPr lang="en-US" sz="2800" dirty="0"/>
                  <a:t>-differentially private and 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𝐿𝑆</m:t>
                                </m:r>
                              </m:e>
                            </m:acc>
                            <m:r>
                              <a:rPr lang="en-US" sz="2800" i="1">
                                <a:latin typeface="Cambria Math"/>
                              </a:rPr>
                              <m:t>≥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𝐿𝑆</m:t>
                            </m:r>
                          </m:e>
                        </m:d>
                      </m:e>
                    </m:func>
                    <m:r>
                      <a:rPr lang="en-US" sz="2800" i="1">
                        <a:latin typeface="Cambria Math"/>
                      </a:rPr>
                      <m:t>≥1−</m:t>
                    </m:r>
                    <m:r>
                      <a:rPr lang="en-US" sz="2800" i="1">
                        <a:latin typeface="Cambria Math"/>
                      </a:rPr>
                      <m:t>𝛿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lvl="1"/>
                <a:r>
                  <a:rPr lang="en-US" sz="2800" b="1" dirty="0">
                    <a:latin typeface="Cambria Math"/>
                  </a:rPr>
                  <a:t>Then</a:t>
                </a:r>
                <a:r>
                  <a:rPr lang="en-US" sz="2800" dirty="0">
                    <a:latin typeface="Cambria Math"/>
                  </a:rPr>
                  <a:t> </a:t>
                </a:r>
                <a:r>
                  <a:rPr lang="en-US" sz="2800" dirty="0" smtClean="0">
                    <a:latin typeface="Cambria Math"/>
                  </a:rPr>
                  <a:t> </a:t>
                </a:r>
                <a:r>
                  <a:rPr lang="en-US" sz="2800" dirty="0" smtClean="0"/>
                  <a:t>A </a:t>
                </a:r>
                <a:r>
                  <a:rPr lang="en-US" sz="2800" dirty="0"/>
                  <a:t>is 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2</m:t>
                    </m:r>
                    <m:r>
                      <a:rPr lang="en-US" sz="2800" i="1">
                        <a:latin typeface="Cambria Math"/>
                      </a:rPr>
                      <m:t>𝜖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𝜖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𝛿</m:t>
                    </m:r>
                  </m:oMath>
                </a14:m>
                <a:r>
                  <a:rPr lang="en-US" sz="2800" dirty="0"/>
                  <a:t>)-differentially </a:t>
                </a:r>
                <a:r>
                  <a:rPr lang="en-US" sz="2800" dirty="0" smtClean="0"/>
                  <a:t>private.</a:t>
                </a:r>
                <a:endParaRPr lang="en-US" sz="28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572000"/>
                <a:ext cx="7924800" cy="1887120"/>
              </a:xfrm>
              <a:prstGeom prst="rect">
                <a:avLst/>
              </a:prstGeom>
              <a:blipFill rotWithShape="1">
                <a:blip r:embed="rId14"/>
                <a:stretch>
                  <a:fillRect l="-1380" t="-2229" b="-7643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20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Evaluating our algorithms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Theoretical evaluation in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G(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n,p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)</a:t>
                </a:r>
                <a:r>
                  <a:rPr lang="en-US" dirty="0" smtClean="0"/>
                  <a:t> model</a:t>
                </a:r>
              </a:p>
              <a:p>
                <a:pPr lvl="1"/>
                <a:r>
                  <a:rPr lang="en-US" dirty="0" smtClean="0"/>
                  <a:t>All of our algorithms have relative error -&gt; 0 </a:t>
                </a:r>
                <a:br>
                  <a:rPr lang="en-US" dirty="0" smtClean="0"/>
                </a:br>
                <a:r>
                  <a:rPr lang="en-US" dirty="0" smtClean="0"/>
                  <a:t>when the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average degree 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𝒏𝒑</m:t>
                    </m:r>
                  </m:oMath>
                </a14:m>
                <a:r>
                  <a:rPr lang="en-US" dirty="0" smtClean="0"/>
                  <a:t> grows</a:t>
                </a:r>
              </a:p>
              <a:p>
                <a:r>
                  <a:rPr lang="en-US" dirty="0" smtClean="0"/>
                  <a:t>Empirical evaluation</a:t>
                </a:r>
              </a:p>
              <a:p>
                <a:pPr lvl="1"/>
                <a:r>
                  <a:rPr lang="en-US" dirty="0" smtClean="0"/>
                  <a:t>Synthetic graphs from G(</a:t>
                </a:r>
                <a:r>
                  <a:rPr lang="en-US" dirty="0" err="1" smtClean="0"/>
                  <a:t>n,p</a:t>
                </a:r>
                <a:r>
                  <a:rPr lang="en-US" dirty="0" smtClean="0"/>
                  <a:t>) model</a:t>
                </a:r>
              </a:p>
              <a:p>
                <a:pPr lvl="1"/>
                <a:r>
                  <a:rPr lang="en-US" dirty="0" smtClean="0"/>
                  <a:t>Variety of real data sets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53FC-EC05-49C0-9391-7764A095E5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0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Experimental results for G(</a:t>
            </a:r>
            <a:r>
              <a:rPr lang="en-US" dirty="0" err="1" smtClean="0">
                <a:solidFill>
                  <a:srgbClr val="0070C0"/>
                </a:solidFill>
              </a:rPr>
              <a:t>n,p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Comparison with previous work for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rgbClr val="0070C0"/>
                        </a:solidFill>
                        <a:latin typeface="Cambria Math"/>
                      </a:rPr>
                      <m:t>𝐩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sz="2800" b="1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func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525963"/>
              </a:xfrm>
              <a:blipFill rotWithShape="1">
                <a:blip r:embed="rId3"/>
                <a:stretch>
                  <a:fillRect l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80283"/>
              </p:ext>
            </p:extLst>
          </p:nvPr>
        </p:nvGraphicFramePr>
        <p:xfrm>
          <a:off x="0" y="1600200"/>
          <a:ext cx="92964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7483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Experimental results for G(</a:t>
            </a:r>
            <a:r>
              <a:rPr lang="en-US" dirty="0" err="1" smtClean="0">
                <a:solidFill>
                  <a:srgbClr val="0070C0"/>
                </a:solidFill>
              </a:rPr>
              <a:t>n,p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Comparison with previous work for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rgbClr val="0070C0"/>
                        </a:solidFill>
                        <a:latin typeface="Cambria Math"/>
                      </a:rPr>
                      <m:t>𝐩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sz="2800" b="1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func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525963"/>
              </a:xfrm>
              <a:blipFill rotWithShape="1">
                <a:blip r:embed="rId2"/>
                <a:stretch>
                  <a:fillRect l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har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398682"/>
              </p:ext>
            </p:extLst>
          </p:nvPr>
        </p:nvGraphicFramePr>
        <p:xfrm>
          <a:off x="-304800" y="1752600"/>
          <a:ext cx="97536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5698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Experimental results for G(</a:t>
            </a:r>
            <a:r>
              <a:rPr lang="en-US" dirty="0" err="1" smtClean="0">
                <a:solidFill>
                  <a:srgbClr val="0070C0"/>
                </a:solidFill>
              </a:rPr>
              <a:t>n,p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6" name="Char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857258"/>
              </p:ext>
            </p:extLst>
          </p:nvPr>
        </p:nvGraphicFramePr>
        <p:xfrm>
          <a:off x="4419600" y="1676400"/>
          <a:ext cx="562356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92554"/>
              </p:ext>
            </p:extLst>
          </p:nvPr>
        </p:nvGraphicFramePr>
        <p:xfrm>
          <a:off x="-35560" y="1981200"/>
          <a:ext cx="48006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971606"/>
              </p:ext>
            </p:extLst>
          </p:nvPr>
        </p:nvGraphicFramePr>
        <p:xfrm>
          <a:off x="152400" y="5334000"/>
          <a:ext cx="88392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6096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Comparison with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[RHMS’09]</a:t>
                </a:r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𝐩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func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609600"/>
              </a:xfrm>
              <a:blipFill rotWithShape="1">
                <a:blip r:embed="rId5"/>
                <a:stretch>
                  <a:fillRect l="-1185" t="-6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465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Experimental results (SNAP)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245496083"/>
              </p:ext>
            </p:extLst>
          </p:nvPr>
        </p:nvGraphicFramePr>
        <p:xfrm>
          <a:off x="311149" y="1041400"/>
          <a:ext cx="8832851" cy="581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629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Experimental results (SNAP)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765539237"/>
              </p:ext>
            </p:extLst>
          </p:nvPr>
        </p:nvGraphicFramePr>
        <p:xfrm>
          <a:off x="1" y="990600"/>
          <a:ext cx="9144000" cy="586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976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95837" y="2819400"/>
            <a:ext cx="33161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Publish information about a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Preserve privacy of relationships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5" y="3200400"/>
            <a:ext cx="5745590" cy="34523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200400"/>
            <a:ext cx="5715000" cy="34340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Publishing network data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83" y="1219200"/>
            <a:ext cx="8229600" cy="281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Many data sets can be represented as a graph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: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Friendship in online social network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Financial transactions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Romantic relationships</a:t>
            </a:r>
          </a:p>
          <a:p>
            <a:pPr marL="457200" lvl="1" indent="0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6137068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American J. Sociology</a:t>
            </a:r>
            <a:r>
              <a:rPr lang="en-US" i="1" dirty="0" smtClean="0">
                <a:solidFill>
                  <a:srgbClr val="0070C0"/>
                </a:solidFill>
              </a:rPr>
              <a:t>,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i="1" dirty="0" smtClean="0">
                <a:solidFill>
                  <a:srgbClr val="0070C0"/>
                </a:solidFill>
              </a:rPr>
              <a:t> </a:t>
            </a:r>
          </a:p>
          <a:p>
            <a:r>
              <a:rPr lang="en-US" i="1" dirty="0" err="1" smtClean="0">
                <a:solidFill>
                  <a:srgbClr val="0070C0"/>
                </a:solidFill>
              </a:rPr>
              <a:t>Bearman</a:t>
            </a:r>
            <a:r>
              <a:rPr lang="en-US" i="1" dirty="0" smtClean="0">
                <a:solidFill>
                  <a:srgbClr val="0070C0"/>
                </a:solidFill>
              </a:rPr>
              <a:t>, Moody, </a:t>
            </a:r>
            <a:r>
              <a:rPr lang="en-US" i="1" dirty="0" err="1" smtClean="0">
                <a:solidFill>
                  <a:srgbClr val="0070C0"/>
                </a:solidFill>
              </a:rPr>
              <a:t>Stovel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6909742" y="4702710"/>
            <a:ext cx="878691" cy="865360"/>
            <a:chOff x="6629400" y="4936825"/>
            <a:chExt cx="1218733" cy="1200243"/>
          </a:xfrm>
        </p:grpSpPr>
        <p:cxnSp>
          <p:nvCxnSpPr>
            <p:cNvPr id="15" name="Straight Connector 14"/>
            <p:cNvCxnSpPr>
              <a:stCxn id="12" idx="3"/>
              <a:endCxn id="9" idx="7"/>
            </p:cNvCxnSpPr>
            <p:nvPr/>
          </p:nvCxnSpPr>
          <p:spPr>
            <a:xfrm flipV="1">
              <a:off x="6657863" y="5495765"/>
              <a:ext cx="569891" cy="6128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9" idx="4"/>
              <a:endCxn id="24" idx="0"/>
            </p:cNvCxnSpPr>
            <p:nvPr/>
          </p:nvCxnSpPr>
          <p:spPr>
            <a:xfrm flipV="1">
              <a:off x="7159038" y="4936825"/>
              <a:ext cx="68716" cy="72483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9" idx="3"/>
              <a:endCxn id="25" idx="7"/>
            </p:cNvCxnSpPr>
            <p:nvPr/>
          </p:nvCxnSpPr>
          <p:spPr>
            <a:xfrm flipV="1">
              <a:off x="7090322" y="5062467"/>
              <a:ext cx="543173" cy="5707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9" idx="2"/>
              <a:endCxn id="26" idx="6"/>
            </p:cNvCxnSpPr>
            <p:nvPr/>
          </p:nvCxnSpPr>
          <p:spPr>
            <a:xfrm flipV="1">
              <a:off x="7061859" y="5431511"/>
              <a:ext cx="786274" cy="13297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9" idx="2"/>
              <a:endCxn id="27" idx="6"/>
            </p:cNvCxnSpPr>
            <p:nvPr/>
          </p:nvCxnSpPr>
          <p:spPr>
            <a:xfrm>
              <a:off x="7061859" y="5564481"/>
              <a:ext cx="697278" cy="1405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21" idx="5"/>
              <a:endCxn id="9" idx="1"/>
            </p:cNvCxnSpPr>
            <p:nvPr/>
          </p:nvCxnSpPr>
          <p:spPr>
            <a:xfrm flipH="1" flipV="1">
              <a:off x="7090322" y="5495765"/>
              <a:ext cx="543173" cy="6128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1" idx="4"/>
              <a:endCxn id="9" idx="0"/>
            </p:cNvCxnSpPr>
            <p:nvPr/>
          </p:nvCxnSpPr>
          <p:spPr>
            <a:xfrm flipV="1">
              <a:off x="7159038" y="5467302"/>
              <a:ext cx="0" cy="6697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21" idx="6"/>
              <a:endCxn id="11" idx="2"/>
            </p:cNvCxnSpPr>
            <p:nvPr/>
          </p:nvCxnSpPr>
          <p:spPr>
            <a:xfrm flipH="1">
              <a:off x="7061859" y="6039889"/>
              <a:ext cx="60009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11" idx="6"/>
              <a:endCxn id="12" idx="2"/>
            </p:cNvCxnSpPr>
            <p:nvPr/>
          </p:nvCxnSpPr>
          <p:spPr>
            <a:xfrm flipH="1">
              <a:off x="6629400" y="6039889"/>
              <a:ext cx="626817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9" idx="5"/>
              <a:endCxn id="22" idx="6"/>
            </p:cNvCxnSpPr>
            <p:nvPr/>
          </p:nvCxnSpPr>
          <p:spPr>
            <a:xfrm flipH="1" flipV="1">
              <a:off x="6823758" y="5441671"/>
              <a:ext cx="403996" cy="191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9" idx="5"/>
              <a:endCxn id="23" idx="5"/>
            </p:cNvCxnSpPr>
            <p:nvPr/>
          </p:nvCxnSpPr>
          <p:spPr>
            <a:xfrm flipH="1" flipV="1">
              <a:off x="6989653" y="5184428"/>
              <a:ext cx="238101" cy="44876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7061859" y="5942710"/>
              <a:ext cx="194358" cy="194358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061859" y="5467302"/>
              <a:ext cx="194358" cy="194358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629400" y="5942710"/>
              <a:ext cx="194358" cy="194358"/>
            </a:xfrm>
            <a:prstGeom prst="ellipse">
              <a:avLst/>
            </a:prstGeom>
            <a:solidFill>
              <a:srgbClr val="F26EE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467600" y="5942710"/>
              <a:ext cx="194358" cy="194358"/>
            </a:xfrm>
            <a:prstGeom prst="ellipse">
              <a:avLst/>
            </a:prstGeom>
            <a:solidFill>
              <a:srgbClr val="F26EE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629400" y="5344492"/>
              <a:ext cx="194358" cy="194358"/>
            </a:xfrm>
            <a:prstGeom prst="ellipse">
              <a:avLst/>
            </a:prstGeom>
            <a:solidFill>
              <a:srgbClr val="F26EE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823758" y="5018533"/>
              <a:ext cx="194358" cy="194358"/>
            </a:xfrm>
            <a:prstGeom prst="ellipse">
              <a:avLst/>
            </a:prstGeom>
            <a:solidFill>
              <a:srgbClr val="F26EE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130575" y="4936825"/>
              <a:ext cx="194358" cy="194358"/>
            </a:xfrm>
            <a:prstGeom prst="ellipse">
              <a:avLst/>
            </a:prstGeom>
            <a:solidFill>
              <a:srgbClr val="F26EE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67600" y="5034004"/>
              <a:ext cx="194358" cy="194358"/>
            </a:xfrm>
            <a:prstGeom prst="ellipse">
              <a:avLst/>
            </a:prstGeom>
            <a:solidFill>
              <a:srgbClr val="F26EE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653775" y="5334332"/>
              <a:ext cx="194358" cy="194358"/>
            </a:xfrm>
            <a:prstGeom prst="ellipse">
              <a:avLst/>
            </a:prstGeom>
            <a:solidFill>
              <a:srgbClr val="F26EE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564779" y="5607827"/>
              <a:ext cx="194358" cy="194358"/>
            </a:xfrm>
            <a:prstGeom prst="ellipse">
              <a:avLst/>
            </a:prstGeom>
            <a:solidFill>
              <a:srgbClr val="F26EE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4" name="TextBox 1023"/>
          <p:cNvSpPr txBox="1"/>
          <p:nvPr/>
        </p:nvSpPr>
        <p:spPr>
          <a:xfrm>
            <a:off x="6092635" y="5660014"/>
            <a:ext cx="2553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Naïve approach: </a:t>
            </a:r>
            <a:r>
              <a:rPr lang="en-US" sz="2800" dirty="0" err="1" smtClean="0">
                <a:solidFill>
                  <a:srgbClr val="0070C0"/>
                </a:solidFill>
              </a:rPr>
              <a:t>anonymization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53FC-EC05-49C0-9391-7764A095E5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3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uiExpand="1" build="p"/>
      <p:bldP spid="8" grpId="0"/>
      <p:bldP spid="10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Summary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Private algorithms for </a:t>
            </a:r>
            <a:r>
              <a:rPr lang="en-US" dirty="0" err="1" smtClean="0"/>
              <a:t>subgraph</a:t>
            </a:r>
            <a:r>
              <a:rPr lang="en-US" dirty="0" smtClean="0"/>
              <a:t> counts</a:t>
            </a:r>
          </a:p>
          <a:p>
            <a:pPr lvl="1"/>
            <a:r>
              <a:rPr lang="en-US" dirty="0"/>
              <a:t>Rigorous privacy guarantee (differential privacy)</a:t>
            </a:r>
          </a:p>
          <a:p>
            <a:pPr lvl="1"/>
            <a:r>
              <a:rPr lang="en-US" dirty="0"/>
              <a:t>Running time close to best algorithms for computing the </a:t>
            </a:r>
            <a:r>
              <a:rPr lang="en-US" dirty="0" err="1" smtClean="0"/>
              <a:t>subgraph</a:t>
            </a:r>
            <a:r>
              <a:rPr lang="en-US" dirty="0" smtClean="0"/>
              <a:t> counts</a:t>
            </a:r>
          </a:p>
          <a:p>
            <a:r>
              <a:rPr lang="en-US" dirty="0" smtClean="0"/>
              <a:t>Improvement in accuracy and (for some graph counts) in privacy over previous work</a:t>
            </a:r>
          </a:p>
          <a:p>
            <a:r>
              <a:rPr lang="en-US" dirty="0" smtClean="0"/>
              <a:t>Techniques:</a:t>
            </a:r>
          </a:p>
          <a:p>
            <a:pPr lvl="1"/>
            <a:r>
              <a:rPr lang="en-US" dirty="0" smtClean="0"/>
              <a:t>Fast computation of smooth </a:t>
            </a:r>
            <a:r>
              <a:rPr lang="en-US" dirty="0"/>
              <a:t>sensitivity</a:t>
            </a:r>
          </a:p>
          <a:p>
            <a:pPr lvl="1"/>
            <a:r>
              <a:rPr lang="en-US" dirty="0"/>
              <a:t>Differentially private upper bound on local </a:t>
            </a:r>
            <a:r>
              <a:rPr lang="en-US" dirty="0" smtClean="0"/>
              <a:t>sensitivity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53FC-EC05-49C0-9391-7764A095E5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7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188" y="1219200"/>
            <a:ext cx="7620000" cy="526574"/>
          </a:xfrm>
          <a:ln w="254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Goal: 	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Publish structural information about a graph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Publishing network data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823720" y="1956788"/>
            <a:ext cx="6819855" cy="2402015"/>
            <a:chOff x="267027" y="1600200"/>
            <a:chExt cx="7064048" cy="2488022"/>
          </a:xfrm>
        </p:grpSpPr>
        <p:sp>
          <p:nvSpPr>
            <p:cNvPr id="5" name="Rectangle 4"/>
            <p:cNvSpPr>
              <a:spLocks/>
            </p:cNvSpPr>
            <p:nvPr/>
          </p:nvSpPr>
          <p:spPr bwMode="auto">
            <a:xfrm>
              <a:off x="3178175" y="2557872"/>
              <a:ext cx="1147763" cy="86995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38100" dist="38099" dir="2700000" algn="ctr" rotWithShape="0">
                <a:schemeClr val="bg2">
                  <a:alpha val="7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" name="Rectangle 5"/>
            <p:cNvSpPr>
              <a:spLocks/>
            </p:cNvSpPr>
            <p:nvPr/>
          </p:nvSpPr>
          <p:spPr bwMode="auto">
            <a:xfrm>
              <a:off x="2554288" y="1600200"/>
              <a:ext cx="23749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/>
              <a:r>
                <a:rPr lang="en-US" sz="2700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Database</a:t>
              </a:r>
              <a:endParaRPr lang="en-US" sz="2700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 bwMode="auto">
            <a:xfrm>
              <a:off x="267027" y="1612900"/>
              <a:ext cx="2093914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/>
              <a:r>
                <a:rPr lang="en-US" sz="2700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Relationships</a:t>
              </a:r>
              <a:endParaRPr lang="en-US" sz="2700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5885944" y="1625826"/>
              <a:ext cx="103822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Users</a:t>
              </a:r>
            </a:p>
          </p:txBody>
        </p:sp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150" y="3026185"/>
              <a:ext cx="76200" cy="439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Line 12"/>
            <p:cNvSpPr>
              <a:spLocks noChangeShapeType="1"/>
            </p:cNvSpPr>
            <p:nvPr/>
          </p:nvSpPr>
          <p:spPr bwMode="auto">
            <a:xfrm rot="10800000">
              <a:off x="1476375" y="2453097"/>
              <a:ext cx="1711325" cy="211137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rot="10800000">
              <a:off x="1333500" y="2930934"/>
              <a:ext cx="1854200" cy="95250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1601788" y="3332572"/>
              <a:ext cx="1585912" cy="554037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998199" y="2281040"/>
              <a:ext cx="180975" cy="354012"/>
              <a:chOff x="0" y="0"/>
              <a:chExt cx="114" cy="222"/>
            </a:xfrm>
          </p:grpSpPr>
          <p:sp>
            <p:nvSpPr>
              <p:cNvPr id="17" name="Line 16"/>
              <p:cNvSpPr>
                <a:spLocks noChangeShapeType="1"/>
              </p:cNvSpPr>
              <p:nvPr/>
            </p:nvSpPr>
            <p:spPr bwMode="auto">
              <a:xfrm flipH="1">
                <a:off x="54" y="48"/>
                <a:ext cx="0" cy="114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>
                <a:off x="52" y="148"/>
                <a:ext cx="62" cy="74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 flipH="1">
                <a:off x="0" y="152"/>
                <a:ext cx="52" cy="70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>
                <a:off x="0" y="56"/>
                <a:ext cx="50" cy="24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1" name="Oval 20"/>
              <p:cNvSpPr>
                <a:spLocks/>
              </p:cNvSpPr>
              <p:nvPr/>
            </p:nvSpPr>
            <p:spPr bwMode="auto">
              <a:xfrm>
                <a:off x="30" y="0"/>
                <a:ext cx="48" cy="48"/>
              </a:xfrm>
              <a:prstGeom prst="ellips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2" name="Line 21"/>
              <p:cNvSpPr>
                <a:spLocks noChangeShapeType="1"/>
              </p:cNvSpPr>
              <p:nvPr/>
            </p:nvSpPr>
            <p:spPr bwMode="auto">
              <a:xfrm rot="10800000" flipH="1">
                <a:off x="56" y="60"/>
                <a:ext cx="50" cy="20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37" name="Rectangle 36"/>
            <p:cNvSpPr>
              <a:spLocks/>
            </p:cNvSpPr>
            <p:nvPr/>
          </p:nvSpPr>
          <p:spPr bwMode="auto">
            <a:xfrm>
              <a:off x="3455988" y="2653122"/>
              <a:ext cx="5715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 rot="10800000">
              <a:off x="4383088" y="3351622"/>
              <a:ext cx="1262062" cy="0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4611688" y="2816634"/>
              <a:ext cx="793750" cy="0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" name="Rectangle 39"/>
            <p:cNvSpPr>
              <a:spLocks/>
            </p:cNvSpPr>
            <p:nvPr/>
          </p:nvSpPr>
          <p:spPr bwMode="auto">
            <a:xfrm>
              <a:off x="4575175" y="2416584"/>
              <a:ext cx="8890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/>
              <a:r>
                <a:rPr lang="en-US" sz="1900" dirty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queries</a:t>
              </a:r>
            </a:p>
          </p:txBody>
        </p:sp>
        <p:sp>
          <p:nvSpPr>
            <p:cNvPr id="41" name="Rectangle 40"/>
            <p:cNvSpPr>
              <a:spLocks/>
            </p:cNvSpPr>
            <p:nvPr/>
          </p:nvSpPr>
          <p:spPr bwMode="auto">
            <a:xfrm>
              <a:off x="4538662" y="2993756"/>
              <a:ext cx="962025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/>
              <a:r>
                <a:rPr lang="en-US" sz="1900" dirty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answers</a:t>
              </a:r>
            </a:p>
          </p:txBody>
        </p:sp>
        <p:sp>
          <p:nvSpPr>
            <p:cNvPr id="42" name="AutoShape 41"/>
            <p:cNvSpPr>
              <a:spLocks/>
            </p:cNvSpPr>
            <p:nvPr/>
          </p:nvSpPr>
          <p:spPr bwMode="auto">
            <a:xfrm>
              <a:off x="5654675" y="2272122"/>
              <a:ext cx="1676400" cy="1816100"/>
            </a:xfrm>
            <a:prstGeom prst="roundRect">
              <a:avLst>
                <a:gd name="adj" fmla="val 11361"/>
              </a:avLst>
            </a:prstGeom>
            <a:solidFill>
              <a:srgbClr val="F1F1F1"/>
            </a:solidFill>
            <a:ln>
              <a:noFill/>
            </a:ln>
            <a:effectLst>
              <a:outerShdw blurRad="38100" dist="38099" dir="2700000" algn="ctr" rotWithShape="0">
                <a:schemeClr val="bg2">
                  <a:alpha val="75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" name="Rectangle 42"/>
            <p:cNvSpPr>
              <a:spLocks/>
            </p:cNvSpPr>
            <p:nvPr/>
          </p:nvSpPr>
          <p:spPr bwMode="auto">
            <a:xfrm>
              <a:off x="5419725" y="2265772"/>
              <a:ext cx="215900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)</a:t>
              </a:r>
            </a:p>
          </p:txBody>
        </p:sp>
        <p:sp>
          <p:nvSpPr>
            <p:cNvPr id="44" name="Rectangle 43"/>
            <p:cNvSpPr>
              <a:spLocks/>
            </p:cNvSpPr>
            <p:nvPr/>
          </p:nvSpPr>
          <p:spPr bwMode="auto">
            <a:xfrm>
              <a:off x="4384675" y="2278472"/>
              <a:ext cx="2159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(</a:t>
              </a:r>
            </a:p>
          </p:txBody>
        </p:sp>
        <p:sp>
          <p:nvSpPr>
            <p:cNvPr id="45" name="Rectangle 44"/>
            <p:cNvSpPr>
              <a:spLocks/>
            </p:cNvSpPr>
            <p:nvPr/>
          </p:nvSpPr>
          <p:spPr bwMode="auto">
            <a:xfrm>
              <a:off x="5721350" y="2319747"/>
              <a:ext cx="1549400" cy="166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/>
              <a:r>
                <a:rPr lang="en-US" sz="1900" dirty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Government,</a:t>
              </a:r>
            </a:p>
            <a:p>
              <a:pPr algn="ctr"/>
              <a:r>
                <a:rPr lang="en-US" sz="1900" dirty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researchers,</a:t>
              </a:r>
            </a:p>
            <a:p>
              <a:pPr algn="ctr"/>
              <a:r>
                <a:rPr lang="en-US" sz="1900" dirty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businesses</a:t>
              </a:r>
            </a:p>
            <a:p>
              <a:pPr algn="ctr"/>
              <a:r>
                <a:rPr lang="en-US" sz="1900" dirty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(or) </a:t>
              </a:r>
            </a:p>
            <a:p>
              <a:pPr algn="ctr"/>
              <a:r>
                <a:rPr lang="en-US" sz="1900" dirty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Malicious</a:t>
              </a:r>
            </a:p>
            <a:p>
              <a:pPr algn="ctr"/>
              <a:r>
                <a:rPr lang="en-US" sz="1900" dirty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adversary</a:t>
              </a:r>
            </a:p>
          </p:txBody>
        </p:sp>
        <p:grpSp>
          <p:nvGrpSpPr>
            <p:cNvPr id="46" name="Group 45"/>
            <p:cNvGrpSpPr>
              <a:grpSpLocks/>
            </p:cNvGrpSpPr>
            <p:nvPr/>
          </p:nvGrpSpPr>
          <p:grpSpPr bwMode="auto">
            <a:xfrm>
              <a:off x="1253327" y="2283421"/>
              <a:ext cx="180975" cy="354012"/>
              <a:chOff x="0" y="0"/>
              <a:chExt cx="114" cy="222"/>
            </a:xfrm>
          </p:grpSpPr>
          <p:sp>
            <p:nvSpPr>
              <p:cNvPr id="47" name="Line 16"/>
              <p:cNvSpPr>
                <a:spLocks noChangeShapeType="1"/>
              </p:cNvSpPr>
              <p:nvPr/>
            </p:nvSpPr>
            <p:spPr bwMode="auto">
              <a:xfrm flipH="1">
                <a:off x="54" y="48"/>
                <a:ext cx="0" cy="114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8" name="Line 17"/>
              <p:cNvSpPr>
                <a:spLocks noChangeShapeType="1"/>
              </p:cNvSpPr>
              <p:nvPr/>
            </p:nvSpPr>
            <p:spPr bwMode="auto">
              <a:xfrm>
                <a:off x="52" y="148"/>
                <a:ext cx="62" cy="74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9" name="Line 18"/>
              <p:cNvSpPr>
                <a:spLocks noChangeShapeType="1"/>
              </p:cNvSpPr>
              <p:nvPr/>
            </p:nvSpPr>
            <p:spPr bwMode="auto">
              <a:xfrm flipH="1">
                <a:off x="0" y="152"/>
                <a:ext cx="52" cy="70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0" name="Line 19"/>
              <p:cNvSpPr>
                <a:spLocks noChangeShapeType="1"/>
              </p:cNvSpPr>
              <p:nvPr/>
            </p:nvSpPr>
            <p:spPr bwMode="auto">
              <a:xfrm>
                <a:off x="0" y="56"/>
                <a:ext cx="50" cy="24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1" name="Oval 50"/>
              <p:cNvSpPr>
                <a:spLocks/>
              </p:cNvSpPr>
              <p:nvPr/>
            </p:nvSpPr>
            <p:spPr bwMode="auto">
              <a:xfrm>
                <a:off x="30" y="0"/>
                <a:ext cx="48" cy="48"/>
              </a:xfrm>
              <a:prstGeom prst="ellips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2" name="Line 21"/>
              <p:cNvSpPr>
                <a:spLocks noChangeShapeType="1"/>
              </p:cNvSpPr>
              <p:nvPr/>
            </p:nvSpPr>
            <p:spPr bwMode="auto">
              <a:xfrm rot="10800000" flipH="1">
                <a:off x="56" y="60"/>
                <a:ext cx="50" cy="20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53" name="Group 52"/>
            <p:cNvGrpSpPr>
              <a:grpSpLocks/>
            </p:cNvGrpSpPr>
            <p:nvPr/>
          </p:nvGrpSpPr>
          <p:grpSpPr bwMode="auto">
            <a:xfrm>
              <a:off x="865003" y="2745542"/>
              <a:ext cx="180975" cy="354012"/>
              <a:chOff x="0" y="0"/>
              <a:chExt cx="114" cy="222"/>
            </a:xfrm>
          </p:grpSpPr>
          <p:sp>
            <p:nvSpPr>
              <p:cNvPr id="54" name="Line 16"/>
              <p:cNvSpPr>
                <a:spLocks noChangeShapeType="1"/>
              </p:cNvSpPr>
              <p:nvPr/>
            </p:nvSpPr>
            <p:spPr bwMode="auto">
              <a:xfrm flipH="1">
                <a:off x="54" y="48"/>
                <a:ext cx="0" cy="114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5" name="Line 17"/>
              <p:cNvSpPr>
                <a:spLocks noChangeShapeType="1"/>
              </p:cNvSpPr>
              <p:nvPr/>
            </p:nvSpPr>
            <p:spPr bwMode="auto">
              <a:xfrm>
                <a:off x="52" y="148"/>
                <a:ext cx="62" cy="74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6" name="Line 18"/>
              <p:cNvSpPr>
                <a:spLocks noChangeShapeType="1"/>
              </p:cNvSpPr>
              <p:nvPr/>
            </p:nvSpPr>
            <p:spPr bwMode="auto">
              <a:xfrm flipH="1">
                <a:off x="0" y="152"/>
                <a:ext cx="52" cy="70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7" name="Line 19"/>
              <p:cNvSpPr>
                <a:spLocks noChangeShapeType="1"/>
              </p:cNvSpPr>
              <p:nvPr/>
            </p:nvSpPr>
            <p:spPr bwMode="auto">
              <a:xfrm>
                <a:off x="0" y="56"/>
                <a:ext cx="50" cy="24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8" name="Oval 57"/>
              <p:cNvSpPr>
                <a:spLocks/>
              </p:cNvSpPr>
              <p:nvPr/>
            </p:nvSpPr>
            <p:spPr bwMode="auto">
              <a:xfrm>
                <a:off x="30" y="0"/>
                <a:ext cx="48" cy="48"/>
              </a:xfrm>
              <a:prstGeom prst="ellips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9" name="Line 21"/>
              <p:cNvSpPr>
                <a:spLocks noChangeShapeType="1"/>
              </p:cNvSpPr>
              <p:nvPr/>
            </p:nvSpPr>
            <p:spPr bwMode="auto">
              <a:xfrm rot="10800000" flipH="1">
                <a:off x="56" y="60"/>
                <a:ext cx="50" cy="20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60" name="Group 59"/>
            <p:cNvGrpSpPr>
              <a:grpSpLocks/>
            </p:cNvGrpSpPr>
            <p:nvPr/>
          </p:nvGrpSpPr>
          <p:grpSpPr bwMode="auto">
            <a:xfrm>
              <a:off x="1120131" y="2747923"/>
              <a:ext cx="180975" cy="354012"/>
              <a:chOff x="0" y="0"/>
              <a:chExt cx="114" cy="222"/>
            </a:xfrm>
          </p:grpSpPr>
          <p:sp>
            <p:nvSpPr>
              <p:cNvPr id="61" name="Line 16"/>
              <p:cNvSpPr>
                <a:spLocks noChangeShapeType="1"/>
              </p:cNvSpPr>
              <p:nvPr/>
            </p:nvSpPr>
            <p:spPr bwMode="auto">
              <a:xfrm flipH="1">
                <a:off x="54" y="48"/>
                <a:ext cx="0" cy="114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" name="Line 17"/>
              <p:cNvSpPr>
                <a:spLocks noChangeShapeType="1"/>
              </p:cNvSpPr>
              <p:nvPr/>
            </p:nvSpPr>
            <p:spPr bwMode="auto">
              <a:xfrm>
                <a:off x="52" y="148"/>
                <a:ext cx="62" cy="74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" name="Line 18"/>
              <p:cNvSpPr>
                <a:spLocks noChangeShapeType="1"/>
              </p:cNvSpPr>
              <p:nvPr/>
            </p:nvSpPr>
            <p:spPr bwMode="auto">
              <a:xfrm flipH="1">
                <a:off x="0" y="152"/>
                <a:ext cx="52" cy="70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4" name="Line 19"/>
              <p:cNvSpPr>
                <a:spLocks noChangeShapeType="1"/>
              </p:cNvSpPr>
              <p:nvPr/>
            </p:nvSpPr>
            <p:spPr bwMode="auto">
              <a:xfrm>
                <a:off x="0" y="56"/>
                <a:ext cx="50" cy="24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5" name="Oval 64"/>
              <p:cNvSpPr>
                <a:spLocks/>
              </p:cNvSpPr>
              <p:nvPr/>
            </p:nvSpPr>
            <p:spPr bwMode="auto">
              <a:xfrm>
                <a:off x="30" y="0"/>
                <a:ext cx="48" cy="48"/>
              </a:xfrm>
              <a:prstGeom prst="ellips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6" name="Line 21"/>
              <p:cNvSpPr>
                <a:spLocks noChangeShapeType="1"/>
              </p:cNvSpPr>
              <p:nvPr/>
            </p:nvSpPr>
            <p:spPr bwMode="auto">
              <a:xfrm rot="10800000" flipH="1">
                <a:off x="56" y="60"/>
                <a:ext cx="50" cy="20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67" name="Group 66"/>
            <p:cNvGrpSpPr>
              <a:grpSpLocks/>
            </p:cNvGrpSpPr>
            <p:nvPr/>
          </p:nvGrpSpPr>
          <p:grpSpPr bwMode="auto">
            <a:xfrm>
              <a:off x="1120131" y="3709603"/>
              <a:ext cx="180975" cy="354012"/>
              <a:chOff x="0" y="0"/>
              <a:chExt cx="114" cy="222"/>
            </a:xfrm>
          </p:grpSpPr>
          <p:sp>
            <p:nvSpPr>
              <p:cNvPr id="68" name="Line 16"/>
              <p:cNvSpPr>
                <a:spLocks noChangeShapeType="1"/>
              </p:cNvSpPr>
              <p:nvPr/>
            </p:nvSpPr>
            <p:spPr bwMode="auto">
              <a:xfrm flipH="1">
                <a:off x="54" y="48"/>
                <a:ext cx="0" cy="114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9" name="Line 17"/>
              <p:cNvSpPr>
                <a:spLocks noChangeShapeType="1"/>
              </p:cNvSpPr>
              <p:nvPr/>
            </p:nvSpPr>
            <p:spPr bwMode="auto">
              <a:xfrm>
                <a:off x="52" y="148"/>
                <a:ext cx="62" cy="74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0" name="Line 18"/>
              <p:cNvSpPr>
                <a:spLocks noChangeShapeType="1"/>
              </p:cNvSpPr>
              <p:nvPr/>
            </p:nvSpPr>
            <p:spPr bwMode="auto">
              <a:xfrm flipH="1">
                <a:off x="0" y="152"/>
                <a:ext cx="52" cy="70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" name="Line 19"/>
              <p:cNvSpPr>
                <a:spLocks noChangeShapeType="1"/>
              </p:cNvSpPr>
              <p:nvPr/>
            </p:nvSpPr>
            <p:spPr bwMode="auto">
              <a:xfrm>
                <a:off x="0" y="56"/>
                <a:ext cx="50" cy="24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2" name="Oval 71"/>
              <p:cNvSpPr>
                <a:spLocks/>
              </p:cNvSpPr>
              <p:nvPr/>
            </p:nvSpPr>
            <p:spPr bwMode="auto">
              <a:xfrm>
                <a:off x="30" y="0"/>
                <a:ext cx="48" cy="48"/>
              </a:xfrm>
              <a:prstGeom prst="ellips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" name="Line 21"/>
              <p:cNvSpPr>
                <a:spLocks noChangeShapeType="1"/>
              </p:cNvSpPr>
              <p:nvPr/>
            </p:nvSpPr>
            <p:spPr bwMode="auto">
              <a:xfrm rot="10800000" flipH="1">
                <a:off x="56" y="60"/>
                <a:ext cx="50" cy="20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74" name="Group 73"/>
            <p:cNvGrpSpPr>
              <a:grpSpLocks/>
            </p:cNvGrpSpPr>
            <p:nvPr/>
          </p:nvGrpSpPr>
          <p:grpSpPr bwMode="auto">
            <a:xfrm>
              <a:off x="1375259" y="3711984"/>
              <a:ext cx="180975" cy="354012"/>
              <a:chOff x="0" y="0"/>
              <a:chExt cx="114" cy="222"/>
            </a:xfrm>
          </p:grpSpPr>
          <p:sp>
            <p:nvSpPr>
              <p:cNvPr id="75" name="Line 16"/>
              <p:cNvSpPr>
                <a:spLocks noChangeShapeType="1"/>
              </p:cNvSpPr>
              <p:nvPr/>
            </p:nvSpPr>
            <p:spPr bwMode="auto">
              <a:xfrm flipH="1">
                <a:off x="54" y="48"/>
                <a:ext cx="0" cy="114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6" name="Line 17"/>
              <p:cNvSpPr>
                <a:spLocks noChangeShapeType="1"/>
              </p:cNvSpPr>
              <p:nvPr/>
            </p:nvSpPr>
            <p:spPr bwMode="auto">
              <a:xfrm>
                <a:off x="52" y="148"/>
                <a:ext cx="62" cy="74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7" name="Line 18"/>
              <p:cNvSpPr>
                <a:spLocks noChangeShapeType="1"/>
              </p:cNvSpPr>
              <p:nvPr/>
            </p:nvSpPr>
            <p:spPr bwMode="auto">
              <a:xfrm flipH="1">
                <a:off x="0" y="152"/>
                <a:ext cx="52" cy="70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8" name="Line 19"/>
              <p:cNvSpPr>
                <a:spLocks noChangeShapeType="1"/>
              </p:cNvSpPr>
              <p:nvPr/>
            </p:nvSpPr>
            <p:spPr bwMode="auto">
              <a:xfrm>
                <a:off x="0" y="56"/>
                <a:ext cx="50" cy="24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9" name="Oval 78"/>
              <p:cNvSpPr>
                <a:spLocks/>
              </p:cNvSpPr>
              <p:nvPr/>
            </p:nvSpPr>
            <p:spPr bwMode="auto">
              <a:xfrm>
                <a:off x="30" y="0"/>
                <a:ext cx="48" cy="48"/>
              </a:xfrm>
              <a:prstGeom prst="ellips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0" name="Line 21"/>
              <p:cNvSpPr>
                <a:spLocks noChangeShapeType="1"/>
              </p:cNvSpPr>
              <p:nvPr/>
            </p:nvSpPr>
            <p:spPr bwMode="auto">
              <a:xfrm rot="10800000" flipH="1">
                <a:off x="56" y="60"/>
                <a:ext cx="50" cy="20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53FC-EC05-49C0-9391-7764A095E57B}" type="slidenum">
              <a:rPr lang="en-US" smtClean="0"/>
              <a:t>3</a:t>
            </a:fld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62757" y="4724400"/>
            <a:ext cx="88725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 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Anonymization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not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sufficient </a:t>
            </a: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Backström</a:t>
            </a:r>
            <a:r>
              <a:rPr lang="en-US" sz="2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Dwork</a:t>
            </a:r>
            <a:r>
              <a:rPr lang="en-US" sz="2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, Kleinberg ’07, Narayanan, </a:t>
            </a:r>
            <a:r>
              <a:rPr lang="en-US" sz="2400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Shmatikov</a:t>
            </a:r>
            <a:r>
              <a:rPr lang="en-US" sz="2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’09, Narayanan, Shi, Rubinstein </a:t>
            </a: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’11]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Ideal:</a:t>
            </a: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/>
              <a:t>Algorithms with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rigorous </a:t>
            </a:r>
            <a:r>
              <a:rPr lang="en-US" sz="2800" dirty="0"/>
              <a:t>privacy guarantee, no assumptions about attacker’s prior information/algorithm</a:t>
            </a:r>
          </a:p>
          <a:p>
            <a:pPr>
              <a:buFont typeface="Arial" charset="0"/>
              <a:buChar char="•"/>
            </a:pPr>
            <a:endParaRPr lang="en-US" sz="28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4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360" y="1394505"/>
            <a:ext cx="8534400" cy="1066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Limits </a:t>
            </a:r>
            <a:r>
              <a:rPr lang="en-US" sz="2800" b="1" dirty="0">
                <a:solidFill>
                  <a:srgbClr val="0070C0"/>
                </a:solidFill>
              </a:rPr>
              <a:t>incremental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information by hiding presence/absence of an individual relationship	</a:t>
            </a:r>
            <a:endParaRPr lang="en-US" sz="2800" b="1" dirty="0" smtClean="0">
              <a:solidFill>
                <a:srgbClr val="00B050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470746" y="3567054"/>
            <a:ext cx="2242405" cy="344073"/>
            <a:chOff x="1508516" y="4597643"/>
            <a:chExt cx="2242405" cy="344073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 rot="10800000">
              <a:off x="1960818" y="4776627"/>
              <a:ext cx="1790103" cy="91957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27" name="Group 26"/>
            <p:cNvGrpSpPr>
              <a:grpSpLocks/>
            </p:cNvGrpSpPr>
            <p:nvPr/>
          </p:nvGrpSpPr>
          <p:grpSpPr bwMode="auto">
            <a:xfrm>
              <a:off x="1508516" y="4597643"/>
              <a:ext cx="174719" cy="341774"/>
              <a:chOff x="0" y="0"/>
              <a:chExt cx="114" cy="222"/>
            </a:xfrm>
          </p:grpSpPr>
          <p:sp>
            <p:nvSpPr>
              <p:cNvPr id="49" name="Line 16"/>
              <p:cNvSpPr>
                <a:spLocks noChangeShapeType="1"/>
              </p:cNvSpPr>
              <p:nvPr/>
            </p:nvSpPr>
            <p:spPr bwMode="auto">
              <a:xfrm flipH="1">
                <a:off x="54" y="48"/>
                <a:ext cx="0" cy="114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0" name="Line 17"/>
              <p:cNvSpPr>
                <a:spLocks noChangeShapeType="1"/>
              </p:cNvSpPr>
              <p:nvPr/>
            </p:nvSpPr>
            <p:spPr bwMode="auto">
              <a:xfrm>
                <a:off x="52" y="148"/>
                <a:ext cx="62" cy="74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1" name="Line 18"/>
              <p:cNvSpPr>
                <a:spLocks noChangeShapeType="1"/>
              </p:cNvSpPr>
              <p:nvPr/>
            </p:nvSpPr>
            <p:spPr bwMode="auto">
              <a:xfrm flipH="1">
                <a:off x="0" y="152"/>
                <a:ext cx="52" cy="70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2" name="Line 19"/>
              <p:cNvSpPr>
                <a:spLocks noChangeShapeType="1"/>
              </p:cNvSpPr>
              <p:nvPr/>
            </p:nvSpPr>
            <p:spPr bwMode="auto">
              <a:xfrm>
                <a:off x="0" y="56"/>
                <a:ext cx="50" cy="24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Oval 52"/>
              <p:cNvSpPr>
                <a:spLocks/>
              </p:cNvSpPr>
              <p:nvPr/>
            </p:nvSpPr>
            <p:spPr bwMode="auto">
              <a:xfrm>
                <a:off x="30" y="0"/>
                <a:ext cx="48" cy="48"/>
              </a:xfrm>
              <a:prstGeom prst="ellips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Line 21"/>
              <p:cNvSpPr>
                <a:spLocks noChangeShapeType="1"/>
              </p:cNvSpPr>
              <p:nvPr/>
            </p:nvSpPr>
            <p:spPr bwMode="auto">
              <a:xfrm rot="10800000" flipH="1">
                <a:off x="56" y="60"/>
                <a:ext cx="50" cy="20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1754825" y="4599942"/>
              <a:ext cx="174719" cy="341774"/>
              <a:chOff x="0" y="0"/>
              <a:chExt cx="114" cy="222"/>
            </a:xfrm>
          </p:grpSpPr>
          <p:sp>
            <p:nvSpPr>
              <p:cNvPr id="43" name="Line 16"/>
              <p:cNvSpPr>
                <a:spLocks noChangeShapeType="1"/>
              </p:cNvSpPr>
              <p:nvPr/>
            </p:nvSpPr>
            <p:spPr bwMode="auto">
              <a:xfrm flipH="1">
                <a:off x="54" y="48"/>
                <a:ext cx="0" cy="114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Line 17"/>
              <p:cNvSpPr>
                <a:spLocks noChangeShapeType="1"/>
              </p:cNvSpPr>
              <p:nvPr/>
            </p:nvSpPr>
            <p:spPr bwMode="auto">
              <a:xfrm>
                <a:off x="52" y="148"/>
                <a:ext cx="62" cy="74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Line 18"/>
              <p:cNvSpPr>
                <a:spLocks noChangeShapeType="1"/>
              </p:cNvSpPr>
              <p:nvPr/>
            </p:nvSpPr>
            <p:spPr bwMode="auto">
              <a:xfrm flipH="1">
                <a:off x="0" y="152"/>
                <a:ext cx="52" cy="70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Line 19"/>
              <p:cNvSpPr>
                <a:spLocks noChangeShapeType="1"/>
              </p:cNvSpPr>
              <p:nvPr/>
            </p:nvSpPr>
            <p:spPr bwMode="auto">
              <a:xfrm>
                <a:off x="0" y="56"/>
                <a:ext cx="50" cy="24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Oval 46"/>
              <p:cNvSpPr>
                <a:spLocks/>
              </p:cNvSpPr>
              <p:nvPr/>
            </p:nvSpPr>
            <p:spPr bwMode="auto">
              <a:xfrm>
                <a:off x="30" y="0"/>
                <a:ext cx="48" cy="48"/>
              </a:xfrm>
              <a:prstGeom prst="ellips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Line 21"/>
              <p:cNvSpPr>
                <a:spLocks noChangeShapeType="1"/>
              </p:cNvSpPr>
              <p:nvPr/>
            </p:nvSpPr>
            <p:spPr bwMode="auto">
              <a:xfrm rot="10800000" flipH="1">
                <a:off x="56" y="60"/>
                <a:ext cx="50" cy="20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833496" y="2461305"/>
            <a:ext cx="6879800" cy="2402015"/>
            <a:chOff x="871266" y="3491894"/>
            <a:chExt cx="6879800" cy="2402015"/>
          </a:xfrm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3741725" y="4416461"/>
              <a:ext cx="1108087" cy="839877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38100" dist="38099" dir="2700000" algn="ctr" rotWithShape="0">
                <a:schemeClr val="bg2">
                  <a:alpha val="7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3139405" y="3491894"/>
              <a:ext cx="2292803" cy="490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/>
              <a:r>
                <a:rPr lang="en-US" sz="2700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Database</a:t>
              </a:r>
              <a:endParaRPr lang="en-US" sz="2700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 bwMode="auto">
            <a:xfrm>
              <a:off x="871266" y="3504155"/>
              <a:ext cx="2021531" cy="478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/>
              <a:r>
                <a:rPr lang="en-US" sz="2700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Relationships</a:t>
              </a:r>
              <a:endParaRPr lang="en-US" sz="2700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 bwMode="auto">
            <a:xfrm>
              <a:off x="6337986" y="3528676"/>
              <a:ext cx="1002335" cy="416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Users</a:t>
              </a:r>
            </a:p>
          </p:txBody>
        </p:sp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0346" y="4868585"/>
              <a:ext cx="73566" cy="424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Line 12"/>
            <p:cNvSpPr>
              <a:spLocks noChangeShapeType="1"/>
            </p:cNvSpPr>
            <p:nvPr/>
          </p:nvSpPr>
          <p:spPr bwMode="auto">
            <a:xfrm rot="10800000">
              <a:off x="2098754" y="4315308"/>
              <a:ext cx="1652167" cy="203838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2219831" y="5164381"/>
              <a:ext cx="1531090" cy="534885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1637108" y="4149198"/>
              <a:ext cx="174719" cy="341774"/>
              <a:chOff x="0" y="0"/>
              <a:chExt cx="114" cy="222"/>
            </a:xfrm>
          </p:grpSpPr>
          <p:sp>
            <p:nvSpPr>
              <p:cNvPr id="61" name="Line 16"/>
              <p:cNvSpPr>
                <a:spLocks noChangeShapeType="1"/>
              </p:cNvSpPr>
              <p:nvPr/>
            </p:nvSpPr>
            <p:spPr bwMode="auto">
              <a:xfrm flipH="1">
                <a:off x="54" y="48"/>
                <a:ext cx="0" cy="114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" name="Line 17"/>
              <p:cNvSpPr>
                <a:spLocks noChangeShapeType="1"/>
              </p:cNvSpPr>
              <p:nvPr/>
            </p:nvSpPr>
            <p:spPr bwMode="auto">
              <a:xfrm>
                <a:off x="52" y="148"/>
                <a:ext cx="62" cy="74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" name="Line 18"/>
              <p:cNvSpPr>
                <a:spLocks noChangeShapeType="1"/>
              </p:cNvSpPr>
              <p:nvPr/>
            </p:nvSpPr>
            <p:spPr bwMode="auto">
              <a:xfrm flipH="1">
                <a:off x="0" y="152"/>
                <a:ext cx="52" cy="70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4" name="Line 19"/>
              <p:cNvSpPr>
                <a:spLocks noChangeShapeType="1"/>
              </p:cNvSpPr>
              <p:nvPr/>
            </p:nvSpPr>
            <p:spPr bwMode="auto">
              <a:xfrm>
                <a:off x="0" y="56"/>
                <a:ext cx="50" cy="24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5" name="Oval 64"/>
              <p:cNvSpPr>
                <a:spLocks/>
              </p:cNvSpPr>
              <p:nvPr/>
            </p:nvSpPr>
            <p:spPr bwMode="auto">
              <a:xfrm>
                <a:off x="30" y="0"/>
                <a:ext cx="48" cy="48"/>
              </a:xfrm>
              <a:prstGeom prst="ellips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6" name="Line 21"/>
              <p:cNvSpPr>
                <a:spLocks noChangeShapeType="1"/>
              </p:cNvSpPr>
              <p:nvPr/>
            </p:nvSpPr>
            <p:spPr bwMode="auto">
              <a:xfrm rot="10800000" flipH="1">
                <a:off x="56" y="60"/>
                <a:ext cx="50" cy="20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4009935" y="4508418"/>
              <a:ext cx="551744" cy="662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18" name="Line 37"/>
            <p:cNvSpPr>
              <a:spLocks noChangeShapeType="1"/>
            </p:cNvSpPr>
            <p:nvPr/>
          </p:nvSpPr>
          <p:spPr bwMode="auto">
            <a:xfrm rot="10800000">
              <a:off x="4904986" y="5182772"/>
              <a:ext cx="1218435" cy="0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Line 38"/>
            <p:cNvSpPr>
              <a:spLocks noChangeShapeType="1"/>
            </p:cNvSpPr>
            <p:nvPr/>
          </p:nvSpPr>
          <p:spPr bwMode="auto">
            <a:xfrm>
              <a:off x="5125684" y="4666278"/>
              <a:ext cx="766311" cy="0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5090433" y="4280057"/>
              <a:ext cx="858269" cy="318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/>
              <a:r>
                <a:rPr lang="en-US" sz="1900" dirty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queries</a:t>
              </a: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5055182" y="4837277"/>
              <a:ext cx="928769" cy="292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/>
              <a:r>
                <a:rPr lang="en-US" sz="1900" dirty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answers</a:t>
              </a:r>
            </a:p>
          </p:txBody>
        </p:sp>
        <p:sp>
          <p:nvSpPr>
            <p:cNvPr id="22" name="AutoShape 41"/>
            <p:cNvSpPr>
              <a:spLocks/>
            </p:cNvSpPr>
            <p:nvPr/>
          </p:nvSpPr>
          <p:spPr bwMode="auto">
            <a:xfrm>
              <a:off x="6132617" y="4140589"/>
              <a:ext cx="1618449" cy="1753320"/>
            </a:xfrm>
            <a:prstGeom prst="roundRect">
              <a:avLst>
                <a:gd name="adj" fmla="val 11361"/>
              </a:avLst>
            </a:prstGeom>
            <a:solidFill>
              <a:srgbClr val="F1F1F1"/>
            </a:solidFill>
            <a:ln>
              <a:noFill/>
            </a:ln>
            <a:effectLst>
              <a:outerShdw blurRad="38100" dist="38099" dir="2700000" algn="ctr" rotWithShape="0">
                <a:schemeClr val="bg2">
                  <a:alpha val="75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5905788" y="4134458"/>
              <a:ext cx="208437" cy="796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)</a:t>
              </a: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4906518" y="4146719"/>
              <a:ext cx="208437" cy="784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(</a:t>
              </a:r>
            </a:p>
          </p:txBody>
        </p:sp>
        <p:sp>
          <p:nvSpPr>
            <p:cNvPr id="25" name="Rectangle 24"/>
            <p:cNvSpPr>
              <a:spLocks/>
            </p:cNvSpPr>
            <p:nvPr/>
          </p:nvSpPr>
          <p:spPr bwMode="auto">
            <a:xfrm>
              <a:off x="6196987" y="4186567"/>
              <a:ext cx="1495840" cy="1606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/>
              <a:r>
                <a:rPr lang="en-US" sz="1900" dirty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Government,</a:t>
              </a:r>
            </a:p>
            <a:p>
              <a:pPr algn="ctr"/>
              <a:r>
                <a:rPr lang="en-US" sz="1900" dirty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researchers,</a:t>
              </a:r>
            </a:p>
            <a:p>
              <a:pPr algn="ctr"/>
              <a:r>
                <a:rPr lang="en-US" sz="1900" dirty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businesses</a:t>
              </a:r>
            </a:p>
            <a:p>
              <a:pPr algn="ctr"/>
              <a:r>
                <a:rPr lang="en-US" sz="1900" dirty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(or) </a:t>
              </a:r>
            </a:p>
            <a:p>
              <a:pPr algn="ctr"/>
              <a:r>
                <a:rPr lang="en-US" sz="1900" dirty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Malicious</a:t>
              </a:r>
            </a:p>
            <a:p>
              <a:pPr algn="ctr"/>
              <a:r>
                <a:rPr lang="en-US" sz="1900" dirty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adversary</a:t>
              </a:r>
            </a:p>
          </p:txBody>
        </p:sp>
        <p:grpSp>
          <p:nvGrpSpPr>
            <p:cNvPr id="26" name="Group 25"/>
            <p:cNvGrpSpPr>
              <a:grpSpLocks/>
            </p:cNvGrpSpPr>
            <p:nvPr/>
          </p:nvGrpSpPr>
          <p:grpSpPr bwMode="auto">
            <a:xfrm>
              <a:off x="1883416" y="4151497"/>
              <a:ext cx="174719" cy="341774"/>
              <a:chOff x="0" y="0"/>
              <a:chExt cx="114" cy="222"/>
            </a:xfrm>
          </p:grpSpPr>
          <p:sp>
            <p:nvSpPr>
              <p:cNvPr id="55" name="Line 16"/>
              <p:cNvSpPr>
                <a:spLocks noChangeShapeType="1"/>
              </p:cNvSpPr>
              <p:nvPr/>
            </p:nvSpPr>
            <p:spPr bwMode="auto">
              <a:xfrm flipH="1">
                <a:off x="54" y="48"/>
                <a:ext cx="0" cy="114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6" name="Line 17"/>
              <p:cNvSpPr>
                <a:spLocks noChangeShapeType="1"/>
              </p:cNvSpPr>
              <p:nvPr/>
            </p:nvSpPr>
            <p:spPr bwMode="auto">
              <a:xfrm>
                <a:off x="52" y="148"/>
                <a:ext cx="62" cy="74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7" name="Line 18"/>
              <p:cNvSpPr>
                <a:spLocks noChangeShapeType="1"/>
              </p:cNvSpPr>
              <p:nvPr/>
            </p:nvSpPr>
            <p:spPr bwMode="auto">
              <a:xfrm flipH="1">
                <a:off x="0" y="152"/>
                <a:ext cx="52" cy="70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8" name="Line 19"/>
              <p:cNvSpPr>
                <a:spLocks noChangeShapeType="1"/>
              </p:cNvSpPr>
              <p:nvPr/>
            </p:nvSpPr>
            <p:spPr bwMode="auto">
              <a:xfrm>
                <a:off x="0" y="56"/>
                <a:ext cx="50" cy="24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9" name="Oval 58"/>
              <p:cNvSpPr>
                <a:spLocks/>
              </p:cNvSpPr>
              <p:nvPr/>
            </p:nvSpPr>
            <p:spPr bwMode="auto">
              <a:xfrm>
                <a:off x="30" y="0"/>
                <a:ext cx="48" cy="48"/>
              </a:xfrm>
              <a:prstGeom prst="ellips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0" name="Line 21"/>
              <p:cNvSpPr>
                <a:spLocks noChangeShapeType="1"/>
              </p:cNvSpPr>
              <p:nvPr/>
            </p:nvSpPr>
            <p:spPr bwMode="auto">
              <a:xfrm rot="10800000" flipH="1">
                <a:off x="56" y="60"/>
                <a:ext cx="50" cy="20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29" name="Group 28"/>
            <p:cNvGrpSpPr>
              <a:grpSpLocks/>
            </p:cNvGrpSpPr>
            <p:nvPr/>
          </p:nvGrpSpPr>
          <p:grpSpPr bwMode="auto">
            <a:xfrm>
              <a:off x="1754825" y="5528378"/>
              <a:ext cx="174719" cy="341774"/>
              <a:chOff x="0" y="0"/>
              <a:chExt cx="114" cy="222"/>
            </a:xfrm>
          </p:grpSpPr>
          <p:sp>
            <p:nvSpPr>
              <p:cNvPr id="37" name="Line 16"/>
              <p:cNvSpPr>
                <a:spLocks noChangeShapeType="1"/>
              </p:cNvSpPr>
              <p:nvPr/>
            </p:nvSpPr>
            <p:spPr bwMode="auto">
              <a:xfrm flipH="1">
                <a:off x="54" y="48"/>
                <a:ext cx="0" cy="114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8" name="Line 17"/>
              <p:cNvSpPr>
                <a:spLocks noChangeShapeType="1"/>
              </p:cNvSpPr>
              <p:nvPr/>
            </p:nvSpPr>
            <p:spPr bwMode="auto">
              <a:xfrm>
                <a:off x="52" y="148"/>
                <a:ext cx="62" cy="74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9" name="Line 18"/>
              <p:cNvSpPr>
                <a:spLocks noChangeShapeType="1"/>
              </p:cNvSpPr>
              <p:nvPr/>
            </p:nvSpPr>
            <p:spPr bwMode="auto">
              <a:xfrm flipH="1">
                <a:off x="0" y="152"/>
                <a:ext cx="52" cy="70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0" name="Line 19"/>
              <p:cNvSpPr>
                <a:spLocks noChangeShapeType="1"/>
              </p:cNvSpPr>
              <p:nvPr/>
            </p:nvSpPr>
            <p:spPr bwMode="auto">
              <a:xfrm>
                <a:off x="0" y="56"/>
                <a:ext cx="50" cy="24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1" name="Oval 40"/>
              <p:cNvSpPr>
                <a:spLocks/>
              </p:cNvSpPr>
              <p:nvPr/>
            </p:nvSpPr>
            <p:spPr bwMode="auto">
              <a:xfrm>
                <a:off x="30" y="0"/>
                <a:ext cx="48" cy="48"/>
              </a:xfrm>
              <a:prstGeom prst="ellips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2" name="Line 21"/>
              <p:cNvSpPr>
                <a:spLocks noChangeShapeType="1"/>
              </p:cNvSpPr>
              <p:nvPr/>
            </p:nvSpPr>
            <p:spPr bwMode="auto">
              <a:xfrm rot="10800000" flipH="1">
                <a:off x="56" y="60"/>
                <a:ext cx="50" cy="20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30" name="Group 29"/>
            <p:cNvGrpSpPr>
              <a:grpSpLocks/>
            </p:cNvGrpSpPr>
            <p:nvPr/>
          </p:nvGrpSpPr>
          <p:grpSpPr bwMode="auto">
            <a:xfrm>
              <a:off x="2001133" y="5530677"/>
              <a:ext cx="174719" cy="341774"/>
              <a:chOff x="0" y="0"/>
              <a:chExt cx="114" cy="222"/>
            </a:xfrm>
          </p:grpSpPr>
          <p:sp>
            <p:nvSpPr>
              <p:cNvPr id="31" name="Line 16"/>
              <p:cNvSpPr>
                <a:spLocks noChangeShapeType="1"/>
              </p:cNvSpPr>
              <p:nvPr/>
            </p:nvSpPr>
            <p:spPr bwMode="auto">
              <a:xfrm flipH="1">
                <a:off x="54" y="48"/>
                <a:ext cx="0" cy="114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" name="Line 17"/>
              <p:cNvSpPr>
                <a:spLocks noChangeShapeType="1"/>
              </p:cNvSpPr>
              <p:nvPr/>
            </p:nvSpPr>
            <p:spPr bwMode="auto">
              <a:xfrm>
                <a:off x="52" y="148"/>
                <a:ext cx="62" cy="74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3" name="Line 18"/>
              <p:cNvSpPr>
                <a:spLocks noChangeShapeType="1"/>
              </p:cNvSpPr>
              <p:nvPr/>
            </p:nvSpPr>
            <p:spPr bwMode="auto">
              <a:xfrm flipH="1">
                <a:off x="0" y="152"/>
                <a:ext cx="52" cy="70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4" name="Line 19"/>
              <p:cNvSpPr>
                <a:spLocks noChangeShapeType="1"/>
              </p:cNvSpPr>
              <p:nvPr/>
            </p:nvSpPr>
            <p:spPr bwMode="auto">
              <a:xfrm>
                <a:off x="0" y="56"/>
                <a:ext cx="50" cy="24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5" name="Oval 34"/>
              <p:cNvSpPr>
                <a:spLocks/>
              </p:cNvSpPr>
              <p:nvPr/>
            </p:nvSpPr>
            <p:spPr bwMode="auto">
              <a:xfrm>
                <a:off x="30" y="0"/>
                <a:ext cx="48" cy="48"/>
              </a:xfrm>
              <a:prstGeom prst="ellips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6" name="Line 21"/>
              <p:cNvSpPr>
                <a:spLocks noChangeShapeType="1"/>
              </p:cNvSpPr>
              <p:nvPr/>
            </p:nvSpPr>
            <p:spPr bwMode="auto">
              <a:xfrm rot="10800000" flipH="1">
                <a:off x="56" y="60"/>
                <a:ext cx="50" cy="20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Differential privacy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sz="3100" dirty="0" smtClean="0">
                <a:solidFill>
                  <a:srgbClr val="0070C0"/>
                </a:solidFill>
              </a:rPr>
              <a:t>[</a:t>
            </a:r>
            <a:r>
              <a:rPr lang="en-US" sz="3100" dirty="0" err="1" smtClean="0">
                <a:solidFill>
                  <a:srgbClr val="0070C0"/>
                </a:solidFill>
              </a:rPr>
              <a:t>Dwork</a:t>
            </a:r>
            <a:r>
              <a:rPr lang="en-US" sz="3100" dirty="0" smtClean="0">
                <a:solidFill>
                  <a:srgbClr val="0070C0"/>
                </a:solidFill>
              </a:rPr>
              <a:t>, </a:t>
            </a:r>
            <a:r>
              <a:rPr lang="en-US" sz="3100" dirty="0" err="1" smtClean="0">
                <a:solidFill>
                  <a:srgbClr val="0070C0"/>
                </a:solidFill>
              </a:rPr>
              <a:t>McSherry</a:t>
            </a:r>
            <a:r>
              <a:rPr lang="en-US" sz="3100" dirty="0" smtClean="0">
                <a:solidFill>
                  <a:srgbClr val="0070C0"/>
                </a:solidFill>
              </a:rPr>
              <a:t>, </a:t>
            </a:r>
            <a:r>
              <a:rPr lang="en-US" sz="3100" dirty="0" err="1" smtClean="0">
                <a:solidFill>
                  <a:srgbClr val="0070C0"/>
                </a:solidFill>
              </a:rPr>
              <a:t>Nissim</a:t>
            </a:r>
            <a:r>
              <a:rPr lang="en-US" sz="3100" dirty="0" smtClean="0">
                <a:solidFill>
                  <a:srgbClr val="0070C0"/>
                </a:solidFill>
              </a:rPr>
              <a:t>, Smith ’06]</a:t>
            </a:r>
            <a:endParaRPr lang="en-US" sz="31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53FC-EC05-49C0-9391-7764A095E57B}" type="slidenum">
              <a:rPr lang="en-US" smtClean="0"/>
              <a:t>4</a:t>
            </a:fld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457200" y="5473022"/>
            <a:ext cx="8003258" cy="954107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Neighbors</a:t>
            </a:r>
            <a:r>
              <a:rPr lang="en-US" sz="2800" dirty="0">
                <a:solidFill>
                  <a:srgbClr val="FF0000"/>
                </a:solidFill>
              </a:rPr>
              <a:t>: </a:t>
            </a:r>
            <a:r>
              <a:rPr lang="en-US" sz="2800" dirty="0" smtClean="0">
                <a:solidFill>
                  <a:srgbClr val="FF0000"/>
                </a:solidFill>
              </a:rPr>
              <a:t>Graphs G and G’ that differ in one edge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ea typeface="Cambria Math" pitchFamily="18" charset="0"/>
              </a:rPr>
              <a:t>Answers on neighboring graphs should be similar</a:t>
            </a:r>
            <a:endParaRPr lang="en-US" sz="2800" dirty="0"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20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95400"/>
                <a:ext cx="7620000" cy="1752599"/>
              </a:xfrm>
              <a:ln w="25400">
                <a:solidFill>
                  <a:srgbClr val="0070C0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1" i="1" u="sng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</m:oMath>
                </a14:m>
                <a:r>
                  <a:rPr lang="en-US" sz="2800" u="sng" dirty="0">
                    <a:solidFill>
                      <a:srgbClr val="FF0000"/>
                    </a:solidFill>
                  </a:rPr>
                  <a:t>-differential privacy </a:t>
                </a:r>
                <a:r>
                  <a:rPr lang="en-US" sz="2800" u="sng" dirty="0"/>
                  <a:t>(edge </a:t>
                </a:r>
                <a:r>
                  <a:rPr lang="en-US" sz="2800" u="sng" dirty="0" smtClean="0"/>
                  <a:t>privacy)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For </a:t>
                </a:r>
                <a:r>
                  <a:rPr lang="en-US" sz="2800" dirty="0"/>
                  <a:t>all pairs of </a:t>
                </a:r>
                <a:r>
                  <a:rPr lang="en-US" sz="2800" dirty="0">
                    <a:solidFill>
                      <a:srgbClr val="00B050"/>
                    </a:solidFill>
                  </a:rPr>
                  <a:t>neighbors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𝐺</m:t>
                    </m:r>
                    <m:r>
                      <a:rPr lang="en-US" sz="2800" i="1">
                        <a:latin typeface="Cambria Math"/>
                      </a:rPr>
                      <m:t>, </m:t>
                    </m:r>
                    <m:r>
                      <a:rPr lang="en-US" sz="2800" i="1">
                        <a:latin typeface="Cambria Math"/>
                      </a:rPr>
                      <m:t>𝐺</m:t>
                    </m:r>
                    <m:r>
                      <a:rPr lang="en-US" sz="2800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2800" dirty="0"/>
                  <a:t> and all events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2800" dirty="0"/>
                  <a:t>: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95400"/>
                <a:ext cx="7620000" cy="1752599"/>
              </a:xfrm>
              <a:blipFill rotWithShape="1">
                <a:blip r:embed="rId3"/>
                <a:stretch>
                  <a:fillRect l="-1515" t="-2405"/>
                </a:stretch>
              </a:blipFill>
              <a:ln w="254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Differential privacy for relationships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1" y="2276646"/>
                <a:ext cx="73151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3600" b="0" i="1" smtClean="0">
                              <a:latin typeface="Cambria Math"/>
                            </a:rPr>
                            <m:t>𝑃𝑟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3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sz="3600" b="1" i="1" smtClean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3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</m:d>
                        </m:e>
                      </m:func>
                      <m:r>
                        <a:rPr lang="en-US" sz="3600" i="1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3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𝜖</m:t>
                          </m:r>
                        </m:sup>
                      </m:sSup>
                      <m:func>
                        <m:funcPr>
                          <m:ctrlPr>
                            <a:rPr lang="en-US" sz="36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3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3600" b="1" i="1" smtClean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3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2276646"/>
                <a:ext cx="7315199" cy="64633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53FC-EC05-49C0-9391-7764A095E57B}" type="slidenum">
              <a:rPr lang="en-US" smtClean="0"/>
              <a:t>5</a:t>
            </a:fld>
            <a:endParaRPr lang="en-US"/>
          </a:p>
        </p:txBody>
      </p:sp>
      <p:grpSp>
        <p:nvGrpSpPr>
          <p:cNvPr id="115" name="Group 114"/>
          <p:cNvGrpSpPr/>
          <p:nvPr/>
        </p:nvGrpSpPr>
        <p:grpSpPr>
          <a:xfrm>
            <a:off x="1086547" y="4343400"/>
            <a:ext cx="6143210" cy="2433138"/>
            <a:chOff x="1955766" y="5715000"/>
            <a:chExt cx="4771610" cy="167113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5766" y="5715000"/>
              <a:ext cx="4771610" cy="167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4" name="TextBox 113"/>
            <p:cNvSpPr txBox="1"/>
            <p:nvPr/>
          </p:nvSpPr>
          <p:spPr>
            <a:xfrm>
              <a:off x="2489745" y="6021838"/>
              <a:ext cx="8370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A(G)</a:t>
              </a:r>
              <a:endParaRPr lang="en-US" sz="28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320361" y="6027349"/>
              <a:ext cx="926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A(G’)</a:t>
              </a:r>
              <a:endParaRPr lang="en-US" sz="2800" dirty="0"/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126095" y="3300663"/>
            <a:ext cx="81035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Probability is over the randomness of 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Definition requires that the distributions are close: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502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426" y="1219200"/>
                <a:ext cx="8873444" cy="685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/>
                  <a:t>For graphs G and H: </a:t>
                </a:r>
                <a:r>
                  <a:rPr lang="en-US" sz="3000" dirty="0"/>
                  <a:t> # of occurrences of H in </a:t>
                </a:r>
                <a:r>
                  <a:rPr lang="en-US" sz="3000" dirty="0" smtClean="0"/>
                  <a:t>G</a:t>
                </a: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426" y="1219200"/>
                <a:ext cx="8873444" cy="685800"/>
              </a:xfrm>
              <a:blipFill rotWithShape="1">
                <a:blip r:embed="rId3"/>
                <a:stretch>
                  <a:fillRect l="-1649" t="-10619" b="-7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Subgraph</a:t>
            </a:r>
            <a:r>
              <a:rPr lang="en-US" dirty="0" smtClean="0">
                <a:solidFill>
                  <a:srgbClr val="0070C0"/>
                </a:solidFill>
              </a:rPr>
              <a:t> counts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198" name="Group 197"/>
          <p:cNvGrpSpPr/>
          <p:nvPr/>
        </p:nvGrpSpPr>
        <p:grpSpPr>
          <a:xfrm>
            <a:off x="3995990" y="3353772"/>
            <a:ext cx="832094" cy="819471"/>
            <a:chOff x="6629400" y="4936825"/>
            <a:chExt cx="1218733" cy="1200243"/>
          </a:xfrm>
        </p:grpSpPr>
        <p:cxnSp>
          <p:nvCxnSpPr>
            <p:cNvPr id="199" name="Straight Connector 198"/>
            <p:cNvCxnSpPr>
              <a:stCxn id="212" idx="3"/>
              <a:endCxn id="211" idx="7"/>
            </p:cNvCxnSpPr>
            <p:nvPr/>
          </p:nvCxnSpPr>
          <p:spPr>
            <a:xfrm flipV="1">
              <a:off x="6657863" y="5495765"/>
              <a:ext cx="569891" cy="6128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>
              <a:stCxn id="211" idx="4"/>
              <a:endCxn id="216" idx="0"/>
            </p:cNvCxnSpPr>
            <p:nvPr/>
          </p:nvCxnSpPr>
          <p:spPr>
            <a:xfrm flipV="1">
              <a:off x="7159038" y="4936825"/>
              <a:ext cx="68716" cy="72483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>
              <a:stCxn id="211" idx="3"/>
              <a:endCxn id="217" idx="7"/>
            </p:cNvCxnSpPr>
            <p:nvPr/>
          </p:nvCxnSpPr>
          <p:spPr>
            <a:xfrm flipV="1">
              <a:off x="7090322" y="5062467"/>
              <a:ext cx="543173" cy="57073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>
              <a:stCxn id="211" idx="2"/>
              <a:endCxn id="218" idx="6"/>
            </p:cNvCxnSpPr>
            <p:nvPr/>
          </p:nvCxnSpPr>
          <p:spPr>
            <a:xfrm flipV="1">
              <a:off x="7061859" y="5431511"/>
              <a:ext cx="786274" cy="13297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>
              <a:stCxn id="211" idx="2"/>
              <a:endCxn id="219" idx="6"/>
            </p:cNvCxnSpPr>
            <p:nvPr/>
          </p:nvCxnSpPr>
          <p:spPr>
            <a:xfrm>
              <a:off x="7061859" y="5564481"/>
              <a:ext cx="697278" cy="1405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213" idx="5"/>
              <a:endCxn id="211" idx="1"/>
            </p:cNvCxnSpPr>
            <p:nvPr/>
          </p:nvCxnSpPr>
          <p:spPr>
            <a:xfrm flipH="1" flipV="1">
              <a:off x="7090322" y="5495765"/>
              <a:ext cx="543173" cy="61284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210" idx="4"/>
              <a:endCxn id="211" idx="0"/>
            </p:cNvCxnSpPr>
            <p:nvPr/>
          </p:nvCxnSpPr>
          <p:spPr>
            <a:xfrm flipV="1">
              <a:off x="7159038" y="5467302"/>
              <a:ext cx="0" cy="6697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213" idx="6"/>
              <a:endCxn id="210" idx="2"/>
            </p:cNvCxnSpPr>
            <p:nvPr/>
          </p:nvCxnSpPr>
          <p:spPr>
            <a:xfrm flipH="1">
              <a:off x="7061859" y="6039889"/>
              <a:ext cx="60009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210" idx="6"/>
              <a:endCxn id="212" idx="2"/>
            </p:cNvCxnSpPr>
            <p:nvPr/>
          </p:nvCxnSpPr>
          <p:spPr>
            <a:xfrm flipH="1">
              <a:off x="6629400" y="6039889"/>
              <a:ext cx="626817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11" idx="5"/>
              <a:endCxn id="214" idx="6"/>
            </p:cNvCxnSpPr>
            <p:nvPr/>
          </p:nvCxnSpPr>
          <p:spPr>
            <a:xfrm flipH="1" flipV="1">
              <a:off x="6823758" y="5441671"/>
              <a:ext cx="403996" cy="191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211" idx="5"/>
              <a:endCxn id="215" idx="5"/>
            </p:cNvCxnSpPr>
            <p:nvPr/>
          </p:nvCxnSpPr>
          <p:spPr>
            <a:xfrm flipH="1" flipV="1">
              <a:off x="6989653" y="5184428"/>
              <a:ext cx="238101" cy="44876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7061859" y="5942710"/>
              <a:ext cx="194358" cy="1943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7061859" y="5467302"/>
              <a:ext cx="194358" cy="1943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6629400" y="5942710"/>
              <a:ext cx="194358" cy="1943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7467600" y="5942710"/>
              <a:ext cx="194358" cy="1943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6629400" y="5344492"/>
              <a:ext cx="194358" cy="1943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6823758" y="5018533"/>
              <a:ext cx="194358" cy="1943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7130575" y="4936825"/>
              <a:ext cx="194358" cy="1943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/>
          </p:nvSpPr>
          <p:spPr>
            <a:xfrm>
              <a:off x="7467600" y="5034004"/>
              <a:ext cx="194358" cy="1943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>
              <a:off x="7653775" y="5334332"/>
              <a:ext cx="194358" cy="1943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/>
            <p:nvPr/>
          </p:nvSpPr>
          <p:spPr>
            <a:xfrm>
              <a:off x="7564779" y="5607827"/>
              <a:ext cx="194358" cy="1943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5194298" y="3375723"/>
            <a:ext cx="814748" cy="802387"/>
            <a:chOff x="6629400" y="4936825"/>
            <a:chExt cx="1218733" cy="1200243"/>
          </a:xfrm>
        </p:grpSpPr>
        <p:cxnSp>
          <p:nvCxnSpPr>
            <p:cNvPr id="221" name="Straight Connector 220"/>
            <p:cNvCxnSpPr>
              <a:stCxn id="234" idx="3"/>
              <a:endCxn id="233" idx="7"/>
            </p:cNvCxnSpPr>
            <p:nvPr/>
          </p:nvCxnSpPr>
          <p:spPr>
            <a:xfrm flipV="1">
              <a:off x="6657863" y="5495765"/>
              <a:ext cx="569891" cy="61284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>
              <a:stCxn id="233" idx="4"/>
              <a:endCxn id="238" idx="0"/>
            </p:cNvCxnSpPr>
            <p:nvPr/>
          </p:nvCxnSpPr>
          <p:spPr>
            <a:xfrm flipV="1">
              <a:off x="7159038" y="4936825"/>
              <a:ext cx="68716" cy="72483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>
              <a:stCxn id="233" idx="3"/>
              <a:endCxn id="239" idx="7"/>
            </p:cNvCxnSpPr>
            <p:nvPr/>
          </p:nvCxnSpPr>
          <p:spPr>
            <a:xfrm flipV="1">
              <a:off x="7090322" y="5062467"/>
              <a:ext cx="543173" cy="5707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>
              <a:stCxn id="233" idx="2"/>
              <a:endCxn id="240" idx="6"/>
            </p:cNvCxnSpPr>
            <p:nvPr/>
          </p:nvCxnSpPr>
          <p:spPr>
            <a:xfrm flipV="1">
              <a:off x="7061859" y="5431511"/>
              <a:ext cx="786274" cy="13297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>
              <a:stCxn id="233" idx="2"/>
              <a:endCxn id="241" idx="6"/>
            </p:cNvCxnSpPr>
            <p:nvPr/>
          </p:nvCxnSpPr>
          <p:spPr>
            <a:xfrm>
              <a:off x="7061859" y="5564481"/>
              <a:ext cx="697278" cy="1405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>
              <a:stCxn id="235" idx="5"/>
              <a:endCxn id="233" idx="1"/>
            </p:cNvCxnSpPr>
            <p:nvPr/>
          </p:nvCxnSpPr>
          <p:spPr>
            <a:xfrm flipH="1" flipV="1">
              <a:off x="7090322" y="5495765"/>
              <a:ext cx="543173" cy="6128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>
              <a:stCxn id="232" idx="4"/>
              <a:endCxn id="233" idx="0"/>
            </p:cNvCxnSpPr>
            <p:nvPr/>
          </p:nvCxnSpPr>
          <p:spPr>
            <a:xfrm flipV="1">
              <a:off x="7159038" y="5467302"/>
              <a:ext cx="0" cy="6697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>
              <a:stCxn id="235" idx="6"/>
              <a:endCxn id="232" idx="2"/>
            </p:cNvCxnSpPr>
            <p:nvPr/>
          </p:nvCxnSpPr>
          <p:spPr>
            <a:xfrm flipH="1">
              <a:off x="7061859" y="6039889"/>
              <a:ext cx="60009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>
              <a:stCxn id="232" idx="6"/>
              <a:endCxn id="234" idx="2"/>
            </p:cNvCxnSpPr>
            <p:nvPr/>
          </p:nvCxnSpPr>
          <p:spPr>
            <a:xfrm flipH="1">
              <a:off x="6629400" y="6039889"/>
              <a:ext cx="626817" cy="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233" idx="5"/>
              <a:endCxn id="236" idx="6"/>
            </p:cNvCxnSpPr>
            <p:nvPr/>
          </p:nvCxnSpPr>
          <p:spPr>
            <a:xfrm flipH="1" flipV="1">
              <a:off x="6823758" y="5441671"/>
              <a:ext cx="403996" cy="191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>
              <a:stCxn id="233" idx="5"/>
              <a:endCxn id="237" idx="5"/>
            </p:cNvCxnSpPr>
            <p:nvPr/>
          </p:nvCxnSpPr>
          <p:spPr>
            <a:xfrm flipH="1" flipV="1">
              <a:off x="6989653" y="5184428"/>
              <a:ext cx="238101" cy="44876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Oval 231"/>
            <p:cNvSpPr/>
            <p:nvPr/>
          </p:nvSpPr>
          <p:spPr>
            <a:xfrm>
              <a:off x="7061859" y="5942710"/>
              <a:ext cx="194358" cy="1943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/>
            <p:cNvSpPr/>
            <p:nvPr/>
          </p:nvSpPr>
          <p:spPr>
            <a:xfrm>
              <a:off x="7061859" y="5467302"/>
              <a:ext cx="194358" cy="1943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/>
            <p:cNvSpPr/>
            <p:nvPr/>
          </p:nvSpPr>
          <p:spPr>
            <a:xfrm>
              <a:off x="6629400" y="5942710"/>
              <a:ext cx="194358" cy="1943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7467600" y="5942710"/>
              <a:ext cx="194358" cy="1943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6629400" y="5344492"/>
              <a:ext cx="194358" cy="1943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6823758" y="5018533"/>
              <a:ext cx="194358" cy="1943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7130575" y="4936825"/>
              <a:ext cx="194358" cy="1943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/>
            <p:cNvSpPr/>
            <p:nvPr/>
          </p:nvSpPr>
          <p:spPr>
            <a:xfrm>
              <a:off x="7467600" y="5034004"/>
              <a:ext cx="194358" cy="1943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7653775" y="5334332"/>
              <a:ext cx="194358" cy="1943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7564779" y="5607827"/>
              <a:ext cx="194358" cy="1943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897317" y="2036490"/>
            <a:ext cx="2660764" cy="979137"/>
            <a:chOff x="3075945" y="1330544"/>
            <a:chExt cx="2660764" cy="979137"/>
          </a:xfrm>
        </p:grpSpPr>
        <p:grpSp>
          <p:nvGrpSpPr>
            <p:cNvPr id="8" name="Group 7"/>
            <p:cNvGrpSpPr/>
            <p:nvPr/>
          </p:nvGrpSpPr>
          <p:grpSpPr>
            <a:xfrm>
              <a:off x="4742488" y="1330544"/>
              <a:ext cx="994221" cy="979137"/>
              <a:chOff x="6629400" y="4936825"/>
              <a:chExt cx="1218733" cy="1200243"/>
            </a:xfrm>
          </p:grpSpPr>
          <p:cxnSp>
            <p:nvCxnSpPr>
              <p:cNvPr id="9" name="Straight Connector 8"/>
              <p:cNvCxnSpPr>
                <a:stCxn id="22" idx="3"/>
                <a:endCxn id="21" idx="7"/>
              </p:cNvCxnSpPr>
              <p:nvPr/>
            </p:nvCxnSpPr>
            <p:spPr>
              <a:xfrm flipV="1">
                <a:off x="6657863" y="5495765"/>
                <a:ext cx="569891" cy="61284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stCxn id="21" idx="4"/>
                <a:endCxn id="26" idx="0"/>
              </p:cNvCxnSpPr>
              <p:nvPr/>
            </p:nvCxnSpPr>
            <p:spPr>
              <a:xfrm flipV="1">
                <a:off x="7159038" y="4936825"/>
                <a:ext cx="68716" cy="72483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21" idx="3"/>
                <a:endCxn id="27" idx="7"/>
              </p:cNvCxnSpPr>
              <p:nvPr/>
            </p:nvCxnSpPr>
            <p:spPr>
              <a:xfrm flipV="1">
                <a:off x="7090322" y="5062467"/>
                <a:ext cx="543173" cy="57073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21" idx="2"/>
                <a:endCxn id="28" idx="6"/>
              </p:cNvCxnSpPr>
              <p:nvPr/>
            </p:nvCxnSpPr>
            <p:spPr>
              <a:xfrm flipV="1">
                <a:off x="7061859" y="5431511"/>
                <a:ext cx="786274" cy="13297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21" idx="2"/>
                <a:endCxn id="29" idx="6"/>
              </p:cNvCxnSpPr>
              <p:nvPr/>
            </p:nvCxnSpPr>
            <p:spPr>
              <a:xfrm>
                <a:off x="7061859" y="5564481"/>
                <a:ext cx="697278" cy="14052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23" idx="5"/>
                <a:endCxn id="21" idx="1"/>
              </p:cNvCxnSpPr>
              <p:nvPr/>
            </p:nvCxnSpPr>
            <p:spPr>
              <a:xfrm flipH="1" flipV="1">
                <a:off x="7090322" y="5495765"/>
                <a:ext cx="543173" cy="61284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20" idx="4"/>
                <a:endCxn id="21" idx="0"/>
              </p:cNvCxnSpPr>
              <p:nvPr/>
            </p:nvCxnSpPr>
            <p:spPr>
              <a:xfrm flipV="1">
                <a:off x="7159038" y="5467302"/>
                <a:ext cx="0" cy="66976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23" idx="6"/>
                <a:endCxn id="20" idx="2"/>
              </p:cNvCxnSpPr>
              <p:nvPr/>
            </p:nvCxnSpPr>
            <p:spPr>
              <a:xfrm flipH="1">
                <a:off x="7061859" y="6039889"/>
                <a:ext cx="600099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20" idx="6"/>
                <a:endCxn id="22" idx="2"/>
              </p:cNvCxnSpPr>
              <p:nvPr/>
            </p:nvCxnSpPr>
            <p:spPr>
              <a:xfrm flipH="1">
                <a:off x="6629400" y="6039889"/>
                <a:ext cx="626817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21" idx="5"/>
                <a:endCxn id="24" idx="6"/>
              </p:cNvCxnSpPr>
              <p:nvPr/>
            </p:nvCxnSpPr>
            <p:spPr>
              <a:xfrm flipH="1" flipV="1">
                <a:off x="6823758" y="5441671"/>
                <a:ext cx="403996" cy="191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21" idx="5"/>
                <a:endCxn id="25" idx="5"/>
              </p:cNvCxnSpPr>
              <p:nvPr/>
            </p:nvCxnSpPr>
            <p:spPr>
              <a:xfrm flipH="1" flipV="1">
                <a:off x="6989653" y="5184428"/>
                <a:ext cx="238101" cy="44876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7061859" y="5942710"/>
                <a:ext cx="194358" cy="1943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061859" y="5467302"/>
                <a:ext cx="194358" cy="1943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629400" y="5942710"/>
                <a:ext cx="194358" cy="1943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467600" y="5942710"/>
                <a:ext cx="194358" cy="1943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629400" y="5344492"/>
                <a:ext cx="194358" cy="1943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823758" y="5018533"/>
                <a:ext cx="194358" cy="1943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130575" y="4936825"/>
                <a:ext cx="194358" cy="1943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7467600" y="5034004"/>
                <a:ext cx="194358" cy="1943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7653775" y="5334332"/>
                <a:ext cx="194358" cy="1943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564779" y="5607827"/>
                <a:ext cx="194358" cy="1943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80" name="TextBox 2079"/>
            <p:cNvSpPr txBox="1"/>
            <p:nvPr/>
          </p:nvSpPr>
          <p:spPr>
            <a:xfrm>
              <a:off x="3075945" y="1558503"/>
              <a:ext cx="1584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Example:</a:t>
              </a:r>
              <a:endParaRPr lang="en-US" sz="2800" dirty="0"/>
            </a:p>
          </p:txBody>
        </p:sp>
      </p:grpSp>
      <p:sp>
        <p:nvSpPr>
          <p:cNvPr id="2082" name="TextBox 2081"/>
          <p:cNvSpPr txBox="1"/>
          <p:nvPr/>
        </p:nvSpPr>
        <p:spPr>
          <a:xfrm>
            <a:off x="6934200" y="3560063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Total: 40</a:t>
            </a:r>
            <a:endParaRPr lang="en-US" sz="2800" dirty="0"/>
          </a:p>
        </p:txBody>
      </p:sp>
      <p:sp>
        <p:nvSpPr>
          <p:cNvPr id="245" name="TextBox 244"/>
          <p:cNvSpPr txBox="1"/>
          <p:nvPr/>
        </p:nvSpPr>
        <p:spPr>
          <a:xfrm>
            <a:off x="6956505" y="4738163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Total: 2</a:t>
            </a:r>
            <a:endParaRPr lang="en-US" sz="2800" dirty="0"/>
          </a:p>
        </p:txBody>
      </p:sp>
      <p:sp>
        <p:nvSpPr>
          <p:cNvPr id="246" name="TextBox 245"/>
          <p:cNvSpPr txBox="1"/>
          <p:nvPr/>
        </p:nvSpPr>
        <p:spPr>
          <a:xfrm>
            <a:off x="6958263" y="5749609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Total: 1</a:t>
            </a:r>
            <a:endParaRPr lang="en-US" sz="2800" dirty="0"/>
          </a:p>
        </p:txBody>
      </p:sp>
      <p:sp>
        <p:nvSpPr>
          <p:cNvPr id="2083" name="TextBox 2082"/>
          <p:cNvSpPr txBox="1"/>
          <p:nvPr/>
        </p:nvSpPr>
        <p:spPr>
          <a:xfrm>
            <a:off x="2613104" y="4835297"/>
            <a:ext cx="1651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Triangle:</a:t>
            </a:r>
            <a:endParaRPr lang="en-US" sz="2800" dirty="0"/>
          </a:p>
        </p:txBody>
      </p:sp>
      <p:sp>
        <p:nvSpPr>
          <p:cNvPr id="248" name="TextBox 247"/>
          <p:cNvSpPr txBox="1"/>
          <p:nvPr/>
        </p:nvSpPr>
        <p:spPr>
          <a:xfrm>
            <a:off x="2590800" y="3503053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2-star:</a:t>
            </a:r>
            <a:endParaRPr lang="en-US" sz="2800" dirty="0"/>
          </a:p>
        </p:txBody>
      </p:sp>
      <p:sp>
        <p:nvSpPr>
          <p:cNvPr id="249" name="TextBox 248"/>
          <p:cNvSpPr txBox="1"/>
          <p:nvPr/>
        </p:nvSpPr>
        <p:spPr>
          <a:xfrm>
            <a:off x="2619734" y="5798452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2-triangle:</a:t>
            </a:r>
            <a:endParaRPr lang="en-US" sz="28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4103794" y="4565466"/>
            <a:ext cx="1961770" cy="852273"/>
            <a:chOff x="4081488" y="4202268"/>
            <a:chExt cx="2305489" cy="1001599"/>
          </a:xfrm>
        </p:grpSpPr>
        <p:cxnSp>
          <p:nvCxnSpPr>
            <p:cNvPr id="295" name="Straight Connector 294"/>
            <p:cNvCxnSpPr>
              <a:stCxn id="308" idx="3"/>
              <a:endCxn id="307" idx="7"/>
            </p:cNvCxnSpPr>
            <p:nvPr/>
          </p:nvCxnSpPr>
          <p:spPr>
            <a:xfrm flipV="1">
              <a:off x="4104708" y="4658241"/>
              <a:ext cx="464907" cy="499944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>
              <a:stCxn id="307" idx="4"/>
              <a:endCxn id="312" idx="0"/>
            </p:cNvCxnSpPr>
            <p:nvPr/>
          </p:nvCxnSpPr>
          <p:spPr>
            <a:xfrm flipV="1">
              <a:off x="4513557" y="4202268"/>
              <a:ext cx="56057" cy="5913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>
              <a:stCxn id="307" idx="3"/>
              <a:endCxn id="313" idx="7"/>
            </p:cNvCxnSpPr>
            <p:nvPr/>
          </p:nvCxnSpPr>
          <p:spPr>
            <a:xfrm flipV="1">
              <a:off x="4457500" y="4304765"/>
              <a:ext cx="443111" cy="46559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>
              <a:stCxn id="307" idx="2"/>
              <a:endCxn id="314" idx="6"/>
            </p:cNvCxnSpPr>
            <p:nvPr/>
          </p:nvCxnSpPr>
          <p:spPr>
            <a:xfrm flipV="1">
              <a:off x="4434280" y="4605824"/>
              <a:ext cx="641429" cy="1084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>
              <a:stCxn id="307" idx="2"/>
              <a:endCxn id="315" idx="6"/>
            </p:cNvCxnSpPr>
            <p:nvPr/>
          </p:nvCxnSpPr>
          <p:spPr>
            <a:xfrm>
              <a:off x="4434280" y="4714299"/>
              <a:ext cx="568827" cy="11463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>
              <a:stCxn id="309" idx="5"/>
              <a:endCxn id="307" idx="1"/>
            </p:cNvCxnSpPr>
            <p:nvPr/>
          </p:nvCxnSpPr>
          <p:spPr>
            <a:xfrm flipH="1" flipV="1">
              <a:off x="4457500" y="4658241"/>
              <a:ext cx="443111" cy="4999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>
              <a:stCxn id="306" idx="4"/>
              <a:endCxn id="307" idx="0"/>
            </p:cNvCxnSpPr>
            <p:nvPr/>
          </p:nvCxnSpPr>
          <p:spPr>
            <a:xfrm flipV="1">
              <a:off x="4513557" y="4635022"/>
              <a:ext cx="0" cy="546383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309" idx="6"/>
              <a:endCxn id="306" idx="2"/>
            </p:cNvCxnSpPr>
            <p:nvPr/>
          </p:nvCxnSpPr>
          <p:spPr>
            <a:xfrm flipH="1">
              <a:off x="4434280" y="5102128"/>
              <a:ext cx="48955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>
              <a:stCxn id="306" idx="6"/>
              <a:endCxn id="308" idx="2"/>
            </p:cNvCxnSpPr>
            <p:nvPr/>
          </p:nvCxnSpPr>
          <p:spPr>
            <a:xfrm flipH="1">
              <a:off x="4081488" y="5102128"/>
              <a:ext cx="511346" cy="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>
              <a:stCxn id="307" idx="5"/>
              <a:endCxn id="310" idx="6"/>
            </p:cNvCxnSpPr>
            <p:nvPr/>
          </p:nvCxnSpPr>
          <p:spPr>
            <a:xfrm flipH="1" flipV="1">
              <a:off x="4240042" y="4614112"/>
              <a:ext cx="329573" cy="1562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307" idx="5"/>
              <a:endCxn id="311" idx="5"/>
            </p:cNvCxnSpPr>
            <p:nvPr/>
          </p:nvCxnSpPr>
          <p:spPr>
            <a:xfrm flipH="1" flipV="1">
              <a:off x="4375376" y="4404258"/>
              <a:ext cx="194239" cy="36609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Oval 305"/>
            <p:cNvSpPr/>
            <p:nvPr/>
          </p:nvSpPr>
          <p:spPr>
            <a:xfrm>
              <a:off x="4434280" y="5022851"/>
              <a:ext cx="158554" cy="158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/>
            <p:cNvSpPr/>
            <p:nvPr/>
          </p:nvSpPr>
          <p:spPr>
            <a:xfrm>
              <a:off x="4434280" y="4635022"/>
              <a:ext cx="158554" cy="158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/>
            <p:cNvSpPr/>
            <p:nvPr/>
          </p:nvSpPr>
          <p:spPr>
            <a:xfrm>
              <a:off x="4081488" y="5022851"/>
              <a:ext cx="158554" cy="158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/>
            <p:cNvSpPr/>
            <p:nvPr/>
          </p:nvSpPr>
          <p:spPr>
            <a:xfrm>
              <a:off x="4765277" y="5022851"/>
              <a:ext cx="158554" cy="158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/>
            <p:cNvSpPr/>
            <p:nvPr/>
          </p:nvSpPr>
          <p:spPr>
            <a:xfrm>
              <a:off x="4081488" y="4534836"/>
              <a:ext cx="158554" cy="158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>
              <a:off x="4240042" y="4268924"/>
              <a:ext cx="158554" cy="158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/>
            <p:cNvSpPr/>
            <p:nvPr/>
          </p:nvSpPr>
          <p:spPr>
            <a:xfrm>
              <a:off x="4490338" y="4202268"/>
              <a:ext cx="158554" cy="158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/>
            <p:cNvSpPr/>
            <p:nvPr/>
          </p:nvSpPr>
          <p:spPr>
            <a:xfrm>
              <a:off x="4765277" y="4281545"/>
              <a:ext cx="158554" cy="158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>
              <a:off x="4917155" y="4526547"/>
              <a:ext cx="158554" cy="158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/>
            <p:cNvSpPr/>
            <p:nvPr/>
          </p:nvSpPr>
          <p:spPr>
            <a:xfrm>
              <a:off x="4844554" y="4749660"/>
              <a:ext cx="158554" cy="158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7" name="Straight Connector 316"/>
            <p:cNvCxnSpPr>
              <a:stCxn id="330" idx="3"/>
              <a:endCxn id="329" idx="7"/>
            </p:cNvCxnSpPr>
            <p:nvPr/>
          </p:nvCxnSpPr>
          <p:spPr>
            <a:xfrm flipV="1">
              <a:off x="5415976" y="4680703"/>
              <a:ext cx="464907" cy="4999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>
              <a:stCxn id="329" idx="4"/>
              <a:endCxn id="334" idx="0"/>
            </p:cNvCxnSpPr>
            <p:nvPr/>
          </p:nvCxnSpPr>
          <p:spPr>
            <a:xfrm flipV="1">
              <a:off x="5824825" y="4224730"/>
              <a:ext cx="56057" cy="5913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>
              <a:stCxn id="329" idx="3"/>
              <a:endCxn id="335" idx="7"/>
            </p:cNvCxnSpPr>
            <p:nvPr/>
          </p:nvCxnSpPr>
          <p:spPr>
            <a:xfrm flipV="1">
              <a:off x="5768768" y="4327227"/>
              <a:ext cx="443111" cy="46559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>
              <a:stCxn id="329" idx="2"/>
              <a:endCxn id="336" idx="6"/>
            </p:cNvCxnSpPr>
            <p:nvPr/>
          </p:nvCxnSpPr>
          <p:spPr>
            <a:xfrm flipV="1">
              <a:off x="5745548" y="4628286"/>
              <a:ext cx="641429" cy="1084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329" idx="2"/>
              <a:endCxn id="337" idx="6"/>
            </p:cNvCxnSpPr>
            <p:nvPr/>
          </p:nvCxnSpPr>
          <p:spPr>
            <a:xfrm>
              <a:off x="5745548" y="4736761"/>
              <a:ext cx="568827" cy="11463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>
              <a:stCxn id="331" idx="5"/>
              <a:endCxn id="329" idx="1"/>
            </p:cNvCxnSpPr>
            <p:nvPr/>
          </p:nvCxnSpPr>
          <p:spPr>
            <a:xfrm flipH="1" flipV="1">
              <a:off x="5768768" y="4680703"/>
              <a:ext cx="443111" cy="499944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>
              <a:stCxn id="328" idx="4"/>
              <a:endCxn id="329" idx="0"/>
            </p:cNvCxnSpPr>
            <p:nvPr/>
          </p:nvCxnSpPr>
          <p:spPr>
            <a:xfrm flipV="1">
              <a:off x="5824825" y="4657484"/>
              <a:ext cx="0" cy="546383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>
              <a:stCxn id="331" idx="6"/>
              <a:endCxn id="328" idx="2"/>
            </p:cNvCxnSpPr>
            <p:nvPr/>
          </p:nvCxnSpPr>
          <p:spPr>
            <a:xfrm flipH="1">
              <a:off x="5745548" y="5124590"/>
              <a:ext cx="489550" cy="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>
              <a:stCxn id="328" idx="6"/>
              <a:endCxn id="330" idx="2"/>
            </p:cNvCxnSpPr>
            <p:nvPr/>
          </p:nvCxnSpPr>
          <p:spPr>
            <a:xfrm flipH="1">
              <a:off x="5392756" y="5124590"/>
              <a:ext cx="5113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>
              <a:stCxn id="329" idx="5"/>
              <a:endCxn id="332" idx="6"/>
            </p:cNvCxnSpPr>
            <p:nvPr/>
          </p:nvCxnSpPr>
          <p:spPr>
            <a:xfrm flipH="1" flipV="1">
              <a:off x="5551310" y="4636574"/>
              <a:ext cx="329573" cy="1562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>
              <a:stCxn id="329" idx="5"/>
              <a:endCxn id="333" idx="5"/>
            </p:cNvCxnSpPr>
            <p:nvPr/>
          </p:nvCxnSpPr>
          <p:spPr>
            <a:xfrm flipH="1" flipV="1">
              <a:off x="5686644" y="4426720"/>
              <a:ext cx="194239" cy="36609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Oval 327"/>
            <p:cNvSpPr/>
            <p:nvPr/>
          </p:nvSpPr>
          <p:spPr>
            <a:xfrm>
              <a:off x="5745548" y="5045313"/>
              <a:ext cx="158554" cy="158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/>
            <p:cNvSpPr/>
            <p:nvPr/>
          </p:nvSpPr>
          <p:spPr>
            <a:xfrm>
              <a:off x="5745548" y="4657484"/>
              <a:ext cx="158554" cy="158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5392756" y="5045313"/>
              <a:ext cx="158554" cy="158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/>
            <p:cNvSpPr/>
            <p:nvPr/>
          </p:nvSpPr>
          <p:spPr>
            <a:xfrm>
              <a:off x="6076545" y="5045313"/>
              <a:ext cx="158554" cy="158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/>
            <p:cNvSpPr/>
            <p:nvPr/>
          </p:nvSpPr>
          <p:spPr>
            <a:xfrm>
              <a:off x="5392756" y="4557298"/>
              <a:ext cx="158554" cy="158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>
              <a:off x="5551310" y="4291386"/>
              <a:ext cx="158554" cy="158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>
              <a:off x="5801606" y="4224730"/>
              <a:ext cx="158554" cy="158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/>
            <p:cNvSpPr/>
            <p:nvPr/>
          </p:nvSpPr>
          <p:spPr>
            <a:xfrm>
              <a:off x="6076545" y="4304007"/>
              <a:ext cx="158554" cy="158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/>
            <p:cNvSpPr/>
            <p:nvPr/>
          </p:nvSpPr>
          <p:spPr>
            <a:xfrm>
              <a:off x="6228423" y="4549009"/>
              <a:ext cx="158554" cy="158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/>
            <p:cNvSpPr/>
            <p:nvPr/>
          </p:nvSpPr>
          <p:spPr>
            <a:xfrm>
              <a:off x="6155822" y="4772122"/>
              <a:ext cx="158554" cy="158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678111" y="5627308"/>
            <a:ext cx="827444" cy="820583"/>
            <a:chOff x="4678110" y="5627308"/>
            <a:chExt cx="994221" cy="979137"/>
          </a:xfrm>
        </p:grpSpPr>
        <p:cxnSp>
          <p:nvCxnSpPr>
            <p:cNvPr id="339" name="Straight Connector 338"/>
            <p:cNvCxnSpPr>
              <a:stCxn id="352" idx="3"/>
              <a:endCxn id="351" idx="7"/>
            </p:cNvCxnSpPr>
            <p:nvPr/>
          </p:nvCxnSpPr>
          <p:spPr>
            <a:xfrm flipV="1">
              <a:off x="4701330" y="6083281"/>
              <a:ext cx="464907" cy="499944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>
              <a:stCxn id="351" idx="4"/>
              <a:endCxn id="356" idx="0"/>
            </p:cNvCxnSpPr>
            <p:nvPr/>
          </p:nvCxnSpPr>
          <p:spPr>
            <a:xfrm flipV="1">
              <a:off x="5110179" y="5627308"/>
              <a:ext cx="56057" cy="5913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>
              <a:stCxn id="351" idx="3"/>
              <a:endCxn id="357" idx="7"/>
            </p:cNvCxnSpPr>
            <p:nvPr/>
          </p:nvCxnSpPr>
          <p:spPr>
            <a:xfrm flipV="1">
              <a:off x="5054122" y="5729805"/>
              <a:ext cx="443111" cy="46559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>
              <a:stCxn id="351" idx="2"/>
              <a:endCxn id="358" idx="6"/>
            </p:cNvCxnSpPr>
            <p:nvPr/>
          </p:nvCxnSpPr>
          <p:spPr>
            <a:xfrm flipV="1">
              <a:off x="5030902" y="6030864"/>
              <a:ext cx="641429" cy="1084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>
              <a:stCxn id="351" idx="2"/>
              <a:endCxn id="359" idx="6"/>
            </p:cNvCxnSpPr>
            <p:nvPr/>
          </p:nvCxnSpPr>
          <p:spPr>
            <a:xfrm>
              <a:off x="5030902" y="6139339"/>
              <a:ext cx="568827" cy="11463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>
              <a:stCxn id="353" idx="5"/>
              <a:endCxn id="351" idx="1"/>
            </p:cNvCxnSpPr>
            <p:nvPr/>
          </p:nvCxnSpPr>
          <p:spPr>
            <a:xfrm flipH="1" flipV="1">
              <a:off x="5054122" y="6083281"/>
              <a:ext cx="443111" cy="499944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>
              <a:stCxn id="350" idx="4"/>
              <a:endCxn id="351" idx="0"/>
            </p:cNvCxnSpPr>
            <p:nvPr/>
          </p:nvCxnSpPr>
          <p:spPr>
            <a:xfrm flipV="1">
              <a:off x="5110179" y="6060062"/>
              <a:ext cx="0" cy="546383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>
              <a:stCxn id="353" idx="6"/>
              <a:endCxn id="350" idx="2"/>
            </p:cNvCxnSpPr>
            <p:nvPr/>
          </p:nvCxnSpPr>
          <p:spPr>
            <a:xfrm flipH="1">
              <a:off x="5030902" y="6527168"/>
              <a:ext cx="489550" cy="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>
              <a:stCxn id="350" idx="6"/>
              <a:endCxn id="352" idx="2"/>
            </p:cNvCxnSpPr>
            <p:nvPr/>
          </p:nvCxnSpPr>
          <p:spPr>
            <a:xfrm flipH="1">
              <a:off x="4678110" y="6527168"/>
              <a:ext cx="511346" cy="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>
              <a:stCxn id="351" idx="5"/>
              <a:endCxn id="354" idx="6"/>
            </p:cNvCxnSpPr>
            <p:nvPr/>
          </p:nvCxnSpPr>
          <p:spPr>
            <a:xfrm flipH="1" flipV="1">
              <a:off x="4836664" y="6039152"/>
              <a:ext cx="329573" cy="1562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>
              <a:stCxn id="351" idx="5"/>
              <a:endCxn id="355" idx="5"/>
            </p:cNvCxnSpPr>
            <p:nvPr/>
          </p:nvCxnSpPr>
          <p:spPr>
            <a:xfrm flipH="1" flipV="1">
              <a:off x="4971998" y="5829298"/>
              <a:ext cx="194239" cy="36609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Oval 349"/>
            <p:cNvSpPr/>
            <p:nvPr/>
          </p:nvSpPr>
          <p:spPr>
            <a:xfrm>
              <a:off x="5030902" y="6447891"/>
              <a:ext cx="158554" cy="158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/>
            <p:cNvSpPr/>
            <p:nvPr/>
          </p:nvSpPr>
          <p:spPr>
            <a:xfrm>
              <a:off x="5030902" y="6060062"/>
              <a:ext cx="158554" cy="158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/>
            <p:cNvSpPr/>
            <p:nvPr/>
          </p:nvSpPr>
          <p:spPr>
            <a:xfrm>
              <a:off x="4678110" y="6447891"/>
              <a:ext cx="158554" cy="158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/>
            <p:cNvSpPr/>
            <p:nvPr/>
          </p:nvSpPr>
          <p:spPr>
            <a:xfrm>
              <a:off x="5361899" y="6447891"/>
              <a:ext cx="158554" cy="158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/>
            <p:cNvSpPr/>
            <p:nvPr/>
          </p:nvSpPr>
          <p:spPr>
            <a:xfrm>
              <a:off x="4678110" y="5959876"/>
              <a:ext cx="158554" cy="158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/>
            <p:cNvSpPr/>
            <p:nvPr/>
          </p:nvSpPr>
          <p:spPr>
            <a:xfrm>
              <a:off x="4836664" y="5693964"/>
              <a:ext cx="158554" cy="158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/>
            <p:cNvSpPr/>
            <p:nvPr/>
          </p:nvSpPr>
          <p:spPr>
            <a:xfrm>
              <a:off x="5086960" y="5627308"/>
              <a:ext cx="158554" cy="158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/>
            <p:cNvSpPr/>
            <p:nvPr/>
          </p:nvSpPr>
          <p:spPr>
            <a:xfrm>
              <a:off x="5361899" y="5706585"/>
              <a:ext cx="158554" cy="158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/>
            <p:cNvSpPr/>
            <p:nvPr/>
          </p:nvSpPr>
          <p:spPr>
            <a:xfrm>
              <a:off x="5513777" y="5951587"/>
              <a:ext cx="158554" cy="158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/>
            <p:cNvSpPr/>
            <p:nvPr/>
          </p:nvSpPr>
          <p:spPr>
            <a:xfrm>
              <a:off x="5441176" y="6174700"/>
              <a:ext cx="158554" cy="158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90620" y="2942771"/>
            <a:ext cx="1524000" cy="1870958"/>
            <a:chOff x="436665" y="2353772"/>
            <a:chExt cx="1524000" cy="1870958"/>
          </a:xfrm>
        </p:grpSpPr>
        <p:sp>
          <p:nvSpPr>
            <p:cNvPr id="50" name="TextBox 49"/>
            <p:cNvSpPr txBox="1"/>
            <p:nvPr/>
          </p:nvSpPr>
          <p:spPr>
            <a:xfrm>
              <a:off x="689715" y="2353772"/>
              <a:ext cx="1007475" cy="496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k</a:t>
              </a:r>
              <a:r>
                <a:rPr lang="en-US" sz="2800" dirty="0" smtClean="0"/>
                <a:t>-star</a:t>
              </a:r>
              <a:endParaRPr lang="en-US" sz="28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106750" y="2910462"/>
              <a:ext cx="142587" cy="1425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88873" y="3433281"/>
              <a:ext cx="142587" cy="1425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821576" y="3433281"/>
              <a:ext cx="142587" cy="1425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439454" y="3433281"/>
              <a:ext cx="142587" cy="1425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772156" y="3435086"/>
              <a:ext cx="142587" cy="1425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31" idx="7"/>
              <a:endCxn id="5" idx="7"/>
            </p:cNvCxnSpPr>
            <p:nvPr/>
          </p:nvCxnSpPr>
          <p:spPr>
            <a:xfrm flipV="1">
              <a:off x="610579" y="2931344"/>
              <a:ext cx="617877" cy="5228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2" idx="0"/>
              <a:endCxn id="5" idx="7"/>
            </p:cNvCxnSpPr>
            <p:nvPr/>
          </p:nvCxnSpPr>
          <p:spPr>
            <a:xfrm flipV="1">
              <a:off x="892869" y="2931344"/>
              <a:ext cx="335586" cy="50193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5" idx="1"/>
              <a:endCxn id="34" idx="0"/>
            </p:cNvCxnSpPr>
            <p:nvPr/>
          </p:nvCxnSpPr>
          <p:spPr>
            <a:xfrm>
              <a:off x="1127632" y="2931344"/>
              <a:ext cx="383115" cy="50193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5" idx="1"/>
              <a:endCxn id="35" idx="0"/>
            </p:cNvCxnSpPr>
            <p:nvPr/>
          </p:nvCxnSpPr>
          <p:spPr>
            <a:xfrm>
              <a:off x="1127632" y="2931344"/>
              <a:ext cx="715818" cy="50374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ight Brace 6"/>
            <p:cNvSpPr/>
            <p:nvPr/>
          </p:nvSpPr>
          <p:spPr>
            <a:xfrm rot="5400000">
              <a:off x="1070672" y="2889965"/>
              <a:ext cx="255986" cy="1524000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09091" y="2931365"/>
              <a:ext cx="289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24889" y="3701510"/>
              <a:ext cx="27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k</a:t>
              </a:r>
              <a:endParaRPr lang="en-US" sz="28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13486" y="4737342"/>
            <a:ext cx="1567622" cy="2002282"/>
            <a:chOff x="475008" y="4254771"/>
            <a:chExt cx="1567622" cy="2002282"/>
          </a:xfrm>
        </p:grpSpPr>
        <p:grpSp>
          <p:nvGrpSpPr>
            <p:cNvPr id="40" name="Group 39"/>
            <p:cNvGrpSpPr/>
            <p:nvPr/>
          </p:nvGrpSpPr>
          <p:grpSpPr>
            <a:xfrm>
              <a:off x="475008" y="4254771"/>
              <a:ext cx="1567622" cy="1334311"/>
              <a:chOff x="408757" y="4330913"/>
              <a:chExt cx="1567622" cy="1334311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408757" y="4330913"/>
                <a:ext cx="1567622" cy="496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k</a:t>
                </a:r>
                <a:r>
                  <a:rPr lang="en-US" sz="2800" dirty="0" smtClean="0"/>
                  <a:t>-triangle</a:t>
                </a:r>
                <a:endParaRPr lang="en-US" sz="2800" dirty="0"/>
              </a:p>
            </p:txBody>
          </p:sp>
          <p:grpSp>
            <p:nvGrpSpPr>
              <p:cNvPr id="2063" name="Group 2062"/>
              <p:cNvGrpSpPr/>
              <p:nvPr/>
            </p:nvGrpSpPr>
            <p:grpSpPr>
              <a:xfrm>
                <a:off x="500219" y="4905847"/>
                <a:ext cx="1242410" cy="759377"/>
                <a:chOff x="5218273" y="2594197"/>
                <a:chExt cx="1991871" cy="1217457"/>
              </a:xfrm>
            </p:grpSpPr>
            <p:cxnSp>
              <p:nvCxnSpPr>
                <p:cNvPr id="81" name="Straight Connector 80"/>
                <p:cNvCxnSpPr>
                  <a:stCxn id="75" idx="7"/>
                  <a:endCxn id="79" idx="0"/>
                </p:cNvCxnSpPr>
                <p:nvPr/>
              </p:nvCxnSpPr>
              <p:spPr>
                <a:xfrm flipH="1">
                  <a:off x="5446875" y="2627674"/>
                  <a:ext cx="1729792" cy="944471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>
                  <a:stCxn id="76" idx="0"/>
                  <a:endCxn id="79" idx="0"/>
                </p:cNvCxnSpPr>
                <p:nvPr/>
              </p:nvCxnSpPr>
              <p:spPr>
                <a:xfrm>
                  <a:off x="5332574" y="2594197"/>
                  <a:ext cx="114301" cy="97794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>
                  <a:stCxn id="76" idx="1"/>
                  <a:endCxn id="82" idx="0"/>
                </p:cNvCxnSpPr>
                <p:nvPr/>
              </p:nvCxnSpPr>
              <p:spPr>
                <a:xfrm>
                  <a:off x="5251750" y="2627674"/>
                  <a:ext cx="1648973" cy="941855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>
                  <a:stCxn id="75" idx="0"/>
                  <a:endCxn id="82" idx="0"/>
                </p:cNvCxnSpPr>
                <p:nvPr/>
              </p:nvCxnSpPr>
              <p:spPr>
                <a:xfrm flipH="1">
                  <a:off x="6900724" y="2594197"/>
                  <a:ext cx="195121" cy="975332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Oval 71"/>
                <p:cNvSpPr/>
                <p:nvPr/>
              </p:nvSpPr>
              <p:spPr>
                <a:xfrm>
                  <a:off x="5741566" y="3583054"/>
                  <a:ext cx="228600" cy="2286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Connector 72"/>
                <p:cNvCxnSpPr>
                  <a:stCxn id="76" idx="1"/>
                  <a:endCxn id="72" idx="0"/>
                </p:cNvCxnSpPr>
                <p:nvPr/>
              </p:nvCxnSpPr>
              <p:spPr>
                <a:xfrm>
                  <a:off x="5251750" y="2627674"/>
                  <a:ext cx="604117" cy="95538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>
                  <a:stCxn id="75" idx="7"/>
                  <a:endCxn id="72" idx="0"/>
                </p:cNvCxnSpPr>
                <p:nvPr/>
              </p:nvCxnSpPr>
              <p:spPr>
                <a:xfrm flipH="1">
                  <a:off x="5855867" y="2627674"/>
                  <a:ext cx="1320800" cy="95538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Oval 74"/>
                <p:cNvSpPr/>
                <p:nvPr/>
              </p:nvSpPr>
              <p:spPr>
                <a:xfrm>
                  <a:off x="6981544" y="2594197"/>
                  <a:ext cx="228600" cy="2286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5218273" y="2594197"/>
                  <a:ext cx="228600" cy="2286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7" name="Straight Connector 76"/>
                <p:cNvCxnSpPr>
                  <a:stCxn id="75" idx="2"/>
                  <a:endCxn id="76" idx="6"/>
                </p:cNvCxnSpPr>
                <p:nvPr/>
              </p:nvCxnSpPr>
              <p:spPr>
                <a:xfrm flipH="1">
                  <a:off x="5446873" y="2708497"/>
                  <a:ext cx="1534671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Oval 78"/>
                <p:cNvSpPr/>
                <p:nvPr/>
              </p:nvSpPr>
              <p:spPr>
                <a:xfrm>
                  <a:off x="5332574" y="3572145"/>
                  <a:ext cx="228600" cy="2286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6786423" y="3569529"/>
                  <a:ext cx="228600" cy="2286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75" name="TextBox 174"/>
            <p:cNvSpPr txBox="1"/>
            <p:nvPr/>
          </p:nvSpPr>
          <p:spPr>
            <a:xfrm>
              <a:off x="960977" y="5733833"/>
              <a:ext cx="27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k</a:t>
              </a:r>
              <a:endParaRPr lang="en-US" sz="28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14839" y="5422980"/>
            <a:ext cx="1150235" cy="830997"/>
            <a:chOff x="614839" y="5422980"/>
            <a:chExt cx="1150235" cy="830997"/>
          </a:xfrm>
        </p:grpSpPr>
        <p:sp>
          <p:nvSpPr>
            <p:cNvPr id="174" name="Right Brace 173"/>
            <p:cNvSpPr/>
            <p:nvPr/>
          </p:nvSpPr>
          <p:spPr>
            <a:xfrm rot="5400000">
              <a:off x="1089516" y="5578418"/>
              <a:ext cx="200882" cy="115023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028345" y="5422980"/>
              <a:ext cx="289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</p:grp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53FC-EC05-49C0-9391-7764A095E5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3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82" grpId="0"/>
      <p:bldP spid="245" grpId="0"/>
      <p:bldP spid="246" grpId="0"/>
      <p:bldP spid="2083" grpId="0"/>
      <p:bldP spid="248" grpId="0"/>
      <p:bldP spid="2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Subgraph</a:t>
            </a:r>
            <a:r>
              <a:rPr lang="en-US" dirty="0" smtClean="0"/>
              <a:t> counts are used in:</a:t>
            </a:r>
          </a:p>
          <a:p>
            <a:pPr lvl="1"/>
            <a:r>
              <a:rPr lang="en-US" sz="3200" dirty="0" smtClean="0"/>
              <a:t> Exponential random graph models</a:t>
            </a:r>
          </a:p>
          <a:p>
            <a:pPr lvl="1"/>
            <a:r>
              <a:rPr lang="en-US" sz="3200" dirty="0" smtClean="0"/>
              <a:t> Descriptive graph statistics, e.g.: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    Clustering coefficient  = 			</a:t>
            </a:r>
            <a:br>
              <a:rPr lang="en-US" sz="3200" dirty="0" smtClean="0"/>
            </a:br>
            <a:endParaRPr lang="en-US" sz="3200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Our focus: </a:t>
            </a:r>
            <a:r>
              <a:rPr lang="en-US" dirty="0" smtClean="0"/>
              <a:t>efficient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differentially private algorithms for releasing </a:t>
            </a:r>
            <a:r>
              <a:rPr lang="en-US" dirty="0" err="1" smtClean="0"/>
              <a:t>subgraph</a:t>
            </a:r>
            <a:r>
              <a:rPr lang="en-US" dirty="0" smtClean="0"/>
              <a:t> counts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Subgraph</a:t>
            </a:r>
            <a:r>
              <a:rPr lang="en-US" dirty="0" smtClean="0">
                <a:solidFill>
                  <a:srgbClr val="0070C0"/>
                </a:solidFill>
              </a:rPr>
              <a:t> counts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03979" y="3253241"/>
            <a:ext cx="1598831" cy="1736292"/>
            <a:chOff x="5135248" y="3430828"/>
            <a:chExt cx="1598831" cy="1736292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135248" y="4266259"/>
              <a:ext cx="159883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245102" y="3430828"/>
              <a:ext cx="462244" cy="889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600" dirty="0" smtClean="0"/>
                <a:t>#</a:t>
              </a:r>
              <a:endParaRPr lang="en-US" sz="5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248907" y="4277663"/>
              <a:ext cx="462244" cy="889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600" dirty="0" smtClean="0"/>
                <a:t>#</a:t>
              </a:r>
              <a:endParaRPr lang="en-US" sz="5600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846013" y="3510363"/>
              <a:ext cx="710367" cy="639330"/>
              <a:chOff x="5846013" y="3510363"/>
              <a:chExt cx="710367" cy="63933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5846013" y="3510363"/>
                <a:ext cx="142073" cy="1420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>
                <a:stCxn id="20" idx="1"/>
                <a:endCxn id="25" idx="5"/>
              </p:cNvCxnSpPr>
              <p:nvPr/>
            </p:nvCxnSpPr>
            <p:spPr>
              <a:xfrm>
                <a:off x="5866819" y="3531169"/>
                <a:ext cx="384609" cy="59771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/>
              <p:cNvSpPr/>
              <p:nvPr/>
            </p:nvSpPr>
            <p:spPr>
              <a:xfrm>
                <a:off x="6414307" y="3510363"/>
                <a:ext cx="142073" cy="1420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>
                <a:stCxn id="22" idx="7"/>
                <a:endCxn id="25" idx="3"/>
              </p:cNvCxnSpPr>
              <p:nvPr/>
            </p:nvCxnSpPr>
            <p:spPr>
              <a:xfrm flipH="1">
                <a:off x="6150966" y="3531169"/>
                <a:ext cx="384609" cy="59771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20" idx="6"/>
                <a:endCxn id="22" idx="2"/>
              </p:cNvCxnSpPr>
              <p:nvPr/>
            </p:nvCxnSpPr>
            <p:spPr>
              <a:xfrm>
                <a:off x="5988087" y="3581400"/>
                <a:ext cx="426220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6130160" y="4007620"/>
                <a:ext cx="142073" cy="1420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5846013" y="4402725"/>
              <a:ext cx="710367" cy="639330"/>
              <a:chOff x="5846013" y="4402725"/>
              <a:chExt cx="710367" cy="63933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5846013" y="4402725"/>
                <a:ext cx="142073" cy="1420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>
                <a:stCxn id="33" idx="1"/>
                <a:endCxn id="39" idx="5"/>
              </p:cNvCxnSpPr>
              <p:nvPr/>
            </p:nvCxnSpPr>
            <p:spPr>
              <a:xfrm>
                <a:off x="5866819" y="4423531"/>
                <a:ext cx="384609" cy="59771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/>
              <p:cNvSpPr/>
              <p:nvPr/>
            </p:nvSpPr>
            <p:spPr>
              <a:xfrm>
                <a:off x="6414307" y="4402725"/>
                <a:ext cx="142073" cy="1420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/>
              <p:cNvCxnSpPr>
                <a:stCxn id="37" idx="7"/>
                <a:endCxn id="39" idx="3"/>
              </p:cNvCxnSpPr>
              <p:nvPr/>
            </p:nvCxnSpPr>
            <p:spPr>
              <a:xfrm flipH="1">
                <a:off x="6150966" y="4423531"/>
                <a:ext cx="384609" cy="59771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/>
              <p:cNvSpPr/>
              <p:nvPr/>
            </p:nvSpPr>
            <p:spPr>
              <a:xfrm>
                <a:off x="6130160" y="4899982"/>
                <a:ext cx="142073" cy="1420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53FC-EC05-49C0-9391-7764A095E5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7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Previous work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Smooth Sensitivity</a:t>
            </a:r>
            <a:r>
              <a:rPr lang="en-US" dirty="0"/>
              <a:t> </a:t>
            </a:r>
            <a:r>
              <a:rPr lang="en-US" sz="2600" dirty="0">
                <a:solidFill>
                  <a:srgbClr val="0070C0"/>
                </a:solidFill>
              </a:rPr>
              <a:t>[</a:t>
            </a:r>
            <a:r>
              <a:rPr lang="en-US" sz="2600" dirty="0" err="1">
                <a:solidFill>
                  <a:srgbClr val="0070C0"/>
                </a:solidFill>
              </a:rPr>
              <a:t>Nissim</a:t>
            </a:r>
            <a:r>
              <a:rPr lang="en-US" sz="2600" dirty="0">
                <a:solidFill>
                  <a:srgbClr val="0070C0"/>
                </a:solidFill>
              </a:rPr>
              <a:t>, </a:t>
            </a:r>
            <a:r>
              <a:rPr lang="en-US" sz="2600" dirty="0" err="1">
                <a:solidFill>
                  <a:srgbClr val="0070C0"/>
                </a:solidFill>
              </a:rPr>
              <a:t>Raskhodnikova</a:t>
            </a:r>
            <a:r>
              <a:rPr lang="en-US" sz="2600" dirty="0">
                <a:solidFill>
                  <a:srgbClr val="0070C0"/>
                </a:solidFill>
              </a:rPr>
              <a:t>, Smith ‘07]</a:t>
            </a:r>
          </a:p>
          <a:p>
            <a:pPr lvl="1"/>
            <a:r>
              <a:rPr lang="en-US" dirty="0"/>
              <a:t>Differentially private algorithm for triangles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Open:</a:t>
            </a:r>
            <a:r>
              <a:rPr lang="en-US" dirty="0"/>
              <a:t> </a:t>
            </a:r>
            <a:r>
              <a:rPr lang="en-US" dirty="0" smtClean="0"/>
              <a:t>private </a:t>
            </a:r>
            <a:r>
              <a:rPr lang="en-US" dirty="0"/>
              <a:t>algorithms for other </a:t>
            </a:r>
            <a:r>
              <a:rPr lang="en-US" dirty="0" err="1"/>
              <a:t>subgraphs</a:t>
            </a:r>
            <a:r>
              <a:rPr lang="en-US" dirty="0" smtClean="0"/>
              <a:t>?</a:t>
            </a:r>
          </a:p>
          <a:p>
            <a:r>
              <a:rPr lang="en-US" dirty="0" smtClean="0"/>
              <a:t>Private queries with joins </a:t>
            </a:r>
            <a:r>
              <a:rPr lang="en-US" sz="2600" dirty="0" smtClean="0">
                <a:solidFill>
                  <a:srgbClr val="0070C0"/>
                </a:solidFill>
              </a:rPr>
              <a:t>[</a:t>
            </a:r>
            <a:r>
              <a:rPr lang="en-US" sz="2600" dirty="0" err="1" smtClean="0">
                <a:solidFill>
                  <a:srgbClr val="0070C0"/>
                </a:solidFill>
              </a:rPr>
              <a:t>Rastogi</a:t>
            </a:r>
            <a:r>
              <a:rPr lang="en-US" sz="2600" dirty="0" smtClean="0">
                <a:solidFill>
                  <a:srgbClr val="0070C0"/>
                </a:solidFill>
              </a:rPr>
              <a:t>, Hay, </a:t>
            </a:r>
            <a:r>
              <a:rPr lang="en-US" sz="2600" dirty="0" err="1" smtClean="0">
                <a:solidFill>
                  <a:srgbClr val="0070C0"/>
                </a:solidFill>
              </a:rPr>
              <a:t>Miklau</a:t>
            </a:r>
            <a:r>
              <a:rPr lang="en-US" sz="2600" dirty="0" smtClean="0">
                <a:solidFill>
                  <a:srgbClr val="0070C0"/>
                </a:solidFill>
              </a:rPr>
              <a:t>, </a:t>
            </a:r>
            <a:r>
              <a:rPr lang="en-US" sz="2600" dirty="0" err="1" smtClean="0">
                <a:solidFill>
                  <a:srgbClr val="0070C0"/>
                </a:solidFill>
              </a:rPr>
              <a:t>Suciu</a:t>
            </a:r>
            <a:r>
              <a:rPr lang="en-US" sz="2600" dirty="0" smtClean="0">
                <a:solidFill>
                  <a:srgbClr val="0070C0"/>
                </a:solidFill>
              </a:rPr>
              <a:t> ‘09]</a:t>
            </a:r>
          </a:p>
          <a:p>
            <a:pPr lvl="1"/>
            <a:r>
              <a:rPr lang="en-US" dirty="0" smtClean="0"/>
              <a:t>Works for a wide range of </a:t>
            </a:r>
            <a:r>
              <a:rPr lang="en-US" dirty="0" err="1" smtClean="0"/>
              <a:t>subgraphs</a:t>
            </a:r>
            <a:endParaRPr lang="en-US" dirty="0" smtClean="0"/>
          </a:p>
          <a:p>
            <a:pPr lvl="1"/>
            <a:r>
              <a:rPr lang="en-US" dirty="0" smtClean="0"/>
              <a:t>Weaker privacy guarantee, applies only for specific class of adversaries</a:t>
            </a:r>
          </a:p>
          <a:p>
            <a:r>
              <a:rPr lang="en-US" dirty="0" smtClean="0"/>
              <a:t>Private degree sequence </a:t>
            </a:r>
            <a:r>
              <a:rPr lang="en-US" sz="2600" dirty="0" smtClean="0">
                <a:solidFill>
                  <a:srgbClr val="0070C0"/>
                </a:solidFill>
              </a:rPr>
              <a:t>[Hay, Li, </a:t>
            </a:r>
            <a:r>
              <a:rPr lang="en-US" sz="2600" dirty="0" err="1" smtClean="0">
                <a:solidFill>
                  <a:srgbClr val="0070C0"/>
                </a:solidFill>
              </a:rPr>
              <a:t>Miklau</a:t>
            </a:r>
            <a:r>
              <a:rPr lang="en-US" sz="2600" dirty="0" smtClean="0">
                <a:solidFill>
                  <a:srgbClr val="0070C0"/>
                </a:solidFill>
              </a:rPr>
              <a:t>, Jensen ’09]</a:t>
            </a:r>
          </a:p>
          <a:p>
            <a:pPr lvl="1"/>
            <a:r>
              <a:rPr lang="en-US" dirty="0" smtClean="0"/>
              <a:t>Guarantees </a:t>
            </a:r>
            <a:r>
              <a:rPr lang="en-US" dirty="0"/>
              <a:t>differential privacy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orks </a:t>
            </a:r>
            <a:r>
              <a:rPr lang="en-US" dirty="0"/>
              <a:t>for </a:t>
            </a:r>
            <a:r>
              <a:rPr lang="en-US" dirty="0" smtClean="0"/>
              <a:t>k-stars, but not for other </a:t>
            </a:r>
            <a:r>
              <a:rPr lang="en-US" dirty="0" err="1" smtClean="0"/>
              <a:t>subgraphs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53FC-EC05-49C0-9391-7764A095E5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8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893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Laplace </a:t>
            </a:r>
            <a:r>
              <a:rPr lang="en-US" dirty="0" smtClean="0">
                <a:solidFill>
                  <a:srgbClr val="0070C0"/>
                </a:solidFill>
              </a:rPr>
              <a:t>Mechanism and Sensitivity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sz="3100" dirty="0" smtClean="0">
                <a:solidFill>
                  <a:srgbClr val="0070C0"/>
                </a:solidFill>
              </a:rPr>
              <a:t>[</a:t>
            </a:r>
            <a:r>
              <a:rPr lang="en-US" sz="3100" dirty="0" err="1" smtClean="0">
                <a:solidFill>
                  <a:srgbClr val="0070C0"/>
                </a:solidFill>
              </a:rPr>
              <a:t>Dwork</a:t>
            </a:r>
            <a:r>
              <a:rPr lang="en-US" sz="3100" dirty="0" smtClean="0">
                <a:solidFill>
                  <a:srgbClr val="0070C0"/>
                </a:solidFill>
              </a:rPr>
              <a:t>, </a:t>
            </a:r>
            <a:r>
              <a:rPr lang="en-US" sz="3100" dirty="0" err="1" smtClean="0">
                <a:solidFill>
                  <a:srgbClr val="0070C0"/>
                </a:solidFill>
              </a:rPr>
              <a:t>McSherry</a:t>
            </a:r>
            <a:r>
              <a:rPr lang="en-US" sz="3100" dirty="0" smtClean="0">
                <a:solidFill>
                  <a:srgbClr val="0070C0"/>
                </a:solidFill>
              </a:rPr>
              <a:t>, </a:t>
            </a:r>
            <a:r>
              <a:rPr lang="en-US" sz="3100" dirty="0" err="1" smtClean="0">
                <a:solidFill>
                  <a:srgbClr val="0070C0"/>
                </a:solidFill>
              </a:rPr>
              <a:t>Nissim</a:t>
            </a:r>
            <a:r>
              <a:rPr lang="en-US" sz="3100" dirty="0" smtClean="0">
                <a:solidFill>
                  <a:srgbClr val="0070C0"/>
                </a:solidFill>
              </a:rPr>
              <a:t>, Smith ‘06]</a:t>
            </a:r>
            <a:endParaRPr lang="en-US" sz="31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2248" y="1281752"/>
                <a:ext cx="8686800" cy="5075672"/>
              </a:xfrm>
            </p:spPr>
            <p:txBody>
              <a:bodyPr>
                <a:noAutofit/>
              </a:bodyPr>
              <a:lstStyle/>
              <a:p>
                <a:r>
                  <a:rPr lang="en-US" sz="3000" dirty="0" smtClean="0"/>
                  <a:t>Add noise: mean = 0, standard deviation </a:t>
                </a:r>
                <a14:m>
                  <m:oMath xmlns:m="http://schemas.openxmlformats.org/officeDocument/2006/math">
                    <m:r>
                      <a:rPr lang="en-US" sz="3000" b="0" i="0" dirty="0" smtClean="0">
                        <a:latin typeface="Cambria Math"/>
                      </a:rPr>
                      <m:t>~</m:t>
                    </m:r>
                    <m:r>
                      <a:rPr lang="en-US" sz="3000" b="1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3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3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3000" i="1" dirty="0" smtClean="0">
                        <a:latin typeface="Cambria Math"/>
                      </a:rPr>
                      <m:t>/</m:t>
                    </m:r>
                    <m:r>
                      <a:rPr lang="en-US" sz="30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sz="30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000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3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3000" dirty="0" smtClean="0"/>
                  <a:t> is </a:t>
                </a:r>
                <a:r>
                  <a:rPr lang="en-US" sz="3000" b="1" dirty="0" smtClean="0">
                    <a:solidFill>
                      <a:srgbClr val="0070C0"/>
                    </a:solidFill>
                  </a:rPr>
                  <a:t>sensitivity</a:t>
                </a:r>
                <a:r>
                  <a:rPr lang="en-US" sz="3000" dirty="0"/>
                  <a:t> </a:t>
                </a:r>
                <a:r>
                  <a:rPr lang="en-US" sz="3000" dirty="0" smtClean="0"/>
                  <a:t>=&gt;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</m:oMath>
                </a14:m>
                <a:r>
                  <a:rPr lang="en-US" sz="3000" dirty="0" smtClean="0"/>
                  <a:t>-</a:t>
                </a:r>
                <a:r>
                  <a:rPr lang="en-US" sz="3000" dirty="0"/>
                  <a:t>differential </a:t>
                </a:r>
                <a:r>
                  <a:rPr lang="en-US" sz="3000" dirty="0" smtClean="0"/>
                  <a:t>privacy:</a:t>
                </a:r>
                <a:endParaRPr lang="en-US" sz="3000" b="0" i="1" dirty="0">
                  <a:latin typeface="Cambria Math"/>
                </a:endParaRPr>
              </a:p>
              <a:p>
                <a:endParaRPr lang="en-US" sz="3000" b="1" dirty="0" smtClean="0">
                  <a:solidFill>
                    <a:srgbClr val="00B050"/>
                  </a:solidFill>
                </a:endParaRPr>
              </a:p>
              <a:p>
                <a:endParaRPr lang="en-US" sz="3000" b="1" dirty="0" smtClean="0">
                  <a:solidFill>
                    <a:srgbClr val="FF0000"/>
                  </a:solidFill>
                </a:endParaRPr>
              </a:p>
              <a:p>
                <a:r>
                  <a:rPr lang="en-US" sz="3000" b="1" dirty="0" smtClean="0">
                    <a:solidFill>
                      <a:srgbClr val="FF0000"/>
                    </a:solidFill>
                  </a:rPr>
                  <a:t>Local sensitivity </a:t>
                </a:r>
                <a:r>
                  <a:rPr lang="en-US" sz="30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[NRS’07], </a:t>
                </a:r>
                <a:r>
                  <a:rPr lang="en-US" sz="3000" dirty="0" smtClean="0"/>
                  <a:t>not differentially private!):</a:t>
                </a:r>
              </a:p>
              <a:p>
                <a:endParaRPr lang="en-US" sz="3000" dirty="0" smtClean="0"/>
              </a:p>
              <a:p>
                <a:endParaRPr lang="en-US" sz="3000" dirty="0" smtClean="0"/>
              </a:p>
              <a:p>
                <a:r>
                  <a:rPr lang="en-US" sz="3000" dirty="0" smtClean="0"/>
                  <a:t>Previous work (mostly): </a:t>
                </a:r>
                <a:r>
                  <a:rPr lang="en-US" sz="3000" b="1" dirty="0" smtClean="0">
                    <a:solidFill>
                      <a:srgbClr val="FF0000"/>
                    </a:solidFill>
                  </a:rPr>
                  <a:t>Global sensitivity</a:t>
                </a:r>
                <a:endParaRPr lang="en-US" sz="3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2248" y="1281752"/>
                <a:ext cx="8686800" cy="5075672"/>
              </a:xfrm>
              <a:blipFill rotWithShape="1">
                <a:blip r:embed="rId3"/>
                <a:stretch>
                  <a:fillRect l="-1474" t="-1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18147" y="2514600"/>
                <a:ext cx="6494584" cy="766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𝐺</m:t>
                          </m:r>
                        </m:e>
                      </m:d>
                      <m:r>
                        <a:rPr lang="en-US" sz="4000" b="0" i="1" smtClean="0">
                          <a:latin typeface="Cambria Math"/>
                        </a:rPr>
                        <m:t>= </m:t>
                      </m:r>
                      <m:r>
                        <a:rPr lang="en-US" sz="400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4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/>
                            </a:rPr>
                            <m:t>𝐺</m:t>
                          </m:r>
                        </m:e>
                      </m:d>
                      <m:r>
                        <a:rPr lang="en-US" sz="4000" i="1">
                          <a:latin typeface="Cambria Math"/>
                        </a:rPr>
                        <m:t>+</m:t>
                      </m:r>
                      <m:r>
                        <a:rPr lang="en-US" sz="4000" i="1">
                          <a:latin typeface="Cambria Math"/>
                        </a:rPr>
                        <m:t>𝐿𝑎𝑝</m:t>
                      </m:r>
                      <m:r>
                        <a:rPr lang="en-US" sz="4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4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4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r>
                        <a:rPr lang="en-US" sz="4000" i="1">
                          <a:latin typeface="Cambria Math"/>
                        </a:rPr>
                        <m:t>/</m:t>
                      </m:r>
                      <m:r>
                        <a:rPr lang="en-US" sz="4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𝝐</m:t>
                      </m:r>
                      <m:r>
                        <a:rPr lang="en-US" sz="4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147" y="2514600"/>
                <a:ext cx="6494584" cy="76617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8310" y="4114800"/>
                <a:ext cx="8124092" cy="816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𝐿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𝐺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/>
                                </a:rPr>
                                <m:t>:</m:t>
                              </m:r>
                              <m:r>
                                <a:rPr lang="en-US" sz="3200" b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3200" b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𝐍𝐞𝐢𝐠𝐡𝐛𝐨𝐫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𝑜𝑓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sz="32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10" y="4114800"/>
                <a:ext cx="8124092" cy="81605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4191" y="5631818"/>
                <a:ext cx="8763000" cy="973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sSub>
                      <m:sSubPr>
                        <m:ctrlPr>
                          <a:rPr lang="en-US" sz="3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3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30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3000" i="1">
                            <a:latin typeface="Cambria Math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3000" i="1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3000" i="1">
                                    <a:latin typeface="Cambria Math"/>
                                  </a:rPr>
                                  <m:t>𝐺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30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3000" i="1">
                                <a:latin typeface="Cambria Math"/>
                              </a:rPr>
                              <m:t>𝐿</m:t>
                            </m:r>
                            <m:sSub>
                              <m:sSubPr>
                                <m:ctrlPr>
                                  <a:rPr lang="en-US" sz="3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000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3000" i="1">
                                    <a:latin typeface="Cambria Math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sz="30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3000" i="1">
                                <a:latin typeface="Cambria Math"/>
                              </a:rPr>
                              <m:t>𝐺</m:t>
                            </m:r>
                            <m:r>
                              <a:rPr lang="en-US" sz="3000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fName>
                      <m:e>
                        <m:r>
                          <a:rPr lang="en-US" sz="3000" b="0" i="1" smtClean="0">
                            <a:latin typeface="Cambria Math"/>
                          </a:rPr>
                          <m:t>⇒</m:t>
                        </m:r>
                      </m:e>
                    </m:func>
                  </m:oMath>
                </a14:m>
                <a:r>
                  <a:rPr lang="en-US" sz="3000" dirty="0" smtClean="0"/>
                  <a:t> differentially private!</a:t>
                </a:r>
                <a:endParaRPr lang="en-US" sz="3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91" y="5631818"/>
                <a:ext cx="8763000" cy="973856"/>
              </a:xfrm>
              <a:prstGeom prst="rect">
                <a:avLst/>
              </a:prstGeom>
              <a:blipFill rotWithShape="1">
                <a:blip r:embed="rId6"/>
                <a:stretch>
                  <a:fillRect t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53FC-EC05-49C0-9391-7764A095E5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3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8594</TotalTime>
  <Words>1645</Words>
  <Application>Microsoft Office PowerPoint</Application>
  <PresentationFormat>On-screen Show (4:3)</PresentationFormat>
  <Paragraphs>269</Paragraphs>
  <Slides>20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Private Analysis of Graph Structure</vt:lpstr>
      <vt:lpstr>Publishing network data</vt:lpstr>
      <vt:lpstr>Publishing network data</vt:lpstr>
      <vt:lpstr>Differential privacy  [Dwork, McSherry, Nissim, Smith ’06]</vt:lpstr>
      <vt:lpstr>Differential privacy for relationships</vt:lpstr>
      <vt:lpstr>Subgraph counts</vt:lpstr>
      <vt:lpstr>Subgraph counts</vt:lpstr>
      <vt:lpstr>Previous work</vt:lpstr>
      <vt:lpstr>Laplace Mechanism and Sensitivity [Dwork, McSherry, Nissim, Smith ‘06]</vt:lpstr>
      <vt:lpstr>Instance-Specific Noise</vt:lpstr>
      <vt:lpstr>Our contributions</vt:lpstr>
      <vt:lpstr>Smooth Sensitivity for k-stars (           )</vt:lpstr>
      <vt:lpstr>Private Approximation to Local Sensitivity: k-triangles (         )</vt:lpstr>
      <vt:lpstr>Evaluating our algorithms</vt:lpstr>
      <vt:lpstr>Experimental results for G(n,p)</vt:lpstr>
      <vt:lpstr>Experimental results for G(n,p)</vt:lpstr>
      <vt:lpstr>Experimental results for G(n,p)</vt:lpstr>
      <vt:lpstr>Experimental results (SNAP)</vt:lpstr>
      <vt:lpstr>Experimental results (SNAP)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Analysis of Graph Structure</dc:title>
  <dc:creator>GRIGORY</dc:creator>
  <cp:lastModifiedBy>GRIGORY</cp:lastModifiedBy>
  <cp:revision>258</cp:revision>
  <dcterms:created xsi:type="dcterms:W3CDTF">2011-06-10T01:29:46Z</dcterms:created>
  <dcterms:modified xsi:type="dcterms:W3CDTF">2011-09-02T02:34:12Z</dcterms:modified>
</cp:coreProperties>
</file>