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7" r:id="rId1"/>
  </p:sldMasterIdLst>
  <p:notesMasterIdLst>
    <p:notesMasterId r:id="rId14"/>
  </p:notesMasterIdLst>
  <p:handoutMasterIdLst>
    <p:handoutMasterId r:id="rId15"/>
  </p:handoutMasterIdLst>
  <p:sldIdLst>
    <p:sldId id="446" r:id="rId2"/>
    <p:sldId id="445" r:id="rId3"/>
    <p:sldId id="434" r:id="rId4"/>
    <p:sldId id="435" r:id="rId5"/>
    <p:sldId id="436" r:id="rId6"/>
    <p:sldId id="437" r:id="rId7"/>
    <p:sldId id="438" r:id="rId8"/>
    <p:sldId id="439" r:id="rId9"/>
    <p:sldId id="441" r:id="rId10"/>
    <p:sldId id="442" r:id="rId11"/>
    <p:sldId id="447" r:id="rId12"/>
    <p:sldId id="448" r:id="rId13"/>
  </p:sldIdLst>
  <p:sldSz cx="9144000" cy="6858000" type="screen4x3"/>
  <p:notesSz cx="6934200" cy="9220200"/>
  <p:embeddedFontLst>
    <p:embeddedFont>
      <p:font typeface="Gill Sans MT" pitchFamily="34" charset="0"/>
      <p:regular r:id="rId16"/>
      <p:bold r:id="rId17"/>
      <p:italic r:id="rId18"/>
      <p:boldItalic r:id="rId19"/>
    </p:embeddedFont>
    <p:embeddedFont>
      <p:font typeface="Calibri" pitchFamily="34" charset="0"/>
      <p:regular r:id="rId20"/>
      <p:bold r:id="rId21"/>
      <p:italic r:id="rId22"/>
      <p:boldItalic r:id="rId23"/>
    </p:embeddedFont>
    <p:embeddedFont>
      <p:font typeface="Cambria Math" pitchFamily="18" charset="0"/>
      <p:regular r:id="rId24"/>
    </p:embeddedFont>
  </p:embeddedFontLst>
  <p:custDataLst>
    <p:tags r:id="rId25"/>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660066"/>
    <a:srgbClr val="0000E0"/>
    <a:srgbClr val="FFFF00"/>
    <a:srgbClr val="DDDDDD"/>
    <a:srgbClr val="EAEAEA"/>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88633" autoAdjust="0"/>
  </p:normalViewPr>
  <p:slideViewPr>
    <p:cSldViewPr>
      <p:cViewPr>
        <p:scale>
          <a:sx n="66" d="100"/>
          <a:sy n="66" d="100"/>
        </p:scale>
        <p:origin x="-1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290" tIns="46146" rIns="92290" bIns="46146" numCol="1" anchor="t" anchorCtr="0" compatLnSpc="1">
            <a:prstTxWarp prst="textNoShape">
              <a:avLst/>
            </a:prstTxWarp>
          </a:bodyPr>
          <a:lstStyle>
            <a:lvl1pPr defTabSz="923186">
              <a:defRPr sz="1200" b="0" smtClean="0"/>
            </a:lvl1pPr>
          </a:lstStyle>
          <a:p>
            <a:pPr>
              <a:defRPr/>
            </a:pPr>
            <a:endParaRPr lang="en-US"/>
          </a:p>
        </p:txBody>
      </p:sp>
      <p:sp>
        <p:nvSpPr>
          <p:cNvPr id="300035"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92290" tIns="46146" rIns="92290" bIns="46146" numCol="1" anchor="t" anchorCtr="0" compatLnSpc="1">
            <a:prstTxWarp prst="textNoShape">
              <a:avLst/>
            </a:prstTxWarp>
          </a:bodyPr>
          <a:lstStyle>
            <a:lvl1pPr algn="r" defTabSz="923186">
              <a:defRPr sz="1200" b="0" smtClean="0"/>
            </a:lvl1pPr>
          </a:lstStyle>
          <a:p>
            <a:pPr>
              <a:defRPr/>
            </a:pPr>
            <a:endParaRPr lang="en-US"/>
          </a:p>
        </p:txBody>
      </p:sp>
      <p:sp>
        <p:nvSpPr>
          <p:cNvPr id="300036"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92290" tIns="46146" rIns="92290" bIns="46146" numCol="1" anchor="b" anchorCtr="0" compatLnSpc="1">
            <a:prstTxWarp prst="textNoShape">
              <a:avLst/>
            </a:prstTxWarp>
          </a:bodyPr>
          <a:lstStyle>
            <a:lvl1pPr defTabSz="923186">
              <a:defRPr sz="1200" b="0" smtClean="0"/>
            </a:lvl1pPr>
          </a:lstStyle>
          <a:p>
            <a:pPr>
              <a:defRPr/>
            </a:pPr>
            <a:endParaRPr lang="en-US"/>
          </a:p>
        </p:txBody>
      </p:sp>
      <p:sp>
        <p:nvSpPr>
          <p:cNvPr id="300037"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92290" tIns="46146" rIns="92290" bIns="46146" numCol="1" anchor="b" anchorCtr="0" compatLnSpc="1">
            <a:prstTxWarp prst="textNoShape">
              <a:avLst/>
            </a:prstTxWarp>
          </a:bodyPr>
          <a:lstStyle>
            <a:lvl1pPr algn="r" defTabSz="923186">
              <a:defRPr sz="1200" b="0" smtClean="0"/>
            </a:lvl1pPr>
          </a:lstStyle>
          <a:p>
            <a:pPr>
              <a:defRPr/>
            </a:pPr>
            <a:fld id="{59DB2253-3971-403F-8202-093618496C60}" type="slidenum">
              <a:rPr lang="en-US"/>
              <a:pPr>
                <a:defRPr/>
              </a:pPr>
              <a:t>‹#›</a:t>
            </a:fld>
            <a:endParaRPr lang="en-US"/>
          </a:p>
        </p:txBody>
      </p:sp>
    </p:spTree>
    <p:extLst>
      <p:ext uri="{BB962C8B-B14F-4D97-AF65-F5344CB8AC3E}">
        <p14:creationId xmlns:p14="http://schemas.microsoft.com/office/powerpoint/2010/main" val="2764254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290" tIns="46146" rIns="92290" bIns="46146" numCol="1" anchor="t" anchorCtr="0" compatLnSpc="1">
            <a:prstTxWarp prst="textNoShape">
              <a:avLst/>
            </a:prstTxWarp>
          </a:bodyPr>
          <a:lstStyle>
            <a:lvl1pPr defTabSz="923186">
              <a:defRPr sz="1200" b="0" smtClean="0"/>
            </a:lvl1pPr>
          </a:lstStyle>
          <a:p>
            <a:pPr>
              <a:defRPr/>
            </a:pPr>
            <a:endParaRPr lang="en-US"/>
          </a:p>
        </p:txBody>
      </p:sp>
      <p:sp>
        <p:nvSpPr>
          <p:cNvPr id="46083" name="Rectangle 3"/>
          <p:cNvSpPr>
            <a:spLocks noGrp="1" noChangeArrowheads="1"/>
          </p:cNvSpPr>
          <p:nvPr>
            <p:ph type="dt" idx="1"/>
          </p:nvPr>
        </p:nvSpPr>
        <p:spPr bwMode="auto">
          <a:xfrm>
            <a:off x="3929080" y="1"/>
            <a:ext cx="3005120" cy="460400"/>
          </a:xfrm>
          <a:prstGeom prst="rect">
            <a:avLst/>
          </a:prstGeom>
          <a:noFill/>
          <a:ln w="9525">
            <a:noFill/>
            <a:miter lim="800000"/>
            <a:headEnd/>
            <a:tailEnd/>
          </a:ln>
          <a:effectLst/>
        </p:spPr>
        <p:txBody>
          <a:bodyPr vert="horz" wrap="square" lIns="92290" tIns="46146" rIns="92290" bIns="46146" numCol="1" anchor="t" anchorCtr="0" compatLnSpc="1">
            <a:prstTxWarp prst="textNoShape">
              <a:avLst/>
            </a:prstTxWarp>
          </a:bodyPr>
          <a:lstStyle>
            <a:lvl1pPr algn="r" defTabSz="923186">
              <a:defRPr sz="1200" b="0" smtClean="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923958" y="4379901"/>
            <a:ext cx="5086284" cy="4148175"/>
          </a:xfrm>
          <a:prstGeom prst="rect">
            <a:avLst/>
          </a:prstGeom>
          <a:noFill/>
          <a:ln w="9525">
            <a:noFill/>
            <a:miter lim="800000"/>
            <a:headEnd/>
            <a:tailEnd/>
          </a:ln>
          <a:effectLst/>
        </p:spPr>
        <p:txBody>
          <a:bodyPr vert="horz" wrap="square" lIns="92290" tIns="46146" rIns="92290" bIns="461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759800"/>
            <a:ext cx="3005121" cy="460400"/>
          </a:xfrm>
          <a:prstGeom prst="rect">
            <a:avLst/>
          </a:prstGeom>
          <a:noFill/>
          <a:ln w="9525">
            <a:noFill/>
            <a:miter lim="800000"/>
            <a:headEnd/>
            <a:tailEnd/>
          </a:ln>
          <a:effectLst/>
        </p:spPr>
        <p:txBody>
          <a:bodyPr vert="horz" wrap="square" lIns="92290" tIns="46146" rIns="92290" bIns="46146" numCol="1" anchor="b" anchorCtr="0" compatLnSpc="1">
            <a:prstTxWarp prst="textNoShape">
              <a:avLst/>
            </a:prstTxWarp>
          </a:bodyPr>
          <a:lstStyle>
            <a:lvl1pPr defTabSz="923186">
              <a:defRPr sz="1200" b="0" smtClean="0"/>
            </a:lvl1pPr>
          </a:lstStyle>
          <a:p>
            <a:pPr>
              <a:defRPr/>
            </a:pPr>
            <a:endParaRPr lang="en-US"/>
          </a:p>
        </p:txBody>
      </p:sp>
      <p:sp>
        <p:nvSpPr>
          <p:cNvPr id="46087" name="Rectangle 7"/>
          <p:cNvSpPr>
            <a:spLocks noGrp="1" noChangeArrowheads="1"/>
          </p:cNvSpPr>
          <p:nvPr>
            <p:ph type="sldNum" sz="quarter" idx="5"/>
          </p:nvPr>
        </p:nvSpPr>
        <p:spPr bwMode="auto">
          <a:xfrm>
            <a:off x="3929080" y="8759800"/>
            <a:ext cx="3005120" cy="460400"/>
          </a:xfrm>
          <a:prstGeom prst="rect">
            <a:avLst/>
          </a:prstGeom>
          <a:noFill/>
          <a:ln w="9525">
            <a:noFill/>
            <a:miter lim="800000"/>
            <a:headEnd/>
            <a:tailEnd/>
          </a:ln>
          <a:effectLst/>
        </p:spPr>
        <p:txBody>
          <a:bodyPr vert="horz" wrap="square" lIns="92290" tIns="46146" rIns="92290" bIns="46146" numCol="1" anchor="b" anchorCtr="0" compatLnSpc="1">
            <a:prstTxWarp prst="textNoShape">
              <a:avLst/>
            </a:prstTxWarp>
          </a:bodyPr>
          <a:lstStyle>
            <a:lvl1pPr algn="r" defTabSz="923186">
              <a:defRPr sz="1200" b="0" smtClean="0"/>
            </a:lvl1pPr>
          </a:lstStyle>
          <a:p>
            <a:pPr>
              <a:defRPr/>
            </a:pPr>
            <a:fld id="{91552039-F4F6-4480-AD16-0EC8AD1B8262}" type="slidenum">
              <a:rPr lang="en-US"/>
              <a:pPr>
                <a:defRPr/>
              </a:pPr>
              <a:t>‹#›</a:t>
            </a:fld>
            <a:endParaRPr lang="en-US"/>
          </a:p>
        </p:txBody>
      </p:sp>
    </p:spTree>
    <p:extLst>
      <p:ext uri="{BB962C8B-B14F-4D97-AF65-F5344CB8AC3E}">
        <p14:creationId xmlns:p14="http://schemas.microsoft.com/office/powerpoint/2010/main" val="35915755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Differential privacy requires that</a:t>
            </a:r>
            <a:r>
              <a:rPr lang="en-US" baseline="0" dirty="0" smtClean="0"/>
              <a:t> the data publishing mechanism A used by the database is randomized and satisfies the following guarantee.</a:t>
            </a:r>
          </a:p>
          <a:p>
            <a:r>
              <a:rPr lang="en-US" baseline="0" dirty="0" smtClean="0"/>
              <a:t>For every possible answer S that A might give the probabilities of A giving such answer on any pair of neighboring datasets should be close. To satisfy epsilon-differential privacy they have to be different by at most a multiplicative factor of e^\epsilon, which for small values of \epsilon is roughly </a:t>
            </a:r>
            <a:r>
              <a:rPr lang="en-US" dirty="0" smtClean="0"/>
              <a:t>(1 + \epsilon).</a:t>
            </a:r>
          </a:p>
          <a:p>
            <a:r>
              <a:rPr lang="en-US" dirty="0" smtClean="0"/>
              <a:t>Here the probabilities are taken only over the randomness</a:t>
            </a:r>
            <a:r>
              <a:rPr lang="en-US" baseline="0" dirty="0" smtClean="0"/>
              <a:t> that the data publishing algorithm uses.</a:t>
            </a:r>
          </a:p>
          <a:p>
            <a:endParaRPr lang="en-US" baseline="0" dirty="0" smtClean="0"/>
          </a:p>
          <a:p>
            <a:r>
              <a:rPr lang="en-US" baseline="0" dirty="0" smtClean="0"/>
              <a:t>If the output of the algorithm is a single number (say, averaged salary) then this means that for every possible such number the probabilities of it being produced by A on the databases D and D’ should differ by at most a factor of (1 + \epsilon).</a:t>
            </a:r>
          </a:p>
          <a:p>
            <a:endParaRPr lang="en-US" dirty="0" smtClean="0"/>
          </a:p>
          <a:p>
            <a:r>
              <a:rPr lang="en-US" dirty="0" smtClean="0"/>
              <a:t>The most basic</a:t>
            </a:r>
            <a:r>
              <a:rPr lang="en-US" baseline="0" dirty="0" smtClean="0"/>
              <a:t> way to achieve this is to add some carefully chosen noise to the query answers.</a:t>
            </a:r>
            <a:endParaRPr lang="en-US" dirty="0" smtClean="0"/>
          </a:p>
          <a:p>
            <a:r>
              <a:rPr lang="en-US" dirty="0" smtClean="0"/>
              <a:t>In the</a:t>
            </a:r>
            <a:r>
              <a:rPr lang="en-US" baseline="0" dirty="0" smtClean="0"/>
              <a:t> case of one query this is fairly simple, but if the database needs to answer multiple queries the situation gets more involved.</a:t>
            </a:r>
          </a:p>
          <a:p>
            <a:r>
              <a:rPr lang="en-US" baseline="0" dirty="0" smtClean="0"/>
              <a:t>There are multiple different mechanisms which can satisfy the definition of differential privacy.</a:t>
            </a:r>
          </a:p>
          <a:p>
            <a:r>
              <a:rPr lang="en-US" baseline="0" dirty="0" smtClean="0"/>
              <a:t>Graham gave an introduction into such mechanisms on Monday in his Workshop tutorial.</a:t>
            </a:r>
          </a:p>
          <a:p>
            <a:endParaRPr lang="en-US" dirty="0" smtClean="0"/>
          </a:p>
          <a:p>
            <a:endParaRPr lang="en-US" dirty="0" smtClean="0"/>
          </a:p>
          <a:p>
            <a:r>
              <a:rPr lang="en-US" dirty="0" smtClean="0"/>
              <a:t>ADS: Delete “local” since the term may be confusing (I have found that</a:t>
            </a:r>
            <a:r>
              <a:rPr lang="en-US" baseline="0" dirty="0" smtClean="0"/>
              <a:t> people don’t understand what I mean by that when I use it).</a:t>
            </a:r>
          </a:p>
          <a:p>
            <a:endParaRPr lang="en-US" baseline="0" dirty="0" smtClean="0"/>
          </a:p>
          <a:p>
            <a:r>
              <a:rPr lang="en-US" baseline="0" dirty="0" smtClean="0"/>
              <a:t>Also, the equations in my copy got messed up but I assume that is a PC -&gt; Mac conversion issue.</a:t>
            </a:r>
            <a:endParaRPr lang="en-US" dirty="0"/>
          </a:p>
        </p:txBody>
      </p:sp>
      <p:sp>
        <p:nvSpPr>
          <p:cNvPr id="4" name="Slide Number Placeholder 3"/>
          <p:cNvSpPr>
            <a:spLocks noGrp="1"/>
          </p:cNvSpPr>
          <p:nvPr>
            <p:ph type="sldNum" sz="quarter" idx="10"/>
          </p:nvPr>
        </p:nvSpPr>
        <p:spPr/>
        <p:txBody>
          <a:bodyPr/>
          <a:lstStyle/>
          <a:p>
            <a:fld id="{88976F71-329E-4EC6-96EF-31A5586BDD2A}" type="slidenum">
              <a:rPr lang="en-US" smtClean="0"/>
              <a:t>2</a:t>
            </a:fld>
            <a:endParaRPr lang="en-US"/>
          </a:p>
        </p:txBody>
      </p:sp>
    </p:spTree>
    <p:extLst>
      <p:ext uri="{BB962C8B-B14F-4D97-AF65-F5344CB8AC3E}">
        <p14:creationId xmlns:p14="http://schemas.microsoft.com/office/powerpoint/2010/main" val="3349093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do</a:t>
            </a:r>
            <a:r>
              <a:rPr lang="en-US" baseline="0" dirty="0" smtClean="0"/>
              <a:t> a recap.</a:t>
            </a:r>
          </a:p>
          <a:p>
            <a:endParaRPr lang="en-US" baseline="0" dirty="0" smtClean="0"/>
          </a:p>
          <a:p>
            <a:r>
              <a:rPr lang="en-US" baseline="0" dirty="0" smtClean="0"/>
              <a:t>Ideally, the Strategy/Recovery framework could be implemented as follows.</a:t>
            </a:r>
          </a:p>
          <a:p>
            <a:r>
              <a:rPr lang="en-US" baseline="0" dirty="0" smtClean="0"/>
              <a:t>Given Q, we would with to compute an optimum strategy matrix S and recovery R together with \</a:t>
            </a:r>
            <a:r>
              <a:rPr lang="en-US" baseline="0" dirty="0" err="1" smtClean="0"/>
              <a:t>epsilon_i’s</a:t>
            </a:r>
            <a:r>
              <a:rPr lang="en-US" baseline="0" dirty="0" smtClean="0"/>
              <a:t> in order to minimize the variance.</a:t>
            </a:r>
          </a:p>
          <a:p>
            <a:r>
              <a:rPr lang="en-US" baseline="0" dirty="0" smtClean="0"/>
              <a:t>However, this is not practical, since it requires setting up a rank-constrained SDP.</a:t>
            </a:r>
          </a:p>
          <a:p>
            <a:r>
              <a:rPr lang="en-US" baseline="0" dirty="0" smtClean="0"/>
              <a:t>This approach was studied by Li et al.</a:t>
            </a:r>
          </a:p>
          <a:p>
            <a:r>
              <a:rPr lang="en-US" baseline="0" dirty="0" smtClean="0"/>
              <a:t>We suggest to use a 3-step process instead.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11</a:t>
            </a:fld>
            <a:endParaRPr lang="en-US"/>
          </a:p>
        </p:txBody>
      </p:sp>
    </p:spTree>
    <p:extLst>
      <p:ext uri="{BB962C8B-B14F-4D97-AF65-F5344CB8AC3E}">
        <p14:creationId xmlns:p14="http://schemas.microsoft.com/office/powerpoint/2010/main" val="28737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 will be looking at a class of queries, called linear queries.</a:t>
            </a:r>
          </a:p>
          <a:p>
            <a:r>
              <a:rPr lang="en-US" baseline="0" dirty="0" smtClean="0"/>
              <a:t>Let the database be represented as a histogram, where each entry corresponds to a set of values assigned to all attributes.</a:t>
            </a:r>
          </a:p>
          <a:p>
            <a:r>
              <a:rPr lang="en-US" dirty="0" smtClean="0"/>
              <a:t>Then</a:t>
            </a:r>
            <a:r>
              <a:rPr lang="en-US" baseline="0" dirty="0" smtClean="0"/>
              <a:t> the database can be expressed as a vector x, where the values of entries in x are the counts of how many users have this combination of attribute values.</a:t>
            </a:r>
          </a:p>
          <a:p>
            <a:endParaRPr lang="en-US" baseline="0" dirty="0" smtClean="0"/>
          </a:p>
          <a:p>
            <a:r>
              <a:rPr lang="en-US" baseline="0" dirty="0" smtClean="0"/>
              <a:t>Linear queries correspond to aggregate statistics which can be expressed as a dot product of x with a query vector.</a:t>
            </a:r>
          </a:p>
          <a:p>
            <a:r>
              <a:rPr lang="en-US" baseline="0" dirty="0" smtClean="0"/>
              <a:t>Multiple such queries correspond to a matrix Q and the answers to such queries are given by multiplying Q by x.</a:t>
            </a:r>
          </a:p>
          <a:p>
            <a:r>
              <a:rPr lang="en-US" dirty="0" smtClean="0"/>
              <a:t>Today</a:t>
            </a:r>
            <a:r>
              <a:rPr lang="en-US" baseline="0" dirty="0" smtClean="0"/>
              <a:t> I will be talking about offline data publishing, when the full matrix Q is known to the data publisher (e.g. U.S. census data).</a:t>
            </a:r>
          </a:p>
          <a:p>
            <a:endParaRPr lang="en-US" dirty="0"/>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3</a:t>
            </a:fld>
            <a:endParaRPr lang="en-US"/>
          </a:p>
        </p:txBody>
      </p:sp>
    </p:spTree>
    <p:extLst>
      <p:ext uri="{BB962C8B-B14F-4D97-AF65-F5344CB8AC3E}">
        <p14:creationId xmlns:p14="http://schemas.microsoft.com/office/powerpoint/2010/main" val="174075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basic approach to answering a set of linear queries is to treat them independently.</a:t>
            </a:r>
          </a:p>
          <a:p>
            <a:r>
              <a:rPr lang="en-US" dirty="0" smtClean="0"/>
              <a:t>A</a:t>
            </a:r>
            <a:r>
              <a:rPr lang="en-US" baseline="0" dirty="0" smtClean="0"/>
              <a:t> property of differential privacy called composition allows to partition the privacy budget between the queries.</a:t>
            </a:r>
          </a:p>
          <a:p>
            <a:r>
              <a:rPr lang="en-US" baseline="0" dirty="0" smtClean="0"/>
              <a:t>If every query is answered within its privacy budget then the overall mechanism is \epsilon-</a:t>
            </a:r>
            <a:r>
              <a:rPr lang="en-US" baseline="0" dirty="0" err="1" smtClean="0"/>
              <a:t>d.p.</a:t>
            </a:r>
            <a:endParaRPr lang="en-US" baseline="0" dirty="0" smtClean="0"/>
          </a:p>
          <a:p>
            <a:r>
              <a:rPr lang="en-US" baseline="0" dirty="0" smtClean="0"/>
              <a:t>The most basic way of partitioning the privacy budget is just to divide it into equal parts among the queries.</a:t>
            </a:r>
          </a:p>
          <a:p>
            <a:endParaRPr lang="en-US" baseline="0" dirty="0" smtClean="0"/>
          </a:p>
          <a:p>
            <a:r>
              <a:rPr lang="en-US" baseline="0" dirty="0" smtClean="0"/>
              <a:t>The basic approach is suboptimal.</a:t>
            </a:r>
          </a:p>
          <a:p>
            <a:r>
              <a:rPr lang="en-US" baseline="0" dirty="0" smtClean="0"/>
              <a:t>For example, if some of the queries repeat then we don’t want to lose the privacy budget on the repeated queries.</a:t>
            </a:r>
          </a:p>
          <a:p>
            <a:r>
              <a:rPr lang="en-US" baseline="0" dirty="0" smtClean="0"/>
              <a:t>However, this is an extreme case and in practice the queries don’t repeat, but rather share some common information.</a:t>
            </a:r>
          </a:p>
          <a:p>
            <a:endParaRPr lang="en-US" baseline="0" dirty="0" smtClean="0"/>
          </a:p>
          <a:p>
            <a:r>
              <a:rPr lang="en-US" baseline="0" dirty="0" smtClean="0"/>
              <a:t>This allows to optimize the query answering by designing more sophisticated algorithms.</a:t>
            </a:r>
          </a:p>
          <a:p>
            <a:pPr marL="228600" indent="-228600">
              <a:buAutoNum type="arabicPeriod"/>
            </a:pPr>
            <a:r>
              <a:rPr lang="en-US" baseline="0" dirty="0" smtClean="0"/>
              <a:t>We can assign different privacy budgets to different queries.</a:t>
            </a:r>
          </a:p>
          <a:p>
            <a:pPr marL="228600" indent="-228600">
              <a:buAutoNum type="arabicPeriod"/>
            </a:pPr>
            <a:r>
              <a:rPr lang="en-US" baseline="0" dirty="0" smtClean="0"/>
              <a:t>More generally, we can ask a different set of queries </a:t>
            </a:r>
            <a:r>
              <a:rPr lang="en-US" baseline="0" dirty="0" err="1" smtClean="0"/>
              <a:t>Q’x</a:t>
            </a:r>
            <a:r>
              <a:rPr lang="en-US" baseline="0" dirty="0" smtClean="0"/>
              <a:t> and then compute </a:t>
            </a:r>
            <a:r>
              <a:rPr lang="en-US" baseline="0" dirty="0" err="1" smtClean="0"/>
              <a:t>Qx</a:t>
            </a:r>
            <a:r>
              <a:rPr lang="en-US" baseline="0" dirty="0" smtClean="0"/>
              <a:t> using the answers to these queries.</a:t>
            </a:r>
          </a:p>
          <a:p>
            <a:pPr marL="0" indent="0">
              <a:buNone/>
            </a:pP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4</a:t>
            </a:fld>
            <a:endParaRPr lang="en-US"/>
          </a:p>
        </p:txBody>
      </p:sp>
    </p:spTree>
    <p:extLst>
      <p:ext uri="{BB962C8B-B14F-4D97-AF65-F5344CB8AC3E}">
        <p14:creationId xmlns:p14="http://schemas.microsoft.com/office/powerpoint/2010/main" val="2232852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can be expressed as follows.</a:t>
            </a:r>
          </a:p>
          <a:p>
            <a:r>
              <a:rPr lang="en-US" baseline="0" dirty="0" smtClean="0"/>
              <a:t>We can pick a strategy matrix S and </a:t>
            </a:r>
            <a:r>
              <a:rPr lang="en-US" baseline="0" dirty="0" err="1" smtClean="0"/>
              <a:t>and</a:t>
            </a:r>
            <a:r>
              <a:rPr lang="en-US" baseline="0" dirty="0" smtClean="0"/>
              <a:t> compute z a private version of </a:t>
            </a:r>
            <a:r>
              <a:rPr lang="en-US" baseline="0" dirty="0" err="1" smtClean="0"/>
              <a:t>Sx</a:t>
            </a:r>
            <a:r>
              <a:rPr lang="en-US" baseline="0" dirty="0" smtClean="0"/>
              <a:t> by adding a noise vector v to it.</a:t>
            </a:r>
          </a:p>
          <a:p>
            <a:r>
              <a:rPr lang="en-US" dirty="0" smtClean="0"/>
              <a:t>Then we reconstruct</a:t>
            </a:r>
            <a:r>
              <a:rPr lang="en-US" baseline="0" dirty="0" smtClean="0"/>
              <a:t> the answers to the original queries by multiplying z by a matrix R such that Q = RS.</a:t>
            </a:r>
          </a:p>
          <a:p>
            <a:r>
              <a:rPr lang="en-US" dirty="0" smtClean="0"/>
              <a:t>Then the resulting answer is y = </a:t>
            </a:r>
            <a:r>
              <a:rPr lang="en-US" dirty="0" err="1" smtClean="0"/>
              <a:t>Qx</a:t>
            </a:r>
            <a:r>
              <a:rPr lang="en-US" dirty="0" smtClean="0"/>
              <a:t> + Rv.</a:t>
            </a:r>
          </a:p>
          <a:p>
            <a:r>
              <a:rPr lang="en-US" dirty="0" smtClean="0"/>
              <a:t>The most</a:t>
            </a:r>
            <a:r>
              <a:rPr lang="en-US" baseline="0" dirty="0" smtClean="0"/>
              <a:t> common measure of accuracy is the variance of the resulting vector, which is in this case the variance of Rv.</a:t>
            </a:r>
          </a:p>
          <a:p>
            <a:endParaRPr lang="en-US" baseline="0" dirty="0" smtClean="0"/>
          </a:p>
          <a:p>
            <a:r>
              <a:rPr lang="en-US" baseline="0" dirty="0" smtClean="0"/>
              <a:t>This can be illustrated by the diagram below.</a:t>
            </a:r>
          </a:p>
          <a:p>
            <a:endParaRPr lang="en-US" baseline="0" dirty="0" smtClean="0"/>
          </a:p>
          <a:p>
            <a:r>
              <a:rPr lang="en-US" baseline="0" dirty="0" smtClean="0"/>
              <a:t>Finally, recall that we are looking to achieve three goals: privacy guarantee, utility and efficiency.</a:t>
            </a:r>
          </a:p>
          <a:p>
            <a:r>
              <a:rPr lang="en-US" dirty="0" smtClean="0"/>
              <a:t>So far I’ve been talking about the first two. Note that efficiency is another reason</a:t>
            </a:r>
            <a:r>
              <a:rPr lang="en-US" baseline="0" dirty="0" smtClean="0"/>
              <a:t> to use the strategy-recovery approach if we pick such matrices S and R that it is faster to compute the answer in these two steps rather than multiplying directly by the matrix Q.</a:t>
            </a:r>
          </a:p>
          <a:p>
            <a:endParaRPr lang="en-US" baseline="0" dirty="0" smtClean="0"/>
          </a:p>
          <a:p>
            <a:r>
              <a:rPr lang="en-US" baseline="0" dirty="0" smtClean="0"/>
              <a:t>Examples of strategy matrices used in the previous work include: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Query matrix itself</a:t>
            </a:r>
          </a:p>
          <a:p>
            <a:r>
              <a:rPr lang="en-US" baseline="0" dirty="0" smtClean="0"/>
              <a:t>-- Identity matrix, which corresponds to querying all the individual entries in the database..</a:t>
            </a:r>
          </a:p>
          <a:p>
            <a:r>
              <a:rPr lang="en-US" baseline="0" dirty="0" smtClean="0"/>
              <a:t>-- Marginal queries, which are histograms computed on a small subset of attributes.</a:t>
            </a:r>
          </a:p>
          <a:p>
            <a:endParaRPr lang="en-US" baseline="0" dirty="0" smtClean="0"/>
          </a:p>
          <a:p>
            <a:r>
              <a:rPr lang="en-US" baseline="0" dirty="0" smtClean="0"/>
              <a:t>To speed up computation one can also use strategy matrices such as:</a:t>
            </a:r>
          </a:p>
          <a:p>
            <a:r>
              <a:rPr lang="en-US" baseline="0" dirty="0" smtClean="0"/>
              <a:t>-- Discrete Fourier transform matrix</a:t>
            </a:r>
          </a:p>
          <a:p>
            <a:r>
              <a:rPr lang="en-US" baseline="0" dirty="0" smtClean="0"/>
              <a:t>-- </a:t>
            </a:r>
            <a:r>
              <a:rPr lang="en-US" baseline="0" dirty="0" err="1" smtClean="0"/>
              <a:t>Haar</a:t>
            </a:r>
            <a:r>
              <a:rPr lang="en-US" baseline="0" dirty="0" smtClean="0"/>
              <a:t> Wavelets</a:t>
            </a:r>
          </a:p>
          <a:p>
            <a:r>
              <a:rPr lang="en-US" baseline="0" dirty="0" smtClean="0"/>
              <a:t>-- Random projections to reduce the dimensionality of sparse data</a:t>
            </a:r>
          </a:p>
          <a:p>
            <a:endParaRPr lang="en-US" baseline="0" dirty="0" smtClean="0"/>
          </a:p>
          <a:p>
            <a:r>
              <a:rPr lang="en-US" baseline="0" dirty="0" smtClean="0"/>
              <a:t>However, when adding the noise vector v to the transformed data the previous work used uniform noise budgeting strategy which I described before, partitioning the epsilon-budget uniformly between the queries in the matrix S.</a:t>
            </a:r>
          </a:p>
          <a:p>
            <a:endParaRPr lang="en-US" dirty="0"/>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5</a:t>
            </a:fld>
            <a:endParaRPr lang="en-US"/>
          </a:p>
        </p:txBody>
      </p:sp>
    </p:spTree>
    <p:extLst>
      <p:ext uri="{BB962C8B-B14F-4D97-AF65-F5344CB8AC3E}">
        <p14:creationId xmlns:p14="http://schemas.microsoft.com/office/powerpoint/2010/main" val="3603485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work we modify the 2-step</a:t>
            </a:r>
            <a:r>
              <a:rPr lang="en-US" baseline="0" dirty="0" smtClean="0"/>
              <a:t> schema described before, introducing an extra step in between, which can be used to optimize noise allocation after selecting the strategy matrix.</a:t>
            </a:r>
          </a:p>
          <a:p>
            <a:endParaRPr lang="en-US" baseline="0" dirty="0" smtClean="0"/>
          </a:p>
          <a:p>
            <a:r>
              <a:rPr lang="en-US" dirty="0" smtClean="0"/>
              <a:t>So we fix the</a:t>
            </a:r>
            <a:r>
              <a:rPr lang="en-US" baseline="0" dirty="0" smtClean="0"/>
              <a:t> matrix S, for efficiency reasons (think of S as being the discrete Fourier transform).</a:t>
            </a:r>
          </a:p>
          <a:p>
            <a:r>
              <a:rPr lang="en-US" baseline="0" dirty="0" smtClean="0"/>
              <a:t>We will be looking for the values of privacy budgets \</a:t>
            </a:r>
            <a:r>
              <a:rPr lang="en-US" baseline="0" dirty="0" err="1" smtClean="0"/>
              <a:t>epsilon_i</a:t>
            </a:r>
            <a:r>
              <a:rPr lang="en-US" baseline="0" dirty="0" smtClean="0"/>
              <a:t>, which will optimize the noise.</a:t>
            </a:r>
          </a:p>
          <a:p>
            <a:r>
              <a:rPr lang="en-US" baseline="0" dirty="0" smtClean="0"/>
              <a:t>For each query in the matrix S it is sufficient to add noise with variance proportional to 1/epsilon_i^2 in order to guarantee \epsilon-differential privacy.</a:t>
            </a:r>
          </a:p>
          <a:p>
            <a:endParaRPr lang="en-US" baseline="0" dirty="0" smtClean="0"/>
          </a:p>
          <a:p>
            <a:r>
              <a:rPr lang="en-US" dirty="0" smtClean="0"/>
              <a:t>Formally, the</a:t>
            </a:r>
            <a:r>
              <a:rPr lang="en-US" baseline="0" dirty="0" smtClean="0"/>
              <a:t> optimization of values \</a:t>
            </a:r>
            <a:r>
              <a:rPr lang="en-US" baseline="0" dirty="0" err="1" smtClean="0"/>
              <a:t>epsilon_i</a:t>
            </a:r>
            <a:r>
              <a:rPr lang="en-US" baseline="0" dirty="0" smtClean="0"/>
              <a:t> can be expressed as follows.</a:t>
            </a:r>
          </a:p>
          <a:p>
            <a:r>
              <a:rPr lang="en-US" dirty="0" smtClean="0"/>
              <a:t>For some fixed values </a:t>
            </a:r>
            <a:r>
              <a:rPr lang="en-US" dirty="0" err="1" smtClean="0"/>
              <a:t>b_i</a:t>
            </a:r>
            <a:r>
              <a:rPr lang="en-US" dirty="0" smtClean="0"/>
              <a:t> which only depend on the query matrix</a:t>
            </a:r>
            <a:r>
              <a:rPr lang="en-US" baseline="0" dirty="0" smtClean="0"/>
              <a:t> and the strategy matrix we will be looking to minimize the total variance --- the sum of </a:t>
            </a:r>
            <a:r>
              <a:rPr lang="en-US" baseline="0" dirty="0" err="1" smtClean="0"/>
              <a:t>b_i’s</a:t>
            </a:r>
            <a:r>
              <a:rPr lang="en-US" baseline="0" dirty="0" smtClean="0"/>
              <a:t> over epsilon_i^2. This is the noise optimization objective.</a:t>
            </a:r>
          </a:p>
          <a:p>
            <a:r>
              <a:rPr lang="en-US" baseline="0" dirty="0" smtClean="0"/>
              <a:t>This should be done subject to the privacy constraint, which has the form that a linear combination of \</a:t>
            </a:r>
            <a:r>
              <a:rPr lang="en-US" baseline="0" dirty="0" err="1" smtClean="0"/>
              <a:t>epsilon_i’s</a:t>
            </a:r>
            <a:r>
              <a:rPr lang="en-US" baseline="0" dirty="0" smtClean="0"/>
              <a:t> should be at most the overall privacy budget \epsilon.</a:t>
            </a:r>
          </a:p>
          <a:p>
            <a:endParaRPr lang="en-US" baseline="0" dirty="0" smtClean="0"/>
          </a:p>
          <a:p>
            <a:r>
              <a:rPr lang="en-US" baseline="0" dirty="0" smtClean="0"/>
              <a:t>This gives a convex optimization problem (which can be expressed as a rank-constrained SDP) and can be solved using interior-point methods. However, if S is large then this approach becomes computationally inefficient.</a:t>
            </a:r>
          </a:p>
          <a:p>
            <a:r>
              <a:rPr lang="en-US" baseline="0" dirty="0" smtClean="0"/>
              <a:t>In our work we’ve been looking for more efficient approaches for some common strategy matrices.</a:t>
            </a:r>
          </a:p>
          <a:p>
            <a:r>
              <a:rPr lang="en-US" baseline="0" dirty="0" smtClean="0"/>
              <a:t>In fact, we’ve been able to obtain closed form solutions for the magnitude of noise for some common strategies and query workloads.</a:t>
            </a:r>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6</a:t>
            </a:fld>
            <a:endParaRPr lang="en-US"/>
          </a:p>
        </p:txBody>
      </p:sp>
    </p:spTree>
    <p:extLst>
      <p:ext uri="{BB962C8B-B14F-4D97-AF65-F5344CB8AC3E}">
        <p14:creationId xmlns:p14="http://schemas.microsoft.com/office/powerpoint/2010/main" val="629067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key observation is that many commonly used strategy</a:t>
            </a:r>
            <a:r>
              <a:rPr lang="en-US" baseline="0" dirty="0" smtClean="0"/>
              <a:t> matrices have a certain symmetry.</a:t>
            </a:r>
          </a:p>
          <a:p>
            <a:r>
              <a:rPr lang="en-US" baseline="0" dirty="0" smtClean="0"/>
              <a:t>They can be partitioned into groups, which have a CERTAIN PROPERTY.</a:t>
            </a:r>
          </a:p>
          <a:p>
            <a:endParaRPr lang="en-US" baseline="0" dirty="0" smtClean="0"/>
          </a:p>
          <a:p>
            <a:r>
              <a:rPr lang="en-US" baseline="0" dirty="0" smtClean="0"/>
              <a:t>All common strategy matrices (except for the original query matrix) </a:t>
            </a:r>
            <a:r>
              <a:rPr lang="en-US" baseline="0" dirty="0" err="1" smtClean="0"/>
              <a:t>sattisfy</a:t>
            </a:r>
            <a:r>
              <a:rPr lang="en-US" baseline="0" dirty="0" smtClean="0"/>
              <a:t> this condition.</a:t>
            </a:r>
          </a:p>
          <a:p>
            <a:r>
              <a:rPr lang="en-US" baseline="0" dirty="0" smtClean="0"/>
              <a:t>It is helpful for us because it allows to replace all the inequalities in the original convex program with a single </a:t>
            </a:r>
            <a:r>
              <a:rPr lang="en-US" baseline="0" dirty="0" err="1" smtClean="0"/>
              <a:t>contraint</a:t>
            </a:r>
            <a:r>
              <a:rPr lang="en-US" baseline="0" dirty="0" smtClean="0"/>
              <a:t> that a linear combination of \</a:t>
            </a:r>
            <a:r>
              <a:rPr lang="en-US" baseline="0" dirty="0" err="1" smtClean="0"/>
              <a:t>epsilon_i’s</a:t>
            </a:r>
            <a:r>
              <a:rPr lang="en-US" baseline="0" dirty="0" smtClean="0"/>
              <a:t> should be equal to \epsilon.</a:t>
            </a:r>
          </a:p>
          <a:p>
            <a:r>
              <a:rPr lang="en-US" baseline="0" dirty="0" smtClean="0"/>
              <a:t>Now a closed form solution to the resulting optimization problem can be given using Lagrange method.</a:t>
            </a:r>
          </a:p>
          <a:p>
            <a:r>
              <a:rPr lang="en-US" baseline="0" dirty="0" smtClean="0"/>
              <a:t>We computed such closed form solution explicitly in the paper, where we give bounds on noise for a workload of all k-way </a:t>
            </a:r>
            <a:r>
              <a:rPr lang="en-US" baseline="0" dirty="0" err="1" smtClean="0"/>
              <a:t>marginals</a:t>
            </a:r>
            <a:r>
              <a:rPr lang="en-US" baseline="0" dirty="0" smtClean="0"/>
              <a:t>. This gives an asymptotic improvement over the previous work which analyzed uniform noise addition with Fourier strategy matrix [Barak et 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7</a:t>
            </a:fld>
            <a:endParaRPr lang="en-US"/>
          </a:p>
        </p:txBody>
      </p:sp>
    </p:spTree>
    <p:extLst>
      <p:ext uri="{BB962C8B-B14F-4D97-AF65-F5344CB8AC3E}">
        <p14:creationId xmlns:p14="http://schemas.microsoft.com/office/powerpoint/2010/main" val="360915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order to</a:t>
            </a:r>
            <a:r>
              <a:rPr lang="en-US" baseline="0" dirty="0" smtClean="0"/>
              <a:t> reconstruct answers to the original queries Q we need to compute the recovery matrix.</a:t>
            </a:r>
          </a:p>
          <a:p>
            <a:r>
              <a:rPr lang="en-US" baseline="0" dirty="0" smtClean="0"/>
              <a:t>If S is invertible then all we need to do is to multiply by an inverse S^{-1}.</a:t>
            </a:r>
          </a:p>
          <a:p>
            <a:r>
              <a:rPr lang="en-US" dirty="0" smtClean="0"/>
              <a:t>However,</a:t>
            </a:r>
            <a:r>
              <a:rPr lang="en-US" baseline="0" dirty="0" smtClean="0"/>
              <a:t> in general, this might not be the case and then we look for R which minimizes the variance of the resulting noise.</a:t>
            </a:r>
          </a:p>
          <a:p>
            <a:endParaRPr lang="en-US" baseline="0" dirty="0" smtClean="0"/>
          </a:p>
          <a:p>
            <a:r>
              <a:rPr lang="en-US" baseline="0" dirty="0" smtClean="0"/>
              <a:t>This can be done using the Least Squares method. </a:t>
            </a:r>
          </a:p>
          <a:p>
            <a:r>
              <a:rPr lang="en-US" baseline="0" dirty="0" smtClean="0"/>
              <a:t>We are looking to find a vector x’ which is the </a:t>
            </a:r>
          </a:p>
          <a:p>
            <a:r>
              <a:rPr lang="en-US" baseline="0" dirty="0" smtClean="0"/>
              <a:t>If we define the covariance matrix of z, which is a diagonal matrix with entries proportional to 1/\epsilon_i^2 then the OLS solution can be given as follows.</a:t>
            </a:r>
          </a:p>
          <a:p>
            <a:r>
              <a:rPr lang="en-US" baseline="0" dirty="0" smtClean="0"/>
              <a:t>So the resulting reconstruction matrix has the form.</a:t>
            </a:r>
          </a:p>
          <a:p>
            <a:endParaRPr lang="en-US" baseline="0" dirty="0" smtClean="0"/>
          </a:p>
          <a:p>
            <a:r>
              <a:rPr lang="en-US" baseline="0" dirty="0" smtClean="0"/>
              <a:t>In the special case when S is an orthonormal basis the reconstruction matrix has a particularly simple form.</a:t>
            </a:r>
          </a:p>
          <a:p>
            <a:endParaRPr lang="en-US" dirty="0"/>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8</a:t>
            </a:fld>
            <a:endParaRPr lang="en-US"/>
          </a:p>
        </p:txBody>
      </p:sp>
    </p:spTree>
    <p:extLst>
      <p:ext uri="{BB962C8B-B14F-4D97-AF65-F5344CB8AC3E}">
        <p14:creationId xmlns:p14="http://schemas.microsoft.com/office/powerpoint/2010/main" val="34180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analyzed the performance of</a:t>
            </a:r>
            <a:r>
              <a:rPr lang="en-US" baseline="0" dirty="0" smtClean="0"/>
              <a:t> our algorithms on two datasets, which are commonly used benchmarks for aggregate private data release.</a:t>
            </a:r>
          </a:p>
          <a:p>
            <a:r>
              <a:rPr lang="en-US" baseline="0" dirty="0" smtClean="0"/>
              <a:t>The first one is denoted as ADULT and contains census data about 32K individuals.</a:t>
            </a:r>
          </a:p>
          <a:p>
            <a:r>
              <a:rPr lang="en-US" baseline="0" dirty="0" smtClean="0"/>
              <a:t>Each record has 7 attributes, taking multiple different values (at most 15).</a:t>
            </a:r>
          </a:p>
          <a:p>
            <a:endParaRPr lang="en-US" baseline="0" dirty="0" smtClean="0"/>
          </a:p>
          <a:p>
            <a:r>
              <a:rPr lang="en-US" baseline="0" dirty="0" smtClean="0"/>
              <a:t>The second one is the National Long Term Case Survey, which has information about 21K individuals.</a:t>
            </a:r>
          </a:p>
          <a:p>
            <a:endParaRPr lang="en-US" baseline="0" dirty="0" smtClean="0"/>
          </a:p>
          <a:p>
            <a:r>
              <a:rPr lang="en-US" baseline="0" dirty="0" smtClean="0"/>
              <a:t>We tried a variety of different workloads corresponding to low-order </a:t>
            </a:r>
            <a:r>
              <a:rPr lang="en-US" baseline="0" dirty="0" err="1" smtClean="0"/>
              <a:t>marginals</a:t>
            </a:r>
            <a:r>
              <a:rPr lang="en-US" baseline="0" dirty="0" smtClean="0"/>
              <a:t> (1-3 way, all of them and some mixtures).</a:t>
            </a:r>
          </a:p>
          <a:p>
            <a:r>
              <a:rPr lang="en-US" baseline="0" dirty="0" smtClean="0"/>
              <a:t>This is a typical query workload generated by statisticians in order to fit statistical models to the data.</a:t>
            </a:r>
          </a:p>
          <a:p>
            <a:endParaRPr lang="ru-RU" baseline="0" dirty="0" smtClean="0"/>
          </a:p>
          <a:p>
            <a:r>
              <a:rPr lang="en-US" baseline="0" dirty="0" smtClean="0"/>
              <a:t>In the experiments</a:t>
            </a:r>
            <a:r>
              <a:rPr lang="ru-RU" baseline="0" dirty="0" smtClean="0"/>
              <a:t> </a:t>
            </a:r>
            <a:r>
              <a:rPr lang="en-US" baseline="0" dirty="0" smtClean="0"/>
              <a:t>we compared performance of the strategy/recovery approach with and without optimizing the noise budgeting for different choices of the strategy matrices. </a:t>
            </a:r>
          </a:p>
          <a:p>
            <a:r>
              <a:rPr lang="en-US" baseline="0" dirty="0" smtClean="0"/>
              <a:t>We denote the non-optimized version by the corresponding strategy matrix and the optimized version by this matrix with a plus.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9</a:t>
            </a:fld>
            <a:endParaRPr lang="en-US"/>
          </a:p>
        </p:txBody>
      </p:sp>
    </p:spTree>
    <p:extLst>
      <p:ext uri="{BB962C8B-B14F-4D97-AF65-F5344CB8AC3E}">
        <p14:creationId xmlns:p14="http://schemas.microsoft.com/office/powerpoint/2010/main" val="158405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results for ADULT on</a:t>
            </a:r>
            <a:r>
              <a:rPr lang="en-US" baseline="0" dirty="0" smtClean="0"/>
              <a:t> 1-2 way </a:t>
            </a:r>
            <a:r>
              <a:rPr lang="en-US" baseline="0" dirty="0" err="1" smtClean="0"/>
              <a:t>marginals</a:t>
            </a:r>
            <a:r>
              <a:rPr lang="en-US" baseline="0" dirty="0" smtClean="0"/>
              <a:t> and for NLTCS on 2-3 way </a:t>
            </a:r>
            <a:r>
              <a:rPr lang="en-US" baseline="0" dirty="0" err="1" smtClean="0"/>
              <a:t>marginals</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horizontal shows the value of the privacy parameter \epsilon (between point 1 and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uses linear scale.</a:t>
            </a:r>
          </a:p>
          <a:p>
            <a:r>
              <a:rPr lang="en-US" baseline="0" dirty="0" smtClean="0"/>
              <a:t>The vertical axis shows relative error introduced by the algorithms averaged over multiple executions.</a:t>
            </a:r>
          </a:p>
          <a:p>
            <a:r>
              <a:rPr lang="en-US" baseline="0" dirty="0" smtClean="0"/>
              <a:t>This uses logarithmic scale.</a:t>
            </a:r>
          </a:p>
          <a:p>
            <a:endParaRPr lang="en-US" baseline="0" dirty="0" smtClean="0"/>
          </a:p>
          <a:p>
            <a:r>
              <a:rPr lang="en-US" baseline="0" dirty="0" smtClean="0"/>
              <a:t>On the plots we compare optimized and non-optimized performance of the strategies.</a:t>
            </a:r>
          </a:p>
          <a:p>
            <a:r>
              <a:rPr lang="en-US" baseline="0" dirty="0" smtClean="0"/>
              <a:t>As the results show the optimization consistently yields and improvement.</a:t>
            </a:r>
          </a:p>
          <a:p>
            <a:r>
              <a:rPr lang="en-US" baseline="0" dirty="0" smtClean="0"/>
              <a:t>In particular, the best strategy, which for the ADULT dataset is releasing the queries directly and for the NLTCS data corresponds to the clustering  strategy of Ding et al. always benefits from adding a noise optimization step.</a:t>
            </a:r>
          </a:p>
          <a:p>
            <a:r>
              <a:rPr lang="en-US" baseline="0" dirty="0" smtClean="0"/>
              <a:t>For the ADULT dataset we obtain a 35-50% improvement and for NLTCS we get 10-15% improvement.</a:t>
            </a:r>
          </a:p>
          <a:p>
            <a:endParaRPr lang="en-US" baseline="0" dirty="0" smtClean="0"/>
          </a:p>
          <a:p>
            <a:r>
              <a:rPr lang="en-US" baseline="0" dirty="0" smtClean="0"/>
              <a:t>We give the experimental results on the running times in the paper, but the key point is that as compared to all the other steps the optimization of noise budgeting takes negligible time.</a:t>
            </a:r>
          </a:p>
        </p:txBody>
      </p:sp>
      <p:sp>
        <p:nvSpPr>
          <p:cNvPr id="4" name="Slide Number Placeholder 3"/>
          <p:cNvSpPr>
            <a:spLocks noGrp="1"/>
          </p:cNvSpPr>
          <p:nvPr>
            <p:ph type="sldNum" sz="quarter" idx="10"/>
          </p:nvPr>
        </p:nvSpPr>
        <p:spPr/>
        <p:txBody>
          <a:bodyPr/>
          <a:lstStyle/>
          <a:p>
            <a:pPr>
              <a:defRPr/>
            </a:pPr>
            <a:fld id="{91552039-F4F6-4480-AD16-0EC8AD1B8262}" type="slidenum">
              <a:rPr lang="en-US" smtClean="0"/>
              <a:pPr>
                <a:defRPr/>
              </a:pPr>
              <a:t>10</a:t>
            </a:fld>
            <a:endParaRPr lang="en-US"/>
          </a:p>
        </p:txBody>
      </p:sp>
    </p:spTree>
    <p:extLst>
      <p:ext uri="{BB962C8B-B14F-4D97-AF65-F5344CB8AC3E}">
        <p14:creationId xmlns:p14="http://schemas.microsoft.com/office/powerpoint/2010/main" val="70540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907" name="Rectangle 19"/>
          <p:cNvSpPr>
            <a:spLocks noGrp="1" noChangeArrowheads="1"/>
          </p:cNvSpPr>
          <p:nvPr>
            <p:ph type="ctrTitle"/>
          </p:nvPr>
        </p:nvSpPr>
        <p:spPr>
          <a:xfrm>
            <a:off x="457200" y="685800"/>
            <a:ext cx="8534400" cy="3352800"/>
          </a:xfrm>
        </p:spPr>
        <p:txBody>
          <a:bodyPr/>
          <a:lstStyle>
            <a:lvl1pPr algn="ctr">
              <a:defRPr sz="4200"/>
            </a:lvl1pPr>
          </a:lstStyle>
          <a:p>
            <a:r>
              <a:rPr lang="en-US"/>
              <a:t>Click to edit Master title style</a:t>
            </a:r>
          </a:p>
        </p:txBody>
      </p:sp>
      <p:sp>
        <p:nvSpPr>
          <p:cNvPr id="37908" name="Rectangle 20"/>
          <p:cNvSpPr>
            <a:spLocks noGrp="1" noChangeArrowheads="1"/>
          </p:cNvSpPr>
          <p:nvPr>
            <p:ph type="subTitle" idx="1"/>
          </p:nvPr>
        </p:nvSpPr>
        <p:spPr>
          <a:xfrm>
            <a:off x="457200" y="4267200"/>
            <a:ext cx="8534400" cy="1752600"/>
          </a:xfrm>
        </p:spPr>
        <p:txBody>
          <a:bodyPr/>
          <a:lstStyle>
            <a:lvl1pPr marL="0" indent="0" algn="ctr">
              <a:buFont typeface="Symbol" pitchFamily="18" charset="2"/>
              <a:buNone/>
              <a:defRPr sz="2600"/>
            </a:lvl1pPr>
          </a:lstStyle>
          <a:p>
            <a:r>
              <a:rPr lang="en-US"/>
              <a:t>Click to edit Master subtitle style</a:t>
            </a:r>
          </a:p>
        </p:txBody>
      </p:sp>
      <p:sp>
        <p:nvSpPr>
          <p:cNvPr id="4"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p>
        </p:txBody>
      </p:sp>
      <p:sp>
        <p:nvSpPr>
          <p:cNvPr id="5" name="Rectangle 17"/>
          <p:cNvSpPr>
            <a:spLocks noGrp="1" noChangeArrowheads="1"/>
          </p:cNvSpPr>
          <p:nvPr>
            <p:ph type="ftr" sz="quarter" idx="11"/>
          </p:nvPr>
        </p:nvSpPr>
        <p:spPr>
          <a:xfrm>
            <a:off x="2590800" y="6248400"/>
            <a:ext cx="3962400" cy="457200"/>
          </a:xfrm>
        </p:spPr>
        <p:txBody>
          <a:bodyPr/>
          <a:lstStyle>
            <a:lvl1pPr>
              <a:defRPr smtClean="0">
                <a:latin typeface="Arial" charset="0"/>
              </a:defRPr>
            </a:lvl1pPr>
          </a:lstStyle>
          <a:p>
            <a:pPr>
              <a:defRPr/>
            </a:pPr>
            <a:r>
              <a:rPr lang="en-US" smtClean="0"/>
              <a:t>Data-dri</a:t>
            </a:r>
            <a:endParaRPr lang="en-US"/>
          </a:p>
        </p:txBody>
      </p:sp>
      <p:sp>
        <p:nvSpPr>
          <p:cNvPr id="6" name="Rectangle 18"/>
          <p:cNvSpPr>
            <a:spLocks noGrp="1" noChangeArrowheads="1"/>
          </p:cNvSpPr>
          <p:nvPr>
            <p:ph type="sldNum" sz="quarter" idx="12"/>
          </p:nvPr>
        </p:nvSpPr>
        <p:spPr>
          <a:xfrm>
            <a:off x="6553200" y="6248400"/>
            <a:ext cx="2133600" cy="457200"/>
          </a:xfrm>
        </p:spPr>
        <p:txBody>
          <a:bodyPr/>
          <a:lstStyle>
            <a:lvl1pPr algn="r">
              <a:defRPr sz="1200" smtClean="0">
                <a:latin typeface="Arial" charset="0"/>
              </a:defRPr>
            </a:lvl1pPr>
          </a:lstStyle>
          <a:p>
            <a:pPr>
              <a:defRPr/>
            </a:pPr>
            <a:fld id="{44E15E65-0862-42CE-B9C1-9739B256D53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656C8C7-6150-4BAE-841D-A489A050C91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304800"/>
            <a:ext cx="21717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3627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61FE451-FC3F-4585-9D10-5742379653B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9C837DC-F3B4-4112-9D51-1B3B0462292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51508E2-46E2-47D1-BA3A-A288349AD47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9AD21EE-71AC-4539-BFFB-D72856F156C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01029680-0434-4FE5-A453-FE1171A558A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54C785B-3FCB-4A19-A3BA-B32A14A2DE64}"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340F3B6-0D9A-4FC6-80BC-FF0773F05129}"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572F4AB-7AA2-4820-9CAE-AAA3BA0DF167}"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Data-dri</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A473209-4A52-438C-8220-00E608FF184C}"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2362200" y="6324600"/>
            <a:ext cx="441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smtClean="0">
                <a:solidFill>
                  <a:schemeClr val="bg2"/>
                </a:solidFill>
                <a:latin typeface="+mj-lt"/>
              </a:defRPr>
            </a:lvl1pPr>
          </a:lstStyle>
          <a:p>
            <a:pPr>
              <a:defRPr/>
            </a:pPr>
            <a:r>
              <a:rPr lang="en-US" smtClean="0"/>
              <a:t>Data-dri</a:t>
            </a:r>
            <a:endParaRPr lang="en-US"/>
          </a:p>
        </p:txBody>
      </p:sp>
      <p:sp>
        <p:nvSpPr>
          <p:cNvPr id="36867" name="Rectangle 3"/>
          <p:cNvSpPr>
            <a:spLocks noGrp="1" noChangeArrowheads="1"/>
          </p:cNvSpPr>
          <p:nvPr>
            <p:ph type="sldNum" sz="quarter" idx="4"/>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600" b="0" smtClean="0">
                <a:latin typeface="+mn-lt"/>
              </a:defRPr>
            </a:lvl1pPr>
          </a:lstStyle>
          <a:p>
            <a:pPr>
              <a:defRPr/>
            </a:pPr>
            <a:fld id="{F12F3286-3946-4A47-BCA0-2C41BAEDD986}" type="slidenum">
              <a:rPr lang="en-US"/>
              <a:pPr>
                <a:defRPr/>
              </a:pPr>
              <a:t>‹#›</a:t>
            </a:fld>
            <a:endParaRPr lang="en-US"/>
          </a:p>
        </p:txBody>
      </p:sp>
      <p:sp>
        <p:nvSpPr>
          <p:cNvPr id="1028" name="Rectangle 14"/>
          <p:cNvSpPr>
            <a:spLocks noGrp="1" noChangeArrowheads="1"/>
          </p:cNvSpPr>
          <p:nvPr>
            <p:ph type="title"/>
          </p:nvPr>
        </p:nvSpPr>
        <p:spPr bwMode="auto">
          <a:xfrm>
            <a:off x="457200" y="304800"/>
            <a:ext cx="8686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15"/>
          <p:cNvSpPr>
            <a:spLocks noGrp="1" noChangeArrowheads="1"/>
          </p:cNvSpPr>
          <p:nvPr>
            <p:ph type="body" idx="1"/>
          </p:nvPr>
        </p:nvSpPr>
        <p:spPr bwMode="auto">
          <a:xfrm>
            <a:off x="457200" y="1524000"/>
            <a:ext cx="82296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880" name="Rectangle 16"/>
          <p:cNvSpPr>
            <a:spLocks noGrp="1" noChangeArrowheads="1"/>
          </p:cNvSpPr>
          <p:nvPr>
            <p:ph type="dt" sz="half" idx="2"/>
          </p:nvPr>
        </p:nvSpPr>
        <p:spPr bwMode="auto">
          <a:xfrm>
            <a:off x="6781800" y="61722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3600">
          <a:solidFill>
            <a:schemeClr val="bg2"/>
          </a:solidFill>
          <a:latin typeface="Gill Sans MT" pitchFamily="34" charset="0"/>
        </a:defRPr>
      </a:lvl2pPr>
      <a:lvl3pPr algn="l" rtl="0" eaLnBrk="0" fontAlgn="base" hangingPunct="0">
        <a:spcBef>
          <a:spcPct val="0"/>
        </a:spcBef>
        <a:spcAft>
          <a:spcPct val="0"/>
        </a:spcAft>
        <a:defRPr sz="3600">
          <a:solidFill>
            <a:schemeClr val="bg2"/>
          </a:solidFill>
          <a:latin typeface="Gill Sans MT" pitchFamily="34" charset="0"/>
        </a:defRPr>
      </a:lvl3pPr>
      <a:lvl4pPr algn="l" rtl="0" eaLnBrk="0" fontAlgn="base" hangingPunct="0">
        <a:spcBef>
          <a:spcPct val="0"/>
        </a:spcBef>
        <a:spcAft>
          <a:spcPct val="0"/>
        </a:spcAft>
        <a:defRPr sz="3600">
          <a:solidFill>
            <a:schemeClr val="bg2"/>
          </a:solidFill>
          <a:latin typeface="Gill Sans MT" pitchFamily="34" charset="0"/>
        </a:defRPr>
      </a:lvl4pPr>
      <a:lvl5pPr algn="l" rtl="0" eaLnBrk="0" fontAlgn="base" hangingPunct="0">
        <a:spcBef>
          <a:spcPct val="0"/>
        </a:spcBef>
        <a:spcAft>
          <a:spcPct val="0"/>
        </a:spcAft>
        <a:defRPr sz="3600">
          <a:solidFill>
            <a:schemeClr val="bg2"/>
          </a:solidFill>
          <a:latin typeface="Gill Sans MT" pitchFamily="34" charset="0"/>
        </a:defRPr>
      </a:lvl5pPr>
      <a:lvl6pPr marL="457200" algn="l" rtl="0" fontAlgn="base">
        <a:spcBef>
          <a:spcPct val="0"/>
        </a:spcBef>
        <a:spcAft>
          <a:spcPct val="0"/>
        </a:spcAft>
        <a:defRPr sz="3600">
          <a:solidFill>
            <a:schemeClr val="bg2"/>
          </a:solidFill>
          <a:latin typeface="Gill Sans MT" pitchFamily="34" charset="0"/>
        </a:defRPr>
      </a:lvl6pPr>
      <a:lvl7pPr marL="914400" algn="l" rtl="0" fontAlgn="base">
        <a:spcBef>
          <a:spcPct val="0"/>
        </a:spcBef>
        <a:spcAft>
          <a:spcPct val="0"/>
        </a:spcAft>
        <a:defRPr sz="3600">
          <a:solidFill>
            <a:schemeClr val="bg2"/>
          </a:solidFill>
          <a:latin typeface="Gill Sans MT" pitchFamily="34" charset="0"/>
        </a:defRPr>
      </a:lvl7pPr>
      <a:lvl8pPr marL="1371600" algn="l" rtl="0" fontAlgn="base">
        <a:spcBef>
          <a:spcPct val="0"/>
        </a:spcBef>
        <a:spcAft>
          <a:spcPct val="0"/>
        </a:spcAft>
        <a:defRPr sz="3600">
          <a:solidFill>
            <a:schemeClr val="bg2"/>
          </a:solidFill>
          <a:latin typeface="Gill Sans MT" pitchFamily="34" charset="0"/>
        </a:defRPr>
      </a:lvl8pPr>
      <a:lvl9pPr marL="1828800" algn="l" rtl="0" fontAlgn="base">
        <a:spcBef>
          <a:spcPct val="0"/>
        </a:spcBef>
        <a:spcAft>
          <a:spcPct val="0"/>
        </a:spcAft>
        <a:defRPr sz="3600">
          <a:solidFill>
            <a:schemeClr val="bg2"/>
          </a:solidFill>
          <a:latin typeface="Gill Sans MT" pitchFamily="34" charset="0"/>
        </a:defRPr>
      </a:lvl9pPr>
    </p:titleStyle>
    <p:bodyStyle>
      <a:lvl1pPr marL="342900" indent="-342900" algn="l" rtl="0" eaLnBrk="0" fontAlgn="base" hangingPunct="0">
        <a:spcBef>
          <a:spcPct val="20000"/>
        </a:spcBef>
        <a:spcAft>
          <a:spcPct val="0"/>
        </a:spcAft>
        <a:buClr>
          <a:schemeClr val="bg2"/>
        </a:buClr>
        <a:buFont typeface="Symbol" pitchFamily="18"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Arial" charset="0"/>
        <a:buChar char="–"/>
        <a:defRPr sz="22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mobileapptesting.com/wp-content/uploads/2011/11/a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505200"/>
            <a:ext cx="1371600" cy="79237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63969"/>
            <a:ext cx="2015086" cy="1358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412872" y="304800"/>
            <a:ext cx="8534400" cy="3352800"/>
          </a:xfrm>
        </p:spPr>
        <p:txBody>
          <a:bodyPr/>
          <a:lstStyle/>
          <a:p>
            <a:r>
              <a:rPr lang="en-US" dirty="0" smtClean="0"/>
              <a:t>Accurate and Efficient Private Release of Data Cubes &amp; Contingency Tables</a:t>
            </a:r>
            <a:endParaRPr lang="en-US" dirty="0"/>
          </a:p>
        </p:txBody>
      </p:sp>
      <p:sp>
        <p:nvSpPr>
          <p:cNvPr id="3" name="Subtitle 2"/>
          <p:cNvSpPr>
            <a:spLocks noGrp="1"/>
          </p:cNvSpPr>
          <p:nvPr>
            <p:ph type="subTitle" idx="1"/>
          </p:nvPr>
        </p:nvSpPr>
        <p:spPr>
          <a:xfrm>
            <a:off x="457200" y="3124200"/>
            <a:ext cx="8534400" cy="3581399"/>
          </a:xfrm>
        </p:spPr>
        <p:txBody>
          <a:bodyPr/>
          <a:lstStyle/>
          <a:p>
            <a:r>
              <a:rPr lang="en-US" b="1" dirty="0" err="1" smtClean="0"/>
              <a:t>Grigory</a:t>
            </a:r>
            <a:r>
              <a:rPr lang="en-US" b="1" dirty="0" smtClean="0"/>
              <a:t> </a:t>
            </a:r>
            <a:r>
              <a:rPr lang="en-US" b="1" dirty="0" err="1" smtClean="0"/>
              <a:t>Yaroslavtsev</a:t>
            </a:r>
            <a:r>
              <a:rPr lang="en-US" b="1" dirty="0" smtClean="0"/>
              <a:t> </a:t>
            </a:r>
          </a:p>
          <a:p>
            <a:r>
              <a:rPr lang="en-US" dirty="0" smtClean="0"/>
              <a:t> , work done at                                         </a:t>
            </a:r>
          </a:p>
          <a:p>
            <a:endParaRPr lang="en-US" dirty="0" smtClean="0"/>
          </a:p>
          <a:p>
            <a:endParaRPr lang="en-US" dirty="0" smtClean="0"/>
          </a:p>
          <a:p>
            <a:r>
              <a:rPr lang="en-US" dirty="0" smtClean="0"/>
              <a:t>With </a:t>
            </a:r>
            <a:r>
              <a:rPr lang="en-US" b="1" dirty="0" smtClean="0">
                <a:solidFill>
                  <a:schemeClr val="bg2"/>
                </a:solidFill>
              </a:rPr>
              <a:t>Graham </a:t>
            </a:r>
            <a:r>
              <a:rPr lang="en-US" b="1" dirty="0" err="1" smtClean="0">
                <a:solidFill>
                  <a:schemeClr val="bg2"/>
                </a:solidFill>
              </a:rPr>
              <a:t>Cormode</a:t>
            </a:r>
            <a:r>
              <a:rPr lang="en-US" dirty="0" smtClean="0"/>
              <a:t>, </a:t>
            </a:r>
          </a:p>
          <a:p>
            <a:r>
              <a:rPr lang="en-US" dirty="0" smtClean="0"/>
              <a:t>Cecilia M. </a:t>
            </a:r>
            <a:r>
              <a:rPr lang="en-US" dirty="0" err="1" smtClean="0"/>
              <a:t>Procopiuc</a:t>
            </a:r>
            <a:r>
              <a:rPr lang="en-US" dirty="0" smtClean="0"/>
              <a:t> </a:t>
            </a:r>
            <a:endParaRPr lang="en-US" dirty="0"/>
          </a:p>
          <a:p>
            <a:r>
              <a:rPr lang="en-US" dirty="0" err="1" smtClean="0"/>
              <a:t>Divesh</a:t>
            </a:r>
            <a:r>
              <a:rPr lang="en-US" dirty="0" smtClean="0"/>
              <a:t> </a:t>
            </a:r>
            <a:r>
              <a:rPr lang="en-US" dirty="0" err="1" smtClean="0"/>
              <a:t>Srivastava</a:t>
            </a:r>
            <a:r>
              <a:rPr lang="en-US" dirty="0" smtClean="0"/>
              <a:t> </a:t>
            </a:r>
            <a:endParaRPr lang="en-US" dirty="0"/>
          </a:p>
        </p:txBody>
      </p:sp>
      <p:pic>
        <p:nvPicPr>
          <p:cNvPr id="1026" name="Picture 2" descr="http://www.mobileapptesting.com/wp-content/uploads/2011/11/a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141" y="5105400"/>
            <a:ext cx="2506131"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664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a:xfrm>
            <a:off x="762000" y="5334000"/>
            <a:ext cx="8229600" cy="1295400"/>
          </a:xfrm>
        </p:spPr>
        <p:txBody>
          <a:bodyPr/>
          <a:lstStyle/>
          <a:p>
            <a:r>
              <a:rPr lang="en-US" dirty="0" smtClean="0"/>
              <a:t>Optimized error gives constant factor improvement</a:t>
            </a:r>
          </a:p>
          <a:p>
            <a:r>
              <a:rPr lang="en-US" dirty="0" smtClean="0"/>
              <a:t>Time cost for the optimization is negligible on this data</a:t>
            </a:r>
            <a:endParaRPr lang="en-US" dirty="0"/>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10</a:t>
            </a:fld>
            <a:endParaRPr lang="en-US"/>
          </a:p>
        </p:txBody>
      </p:sp>
      <p:pic>
        <p:nvPicPr>
          <p:cNvPr id="64515" name="Picture 3"/>
          <p:cNvPicPr>
            <a:picLocks noChangeAspect="1" noChangeArrowheads="1"/>
          </p:cNvPicPr>
          <p:nvPr/>
        </p:nvPicPr>
        <p:blipFill>
          <a:blip r:embed="rId3" cstate="print"/>
          <a:srcRect/>
          <a:stretch>
            <a:fillRect/>
          </a:stretch>
        </p:blipFill>
        <p:spPr bwMode="auto">
          <a:xfrm>
            <a:off x="76200" y="1511586"/>
            <a:ext cx="4452938" cy="3746214"/>
          </a:xfrm>
          <a:prstGeom prst="rect">
            <a:avLst/>
          </a:prstGeom>
          <a:noFill/>
          <a:ln w="9525">
            <a:noFill/>
            <a:miter lim="800000"/>
            <a:headEnd/>
            <a:tailEnd/>
          </a:ln>
        </p:spPr>
      </p:pic>
      <p:pic>
        <p:nvPicPr>
          <p:cNvPr id="64516" name="Picture 4"/>
          <p:cNvPicPr>
            <a:picLocks noChangeAspect="1" noChangeArrowheads="1"/>
          </p:cNvPicPr>
          <p:nvPr/>
        </p:nvPicPr>
        <p:blipFill>
          <a:blip r:embed="rId4" cstate="print"/>
          <a:srcRect/>
          <a:stretch>
            <a:fillRect/>
          </a:stretch>
        </p:blipFill>
        <p:spPr bwMode="auto">
          <a:xfrm>
            <a:off x="4495800" y="1524000"/>
            <a:ext cx="4417695" cy="3697605"/>
          </a:xfrm>
          <a:prstGeom prst="rect">
            <a:avLst/>
          </a:prstGeom>
          <a:noFill/>
          <a:ln w="9525">
            <a:noFill/>
            <a:miter lim="800000"/>
            <a:headEnd/>
            <a:tailEnd/>
          </a:ln>
        </p:spPr>
      </p:pic>
      <p:sp>
        <p:nvSpPr>
          <p:cNvPr id="10" name="TextBox 9"/>
          <p:cNvSpPr txBox="1"/>
          <p:nvPr/>
        </p:nvSpPr>
        <p:spPr>
          <a:xfrm>
            <a:off x="762000" y="1219200"/>
            <a:ext cx="3374514" cy="400110"/>
          </a:xfrm>
          <a:prstGeom prst="rect">
            <a:avLst/>
          </a:prstGeom>
          <a:noFill/>
        </p:spPr>
        <p:txBody>
          <a:bodyPr wrap="none" rtlCol="0">
            <a:spAutoFit/>
          </a:bodyPr>
          <a:lstStyle/>
          <a:p>
            <a:r>
              <a:rPr lang="en-US" sz="2000" b="0" dirty="0" smtClean="0">
                <a:solidFill>
                  <a:srgbClr val="33CC33"/>
                </a:solidFill>
                <a:latin typeface="+mn-lt"/>
              </a:rPr>
              <a:t>ADULT</a:t>
            </a:r>
            <a:r>
              <a:rPr lang="en-US" sz="2000" b="0" dirty="0" smtClean="0">
                <a:latin typeface="+mn-lt"/>
              </a:rPr>
              <a:t>, 1- and 2-way </a:t>
            </a:r>
            <a:r>
              <a:rPr lang="en-US" sz="2000" b="0" dirty="0" err="1" smtClean="0">
                <a:latin typeface="+mn-lt"/>
              </a:rPr>
              <a:t>marginals</a:t>
            </a:r>
            <a:endParaRPr lang="en-US" sz="2000" b="0" dirty="0">
              <a:latin typeface="+mn-lt"/>
            </a:endParaRPr>
          </a:p>
        </p:txBody>
      </p:sp>
      <p:sp>
        <p:nvSpPr>
          <p:cNvPr id="11" name="TextBox 10"/>
          <p:cNvSpPr txBox="1"/>
          <p:nvPr/>
        </p:nvSpPr>
        <p:spPr>
          <a:xfrm>
            <a:off x="5105400" y="1219200"/>
            <a:ext cx="3344249" cy="400110"/>
          </a:xfrm>
          <a:prstGeom prst="rect">
            <a:avLst/>
          </a:prstGeom>
          <a:noFill/>
        </p:spPr>
        <p:txBody>
          <a:bodyPr wrap="none" rtlCol="0">
            <a:spAutoFit/>
          </a:bodyPr>
          <a:lstStyle/>
          <a:p>
            <a:r>
              <a:rPr lang="en-US" sz="2000" b="0" dirty="0" smtClean="0">
                <a:solidFill>
                  <a:srgbClr val="33CC33"/>
                </a:solidFill>
                <a:latin typeface="+mn-lt"/>
              </a:rPr>
              <a:t>NLTCS</a:t>
            </a:r>
            <a:r>
              <a:rPr lang="en-US" sz="2000" b="0" dirty="0" smtClean="0">
                <a:latin typeface="+mn-lt"/>
              </a:rPr>
              <a:t>, 2- and 3-way </a:t>
            </a:r>
            <a:r>
              <a:rPr lang="en-US" sz="2000" b="0" dirty="0" err="1" smtClean="0">
                <a:latin typeface="+mn-lt"/>
              </a:rPr>
              <a:t>marginals</a:t>
            </a:r>
            <a:endParaRPr lang="en-US" sz="2000" b="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Process</a:t>
            </a:r>
            <a:endParaRPr lang="en-US" dirty="0"/>
          </a:p>
        </p:txBody>
      </p:sp>
      <p:sp>
        <p:nvSpPr>
          <p:cNvPr id="3" name="Content Placeholder 2"/>
          <p:cNvSpPr>
            <a:spLocks noGrp="1"/>
          </p:cNvSpPr>
          <p:nvPr>
            <p:ph idx="1"/>
          </p:nvPr>
        </p:nvSpPr>
        <p:spPr>
          <a:xfrm>
            <a:off x="457200" y="1447800"/>
            <a:ext cx="8229600" cy="4343400"/>
          </a:xfrm>
        </p:spPr>
        <p:txBody>
          <a:bodyPr/>
          <a:lstStyle/>
          <a:p>
            <a:r>
              <a:rPr lang="en-US" dirty="0" smtClean="0">
                <a:solidFill>
                  <a:srgbClr val="C00000"/>
                </a:solidFill>
              </a:rPr>
              <a:t>Ideal version</a:t>
            </a:r>
            <a:r>
              <a:rPr lang="en-US" dirty="0" smtClean="0"/>
              <a:t>: given query matrix </a:t>
            </a:r>
            <a:r>
              <a:rPr lang="en-US" dirty="0" smtClean="0">
                <a:solidFill>
                  <a:schemeClr val="bg2"/>
                </a:solidFill>
              </a:rPr>
              <a:t>Q</a:t>
            </a:r>
            <a:r>
              <a:rPr lang="en-US" dirty="0" smtClean="0"/>
              <a:t>, compute strategy </a:t>
            </a:r>
            <a:r>
              <a:rPr lang="en-US" dirty="0" smtClean="0">
                <a:solidFill>
                  <a:schemeClr val="bg2"/>
                </a:solidFill>
              </a:rPr>
              <a:t>S</a:t>
            </a:r>
            <a:r>
              <a:rPr lang="en-US" dirty="0" smtClean="0"/>
              <a:t>, recovery </a:t>
            </a:r>
            <a:r>
              <a:rPr lang="en-US" dirty="0" smtClean="0">
                <a:solidFill>
                  <a:schemeClr val="bg2"/>
                </a:solidFill>
              </a:rPr>
              <a:t>R</a:t>
            </a:r>
            <a:r>
              <a:rPr lang="en-US" dirty="0" smtClean="0"/>
              <a:t> and noise budget </a:t>
            </a:r>
            <a:r>
              <a:rPr lang="en-US" dirty="0" smtClean="0">
                <a:solidFill>
                  <a:schemeClr val="bg2"/>
                </a:solidFill>
              </a:rPr>
              <a:t>{</a:t>
            </a:r>
            <a:r>
              <a:rPr lang="en-US" dirty="0" smtClean="0">
                <a:solidFill>
                  <a:schemeClr val="bg2"/>
                </a:solidFill>
                <a:latin typeface="Symbol"/>
                <a:sym typeface="Symbol"/>
              </a:rPr>
              <a:t></a:t>
            </a:r>
            <a:r>
              <a:rPr lang="en-US" baseline="-25000" dirty="0" err="1" smtClean="0">
                <a:solidFill>
                  <a:schemeClr val="bg2"/>
                </a:solidFill>
                <a:latin typeface="Calibri"/>
                <a:sym typeface="Symbol"/>
              </a:rPr>
              <a:t>i</a:t>
            </a:r>
            <a:r>
              <a:rPr lang="en-US" dirty="0" smtClean="0">
                <a:solidFill>
                  <a:schemeClr val="bg2"/>
                </a:solidFill>
              </a:rPr>
              <a:t>}</a:t>
            </a:r>
            <a:r>
              <a:rPr lang="en-US" dirty="0" smtClean="0"/>
              <a:t> to minimize </a:t>
            </a:r>
            <a:r>
              <a:rPr lang="en-US" dirty="0" err="1" smtClean="0">
                <a:solidFill>
                  <a:schemeClr val="bg2"/>
                </a:solidFill>
              </a:rPr>
              <a:t>Var</a:t>
            </a:r>
            <a:r>
              <a:rPr lang="en-US" dirty="0" smtClean="0">
                <a:solidFill>
                  <a:schemeClr val="bg2"/>
                </a:solidFill>
              </a:rPr>
              <a:t>(y)</a:t>
            </a:r>
          </a:p>
          <a:p>
            <a:pPr lvl="1"/>
            <a:r>
              <a:rPr lang="en-US" dirty="0" smtClean="0">
                <a:solidFill>
                  <a:srgbClr val="C00000"/>
                </a:solidFill>
              </a:rPr>
              <a:t>Not practical</a:t>
            </a:r>
            <a:r>
              <a:rPr lang="en-US" dirty="0" smtClean="0"/>
              <a:t>: sets up a rank-constrained SDP </a:t>
            </a:r>
            <a:r>
              <a:rPr lang="en-US" dirty="0" smtClean="0">
                <a:solidFill>
                  <a:schemeClr val="bg2"/>
                </a:solidFill>
              </a:rPr>
              <a:t>[Li et al., PODS’10]</a:t>
            </a:r>
          </a:p>
          <a:p>
            <a:pPr lvl="1"/>
            <a:r>
              <a:rPr lang="en-US" dirty="0" smtClean="0"/>
              <a:t>Follow the 3-step process instead</a:t>
            </a:r>
          </a:p>
          <a:p>
            <a:pPr marL="457200" indent="-457200">
              <a:buFont typeface="+mj-lt"/>
              <a:buAutoNum type="arabicPeriod"/>
            </a:pPr>
            <a:r>
              <a:rPr lang="en-US" dirty="0" smtClean="0"/>
              <a:t>Fix S </a:t>
            </a:r>
          </a:p>
          <a:p>
            <a:pPr marL="457200" indent="-457200">
              <a:buFont typeface="+mj-lt"/>
              <a:buAutoNum type="arabicPeriod"/>
            </a:pPr>
            <a:r>
              <a:rPr lang="en-US" dirty="0" smtClean="0"/>
              <a:t>Given </a:t>
            </a:r>
            <a:r>
              <a:rPr lang="en-US" dirty="0"/>
              <a:t>query matrix </a:t>
            </a:r>
            <a:r>
              <a:rPr lang="en-US" dirty="0">
                <a:solidFill>
                  <a:schemeClr val="bg2"/>
                </a:solidFill>
              </a:rPr>
              <a:t>Q, </a:t>
            </a:r>
            <a:r>
              <a:rPr lang="en-US" dirty="0"/>
              <a:t>strategy </a:t>
            </a:r>
            <a:r>
              <a:rPr lang="en-US" dirty="0">
                <a:solidFill>
                  <a:schemeClr val="bg2"/>
                </a:solidFill>
              </a:rPr>
              <a:t>S</a:t>
            </a:r>
            <a:r>
              <a:rPr lang="en-US" dirty="0"/>
              <a:t>, compute optimal noise budgets </a:t>
            </a:r>
            <a:r>
              <a:rPr lang="en-US" dirty="0">
                <a:solidFill>
                  <a:schemeClr val="bg2"/>
                </a:solidFill>
              </a:rPr>
              <a:t>{</a:t>
            </a:r>
            <a:r>
              <a:rPr lang="en-US" dirty="0">
                <a:solidFill>
                  <a:schemeClr val="bg2"/>
                </a:solidFill>
                <a:latin typeface="Symbol"/>
                <a:sym typeface="Symbol"/>
              </a:rPr>
              <a:t></a:t>
            </a:r>
            <a:r>
              <a:rPr lang="en-US" baseline="-25000" dirty="0" err="1">
                <a:solidFill>
                  <a:schemeClr val="bg2"/>
                </a:solidFill>
                <a:sym typeface="Symbol"/>
              </a:rPr>
              <a:t>i</a:t>
            </a:r>
            <a:r>
              <a:rPr lang="en-US" dirty="0">
                <a:solidFill>
                  <a:schemeClr val="bg2"/>
                </a:solidFill>
              </a:rPr>
              <a:t>}</a:t>
            </a:r>
            <a:r>
              <a:rPr lang="en-US" dirty="0"/>
              <a:t> to minimize </a:t>
            </a:r>
            <a:r>
              <a:rPr lang="en-US" dirty="0" err="1" smtClean="0">
                <a:solidFill>
                  <a:schemeClr val="bg2"/>
                </a:solidFill>
              </a:rPr>
              <a:t>Var</a:t>
            </a:r>
            <a:r>
              <a:rPr lang="en-US" dirty="0" smtClean="0">
                <a:solidFill>
                  <a:schemeClr val="bg2"/>
                </a:solidFill>
              </a:rPr>
              <a:t>(y)</a:t>
            </a:r>
          </a:p>
          <a:p>
            <a:pPr marL="457200" indent="-457200">
              <a:buFont typeface="+mj-lt"/>
              <a:buAutoNum type="arabicPeriod"/>
            </a:pPr>
            <a:r>
              <a:rPr lang="en-US" dirty="0" smtClean="0"/>
              <a:t>Given </a:t>
            </a:r>
            <a:r>
              <a:rPr lang="en-US" dirty="0"/>
              <a:t>query matrix </a:t>
            </a:r>
            <a:r>
              <a:rPr lang="en-US" dirty="0">
                <a:solidFill>
                  <a:schemeClr val="bg2"/>
                </a:solidFill>
              </a:rPr>
              <a:t>Q</a:t>
            </a:r>
            <a:r>
              <a:rPr lang="en-US" dirty="0"/>
              <a:t>, strategy </a:t>
            </a:r>
            <a:r>
              <a:rPr lang="en-US" dirty="0">
                <a:solidFill>
                  <a:schemeClr val="bg2"/>
                </a:solidFill>
              </a:rPr>
              <a:t>S</a:t>
            </a:r>
            <a:r>
              <a:rPr lang="en-US" dirty="0"/>
              <a:t> and noise budgets </a:t>
            </a:r>
            <a:r>
              <a:rPr lang="en-US" dirty="0">
                <a:solidFill>
                  <a:schemeClr val="bg2"/>
                </a:solidFill>
              </a:rPr>
              <a:t>{</a:t>
            </a:r>
            <a:r>
              <a:rPr lang="en-US" dirty="0">
                <a:solidFill>
                  <a:schemeClr val="bg2"/>
                </a:solidFill>
                <a:latin typeface="Symbol"/>
                <a:sym typeface="Symbol"/>
              </a:rPr>
              <a:t></a:t>
            </a:r>
            <a:r>
              <a:rPr lang="en-US" baseline="-25000" dirty="0" err="1">
                <a:solidFill>
                  <a:schemeClr val="bg2"/>
                </a:solidFill>
                <a:sym typeface="Symbol"/>
              </a:rPr>
              <a:t>i</a:t>
            </a:r>
            <a:r>
              <a:rPr lang="en-US" dirty="0">
                <a:solidFill>
                  <a:schemeClr val="bg2"/>
                </a:solidFill>
              </a:rPr>
              <a:t>}</a:t>
            </a:r>
            <a:r>
              <a:rPr lang="en-US" dirty="0"/>
              <a:t>, compute new recovery matrix </a:t>
            </a:r>
            <a:r>
              <a:rPr lang="en-US" dirty="0">
                <a:solidFill>
                  <a:schemeClr val="bg2"/>
                </a:solidFill>
              </a:rPr>
              <a:t>R</a:t>
            </a:r>
            <a:r>
              <a:rPr lang="en-US" dirty="0"/>
              <a:t> to minimize </a:t>
            </a:r>
            <a:r>
              <a:rPr lang="en-US" dirty="0" err="1">
                <a:solidFill>
                  <a:schemeClr val="bg2"/>
                </a:solidFill>
              </a:rPr>
              <a:t>Var</a:t>
            </a:r>
            <a:r>
              <a:rPr lang="en-US" dirty="0">
                <a:solidFill>
                  <a:schemeClr val="bg2"/>
                </a:solidFill>
              </a:rPr>
              <a:t>(y</a:t>
            </a:r>
            <a:r>
              <a:rPr lang="en-US" dirty="0" smtClean="0">
                <a:solidFill>
                  <a:schemeClr val="bg2"/>
                </a:solidFill>
              </a:rPr>
              <a:t>)</a:t>
            </a:r>
            <a:endParaRPr lang="en-US" dirty="0"/>
          </a:p>
          <a:p>
            <a:pPr marL="0" indent="0">
              <a:buNone/>
            </a:pPr>
            <a:r>
              <a:rPr lang="en-US" b="1" dirty="0"/>
              <a:t>	</a:t>
            </a:r>
            <a:endParaRPr lang="en-US" b="1" dirty="0" smtClean="0"/>
          </a:p>
          <a:p>
            <a:pPr marL="457200" lvl="1" indent="0">
              <a:buNone/>
            </a:pPr>
            <a:endParaRPr lang="en-US" dirty="0"/>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11</a:t>
            </a:fld>
            <a:endParaRPr lang="en-US"/>
          </a:p>
        </p:txBody>
      </p:sp>
    </p:spTree>
    <p:extLst>
      <p:ext uri="{BB962C8B-B14F-4D97-AF65-F5344CB8AC3E}">
        <p14:creationId xmlns:p14="http://schemas.microsoft.com/office/powerpoint/2010/main" val="171000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Best </a:t>
            </a:r>
            <a:r>
              <a:rPr lang="en-US" dirty="0" smtClean="0"/>
              <a:t>on datasets</a:t>
            </a:r>
            <a:r>
              <a:rPr lang="en-US" dirty="0"/>
              <a:t> </a:t>
            </a:r>
            <a:r>
              <a:rPr lang="en-US" dirty="0" smtClean="0"/>
              <a:t>with </a:t>
            </a:r>
            <a:r>
              <a:rPr lang="en-US" dirty="0"/>
              <a:t>many </a:t>
            </a:r>
            <a:r>
              <a:rPr lang="en-US" dirty="0" smtClean="0"/>
              <a:t>individuals (no dependence on how many)</a:t>
            </a:r>
          </a:p>
          <a:p>
            <a:r>
              <a:rPr lang="en-US" dirty="0" smtClean="0"/>
              <a:t>Best on large datasets (for small datasets, use </a:t>
            </a:r>
            <a:r>
              <a:rPr lang="en-US" dirty="0" smtClean="0">
                <a:solidFill>
                  <a:schemeClr val="bg2"/>
                </a:solidFill>
              </a:rPr>
              <a:t>[Li et al.])</a:t>
            </a:r>
          </a:p>
          <a:p>
            <a:r>
              <a:rPr lang="en-US" dirty="0" smtClean="0"/>
              <a:t>Best </a:t>
            </a:r>
            <a:r>
              <a:rPr lang="en-US" dirty="0" err="1" smtClean="0"/>
              <a:t>realtively</a:t>
            </a:r>
            <a:r>
              <a:rPr lang="en-US" dirty="0" smtClean="0"/>
              <a:t> small </a:t>
            </a:r>
            <a:r>
              <a:rPr lang="en-US" dirty="0" smtClean="0"/>
              <a:t>query </a:t>
            </a:r>
            <a:r>
              <a:rPr lang="en-US" dirty="0" smtClean="0"/>
              <a:t>workloads (for large query workloads, use multiplicative weights </a:t>
            </a:r>
            <a:r>
              <a:rPr lang="en-US" dirty="0" smtClean="0">
                <a:solidFill>
                  <a:schemeClr val="bg2"/>
                </a:solidFill>
              </a:rPr>
              <a:t>[</a:t>
            </a:r>
            <a:r>
              <a:rPr lang="en-US" dirty="0" err="1" smtClean="0">
                <a:solidFill>
                  <a:schemeClr val="bg2"/>
                </a:solidFill>
              </a:rPr>
              <a:t>Hardt</a:t>
            </a:r>
            <a:r>
              <a:rPr lang="en-US" dirty="0" smtClean="0">
                <a:solidFill>
                  <a:schemeClr val="bg2"/>
                </a:solidFill>
              </a:rPr>
              <a:t>, </a:t>
            </a:r>
            <a:r>
              <a:rPr lang="en-US" dirty="0" err="1" smtClean="0">
                <a:solidFill>
                  <a:schemeClr val="bg2"/>
                </a:solidFill>
              </a:rPr>
              <a:t>Ligett</a:t>
            </a:r>
            <a:r>
              <a:rPr lang="en-US" dirty="0" smtClean="0">
                <a:solidFill>
                  <a:schemeClr val="bg2"/>
                </a:solidFill>
              </a:rPr>
              <a:t> Mcsherry’12]</a:t>
            </a:r>
            <a:r>
              <a:rPr lang="en-US" dirty="0" smtClean="0"/>
              <a:t>)</a:t>
            </a:r>
          </a:p>
          <a:p>
            <a:r>
              <a:rPr lang="en-US" dirty="0" smtClean="0"/>
              <a:t>Fairly </a:t>
            </a:r>
            <a:r>
              <a:rPr lang="en-US" dirty="0"/>
              <a:t>fast (matrix multiplications and inversions)</a:t>
            </a:r>
          </a:p>
          <a:p>
            <a:pPr lvl="1"/>
            <a:r>
              <a:rPr lang="en-US" dirty="0"/>
              <a:t>Faster when </a:t>
            </a:r>
            <a:r>
              <a:rPr lang="en-US" dirty="0">
                <a:solidFill>
                  <a:schemeClr val="bg2"/>
                </a:solidFill>
              </a:rPr>
              <a:t>S</a:t>
            </a:r>
            <a:r>
              <a:rPr lang="en-US" dirty="0"/>
              <a:t> is e.g. Fourier, since can use </a:t>
            </a:r>
            <a:r>
              <a:rPr lang="en-US" dirty="0" smtClean="0"/>
              <a:t>FFT</a:t>
            </a:r>
          </a:p>
          <a:p>
            <a:pPr lvl="1"/>
            <a:r>
              <a:rPr lang="en-US" dirty="0" smtClean="0"/>
              <a:t>Adds negligible computational overhead to the computation of queries themselves</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12</a:t>
            </a:fld>
            <a:endParaRPr lang="en-US"/>
          </a:p>
        </p:txBody>
      </p:sp>
    </p:spTree>
    <p:extLst>
      <p:ext uri="{BB962C8B-B14F-4D97-AF65-F5344CB8AC3E}">
        <p14:creationId xmlns:p14="http://schemas.microsoft.com/office/powerpoint/2010/main" val="11361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95400"/>
                <a:ext cx="7620000" cy="1752599"/>
              </a:xfrm>
              <a:ln w="25400">
                <a:solidFill>
                  <a:srgbClr val="0070C0"/>
                </a:solidFill>
              </a:ln>
            </p:spPr>
            <p:txBody>
              <a:bodyPr>
                <a:normAutofit/>
              </a:bodyPr>
              <a:lstStyle/>
              <a:p>
                <a:pPr marL="0" indent="0">
                  <a:buNone/>
                </a:pPr>
                <a14:m>
                  <m:oMath xmlns:m="http://schemas.openxmlformats.org/officeDocument/2006/math">
                    <m:r>
                      <a:rPr lang="en-US" sz="2800" b="1" i="1" u="sng" smtClean="0">
                        <a:solidFill>
                          <a:srgbClr val="FF0000"/>
                        </a:solidFill>
                        <a:latin typeface="Cambria Math"/>
                      </a:rPr>
                      <m:t>𝝐</m:t>
                    </m:r>
                  </m:oMath>
                </a14:m>
                <a:r>
                  <a:rPr lang="en-US" sz="2800" u="sng" dirty="0">
                    <a:solidFill>
                      <a:srgbClr val="FF0000"/>
                    </a:solidFill>
                  </a:rPr>
                  <a:t>-differential </a:t>
                </a:r>
                <a:r>
                  <a:rPr lang="en-US" sz="2800" u="sng" dirty="0" smtClean="0">
                    <a:solidFill>
                      <a:srgbClr val="FF0000"/>
                    </a:solidFill>
                  </a:rPr>
                  <a:t>privacy</a:t>
                </a:r>
                <a:endParaRPr lang="en-US" sz="2800" u="sng" dirty="0" smtClean="0"/>
              </a:p>
              <a:p>
                <a:pPr marL="0" indent="0">
                  <a:buNone/>
                </a:pPr>
                <a:r>
                  <a:rPr lang="en-US" sz="2800" dirty="0" smtClean="0"/>
                  <a:t>For </a:t>
                </a:r>
                <a:r>
                  <a:rPr lang="en-US" sz="2800" dirty="0"/>
                  <a:t>all pairs of </a:t>
                </a:r>
                <a:r>
                  <a:rPr lang="en-US" sz="2800" dirty="0">
                    <a:solidFill>
                      <a:srgbClr val="00B050"/>
                    </a:solidFill>
                  </a:rPr>
                  <a:t>neighbors </a:t>
                </a:r>
                <a14:m>
                  <m:oMath xmlns:m="http://schemas.openxmlformats.org/officeDocument/2006/math">
                    <m:r>
                      <a:rPr lang="en-US" sz="2800" b="1" i="1" smtClean="0">
                        <a:latin typeface="Cambria Math"/>
                      </a:rPr>
                      <m:t>𝑫</m:t>
                    </m:r>
                    <m:r>
                      <a:rPr lang="en-US" sz="2800" i="1">
                        <a:latin typeface="Cambria Math"/>
                      </a:rPr>
                      <m:t>, </m:t>
                    </m:r>
                    <m:r>
                      <a:rPr lang="en-US" sz="2800" b="1" i="1" smtClean="0">
                        <a:latin typeface="Cambria Math"/>
                      </a:rPr>
                      <m:t>𝑫</m:t>
                    </m:r>
                    <m:r>
                      <a:rPr lang="en-US" sz="2800" b="1" i="1">
                        <a:latin typeface="Cambria Math"/>
                      </a:rPr>
                      <m:t>′</m:t>
                    </m:r>
                  </m:oMath>
                </a14:m>
                <a:r>
                  <a:rPr lang="en-US" sz="2800" dirty="0"/>
                  <a:t> and all </a:t>
                </a:r>
                <a:r>
                  <a:rPr lang="en-US" sz="2800" dirty="0" smtClean="0"/>
                  <a:t>outputs </a:t>
                </a:r>
                <a:r>
                  <a:rPr lang="en-US" sz="2800" b="1" dirty="0">
                    <a:solidFill>
                      <a:schemeClr val="bg2"/>
                    </a:solidFill>
                  </a:rPr>
                  <a:t>S</a:t>
                </a:r>
                <a:r>
                  <a:rPr lang="en-US" sz="2800" dirty="0"/>
                  <a:t>:</a:t>
                </a:r>
              </a:p>
              <a:p>
                <a:endParaRPr lang="en-US" dirty="0" smtClean="0"/>
              </a:p>
              <a:p>
                <a:endParaRPr lang="en-US" dirty="0" smtClean="0"/>
              </a:p>
              <a:p>
                <a:pPr marL="0" indent="0">
                  <a:buNone/>
                </a:pPr>
                <a:endParaRPr lang="en-US" dirty="0" smtClean="0"/>
              </a:p>
              <a:p>
                <a:endParaRPr lang="en-US"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95400"/>
                <a:ext cx="7620000" cy="1752599"/>
              </a:xfrm>
              <a:blipFill rotWithShape="1">
                <a:blip r:embed="rId3"/>
                <a:stretch>
                  <a:fillRect l="-1515" t="-2405"/>
                </a:stretch>
              </a:blipFill>
              <a:ln w="25400">
                <a:solidFill>
                  <a:srgbClr val="0070C0"/>
                </a:solidFill>
              </a:ln>
            </p:spPr>
            <p:txBody>
              <a:bodyPr/>
              <a:lstStyle/>
              <a:p>
                <a:r>
                  <a:rPr lang="en-US">
                    <a:noFill/>
                  </a:rPr>
                  <a:t> </a:t>
                </a:r>
              </a:p>
            </p:txBody>
          </p:sp>
        </mc:Fallback>
      </mc:AlternateContent>
      <p:sp>
        <p:nvSpPr>
          <p:cNvPr id="2" name="Title 1"/>
          <p:cNvSpPr>
            <a:spLocks noGrp="1"/>
          </p:cNvSpPr>
          <p:nvPr>
            <p:ph type="title"/>
          </p:nvPr>
        </p:nvSpPr>
        <p:spPr>
          <a:xfrm>
            <a:off x="304800" y="274638"/>
            <a:ext cx="8534400" cy="1143000"/>
          </a:xfrm>
        </p:spPr>
        <p:txBody>
          <a:bodyPr>
            <a:normAutofit/>
          </a:bodyPr>
          <a:lstStyle/>
          <a:p>
            <a:pPr lvl="1"/>
            <a:r>
              <a:rPr lang="en-US" dirty="0" smtClean="0"/>
              <a:t>Differential privacy in databases</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38201" y="2276646"/>
                <a:ext cx="731519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3600" i="1" smtClean="0">
                              <a:latin typeface="Cambria Math"/>
                            </a:rPr>
                          </m:ctrlPr>
                        </m:funcPr>
                        <m:fName>
                          <m:r>
                            <a:rPr lang="en-US" sz="3600" b="0" i="1" smtClean="0">
                              <a:latin typeface="Cambria Math"/>
                            </a:rPr>
                            <m:t>𝑃𝑟</m:t>
                          </m:r>
                        </m:fName>
                        <m:e>
                          <m:d>
                            <m:dPr>
                              <m:begChr m:val="["/>
                              <m:endChr m:val="]"/>
                              <m:ctrlPr>
                                <a:rPr lang="en-US" sz="3600" i="1">
                                  <a:latin typeface="Cambria Math"/>
                                </a:rPr>
                              </m:ctrlPr>
                            </m:dPr>
                            <m:e>
                              <m:r>
                                <a:rPr lang="en-US" sz="3600" i="1">
                                  <a:latin typeface="Cambria Math"/>
                                </a:rPr>
                                <m:t>𝐴</m:t>
                              </m:r>
                              <m:d>
                                <m:dPr>
                                  <m:ctrlPr>
                                    <a:rPr lang="en-US" sz="3600" i="1">
                                      <a:latin typeface="Cambria Math"/>
                                    </a:rPr>
                                  </m:ctrlPr>
                                </m:dPr>
                                <m:e>
                                  <m:r>
                                    <a:rPr lang="en-US" sz="3600" b="1" i="1" smtClean="0">
                                      <a:latin typeface="Cambria Math"/>
                                    </a:rPr>
                                    <m:t>𝑫</m:t>
                                  </m:r>
                                </m:e>
                              </m:d>
                              <m:r>
                                <a:rPr lang="en-US" sz="3600" b="1" i="1" smtClean="0">
                                  <a:latin typeface="Cambria Math"/>
                                </a:rPr>
                                <m:t>=</m:t>
                              </m:r>
                              <m:r>
                                <a:rPr lang="en-US" sz="3600" b="1" i="1" smtClean="0">
                                  <a:solidFill>
                                    <a:schemeClr val="bg2"/>
                                  </a:solidFill>
                                  <a:latin typeface="Cambria Math"/>
                                </a:rPr>
                                <m:t>𝑺</m:t>
                              </m:r>
                            </m:e>
                          </m:d>
                        </m:e>
                      </m:func>
                      <m:r>
                        <a:rPr lang="en-US" sz="3600" i="1">
                          <a:latin typeface="Cambria Math"/>
                        </a:rPr>
                        <m:t>≤</m:t>
                      </m:r>
                      <m:sSup>
                        <m:sSupPr>
                          <m:ctrlPr>
                            <a:rPr lang="en-US" sz="3600" i="1" smtClean="0">
                              <a:solidFill>
                                <a:srgbClr val="FF0000"/>
                              </a:solidFill>
                              <a:latin typeface="Cambria Math"/>
                            </a:rPr>
                          </m:ctrlPr>
                        </m:sSupPr>
                        <m:e>
                          <m:r>
                            <a:rPr lang="en-US" sz="3600" i="1">
                              <a:solidFill>
                                <a:srgbClr val="FF0000"/>
                              </a:solidFill>
                              <a:latin typeface="Cambria Math"/>
                            </a:rPr>
                            <m:t>𝑒</m:t>
                          </m:r>
                        </m:e>
                        <m:sup>
                          <m:r>
                            <a:rPr lang="en-US" sz="3600" i="1">
                              <a:solidFill>
                                <a:srgbClr val="FF0000"/>
                              </a:solidFill>
                              <a:latin typeface="Cambria Math"/>
                            </a:rPr>
                            <m:t>𝜖</m:t>
                          </m:r>
                        </m:sup>
                      </m:sSup>
                      <m:func>
                        <m:funcPr>
                          <m:ctrlPr>
                            <a:rPr lang="en-US" sz="3600" i="1">
                              <a:latin typeface="Cambria Math"/>
                            </a:rPr>
                          </m:ctrlPr>
                        </m:funcPr>
                        <m:fName>
                          <m:r>
                            <m:rPr>
                              <m:sty m:val="p"/>
                            </m:rPr>
                            <a:rPr lang="en-US" sz="3600">
                              <a:latin typeface="Cambria Math"/>
                            </a:rPr>
                            <m:t>Pr</m:t>
                          </m:r>
                        </m:fName>
                        <m:e>
                          <m:d>
                            <m:dPr>
                              <m:begChr m:val="["/>
                              <m:endChr m:val="]"/>
                              <m:ctrlPr>
                                <a:rPr lang="en-US" sz="3600" i="1">
                                  <a:latin typeface="Cambria Math"/>
                                </a:rPr>
                              </m:ctrlPr>
                            </m:dPr>
                            <m:e>
                              <m:r>
                                <a:rPr lang="en-US" sz="3600" i="1">
                                  <a:latin typeface="Cambria Math"/>
                                </a:rPr>
                                <m:t>𝐴</m:t>
                              </m:r>
                              <m:d>
                                <m:dPr>
                                  <m:ctrlPr>
                                    <a:rPr lang="en-US" sz="3600" i="1">
                                      <a:latin typeface="Cambria Math"/>
                                    </a:rPr>
                                  </m:ctrlPr>
                                </m:dPr>
                                <m:e>
                                  <m:sSup>
                                    <m:sSupPr>
                                      <m:ctrlPr>
                                        <a:rPr lang="en-US" sz="3600" i="1">
                                          <a:latin typeface="Cambria Math"/>
                                        </a:rPr>
                                      </m:ctrlPr>
                                    </m:sSupPr>
                                    <m:e>
                                      <m:r>
                                        <a:rPr lang="en-US" sz="3600" b="1" i="1" smtClean="0">
                                          <a:latin typeface="Cambria Math"/>
                                        </a:rPr>
                                        <m:t>𝑫</m:t>
                                      </m:r>
                                    </m:e>
                                    <m:sup>
                                      <m:r>
                                        <a:rPr lang="en-US" sz="3600" i="1">
                                          <a:latin typeface="Cambria Math"/>
                                        </a:rPr>
                                        <m:t>′</m:t>
                                      </m:r>
                                    </m:sup>
                                  </m:sSup>
                                </m:e>
                              </m:d>
                              <m:r>
                                <a:rPr lang="en-US" sz="3600" b="1" i="1" smtClean="0">
                                  <a:latin typeface="Cambria Math"/>
                                </a:rPr>
                                <m:t>=</m:t>
                              </m:r>
                              <m:r>
                                <a:rPr lang="en-US" sz="3600" b="1" i="1" smtClean="0">
                                  <a:solidFill>
                                    <a:schemeClr val="bg2"/>
                                  </a:solidFill>
                                  <a:latin typeface="Cambria Math"/>
                                </a:rPr>
                                <m:t>𝑺</m:t>
                              </m:r>
                            </m:e>
                          </m:d>
                        </m:e>
                      </m:fun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1" y="2276646"/>
                <a:ext cx="7315199" cy="646331"/>
              </a:xfrm>
              <a:prstGeom prst="rect">
                <a:avLst/>
              </a:prstGeom>
              <a:blipFill rotWithShape="1">
                <a:blip r:embed="rId4"/>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B953FC-EC05-49C0-9391-7764A095E57B}" type="slidenum">
              <a:rPr lang="en-US" smtClean="0"/>
              <a:t>2</a:t>
            </a:fld>
            <a:endParaRPr lang="en-US"/>
          </a:p>
        </p:txBody>
      </p:sp>
      <p:grpSp>
        <p:nvGrpSpPr>
          <p:cNvPr id="115" name="Group 114"/>
          <p:cNvGrpSpPr/>
          <p:nvPr/>
        </p:nvGrpSpPr>
        <p:grpSpPr>
          <a:xfrm>
            <a:off x="1086547" y="4424862"/>
            <a:ext cx="6143210" cy="2433138"/>
            <a:chOff x="1955766" y="5715000"/>
            <a:chExt cx="4771610" cy="1671138"/>
          </a:xfrm>
        </p:grpSpPr>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766" y="5715000"/>
              <a:ext cx="4771610" cy="167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TextBox 113"/>
            <p:cNvSpPr txBox="1"/>
            <p:nvPr/>
          </p:nvSpPr>
          <p:spPr>
            <a:xfrm>
              <a:off x="2489745" y="6021838"/>
              <a:ext cx="733612" cy="359360"/>
            </a:xfrm>
            <a:prstGeom prst="rect">
              <a:avLst/>
            </a:prstGeom>
            <a:noFill/>
          </p:spPr>
          <p:txBody>
            <a:bodyPr wrap="none" rtlCol="0">
              <a:spAutoFit/>
            </a:bodyPr>
            <a:lstStyle/>
            <a:p>
              <a:r>
                <a:rPr lang="en-US" sz="2800" dirty="0" smtClean="0"/>
                <a:t>A(D)</a:t>
              </a:r>
              <a:endParaRPr lang="en-US" sz="2800" dirty="0"/>
            </a:p>
          </p:txBody>
        </p:sp>
        <p:sp>
          <p:nvSpPr>
            <p:cNvPr id="117" name="TextBox 116"/>
            <p:cNvSpPr txBox="1"/>
            <p:nvPr/>
          </p:nvSpPr>
          <p:spPr>
            <a:xfrm>
              <a:off x="5320361" y="6027349"/>
              <a:ext cx="810809" cy="359360"/>
            </a:xfrm>
            <a:prstGeom prst="rect">
              <a:avLst/>
            </a:prstGeom>
            <a:noFill/>
          </p:spPr>
          <p:txBody>
            <a:bodyPr wrap="none" rtlCol="0">
              <a:spAutoFit/>
            </a:bodyPr>
            <a:lstStyle/>
            <a:p>
              <a:r>
                <a:rPr lang="en-US" sz="2800" dirty="0" smtClean="0"/>
                <a:t>A(D’)</a:t>
              </a:r>
              <a:endParaRPr lang="en-US" sz="2800" dirty="0"/>
            </a:p>
          </p:txBody>
        </p:sp>
      </p:grpSp>
      <mc:AlternateContent xmlns:mc="http://schemas.openxmlformats.org/markup-compatibility/2006" xmlns:a14="http://schemas.microsoft.com/office/drawing/2010/main">
        <mc:Choice Requires="a14">
          <p:sp>
            <p:nvSpPr>
              <p:cNvPr id="12" name="Content Placeholder 2"/>
              <p:cNvSpPr txBox="1">
                <a:spLocks/>
              </p:cNvSpPr>
              <p:nvPr/>
            </p:nvSpPr>
            <p:spPr bwMode="auto">
              <a:xfrm>
                <a:off x="406078" y="3168720"/>
                <a:ext cx="8534400" cy="1312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bg2"/>
                  </a:buClr>
                  <a:buFont typeface="Symbol" pitchFamily="18"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Arial" charset="0"/>
                  <a:buChar char="–"/>
                  <a:defRPr sz="22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marL="342900" lvl="1" indent="-342900">
                  <a:buSzTx/>
                  <a:buFont typeface="Symbol" pitchFamily="18" charset="2"/>
                  <a:buChar char="¨"/>
                </a:pPr>
                <a14:m>
                  <m:oMath xmlns:m="http://schemas.openxmlformats.org/officeDocument/2006/math">
                    <m:r>
                      <a:rPr lang="en-US" sz="2800" b="1" i="1" dirty="0" smtClean="0">
                        <a:solidFill>
                          <a:srgbClr val="FF0000"/>
                        </a:solidFill>
                        <a:latin typeface="Cambria Math"/>
                      </a:rPr>
                      <m:t>𝝐</m:t>
                    </m:r>
                    <m:r>
                      <a:rPr lang="en-US" sz="2800" b="1" i="1" dirty="0" smtClean="0">
                        <a:solidFill>
                          <a:srgbClr val="FF0000"/>
                        </a:solidFill>
                        <a:latin typeface="Cambria Math"/>
                      </a:rPr>
                      <m:t> −</m:t>
                    </m:r>
                  </m:oMath>
                </a14:m>
                <a:r>
                  <a:rPr lang="en-US" sz="2800" b="1" i="0" dirty="0" smtClean="0">
                    <a:solidFill>
                      <a:srgbClr val="FF0000"/>
                    </a:solidFill>
                    <a:latin typeface="+mj-lt"/>
                  </a:rPr>
                  <a:t>privacy budget</a:t>
                </a:r>
                <a:endParaRPr lang="en-US" sz="2800" dirty="0" smtClean="0"/>
              </a:p>
              <a:p>
                <a:pPr marL="342900" lvl="1" indent="-342900">
                  <a:buSzTx/>
                  <a:buFont typeface="Symbol" pitchFamily="18" charset="2"/>
                  <a:buChar char="¨"/>
                </a:pPr>
                <a:r>
                  <a:rPr lang="en-US" sz="2800" b="0" dirty="0" smtClean="0"/>
                  <a:t>Probability </a:t>
                </a:r>
                <a:r>
                  <a:rPr lang="en-US" sz="2800" b="0" dirty="0"/>
                  <a:t>is over the randomness of </a:t>
                </a:r>
                <a:r>
                  <a:rPr lang="en-US" sz="2800" b="0" dirty="0" smtClean="0"/>
                  <a:t>A</a:t>
                </a:r>
              </a:p>
              <a:p>
                <a:pPr marL="342900" lvl="1" indent="-342900">
                  <a:buSzTx/>
                  <a:buFont typeface="Symbol" pitchFamily="18" charset="2"/>
                  <a:buChar char="¨"/>
                </a:pPr>
                <a:r>
                  <a:rPr lang="en-US" sz="2800" b="0" dirty="0"/>
                  <a:t>R</a:t>
                </a:r>
                <a:r>
                  <a:rPr lang="en-US" sz="2800" b="0" dirty="0" smtClean="0"/>
                  <a:t>equires the </a:t>
                </a:r>
                <a:r>
                  <a:rPr lang="en-US" sz="2800" b="0" dirty="0"/>
                  <a:t>distributions </a:t>
                </a:r>
                <a:r>
                  <a:rPr lang="en-US" sz="2800" b="0" dirty="0" smtClean="0"/>
                  <a:t>to be </a:t>
                </a:r>
                <a:r>
                  <a:rPr lang="en-US" sz="2800" b="0" dirty="0"/>
                  <a:t>close:</a:t>
                </a:r>
              </a:p>
              <a:p>
                <a:pPr marL="342900" lvl="1" indent="-342900">
                  <a:buSzTx/>
                  <a:buFont typeface="Symbol" pitchFamily="18" charset="2"/>
                  <a:buChar char="¨"/>
                </a:pPr>
                <a:endParaRPr lang="en-US" sz="2800" b="0" dirty="0"/>
              </a:p>
              <a:p>
                <a:endParaRPr lang="en-US" sz="2800" b="1" kern="0" dirty="0" smtClean="0">
                  <a:solidFill>
                    <a:srgbClr val="00B050"/>
                  </a:solidFill>
                </a:endParaRPr>
              </a:p>
            </p:txBody>
          </p:sp>
        </mc:Choice>
        <mc:Fallback xmlns="">
          <p:sp>
            <p:nvSpPr>
              <p:cNvPr id="12" name="Content Placeholder 2"/>
              <p:cNvSpPr txBox="1">
                <a:spLocks noRot="1" noChangeAspect="1" noMove="1" noResize="1" noEditPoints="1" noAdjustHandles="1" noChangeArrowheads="1" noChangeShapeType="1" noTextEdit="1"/>
              </p:cNvSpPr>
              <p:nvPr/>
            </p:nvSpPr>
            <p:spPr bwMode="auto">
              <a:xfrm>
                <a:off x="406078" y="3168720"/>
                <a:ext cx="8534400" cy="1312644"/>
              </a:xfrm>
              <a:prstGeom prst="rect">
                <a:avLst/>
              </a:prstGeom>
              <a:blipFill rotWithShape="1">
                <a:blip r:embed="rId6"/>
                <a:stretch>
                  <a:fillRect l="-1357" t="-10233" b="-418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84050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Linear Queries</a:t>
            </a:r>
            <a:endParaRPr lang="en-US" dirty="0"/>
          </a:p>
        </p:txBody>
      </p:sp>
      <p:sp>
        <p:nvSpPr>
          <p:cNvPr id="3" name="Content Placeholder 2"/>
          <p:cNvSpPr>
            <a:spLocks noGrp="1"/>
          </p:cNvSpPr>
          <p:nvPr>
            <p:ph idx="1"/>
          </p:nvPr>
        </p:nvSpPr>
        <p:spPr/>
        <p:txBody>
          <a:bodyPr/>
          <a:lstStyle/>
          <a:p>
            <a:r>
              <a:rPr lang="en-US" dirty="0" smtClean="0">
                <a:solidFill>
                  <a:srgbClr val="C00000"/>
                </a:solidFill>
              </a:rPr>
              <a:t>Linear queries </a:t>
            </a:r>
            <a:r>
              <a:rPr lang="en-US" dirty="0" smtClean="0"/>
              <a:t>capture many common cases for data release</a:t>
            </a:r>
          </a:p>
          <a:p>
            <a:pPr lvl="1"/>
            <a:r>
              <a:rPr lang="en-US" dirty="0" smtClean="0"/>
              <a:t>Data is represented as a vector </a:t>
            </a:r>
            <a:r>
              <a:rPr lang="en-US" dirty="0" smtClean="0">
                <a:solidFill>
                  <a:schemeClr val="bg2"/>
                </a:solidFill>
              </a:rPr>
              <a:t>x (histogram)</a:t>
            </a:r>
          </a:p>
          <a:p>
            <a:pPr lvl="1"/>
            <a:r>
              <a:rPr lang="en-US" dirty="0" smtClean="0"/>
              <a:t>Want to release answers to linear combinations of entries of </a:t>
            </a:r>
            <a:r>
              <a:rPr lang="en-US" dirty="0" smtClean="0">
                <a:solidFill>
                  <a:schemeClr val="bg2"/>
                </a:solidFill>
              </a:rPr>
              <a:t>x</a:t>
            </a:r>
          </a:p>
          <a:p>
            <a:pPr lvl="1"/>
            <a:r>
              <a:rPr lang="en-US" dirty="0" smtClean="0"/>
              <a:t>Model queries as matrix </a:t>
            </a:r>
            <a:r>
              <a:rPr lang="en-US" dirty="0" smtClean="0">
                <a:solidFill>
                  <a:schemeClr val="bg2"/>
                </a:solidFill>
              </a:rPr>
              <a:t>Q</a:t>
            </a:r>
            <a:r>
              <a:rPr lang="en-US" dirty="0" smtClean="0"/>
              <a:t>, want to know </a:t>
            </a:r>
            <a:r>
              <a:rPr lang="en-US" dirty="0" smtClean="0">
                <a:solidFill>
                  <a:schemeClr val="bg2"/>
                </a:solidFill>
              </a:rPr>
              <a:t>y=</a:t>
            </a:r>
            <a:r>
              <a:rPr lang="en-US" dirty="0" err="1" smtClean="0">
                <a:solidFill>
                  <a:schemeClr val="bg2"/>
                </a:solidFill>
              </a:rPr>
              <a:t>Qx</a:t>
            </a:r>
            <a:endParaRPr lang="en-US" dirty="0" smtClean="0">
              <a:solidFill>
                <a:schemeClr val="bg2"/>
              </a:solidFill>
            </a:endParaRPr>
          </a:p>
          <a:p>
            <a:pPr lvl="1"/>
            <a:r>
              <a:rPr lang="en-US" dirty="0" smtClean="0"/>
              <a:t>Examples: histograms, contingency </a:t>
            </a:r>
            <a:r>
              <a:rPr lang="en-US" dirty="0"/>
              <a:t>tables in statistics</a:t>
            </a:r>
          </a:p>
          <a:p>
            <a:pPr lvl="1"/>
            <a:endParaRPr lang="en-US" dirty="0">
              <a:solidFill>
                <a:schemeClr val="bg2"/>
              </a:solidFill>
            </a:endParaRPr>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3</a:t>
            </a:fld>
            <a:endParaRPr lang="en-US" dirty="0"/>
          </a:p>
        </p:txBody>
      </p:sp>
      <p:graphicFrame>
        <p:nvGraphicFramePr>
          <p:cNvPr id="7" name="Table 6"/>
          <p:cNvGraphicFramePr>
            <a:graphicFrameLocks noGrp="1"/>
          </p:cNvGraphicFramePr>
          <p:nvPr/>
        </p:nvGraphicFramePr>
        <p:xfrm>
          <a:off x="2438400" y="3886200"/>
          <a:ext cx="3124200" cy="2194560"/>
        </p:xfrm>
        <a:graphic>
          <a:graphicData uri="http://schemas.openxmlformats.org/drawingml/2006/table">
            <a:tbl>
              <a:tblPr firstRow="1" bandRow="1">
                <a:tableStyleId>{F5AB1C69-6EDB-4FF4-983F-18BD219EF322}</a:tableStyleId>
              </a:tblPr>
              <a:tblGrid>
                <a:gridCol w="390525"/>
                <a:gridCol w="390525"/>
                <a:gridCol w="390525"/>
                <a:gridCol w="390525"/>
                <a:gridCol w="390525"/>
                <a:gridCol w="390525"/>
                <a:gridCol w="390525"/>
                <a:gridCol w="390525"/>
              </a:tblGrid>
              <a:tr h="231140">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r>
              <a:tr h="231140">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r>
              <a:tr h="231140">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r>
              <a:tr h="231140">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r>
              <a:tr h="231140">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r>
              <a:tr h="231140">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0</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c>
                  <a:txBody>
                    <a:bodyPr/>
                    <a:lstStyle/>
                    <a:p>
                      <a:pPr algn="ctr"/>
                      <a:r>
                        <a:rPr lang="en-US" b="0" dirty="0" smtClean="0">
                          <a:solidFill>
                            <a:schemeClr val="bg2"/>
                          </a:solidFill>
                        </a:rPr>
                        <a:t>1</a:t>
                      </a:r>
                      <a:endParaRPr lang="en-US" b="0" dirty="0">
                        <a:solidFill>
                          <a:schemeClr val="bg2"/>
                        </a:solidFill>
                      </a:endParaRPr>
                    </a:p>
                  </a:txBody>
                  <a:tcPr/>
                </a:tc>
              </a:tr>
            </a:tbl>
          </a:graphicData>
        </a:graphic>
      </p:graphicFrame>
      <p:sp>
        <p:nvSpPr>
          <p:cNvPr id="8" name="TextBox 7"/>
          <p:cNvSpPr txBox="1"/>
          <p:nvPr/>
        </p:nvSpPr>
        <p:spPr>
          <a:xfrm>
            <a:off x="1676400" y="3407589"/>
            <a:ext cx="6477000" cy="2739211"/>
          </a:xfrm>
          <a:prstGeom prst="rect">
            <a:avLst/>
          </a:prstGeom>
          <a:noFill/>
        </p:spPr>
        <p:txBody>
          <a:bodyPr wrap="square" rtlCol="0">
            <a:spAutoFit/>
          </a:bodyPr>
          <a:lstStyle/>
          <a:p>
            <a:r>
              <a:rPr lang="en-US" sz="17200" b="0" dirty="0" smtClean="0">
                <a:solidFill>
                  <a:schemeClr val="bg2"/>
                </a:solidFill>
                <a:latin typeface="Arial" pitchFamily="34" charset="0"/>
                <a:cs typeface="Arial" pitchFamily="34" charset="0"/>
              </a:rPr>
              <a:t>(     )</a:t>
            </a:r>
            <a:endParaRPr lang="en-US" sz="17200" b="0" dirty="0">
              <a:solidFill>
                <a:schemeClr val="bg2"/>
              </a:solidFill>
              <a:latin typeface="Arial" pitchFamily="34" charset="0"/>
              <a:cs typeface="Arial" pitchFamily="34" charset="0"/>
            </a:endParaRPr>
          </a:p>
        </p:txBody>
      </p:sp>
      <p:sp>
        <p:nvSpPr>
          <p:cNvPr id="9" name="TextBox 8"/>
          <p:cNvSpPr txBox="1"/>
          <p:nvPr/>
        </p:nvSpPr>
        <p:spPr>
          <a:xfrm>
            <a:off x="914400" y="4648200"/>
            <a:ext cx="545342" cy="461665"/>
          </a:xfrm>
          <a:prstGeom prst="rect">
            <a:avLst/>
          </a:prstGeom>
          <a:noFill/>
        </p:spPr>
        <p:txBody>
          <a:bodyPr wrap="none" rtlCol="0">
            <a:spAutoFit/>
          </a:bodyPr>
          <a:lstStyle/>
          <a:p>
            <a:r>
              <a:rPr lang="en-US" sz="2400" b="0" dirty="0" smtClean="0">
                <a:solidFill>
                  <a:schemeClr val="bg2"/>
                </a:solidFill>
                <a:latin typeface="+mn-lt"/>
              </a:rPr>
              <a:t>Q=</a:t>
            </a:r>
            <a:endParaRPr lang="en-US" sz="2400" b="0" dirty="0">
              <a:solidFill>
                <a:schemeClr val="bg2"/>
              </a:solidFill>
              <a:latin typeface="+mn-lt"/>
            </a:endParaRPr>
          </a:p>
        </p:txBody>
      </p:sp>
      <p:graphicFrame>
        <p:nvGraphicFramePr>
          <p:cNvPr id="10" name="Table 9"/>
          <p:cNvGraphicFramePr>
            <a:graphicFrameLocks noGrp="1"/>
          </p:cNvGraphicFramePr>
          <p:nvPr/>
        </p:nvGraphicFramePr>
        <p:xfrm>
          <a:off x="8153400" y="3429000"/>
          <a:ext cx="381000" cy="2926080"/>
        </p:xfrm>
        <a:graphic>
          <a:graphicData uri="http://schemas.openxmlformats.org/drawingml/2006/table">
            <a:tbl>
              <a:tblPr firstRow="1" bandRow="1">
                <a:tableStyleId>{F5AB1C69-6EDB-4FF4-983F-18BD219EF322}</a:tableStyleId>
              </a:tblPr>
              <a:tblGrid>
                <a:gridCol w="381000"/>
              </a:tblGrid>
              <a:tr h="0">
                <a:tc>
                  <a:txBody>
                    <a:bodyPr/>
                    <a:lstStyle/>
                    <a:p>
                      <a:r>
                        <a:rPr lang="en-US" sz="1800" b="0" dirty="0" smtClean="0">
                          <a:solidFill>
                            <a:schemeClr val="bg2"/>
                          </a:solidFill>
                        </a:rPr>
                        <a:t>3</a:t>
                      </a:r>
                      <a:endParaRPr lang="en-US" sz="1800" b="0" dirty="0">
                        <a:solidFill>
                          <a:schemeClr val="bg2"/>
                        </a:solidFill>
                      </a:endParaRPr>
                    </a:p>
                  </a:txBody>
                  <a:tcPr/>
                </a:tc>
              </a:tr>
              <a:tr h="0">
                <a:tc>
                  <a:txBody>
                    <a:bodyPr/>
                    <a:lstStyle/>
                    <a:p>
                      <a:r>
                        <a:rPr lang="en-US" sz="1800" b="0" dirty="0" smtClean="0">
                          <a:solidFill>
                            <a:schemeClr val="bg2"/>
                          </a:solidFill>
                        </a:rPr>
                        <a:t>5</a:t>
                      </a:r>
                      <a:endParaRPr lang="en-US" sz="1800" b="0" dirty="0">
                        <a:solidFill>
                          <a:schemeClr val="bg2"/>
                        </a:solidFill>
                      </a:endParaRPr>
                    </a:p>
                  </a:txBody>
                  <a:tcPr/>
                </a:tc>
              </a:tr>
              <a:tr h="0">
                <a:tc>
                  <a:txBody>
                    <a:bodyPr/>
                    <a:lstStyle/>
                    <a:p>
                      <a:r>
                        <a:rPr lang="en-US" sz="1800" b="0" dirty="0" smtClean="0">
                          <a:solidFill>
                            <a:schemeClr val="bg2"/>
                          </a:solidFill>
                        </a:rPr>
                        <a:t>7</a:t>
                      </a:r>
                      <a:endParaRPr lang="en-US" sz="1800" b="0" dirty="0">
                        <a:solidFill>
                          <a:schemeClr val="bg2"/>
                        </a:solidFill>
                      </a:endParaRPr>
                    </a:p>
                  </a:txBody>
                  <a:tcPr/>
                </a:tc>
              </a:tr>
              <a:tr h="0">
                <a:tc>
                  <a:txBody>
                    <a:bodyPr/>
                    <a:lstStyle/>
                    <a:p>
                      <a:r>
                        <a:rPr lang="en-US" sz="1800" b="0" dirty="0" smtClean="0">
                          <a:solidFill>
                            <a:schemeClr val="bg2"/>
                          </a:solidFill>
                        </a:rPr>
                        <a:t>0</a:t>
                      </a:r>
                      <a:endParaRPr lang="en-US" sz="1800" b="0" dirty="0">
                        <a:solidFill>
                          <a:schemeClr val="bg2"/>
                        </a:solidFill>
                      </a:endParaRPr>
                    </a:p>
                  </a:txBody>
                  <a:tcPr/>
                </a:tc>
              </a:tr>
              <a:tr h="0">
                <a:tc>
                  <a:txBody>
                    <a:bodyPr/>
                    <a:lstStyle/>
                    <a:p>
                      <a:r>
                        <a:rPr lang="en-US" sz="1800" b="0" dirty="0" smtClean="0">
                          <a:solidFill>
                            <a:schemeClr val="bg2"/>
                          </a:solidFill>
                        </a:rPr>
                        <a:t>1</a:t>
                      </a:r>
                      <a:endParaRPr lang="en-US" sz="1800" b="0" dirty="0">
                        <a:solidFill>
                          <a:schemeClr val="bg2"/>
                        </a:solidFill>
                      </a:endParaRPr>
                    </a:p>
                  </a:txBody>
                  <a:tcPr/>
                </a:tc>
              </a:tr>
              <a:tr h="0">
                <a:tc>
                  <a:txBody>
                    <a:bodyPr/>
                    <a:lstStyle/>
                    <a:p>
                      <a:r>
                        <a:rPr lang="en-US" sz="1800" b="0" dirty="0" smtClean="0">
                          <a:solidFill>
                            <a:schemeClr val="bg2"/>
                          </a:solidFill>
                        </a:rPr>
                        <a:t>4</a:t>
                      </a:r>
                      <a:endParaRPr lang="en-US" sz="1800" b="0" dirty="0">
                        <a:solidFill>
                          <a:schemeClr val="bg2"/>
                        </a:solidFill>
                      </a:endParaRPr>
                    </a:p>
                  </a:txBody>
                  <a:tcPr/>
                </a:tc>
              </a:tr>
              <a:tr h="0">
                <a:tc>
                  <a:txBody>
                    <a:bodyPr/>
                    <a:lstStyle/>
                    <a:p>
                      <a:r>
                        <a:rPr lang="en-US" sz="1800" b="0" dirty="0" smtClean="0">
                          <a:solidFill>
                            <a:schemeClr val="bg2"/>
                          </a:solidFill>
                        </a:rPr>
                        <a:t>9</a:t>
                      </a:r>
                      <a:endParaRPr lang="en-US" sz="1800" b="0" dirty="0">
                        <a:solidFill>
                          <a:schemeClr val="bg2"/>
                        </a:solidFill>
                      </a:endParaRPr>
                    </a:p>
                  </a:txBody>
                  <a:tcPr/>
                </a:tc>
              </a:tr>
              <a:tr h="0">
                <a:tc>
                  <a:txBody>
                    <a:bodyPr/>
                    <a:lstStyle/>
                    <a:p>
                      <a:r>
                        <a:rPr lang="en-US" sz="1800" b="0" dirty="0" smtClean="0">
                          <a:solidFill>
                            <a:schemeClr val="bg2"/>
                          </a:solidFill>
                        </a:rPr>
                        <a:t>2</a:t>
                      </a:r>
                      <a:endParaRPr lang="en-US" sz="1800" b="0" dirty="0">
                        <a:solidFill>
                          <a:schemeClr val="bg2"/>
                        </a:solidFill>
                      </a:endParaRPr>
                    </a:p>
                  </a:txBody>
                  <a:tcPr/>
                </a:tc>
              </a:tr>
            </a:tbl>
          </a:graphicData>
        </a:graphic>
      </p:graphicFrame>
      <p:sp>
        <p:nvSpPr>
          <p:cNvPr id="11" name="TextBox 10"/>
          <p:cNvSpPr txBox="1"/>
          <p:nvPr/>
        </p:nvSpPr>
        <p:spPr>
          <a:xfrm>
            <a:off x="7467600" y="4572000"/>
            <a:ext cx="471604" cy="461665"/>
          </a:xfrm>
          <a:prstGeom prst="rect">
            <a:avLst/>
          </a:prstGeom>
          <a:noFill/>
        </p:spPr>
        <p:txBody>
          <a:bodyPr wrap="none" rtlCol="0">
            <a:spAutoFit/>
          </a:bodyPr>
          <a:lstStyle/>
          <a:p>
            <a:r>
              <a:rPr lang="en-US" sz="2400" b="0" dirty="0" smtClean="0">
                <a:solidFill>
                  <a:schemeClr val="bg2"/>
                </a:solidFill>
                <a:latin typeface="+mn-lt"/>
              </a:rPr>
              <a:t>x=</a:t>
            </a:r>
            <a:endParaRPr lang="en-US" sz="2400" b="0" dirty="0">
              <a:solidFill>
                <a:schemeClr val="bg2"/>
              </a:solidFill>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Linear Queries</a:t>
            </a:r>
            <a:endParaRPr lang="en-US" dirty="0"/>
          </a:p>
        </p:txBody>
      </p:sp>
      <p:sp>
        <p:nvSpPr>
          <p:cNvPr id="3" name="Content Placeholder 2"/>
          <p:cNvSpPr>
            <a:spLocks noGrp="1"/>
          </p:cNvSpPr>
          <p:nvPr>
            <p:ph idx="1"/>
          </p:nvPr>
        </p:nvSpPr>
        <p:spPr/>
        <p:txBody>
          <a:bodyPr/>
          <a:lstStyle/>
          <a:p>
            <a:r>
              <a:rPr lang="en-US" dirty="0" smtClean="0">
                <a:solidFill>
                  <a:srgbClr val="33CC33"/>
                </a:solidFill>
              </a:rPr>
              <a:t>Basic approach</a:t>
            </a:r>
            <a:r>
              <a:rPr lang="en-US" dirty="0" smtClean="0"/>
              <a:t>:</a:t>
            </a:r>
          </a:p>
          <a:p>
            <a:pPr lvl="1"/>
            <a:r>
              <a:rPr lang="en-US" dirty="0" smtClean="0"/>
              <a:t>Answer each query in </a:t>
            </a:r>
            <a:r>
              <a:rPr lang="en-US" dirty="0" smtClean="0">
                <a:solidFill>
                  <a:schemeClr val="bg2"/>
                </a:solidFill>
              </a:rPr>
              <a:t>Q</a:t>
            </a:r>
            <a:r>
              <a:rPr lang="en-US" dirty="0" smtClean="0"/>
              <a:t> directly, partition the privacy budget </a:t>
            </a:r>
            <a:r>
              <a:rPr lang="en-US" b="1" dirty="0" smtClean="0">
                <a:solidFill>
                  <a:schemeClr val="bg2"/>
                </a:solidFill>
              </a:rPr>
              <a:t>uniformly</a:t>
            </a:r>
            <a:r>
              <a:rPr lang="en-US" dirty="0" smtClean="0"/>
              <a:t> and add </a:t>
            </a:r>
            <a:r>
              <a:rPr lang="en-US" b="1" dirty="0" smtClean="0">
                <a:solidFill>
                  <a:schemeClr val="bg2"/>
                </a:solidFill>
              </a:rPr>
              <a:t>independent</a:t>
            </a:r>
            <a:r>
              <a:rPr lang="en-US" dirty="0" smtClean="0"/>
              <a:t> noise</a:t>
            </a:r>
          </a:p>
          <a:p>
            <a:r>
              <a:rPr lang="en-US" dirty="0" smtClean="0"/>
              <a:t>Basic approach is suboptimal</a:t>
            </a:r>
          </a:p>
          <a:p>
            <a:pPr lvl="1"/>
            <a:r>
              <a:rPr lang="en-US" dirty="0" smtClean="0"/>
              <a:t>Especially when some queries overlap and others are disjoint</a:t>
            </a:r>
          </a:p>
          <a:p>
            <a:r>
              <a:rPr lang="en-US" dirty="0" smtClean="0"/>
              <a:t>Several opportunities for optimization:</a:t>
            </a:r>
          </a:p>
          <a:p>
            <a:pPr lvl="1"/>
            <a:r>
              <a:rPr lang="en-US" dirty="0" smtClean="0"/>
              <a:t>Can assign different privacy budgets to different queries</a:t>
            </a:r>
          </a:p>
          <a:p>
            <a:pPr lvl="1"/>
            <a:r>
              <a:rPr lang="en-US" dirty="0" smtClean="0"/>
              <a:t>Can ask different queries </a:t>
            </a:r>
            <a:r>
              <a:rPr lang="en-US" dirty="0">
                <a:solidFill>
                  <a:schemeClr val="bg2"/>
                </a:solidFill>
              </a:rPr>
              <a:t>S</a:t>
            </a:r>
            <a:r>
              <a:rPr lang="en-US" dirty="0" smtClean="0"/>
              <a:t>, and recombine to answer </a:t>
            </a:r>
            <a:r>
              <a:rPr lang="en-US" dirty="0" smtClean="0">
                <a:solidFill>
                  <a:schemeClr val="bg2"/>
                </a:solidFill>
              </a:rPr>
              <a:t>Q</a:t>
            </a:r>
            <a:endParaRPr lang="en-US" dirty="0">
              <a:solidFill>
                <a:schemeClr val="bg2"/>
              </a:solidFill>
            </a:endParaRPr>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4</a:t>
            </a:fld>
            <a:endParaRPr lang="en-US"/>
          </a:p>
        </p:txBody>
      </p:sp>
      <p:graphicFrame>
        <p:nvGraphicFramePr>
          <p:cNvPr id="5" name="Table 4"/>
          <p:cNvGraphicFramePr>
            <a:graphicFrameLocks noGrp="1"/>
          </p:cNvGraphicFramePr>
          <p:nvPr/>
        </p:nvGraphicFramePr>
        <p:xfrm>
          <a:off x="3505200" y="5257800"/>
          <a:ext cx="1713865" cy="1280160"/>
        </p:xfrm>
        <a:graphic>
          <a:graphicData uri="http://schemas.openxmlformats.org/drawingml/2006/table">
            <a:tbl>
              <a:tblPr firstRow="1" bandRow="1">
                <a:tableStyleId>{F5AB1C69-6EDB-4FF4-983F-18BD219EF322}</a:tableStyleId>
              </a:tblPr>
              <a:tblGrid>
                <a:gridCol w="255905"/>
                <a:gridCol w="208280"/>
                <a:gridCol w="208280"/>
                <a:gridCol w="208280"/>
                <a:gridCol w="208280"/>
                <a:gridCol w="208280"/>
                <a:gridCol w="208280"/>
                <a:gridCol w="208280"/>
              </a:tblGrid>
              <a:tr h="203200">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r>
              <a:tr h="203200">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r>
              <a:tr h="203200">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r>
              <a:tr h="203200">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r>
              <a:tr h="203200">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r>
              <a:tr h="203200">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0</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c>
                  <a:txBody>
                    <a:bodyPr/>
                    <a:lstStyle/>
                    <a:p>
                      <a:pPr algn="ctr"/>
                      <a:r>
                        <a:rPr lang="en-US" sz="800" b="0" dirty="0" smtClean="0">
                          <a:solidFill>
                            <a:schemeClr val="bg2"/>
                          </a:solidFill>
                        </a:rPr>
                        <a:t>1</a:t>
                      </a:r>
                      <a:endParaRPr lang="en-US" sz="800" b="0" dirty="0">
                        <a:solidFill>
                          <a:schemeClr val="bg2"/>
                        </a:solidFill>
                      </a:endParaRPr>
                    </a:p>
                  </a:txBody>
                  <a:tcPr/>
                </a:tc>
              </a:tr>
            </a:tbl>
          </a:graphicData>
        </a:graphic>
      </p:graphicFrame>
      <p:sp>
        <p:nvSpPr>
          <p:cNvPr id="6" name="TextBox 5"/>
          <p:cNvSpPr txBox="1"/>
          <p:nvPr/>
        </p:nvSpPr>
        <p:spPr>
          <a:xfrm>
            <a:off x="3048000" y="5029200"/>
            <a:ext cx="6477000" cy="1569660"/>
          </a:xfrm>
          <a:prstGeom prst="rect">
            <a:avLst/>
          </a:prstGeom>
          <a:noFill/>
        </p:spPr>
        <p:txBody>
          <a:bodyPr wrap="square" rtlCol="0">
            <a:spAutoFit/>
          </a:bodyPr>
          <a:lstStyle/>
          <a:p>
            <a:r>
              <a:rPr lang="en-US" sz="9600" b="0" dirty="0" smtClean="0">
                <a:solidFill>
                  <a:schemeClr val="bg2"/>
                </a:solidFill>
                <a:latin typeface="Arial" pitchFamily="34" charset="0"/>
                <a:cs typeface="Arial" pitchFamily="34" charset="0"/>
              </a:rPr>
              <a:t>(     )</a:t>
            </a:r>
            <a:endParaRPr lang="en-US" sz="9600" b="0" dirty="0">
              <a:solidFill>
                <a:schemeClr val="bg2"/>
              </a:solidFill>
              <a:latin typeface="Arial" pitchFamily="34" charset="0"/>
              <a:cs typeface="Arial" pitchFamily="34" charset="0"/>
            </a:endParaRPr>
          </a:p>
        </p:txBody>
      </p:sp>
      <p:sp>
        <p:nvSpPr>
          <p:cNvPr id="7" name="TextBox 6"/>
          <p:cNvSpPr txBox="1"/>
          <p:nvPr/>
        </p:nvSpPr>
        <p:spPr>
          <a:xfrm>
            <a:off x="2514600" y="5638800"/>
            <a:ext cx="545342" cy="461665"/>
          </a:xfrm>
          <a:prstGeom prst="rect">
            <a:avLst/>
          </a:prstGeom>
          <a:noFill/>
        </p:spPr>
        <p:txBody>
          <a:bodyPr wrap="none" rtlCol="0">
            <a:spAutoFit/>
          </a:bodyPr>
          <a:lstStyle/>
          <a:p>
            <a:r>
              <a:rPr lang="en-US" sz="2400" b="0" dirty="0" smtClean="0">
                <a:solidFill>
                  <a:schemeClr val="bg2"/>
                </a:solidFill>
                <a:latin typeface="+mn-lt"/>
              </a:rPr>
              <a:t>Q=</a:t>
            </a:r>
            <a:endParaRPr lang="en-US" sz="2400" b="0" dirty="0">
              <a:solidFill>
                <a:schemeClr val="bg2"/>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Strategy/Recovery Approach</a:t>
            </a:r>
            <a:endParaRPr lang="en-US" dirty="0"/>
          </a:p>
        </p:txBody>
      </p:sp>
      <p:sp>
        <p:nvSpPr>
          <p:cNvPr id="3" name="Content Placeholder 2"/>
          <p:cNvSpPr>
            <a:spLocks noGrp="1"/>
          </p:cNvSpPr>
          <p:nvPr>
            <p:ph idx="1"/>
          </p:nvPr>
        </p:nvSpPr>
        <p:spPr>
          <a:xfrm>
            <a:off x="381000" y="1143000"/>
            <a:ext cx="8229600" cy="4343400"/>
          </a:xfrm>
        </p:spPr>
        <p:txBody>
          <a:bodyPr/>
          <a:lstStyle/>
          <a:p>
            <a:r>
              <a:rPr lang="en-US" dirty="0" smtClean="0"/>
              <a:t>Pick a strategy matrix </a:t>
            </a:r>
            <a:r>
              <a:rPr lang="en-US" dirty="0" smtClean="0">
                <a:solidFill>
                  <a:schemeClr val="bg2"/>
                </a:solidFill>
              </a:rPr>
              <a:t>S</a:t>
            </a:r>
          </a:p>
          <a:p>
            <a:pPr lvl="1"/>
            <a:r>
              <a:rPr lang="en-US" dirty="0" smtClean="0"/>
              <a:t>Compute </a:t>
            </a:r>
            <a:r>
              <a:rPr lang="en-US" dirty="0" smtClean="0">
                <a:solidFill>
                  <a:schemeClr val="bg2"/>
                </a:solidFill>
              </a:rPr>
              <a:t>z = </a:t>
            </a:r>
            <a:r>
              <a:rPr lang="en-US" dirty="0" err="1" smtClean="0">
                <a:solidFill>
                  <a:schemeClr val="bg2"/>
                </a:solidFill>
              </a:rPr>
              <a:t>Sx</a:t>
            </a:r>
            <a:r>
              <a:rPr lang="en-US" dirty="0" smtClean="0">
                <a:solidFill>
                  <a:schemeClr val="bg2"/>
                </a:solidFill>
              </a:rPr>
              <a:t> + v</a:t>
            </a:r>
          </a:p>
          <a:p>
            <a:endParaRPr lang="en-US" dirty="0" smtClean="0">
              <a:latin typeface="Symbol"/>
            </a:endParaRPr>
          </a:p>
          <a:p>
            <a:pPr lvl="1"/>
            <a:r>
              <a:rPr lang="en-US" dirty="0" smtClean="0"/>
              <a:t>Find </a:t>
            </a:r>
            <a:r>
              <a:rPr lang="en-US" dirty="0" smtClean="0">
                <a:solidFill>
                  <a:schemeClr val="bg2"/>
                </a:solidFill>
              </a:rPr>
              <a:t>R</a:t>
            </a:r>
            <a:r>
              <a:rPr lang="en-US" dirty="0" smtClean="0"/>
              <a:t> so that </a:t>
            </a:r>
            <a:r>
              <a:rPr lang="en-US" dirty="0" smtClean="0">
                <a:solidFill>
                  <a:schemeClr val="bg2"/>
                </a:solidFill>
              </a:rPr>
              <a:t>Q = RS</a:t>
            </a:r>
          </a:p>
          <a:p>
            <a:pPr lvl="1"/>
            <a:r>
              <a:rPr lang="en-US" dirty="0" smtClean="0"/>
              <a:t>Return </a:t>
            </a:r>
            <a:r>
              <a:rPr lang="en-US" dirty="0" smtClean="0">
                <a:solidFill>
                  <a:schemeClr val="bg2"/>
                </a:solidFill>
              </a:rPr>
              <a:t>y = </a:t>
            </a:r>
            <a:r>
              <a:rPr lang="en-US" dirty="0" err="1" smtClean="0">
                <a:solidFill>
                  <a:schemeClr val="bg2"/>
                </a:solidFill>
              </a:rPr>
              <a:t>Rz</a:t>
            </a:r>
            <a:r>
              <a:rPr lang="en-US" dirty="0" smtClean="0">
                <a:solidFill>
                  <a:schemeClr val="bg2"/>
                </a:solidFill>
              </a:rPr>
              <a:t> = </a:t>
            </a:r>
            <a:r>
              <a:rPr lang="en-US" dirty="0" err="1" smtClean="0">
                <a:solidFill>
                  <a:schemeClr val="bg2"/>
                </a:solidFill>
              </a:rPr>
              <a:t>Qx</a:t>
            </a:r>
            <a:r>
              <a:rPr lang="en-US" dirty="0" smtClean="0">
                <a:solidFill>
                  <a:schemeClr val="bg2"/>
                </a:solidFill>
              </a:rPr>
              <a:t> + </a:t>
            </a:r>
            <a:r>
              <a:rPr lang="en-US" dirty="0" err="1" smtClean="0">
                <a:solidFill>
                  <a:schemeClr val="bg2"/>
                </a:solidFill>
              </a:rPr>
              <a:t>Rv</a:t>
            </a:r>
            <a:r>
              <a:rPr lang="en-US" dirty="0" smtClean="0"/>
              <a:t> as the set of answers</a:t>
            </a:r>
          </a:p>
          <a:p>
            <a:pPr lvl="1"/>
            <a:r>
              <a:rPr lang="en-US" dirty="0"/>
              <a:t>A</a:t>
            </a:r>
            <a:r>
              <a:rPr lang="en-US" dirty="0" smtClean="0"/>
              <a:t>ccuracy given by </a:t>
            </a:r>
            <a:r>
              <a:rPr lang="en-US" dirty="0" err="1" smtClean="0">
                <a:solidFill>
                  <a:schemeClr val="bg2"/>
                </a:solidFill>
              </a:rPr>
              <a:t>var</a:t>
            </a:r>
            <a:r>
              <a:rPr lang="en-US" dirty="0" smtClean="0">
                <a:solidFill>
                  <a:schemeClr val="bg2"/>
                </a:solidFill>
              </a:rPr>
              <a:t>(y) = </a:t>
            </a:r>
            <a:r>
              <a:rPr lang="en-US" dirty="0" err="1" smtClean="0">
                <a:solidFill>
                  <a:schemeClr val="bg2"/>
                </a:solidFill>
              </a:rPr>
              <a:t>var</a:t>
            </a:r>
            <a:r>
              <a:rPr lang="en-US" dirty="0" smtClean="0">
                <a:solidFill>
                  <a:schemeClr val="bg2"/>
                </a:solidFill>
              </a:rPr>
              <a:t>(</a:t>
            </a:r>
            <a:r>
              <a:rPr lang="en-US" dirty="0" err="1" smtClean="0">
                <a:solidFill>
                  <a:schemeClr val="bg2"/>
                </a:solidFill>
              </a:rPr>
              <a:t>Rv</a:t>
            </a:r>
            <a:r>
              <a:rPr lang="en-US" dirty="0" smtClean="0">
                <a:solidFill>
                  <a:schemeClr val="bg2"/>
                </a:solidFill>
              </a:rPr>
              <a:t>)</a:t>
            </a:r>
          </a:p>
          <a:p>
            <a:endParaRPr lang="en-US" dirty="0" smtClean="0"/>
          </a:p>
          <a:p>
            <a:pPr marL="0" indent="0">
              <a:buNone/>
            </a:pPr>
            <a:endParaRPr lang="en-US" dirty="0" smtClean="0"/>
          </a:p>
          <a:p>
            <a:pPr marL="0" indent="0">
              <a:buNone/>
            </a:pPr>
            <a:endParaRPr lang="en-US" dirty="0" smtClean="0"/>
          </a:p>
          <a:p>
            <a:r>
              <a:rPr lang="en-US" dirty="0" smtClean="0"/>
              <a:t>Strategies used in prior work:</a:t>
            </a:r>
            <a:endParaRPr lang="en-US" dirty="0"/>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80927324"/>
              </p:ext>
            </p:extLst>
          </p:nvPr>
        </p:nvGraphicFramePr>
        <p:xfrm>
          <a:off x="1295400" y="5334000"/>
          <a:ext cx="6934200" cy="2042160"/>
        </p:xfrm>
        <a:graphic>
          <a:graphicData uri="http://schemas.openxmlformats.org/drawingml/2006/table">
            <a:tbl>
              <a:tblPr firstRow="1" bandRow="1">
                <a:tableStyleId>{5C22544A-7EE6-4342-B048-85BDC9FD1C3A}</a:tableStyleId>
              </a:tblPr>
              <a:tblGrid>
                <a:gridCol w="3467100"/>
                <a:gridCol w="3467100"/>
              </a:tblGrid>
              <a:tr h="279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solidFill>
                            <a:schemeClr val="bg2"/>
                          </a:solidFill>
                        </a:rPr>
                        <a:t>Q: Query Matrix</a:t>
                      </a:r>
                    </a:p>
                  </a:txBody>
                  <a:tcPr>
                    <a:noFill/>
                  </a:tcPr>
                </a:tc>
                <a:tc>
                  <a:txBody>
                    <a:bodyPr/>
                    <a:lstStyle/>
                    <a:p>
                      <a:r>
                        <a:rPr lang="en-US" sz="2200" b="0" dirty="0" smtClean="0">
                          <a:solidFill>
                            <a:schemeClr val="bg2"/>
                          </a:solidFill>
                        </a:rPr>
                        <a:t>F: Fourier Transform Matrix </a:t>
                      </a:r>
                      <a:endParaRPr lang="en-US" sz="2200" b="0" dirty="0">
                        <a:solidFill>
                          <a:schemeClr val="bg2"/>
                        </a:solidFill>
                      </a:endParaRPr>
                    </a:p>
                  </a:txBody>
                  <a:tcPr>
                    <a:noFill/>
                  </a:tcPr>
                </a:tc>
              </a:tr>
              <a:tr h="370840">
                <a:tc>
                  <a:txBody>
                    <a:bodyPr/>
                    <a:lstStyle/>
                    <a:p>
                      <a:r>
                        <a:rPr lang="en-US" sz="2200" b="0" dirty="0" smtClean="0">
                          <a:solidFill>
                            <a:schemeClr val="bg2"/>
                          </a:solidFill>
                        </a:rPr>
                        <a:t>I:</a:t>
                      </a:r>
                      <a:r>
                        <a:rPr lang="en-US" sz="2200" b="0" baseline="0" dirty="0" smtClean="0">
                          <a:solidFill>
                            <a:schemeClr val="bg2"/>
                          </a:solidFill>
                        </a:rPr>
                        <a:t> Identity Matrix </a:t>
                      </a:r>
                      <a:endParaRPr lang="en-US" sz="2200" b="0" dirty="0">
                        <a:solidFill>
                          <a:schemeClr val="bg2"/>
                        </a:solidFill>
                      </a:endParaRPr>
                    </a:p>
                  </a:txBody>
                  <a:tcPr>
                    <a:noFill/>
                  </a:tcPr>
                </a:tc>
                <a:tc>
                  <a:txBody>
                    <a:bodyPr/>
                    <a:lstStyle/>
                    <a:p>
                      <a:r>
                        <a:rPr lang="en-US" sz="2200" b="0" dirty="0" smtClean="0">
                          <a:solidFill>
                            <a:schemeClr val="bg2"/>
                          </a:solidFill>
                        </a:rPr>
                        <a:t>H: </a:t>
                      </a:r>
                      <a:r>
                        <a:rPr lang="en-US" sz="2200" b="0" dirty="0" err="1" smtClean="0">
                          <a:solidFill>
                            <a:schemeClr val="bg2"/>
                          </a:solidFill>
                        </a:rPr>
                        <a:t>Haar</a:t>
                      </a:r>
                      <a:r>
                        <a:rPr lang="en-US" sz="2200" b="0" dirty="0" smtClean="0">
                          <a:solidFill>
                            <a:schemeClr val="bg2"/>
                          </a:solidFill>
                        </a:rPr>
                        <a:t> Wavelets</a:t>
                      </a:r>
                      <a:endParaRPr lang="en-US" sz="2200" b="0" dirty="0">
                        <a:solidFill>
                          <a:schemeClr val="bg2"/>
                        </a:solidFill>
                      </a:endParaRPr>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solidFill>
                            <a:schemeClr val="bg2"/>
                          </a:solidFill>
                        </a:rPr>
                        <a:t>C:</a:t>
                      </a:r>
                      <a:r>
                        <a:rPr lang="en-US" sz="2200" b="0" baseline="0" dirty="0" smtClean="0">
                          <a:solidFill>
                            <a:schemeClr val="bg2"/>
                          </a:solidFill>
                        </a:rPr>
                        <a:t> Selected </a:t>
                      </a:r>
                      <a:r>
                        <a:rPr lang="en-US" sz="2200" b="0" baseline="0" dirty="0" err="1" smtClean="0">
                          <a:solidFill>
                            <a:schemeClr val="bg2"/>
                          </a:solidFill>
                        </a:rPr>
                        <a:t>Marginals</a:t>
                      </a:r>
                      <a:endParaRPr lang="en-US" sz="2200" b="0" dirty="0" smtClean="0">
                        <a:solidFill>
                          <a:schemeClr val="bg2"/>
                        </a:solidFill>
                      </a:endParaRPr>
                    </a:p>
                    <a:p>
                      <a:endParaRPr lang="en-US" sz="2200" b="0" dirty="0">
                        <a:solidFill>
                          <a:schemeClr val="bg2"/>
                        </a:solidFill>
                      </a:endParaRPr>
                    </a:p>
                  </a:txBody>
                  <a:tcPr>
                    <a:noFill/>
                  </a:tcPr>
                </a:tc>
                <a:tc>
                  <a:txBody>
                    <a:bodyPr/>
                    <a:lstStyle/>
                    <a:p>
                      <a:r>
                        <a:rPr lang="en-US" sz="2200" b="0" dirty="0" smtClean="0">
                          <a:solidFill>
                            <a:schemeClr val="bg2"/>
                          </a:solidFill>
                        </a:rPr>
                        <a:t>P:</a:t>
                      </a:r>
                      <a:r>
                        <a:rPr lang="en-US" sz="2200" b="0" baseline="0" dirty="0" smtClean="0">
                          <a:solidFill>
                            <a:schemeClr val="bg2"/>
                          </a:solidFill>
                        </a:rPr>
                        <a:t> Random projections</a:t>
                      </a:r>
                      <a:endParaRPr lang="en-US" sz="2200" b="0" dirty="0">
                        <a:solidFill>
                          <a:schemeClr val="bg2"/>
                        </a:solidFill>
                      </a:endParaRPr>
                    </a:p>
                  </a:txBody>
                  <a:tcPr>
                    <a:noFill/>
                  </a:tcPr>
                </a:tc>
              </a:tr>
              <a:tr h="370840">
                <a:tc>
                  <a:txBody>
                    <a:bodyPr/>
                    <a:lstStyle/>
                    <a:p>
                      <a:endParaRPr lang="en-US" sz="2200" b="0" dirty="0">
                        <a:solidFill>
                          <a:schemeClr val="bg2"/>
                        </a:solidFill>
                      </a:endParaRPr>
                    </a:p>
                  </a:txBody>
                  <a:tcPr>
                    <a:noFill/>
                  </a:tcPr>
                </a:tc>
                <a:tc>
                  <a:txBody>
                    <a:bodyPr/>
                    <a:lstStyle/>
                    <a:p>
                      <a:endParaRPr lang="en-US" sz="2200" b="0" dirty="0">
                        <a:solidFill>
                          <a:schemeClr val="bg2"/>
                        </a:solidFill>
                      </a:endParaRPr>
                    </a:p>
                  </a:txBody>
                  <a:tcPr>
                    <a:noFill/>
                  </a:tcPr>
                </a:tc>
              </a:tr>
            </a:tbl>
          </a:graphicData>
        </a:graphic>
      </p:graphicFrame>
      <p:sp>
        <p:nvSpPr>
          <p:cNvPr id="7" name="TextBox 6"/>
          <p:cNvSpPr txBox="1"/>
          <p:nvPr/>
        </p:nvSpPr>
        <p:spPr>
          <a:xfrm>
            <a:off x="4343400" y="1600200"/>
            <a:ext cx="1615570" cy="430887"/>
          </a:xfrm>
          <a:prstGeom prst="rect">
            <a:avLst/>
          </a:prstGeom>
          <a:noFill/>
        </p:spPr>
        <p:txBody>
          <a:bodyPr wrap="none" rtlCol="0">
            <a:spAutoFit/>
          </a:bodyPr>
          <a:lstStyle/>
          <a:p>
            <a:r>
              <a:rPr lang="en-US" sz="2200" b="0" dirty="0" smtClean="0">
                <a:solidFill>
                  <a:srgbClr val="33CC33"/>
                </a:solidFill>
                <a:latin typeface="+mn-lt"/>
              </a:rPr>
              <a:t>noise vector</a:t>
            </a:r>
            <a:endParaRPr lang="en-US" sz="2200" b="0" dirty="0">
              <a:solidFill>
                <a:srgbClr val="33CC33"/>
              </a:solidFill>
              <a:latin typeface="+mn-lt"/>
            </a:endParaRPr>
          </a:p>
        </p:txBody>
      </p:sp>
      <p:sp>
        <p:nvSpPr>
          <p:cNvPr id="8" name="TextBox 7"/>
          <p:cNvSpPr txBox="1"/>
          <p:nvPr/>
        </p:nvSpPr>
        <p:spPr>
          <a:xfrm>
            <a:off x="3124200" y="2057400"/>
            <a:ext cx="3048000" cy="430887"/>
          </a:xfrm>
          <a:prstGeom prst="rect">
            <a:avLst/>
          </a:prstGeom>
          <a:noFill/>
        </p:spPr>
        <p:txBody>
          <a:bodyPr wrap="square" rtlCol="0">
            <a:spAutoFit/>
          </a:bodyPr>
          <a:lstStyle/>
          <a:p>
            <a:r>
              <a:rPr lang="en-US" sz="2200" b="0" dirty="0" smtClean="0">
                <a:solidFill>
                  <a:srgbClr val="33CC33"/>
                </a:solidFill>
                <a:latin typeface="+mn-lt"/>
              </a:rPr>
              <a:t>strategy on data</a:t>
            </a:r>
            <a:endParaRPr lang="en-US" sz="2200" b="0" dirty="0">
              <a:solidFill>
                <a:srgbClr val="33CC33"/>
              </a:solidFill>
              <a:latin typeface="+mn-lt"/>
            </a:endParaRPr>
          </a:p>
        </p:txBody>
      </p:sp>
      <p:cxnSp>
        <p:nvCxnSpPr>
          <p:cNvPr id="10" name="Straight Arrow Connector 9"/>
          <p:cNvCxnSpPr/>
          <p:nvPr/>
        </p:nvCxnSpPr>
        <p:spPr bwMode="auto">
          <a:xfrm>
            <a:off x="3505200" y="1815643"/>
            <a:ext cx="762000" cy="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2" name="Elbow Connector 11"/>
          <p:cNvCxnSpPr/>
          <p:nvPr/>
        </p:nvCxnSpPr>
        <p:spPr bwMode="auto">
          <a:xfrm>
            <a:off x="2743200" y="2057400"/>
            <a:ext cx="228600" cy="215444"/>
          </a:xfrm>
          <a:prstGeom prst="bentConnector3">
            <a:avLst>
              <a:gd name="adj1" fmla="val 4717"/>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3567364249"/>
              </p:ext>
            </p:extLst>
          </p:nvPr>
        </p:nvGraphicFramePr>
        <p:xfrm>
          <a:off x="3478213" y="3233738"/>
          <a:ext cx="2187575" cy="388937"/>
        </p:xfrm>
        <a:graphic>
          <a:graphicData uri="http://schemas.openxmlformats.org/presentationml/2006/ole">
            <mc:AlternateContent xmlns:mc="http://schemas.openxmlformats.org/markup-compatibility/2006">
              <mc:Choice xmlns:v="urn:schemas-microsoft-com:vml" Requires="v">
                <p:oleObj spid="_x0000_s1046" name="Acrobat Document" r:id="rId4" imgW="2187000" imgH="388800" progId="AcroExch.Document.7">
                  <p:embed/>
                </p:oleObj>
              </mc:Choice>
              <mc:Fallback>
                <p:oleObj name="Acrobat Document" r:id="rId4" imgW="2187000" imgH="388800" progId="AcroExch.Document.7">
                  <p:embed/>
                  <p:pic>
                    <p:nvPicPr>
                      <p:cNvPr id="0" name=""/>
                      <p:cNvPicPr/>
                      <p:nvPr/>
                    </p:nvPicPr>
                    <p:blipFill>
                      <a:blip r:embed="rId5"/>
                      <a:stretch>
                        <a:fillRect/>
                      </a:stretch>
                    </p:blipFill>
                    <p:spPr>
                      <a:xfrm>
                        <a:off x="3478213" y="3233738"/>
                        <a:ext cx="2187575" cy="388937"/>
                      </a:xfrm>
                      <a:prstGeom prst="rect">
                        <a:avLst/>
                      </a:prstGeom>
                    </p:spPr>
                  </p:pic>
                </p:oleObj>
              </mc:Fallback>
            </mc:AlternateContent>
          </a:graphicData>
        </a:graphic>
      </p:graphicFrame>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036" y="3657600"/>
            <a:ext cx="7638327" cy="102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Error Minimization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686800" cy="4343400"/>
              </a:xfrm>
            </p:spPr>
            <p:txBody>
              <a:bodyPr/>
              <a:lstStyle/>
              <a:p>
                <a:r>
                  <a:rPr lang="en-US" dirty="0" smtClean="0"/>
                  <a:t>Step 1: Fix strategy S for efficiency reasons</a:t>
                </a:r>
              </a:p>
              <a:p>
                <a:r>
                  <a:rPr lang="en-US" dirty="0" smtClean="0"/>
                  <a:t>Given </a:t>
                </a:r>
                <a:r>
                  <a:rPr lang="en-US" dirty="0" smtClean="0">
                    <a:solidFill>
                      <a:schemeClr val="bg2"/>
                    </a:solidFill>
                  </a:rPr>
                  <a:t>Q, R, S, </a:t>
                </a:r>
                <a:r>
                  <a:rPr lang="en-US" dirty="0" smtClean="0">
                    <a:solidFill>
                      <a:schemeClr val="bg2"/>
                    </a:solidFill>
                    <a:latin typeface="Symbol"/>
                    <a:sym typeface="Symbol"/>
                  </a:rPr>
                  <a:t></a:t>
                </a:r>
                <a:r>
                  <a:rPr lang="en-US" dirty="0" smtClean="0">
                    <a:solidFill>
                      <a:schemeClr val="bg2"/>
                    </a:solidFill>
                  </a:rPr>
                  <a:t> </a:t>
                </a:r>
                <a:r>
                  <a:rPr lang="en-US" dirty="0" smtClean="0"/>
                  <a:t>want to find a set of values </a:t>
                </a:r>
                <a:r>
                  <a:rPr lang="en-US" dirty="0" smtClean="0">
                    <a:solidFill>
                      <a:schemeClr val="bg2"/>
                    </a:solidFill>
                  </a:rPr>
                  <a:t>{</a:t>
                </a:r>
                <a:r>
                  <a:rPr lang="en-US" dirty="0" smtClean="0">
                    <a:solidFill>
                      <a:schemeClr val="bg2"/>
                    </a:solidFill>
                    <a:latin typeface="Symbol"/>
                    <a:sym typeface="Symbol"/>
                  </a:rPr>
                  <a:t></a:t>
                </a:r>
                <a:r>
                  <a:rPr lang="en-US" baseline="-25000" dirty="0" err="1" smtClean="0">
                    <a:solidFill>
                      <a:schemeClr val="bg2"/>
                    </a:solidFill>
                    <a:latin typeface="Calibri"/>
                    <a:sym typeface="Symbol"/>
                  </a:rPr>
                  <a:t>i</a:t>
                </a:r>
                <a:r>
                  <a:rPr lang="en-US" dirty="0" smtClean="0">
                    <a:solidFill>
                      <a:schemeClr val="bg2"/>
                    </a:solidFill>
                  </a:rPr>
                  <a:t>}</a:t>
                </a:r>
                <a:r>
                  <a:rPr lang="en-US" dirty="0" smtClean="0"/>
                  <a:t> </a:t>
                </a:r>
              </a:p>
              <a:p>
                <a:pPr lvl="1"/>
                <a:r>
                  <a:rPr lang="en-US" dirty="0" smtClean="0"/>
                  <a:t>Noise vector </a:t>
                </a:r>
                <a:r>
                  <a:rPr lang="en-US" dirty="0" smtClean="0">
                    <a:solidFill>
                      <a:schemeClr val="bg2"/>
                    </a:solidFill>
                  </a:rPr>
                  <a:t>v</a:t>
                </a:r>
                <a:r>
                  <a:rPr lang="en-US" dirty="0" smtClean="0"/>
                  <a:t> has noise in entry </a:t>
                </a:r>
                <a:r>
                  <a:rPr lang="en-US" dirty="0" err="1" smtClean="0">
                    <a:solidFill>
                      <a:schemeClr val="bg2"/>
                    </a:solidFill>
                  </a:rPr>
                  <a:t>i</a:t>
                </a:r>
                <a:r>
                  <a:rPr lang="en-US" dirty="0" smtClean="0"/>
                  <a:t> with variance </a:t>
                </a:r>
                <a:r>
                  <a:rPr lang="en-US" dirty="0" smtClean="0">
                    <a:solidFill>
                      <a:schemeClr val="bg2"/>
                    </a:solidFill>
                  </a:rPr>
                  <a:t>1/</a:t>
                </a:r>
                <a:r>
                  <a:rPr lang="en-US" dirty="0" smtClean="0">
                    <a:solidFill>
                      <a:schemeClr val="bg2"/>
                    </a:solidFill>
                    <a:latin typeface="Symbol"/>
                    <a:sym typeface="Symbol"/>
                  </a:rPr>
                  <a:t></a:t>
                </a:r>
                <a:r>
                  <a:rPr lang="en-US" baseline="-25000" dirty="0" smtClean="0">
                    <a:solidFill>
                      <a:schemeClr val="bg2"/>
                    </a:solidFill>
                    <a:latin typeface="Calibri"/>
                    <a:sym typeface="Symbol"/>
                  </a:rPr>
                  <a:t>i</a:t>
                </a:r>
                <a:r>
                  <a:rPr lang="en-US" baseline="30000" dirty="0" smtClean="0">
                    <a:solidFill>
                      <a:schemeClr val="bg2"/>
                    </a:solidFill>
                    <a:sym typeface="Symbol"/>
                  </a:rPr>
                  <a:t>2</a:t>
                </a:r>
                <a:endParaRPr lang="en-US" baseline="30000" dirty="0" smtClean="0">
                  <a:solidFill>
                    <a:schemeClr val="bg2"/>
                  </a:solidFill>
                  <a:latin typeface="Calibri"/>
                  <a:sym typeface="Symbol"/>
                </a:endParaRPr>
              </a:p>
              <a:p>
                <a:endParaRPr lang="en-US" dirty="0" smtClean="0">
                  <a:sym typeface="Symbol"/>
                </a:endParaRPr>
              </a:p>
              <a:p>
                <a:endParaRPr lang="en-US" dirty="0">
                  <a:sym typeface="Symbol"/>
                </a:endParaRPr>
              </a:p>
              <a:p>
                <a:endParaRPr lang="en-US" dirty="0" smtClean="0">
                  <a:sym typeface="Symbol"/>
                </a:endParaRPr>
              </a:p>
              <a:p>
                <a:r>
                  <a:rPr lang="en-US" dirty="0" smtClean="0">
                    <a:sym typeface="Symbol"/>
                  </a:rPr>
                  <a:t>Yields </a:t>
                </a:r>
                <a:r>
                  <a:rPr lang="en-US" dirty="0" smtClean="0">
                    <a:latin typeface="Calibri"/>
                    <a:sym typeface="Symbol"/>
                  </a:rPr>
                  <a:t>an optimization problem of the form:</a:t>
                </a:r>
              </a:p>
              <a:p>
                <a:pPr marL="457200" lvl="1" indent="0">
                  <a:buNone/>
                </a:pPr>
                <a:r>
                  <a:rPr lang="en-US" dirty="0" smtClean="0">
                    <a:sym typeface="Symbol"/>
                  </a:rPr>
                  <a:t>Minimize</a:t>
                </a:r>
                <a:r>
                  <a:rPr lang="en-US" dirty="0" smtClean="0">
                    <a:latin typeface="Calibri"/>
                    <a:sym typeface="Symbol"/>
                  </a:rPr>
                  <a:t> </a:t>
                </a:r>
                <a:r>
                  <a:rPr lang="en-US" dirty="0" smtClean="0">
                    <a:solidFill>
                      <a:schemeClr val="bg2"/>
                    </a:solidFill>
                    <a:latin typeface="Symbol"/>
                    <a:sym typeface="Symbol"/>
                  </a:rPr>
                  <a:t></a:t>
                </a:r>
                <a:r>
                  <a:rPr lang="en-US" baseline="-25000" dirty="0" err="1" smtClean="0">
                    <a:solidFill>
                      <a:schemeClr val="bg2"/>
                    </a:solidFill>
                    <a:latin typeface="Calibri"/>
                    <a:sym typeface="Symbol"/>
                  </a:rPr>
                  <a:t>i</a:t>
                </a:r>
                <a:r>
                  <a:rPr lang="en-US" dirty="0" smtClean="0">
                    <a:solidFill>
                      <a:schemeClr val="bg2"/>
                    </a:solidFill>
                    <a:latin typeface="Calibri"/>
                    <a:sym typeface="Symbol"/>
                  </a:rPr>
                  <a:t> </a:t>
                </a:r>
                <a:r>
                  <a:rPr lang="en-US" dirty="0" smtClean="0">
                    <a:solidFill>
                      <a:schemeClr val="bg2"/>
                    </a:solidFill>
                    <a:sym typeface="Symbol"/>
                  </a:rPr>
                  <a:t>b</a:t>
                </a:r>
                <a:r>
                  <a:rPr lang="en-US" baseline="-25000" dirty="0" smtClean="0">
                    <a:solidFill>
                      <a:schemeClr val="bg2"/>
                    </a:solidFill>
                    <a:latin typeface="Calibri"/>
                    <a:sym typeface="Symbol"/>
                  </a:rPr>
                  <a:t>i</a:t>
                </a:r>
                <a:r>
                  <a:rPr lang="en-US" dirty="0" smtClean="0">
                    <a:solidFill>
                      <a:schemeClr val="bg2"/>
                    </a:solidFill>
                    <a:latin typeface="Calibri"/>
                    <a:sym typeface="Symbol"/>
                  </a:rPr>
                  <a:t> / </a:t>
                </a:r>
                <a:r>
                  <a:rPr lang="en-US" dirty="0" smtClean="0">
                    <a:solidFill>
                      <a:schemeClr val="bg2"/>
                    </a:solidFill>
                    <a:latin typeface="Symbol"/>
                    <a:sym typeface="Symbol"/>
                  </a:rPr>
                  <a:t></a:t>
                </a:r>
                <a:r>
                  <a:rPr lang="en-US" baseline="-25000" dirty="0" smtClean="0">
                    <a:solidFill>
                      <a:schemeClr val="bg2"/>
                    </a:solidFill>
                    <a:latin typeface="Gill Sans MT"/>
                    <a:sym typeface="Symbol"/>
                  </a:rPr>
                  <a:t>i</a:t>
                </a:r>
                <a:r>
                  <a:rPr lang="en-US" baseline="30000" dirty="0" smtClean="0">
                    <a:solidFill>
                      <a:schemeClr val="bg2"/>
                    </a:solidFill>
                    <a:latin typeface="Calibri"/>
                    <a:sym typeface="Symbol"/>
                  </a:rPr>
                  <a:t>2</a:t>
                </a:r>
                <a:r>
                  <a:rPr lang="en-US" baseline="30000" dirty="0" smtClean="0">
                    <a:latin typeface="Calibri"/>
                    <a:sym typeface="Symbol"/>
                  </a:rPr>
                  <a:t>	</a:t>
                </a:r>
                <a:r>
                  <a:rPr lang="en-US" dirty="0" smtClean="0">
                    <a:sym typeface="Symbol"/>
                  </a:rPr>
                  <a:t>(minimize variance)</a:t>
                </a:r>
              </a:p>
              <a:p>
                <a:pPr marL="457200" lvl="1" indent="0">
                  <a:buNone/>
                </a:pPr>
                <a:r>
                  <a:rPr lang="en-US" dirty="0" smtClean="0">
                    <a:sym typeface="Symbol"/>
                  </a:rPr>
                  <a:t>Subject to</a:t>
                </a:r>
                <a:r>
                  <a:rPr lang="en-US" baseline="-25000" dirty="0" smtClean="0">
                    <a:latin typeface="Calibri"/>
                    <a:sym typeface="Symbol"/>
                  </a:rPr>
                  <a:t> </a:t>
                </a:r>
                <a:r>
                  <a:rPr lang="en-US" dirty="0" smtClean="0">
                    <a:solidFill>
                      <a:schemeClr val="bg2"/>
                    </a:solidFill>
                    <a:latin typeface="Symbol"/>
                    <a:sym typeface="Symbol"/>
                  </a:rPr>
                  <a:t></a:t>
                </a:r>
                <a:r>
                  <a:rPr lang="en-US" baseline="-25000" dirty="0" err="1" smtClean="0">
                    <a:solidFill>
                      <a:schemeClr val="bg2"/>
                    </a:solidFill>
                    <a:sym typeface="Symbol"/>
                  </a:rPr>
                  <a:t>i</a:t>
                </a:r>
                <a:r>
                  <a:rPr lang="en-US" baseline="-25000" dirty="0" smtClean="0">
                    <a:solidFill>
                      <a:schemeClr val="bg2"/>
                    </a:solidFill>
                    <a:sym typeface="Symbol"/>
                  </a:rPr>
                  <a:t> </a:t>
                </a:r>
                <a:r>
                  <a:rPr lang="en-US" dirty="0" smtClean="0">
                    <a:solidFill>
                      <a:schemeClr val="bg2"/>
                    </a:solidFill>
                    <a:sym typeface="Symbol"/>
                  </a:rPr>
                  <a:t>|</a:t>
                </a:r>
                <a:r>
                  <a:rPr lang="en-US" dirty="0" err="1" smtClean="0">
                    <a:solidFill>
                      <a:schemeClr val="bg2"/>
                    </a:solidFill>
                    <a:sym typeface="Symbol"/>
                  </a:rPr>
                  <a:t>S</a:t>
                </a:r>
                <a:r>
                  <a:rPr lang="en-US" baseline="-25000" dirty="0" err="1" smtClean="0">
                    <a:solidFill>
                      <a:schemeClr val="bg2"/>
                    </a:solidFill>
                    <a:sym typeface="Symbol"/>
                  </a:rPr>
                  <a:t>i,j</a:t>
                </a:r>
                <a:r>
                  <a:rPr lang="en-US" dirty="0" smtClean="0">
                    <a:solidFill>
                      <a:schemeClr val="bg2"/>
                    </a:solidFill>
                    <a:sym typeface="Symbol"/>
                  </a:rPr>
                  <a:t>|</a:t>
                </a:r>
                <a:r>
                  <a:rPr lang="en-US" baseline="-25000" dirty="0" smtClean="0">
                    <a:solidFill>
                      <a:schemeClr val="bg2"/>
                    </a:solidFill>
                    <a:sym typeface="Symbol"/>
                  </a:rPr>
                  <a:t> </a:t>
                </a:r>
                <a:r>
                  <a:rPr lang="en-US" dirty="0" smtClean="0">
                    <a:solidFill>
                      <a:schemeClr val="bg2"/>
                    </a:solidFill>
                    <a:latin typeface="Symbol"/>
                    <a:sym typeface="Symbol"/>
                  </a:rPr>
                  <a:t></a:t>
                </a:r>
                <a:r>
                  <a:rPr lang="en-US" baseline="-25000" dirty="0" err="1" smtClean="0">
                    <a:solidFill>
                      <a:schemeClr val="bg2"/>
                    </a:solidFill>
                    <a:latin typeface="Calibri"/>
                    <a:sym typeface="Symbol"/>
                  </a:rPr>
                  <a:t>i</a:t>
                </a:r>
                <a:r>
                  <a:rPr lang="en-US" dirty="0" smtClean="0">
                    <a:solidFill>
                      <a:schemeClr val="bg2"/>
                    </a:solidFill>
                    <a:latin typeface="Calibri"/>
                    <a:sym typeface="Symbol"/>
                  </a:rPr>
                  <a:t> </a:t>
                </a:r>
                <a:r>
                  <a:rPr lang="en-US" dirty="0" smtClean="0">
                    <a:solidFill>
                      <a:schemeClr val="bg2"/>
                    </a:solidFill>
                    <a:latin typeface="Symbol"/>
                    <a:sym typeface="Symbol"/>
                  </a:rPr>
                  <a:t></a:t>
                </a:r>
                <a:r>
                  <a:rPr lang="en-US" dirty="0" smtClean="0">
                    <a:solidFill>
                      <a:schemeClr val="bg2"/>
                    </a:solidFill>
                    <a:latin typeface="Calibri"/>
                    <a:sym typeface="Symbol"/>
                  </a:rPr>
                  <a:t> </a:t>
                </a:r>
                <a:r>
                  <a:rPr lang="en-US" dirty="0" smtClean="0">
                    <a:solidFill>
                      <a:schemeClr val="bg2"/>
                    </a:solidFill>
                    <a:latin typeface="Symbol"/>
                    <a:sym typeface="Symbol"/>
                  </a:rPr>
                  <a:t> </a:t>
                </a:r>
                <a14:m>
                  <m:oMath xmlns:m="http://schemas.openxmlformats.org/officeDocument/2006/math">
                    <m:r>
                      <a:rPr lang="en-US" b="0" i="0" smtClean="0">
                        <a:solidFill>
                          <a:schemeClr val="bg2"/>
                        </a:solidFill>
                        <a:latin typeface="Cambria Math"/>
                        <a:sym typeface="Symbol"/>
                      </a:rPr>
                      <m:t>  </m:t>
                    </m:r>
                    <m:r>
                      <a:rPr lang="en-US" b="0" i="0" smtClean="0">
                        <a:solidFill>
                          <a:schemeClr val="tx1"/>
                        </a:solidFill>
                        <a:latin typeface="Cambria Math"/>
                        <a:sym typeface="Symbol"/>
                      </a:rPr>
                      <m:t> </m:t>
                    </m:r>
                    <m:r>
                      <a:rPr lang="en-US" b="1" i="1" smtClean="0">
                        <a:solidFill>
                          <a:schemeClr val="tx1"/>
                        </a:solidFill>
                        <a:latin typeface="Cambria Math"/>
                        <a:sym typeface="Symbol"/>
                      </a:rPr>
                      <m:t>∀</m:t>
                    </m:r>
                  </m:oMath>
                </a14:m>
                <a:r>
                  <a:rPr lang="en-US" b="1" dirty="0" smtClean="0">
                    <a:solidFill>
                      <a:schemeClr val="tx1"/>
                    </a:solidFill>
                    <a:sym typeface="Symbol"/>
                  </a:rPr>
                  <a:t> </a:t>
                </a:r>
                <a:r>
                  <a:rPr lang="en-US" b="1" dirty="0" smtClean="0">
                    <a:sym typeface="Symbol"/>
                  </a:rPr>
                  <a:t>users j     </a:t>
                </a:r>
                <a:r>
                  <a:rPr lang="en-US" dirty="0" smtClean="0">
                    <a:sym typeface="Symbol"/>
                  </a:rPr>
                  <a:t>(guarantees </a:t>
                </a:r>
                <a:r>
                  <a:rPr lang="en-US" dirty="0" smtClean="0">
                    <a:solidFill>
                      <a:schemeClr val="bg2"/>
                    </a:solidFill>
                    <a:latin typeface="Symbol"/>
                    <a:sym typeface="Symbol"/>
                  </a:rPr>
                  <a:t></a:t>
                </a:r>
                <a:r>
                  <a:rPr lang="en-US" dirty="0" smtClean="0">
                    <a:sym typeface="Symbol"/>
                  </a:rPr>
                  <a:t> differential privacy)</a:t>
                </a:r>
                <a:endParaRPr lang="en-US" dirty="0" smtClean="0">
                  <a:latin typeface="Symbol"/>
                  <a:sym typeface="Symbol"/>
                </a:endParaRPr>
              </a:p>
              <a:p>
                <a:r>
                  <a:rPr lang="en-US" dirty="0" smtClean="0">
                    <a:sym typeface="Symbol"/>
                  </a:rPr>
                  <a:t>The optimization is convex, can solve via interior point methods</a:t>
                </a:r>
              </a:p>
              <a:p>
                <a:pPr lvl="1"/>
                <a:r>
                  <a:rPr lang="en-US" dirty="0" smtClean="0">
                    <a:sym typeface="Symbol"/>
                  </a:rPr>
                  <a:t>Costly when </a:t>
                </a:r>
                <a:r>
                  <a:rPr lang="en-US" dirty="0" smtClean="0">
                    <a:solidFill>
                      <a:schemeClr val="bg2"/>
                    </a:solidFill>
                    <a:sym typeface="Symbol"/>
                  </a:rPr>
                  <a:t>S</a:t>
                </a:r>
                <a:r>
                  <a:rPr lang="en-US" dirty="0" smtClean="0">
                    <a:sym typeface="Symbol"/>
                  </a:rPr>
                  <a:t> is large</a:t>
                </a:r>
              </a:p>
              <a:p>
                <a:pPr lvl="1"/>
                <a:r>
                  <a:rPr lang="en-US" dirty="0" smtClean="0">
                    <a:sym typeface="Symbol"/>
                  </a:rPr>
                  <a:t>We seek an efficient closed form for common strategies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686800" cy="4343400"/>
              </a:xfrm>
              <a:blipFill rotWithShape="1">
                <a:blip r:embed="rId3"/>
                <a:stretch>
                  <a:fillRect l="-1053" t="-1543" r="-211" b="-2019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6</a:t>
            </a:fld>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06" y="2971800"/>
            <a:ext cx="8534400" cy="869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Approach</a:t>
            </a:r>
            <a:endParaRPr lang="en-US" dirty="0"/>
          </a:p>
        </p:txBody>
      </p:sp>
      <p:sp>
        <p:nvSpPr>
          <p:cNvPr id="3" name="Content Placeholder 2"/>
          <p:cNvSpPr>
            <a:spLocks noGrp="1"/>
          </p:cNvSpPr>
          <p:nvPr>
            <p:ph idx="1"/>
          </p:nvPr>
        </p:nvSpPr>
        <p:spPr>
          <a:xfrm>
            <a:off x="457200" y="1524000"/>
            <a:ext cx="8534400" cy="4343400"/>
          </a:xfrm>
        </p:spPr>
        <p:txBody>
          <a:bodyPr/>
          <a:lstStyle/>
          <a:p>
            <a:r>
              <a:rPr lang="en-US" dirty="0" smtClean="0"/>
              <a:t>We observe that many strategies </a:t>
            </a:r>
            <a:r>
              <a:rPr lang="en-US" dirty="0" smtClean="0">
                <a:solidFill>
                  <a:schemeClr val="bg2"/>
                </a:solidFill>
              </a:rPr>
              <a:t>S</a:t>
            </a:r>
            <a:r>
              <a:rPr lang="en-US" dirty="0" smtClean="0"/>
              <a:t> can be broken into groups that behave in a symmetrical </a:t>
            </a:r>
            <a:r>
              <a:rPr lang="en-US" dirty="0" smtClean="0"/>
              <a:t>way</a:t>
            </a:r>
          </a:p>
          <a:p>
            <a:pPr lvl="1"/>
            <a:r>
              <a:rPr lang="en-US" dirty="0" smtClean="0"/>
              <a:t>Sets of non-zero entries of rows in the group are pairwise disjoint</a:t>
            </a:r>
            <a:endParaRPr lang="en-US" dirty="0" smtClean="0"/>
          </a:p>
          <a:p>
            <a:pPr lvl="1"/>
            <a:r>
              <a:rPr lang="en-US" dirty="0" smtClean="0"/>
              <a:t>Non-zero </a:t>
            </a:r>
            <a:r>
              <a:rPr lang="en-US" dirty="0" smtClean="0"/>
              <a:t>values in group </a:t>
            </a:r>
            <a:r>
              <a:rPr lang="en-US" dirty="0" err="1" smtClean="0">
                <a:solidFill>
                  <a:schemeClr val="bg2"/>
                </a:solidFill>
              </a:rPr>
              <a:t>i</a:t>
            </a:r>
            <a:r>
              <a:rPr lang="en-US" dirty="0" smtClean="0">
                <a:solidFill>
                  <a:schemeClr val="bg2"/>
                </a:solidFill>
              </a:rPr>
              <a:t> </a:t>
            </a:r>
            <a:r>
              <a:rPr lang="en-US" dirty="0" smtClean="0"/>
              <a:t>have same magnitude </a:t>
            </a:r>
            <a:r>
              <a:rPr lang="en-US" dirty="0" err="1" smtClean="0">
                <a:solidFill>
                  <a:schemeClr val="bg2"/>
                </a:solidFill>
                <a:latin typeface="Gill Sans MT"/>
              </a:rPr>
              <a:t>C</a:t>
            </a:r>
            <a:r>
              <a:rPr lang="en-US" baseline="-25000" dirty="0" err="1" smtClean="0">
                <a:solidFill>
                  <a:schemeClr val="bg2"/>
                </a:solidFill>
                <a:latin typeface="Calibri"/>
              </a:rPr>
              <a:t>i</a:t>
            </a:r>
            <a:endParaRPr lang="en-US" baseline="-25000" dirty="0" smtClean="0">
              <a:solidFill>
                <a:schemeClr val="bg2"/>
              </a:solidFill>
              <a:latin typeface="Calibri"/>
            </a:endParaRPr>
          </a:p>
          <a:p>
            <a:r>
              <a:rPr lang="en-US" dirty="0" smtClean="0"/>
              <a:t>Many</a:t>
            </a:r>
            <a:r>
              <a:rPr lang="en-US" dirty="0" smtClean="0"/>
              <a:t> </a:t>
            </a:r>
            <a:r>
              <a:rPr lang="en-US" dirty="0" smtClean="0"/>
              <a:t>common strategies meet this grouping condition</a:t>
            </a:r>
          </a:p>
          <a:p>
            <a:pPr lvl="1"/>
            <a:r>
              <a:rPr lang="en-US" dirty="0" smtClean="0"/>
              <a:t>Identity (</a:t>
            </a:r>
            <a:r>
              <a:rPr lang="en-US" dirty="0" smtClean="0">
                <a:solidFill>
                  <a:schemeClr val="bg2"/>
                </a:solidFill>
              </a:rPr>
              <a:t>I</a:t>
            </a:r>
            <a:r>
              <a:rPr lang="en-US" dirty="0" smtClean="0"/>
              <a:t>), Fourier (</a:t>
            </a:r>
            <a:r>
              <a:rPr lang="en-US" dirty="0" smtClean="0">
                <a:solidFill>
                  <a:schemeClr val="bg2"/>
                </a:solidFill>
              </a:rPr>
              <a:t>F</a:t>
            </a:r>
            <a:r>
              <a:rPr lang="en-US" dirty="0" smtClean="0"/>
              <a:t>), </a:t>
            </a:r>
            <a:r>
              <a:rPr lang="en-US" dirty="0" err="1" smtClean="0"/>
              <a:t>Marginals</a:t>
            </a:r>
            <a:r>
              <a:rPr lang="en-US" dirty="0" smtClean="0"/>
              <a:t> (</a:t>
            </a:r>
            <a:r>
              <a:rPr lang="en-US" dirty="0" smtClean="0">
                <a:solidFill>
                  <a:schemeClr val="bg2"/>
                </a:solidFill>
              </a:rPr>
              <a:t>C</a:t>
            </a:r>
            <a:r>
              <a:rPr lang="en-US" dirty="0" smtClean="0"/>
              <a:t>), Projections (</a:t>
            </a:r>
            <a:r>
              <a:rPr lang="en-US" dirty="0" smtClean="0">
                <a:solidFill>
                  <a:schemeClr val="bg2"/>
                </a:solidFill>
              </a:rPr>
              <a:t>P</a:t>
            </a:r>
            <a:r>
              <a:rPr lang="en-US" dirty="0" smtClean="0"/>
              <a:t>), Wavelets (</a:t>
            </a:r>
            <a:r>
              <a:rPr lang="en-US" dirty="0" smtClean="0">
                <a:solidFill>
                  <a:schemeClr val="bg2"/>
                </a:solidFill>
              </a:rPr>
              <a:t>H</a:t>
            </a:r>
            <a:r>
              <a:rPr lang="en-US" dirty="0" smtClean="0"/>
              <a:t>)</a:t>
            </a:r>
          </a:p>
          <a:p>
            <a:r>
              <a:rPr lang="en-US" dirty="0" smtClean="0"/>
              <a:t>Simplifies the optimization:</a:t>
            </a:r>
          </a:p>
          <a:p>
            <a:pPr lvl="1"/>
            <a:r>
              <a:rPr lang="en-US" dirty="0" smtClean="0"/>
              <a:t>A single constraint over the </a:t>
            </a:r>
            <a:r>
              <a:rPr lang="en-US" dirty="0" smtClean="0">
                <a:solidFill>
                  <a:schemeClr val="bg2"/>
                </a:solidFill>
                <a:latin typeface="Symbol"/>
                <a:sym typeface="Symbol"/>
              </a:rPr>
              <a:t></a:t>
            </a:r>
            <a:r>
              <a:rPr lang="en-US" baseline="-25000" dirty="0" err="1" smtClean="0">
                <a:solidFill>
                  <a:schemeClr val="bg2"/>
                </a:solidFill>
                <a:latin typeface="Calibri"/>
                <a:sym typeface="Symbol"/>
              </a:rPr>
              <a:t>i</a:t>
            </a:r>
            <a:r>
              <a:rPr lang="en-US" dirty="0" err="1" smtClean="0"/>
              <a:t>’s</a:t>
            </a:r>
            <a:endParaRPr lang="en-US" dirty="0" smtClean="0"/>
          </a:p>
          <a:p>
            <a:pPr lvl="1"/>
            <a:r>
              <a:rPr lang="en-US" dirty="0" smtClean="0"/>
              <a:t>New constraint: </a:t>
            </a:r>
            <a:r>
              <a:rPr lang="en-US" dirty="0" smtClean="0">
                <a:solidFill>
                  <a:schemeClr val="bg2"/>
                </a:solidFill>
                <a:latin typeface="Symbol"/>
                <a:sym typeface="Symbol"/>
              </a:rPr>
              <a:t></a:t>
            </a:r>
            <a:r>
              <a:rPr lang="en-US" baseline="-25000" dirty="0" smtClean="0">
                <a:solidFill>
                  <a:schemeClr val="bg2"/>
                </a:solidFill>
                <a:latin typeface="Calibri"/>
                <a:sym typeface="Symbol"/>
              </a:rPr>
              <a:t>Groups </a:t>
            </a:r>
            <a:r>
              <a:rPr lang="en-US" baseline="-25000" dirty="0" err="1" smtClean="0">
                <a:solidFill>
                  <a:schemeClr val="bg2"/>
                </a:solidFill>
                <a:latin typeface="Calibri"/>
                <a:sym typeface="Symbol"/>
              </a:rPr>
              <a:t>i</a:t>
            </a:r>
            <a:r>
              <a:rPr lang="en-US" dirty="0" smtClean="0">
                <a:solidFill>
                  <a:schemeClr val="bg2"/>
                </a:solidFill>
              </a:rPr>
              <a:t> </a:t>
            </a:r>
            <a:r>
              <a:rPr lang="en-US" dirty="0" err="1" smtClean="0">
                <a:solidFill>
                  <a:schemeClr val="bg2"/>
                </a:solidFill>
                <a:latin typeface="Gill Sans MT"/>
              </a:rPr>
              <a:t>C</a:t>
            </a:r>
            <a:r>
              <a:rPr lang="en-US" baseline="-25000" dirty="0" err="1" smtClean="0">
                <a:solidFill>
                  <a:schemeClr val="bg2"/>
                </a:solidFill>
                <a:latin typeface="Calibri"/>
              </a:rPr>
              <a:t>i</a:t>
            </a:r>
            <a:r>
              <a:rPr lang="en-US" dirty="0" smtClean="0">
                <a:solidFill>
                  <a:schemeClr val="bg2"/>
                </a:solidFill>
              </a:rPr>
              <a:t> </a:t>
            </a:r>
            <a:r>
              <a:rPr lang="en-US" dirty="0" smtClean="0">
                <a:solidFill>
                  <a:schemeClr val="bg2"/>
                </a:solidFill>
                <a:latin typeface="Symbol"/>
                <a:sym typeface="Symbol"/>
              </a:rPr>
              <a:t></a:t>
            </a:r>
            <a:r>
              <a:rPr lang="en-US" baseline="-25000" dirty="0" err="1" smtClean="0">
                <a:solidFill>
                  <a:schemeClr val="bg2"/>
                </a:solidFill>
                <a:latin typeface="Calibri"/>
                <a:sym typeface="Symbol"/>
              </a:rPr>
              <a:t>i</a:t>
            </a:r>
            <a:r>
              <a:rPr lang="en-US" dirty="0" smtClean="0">
                <a:solidFill>
                  <a:schemeClr val="bg2"/>
                </a:solidFill>
              </a:rPr>
              <a:t>  = </a:t>
            </a:r>
            <a:r>
              <a:rPr lang="en-US" dirty="0" smtClean="0">
                <a:solidFill>
                  <a:schemeClr val="bg2"/>
                </a:solidFill>
                <a:latin typeface="Symbol"/>
                <a:sym typeface="Symbol"/>
              </a:rPr>
              <a:t></a:t>
            </a:r>
          </a:p>
          <a:p>
            <a:pPr lvl="1"/>
            <a:r>
              <a:rPr lang="en-US" dirty="0" smtClean="0"/>
              <a:t>Closed form solution via </a:t>
            </a:r>
            <a:r>
              <a:rPr lang="en-US" dirty="0" err="1" smtClean="0"/>
              <a:t>Lagrangian</a:t>
            </a:r>
            <a:endParaRPr lang="en-US" dirty="0"/>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7</a:t>
            </a:fld>
            <a:endParaRPr lang="en-US"/>
          </a:p>
        </p:txBody>
      </p:sp>
      <p:pic>
        <p:nvPicPr>
          <p:cNvPr id="16386" name="Picture 2" descr="http://amath.colorado.edu/courses/5720/2000Spr/Labs/Haar/img59.gif"/>
          <p:cNvPicPr>
            <a:picLocks noChangeAspect="1" noChangeArrowheads="1"/>
          </p:cNvPicPr>
          <p:nvPr/>
        </p:nvPicPr>
        <p:blipFill>
          <a:blip r:embed="rId3" cstate="print"/>
          <a:srcRect l="16549" r="1739"/>
          <a:stretch>
            <a:fillRect/>
          </a:stretch>
        </p:blipFill>
        <p:spPr bwMode="auto">
          <a:xfrm>
            <a:off x="5562600" y="4114800"/>
            <a:ext cx="3581400" cy="1794056"/>
          </a:xfrm>
          <a:prstGeom prst="rect">
            <a:avLst/>
          </a:prstGeom>
          <a:noFill/>
        </p:spPr>
      </p:pic>
      <p:grpSp>
        <p:nvGrpSpPr>
          <p:cNvPr id="11" name="Group 10"/>
          <p:cNvGrpSpPr/>
          <p:nvPr/>
        </p:nvGrpSpPr>
        <p:grpSpPr>
          <a:xfrm>
            <a:off x="5646892" y="4395324"/>
            <a:ext cx="3368984" cy="633876"/>
            <a:chOff x="5646892" y="4395324"/>
            <a:chExt cx="3368984" cy="633876"/>
          </a:xfrm>
        </p:grpSpPr>
        <p:cxnSp>
          <p:nvCxnSpPr>
            <p:cNvPr id="7" name="Straight Connector 6"/>
            <p:cNvCxnSpPr/>
            <p:nvPr/>
          </p:nvCxnSpPr>
          <p:spPr bwMode="auto">
            <a:xfrm>
              <a:off x="5663076" y="4395324"/>
              <a:ext cx="3352800" cy="1588"/>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9" name="Straight Connector 8"/>
            <p:cNvCxnSpPr/>
            <p:nvPr/>
          </p:nvCxnSpPr>
          <p:spPr bwMode="auto">
            <a:xfrm>
              <a:off x="5654984" y="4630428"/>
              <a:ext cx="3352800" cy="1588"/>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0" name="Straight Connector 9"/>
            <p:cNvCxnSpPr/>
            <p:nvPr/>
          </p:nvCxnSpPr>
          <p:spPr bwMode="auto">
            <a:xfrm>
              <a:off x="5646892" y="5027612"/>
              <a:ext cx="3352800" cy="1588"/>
            </a:xfrm>
            <a:prstGeom prst="line">
              <a:avLst/>
            </a:prstGeom>
            <a:solidFill>
              <a:schemeClr val="accent1"/>
            </a:solidFill>
            <a:ln w="19050" cap="flat" cmpd="sng" algn="ctr">
              <a:solidFill>
                <a:srgbClr val="C0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Optimal Recovery Matrix</a:t>
            </a:r>
            <a:endParaRPr lang="en-US" dirty="0"/>
          </a:p>
        </p:txBody>
      </p:sp>
      <p:sp>
        <p:nvSpPr>
          <p:cNvPr id="3" name="Content Placeholder 2"/>
          <p:cNvSpPr>
            <a:spLocks noGrp="1"/>
          </p:cNvSpPr>
          <p:nvPr>
            <p:ph idx="1"/>
          </p:nvPr>
        </p:nvSpPr>
        <p:spPr>
          <a:xfrm>
            <a:off x="457200" y="1524000"/>
            <a:ext cx="8458200" cy="4343400"/>
          </a:xfrm>
        </p:spPr>
        <p:txBody>
          <a:bodyPr/>
          <a:lstStyle/>
          <a:p>
            <a:endParaRPr lang="en-US" dirty="0" smtClean="0"/>
          </a:p>
          <a:p>
            <a:endParaRPr lang="en-US" dirty="0"/>
          </a:p>
          <a:p>
            <a:r>
              <a:rPr lang="en-US" dirty="0" smtClean="0"/>
              <a:t>Given </a:t>
            </a:r>
            <a:r>
              <a:rPr lang="en-US" dirty="0" smtClean="0">
                <a:solidFill>
                  <a:schemeClr val="bg2"/>
                </a:solidFill>
              </a:rPr>
              <a:t>Q, S, {</a:t>
            </a:r>
            <a:r>
              <a:rPr lang="en-US" dirty="0" smtClean="0">
                <a:solidFill>
                  <a:schemeClr val="bg2"/>
                </a:solidFill>
                <a:latin typeface="Symbol"/>
                <a:sym typeface="Symbol"/>
              </a:rPr>
              <a:t></a:t>
            </a:r>
            <a:r>
              <a:rPr lang="en-US" baseline="-25000" dirty="0" err="1" smtClean="0">
                <a:solidFill>
                  <a:schemeClr val="bg2"/>
                </a:solidFill>
                <a:latin typeface="Calibri"/>
                <a:sym typeface="Symbol"/>
              </a:rPr>
              <a:t>i</a:t>
            </a:r>
            <a:r>
              <a:rPr lang="en-US" dirty="0" smtClean="0">
                <a:solidFill>
                  <a:schemeClr val="bg2"/>
                </a:solidFill>
              </a:rPr>
              <a:t>}</a:t>
            </a:r>
            <a:r>
              <a:rPr lang="en-US" dirty="0" smtClean="0"/>
              <a:t>, find </a:t>
            </a:r>
            <a:r>
              <a:rPr lang="en-US" dirty="0" smtClean="0">
                <a:solidFill>
                  <a:schemeClr val="bg2"/>
                </a:solidFill>
              </a:rPr>
              <a:t>R</a:t>
            </a:r>
            <a:r>
              <a:rPr lang="en-US" dirty="0" smtClean="0"/>
              <a:t> so that </a:t>
            </a:r>
            <a:r>
              <a:rPr lang="en-US" dirty="0" smtClean="0">
                <a:solidFill>
                  <a:schemeClr val="bg2"/>
                </a:solidFill>
              </a:rPr>
              <a:t>Q=RS</a:t>
            </a:r>
          </a:p>
          <a:p>
            <a:pPr lvl="1"/>
            <a:r>
              <a:rPr lang="en-US" dirty="0" smtClean="0"/>
              <a:t>Minimize the variance </a:t>
            </a:r>
            <a:r>
              <a:rPr lang="en-US" dirty="0" err="1" smtClean="0">
                <a:solidFill>
                  <a:schemeClr val="bg2"/>
                </a:solidFill>
              </a:rPr>
              <a:t>Var</a:t>
            </a:r>
            <a:r>
              <a:rPr lang="en-US" dirty="0" smtClean="0">
                <a:solidFill>
                  <a:schemeClr val="bg2"/>
                </a:solidFill>
              </a:rPr>
              <a:t>(</a:t>
            </a:r>
            <a:r>
              <a:rPr lang="en-US" dirty="0" err="1" smtClean="0">
                <a:solidFill>
                  <a:schemeClr val="bg2"/>
                </a:solidFill>
              </a:rPr>
              <a:t>Rz</a:t>
            </a:r>
            <a:r>
              <a:rPr lang="en-US" dirty="0" smtClean="0">
                <a:solidFill>
                  <a:schemeClr val="bg2"/>
                </a:solidFill>
              </a:rPr>
              <a:t>) = </a:t>
            </a:r>
            <a:r>
              <a:rPr lang="en-US" dirty="0" err="1" smtClean="0">
                <a:solidFill>
                  <a:schemeClr val="bg2"/>
                </a:solidFill>
              </a:rPr>
              <a:t>Var</a:t>
            </a:r>
            <a:r>
              <a:rPr lang="en-US" dirty="0" smtClean="0">
                <a:solidFill>
                  <a:schemeClr val="bg2"/>
                </a:solidFill>
              </a:rPr>
              <a:t>(</a:t>
            </a:r>
            <a:r>
              <a:rPr lang="en-US" dirty="0" err="1" smtClean="0">
                <a:solidFill>
                  <a:schemeClr val="bg2"/>
                </a:solidFill>
              </a:rPr>
              <a:t>RSx</a:t>
            </a:r>
            <a:r>
              <a:rPr lang="en-US" dirty="0" smtClean="0">
                <a:solidFill>
                  <a:schemeClr val="bg2"/>
                </a:solidFill>
              </a:rPr>
              <a:t> + </a:t>
            </a:r>
            <a:r>
              <a:rPr lang="en-US" dirty="0" err="1" smtClean="0">
                <a:solidFill>
                  <a:schemeClr val="bg2"/>
                </a:solidFill>
              </a:rPr>
              <a:t>Rv</a:t>
            </a:r>
            <a:r>
              <a:rPr lang="en-US" dirty="0" smtClean="0">
                <a:solidFill>
                  <a:schemeClr val="bg2"/>
                </a:solidFill>
              </a:rPr>
              <a:t>) = </a:t>
            </a:r>
            <a:r>
              <a:rPr lang="en-US" dirty="0" err="1" smtClean="0">
                <a:solidFill>
                  <a:schemeClr val="bg2"/>
                </a:solidFill>
              </a:rPr>
              <a:t>Var</a:t>
            </a:r>
            <a:r>
              <a:rPr lang="en-US" dirty="0" smtClean="0">
                <a:solidFill>
                  <a:schemeClr val="bg2"/>
                </a:solidFill>
              </a:rPr>
              <a:t>(</a:t>
            </a:r>
            <a:r>
              <a:rPr lang="en-US" dirty="0" err="1" smtClean="0">
                <a:solidFill>
                  <a:schemeClr val="bg2"/>
                </a:solidFill>
              </a:rPr>
              <a:t>Rv</a:t>
            </a:r>
            <a:r>
              <a:rPr lang="en-US" dirty="0" smtClean="0">
                <a:solidFill>
                  <a:schemeClr val="bg2"/>
                </a:solidFill>
              </a:rPr>
              <a:t>)</a:t>
            </a:r>
          </a:p>
          <a:p>
            <a:r>
              <a:rPr lang="en-US" dirty="0" smtClean="0"/>
              <a:t>Find an optimal solution by adapting Least Squares method</a:t>
            </a:r>
          </a:p>
          <a:p>
            <a:r>
              <a:rPr lang="en-US" dirty="0" smtClean="0"/>
              <a:t>This finds </a:t>
            </a:r>
            <a:r>
              <a:rPr lang="en-US" dirty="0" smtClean="0">
                <a:solidFill>
                  <a:schemeClr val="bg2"/>
                </a:solidFill>
              </a:rPr>
              <a:t>x’</a:t>
            </a:r>
            <a:r>
              <a:rPr lang="en-US" dirty="0" smtClean="0"/>
              <a:t> as an estimate of </a:t>
            </a:r>
            <a:r>
              <a:rPr lang="en-US" dirty="0" smtClean="0">
                <a:solidFill>
                  <a:schemeClr val="bg2"/>
                </a:solidFill>
              </a:rPr>
              <a:t>x</a:t>
            </a:r>
            <a:r>
              <a:rPr lang="en-US" dirty="0" smtClean="0"/>
              <a:t> given </a:t>
            </a:r>
            <a:r>
              <a:rPr lang="en-US" dirty="0" smtClean="0">
                <a:solidFill>
                  <a:schemeClr val="bg2"/>
                </a:solidFill>
              </a:rPr>
              <a:t>z = </a:t>
            </a:r>
            <a:r>
              <a:rPr lang="en-US" dirty="0" err="1" smtClean="0">
                <a:solidFill>
                  <a:schemeClr val="bg2"/>
                </a:solidFill>
              </a:rPr>
              <a:t>Sx</a:t>
            </a:r>
            <a:r>
              <a:rPr lang="en-US" dirty="0" smtClean="0">
                <a:solidFill>
                  <a:schemeClr val="bg2"/>
                </a:solidFill>
              </a:rPr>
              <a:t> + v</a:t>
            </a:r>
          </a:p>
          <a:p>
            <a:pPr lvl="1"/>
            <a:r>
              <a:rPr lang="en-US" dirty="0" smtClean="0"/>
              <a:t>Define </a:t>
            </a:r>
            <a:r>
              <a:rPr lang="en-US" dirty="0" smtClean="0">
                <a:solidFill>
                  <a:schemeClr val="bg2"/>
                </a:solidFill>
                <a:latin typeface="Symbol"/>
                <a:sym typeface="Symbol"/>
              </a:rPr>
              <a:t></a:t>
            </a:r>
            <a:r>
              <a:rPr lang="en-US" dirty="0" smtClean="0">
                <a:solidFill>
                  <a:schemeClr val="bg2"/>
                </a:solidFill>
              </a:rPr>
              <a:t> = </a:t>
            </a:r>
            <a:r>
              <a:rPr lang="en-US" dirty="0" err="1" smtClean="0">
                <a:solidFill>
                  <a:schemeClr val="bg2"/>
                </a:solidFill>
              </a:rPr>
              <a:t>Cov</a:t>
            </a:r>
            <a:r>
              <a:rPr lang="en-US" dirty="0" smtClean="0">
                <a:solidFill>
                  <a:schemeClr val="bg2"/>
                </a:solidFill>
              </a:rPr>
              <a:t>(z) = </a:t>
            </a:r>
            <a:r>
              <a:rPr lang="en-US" dirty="0" err="1" smtClean="0">
                <a:solidFill>
                  <a:schemeClr val="bg2"/>
                </a:solidFill>
              </a:rPr>
              <a:t>diag</a:t>
            </a:r>
            <a:r>
              <a:rPr lang="en-US" dirty="0" smtClean="0">
                <a:solidFill>
                  <a:schemeClr val="bg2"/>
                </a:solidFill>
              </a:rPr>
              <a:t>(2/</a:t>
            </a:r>
            <a:r>
              <a:rPr lang="en-US" dirty="0" smtClean="0">
                <a:solidFill>
                  <a:schemeClr val="bg2"/>
                </a:solidFill>
                <a:latin typeface="Symbol"/>
                <a:sym typeface="Symbol"/>
              </a:rPr>
              <a:t></a:t>
            </a:r>
            <a:r>
              <a:rPr lang="en-US" baseline="-25000" dirty="0" smtClean="0">
                <a:solidFill>
                  <a:schemeClr val="bg2"/>
                </a:solidFill>
                <a:sym typeface="Symbol"/>
              </a:rPr>
              <a:t>i</a:t>
            </a:r>
            <a:r>
              <a:rPr lang="en-US" baseline="30000" dirty="0" smtClean="0">
                <a:solidFill>
                  <a:schemeClr val="bg2"/>
                </a:solidFill>
                <a:latin typeface="Calibri"/>
                <a:sym typeface="Symbol"/>
              </a:rPr>
              <a:t>2</a:t>
            </a:r>
            <a:r>
              <a:rPr lang="en-US" dirty="0" smtClean="0">
                <a:solidFill>
                  <a:schemeClr val="bg2"/>
                </a:solidFill>
              </a:rPr>
              <a:t>)</a:t>
            </a:r>
            <a:r>
              <a:rPr lang="en-US" dirty="0" smtClean="0"/>
              <a:t> and </a:t>
            </a:r>
            <a:r>
              <a:rPr lang="en-US" dirty="0" smtClean="0">
                <a:solidFill>
                  <a:schemeClr val="bg2"/>
                </a:solidFill>
              </a:rPr>
              <a:t>U = </a:t>
            </a:r>
            <a:r>
              <a:rPr lang="en-US" dirty="0" smtClean="0">
                <a:solidFill>
                  <a:schemeClr val="bg2"/>
                </a:solidFill>
                <a:latin typeface="Symbol"/>
                <a:sym typeface="Symbol"/>
              </a:rPr>
              <a:t></a:t>
            </a:r>
            <a:r>
              <a:rPr lang="en-US" baseline="30000" dirty="0" smtClean="0">
                <a:solidFill>
                  <a:schemeClr val="bg2"/>
                </a:solidFill>
                <a:latin typeface="Calibri"/>
                <a:sym typeface="Symbol"/>
              </a:rPr>
              <a:t>-1/2</a:t>
            </a:r>
            <a:r>
              <a:rPr lang="en-US" dirty="0" smtClean="0">
                <a:solidFill>
                  <a:schemeClr val="bg2"/>
                </a:solidFill>
              </a:rPr>
              <a:t> S</a:t>
            </a:r>
          </a:p>
          <a:p>
            <a:pPr lvl="1"/>
            <a:r>
              <a:rPr lang="en-US" dirty="0" smtClean="0"/>
              <a:t>OLS solution is </a:t>
            </a:r>
            <a:r>
              <a:rPr lang="en-US" dirty="0" smtClean="0">
                <a:solidFill>
                  <a:schemeClr val="bg2"/>
                </a:solidFill>
              </a:rPr>
              <a:t>x’ = (U</a:t>
            </a:r>
            <a:r>
              <a:rPr lang="en-US" baseline="30000" dirty="0" smtClean="0">
                <a:solidFill>
                  <a:schemeClr val="bg2"/>
                </a:solidFill>
              </a:rPr>
              <a:t>T</a:t>
            </a:r>
            <a:r>
              <a:rPr lang="en-US" dirty="0" smtClean="0">
                <a:solidFill>
                  <a:schemeClr val="bg2"/>
                </a:solidFill>
              </a:rPr>
              <a:t> U</a:t>
            </a:r>
            <a:r>
              <a:rPr lang="en-US" dirty="0" smtClean="0">
                <a:solidFill>
                  <a:schemeClr val="bg2"/>
                </a:solidFill>
                <a:latin typeface="Gill Sans MT"/>
              </a:rPr>
              <a:t>)</a:t>
            </a:r>
            <a:r>
              <a:rPr lang="en-US" baseline="30000" dirty="0" smtClean="0">
                <a:solidFill>
                  <a:schemeClr val="bg2"/>
                </a:solidFill>
                <a:latin typeface="Calibri"/>
              </a:rPr>
              <a:t>-1</a:t>
            </a:r>
            <a:r>
              <a:rPr lang="en-US" dirty="0" smtClean="0">
                <a:solidFill>
                  <a:schemeClr val="bg2"/>
                </a:solidFill>
              </a:rPr>
              <a:t> U</a:t>
            </a:r>
            <a:r>
              <a:rPr lang="en-US" baseline="30000" dirty="0" smtClean="0">
                <a:solidFill>
                  <a:schemeClr val="bg2"/>
                </a:solidFill>
                <a:latin typeface="Calibri"/>
              </a:rPr>
              <a:t>T</a:t>
            </a:r>
            <a:r>
              <a:rPr lang="en-US" dirty="0" smtClean="0">
                <a:solidFill>
                  <a:schemeClr val="bg2"/>
                </a:solidFill>
              </a:rPr>
              <a:t> </a:t>
            </a:r>
            <a:r>
              <a:rPr lang="en-US" dirty="0" smtClean="0">
                <a:solidFill>
                  <a:schemeClr val="bg2"/>
                </a:solidFill>
                <a:latin typeface="Symbol"/>
                <a:sym typeface="Symbol"/>
              </a:rPr>
              <a:t></a:t>
            </a:r>
            <a:r>
              <a:rPr lang="en-US" baseline="30000" dirty="0" smtClean="0">
                <a:solidFill>
                  <a:schemeClr val="bg2"/>
                </a:solidFill>
                <a:latin typeface="Calibri"/>
                <a:sym typeface="Symbol"/>
              </a:rPr>
              <a:t>-1/2</a:t>
            </a:r>
            <a:r>
              <a:rPr lang="en-US" dirty="0" smtClean="0">
                <a:solidFill>
                  <a:schemeClr val="bg2"/>
                </a:solidFill>
              </a:rPr>
              <a:t> z</a:t>
            </a:r>
          </a:p>
          <a:p>
            <a:r>
              <a:rPr lang="en-US" dirty="0" smtClean="0"/>
              <a:t>Then </a:t>
            </a:r>
            <a:r>
              <a:rPr lang="en-US" dirty="0" smtClean="0">
                <a:solidFill>
                  <a:schemeClr val="bg2"/>
                </a:solidFill>
              </a:rPr>
              <a:t>R = Q(S</a:t>
            </a:r>
            <a:r>
              <a:rPr lang="en-US" baseline="30000" dirty="0" smtClean="0">
                <a:solidFill>
                  <a:schemeClr val="bg2"/>
                </a:solidFill>
              </a:rPr>
              <a:t>T</a:t>
            </a:r>
            <a:r>
              <a:rPr lang="en-US" dirty="0" smtClean="0">
                <a:solidFill>
                  <a:schemeClr val="bg2"/>
                </a:solidFill>
              </a:rPr>
              <a:t> </a:t>
            </a:r>
            <a:r>
              <a:rPr lang="en-US" dirty="0" smtClean="0">
                <a:solidFill>
                  <a:schemeClr val="bg2"/>
                </a:solidFill>
                <a:latin typeface="Symbol"/>
                <a:sym typeface="Symbol"/>
              </a:rPr>
              <a:t></a:t>
            </a:r>
            <a:r>
              <a:rPr lang="en-US" baseline="30000" dirty="0" smtClean="0">
                <a:solidFill>
                  <a:schemeClr val="bg2"/>
                </a:solidFill>
                <a:latin typeface="Calibri"/>
                <a:sym typeface="Symbol"/>
              </a:rPr>
              <a:t>-1</a:t>
            </a:r>
            <a:r>
              <a:rPr lang="en-US" dirty="0" smtClean="0">
                <a:solidFill>
                  <a:schemeClr val="bg2"/>
                </a:solidFill>
              </a:rPr>
              <a:t> S)</a:t>
            </a:r>
            <a:r>
              <a:rPr lang="en-US" baseline="30000" dirty="0" smtClean="0">
                <a:solidFill>
                  <a:schemeClr val="bg2"/>
                </a:solidFill>
                <a:latin typeface="Calibri"/>
              </a:rPr>
              <a:t>-1</a:t>
            </a:r>
            <a:r>
              <a:rPr lang="en-US" dirty="0" smtClean="0">
                <a:solidFill>
                  <a:schemeClr val="bg2"/>
                </a:solidFill>
              </a:rPr>
              <a:t> S</a:t>
            </a:r>
            <a:r>
              <a:rPr lang="en-US" baseline="30000" dirty="0" smtClean="0">
                <a:solidFill>
                  <a:schemeClr val="bg2"/>
                </a:solidFill>
              </a:rPr>
              <a:t>T</a:t>
            </a:r>
            <a:r>
              <a:rPr lang="en-US" dirty="0" smtClean="0">
                <a:solidFill>
                  <a:schemeClr val="bg2"/>
                </a:solidFill>
              </a:rPr>
              <a:t> </a:t>
            </a:r>
            <a:r>
              <a:rPr lang="en-US" dirty="0" smtClean="0">
                <a:solidFill>
                  <a:schemeClr val="bg2"/>
                </a:solidFill>
                <a:latin typeface="Symbol"/>
                <a:sym typeface="Symbol"/>
              </a:rPr>
              <a:t></a:t>
            </a:r>
            <a:r>
              <a:rPr lang="en-US" baseline="30000" dirty="0" smtClean="0">
                <a:solidFill>
                  <a:schemeClr val="bg2"/>
                </a:solidFill>
                <a:latin typeface="Calibri"/>
                <a:sym typeface="Symbol"/>
              </a:rPr>
              <a:t>-1</a:t>
            </a:r>
            <a:endParaRPr lang="en-US" baseline="30000" dirty="0" smtClean="0">
              <a:solidFill>
                <a:schemeClr val="bg2"/>
              </a:solidFill>
              <a:latin typeface="Calibri"/>
            </a:endParaRPr>
          </a:p>
          <a:p>
            <a:r>
              <a:rPr lang="en-US" dirty="0" smtClean="0">
                <a:solidFill>
                  <a:srgbClr val="C00000"/>
                </a:solidFill>
              </a:rPr>
              <a:t>Result</a:t>
            </a:r>
            <a:r>
              <a:rPr lang="en-US" dirty="0" smtClean="0"/>
              <a:t>: </a:t>
            </a:r>
            <a:r>
              <a:rPr lang="en-US" dirty="0" smtClean="0">
                <a:solidFill>
                  <a:schemeClr val="bg2"/>
                </a:solidFill>
              </a:rPr>
              <a:t>y = </a:t>
            </a:r>
            <a:r>
              <a:rPr lang="en-US" dirty="0" err="1" smtClean="0">
                <a:solidFill>
                  <a:schemeClr val="bg2"/>
                </a:solidFill>
              </a:rPr>
              <a:t>Rz</a:t>
            </a:r>
            <a:r>
              <a:rPr lang="en-US" dirty="0" smtClean="0">
                <a:solidFill>
                  <a:schemeClr val="bg2"/>
                </a:solidFill>
              </a:rPr>
              <a:t> = </a:t>
            </a:r>
            <a:r>
              <a:rPr lang="en-US" dirty="0" err="1" smtClean="0">
                <a:solidFill>
                  <a:schemeClr val="bg2"/>
                </a:solidFill>
              </a:rPr>
              <a:t>Qx</a:t>
            </a:r>
            <a:r>
              <a:rPr lang="en-US" dirty="0" smtClean="0">
                <a:solidFill>
                  <a:schemeClr val="bg2"/>
                </a:solidFill>
              </a:rPr>
              <a:t>’</a:t>
            </a:r>
            <a:r>
              <a:rPr lang="en-US" dirty="0" smtClean="0"/>
              <a:t> is consistent—corresponds to queries on </a:t>
            </a:r>
            <a:r>
              <a:rPr lang="en-US" dirty="0" smtClean="0">
                <a:solidFill>
                  <a:schemeClr val="bg2"/>
                </a:solidFill>
              </a:rPr>
              <a:t>x’</a:t>
            </a:r>
          </a:p>
          <a:p>
            <a:pPr lvl="1"/>
            <a:r>
              <a:rPr lang="en-US" dirty="0" smtClean="0">
                <a:solidFill>
                  <a:schemeClr val="bg2"/>
                </a:solidFill>
              </a:rPr>
              <a:t>R</a:t>
            </a:r>
            <a:r>
              <a:rPr lang="en-US" dirty="0" smtClean="0"/>
              <a:t> minimizes the variance</a:t>
            </a:r>
          </a:p>
          <a:p>
            <a:pPr lvl="1"/>
            <a:r>
              <a:rPr lang="en-US" dirty="0" smtClean="0"/>
              <a:t>Special case: </a:t>
            </a:r>
            <a:r>
              <a:rPr lang="en-US" dirty="0" smtClean="0">
                <a:solidFill>
                  <a:schemeClr val="bg2"/>
                </a:solidFill>
              </a:rPr>
              <a:t>S</a:t>
            </a:r>
            <a:r>
              <a:rPr lang="en-US" dirty="0" smtClean="0"/>
              <a:t> is </a:t>
            </a:r>
            <a:r>
              <a:rPr lang="en-US" dirty="0" err="1" smtClean="0"/>
              <a:t>orthonormal</a:t>
            </a:r>
            <a:r>
              <a:rPr lang="en-US" dirty="0" smtClean="0"/>
              <a:t> basis </a:t>
            </a:r>
            <a:r>
              <a:rPr lang="en-US" dirty="0" smtClean="0">
                <a:solidFill>
                  <a:schemeClr val="bg2"/>
                </a:solidFill>
              </a:rPr>
              <a:t>(S</a:t>
            </a:r>
            <a:r>
              <a:rPr lang="en-US" baseline="30000" dirty="0" smtClean="0">
                <a:solidFill>
                  <a:schemeClr val="bg2"/>
                </a:solidFill>
              </a:rPr>
              <a:t>T</a:t>
            </a:r>
            <a:r>
              <a:rPr lang="en-US" dirty="0" smtClean="0">
                <a:solidFill>
                  <a:schemeClr val="bg2"/>
                </a:solidFill>
              </a:rPr>
              <a:t> = S</a:t>
            </a:r>
            <a:r>
              <a:rPr lang="en-US" baseline="30000" dirty="0" smtClean="0">
                <a:solidFill>
                  <a:schemeClr val="bg2"/>
                </a:solidFill>
              </a:rPr>
              <a:t>-1</a:t>
            </a:r>
            <a:r>
              <a:rPr lang="en-US" dirty="0" smtClean="0">
                <a:solidFill>
                  <a:schemeClr val="bg2"/>
                </a:solidFill>
              </a:rPr>
              <a:t>)</a:t>
            </a:r>
            <a:r>
              <a:rPr lang="en-US" dirty="0" smtClean="0"/>
              <a:t> then </a:t>
            </a:r>
            <a:r>
              <a:rPr lang="en-US" dirty="0" smtClean="0">
                <a:solidFill>
                  <a:schemeClr val="bg2"/>
                </a:solidFill>
              </a:rPr>
              <a:t>R=QS</a:t>
            </a:r>
            <a:r>
              <a:rPr lang="en-US" baseline="30000" dirty="0" smtClean="0">
                <a:solidFill>
                  <a:schemeClr val="bg2"/>
                </a:solidFill>
              </a:rPr>
              <a:t>T</a:t>
            </a:r>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8</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62" y="1371600"/>
            <a:ext cx="8534400" cy="869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Study</a:t>
            </a:r>
            <a:endParaRPr lang="en-US" dirty="0"/>
          </a:p>
        </p:txBody>
      </p:sp>
      <p:sp>
        <p:nvSpPr>
          <p:cNvPr id="3" name="Content Placeholder 2"/>
          <p:cNvSpPr>
            <a:spLocks noGrp="1"/>
          </p:cNvSpPr>
          <p:nvPr>
            <p:ph idx="1"/>
          </p:nvPr>
        </p:nvSpPr>
        <p:spPr/>
        <p:txBody>
          <a:bodyPr/>
          <a:lstStyle/>
          <a:p>
            <a:r>
              <a:rPr lang="en-US" dirty="0" smtClean="0"/>
              <a:t>Used two real data sets:</a:t>
            </a:r>
          </a:p>
          <a:p>
            <a:pPr lvl="1"/>
            <a:r>
              <a:rPr lang="en-US" dirty="0" smtClean="0">
                <a:solidFill>
                  <a:srgbClr val="33CC33"/>
                </a:solidFill>
              </a:rPr>
              <a:t>ADULT</a:t>
            </a:r>
            <a:r>
              <a:rPr lang="en-US" dirty="0" smtClean="0"/>
              <a:t> data – census data on 32K individuals  (7 attributes)</a:t>
            </a:r>
          </a:p>
          <a:p>
            <a:pPr lvl="1"/>
            <a:r>
              <a:rPr lang="en-US" dirty="0" smtClean="0">
                <a:solidFill>
                  <a:srgbClr val="33CC33"/>
                </a:solidFill>
              </a:rPr>
              <a:t>NLTCS</a:t>
            </a:r>
            <a:r>
              <a:rPr lang="en-US" dirty="0" smtClean="0"/>
              <a:t> data– binary data on 21K individuals (16 </a:t>
            </a:r>
            <a:r>
              <a:rPr lang="en-US" dirty="0" err="1" smtClean="0"/>
              <a:t>attribues</a:t>
            </a:r>
            <a:r>
              <a:rPr lang="en-US" dirty="0" smtClean="0"/>
              <a:t>)</a:t>
            </a:r>
          </a:p>
          <a:p>
            <a:r>
              <a:rPr lang="en-US" dirty="0" smtClean="0"/>
              <a:t>Tried a variety of query workloads Q over these</a:t>
            </a:r>
          </a:p>
          <a:p>
            <a:pPr lvl="1"/>
            <a:r>
              <a:rPr lang="en-US" dirty="0" smtClean="0"/>
              <a:t>Based on low-order k-way </a:t>
            </a:r>
            <a:r>
              <a:rPr lang="en-US" dirty="0" err="1" smtClean="0"/>
              <a:t>marginals</a:t>
            </a:r>
            <a:r>
              <a:rPr lang="en-US" dirty="0" smtClean="0"/>
              <a:t> (1-3-way)</a:t>
            </a:r>
          </a:p>
          <a:p>
            <a:r>
              <a:rPr lang="en-US" dirty="0" smtClean="0"/>
              <a:t>Compared the original and optimized strategies for:</a:t>
            </a:r>
          </a:p>
          <a:p>
            <a:pPr lvl="1"/>
            <a:r>
              <a:rPr lang="en-US" dirty="0" smtClean="0"/>
              <a:t>Original queries, </a:t>
            </a:r>
            <a:r>
              <a:rPr lang="en-US" dirty="0" smtClean="0">
                <a:solidFill>
                  <a:schemeClr val="bg2"/>
                </a:solidFill>
              </a:rPr>
              <a:t>Q/Q</a:t>
            </a:r>
            <a:r>
              <a:rPr lang="en-US" baseline="30000" dirty="0" smtClean="0">
                <a:solidFill>
                  <a:schemeClr val="bg2"/>
                </a:solidFill>
              </a:rPr>
              <a:t>+</a:t>
            </a:r>
          </a:p>
          <a:p>
            <a:pPr lvl="1"/>
            <a:r>
              <a:rPr lang="en-US" dirty="0" smtClean="0"/>
              <a:t>Fourier strategy </a:t>
            </a:r>
            <a:r>
              <a:rPr lang="en-US" dirty="0" smtClean="0">
                <a:solidFill>
                  <a:schemeClr val="bg2"/>
                </a:solidFill>
              </a:rPr>
              <a:t>F/F</a:t>
            </a:r>
            <a:r>
              <a:rPr lang="en-US" baseline="30000" dirty="0" smtClean="0">
                <a:solidFill>
                  <a:schemeClr val="bg2"/>
                </a:solidFill>
              </a:rPr>
              <a:t>+ </a:t>
            </a:r>
            <a:r>
              <a:rPr lang="en-US" dirty="0" smtClean="0"/>
              <a:t>[Barak et al. 07]</a:t>
            </a:r>
            <a:endParaRPr lang="en-US" baseline="30000" dirty="0" smtClean="0">
              <a:solidFill>
                <a:schemeClr val="bg2"/>
              </a:solidFill>
            </a:endParaRPr>
          </a:p>
          <a:p>
            <a:pPr lvl="1"/>
            <a:r>
              <a:rPr lang="en-US" dirty="0" smtClean="0"/>
              <a:t>Clustered sets of </a:t>
            </a:r>
            <a:r>
              <a:rPr lang="en-US" dirty="0" err="1" smtClean="0"/>
              <a:t>marginals</a:t>
            </a:r>
            <a:r>
              <a:rPr lang="en-US" dirty="0" smtClean="0"/>
              <a:t> </a:t>
            </a:r>
            <a:r>
              <a:rPr lang="en-US" dirty="0" smtClean="0">
                <a:solidFill>
                  <a:schemeClr val="bg2"/>
                </a:solidFill>
              </a:rPr>
              <a:t>C/C</a:t>
            </a:r>
            <a:r>
              <a:rPr lang="en-US" baseline="30000" dirty="0" smtClean="0">
                <a:solidFill>
                  <a:schemeClr val="bg2"/>
                </a:solidFill>
              </a:rPr>
              <a:t>+ </a:t>
            </a:r>
            <a:r>
              <a:rPr lang="en-US" dirty="0" smtClean="0"/>
              <a:t>[Ding et al. 11]</a:t>
            </a:r>
            <a:endParaRPr lang="en-US" baseline="30000" dirty="0" smtClean="0">
              <a:solidFill>
                <a:schemeClr val="bg2"/>
              </a:solidFill>
            </a:endParaRPr>
          </a:p>
          <a:p>
            <a:pPr lvl="1"/>
            <a:r>
              <a:rPr lang="en-US" dirty="0" smtClean="0"/>
              <a:t>Identity basis </a:t>
            </a:r>
            <a:r>
              <a:rPr lang="en-US" dirty="0" smtClean="0">
                <a:solidFill>
                  <a:schemeClr val="bg2"/>
                </a:solidFill>
              </a:rPr>
              <a:t>I</a:t>
            </a:r>
            <a:endParaRPr lang="en-US" dirty="0">
              <a:solidFill>
                <a:schemeClr val="bg2"/>
              </a:solidFill>
            </a:endParaRPr>
          </a:p>
        </p:txBody>
      </p:sp>
      <p:sp>
        <p:nvSpPr>
          <p:cNvPr id="4" name="Slide Number Placeholder 3"/>
          <p:cNvSpPr>
            <a:spLocks noGrp="1"/>
          </p:cNvSpPr>
          <p:nvPr>
            <p:ph type="sldNum" sz="quarter" idx="11"/>
          </p:nvPr>
        </p:nvSpPr>
        <p:spPr/>
        <p:txBody>
          <a:bodyPr/>
          <a:lstStyle/>
          <a:p>
            <a:pPr>
              <a:defRPr/>
            </a:pPr>
            <a:fld id="{09C837DC-F3B4-4112-9D51-1B3B04622924}"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article}\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348"/>
  <p:tag name="DEFAULTHEIGHT" val="200"/>
  <p:tag name="DEFAULTMAGNIFICATION" val="2"/>
  <p:tag name="FIRSTGRAHAM@8NUCJLMQVQWYY57I" val="3974"/>
  <p:tag name="FIRSTGRAHAM@KUEDRPNTSVWZY5H8" val="4601"/>
</p:tagLst>
</file>

<file path=ppt/theme/theme1.xml><?xml version="1.0" encoding="utf-8"?>
<a:theme xmlns:a="http://schemas.openxmlformats.org/drawingml/2006/main" name="Pixel">
  <a:themeElements>
    <a:clrScheme name="">
      <a:dk1>
        <a:srgbClr val="000000"/>
      </a:dk1>
      <a:lt1>
        <a:srgbClr val="FFFFFF"/>
      </a:lt1>
      <a:dk2>
        <a:srgbClr val="000000"/>
      </a:dk2>
      <a:lt2>
        <a:srgbClr val="0000BE"/>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Gill Sans M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16123</TotalTime>
  <Words>2839</Words>
  <Application>Microsoft Office PowerPoint</Application>
  <PresentationFormat>On-screen Show (4:3)</PresentationFormat>
  <Paragraphs>368</Paragraphs>
  <Slides>12</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Gill Sans MT</vt:lpstr>
      <vt:lpstr>Calibri</vt:lpstr>
      <vt:lpstr>Cambria Math</vt:lpstr>
      <vt:lpstr>Symbol</vt:lpstr>
      <vt:lpstr>Wingdings</vt:lpstr>
      <vt:lpstr>Pixel</vt:lpstr>
      <vt:lpstr>Acrobat Document</vt:lpstr>
      <vt:lpstr>Accurate and Efficient Private Release of Data Cubes &amp; Contingency Tables</vt:lpstr>
      <vt:lpstr>Differential privacy in databases</vt:lpstr>
      <vt:lpstr>Optimizing Linear Queries</vt:lpstr>
      <vt:lpstr>Answering Linear Queries</vt:lpstr>
      <vt:lpstr>The Strategy/Recovery Approach</vt:lpstr>
      <vt:lpstr>Step 2: Error Minimization</vt:lpstr>
      <vt:lpstr>Grouping Approach</vt:lpstr>
      <vt:lpstr>Step 3: Optimal Recovery Matrix</vt:lpstr>
      <vt:lpstr>Experimental Study</vt:lpstr>
      <vt:lpstr>Experimental Results</vt:lpstr>
      <vt:lpstr>Overall Process</vt:lpstr>
      <vt:lpstr>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Streams</dc:title>
  <dc:creator>Graham;Grigory Yaroslavtsev</dc:creator>
  <cp:lastModifiedBy>GRIGORY</cp:lastModifiedBy>
  <cp:revision>314</cp:revision>
  <dcterms:created xsi:type="dcterms:W3CDTF">2006-07-13T03:34:23Z</dcterms:created>
  <dcterms:modified xsi:type="dcterms:W3CDTF">2013-05-07T17:04:47Z</dcterms:modified>
</cp:coreProperties>
</file>