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4" r:id="rId4"/>
    <p:sldId id="258" r:id="rId5"/>
    <p:sldId id="259" r:id="rId6"/>
    <p:sldId id="273" r:id="rId7"/>
    <p:sldId id="264" r:id="rId8"/>
    <p:sldId id="265" r:id="rId9"/>
    <p:sldId id="282" r:id="rId10"/>
    <p:sldId id="266" r:id="rId11"/>
    <p:sldId id="267" r:id="rId12"/>
    <p:sldId id="268" r:id="rId13"/>
    <p:sldId id="269" r:id="rId14"/>
    <p:sldId id="270" r:id="rId15"/>
    <p:sldId id="26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7" autoAdjust="0"/>
    <p:restoredTop sz="97696" autoAdjust="0"/>
  </p:normalViewPr>
  <p:slideViewPr>
    <p:cSldViewPr>
      <p:cViewPr varScale="1">
        <p:scale>
          <a:sx n="79" d="100"/>
          <a:sy n="79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DBDD6-122F-4504-90E4-3F7EFC4BDDB4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B5EF-BDA7-4EC5-AC6C-F3B2EBD33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k-linearity as an</a:t>
            </a:r>
            <a:r>
              <a:rPr lang="en-US" baseline="0" dirty="0" smtClean="0"/>
              <a:t> open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BB5EF-BDA7-4EC5-AC6C-F3B2EBD33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4D93-FA70-4A8B-9074-B3EFBB159758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E8E1-9786-44CF-9708-A62BD113C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38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.png"/><Relationship Id="rId7" Type="http://schemas.openxmlformats.org/officeDocument/2006/relationships/image" Target="../media/image310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Property Testing and Communication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hlinkClick r:id="rId2"/>
              </a:rPr>
              <a:t>http://grigory.us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800600"/>
            <a:ext cx="2286000" cy="1135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800600"/>
            <a:ext cx="28194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Direct Sums in Property Testing </a:t>
            </a:r>
            <a:r>
              <a:rPr lang="en-US" sz="3600" dirty="0" smtClean="0">
                <a:solidFill>
                  <a:srgbClr val="7030A0"/>
                </a:solidFill>
              </a:rPr>
              <a:t>[Woodruff, Y.]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71877"/>
                <a:ext cx="8229600" cy="1242723"/>
              </a:xfrm>
            </p:spPr>
            <p:txBody>
              <a:bodyPr/>
              <a:lstStyle/>
              <a:p>
                <a:r>
                  <a:rPr lang="en-US" dirty="0" smtClean="0"/>
                  <a:t>Testing linearity: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is linear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Equality: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decide whether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71877"/>
                <a:ext cx="8229600" cy="1242723"/>
              </a:xfrm>
              <a:blipFill rotWithShape="1">
                <a:blip r:embed="rId2"/>
                <a:stretch>
                  <a:fillRect l="-1704" t="-588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7580" y="5111521"/>
                <a:ext cx="8311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 smtClean="0"/>
                  <a:t> is linear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𝑆</m:t>
                    </m:r>
                    <m:r>
                      <a:rPr lang="en-US" sz="2800" b="0" i="1" dirty="0" smtClean="0">
                        <a:latin typeface="Cambria Math"/>
                      </a:rPr>
                      <m:t>≠</m:t>
                    </m:r>
                    <m:r>
                      <a:rPr lang="en-US" sz="2800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¼ -far </a:t>
                </a:r>
                <a:r>
                  <a:rPr lang="en-US" sz="2800" dirty="0"/>
                  <a:t>from </a:t>
                </a:r>
                <a:r>
                  <a:rPr lang="en-US" sz="2800" dirty="0" smtClean="0"/>
                  <a:t>linear</a:t>
                </a:r>
                <a:endParaRPr lang="en-US" sz="2800" dirty="0"/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80" y="5111521"/>
                <a:ext cx="8311661" cy="1384995"/>
              </a:xfrm>
              <a:prstGeom prst="rect">
                <a:avLst/>
              </a:prstGeom>
              <a:blipFill rotWithShape="1">
                <a:blip r:embed="rId3"/>
                <a:stretch>
                  <a:fillRect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43469" y="3054120"/>
            <a:ext cx="5319666" cy="1434072"/>
            <a:chOff x="472360" y="3098924"/>
            <a:chExt cx="7746061" cy="2088177"/>
          </a:xfrm>
        </p:grpSpPr>
        <p:grpSp>
          <p:nvGrpSpPr>
            <p:cNvPr id="9" name="Group 8"/>
            <p:cNvGrpSpPr/>
            <p:nvPr/>
          </p:nvGrpSpPr>
          <p:grpSpPr>
            <a:xfrm>
              <a:off x="472360" y="3098924"/>
              <a:ext cx="2245651" cy="2088177"/>
              <a:chOff x="423232" y="2438400"/>
              <a:chExt cx="2245651" cy="2088177"/>
            </a:xfrm>
          </p:grpSpPr>
          <p:sp>
            <p:nvSpPr>
              <p:cNvPr id="13" name="Isosceles Triangle 12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23232" y="3854338"/>
                    <a:ext cx="2245651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232" y="3854338"/>
                    <a:ext cx="2245651" cy="67223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6338864" y="3098924"/>
              <a:ext cx="1879557" cy="2088176"/>
              <a:chOff x="6321279" y="2438400"/>
              <a:chExt cx="1879557" cy="2088176"/>
            </a:xfrm>
          </p:grpSpPr>
          <p:sp>
            <p:nvSpPr>
              <p:cNvPr id="11" name="Isosceles Triangle 10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321279" y="3854337"/>
                    <a:ext cx="1879557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𝐓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1279" y="3854337"/>
                    <a:ext cx="1879557" cy="67223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0760" y="4359701"/>
                <a:ext cx="42138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0" y="4359701"/>
                <a:ext cx="421381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50143" y="4359701"/>
                <a:ext cx="42290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43" y="4359701"/>
                <a:ext cx="422909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53131" y="3237323"/>
                <a:ext cx="23099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sz="2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131" y="3237323"/>
                <a:ext cx="230999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80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𝜹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E</m:t>
                    </m:r>
                    <m:r>
                      <a:rPr lang="en-US" b="0" i="1" dirty="0" smtClean="0">
                        <a:latin typeface="Cambria Math"/>
                      </a:rPr>
                      <m:t>𝑄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1/</m:t>
                    </m:r>
                    <m:r>
                      <a:rPr lang="en-US" b="1" i="1" smtClean="0">
                        <a:latin typeface="Cambria Math"/>
                      </a:rPr>
                      <m:t>𝜹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1/4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𝐿𝑖𝑛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)</m:t>
                    </m:r>
                  </m:oMath>
                </a14:m>
                <a:r>
                  <a:rPr lang="en-US" dirty="0" smtClean="0"/>
                  <a:t> (matching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[Blum,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Luby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Rubinfeld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]</a:t>
                </a:r>
                <a:r>
                  <a:rPr lang="en-US" dirty="0" smtClean="0"/>
                  <a:t>)</a:t>
                </a:r>
              </a:p>
              <a:p>
                <a:endParaRPr lang="en-US" b="1" dirty="0" smtClean="0">
                  <a:solidFill>
                    <a:srgbClr val="0070C0"/>
                  </a:solidFill>
                </a:endParaRP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Strong </a:t>
                </a:r>
                <a:r>
                  <a:rPr lang="en-US" b="1" dirty="0">
                    <a:solidFill>
                      <a:srgbClr val="0070C0"/>
                    </a:solidFill>
                  </a:rPr>
                  <a:t>Direct Sum for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Equality</a:t>
                </a:r>
                <a:r>
                  <a:rPr lang="en-US" dirty="0" smtClean="0"/>
                  <a:t>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[MWY’13]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latin typeface="Cambria Math"/>
                  </a:rPr>
                  <a:t>Strong Direct Sum for Testing Linearity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𝑸</m:t>
                          </m:r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Lin</m:t>
                              </m:r>
                            </m:e>
                            <m:sup>
                              <m:r>
                                <a:rPr lang="en-US" b="1" i="1" dirty="0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</m:sSubSup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𝒎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/>
                            </a:rPr>
                            <m:t>log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𝒎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/>
                            <m:t>Lin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Direct Sums in Property Testing </a:t>
            </a:r>
            <a:r>
              <a:rPr lang="en-US" sz="3600" dirty="0" smtClean="0">
                <a:solidFill>
                  <a:srgbClr val="7030A0"/>
                </a:solidFill>
              </a:rPr>
              <a:t>[Woodruff, Y.]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Property Testing Direct Sums </a:t>
            </a:r>
            <a:r>
              <a:rPr lang="en-US" sz="3600" dirty="0" smtClean="0">
                <a:solidFill>
                  <a:srgbClr val="7030A0"/>
                </a:solidFill>
              </a:rPr>
              <a:t>[Goldreich’13]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Direct Sum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[Woodruff, Y.]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Direct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-Sum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[Goldreich’13]: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1" i="1" dirty="0" err="1" smtClean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per instance</a:t>
                </a:r>
              </a:p>
              <a:p>
                <a:r>
                  <a:rPr lang="en-US" dirty="0" smtClean="0"/>
                  <a:t>Direct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-Product</a:t>
                </a:r>
                <a:r>
                  <a:rPr lang="en-US" dirty="0">
                    <a:solidFill>
                      <a:srgbClr val="7030A0"/>
                    </a:solidFill>
                  </a:rPr>
                  <a:t>[Goldreich’13]: </a:t>
                </a:r>
                <a:endParaRPr lang="en-US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All instances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𝒗𝒔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instance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–far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Goldreich</a:t>
            </a:r>
            <a:r>
              <a:rPr lang="en-US" dirty="0" smtClean="0">
                <a:solidFill>
                  <a:srgbClr val="7030A0"/>
                </a:solidFill>
              </a:rPr>
              <a:t> ‘13]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all properties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en-US" dirty="0" smtClean="0"/>
                  <a:t>Direct 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-Sum (solve all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2/3 per instance)</a:t>
                </a:r>
              </a:p>
              <a:p>
                <a:pPr lvl="1"/>
                <a:r>
                  <a:rPr lang="en-US" dirty="0" smtClean="0"/>
                  <a:t>Adaptive:</a:t>
                </a: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𝑫𝑺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Non-adaptive: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𝑫𝑺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𝒎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Direct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-Product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𝒗𝒔</m:t>
                    </m:r>
                    <m:r>
                      <a:rPr lang="en-US" b="1" i="1" smtClean="0">
                        <a:latin typeface="Cambria Math"/>
                      </a:rPr>
                      <m:t>.  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-far instance?)</a:t>
                </a:r>
              </a:p>
              <a:p>
                <a:pPr lvl="1"/>
                <a:r>
                  <a:rPr lang="en-US" dirty="0" smtClean="0"/>
                  <a:t>Adaptive: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𝑫𝑷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𝒎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Non-adaptive: </a:t>
                </a:r>
                <a:endParaRPr lang="en-US" b="0" i="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))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𝑫𝑷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𝒎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𝒎</m:t>
                          </m:r>
                        </m:e>
                      </m:func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5029200"/>
              </a:xfrm>
              <a:blipFill rotWithShape="1">
                <a:blip r:embed="rId4"/>
                <a:stretch>
                  <a:fillRect l="-1657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2000" y="5486400"/>
            <a:ext cx="82296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Reduction from Simultaneous Communication </a:t>
            </a:r>
            <a:r>
              <a:rPr lang="en-US" sz="3600" dirty="0" smtClean="0">
                <a:solidFill>
                  <a:srgbClr val="7030A0"/>
                </a:solidFill>
              </a:rPr>
              <a:t>[Woodruff]</a:t>
            </a:r>
            <a:endParaRPr lang="en-US" sz="3600" dirty="0">
              <a:solidFill>
                <a:srgbClr val="7030A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1060" y="1666887"/>
            <a:ext cx="7286742" cy="1984086"/>
            <a:chOff x="811128" y="3098924"/>
            <a:chExt cx="7286742" cy="1984086"/>
          </a:xfrm>
        </p:grpSpPr>
        <p:grpSp>
          <p:nvGrpSpPr>
            <p:cNvPr id="5" name="Group 4"/>
            <p:cNvGrpSpPr/>
            <p:nvPr/>
          </p:nvGrpSpPr>
          <p:grpSpPr>
            <a:xfrm>
              <a:off x="811128" y="3098924"/>
              <a:ext cx="1627272" cy="1984086"/>
              <a:chOff x="762000" y="2438400"/>
              <a:chExt cx="1627272" cy="1984086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9363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6494585" y="3098924"/>
              <a:ext cx="1603285" cy="1952909"/>
              <a:chOff x="6477000" y="2438400"/>
              <a:chExt cx="1603285" cy="1952909"/>
            </a:xfrm>
          </p:grpSpPr>
          <p:sp>
            <p:nvSpPr>
              <p:cNvPr id="7" name="Isosceles Triangle 6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Bob: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72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" name="Rectangle 10"/>
          <p:cNvSpPr/>
          <p:nvPr/>
        </p:nvSpPr>
        <p:spPr>
          <a:xfrm>
            <a:off x="3698631" y="1666887"/>
            <a:ext cx="13716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971800" y="3070008"/>
                <a:ext cx="2990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Referee: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Content Placeholder 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0" y="3070008"/>
                <a:ext cx="2990658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530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309176" y="1849234"/>
            <a:ext cx="1107831" cy="609201"/>
            <a:chOff x="2590800" y="2944488"/>
            <a:chExt cx="3581400" cy="60920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82040" y="2944488"/>
                  <a:ext cx="990599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040" y="2944488"/>
                  <a:ext cx="990599" cy="54213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21238" y="1813095"/>
            <a:ext cx="1163786" cy="602349"/>
            <a:chOff x="-1171492" y="2951340"/>
            <a:chExt cx="3762292" cy="602349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-1171492" y="3553689"/>
              <a:ext cx="3762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-1019835" y="2951340"/>
                  <a:ext cx="9905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19835" y="2951340"/>
                  <a:ext cx="990599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4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1000" y="3733800"/>
                <a:ext cx="8686800" cy="2632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 min. simultaneous complexity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sup>
                    </m:sSup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sup>
                    </m:sSup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GAF: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+2</m:t>
                        </m:r>
                        <m:func>
                          <m:func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Babai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Kimmel,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Lokam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]</a:t>
                </a:r>
              </a:p>
              <a:p>
                <a:r>
                  <a:rPr lang="en-US" sz="3200" dirty="0" smtClean="0"/>
                  <a:t>GAF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𝑥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⊕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 smtClean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3200" dirty="0" smtClean="0"/>
                  <a:t>0 otherwise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→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𝐺𝐴𝐹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1" dirty="0" smtClean="0">
                            <a:latin typeface="Cambria Math"/>
                          </a:rPr>
                          <m:t>log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 smtClean="0"/>
                  <a:t>, but S(GAF)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/>
                      </a:rPr>
                      <m:t>Ω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32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 </a:t>
                </a:r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733800"/>
                <a:ext cx="8686800" cy="2632708"/>
              </a:xfrm>
              <a:prstGeom prst="rect">
                <a:avLst/>
              </a:prstGeom>
              <a:blipFill rotWithShape="1">
                <a:blip r:embed="rId7"/>
                <a:stretch>
                  <a:fillRect l="-1825" t="-2784" r="-912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Property testing lower bounds via CC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Monotonicity, Juntas, Low Fourier degree, Small Decision Trees </a:t>
            </a:r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Blais</a:t>
            </a:r>
            <a:r>
              <a:rPr lang="en-US" dirty="0" smtClean="0">
                <a:solidFill>
                  <a:srgbClr val="7030A0"/>
                </a:solidFill>
              </a:rPr>
              <a:t>, Brody, </a:t>
            </a:r>
            <a:r>
              <a:rPr lang="en-US" dirty="0" err="1" smtClean="0">
                <a:solidFill>
                  <a:srgbClr val="7030A0"/>
                </a:solidFill>
              </a:rPr>
              <a:t>Matulef</a:t>
            </a:r>
            <a:r>
              <a:rPr lang="en-US" dirty="0" smtClean="0">
                <a:solidFill>
                  <a:srgbClr val="7030A0"/>
                </a:solidFill>
              </a:rPr>
              <a:t>’</a:t>
            </a:r>
            <a:r>
              <a:rPr lang="ru-RU" dirty="0" smtClean="0">
                <a:solidFill>
                  <a:srgbClr val="7030A0"/>
                </a:solidFill>
              </a:rPr>
              <a:t>11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</a:p>
          <a:p>
            <a:r>
              <a:rPr lang="en-US" dirty="0" smtClean="0"/>
              <a:t>Small-width OBDD properties </a:t>
            </a:r>
            <a:r>
              <a:rPr lang="en-US" dirty="0" smtClean="0">
                <a:solidFill>
                  <a:srgbClr val="7030A0"/>
                </a:solidFill>
              </a:rPr>
              <a:t>[Brody, </a:t>
            </a:r>
            <a:r>
              <a:rPr lang="en-US" dirty="0" err="1" smtClean="0">
                <a:solidFill>
                  <a:srgbClr val="7030A0"/>
                </a:solidFill>
              </a:rPr>
              <a:t>Matulef</a:t>
            </a:r>
            <a:r>
              <a:rPr lang="en-US" dirty="0" smtClean="0">
                <a:solidFill>
                  <a:srgbClr val="7030A0"/>
                </a:solidFill>
              </a:rPr>
              <a:t>, Wu’11]</a:t>
            </a:r>
          </a:p>
          <a:p>
            <a:r>
              <a:rPr lang="en-US" dirty="0" err="1" smtClean="0"/>
              <a:t>Lipschitz</a:t>
            </a:r>
            <a:r>
              <a:rPr lang="en-US" dirty="0" smtClean="0"/>
              <a:t> property </a:t>
            </a:r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Jha</a:t>
            </a:r>
            <a:r>
              <a:rPr lang="en-US" dirty="0" smtClean="0">
                <a:solidFill>
                  <a:srgbClr val="7030A0"/>
                </a:solidFill>
              </a:rPr>
              <a:t>, Raskhodnikova’11]</a:t>
            </a:r>
          </a:p>
          <a:p>
            <a:r>
              <a:rPr lang="en-US" dirty="0" smtClean="0"/>
              <a:t>Codes </a:t>
            </a:r>
            <a:r>
              <a:rPr lang="en-US" dirty="0" smtClean="0">
                <a:solidFill>
                  <a:srgbClr val="7030A0"/>
                </a:solidFill>
              </a:rPr>
              <a:t>[Goldreich’13, </a:t>
            </a:r>
            <a:r>
              <a:rPr lang="en-US" dirty="0" err="1" smtClean="0">
                <a:solidFill>
                  <a:srgbClr val="7030A0"/>
                </a:solidFill>
              </a:rPr>
              <a:t>Gur</a:t>
            </a:r>
            <a:r>
              <a:rPr lang="en-US" dirty="0" smtClean="0">
                <a:solidFill>
                  <a:srgbClr val="7030A0"/>
                </a:solidFill>
              </a:rPr>
              <a:t>, Rothblum’13]</a:t>
            </a:r>
          </a:p>
          <a:p>
            <a:r>
              <a:rPr lang="en-US" dirty="0" smtClean="0"/>
              <a:t>Number of relevant variables</a:t>
            </a:r>
            <a:r>
              <a:rPr lang="en-US" dirty="0" smtClean="0">
                <a:solidFill>
                  <a:srgbClr val="7030A0"/>
                </a:solidFill>
              </a:rPr>
              <a:t> [Ron, Tsur’13</a:t>
            </a:r>
            <a:r>
              <a:rPr lang="en-US" dirty="0" smtClean="0">
                <a:solidFill>
                  <a:srgbClr val="7030A0"/>
                </a:solidFill>
              </a:rPr>
              <a:t>]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865523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All functions are over Boolean hypercube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41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31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3100" dirty="0">
                    <a:solidFill>
                      <a:srgbClr val="7030A0"/>
                    </a:solidFill>
                  </a:rPr>
                  <a:t>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monotone 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𝑸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Previous for monotonicity on the line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 = 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[Ergun, </a:t>
                </a:r>
                <a:r>
                  <a:rPr lang="en-US" dirty="0" err="1" smtClean="0">
                    <a:solidFill>
                      <a:srgbClr val="7030A0"/>
                    </a:solidFill>
                    <a:latin typeface="Cambria Math"/>
                  </a:rPr>
                  <a:t>Kannan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, Kumar, </a:t>
                </a:r>
                <a:r>
                  <a:rPr lang="en-US" dirty="0" err="1" smtClean="0">
                    <a:solidFill>
                      <a:srgbClr val="7030A0"/>
                    </a:solidFill>
                    <a:latin typeface="Cambria Math"/>
                  </a:rPr>
                  <a:t>Rubinfeld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, Viswanathan’00]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> [Fischer’04]</a:t>
                </a:r>
              </a:p>
              <a:p>
                <a:endParaRPr lang="en-US" dirty="0" smtClean="0">
                  <a:solidFill>
                    <a:srgbClr val="7030A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458200" cy="4525963"/>
              </a:xfrm>
              <a:blipFill rotWithShape="1">
                <a:blip r:embed="rId3"/>
                <a:stretch>
                  <a:fillRect l="-180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370" r="-125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Thm. </a:t>
                </a:r>
                <a:r>
                  <a:rPr lang="en-US" dirty="0" smtClean="0"/>
                  <a:t>Any non-adaptive tester for monotonicity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complexity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1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1" i="0" smtClean="0">
                          <a:latin typeface="Cambria Math"/>
                        </a:rPr>
                        <m:t>min</m:t>
                      </m:r>
                      <m:r>
                        <a:rPr lang="en-US" b="1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1" i="0" smtClean="0">
                          <a:latin typeface="Cambria Math"/>
                        </a:rPr>
                        <m:t>log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𝐦</m:t>
                      </m:r>
                      <m:r>
                        <a:rPr lang="en-US" b="1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1" i="0" smtClean="0">
                          <a:latin typeface="Cambria Math"/>
                        </a:rPr>
                        <m:t>log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𝐫</m:t>
                      </m:r>
                      <m:r>
                        <a:rPr lang="en-US" b="1" i="0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smtClean="0"/>
                  <a:t>Proof. </a:t>
                </a:r>
              </a:p>
              <a:p>
                <a:pPr lvl="1"/>
                <a:r>
                  <a:rPr lang="en-US" dirty="0" smtClean="0"/>
                  <a:t>Reduction from Augmented Index</a:t>
                </a:r>
              </a:p>
              <a:p>
                <a:pPr lvl="1"/>
                <a:r>
                  <a:rPr lang="en-US" dirty="0" smtClean="0"/>
                  <a:t>Basis of Walsh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6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370" r="-125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Augmented Index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/>
                  <a:t>,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b="0" i="1" smtClean="0">
                        <a:latin typeface="Cambria Math"/>
                      </a:rPr>
                      <m:t>∩[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0" i="1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Augmented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Index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Miltersen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Nisan,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Safra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Wigderson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98]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28800" y="2436516"/>
            <a:ext cx="6705601" cy="1422652"/>
            <a:chOff x="811127" y="3098924"/>
            <a:chExt cx="9764145" cy="2071549"/>
          </a:xfrm>
        </p:grpSpPr>
        <p:grpSp>
          <p:nvGrpSpPr>
            <p:cNvPr id="5" name="Group 4"/>
            <p:cNvGrpSpPr/>
            <p:nvPr/>
          </p:nvGrpSpPr>
          <p:grpSpPr>
            <a:xfrm>
              <a:off x="811127" y="3098924"/>
              <a:ext cx="4233404" cy="2071549"/>
              <a:chOff x="761999" y="2438400"/>
              <a:chExt cx="4233404" cy="2071549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61999" y="3837710"/>
                    <a:ext cx="4233404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</m:oMath>
                      </m:oMathPara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3837710"/>
                    <a:ext cx="4233404" cy="67223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4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6494584" y="3098924"/>
              <a:ext cx="4080688" cy="2071549"/>
              <a:chOff x="6476999" y="2438400"/>
              <a:chExt cx="4080688" cy="2071549"/>
            </a:xfrm>
          </p:grpSpPr>
          <p:sp>
            <p:nvSpPr>
              <p:cNvPr id="7" name="Isosceles Triangle 6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476999" y="3837710"/>
                    <a:ext cx="4080688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i="1">
                              <a:latin typeface="Cambria Math"/>
                            </a:rPr>
                            <m:t>∩[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i="1">
                              <a:latin typeface="Cambria Math"/>
                            </a:rPr>
                            <m:t>−1]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999" y="3837710"/>
                    <a:ext cx="4080688" cy="67223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435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/>
          <p:cNvGrpSpPr/>
          <p:nvPr/>
        </p:nvGrpSpPr>
        <p:grpSpPr>
          <a:xfrm>
            <a:off x="3282461" y="2447082"/>
            <a:ext cx="2311674" cy="609201"/>
            <a:chOff x="1491761" y="2944488"/>
            <a:chExt cx="3581400" cy="60920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1761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63222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22" y="2944488"/>
                  <a:ext cx="99060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9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484" y="1105249"/>
                <a:ext cx="8686800" cy="1904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Walsh functions: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[2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]→{−1,1}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484" y="1105249"/>
                <a:ext cx="8686800" cy="1904999"/>
              </a:xfrm>
              <a:blipFill rotWithShape="1">
                <a:blip r:embed="rId2"/>
                <a:stretch>
                  <a:fillRect l="-1754" t="-3834" r="-351" b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5883" y="152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5883" y="152400"/>
                <a:ext cx="8229600" cy="1143000"/>
              </a:xfrm>
              <a:blipFill rotWithShape="1">
                <a:blip r:embed="rId3"/>
                <a:stretch>
                  <a:fillRect l="-2370" r="-125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/>
          <p:cNvGrpSpPr/>
          <p:nvPr/>
        </p:nvGrpSpPr>
        <p:grpSpPr>
          <a:xfrm>
            <a:off x="131740" y="5795547"/>
            <a:ext cx="8853890" cy="1060488"/>
            <a:chOff x="134038" y="5680898"/>
            <a:chExt cx="8853890" cy="10604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23082" y="6106099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518029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949523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345671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77165" y="569099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230693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662187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058335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489829" y="568089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063165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494659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5890807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322301" y="628574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775829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207323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7603471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8034965" y="627564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30728" y="6156611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728" y="6156611"/>
                  <a:ext cx="45720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34038" y="5829003"/>
                  <a:ext cx="1395470" cy="55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d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8" y="5829003"/>
                  <a:ext cx="1395470" cy="5541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126691" y="3025579"/>
            <a:ext cx="8853890" cy="1042585"/>
            <a:chOff x="128989" y="2910930"/>
            <a:chExt cx="8853890" cy="104258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518033" y="3318228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518029" y="292102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949523" y="34906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2345671" y="292102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230693" y="2910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058335" y="2910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494659" y="35007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322301" y="35007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7207323" y="34906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8034965" y="34906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525679" y="3368740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679" y="3368740"/>
                  <a:ext cx="4572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28989" y="3041132"/>
                  <a:ext cx="1395470" cy="55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89" y="3041132"/>
                  <a:ext cx="1395470" cy="55419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339704" y="292102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771198" y="34906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3219676" y="2910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651170" y="34805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4058335" y="292011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4489829" y="348973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063165" y="293801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5494659" y="350763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5890807" y="293801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6775829" y="292791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7603471" y="292791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884840" y="293801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316334" y="350763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764812" y="292791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196306" y="349754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603471" y="293709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8034965" y="350672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0590" y="4358644"/>
            <a:ext cx="8853890" cy="1101318"/>
            <a:chOff x="62888" y="4243995"/>
            <a:chExt cx="8853890" cy="110131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1451932" y="4710026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1451928" y="425653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883422" y="425653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3164592" y="424643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59578" y="4760538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578" y="4760538"/>
                  <a:ext cx="45720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2888" y="4432930"/>
                  <a:ext cx="1395470" cy="55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d>
                          </m:sub>
                        </m:sSub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8" y="4432930"/>
                  <a:ext cx="1395470" cy="55419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266552" y="489474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692079" y="4904841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4410710" y="490392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997064" y="427351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709728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698711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3597922" y="424399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3981052" y="4882204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4997064" y="427627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5428558" y="427627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5811688" y="491447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6237215" y="492457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6709728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7141222" y="426341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7524352" y="4901627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7949879" y="491172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714459" y="4980643"/>
            <a:ext cx="34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660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Property Testing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rgbClr val="7030A0"/>
                </a:solidFill>
              </a:rPr>
              <a:t>[</a:t>
            </a:r>
            <a:r>
              <a:rPr lang="en-US" sz="2700" dirty="0" err="1" smtClean="0">
                <a:solidFill>
                  <a:srgbClr val="7030A0"/>
                </a:solidFill>
              </a:rPr>
              <a:t>Goldreich</a:t>
            </a:r>
            <a:r>
              <a:rPr lang="en-US" sz="2700" dirty="0" smtClean="0">
                <a:solidFill>
                  <a:srgbClr val="7030A0"/>
                </a:solidFill>
              </a:rPr>
              <a:t>, </a:t>
            </a:r>
            <a:r>
              <a:rPr lang="en-US" sz="2700" dirty="0" err="1" smtClean="0">
                <a:solidFill>
                  <a:srgbClr val="7030A0"/>
                </a:solidFill>
              </a:rPr>
              <a:t>Goldwasser</a:t>
            </a:r>
            <a:r>
              <a:rPr lang="en-US" sz="2700" dirty="0" smtClean="0">
                <a:solidFill>
                  <a:srgbClr val="7030A0"/>
                </a:solidFill>
              </a:rPr>
              <a:t>, Ron, </a:t>
            </a:r>
            <a:r>
              <a:rPr lang="en-US" sz="2700" dirty="0" err="1" smtClean="0">
                <a:solidFill>
                  <a:srgbClr val="7030A0"/>
                </a:solidFill>
              </a:rPr>
              <a:t>Rubinfeld</a:t>
            </a:r>
            <a:r>
              <a:rPr lang="en-US" sz="2700" dirty="0" smtClean="0">
                <a:solidFill>
                  <a:srgbClr val="7030A0"/>
                </a:solidFill>
              </a:rPr>
              <a:t>, Sudan]</a:t>
            </a:r>
            <a:endParaRPr lang="en-US" sz="2700" dirty="0">
              <a:solidFill>
                <a:srgbClr val="7030A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0500" y="1535668"/>
            <a:ext cx="4595169" cy="4651937"/>
            <a:chOff x="190500" y="1535668"/>
            <a:chExt cx="4595169" cy="4651937"/>
          </a:xfrm>
        </p:grpSpPr>
        <p:grpSp>
          <p:nvGrpSpPr>
            <p:cNvPr id="43" name="Group 42"/>
            <p:cNvGrpSpPr/>
            <p:nvPr/>
          </p:nvGrpSpPr>
          <p:grpSpPr>
            <a:xfrm>
              <a:off x="190500" y="1535668"/>
              <a:ext cx="3543300" cy="4651937"/>
              <a:chOff x="190500" y="1535668"/>
              <a:chExt cx="3543300" cy="465193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78905" y="4092105"/>
                <a:ext cx="1371600" cy="2095500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2095500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cubicBezTo>
                      <a:pt x="1371600" y="1191429"/>
                      <a:pt x="1064557" y="2095500"/>
                      <a:pt x="685800" y="2095500"/>
                    </a:cubicBezTo>
                    <a:cubicBezTo>
                      <a:pt x="307043" y="2095500"/>
                      <a:pt x="0" y="1191429"/>
                      <a:pt x="0" y="76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No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8905" y="2050151"/>
                <a:ext cx="1371600" cy="2019300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2019300">
                    <a:moveTo>
                      <a:pt x="685800" y="0"/>
                    </a:moveTo>
                    <a:cubicBezTo>
                      <a:pt x="1064557" y="0"/>
                      <a:pt x="1371600" y="904071"/>
                      <a:pt x="1371600" y="2019300"/>
                    </a:cubicBezTo>
                    <a:lnTo>
                      <a:pt x="0" y="2019300"/>
                    </a:lnTo>
                    <a:cubicBezTo>
                      <a:pt x="0" y="904071"/>
                      <a:pt x="307043" y="0"/>
                      <a:pt x="685800" y="0"/>
                    </a:cubicBez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YES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0500" y="1535668"/>
                <a:ext cx="3543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Randomized algorithm</a:t>
                </a:r>
                <a:endParaRPr lang="en-US" sz="2400" b="1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650505" y="2535456"/>
              <a:ext cx="3135164" cy="3101971"/>
              <a:chOff x="2057400" y="2511813"/>
              <a:chExt cx="3135164" cy="31019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677964" y="2511813"/>
                    <a:ext cx="2514600" cy="995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Accept with probability </a:t>
                    </a:r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7964" y="2511813"/>
                    <a:ext cx="2514600" cy="99514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3883" t="-4908" b="-55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31989" y="4618640"/>
                    <a:ext cx="2514600" cy="995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Reject with probability </a:t>
                    </a:r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989" y="4618640"/>
                    <a:ext cx="2514600" cy="99514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632" t="-4908" b="-55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057400" y="2511813"/>
                    <a:ext cx="84916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latin typeface="Cambria Math"/>
                            </a:rPr>
                            <m:t>⇒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2511813"/>
                    <a:ext cx="849164" cy="70788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90279" y="4618640"/>
                    <a:ext cx="84916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latin typeface="Cambria Math"/>
                            </a:rPr>
                            <m:t>⇒  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0279" y="4618640"/>
                    <a:ext cx="849164" cy="70788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" name="Group 48"/>
          <p:cNvGrpSpPr/>
          <p:nvPr/>
        </p:nvGrpSpPr>
        <p:grpSpPr>
          <a:xfrm>
            <a:off x="4752975" y="1541495"/>
            <a:ext cx="4538791" cy="4646110"/>
            <a:chOff x="4752975" y="1541495"/>
            <a:chExt cx="4538791" cy="464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752975" y="1541495"/>
              <a:ext cx="4538791" cy="4646110"/>
              <a:chOff x="4752975" y="1541495"/>
              <a:chExt cx="4538791" cy="4646110"/>
            </a:xfrm>
          </p:grpSpPr>
          <p:sp>
            <p:nvSpPr>
              <p:cNvPr id="17" name="Oval 14"/>
              <p:cNvSpPr/>
              <p:nvPr/>
            </p:nvSpPr>
            <p:spPr>
              <a:xfrm>
                <a:off x="4818620" y="4092105"/>
                <a:ext cx="1371600" cy="396446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396446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lnTo>
                      <a:pt x="1360636" y="396446"/>
                    </a:lnTo>
                    <a:lnTo>
                      <a:pt x="10964" y="396446"/>
                    </a:lnTo>
                    <a:cubicBezTo>
                      <a:pt x="2935" y="292233"/>
                      <a:pt x="0" y="185226"/>
                      <a:pt x="0" y="7620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752975" y="1541495"/>
                <a:ext cx="4538791" cy="4646110"/>
                <a:chOff x="4752975" y="1541495"/>
                <a:chExt cx="4538791" cy="4646110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752975" y="1541495"/>
                  <a:ext cx="2228850" cy="4646110"/>
                  <a:chOff x="4752975" y="1541495"/>
                  <a:chExt cx="2228850" cy="4646110"/>
                </a:xfrm>
              </p:grpSpPr>
              <p:sp>
                <p:nvSpPr>
                  <p:cNvPr id="18" name="Rectangle 13"/>
                  <p:cNvSpPr/>
                  <p:nvPr/>
                </p:nvSpPr>
                <p:spPr>
                  <a:xfrm>
                    <a:off x="4818620" y="2050151"/>
                    <a:ext cx="1371600" cy="201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600" h="2019300">
                        <a:moveTo>
                          <a:pt x="685800" y="0"/>
                        </a:moveTo>
                        <a:cubicBezTo>
                          <a:pt x="1064557" y="0"/>
                          <a:pt x="1371600" y="904071"/>
                          <a:pt x="1371600" y="2019300"/>
                        </a:cubicBezTo>
                        <a:lnTo>
                          <a:pt x="0" y="2019300"/>
                        </a:lnTo>
                        <a:cubicBezTo>
                          <a:pt x="0" y="904071"/>
                          <a:pt x="307043" y="0"/>
                          <a:pt x="685800" y="0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YES</a:t>
                    </a:r>
                    <a:endParaRPr lang="en-US" sz="3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Oval 14"/>
                  <p:cNvSpPr/>
                  <p:nvPr/>
                </p:nvSpPr>
                <p:spPr>
                  <a:xfrm>
                    <a:off x="4829584" y="4488551"/>
                    <a:ext cx="1349672" cy="169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672" h="1699054">
                        <a:moveTo>
                          <a:pt x="0" y="0"/>
                        </a:moveTo>
                        <a:lnTo>
                          <a:pt x="1349672" y="0"/>
                        </a:lnTo>
                        <a:cubicBezTo>
                          <a:pt x="1299917" y="963108"/>
                          <a:pt x="1016565" y="1699054"/>
                          <a:pt x="674836" y="1699054"/>
                        </a:cubicBezTo>
                        <a:cubicBezTo>
                          <a:pt x="333107" y="1699054"/>
                          <a:pt x="49755" y="963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No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752975" y="1541495"/>
                    <a:ext cx="22288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Property tester</a:t>
                    </a:r>
                    <a:endParaRPr lang="en-US" sz="2400" b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5018236" y="3997940"/>
                        <a:ext cx="108482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oMath>
                        </a14:m>
                        <a:r>
                          <a:rPr lang="en-US" sz="3200" dirty="0" smtClean="0"/>
                          <a:t>-</a:t>
                        </a:r>
                        <a:r>
                          <a:rPr lang="en-US" sz="3200" b="1" dirty="0" smtClean="0"/>
                          <a:t>far</a:t>
                        </a:r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18236" y="3997940"/>
                        <a:ext cx="1084820" cy="584775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12500" r="-5056" b="-34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6156602" y="2438400"/>
                  <a:ext cx="3135164" cy="3101971"/>
                  <a:chOff x="6156602" y="2438400"/>
                  <a:chExt cx="3135164" cy="3101971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6156602" y="2438400"/>
                    <a:ext cx="3135164" cy="3101971"/>
                    <a:chOff x="2057400" y="2511813"/>
                    <a:chExt cx="3135164" cy="310197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Accept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l="-3883" t="-4908" b="-55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Reject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l="-3632" t="-4908" b="-55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731191" y="3967530"/>
                    <a:ext cx="16048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</a:rPr>
                      <a:t>Don’t care</a:t>
                    </a:r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65720" y="6187605"/>
                <a:ext cx="7944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800" dirty="0" smtClean="0"/>
                  <a:t>-</a:t>
                </a:r>
                <a:r>
                  <a:rPr lang="en-US" sz="2800" b="1" dirty="0" smtClean="0"/>
                  <a:t>far 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≥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fraction has to be changed to become </a:t>
                </a:r>
                <a:r>
                  <a:rPr lang="en-US" sz="2800" b="1" dirty="0" smtClean="0"/>
                  <a:t>YES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0" y="6187605"/>
                <a:ext cx="7944880" cy="523220"/>
              </a:xfrm>
              <a:prstGeom prst="rect">
                <a:avLst/>
              </a:prstGeom>
              <a:blipFill rotWithShape="1">
                <a:blip r:embed="rId1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5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Step functions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𝑠𝑡𝑒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𝑠𝑡𝑒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=⌈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82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370" r="-125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2888" y="3431728"/>
            <a:ext cx="8853890" cy="2488741"/>
            <a:chOff x="62888" y="3431728"/>
            <a:chExt cx="8853890" cy="248874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51932" y="5285182"/>
              <a:ext cx="739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454224" y="522126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885718" y="522126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222435" y="4561082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59578" y="5335694"/>
                  <a:ext cx="4572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578" y="5335694"/>
                  <a:ext cx="45720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888" y="5008086"/>
                  <a:ext cx="13890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𝑠𝑡𝑒</m:t>
                        </m:r>
                        <m:sSub>
                          <m:sSub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8" y="5008086"/>
                  <a:ext cx="138904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324395" y="520939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2749922" y="521948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501600" y="457965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655765" y="4558643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071942" y="4557930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147632" y="417523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579126" y="417523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915843" y="3515048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017803" y="416335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443330" y="4173455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8195008" y="353361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7349173" y="3512609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765350" y="3511896"/>
              <a:ext cx="146304" cy="146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527376" y="3431728"/>
              <a:ext cx="0" cy="1903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377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485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Augmented Index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Monotonicity Testing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dirty="0" smtClean="0"/>
                  <a:t> is monotone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¼ -far from monotone</a:t>
                </a:r>
                <a:endParaRPr lang="en-US" dirty="0"/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𝒎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485" y="1447800"/>
                <a:ext cx="8229600" cy="5105400"/>
              </a:xfrm>
              <a:blipFill rotWithShape="1">
                <a:blip r:embed="rId2"/>
                <a:stretch>
                  <a:fillRect l="-170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06649" y="2603298"/>
            <a:ext cx="1542218" cy="1434072"/>
            <a:chOff x="423232" y="2438400"/>
            <a:chExt cx="2245651" cy="2088177"/>
          </a:xfrm>
        </p:grpSpPr>
        <p:sp>
          <p:nvSpPr>
            <p:cNvPr id="10" name="Isosceles Triangle 9"/>
            <p:cNvSpPr/>
            <p:nvPr/>
          </p:nvSpPr>
          <p:spPr>
            <a:xfrm>
              <a:off x="762000" y="2438400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23232" y="3854338"/>
                  <a:ext cx="2245651" cy="672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</m:d>
                      </m:oMath>
                    </m:oMathPara>
                  </a14:m>
                  <a:endParaRPr lang="en-US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32" y="3854338"/>
                  <a:ext cx="2245651" cy="67223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Isosceles Triangle 7"/>
          <p:cNvSpPr/>
          <p:nvPr/>
        </p:nvSpPr>
        <p:spPr>
          <a:xfrm rot="10800000">
            <a:off x="6624407" y="2551886"/>
            <a:ext cx="1076916" cy="8896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22666" y="2713961"/>
                <a:ext cx="4235327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=2 </m:t>
                    </m:r>
                    <m:r>
                      <a:rPr lang="en-US" sz="2800" b="0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𝑠𝑡𝑒</m:t>
                    </m:r>
                    <m:sSub>
                      <m:sSubPr>
                        <m:ctrlPr>
                          <a:rPr lang="en-US" sz="2800" b="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err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1" i="1" dirty="0" err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∩[</m:t>
                        </m:r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−1, …,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800" b="1" i="0" dirty="0" smtClean="0">
                    <a:solidFill>
                      <a:srgbClr val="0070C0"/>
                    </a:solidFill>
                    <a:latin typeface="+mj-lt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66" y="2713961"/>
                <a:ext cx="4235327" cy="565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61642" y="3553670"/>
                <a:ext cx="28024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400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2400" i="1">
                          <a:latin typeface="Cambria Math"/>
                        </a:rPr>
                        <m:t>∩[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400" i="1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42" y="3553670"/>
                <a:ext cx="280244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3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8229600" cy="1143000"/>
              </a:xfrm>
              <a:blipFill rotWithShape="1">
                <a:blip r:embed="rId6"/>
                <a:stretch>
                  <a:fillRect l="-2444" r="-1185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Functions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sz="3100" dirty="0">
                    <a:solidFill>
                      <a:srgbClr val="7030A0"/>
                    </a:solidFill>
                  </a:rPr>
                  <a:t>[Blais, Raskhodnikova, Y.]</a:t>
                </a:r>
                <a:r>
                  <a:rPr lang="en-US" dirty="0">
                    <a:solidFill>
                      <a:srgbClr val="7030A0"/>
                    </a:solidFill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l="-2370" r="-125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768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monotone 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𝑸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-Lipschitz </a:t>
                </a:r>
                <a:r>
                  <a:rPr lang="en-US" dirty="0"/>
                  <a:t>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separately convex </a:t>
                </a:r>
                <a:r>
                  <a:rPr lang="en-US" dirty="0"/>
                  <a:t>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convex </a:t>
                </a:r>
                <a:r>
                  <a:rPr lang="en-US" dirty="0"/>
                  <a:t>functions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[BRY] </a:t>
                </a:r>
                <a:r>
                  <a:rPr lang="en-US" dirty="0" smtClean="0"/>
                  <a:t>For all these properties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These bounds are optimal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Chakrabarty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Seshadhri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‘13]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76800"/>
              </a:xfrm>
              <a:blipFill rotWithShape="1">
                <a:blip r:embed="rId3"/>
                <a:stretch>
                  <a:fillRect l="-1657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03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Property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set of </a:t>
                </a:r>
                <a:r>
                  <a:rPr lang="en-US" b="1" dirty="0" smtClean="0"/>
                  <a:t>YES </a:t>
                </a:r>
                <a:r>
                  <a:rPr lang="en-US" dirty="0" smtClean="0"/>
                  <a:t>instances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complexity of testing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Adaptive queries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𝑛𝑎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Non-adaptive (all queries at once)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Queries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rounds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𝑛𝑎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038599"/>
              </a:xfrm>
              <a:blipFill rotWithShape="1">
                <a:blip r:embed="rId2"/>
                <a:stretch>
                  <a:fillRect l="-1695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Property Testing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rgbClr val="7030A0"/>
                </a:solidFill>
              </a:rPr>
              <a:t>[</a:t>
            </a:r>
            <a:r>
              <a:rPr lang="en-US" sz="2700" dirty="0" err="1" smtClean="0">
                <a:solidFill>
                  <a:srgbClr val="7030A0"/>
                </a:solidFill>
              </a:rPr>
              <a:t>Goldreich</a:t>
            </a:r>
            <a:r>
              <a:rPr lang="en-US" sz="2700" dirty="0" smtClean="0">
                <a:solidFill>
                  <a:srgbClr val="7030A0"/>
                </a:solidFill>
              </a:rPr>
              <a:t>, </a:t>
            </a:r>
            <a:r>
              <a:rPr lang="en-US" sz="2700" dirty="0" err="1" smtClean="0">
                <a:solidFill>
                  <a:srgbClr val="7030A0"/>
                </a:solidFill>
              </a:rPr>
              <a:t>Goldwasser</a:t>
            </a:r>
            <a:r>
              <a:rPr lang="en-US" sz="2700" dirty="0" smtClean="0">
                <a:solidFill>
                  <a:srgbClr val="7030A0"/>
                </a:solidFill>
              </a:rPr>
              <a:t>, Ron, </a:t>
            </a:r>
            <a:r>
              <a:rPr lang="en-US" sz="2700" dirty="0" err="1" smtClean="0">
                <a:solidFill>
                  <a:srgbClr val="7030A0"/>
                </a:solidFill>
              </a:rPr>
              <a:t>Rubinfeld</a:t>
            </a:r>
            <a:r>
              <a:rPr lang="en-US" sz="2700" dirty="0" smtClean="0">
                <a:solidFill>
                  <a:srgbClr val="7030A0"/>
                </a:solidFill>
              </a:rPr>
              <a:t>, Sudan]</a:t>
            </a:r>
            <a:endParaRPr lang="en-US" sz="27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5806625"/>
                <a:ext cx="8382000" cy="624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For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1−</m:t>
                    </m:r>
                    <m:r>
                      <a:rPr lang="en-US" sz="3200" b="1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i="1" dirty="0" smtClean="0">
                            <a:latin typeface="Cambria Math"/>
                          </a:rPr>
                          <m:t>lo</m:t>
                        </m:r>
                        <m:r>
                          <m:rPr>
                            <m:sty m:val="p"/>
                          </m:rPr>
                          <a:rPr lang="en-US" sz="3200" b="0" i="1" dirty="0" smtClean="0">
                            <a:latin typeface="Cambria Math"/>
                          </a:rPr>
                          <m:t>g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 1/</m:t>
                        </m:r>
                        <m:r>
                          <a:rPr lang="en-US" sz="3200" b="1" i="1" dirty="0" smtClean="0">
                            <a:latin typeface="Cambria Math"/>
                          </a:rPr>
                          <m:t>𝜹</m:t>
                        </m:r>
                      </m:e>
                    </m:d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06625"/>
                <a:ext cx="8382000" cy="624466"/>
              </a:xfrm>
              <a:prstGeom prst="rect">
                <a:avLst/>
              </a:prstGeom>
              <a:blipFill rotWithShape="1">
                <a:blip r:embed="rId5"/>
                <a:stretch>
                  <a:fillRect l="-1818"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</a:t>
            </a:r>
            <a:r>
              <a:rPr lang="en-US" dirty="0" smtClean="0">
                <a:solidFill>
                  <a:srgbClr val="7030A0"/>
                </a:solidFill>
              </a:rPr>
              <a:t>[Yao’79]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1128" y="3098924"/>
            <a:ext cx="7286742" cy="1984086"/>
            <a:chOff x="811128" y="3098924"/>
            <a:chExt cx="7286742" cy="1984086"/>
          </a:xfrm>
        </p:grpSpPr>
        <p:grpSp>
          <p:nvGrpSpPr>
            <p:cNvPr id="8" name="Group 7"/>
            <p:cNvGrpSpPr/>
            <p:nvPr/>
          </p:nvGrpSpPr>
          <p:grpSpPr>
            <a:xfrm>
              <a:off x="811128" y="3098924"/>
              <a:ext cx="1627272" cy="1984086"/>
              <a:chOff x="762000" y="2438400"/>
              <a:chExt cx="1627272" cy="1984086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9363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6494585" y="3098924"/>
              <a:ext cx="1603285" cy="1952909"/>
              <a:chOff x="6477000" y="2438400"/>
              <a:chExt cx="1603285" cy="1952909"/>
            </a:xfrm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Bob: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72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i="1" dirty="0" err="1" smtClean="0">
                          <a:latin typeface="Cambria Math"/>
                        </a:rPr>
                        <m:t>,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)=?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057400" y="1295400"/>
            <a:ext cx="4437072" cy="1570949"/>
            <a:chOff x="2057400" y="1295400"/>
            <a:chExt cx="4437072" cy="15709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057400" y="1951151"/>
              <a:ext cx="1066800" cy="915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334000" y="1951151"/>
              <a:ext cx="990600" cy="773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90800" y="2408750"/>
            <a:ext cx="3581400" cy="609201"/>
            <a:chOff x="2590800" y="2944488"/>
            <a:chExt cx="3581400" cy="6092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579078" y="3098924"/>
            <a:ext cx="3593122" cy="528627"/>
            <a:chOff x="2579078" y="3634662"/>
            <a:chExt cx="3593122" cy="52862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579078" y="4163289"/>
              <a:ext cx="35931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2590800" y="3660724"/>
            <a:ext cx="3581400" cy="527938"/>
            <a:chOff x="2590800" y="4196462"/>
            <a:chExt cx="3581400" cy="52793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472440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0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4082019" y="3894127"/>
            <a:ext cx="58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…</a:t>
            </a:r>
            <a:endParaRPr lang="en-US" sz="48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2432539" y="4736254"/>
            <a:ext cx="3886200" cy="631157"/>
            <a:chOff x="2438400" y="4702872"/>
            <a:chExt cx="3886200" cy="631157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438400" y="4702872"/>
              <a:ext cx="990600" cy="247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5181600" y="4702872"/>
              <a:ext cx="1143000" cy="243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min. communication (error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 smtClean="0"/>
                  <a:t>)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 min.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-round communication </a:t>
                </a:r>
                <a:r>
                  <a:rPr lang="en-US" sz="3200" dirty="0"/>
                  <a:t>(error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blipFill rotWithShape="1">
                <a:blip r:embed="rId9"/>
                <a:stretch>
                  <a:fillRect t="-6667" r="-54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3535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latin typeface="Cambria Math"/>
                  </a:rPr>
                  <a:t>-linear function</a:t>
                </a:r>
                <a:r>
                  <a:rPr lang="en-US" dirty="0">
                    <a:latin typeface="Cambria Math"/>
                  </a:rPr>
                  <a:t>:</a:t>
                </a:r>
                <a:r>
                  <a:rPr lang="en-US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/>
                  </a:rPr>
                  <a:t>	</a:t>
                </a:r>
                <a:r>
                  <a:rPr lang="en-US" b="0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 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|=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/>
                  <a:t>D</a:t>
                </a:r>
                <a:r>
                  <a:rPr lang="en-US" dirty="0" err="1" smtClean="0"/>
                  <a:t>isjointness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⊆[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3535363"/>
              </a:xfrm>
              <a:blipFill rotWithShape="1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588476" y="4724400"/>
            <a:ext cx="6705601" cy="2407537"/>
            <a:chOff x="811127" y="3098924"/>
            <a:chExt cx="9764145" cy="3505657"/>
          </a:xfrm>
        </p:grpSpPr>
        <p:grpSp>
          <p:nvGrpSpPr>
            <p:cNvPr id="5" name="Group 4"/>
            <p:cNvGrpSpPr/>
            <p:nvPr/>
          </p:nvGrpSpPr>
          <p:grpSpPr>
            <a:xfrm>
              <a:off x="811127" y="3098924"/>
              <a:ext cx="4233404" cy="2788602"/>
              <a:chOff x="761999" y="2438400"/>
              <a:chExt cx="4233404" cy="2788602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61999" y="3837710"/>
                    <a:ext cx="4233404" cy="13892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3837710"/>
                    <a:ext cx="4233404" cy="138929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5462" t="-833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6494584" y="3098924"/>
              <a:ext cx="4080688" cy="3505657"/>
              <a:chOff x="6476999" y="2438400"/>
              <a:chExt cx="4080688" cy="3505657"/>
            </a:xfrm>
          </p:grpSpPr>
          <p:sp>
            <p:nvSpPr>
              <p:cNvPr id="7" name="Isosceles Triangle 6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476999" y="3837710"/>
                    <a:ext cx="4080688" cy="21063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Bob:</a:t>
                    </a:r>
                    <a:endParaRPr lang="en-US" sz="2400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𝐓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  <a:p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6999" y="3837710"/>
                    <a:ext cx="4080688" cy="210634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652" t="-50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4200" y="4938380"/>
                <a:ext cx="2183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: |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0?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938380"/>
                <a:ext cx="218342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514" t="-10526" r="-16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28600" y="152400"/>
                <a:ext cx="86868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/2-disjointness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-linearity 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7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700" dirty="0" err="1" smtClean="0">
                    <a:solidFill>
                      <a:srgbClr val="7030A0"/>
                    </a:solidFill>
                  </a:rPr>
                  <a:t>Blais</a:t>
                </a:r>
                <a:r>
                  <a:rPr lang="en-US" sz="2700" dirty="0" smtClean="0">
                    <a:solidFill>
                      <a:srgbClr val="7030A0"/>
                    </a:solidFill>
                  </a:rPr>
                  <a:t>, Brody,Matulef’11</a:t>
                </a:r>
                <a:r>
                  <a:rPr lang="en-US" sz="2700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686800" cy="1143000"/>
              </a:xfrm>
              <a:prstGeom prst="rect">
                <a:avLst/>
              </a:prstGeom>
              <a:blipFill rotWithShape="1">
                <a:blip r:embed="rId7"/>
                <a:stretch>
                  <a:fillRect t="-10638" b="-13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/2-disjointness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-linearity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sz="27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700" dirty="0" err="1" smtClean="0">
                    <a:solidFill>
                      <a:srgbClr val="7030A0"/>
                    </a:solidFill>
                  </a:rPr>
                  <a:t>Blais</a:t>
                </a:r>
                <a:r>
                  <a:rPr lang="en-US" sz="2700" dirty="0" smtClean="0">
                    <a:solidFill>
                      <a:srgbClr val="7030A0"/>
                    </a:solidFill>
                  </a:rPr>
                  <a:t>, Brody,Matulef’11</a:t>
                </a:r>
                <a:r>
                  <a:rPr lang="en-US" sz="2700" dirty="0">
                    <a:solidFill>
                      <a:srgbClr val="7030A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9937" y="3581400"/>
                <a:ext cx="8311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  <m:r>
                      <a:rPr lang="en-US" sz="2800" b="0" i="1" dirty="0" smtClean="0">
                        <a:latin typeface="Cambria Math"/>
                      </a:rPr>
                      <m:t>∩</m:t>
                    </m:r>
                    <m:r>
                      <a:rPr lang="en-US" sz="2800" b="0" i="1" dirty="0" smtClean="0">
                        <a:latin typeface="Cambria Math"/>
                      </a:rPr>
                      <m:t>𝑇</m:t>
                    </m:r>
                    <m:r>
                      <a:rPr lang="en-US" sz="2800" b="0" i="1" dirty="0" smtClean="0">
                        <a:latin typeface="Cambria Math"/>
                      </a:rPr>
                      <m:t>=∅</m:t>
                    </m:r>
                  </m:oMath>
                </a14:m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-linear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𝑆</m:t>
                    </m:r>
                    <m:r>
                      <a:rPr lang="en-US" sz="2800" i="1" dirty="0">
                        <a:latin typeface="Cambria Math"/>
                      </a:rPr>
                      <m:t>∩</m:t>
                    </m:r>
                    <m:r>
                      <a:rPr lang="en-US" sz="2800" i="1" dirty="0">
                        <a:latin typeface="Cambria Math"/>
                      </a:rPr>
                      <m:t>𝑇</m:t>
                    </m:r>
                    <m:r>
                      <a:rPr lang="en-US" sz="2800" i="1" dirty="0">
                        <a:latin typeface="Cambria Math"/>
                      </a:rPr>
                      <m:t>≠∅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(&lt;</m:t>
                    </m:r>
                    <m:r>
                      <a:rPr lang="en-US" sz="2800" b="1" i="1" dirty="0">
                        <a:latin typeface="Cambria Math"/>
                      </a:rPr>
                      <m:t>𝒌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-linear, ½-far from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/>
                  <a:t>-linear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7" y="3581400"/>
                <a:ext cx="8311661" cy="1384995"/>
              </a:xfrm>
              <a:prstGeom prst="rect">
                <a:avLst/>
              </a:prstGeom>
              <a:blipFill rotWithShape="1">
                <a:blip r:embed="rId3"/>
                <a:stretch>
                  <a:fillRect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9939" y="1523999"/>
            <a:ext cx="7016261" cy="1434070"/>
            <a:chOff x="-511810" y="3098924"/>
            <a:chExt cx="10216503" cy="2088175"/>
          </a:xfrm>
        </p:grpSpPr>
        <p:grpSp>
          <p:nvGrpSpPr>
            <p:cNvPr id="8" name="Group 7"/>
            <p:cNvGrpSpPr/>
            <p:nvPr/>
          </p:nvGrpSpPr>
          <p:grpSpPr>
            <a:xfrm>
              <a:off x="-511810" y="3098924"/>
              <a:ext cx="4233404" cy="2088175"/>
              <a:chOff x="-560938" y="2438400"/>
              <a:chExt cx="4233404" cy="2088175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-560938" y="3854336"/>
                    <a:ext cx="4233404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60938" y="3854336"/>
                    <a:ext cx="4233404" cy="67223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5624005" y="3098924"/>
              <a:ext cx="4080688" cy="2071104"/>
              <a:chOff x="5606420" y="2438400"/>
              <a:chExt cx="4080688" cy="2071104"/>
            </a:xfrm>
          </p:grpSpPr>
          <p:sp>
            <p:nvSpPr>
              <p:cNvPr id="10" name="Isosceles Triangle 9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606420" y="3837265"/>
                    <a:ext cx="4080688" cy="6722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𝐓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420" y="3837265"/>
                    <a:ext cx="4080688" cy="67223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652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4399" y="2829580"/>
                <a:ext cx="2672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829580"/>
                <a:ext cx="267286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62500" y="2829580"/>
                <a:ext cx="26728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2829580"/>
                <a:ext cx="267286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65488" y="1707202"/>
                <a:ext cx="23099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sz="2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488" y="1707202"/>
                <a:ext cx="230999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9939" y="4711066"/>
                <a:ext cx="8159261" cy="15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Test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sz="2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-linearity using shared randomness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To </a:t>
                </a:r>
                <a:r>
                  <a:rPr lang="en-US" sz="2800" dirty="0"/>
                  <a:t>evaluate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𝝌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exchange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(2 bits)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/>
                          <m:t>−</m:t>
                        </m:r>
                        <m:r>
                          <m:rPr>
                            <m:nor/>
                          </m:rPr>
                          <a:rPr lang="en-US" sz="2800" dirty="0"/>
                          <m:t>Disjointness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2⋅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1" dirty="0"/>
                          <m:t>½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sz="2800" dirty="0"/>
                          <m:t>−</m:t>
                        </m:r>
                        <m:r>
                          <m:rPr>
                            <m:nor/>
                          </m:rPr>
                          <a:rPr lang="en-US" sz="2800" dirty="0"/>
                          <m:t>Linearity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9" y="4711066"/>
                <a:ext cx="8159261" cy="1598964"/>
              </a:xfrm>
              <a:prstGeom prst="rect">
                <a:avLst/>
              </a:prstGeom>
              <a:blipFill rotWithShape="1">
                <a:blip r:embed="rId9"/>
                <a:stretch>
                  <a:fillRect l="-1345" t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/>
                  <a:t>D</a:t>
                </a:r>
                <a:r>
                  <a:rPr lang="en-US" dirty="0" smtClean="0"/>
                  <a:t>isjointness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Razborov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Hastad-Wigderson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]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7030A0"/>
                    </a:solidFill>
                  </a:rPr>
                  <a:t>[Folklore +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Dasgupta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Kumar,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Sivakumar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; Buhrman’12, Garcia-Soriano,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Matsliah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De Wolf’12]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𝑖𝑙𝑜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Saglam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Tardos’13]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 smtClean="0"/>
              </a:p>
              <a:p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Braverman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Garg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Pankratov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Weinstein’13]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-Intersection)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[Brody,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Chakrabarti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Kondapally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  <a:blipFill rotWithShape="1">
                <a:blip r:embed="rId4"/>
                <a:stretch>
                  <a:fillRect l="-125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101309" y="3453785"/>
            <a:ext cx="1569660" cy="565666"/>
            <a:chOff x="1219200" y="4021015"/>
            <a:chExt cx="1569660" cy="565666"/>
          </a:xfrm>
        </p:grpSpPr>
        <p:sp>
          <p:nvSpPr>
            <p:cNvPr id="4" name="TextBox 3"/>
            <p:cNvSpPr txBox="1"/>
            <p:nvPr/>
          </p:nvSpPr>
          <p:spPr>
            <a:xfrm rot="16200000">
              <a:off x="1813530" y="3426685"/>
              <a:ext cx="381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{</a:t>
              </a:r>
              <a:endParaRPr lang="en-US" sz="9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46829" y="4217349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a14:m>
                  <a:r>
                    <a:rPr lang="en-US" dirty="0" smtClean="0"/>
                    <a:t> times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829" y="4217349"/>
                  <a:ext cx="914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191000"/>
                <a:ext cx="7162800" cy="6118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ilog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𝑸</m:t>
                            </m:r>
                          </m:e>
                          <m:sup>
                            <m:r>
                              <a:rPr lang="en-US" sz="2800" b="1" i="1" dirty="0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</m:e>
                      <m:sub>
                        <m:r>
                          <a:rPr lang="en-US" sz="2800" b="1" i="1" dirty="0">
                            <a:latin typeface="Cambria Math"/>
                          </a:rPr>
                          <m:t>𝟏</m:t>
                        </m:r>
                        <m:r>
                          <a:rPr lang="en-US" sz="2800" b="1" i="1" dirty="0">
                            <a:latin typeface="Cambria Math"/>
                          </a:rPr>
                          <m:t>/</m:t>
                        </m:r>
                        <m:r>
                          <a:rPr lang="en-US" sz="2800" b="1" i="1" dirty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sz="2800" dirty="0"/>
                          <m:t>−</m:t>
                        </m:r>
                        <m:r>
                          <m:rPr>
                            <m:nor/>
                          </m:rPr>
                          <a:rPr lang="en-US" sz="2800" dirty="0"/>
                          <m:t>Linearity</m:t>
                        </m:r>
                      </m:e>
                    </m:d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91000"/>
                <a:ext cx="7162800" cy="611834"/>
              </a:xfrm>
              <a:prstGeom prst="rect">
                <a:avLst/>
              </a:prstGeom>
              <a:blipFill rotWithShape="1">
                <a:blip r:embed="rId6"/>
                <a:stretch>
                  <a:fillRect t="-5660" b="-943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5181600"/>
            <a:ext cx="716280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2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Communication Direct Sums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“Solving </a:t>
                </a:r>
                <a:r>
                  <a:rPr lang="en-US" sz="2800" b="1" dirty="0" smtClean="0">
                    <a:latin typeface="Cambria Math"/>
                  </a:rPr>
                  <a:t>m</a:t>
                </a:r>
                <a:r>
                  <a:rPr lang="en-US" sz="2800" dirty="0" smtClean="0">
                    <a:latin typeface="Cambria Math"/>
                  </a:rPr>
                  <a:t> copies of a communication problem requires </a:t>
                </a:r>
                <a:r>
                  <a:rPr lang="en-US" sz="2800" b="1" dirty="0" smtClean="0">
                    <a:latin typeface="Cambria Math"/>
                  </a:rPr>
                  <a:t>m </a:t>
                </a:r>
                <a:r>
                  <a:rPr lang="en-US" sz="2800" dirty="0" smtClean="0">
                    <a:latin typeface="Cambria Math"/>
                  </a:rPr>
                  <a:t>times more communication”:</a:t>
                </a:r>
                <a:r>
                  <a:rPr lang="en-US" sz="2800" b="0" i="0" dirty="0">
                    <a:latin typeface="Cambria Math"/>
                  </a:rPr>
                  <a:t>	</a:t>
                </a:r>
                <a:endParaRPr lang="en-US" sz="2800" b="0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𝒎</m:t>
                          </m:r>
                        </m:e>
                      </m:d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0" i="0" dirty="0" smtClean="0">
                  <a:latin typeface="Cambria Math"/>
                </a:endParaRPr>
              </a:p>
              <a:p>
                <a:r>
                  <a:rPr lang="en-US" sz="2800" dirty="0" smtClean="0"/>
                  <a:t>For arbitrary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[…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Braverman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Rao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10; </a:t>
                </a:r>
                <a:r>
                  <a:rPr lang="en-US" sz="2800" dirty="0">
                    <a:solidFill>
                      <a:srgbClr val="7030A0"/>
                    </a:solidFill>
                  </a:rPr>
                  <a:t>Barak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Braverman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Chen,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Rao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11, ….]</a:t>
                </a:r>
              </a:p>
              <a:p>
                <a:r>
                  <a:rPr lang="en-US" sz="2800" b="0" i="0" dirty="0" smtClean="0">
                    <a:latin typeface="Cambria Math"/>
                  </a:rPr>
                  <a:t>In general, can’t go beyond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800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:r>
                  <a:rPr lang="en-US" sz="2800" dirty="0" err="1" smtClean="0">
                    <a:latin typeface="Cambria Math"/>
                  </a:rPr>
                  <a:t>iff</a:t>
                </a:r>
                <a:r>
                  <a:rPr lang="en-US" sz="280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i="1" dirty="0" smtClean="0">
                        <a:latin typeface="Cambria Math"/>
                      </a:rPr>
                      <m:t>=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800" i="1" dirty="0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1" i="1" dirty="0" smtClean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endParaRPr lang="en-US" sz="2800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err="1" smtClean="0">
                              <a:latin typeface="Cambria Math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err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𝒎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err="1" smtClean="0">
                              <a:latin typeface="Cambria Math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2800" b="0" i="1" dirty="0" err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err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sz="2800" b="1" i="1" dirty="0" err="1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bSup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𝑂</m:t>
                      </m:r>
                      <m:r>
                        <a:rPr lang="en-US" sz="2800" b="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latin typeface="Cambria Math"/>
                        </a:rPr>
                        <m:t>𝒎</m:t>
                      </m:r>
                      <m:r>
                        <a:rPr lang="en-US" sz="28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772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Information cost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>
                    <a:latin typeface="Cambria Math"/>
                  </a:rPr>
                  <a:t> Communication complexity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Disjointness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800" dirty="0">
                    <a:solidFill>
                      <a:srgbClr val="7030A0"/>
                    </a:solidFill>
                  </a:rPr>
                  <a:t>Bar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Yossef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Jayram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Kumar,Sivakumar’01]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Disjointness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)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¬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Stronger </a:t>
                </a:r>
                <a:r>
                  <a:rPr lang="en-US" dirty="0"/>
                  <a:t>direct sum for Equality-type </a:t>
                </a:r>
                <a:r>
                  <a:rPr lang="en-US" dirty="0" smtClean="0"/>
                  <a:t>problems (a.k.a. “union bound is optimal”) </a:t>
                </a:r>
                <a:r>
                  <a:rPr lang="en-US" sz="2800" dirty="0">
                    <a:solidFill>
                      <a:srgbClr val="7030A0"/>
                    </a:solidFill>
                  </a:rPr>
                  <a:t>[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Molinaro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Woodruff, Y.’13]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𝒎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/>
                            </a:rPr>
                            <m:t>log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𝒎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𝐸𝑄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Bounds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-Set Intersection) via </a:t>
                </a:r>
                <a:r>
                  <a:rPr lang="en-US" dirty="0"/>
                  <a:t>Information Theory 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[Brody,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Chakrabarty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Kondapally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Woodruff</a:t>
                </a:r>
                <a:r>
                  <a:rPr lang="en-US" sz="2600" dirty="0">
                    <a:solidFill>
                      <a:srgbClr val="7030A0"/>
                    </a:solidFill>
                  </a:rPr>
                  <a:t>, Y.’13]</a:t>
                </a:r>
                <a:endParaRPr lang="en-US" sz="2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4876800"/>
              </a:xfrm>
              <a:blipFill rotWithShape="1">
                <a:blip r:embed="rId2"/>
                <a:stretch>
                  <a:fillRect l="-1358" t="-2875" r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Specialized Communication Direct Sums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1857</Words>
  <Application>Microsoft Office PowerPoint</Application>
  <PresentationFormat>On-screen Show (4:3)</PresentationFormat>
  <Paragraphs>232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Property Testing and Communication Complexity</vt:lpstr>
      <vt:lpstr>Property Testing  [Goldreich, Goldwasser, Ron, Rubinfeld, Sudan]</vt:lpstr>
      <vt:lpstr>Property Testing  [Goldreich, Goldwasser, Ron, Rubinfeld, Sudan]</vt:lpstr>
      <vt:lpstr>Communication Complexity [Yao’79]</vt:lpstr>
      <vt:lpstr>PowerPoint Presentation</vt:lpstr>
      <vt:lpstr>k/2-disjointness ⇒k-linearity   [Blais, Brody,Matulef’11]</vt:lpstr>
      <vt:lpstr>k-Disjointness</vt:lpstr>
      <vt:lpstr>Communication Direct Sums</vt:lpstr>
      <vt:lpstr>Specialized Communication Direct Sums</vt:lpstr>
      <vt:lpstr>Direct Sums in Property Testing [Woodruff, Y.]</vt:lpstr>
      <vt:lpstr>Direct Sums in Property Testing [Woodruff, Y.]</vt:lpstr>
      <vt:lpstr>Property Testing Direct Sums [Goldreich’13]</vt:lpstr>
      <vt:lpstr>[Goldreich ‘13]</vt:lpstr>
      <vt:lpstr>Reduction from Simultaneous Communication [Woodruff]</vt:lpstr>
      <vt:lpstr>Property testing lower bounds via CC</vt:lpstr>
      <vt:lpstr> Functions [m]^n→R [Blais, Raskhodnikova, Y.] </vt:lpstr>
      <vt:lpstr> Functions [m]^n→R [Blais, Raskhodnikova, Y.] </vt:lpstr>
      <vt:lpstr> Functions [m]^n→R [Blais, Raskhodnikova, Y.] </vt:lpstr>
      <vt:lpstr> Functions [m]^n→R [Blais, Raskhodnikova, Y.] </vt:lpstr>
      <vt:lpstr> Functions [m]^n→R [Blais, Raskhodnikova, Y.] </vt:lpstr>
      <vt:lpstr> Functions [m]^n→R [Blais, Raskhodnikova, Y.] </vt:lpstr>
      <vt:lpstr> Functions [m]^n→R [Blais, Raskhodnikova, Y.]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Testing and Communication Complexity</dc:title>
  <dc:creator>GRIGORY</dc:creator>
  <cp:lastModifiedBy>GRIGORY</cp:lastModifiedBy>
  <cp:revision>89</cp:revision>
  <dcterms:created xsi:type="dcterms:W3CDTF">2013-09-10T21:38:50Z</dcterms:created>
  <dcterms:modified xsi:type="dcterms:W3CDTF">2013-09-11T19:56:15Z</dcterms:modified>
</cp:coreProperties>
</file>