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7"/>
  </p:notesMasterIdLst>
  <p:sldIdLst>
    <p:sldId id="256" r:id="rId2"/>
    <p:sldId id="288" r:id="rId3"/>
    <p:sldId id="314" r:id="rId4"/>
    <p:sldId id="304" r:id="rId5"/>
    <p:sldId id="289" r:id="rId6"/>
    <p:sldId id="361" r:id="rId7"/>
    <p:sldId id="364" r:id="rId8"/>
    <p:sldId id="363" r:id="rId9"/>
    <p:sldId id="293" r:id="rId10"/>
    <p:sldId id="305" r:id="rId11"/>
    <p:sldId id="337" r:id="rId12"/>
    <p:sldId id="297" r:id="rId13"/>
    <p:sldId id="296" r:id="rId14"/>
    <p:sldId id="317" r:id="rId15"/>
    <p:sldId id="298" r:id="rId16"/>
    <p:sldId id="318" r:id="rId17"/>
    <p:sldId id="300" r:id="rId18"/>
    <p:sldId id="340" r:id="rId19"/>
    <p:sldId id="333" r:id="rId20"/>
    <p:sldId id="341" r:id="rId21"/>
    <p:sldId id="342" r:id="rId22"/>
    <p:sldId id="371" r:id="rId23"/>
    <p:sldId id="372" r:id="rId24"/>
    <p:sldId id="373" r:id="rId25"/>
    <p:sldId id="352" r:id="rId26"/>
    <p:sldId id="369" r:id="rId27"/>
    <p:sldId id="358" r:id="rId28"/>
    <p:sldId id="379" r:id="rId29"/>
    <p:sldId id="360" r:id="rId30"/>
    <p:sldId id="374" r:id="rId31"/>
    <p:sldId id="375" r:id="rId32"/>
    <p:sldId id="376" r:id="rId33"/>
    <p:sldId id="380" r:id="rId34"/>
    <p:sldId id="377" r:id="rId35"/>
    <p:sldId id="37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81B"/>
    <a:srgbClr val="F63818"/>
    <a:srgbClr val="3818F6"/>
    <a:srgbClr val="D2C910"/>
    <a:srgbClr val="8AC49D"/>
    <a:srgbClr val="CC6600"/>
    <a:srgbClr val="52A46D"/>
    <a:srgbClr val="71069C"/>
    <a:srgbClr val="FE5F1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60"/>
  </p:normalViewPr>
  <p:slideViewPr>
    <p:cSldViewPr>
      <p:cViewPr>
        <p:scale>
          <a:sx n="75" d="100"/>
          <a:sy n="75" d="100"/>
        </p:scale>
        <p:origin x="-1520" y="-216"/>
      </p:cViewPr>
      <p:guideLst>
        <p:guide orient="horz" pos="2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1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DF71B-DC2B-48F8-8523-ED7D116B3EE4}" type="datetimeFigureOut">
              <a:rPr lang="en-US" smtClean="0"/>
              <a:t>10/11/13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4D97-1328-4546-B143-F4B52802F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5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Projection of primal-dual optimal pair gives primal-dual optimal pair in the contracted instance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4D97-1328-4546-B143-F4B52802F4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8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ounded Rectangle 12"/>
          <p:cNvSpPr/>
          <p:nvPr userDrawn="1"/>
        </p:nvSpPr>
        <p:spPr>
          <a:xfrm>
            <a:off x="62931" y="48490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5334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ubtitle 8"/>
          <p:cNvSpPr txBox="1">
            <a:spLocks/>
          </p:cNvSpPr>
          <p:nvPr userDrawn="1"/>
        </p:nvSpPr>
        <p:spPr>
          <a:xfrm>
            <a:off x="340517" y="6327441"/>
            <a:ext cx="8458200" cy="413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aseline="0" dirty="0" smtClean="0">
                <a:solidFill>
                  <a:srgbClr val="C00000"/>
                </a:solidFill>
              </a:rPr>
              <a:t>Joint work with L. </a:t>
            </a:r>
            <a:r>
              <a:rPr lang="en-US" sz="1600" baseline="0" dirty="0" err="1" smtClean="0">
                <a:solidFill>
                  <a:srgbClr val="C00000"/>
                </a:solidFill>
              </a:rPr>
              <a:t>Vegh</a:t>
            </a:r>
            <a:r>
              <a:rPr lang="en-US" sz="1600" baseline="0" dirty="0" smtClean="0">
                <a:solidFill>
                  <a:srgbClr val="C00000"/>
                </a:solidFill>
              </a:rPr>
              <a:t> and S. </a:t>
            </a:r>
            <a:r>
              <a:rPr lang="en-US" sz="1600" baseline="0" dirty="0" err="1" smtClean="0">
                <a:solidFill>
                  <a:srgbClr val="C00000"/>
                </a:solidFill>
              </a:rPr>
              <a:t>Vempala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477000"/>
            <a:ext cx="457200" cy="457200"/>
          </a:xfrm>
          <a:noFill/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C88E03EA-71A3-4FED-B9A7-F2477558ABB7}" type="slidenum">
              <a:rPr lang="en-US" smtClean="0"/>
              <a:pPr/>
              <a:t>‹#›</a:t>
            </a:fld>
            <a:r>
              <a:rPr lang="en-US" dirty="0" smtClean="0"/>
              <a:t>/33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 marL="274320" indent="-274320">
              <a:buClrTx/>
              <a:buFont typeface="Wingdings" pitchFamily="2" charset="2"/>
              <a:buChar char="§"/>
              <a:defRPr/>
            </a:lvl1pPr>
            <a:lvl2pPr marL="548640" indent="-228600">
              <a:buClrTx/>
              <a:buFont typeface="Wingdings" pitchFamily="2" charset="2"/>
              <a:buChar char="Ø"/>
              <a:defRPr/>
            </a:lvl2pPr>
            <a:lvl3pPr marL="822960" indent="-228600">
              <a:buClrTx/>
              <a:buFont typeface="Arial" pitchFamily="34" charset="0"/>
              <a:buChar char="•"/>
              <a:defRPr/>
            </a:lvl3pPr>
            <a:lvl4pPr marL="1097280" indent="-228600">
              <a:buClr>
                <a:schemeClr val="tx2"/>
              </a:buClr>
              <a:buFont typeface="Wingdings" pitchFamily="2" charset="2"/>
              <a:buChar char="§"/>
              <a:defRPr/>
            </a:lvl4pPr>
            <a:lvl5pPr marL="13716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5000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62000" y="3048000"/>
            <a:ext cx="7696200" cy="500062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200">
                <a:solidFill>
                  <a:srgbClr val="993366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Joint work with X, Y 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10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dirty="0" smtClean="0"/>
              <a:t>Thank you! Questions?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18053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17699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18973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6304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477000"/>
            <a:ext cx="457200" cy="457200"/>
          </a:xfrm>
          <a:noFill/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C88E03EA-71A3-4FED-B9A7-F2477558ABB7}" type="slidenum">
              <a:rPr lang="en-US" smtClean="0"/>
              <a:pPr/>
              <a:t>‹#›</a:t>
            </a:fld>
            <a:r>
              <a:rPr lang="en-US" dirty="0" smtClean="0"/>
              <a:t>/33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88E03EA-71A3-4FED-B9A7-F2477558AB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80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20.png"/><Relationship Id="rId6" Type="http://schemas.openxmlformats.org/officeDocument/2006/relationships/image" Target="../media/image33.png"/><Relationship Id="rId7" Type="http://schemas.openxmlformats.org/officeDocument/2006/relationships/image" Target="../media/image4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31.png"/><Relationship Id="rId10" Type="http://schemas.openxmlformats.org/officeDocument/2006/relationships/image" Target="../media/image63.png"/><Relationship Id="rId8" Type="http://schemas.openxmlformats.org/officeDocument/2006/relationships/image" Target="../media/image621.png"/><Relationship Id="rId7" Type="http://schemas.openxmlformats.org/officeDocument/2006/relationships/image" Target="../media/image610.png"/><Relationship Id="rId11" Type="http://schemas.openxmlformats.org/officeDocument/2006/relationships/image" Target="../media/image550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630.png"/><Relationship Id="rId6" Type="http://schemas.openxmlformats.org/officeDocument/2006/relationships/image" Target="../media/image640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4.png"/><Relationship Id="rId10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10" Type="http://schemas.openxmlformats.org/officeDocument/2006/relationships/image" Target="../media/image641.png"/><Relationship Id="rId6" Type="http://schemas.openxmlformats.org/officeDocument/2006/relationships/image" Target="../media/image531.png"/><Relationship Id="rId7" Type="http://schemas.openxmlformats.org/officeDocument/2006/relationships/image" Target="../media/image610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7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282.png"/><Relationship Id="rId19" Type="http://schemas.openxmlformats.org/officeDocument/2006/relationships/image" Target="../media/image311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6" Type="http://schemas.openxmlformats.org/officeDocument/2006/relationships/image" Target="../media/image760.png"/><Relationship Id="rId7" Type="http://schemas.openxmlformats.org/officeDocument/2006/relationships/image" Target="../media/image640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2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image" Target="../media/image531.png"/><Relationship Id="rId10" Type="http://schemas.openxmlformats.org/officeDocument/2006/relationships/image" Target="../media/image780.png"/><Relationship Id="rId7" Type="http://schemas.openxmlformats.org/officeDocument/2006/relationships/image" Target="../media/image610.png"/><Relationship Id="rId9" Type="http://schemas.openxmlformats.org/officeDocument/2006/relationships/image" Target="../media/image63.png"/><Relationship Id="rId11" Type="http://schemas.openxmlformats.org/officeDocument/2006/relationships/image" Target="../media/image5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6" Type="http://schemas.openxmlformats.org/officeDocument/2006/relationships/image" Target="../media/image52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61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2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50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3.jpeg"/><Relationship Id="rId20" Type="http://schemas.openxmlformats.org/officeDocument/2006/relationships/image" Target="../media/image4.jp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6" Type="http://schemas.openxmlformats.org/officeDocument/2006/relationships/image" Target="../media/image102.png"/><Relationship Id="rId7" Type="http://schemas.openxmlformats.org/officeDocument/2006/relationships/image" Target="../media/image890.png"/><Relationship Id="rId8" Type="http://schemas.openxmlformats.org/officeDocument/2006/relationships/image" Target="../media/image90.png"/><Relationship Id="rId9" Type="http://schemas.openxmlformats.org/officeDocument/2006/relationships/image" Target="../media/image11.png"/><Relationship Id="rId10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7.png"/><Relationship Id="rId21" Type="http://schemas.openxmlformats.org/officeDocument/2006/relationships/image" Target="../media/image29.png"/><Relationship Id="rId23" Type="http://schemas.openxmlformats.org/officeDocument/2006/relationships/image" Target="../media/image30.png"/><Relationship Id="rId10" Type="http://schemas.openxmlformats.org/officeDocument/2006/relationships/image" Target="../media/image111.png"/><Relationship Id="rId11" Type="http://schemas.openxmlformats.org/officeDocument/2006/relationships/image" Target="../media/image121.png"/><Relationship Id="rId12" Type="http://schemas.openxmlformats.org/officeDocument/2006/relationships/image" Target="../media/image140.png"/><Relationship Id="rId13" Type="http://schemas.openxmlformats.org/officeDocument/2006/relationships/image" Target="../media/image150.png"/><Relationship Id="rId14" Type="http://schemas.openxmlformats.org/officeDocument/2006/relationships/image" Target="../media/image18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6" Type="http://schemas.openxmlformats.org/officeDocument/2006/relationships/image" Target="../media/image100.png"/><Relationship Id="rId7" Type="http://schemas.openxmlformats.org/officeDocument/2006/relationships/image" Target="../media/image12.png"/><Relationship Id="rId8" Type="http://schemas.openxmlformats.org/officeDocument/2006/relationships/image" Target="../media/image141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7.png"/><Relationship Id="rId21" Type="http://schemas.openxmlformats.org/officeDocument/2006/relationships/image" Target="../media/image84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Relationship Id="rId24" Type="http://schemas.openxmlformats.org/officeDocument/2006/relationships/image" Target="../media/image99.png"/><Relationship Id="rId25" Type="http://schemas.openxmlformats.org/officeDocument/2006/relationships/image" Target="../media/image24.png"/><Relationship Id="rId26" Type="http://schemas.openxmlformats.org/officeDocument/2006/relationships/image" Target="../media/image29.png"/><Relationship Id="rId27" Type="http://schemas.openxmlformats.org/officeDocument/2006/relationships/image" Target="../media/image86.png"/><Relationship Id="rId28" Type="http://schemas.openxmlformats.org/officeDocument/2006/relationships/image" Target="../media/image89.png"/><Relationship Id="rId29" Type="http://schemas.openxmlformats.org/officeDocument/2006/relationships/image" Target="../media/image91.png"/><Relationship Id="rId30" Type="http://schemas.openxmlformats.org/officeDocument/2006/relationships/image" Target="../media/image94.png"/><Relationship Id="rId31" Type="http://schemas.openxmlformats.org/officeDocument/2006/relationships/image" Target="../media/image98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62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6" Type="http://schemas.openxmlformats.org/officeDocument/2006/relationships/image" Target="../media/image23.png"/><Relationship Id="rId7" Type="http://schemas.openxmlformats.org/officeDocument/2006/relationships/image" Target="../media/image300.png"/><Relationship Id="rId8" Type="http://schemas.openxmlformats.org/officeDocument/2006/relationships/image" Target="../media/image80.png"/><Relationship Id="rId9" Type="http://schemas.openxmlformats.org/officeDocument/2006/relationships/image" Target="../media/image10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6" Type="http://schemas.openxmlformats.org/officeDocument/2006/relationships/image" Target="../media/image531.png"/><Relationship Id="rId7" Type="http://schemas.openxmlformats.org/officeDocument/2006/relationships/image" Target="../media/image610.png"/><Relationship Id="rId10" Type="http://schemas.openxmlformats.org/officeDocument/2006/relationships/image" Target="../media/image780.png"/><Relationship Id="rId9" Type="http://schemas.openxmlformats.org/officeDocument/2006/relationships/image" Target="../media/image63.png"/><Relationship Id="rId11" Type="http://schemas.openxmlformats.org/officeDocument/2006/relationships/image" Target="../media/image5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990.png"/><Relationship Id="rId6" Type="http://schemas.openxmlformats.org/officeDocument/2006/relationships/image" Target="../media/image103.png"/><Relationship Id="rId7" Type="http://schemas.openxmlformats.org/officeDocument/2006/relationships/image" Target="../media/image1010.png"/><Relationship Id="rId8" Type="http://schemas.openxmlformats.org/officeDocument/2006/relationships/image" Target="../media/image910.png"/><Relationship Id="rId9" Type="http://schemas.openxmlformats.org/officeDocument/2006/relationships/image" Target="../media/image281.png"/><Relationship Id="rId10" Type="http://schemas.openxmlformats.org/officeDocument/2006/relationships/image" Target="../media/image870.png"/><Relationship Id="rId11" Type="http://schemas.openxmlformats.org/officeDocument/2006/relationships/image" Target="../media/image980.png"/><Relationship Id="rId12" Type="http://schemas.openxmlformats.org/officeDocument/2006/relationships/image" Target="../media/image1040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6" Type="http://schemas.openxmlformats.org/officeDocument/2006/relationships/image" Target="../media/image1070.png"/><Relationship Id="rId7" Type="http://schemas.openxmlformats.org/officeDocument/2006/relationships/image" Target="../media/image990.png"/><Relationship Id="rId8" Type="http://schemas.openxmlformats.org/officeDocument/2006/relationships/image" Target="../media/image1012.png"/><Relationship Id="rId9" Type="http://schemas.openxmlformats.org/officeDocument/2006/relationships/image" Target="../media/image1080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8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5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10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5" Type="http://schemas.openxmlformats.org/officeDocument/2006/relationships/image" Target="../media/image410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9" Type="http://schemas.openxmlformats.org/officeDocument/2006/relationships/image" Target="../media/image511.png"/><Relationship Id="rId5" Type="http://schemas.openxmlformats.org/officeDocument/2006/relationships/image" Target="../media/image310.png"/><Relationship Id="rId6" Type="http://schemas.openxmlformats.org/officeDocument/2006/relationships/image" Target="../media/image41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90.png"/><Relationship Id="rId23" Type="http://schemas.openxmlformats.org/officeDocument/2006/relationships/image" Target="../media/image110.png"/><Relationship Id="rId3" Type="http://schemas.openxmlformats.org/officeDocument/2006/relationships/image" Target="../media/image2.jpeg"/><Relationship Id="rId24" Type="http://schemas.openxmlformats.org/officeDocument/2006/relationships/image" Target="../media/image120.png"/><Relationship Id="rId1" Type="http://schemas.openxmlformats.org/officeDocument/2006/relationships/tags" Target="../tags/tag6.xml"/><Relationship Id="rId6" Type="http://schemas.openxmlformats.org/officeDocument/2006/relationships/image" Target="../media/image411.png"/><Relationship Id="rId7" Type="http://schemas.openxmlformats.org/officeDocument/2006/relationships/image" Target="../media/image511.png"/><Relationship Id="rId2" Type="http://schemas.openxmlformats.org/officeDocument/2006/relationships/slideLayout" Target="../slideLayouts/slideLayout2.xml"/><Relationship Id="rId25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6" Type="http://schemas.openxmlformats.org/officeDocument/2006/relationships/image" Target="../media/image280.png"/><Relationship Id="rId7" Type="http://schemas.openxmlformats.org/officeDocument/2006/relationships/image" Target="../media/image28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399"/>
            <a:ext cx="6400800" cy="997527"/>
          </a:xfrm>
        </p:spPr>
        <p:txBody>
          <a:bodyPr/>
          <a:lstStyle/>
          <a:p>
            <a:r>
              <a:rPr lang="en-US" dirty="0" err="1" smtClean="0"/>
              <a:t>Karthekeyan</a:t>
            </a:r>
            <a:r>
              <a:rPr lang="en-US" dirty="0" smtClean="0"/>
              <a:t> </a:t>
            </a:r>
            <a:r>
              <a:rPr lang="en-US" dirty="0" err="1" smtClean="0"/>
              <a:t>Chandrasekaran</a:t>
            </a:r>
            <a:endParaRPr lang="en-US" dirty="0" smtClean="0"/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Harvard University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Polynomial-Time Cutting-Plane Algorithm </a:t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 err="1" smtClean="0"/>
              <a:t>Matchings</a:t>
            </a:r>
            <a:endParaRPr lang="en-US" sz="3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3794" y="4026201"/>
            <a:ext cx="2029012" cy="1252384"/>
            <a:chOff x="623794" y="4026201"/>
            <a:chExt cx="2029012" cy="1252384"/>
          </a:xfrm>
        </p:grpSpPr>
        <p:sp>
          <p:nvSpPr>
            <p:cNvPr id="9" name="Oval 8"/>
            <p:cNvSpPr/>
            <p:nvPr/>
          </p:nvSpPr>
          <p:spPr>
            <a:xfrm>
              <a:off x="1284753" y="403167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5000" y="402620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endCxn id="10" idx="2"/>
            </p:cNvCxnSpPr>
            <p:nvPr/>
          </p:nvCxnSpPr>
          <p:spPr>
            <a:xfrm flipV="1">
              <a:off x="1368051" y="4109329"/>
              <a:ext cx="536949" cy="54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23795" y="403167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23794" y="4572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84754" y="4572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84753" y="511233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905001" y="45719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905000" y="511232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514601" y="4572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514600" y="511233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1387554" y="4652391"/>
              <a:ext cx="536949" cy="54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397279" y="5195457"/>
              <a:ext cx="536949" cy="54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4"/>
              <a:endCxn id="18" idx="0"/>
            </p:cNvCxnSpPr>
            <p:nvPr/>
          </p:nvCxnSpPr>
          <p:spPr>
            <a:xfrm>
              <a:off x="1974103" y="4192456"/>
              <a:ext cx="1" cy="3795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4"/>
              <a:endCxn id="16" idx="0"/>
            </p:cNvCxnSpPr>
            <p:nvPr/>
          </p:nvCxnSpPr>
          <p:spPr>
            <a:xfrm>
              <a:off x="1353856" y="4197926"/>
              <a:ext cx="1" cy="3740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8" idx="4"/>
              <a:endCxn id="19" idx="0"/>
            </p:cNvCxnSpPr>
            <p:nvPr/>
          </p:nvCxnSpPr>
          <p:spPr>
            <a:xfrm flipH="1">
              <a:off x="1974103" y="4738254"/>
              <a:ext cx="1" cy="3740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6" idx="4"/>
              <a:endCxn id="17" idx="0"/>
            </p:cNvCxnSpPr>
            <p:nvPr/>
          </p:nvCxnSpPr>
          <p:spPr>
            <a:xfrm flipH="1">
              <a:off x="1353856" y="4738255"/>
              <a:ext cx="1" cy="3740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022833" y="4657862"/>
              <a:ext cx="536949" cy="54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022832" y="5189986"/>
              <a:ext cx="536949" cy="54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0" idx="4"/>
              <a:endCxn id="21" idx="0"/>
            </p:cNvCxnSpPr>
            <p:nvPr/>
          </p:nvCxnSpPr>
          <p:spPr>
            <a:xfrm flipH="1">
              <a:off x="2583703" y="4738255"/>
              <a:ext cx="1" cy="3740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4"/>
              <a:endCxn id="13" idx="0"/>
            </p:cNvCxnSpPr>
            <p:nvPr/>
          </p:nvCxnSpPr>
          <p:spPr>
            <a:xfrm flipH="1">
              <a:off x="692897" y="4197925"/>
              <a:ext cx="1" cy="3740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747805" y="4103857"/>
              <a:ext cx="536949" cy="54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6" idx="2"/>
            </p:cNvCxnSpPr>
            <p:nvPr/>
          </p:nvCxnSpPr>
          <p:spPr>
            <a:xfrm>
              <a:off x="685800" y="4652392"/>
              <a:ext cx="598954" cy="27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1"/>
              <a:endCxn id="20" idx="1"/>
            </p:cNvCxnSpPr>
            <p:nvPr/>
          </p:nvCxnSpPr>
          <p:spPr>
            <a:xfrm>
              <a:off x="1925240" y="4050548"/>
              <a:ext cx="609601" cy="5457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9347" y="4657862"/>
              <a:ext cx="609601" cy="5457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47805" y="4186016"/>
              <a:ext cx="563234" cy="422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029011" y="4726345"/>
              <a:ext cx="511876" cy="422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7083050" y="4026201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703297" y="4020731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3" name="Straight Connector 82"/>
          <p:cNvCxnSpPr>
            <a:endCxn id="82" idx="2"/>
          </p:cNvCxnSpPr>
          <p:nvPr/>
        </p:nvCxnSpPr>
        <p:spPr>
          <a:xfrm flipV="1">
            <a:off x="7166348" y="4103859"/>
            <a:ext cx="536949" cy="54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422092" y="402620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422091" y="456653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83051" y="456653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83050" y="510686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703298" y="4566529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703297" y="5106859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12898" y="456653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312897" y="510686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7185851" y="4646921"/>
            <a:ext cx="536949" cy="54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195576" y="5189987"/>
            <a:ext cx="536949" cy="54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2" idx="4"/>
            <a:endCxn id="88" idx="0"/>
          </p:cNvCxnSpPr>
          <p:nvPr/>
        </p:nvCxnSpPr>
        <p:spPr>
          <a:xfrm>
            <a:off x="7772400" y="4186986"/>
            <a:ext cx="1" cy="3795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6" idx="0"/>
          </p:cNvCxnSpPr>
          <p:nvPr/>
        </p:nvCxnSpPr>
        <p:spPr>
          <a:xfrm>
            <a:off x="7152153" y="4192456"/>
            <a:ext cx="1" cy="37407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770419" y="4566531"/>
            <a:ext cx="1" cy="71205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4"/>
            <a:endCxn id="87" idx="0"/>
          </p:cNvCxnSpPr>
          <p:nvPr/>
        </p:nvCxnSpPr>
        <p:spPr>
          <a:xfrm flipH="1">
            <a:off x="7152153" y="4732785"/>
            <a:ext cx="1" cy="3740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7821130" y="4652392"/>
            <a:ext cx="536949" cy="547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7821129" y="5184516"/>
            <a:ext cx="536949" cy="547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382000" y="4566531"/>
            <a:ext cx="1" cy="712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4" idx="4"/>
            <a:endCxn id="85" idx="0"/>
          </p:cNvCxnSpPr>
          <p:nvPr/>
        </p:nvCxnSpPr>
        <p:spPr>
          <a:xfrm flipH="1">
            <a:off x="6491194" y="4192455"/>
            <a:ext cx="1" cy="3740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546102" y="4098387"/>
            <a:ext cx="536949" cy="547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86" idx="2"/>
          </p:cNvCxnSpPr>
          <p:nvPr/>
        </p:nvCxnSpPr>
        <p:spPr>
          <a:xfrm>
            <a:off x="6484097" y="4646922"/>
            <a:ext cx="598954" cy="27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2" idx="1"/>
            <a:endCxn id="90" idx="1"/>
          </p:cNvCxnSpPr>
          <p:nvPr/>
        </p:nvCxnSpPr>
        <p:spPr>
          <a:xfrm>
            <a:off x="7723537" y="4045078"/>
            <a:ext cx="609601" cy="5457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487644" y="4652392"/>
            <a:ext cx="609601" cy="54579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546102" y="4180546"/>
            <a:ext cx="563234" cy="4227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827308" y="4720875"/>
            <a:ext cx="511876" cy="4227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0"/>
    </mc:Choice>
    <mc:Fallback xmlns="">
      <p:transition spd="slow" advTm="797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Cutting Plane Algorithm</a:t>
                </a: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9E09D9"/>
                    </a:solidFill>
                  </a:rPr>
                  <a:t>[P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dirty="0">
                        <a:solidFill>
                          <a:srgbClr val="9E09D9"/>
                        </a:solidFill>
                        <a:latin typeface="Cambria Math"/>
                      </a:rPr>
                      <m:t>adberg</m:t>
                    </m:r>
                    <m:r>
                      <a:rPr lang="en-US" sz="1600" dirty="0">
                        <a:solidFill>
                          <a:srgbClr val="9E09D9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rgbClr val="9E09D9"/>
                        </a:solidFill>
                        <a:latin typeface="Cambria Math"/>
                      </a:rPr>
                      <m:t>Rao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1982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9E09D9"/>
                    </a:solidFill>
                  </a:rPr>
                  <a:t>]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l="-235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Discussed </a:t>
                </a:r>
                <a:r>
                  <a:rPr lang="en-US" sz="2000" dirty="0"/>
                  <a:t>by </a:t>
                </a:r>
                <a:r>
                  <a:rPr lang="en-US" sz="2000" dirty="0" err="1">
                    <a:solidFill>
                      <a:srgbClr val="9E09D9"/>
                    </a:solidFill>
                  </a:rPr>
                  <a:t>Lovász</a:t>
                </a:r>
                <a:r>
                  <a:rPr lang="en-US" sz="2000" dirty="0">
                    <a:solidFill>
                      <a:srgbClr val="9E09D9"/>
                    </a:solidFill>
                  </a:rPr>
                  <a:t>-Plummer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1986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9E09D9"/>
                  </a:solidFill>
                </a:endParaRPr>
              </a:p>
              <a:p>
                <a:r>
                  <a:rPr lang="en-US" sz="2000" dirty="0" smtClean="0"/>
                  <a:t>Implementations </a:t>
                </a:r>
                <a:r>
                  <a:rPr lang="en-US" sz="2000" dirty="0"/>
                  <a:t>by </a:t>
                </a:r>
                <a:r>
                  <a:rPr lang="en-US" sz="2000" dirty="0" err="1">
                    <a:solidFill>
                      <a:srgbClr val="9E09D9"/>
                    </a:solidFill>
                  </a:rPr>
                  <a:t>Grötschel</a:t>
                </a:r>
                <a:r>
                  <a:rPr lang="en-US" sz="2000" dirty="0">
                    <a:solidFill>
                      <a:srgbClr val="9E09D9"/>
                    </a:solidFill>
                  </a:rPr>
                  <a:t>-Holland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1985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9E09D9"/>
                    </a:solidFill>
                  </a:rPr>
                  <a:t>Trick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1987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>
                    <a:solidFill>
                      <a:srgbClr val="9E09D9"/>
                    </a:solidFill>
                  </a:rPr>
                  <a:t>Fischetti</a:t>
                </a:r>
                <a:r>
                  <a:rPr lang="en-US" sz="2000" dirty="0">
                    <a:solidFill>
                      <a:srgbClr val="9E09D9"/>
                    </a:solidFill>
                  </a:rPr>
                  <a:t>-Lodi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2010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9E09D9"/>
                  </a:solidFill>
                </a:endParaRPr>
              </a:p>
              <a:p>
                <a:pPr lvl="1"/>
                <a:r>
                  <a:rPr lang="en-US" sz="1800" dirty="0"/>
                  <a:t>C</a:t>
                </a:r>
                <a:r>
                  <a:rPr lang="en-US" sz="1800" dirty="0" smtClean="0"/>
                  <a:t>omputationally efficient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6"/>
                <a:stretch>
                  <a:fillRect l="-314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8242" y="3124200"/>
                <a:ext cx="7798558" cy="13234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Result: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 cutting plane algorithm for minimum-cost perfect matching</a:t>
                </a:r>
              </a:p>
              <a:p>
                <a:pPr marL="800100" lvl="1" indent="-342900">
                  <a:buSzPct val="80000"/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Convergence guarantee: </a:t>
                </a:r>
                <a14:m>
                  <m:oMath xmlns:m="http://schemas.openxmlformats.org/officeDocument/2006/math" xmlns=""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rounds of cuts for an 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-vertex graph</a:t>
                </a:r>
                <a:endPara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00100" lvl="1" indent="-342900">
                  <a:buSzPct val="80000"/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Black-box LP solver after each round of cut addition</a:t>
                </a:r>
              </a:p>
              <a:p>
                <a:pPr marL="800100" lvl="1" indent="-342900">
                  <a:buSzPct val="80000"/>
                  <a:buFont typeface="Wingdings" pitchFamily="2" charset="2"/>
                  <a:buChar char="Ø"/>
                </a:pPr>
                <a:r>
                  <a:rPr 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Intermediate LP optima are half-integral</a:t>
                </a: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2" y="3124200"/>
                <a:ext cx="7798558" cy="1323439"/>
              </a:xfrm>
              <a:prstGeom prst="rect">
                <a:avLst/>
              </a:prstGeom>
              <a:blipFill rotWithShape="1">
                <a:blip r:embed="rId7"/>
                <a:stretch>
                  <a:fillRect l="-781" t="-1370" r="-156" b="-6849"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501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72"/>
    </mc:Choice>
    <mc:Fallback xmlns="">
      <p:transition spd="slow" advTm="8647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772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Cutting Plane Method for Integer Programs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Perfect Matching and Linear Constraints</a:t>
            </a:r>
          </a:p>
          <a:p>
            <a:r>
              <a:rPr lang="en-US" dirty="0" smtClean="0"/>
              <a:t>Results and  Techniques</a:t>
            </a:r>
          </a:p>
          <a:p>
            <a:pPr lvl="1"/>
            <a:r>
              <a:rPr lang="en-US" dirty="0" smtClean="0"/>
              <a:t>New Cutting Plane Algorithm for Matching</a:t>
            </a:r>
          </a:p>
          <a:p>
            <a:pPr lvl="1"/>
            <a:r>
              <a:rPr lang="en-US" dirty="0" smtClean="0"/>
              <a:t>Analysis Overview</a:t>
            </a:r>
          </a:p>
          <a:p>
            <a:pPr lvl="2"/>
            <a:r>
              <a:rPr lang="en-US" dirty="0" smtClean="0"/>
              <a:t>Half-integral Structure</a:t>
            </a:r>
          </a:p>
          <a:p>
            <a:pPr lvl="2"/>
            <a:r>
              <a:rPr lang="en-US" dirty="0" smtClean="0"/>
              <a:t>Progress </a:t>
            </a:r>
          </a:p>
          <a:p>
            <a:pPr lvl="3"/>
            <a:r>
              <a:rPr lang="en-US" dirty="0" smtClean="0"/>
              <a:t>Coupling with a </a:t>
            </a:r>
            <a:r>
              <a:rPr lang="en-US" u="sng" dirty="0" smtClean="0">
                <a:solidFill>
                  <a:srgbClr val="3818F6"/>
                </a:solidFill>
              </a:rPr>
              <a:t>new Combinatorial Primal-Dual Algorithm for Matching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95"/>
    </mc:Choice>
    <mc:Fallback xmlns="">
      <p:transition spd="slow" advTm="417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Cutting Plane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Primal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 ∀</m:t>
                      </m:r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≥1 ∀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blipFill rotWithShape="1">
                <a:blip r:embed="rId6"/>
                <a:stretch>
                  <a:fillRect t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Dual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                    Max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) ∀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            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≥0 ∀ 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blipFill rotWithShape="1">
                <a:blip r:embed="rId7"/>
                <a:stretch>
                  <a:fillRect t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81800" y="2971800"/>
            <a:ext cx="213360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 ensure uniqueness of intermediate optima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15000" y="3163450"/>
            <a:ext cx="990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696850"/>
            <a:ext cx="2133600" cy="1077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Final integral optimum to perturbed cost function is also optimum to original cost function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15000" y="3163450"/>
            <a:ext cx="990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00800" y="3048000"/>
                <a:ext cx="2514600" cy="5550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Π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𝑝𝑟𝑒𝑣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048000"/>
                <a:ext cx="2514600" cy="555088"/>
              </a:xfrm>
              <a:prstGeom prst="rect">
                <a:avLst/>
              </a:prstGeom>
              <a:blipFill rotWithShape="1">
                <a:blip r:embed="rId8"/>
                <a:stretch>
                  <a:fillRect l="-1435" b="-1042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4038600" y="3325544"/>
            <a:ext cx="2362200" cy="4844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320" lvl="1">
                  <a:lnSpc>
                    <a:spcPct val="120000"/>
                  </a:lnSpc>
                  <a:spcBef>
                    <a:spcPts val="370"/>
                  </a:spcBef>
                  <a:buClr>
                    <a:srgbClr val="C0504D"/>
                  </a:buClr>
                  <a:buSzPct val="85000"/>
                </a:pPr>
                <a:r>
                  <a:rPr lang="en-US" sz="1500" dirty="0">
                    <a:solidFill>
                      <a:prstClr val="black"/>
                    </a:solidFill>
                  </a:rPr>
                  <a:t>Find a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specific</a:t>
                </a:r>
                <a:r>
                  <a:rPr lang="en-US" sz="1500" dirty="0">
                    <a:solidFill>
                      <a:prstClr val="black"/>
                    </a:solidFill>
                  </a:rPr>
                  <a:t> dual optimal solution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500">
                        <a:solidFill>
                          <a:prstClr val="black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. </a:t>
                </a:r>
                <a:br>
                  <a:rPr lang="en-US" sz="15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2918523"/>
                <a:ext cx="7924800" cy="3394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 smtClean="0"/>
                  <a:t>Perturb the integral cost function by adding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 to edge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sz="1600" dirty="0" smtClean="0"/>
              </a:p>
              <a:p>
                <a:pPr marL="342900" indent="-342900">
                  <a:buAutoNum type="arabicPeriod"/>
                </a:pPr>
                <a:r>
                  <a:rPr lang="en-US" sz="1600" b="1" dirty="0" smtClean="0"/>
                  <a:t>Starting LP. </a:t>
                </a:r>
                <a:r>
                  <a:rPr lang="en-US" sz="1600" dirty="0" smtClean="0"/>
                  <a:t>Bipartite relaxation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/>
                      </a:rPr>
                      <m:t>𝐹</m:t>
                    </m:r>
                    <m:r>
                      <a:rPr lang="en-US" sz="1600" b="0" i="1" dirty="0" smtClean="0">
                        <a:latin typeface="Cambria Math"/>
                      </a:rPr>
                      <m:t>=∅)</m:t>
                    </m:r>
                  </m:oMath>
                </a14:m>
                <a:endParaRPr lang="en-US" sz="1600" b="1" dirty="0" smtClean="0"/>
              </a:p>
              <a:p>
                <a:pPr marL="342900" indent="-342900">
                  <a:buAutoNum type="arabicPeriod"/>
                </a:pPr>
                <a:r>
                  <a:rPr lang="en-US" sz="1600" dirty="0" smtClean="0"/>
                  <a:t>Repeat until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is integral</a:t>
                </a:r>
              </a:p>
              <a:p>
                <a:pPr marL="800100" lvl="1" indent="-342900">
                  <a:buAutoNum type="alphaLcParenBoth"/>
                </a:pPr>
                <a:r>
                  <a:rPr lang="en-US" sz="1600" b="1" dirty="0" smtClean="0"/>
                  <a:t>Retain old cuts.</a:t>
                </a:r>
              </a:p>
              <a:p>
                <a:pPr marL="800100" lvl="1" indent="-342900"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sz="1600" b="1" dirty="0" smtClean="0"/>
                  <a:t>Choose </a:t>
                </a:r>
                <a:r>
                  <a:rPr lang="en-US" sz="1600" b="1" dirty="0"/>
                  <a:t>new cuts.</a:t>
                </a:r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sz="1600" b="1" dirty="0" smtClean="0"/>
                  <a:t>Re-solve </a:t>
                </a:r>
                <a:r>
                  <a:rPr lang="en-US" sz="1600" b="1" dirty="0"/>
                  <a:t>LP.</a:t>
                </a:r>
                <a:r>
                  <a:rPr lang="en-US" sz="1600" dirty="0"/>
                  <a:t> Find an optimal solution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marL="800100" lvl="1" indent="-342900">
                  <a:buAutoNum type="alphaLcParenBoth"/>
                </a:pPr>
                <a:endParaRPr lang="en-US" sz="1600" b="1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18523"/>
                <a:ext cx="7924800" cy="3394647"/>
              </a:xfrm>
              <a:prstGeom prst="rect">
                <a:avLst/>
              </a:prstGeom>
              <a:blipFill rotWithShape="1">
                <a:blip r:embed="rId11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89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576"/>
    </mc:Choice>
    <mc:Fallback xmlns="">
      <p:transition spd="slow" advTm="25957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 animBg="1"/>
      <p:bldP spid="5" grpId="1" animBg="1"/>
      <p:bldP spid="13" grpId="0" animBg="1"/>
      <p:bldP spid="13" grpId="1" animBg="1"/>
      <p:bldP spid="19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46551" y="1398241"/>
                <a:ext cx="226715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51" y="1398241"/>
                <a:ext cx="2267159" cy="1569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07859" y="1587186"/>
                <a:ext cx="1344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59" y="1587186"/>
                <a:ext cx="134453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6494" y="5949696"/>
                <a:ext cx="1350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94" y="5949696"/>
                <a:ext cx="135049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97592" y="5944015"/>
                <a:ext cx="1350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92" y="5944015"/>
                <a:ext cx="13504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812459" y="3968497"/>
            <a:ext cx="2022703" cy="205740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706378">
            <a:off x="2150928" y="4503053"/>
            <a:ext cx="136209" cy="1557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>
          <a:xfrm rot="706378">
            <a:off x="2838150" y="5581350"/>
            <a:ext cx="136209" cy="1557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traight Connector 57"/>
          <p:cNvCxnSpPr>
            <a:stCxn id="56" idx="5"/>
            <a:endCxn id="57" idx="1"/>
          </p:cNvCxnSpPr>
          <p:nvPr/>
        </p:nvCxnSpPr>
        <p:spPr>
          <a:xfrm rot="706378">
            <a:off x="2164414" y="4717470"/>
            <a:ext cx="796461" cy="8052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3498424">
                <a:off x="1891604" y="5051422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98424">
                <a:off x="1891604" y="5051422"/>
                <a:ext cx="98963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017620" y="3886615"/>
            <a:ext cx="2022703" cy="205740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489912">
            <a:off x="5425396" y="4509512"/>
            <a:ext cx="147322" cy="152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 rot="20489912">
            <a:off x="4875189" y="5511565"/>
            <a:ext cx="147322" cy="152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5" name="Straight Connector 54"/>
          <p:cNvCxnSpPr>
            <a:stCxn id="53" idx="3"/>
            <a:endCxn id="54" idx="7"/>
          </p:cNvCxnSpPr>
          <p:nvPr/>
        </p:nvCxnSpPr>
        <p:spPr>
          <a:xfrm rot="20489912" flipH="1">
            <a:off x="4856164" y="4752950"/>
            <a:ext cx="735579" cy="6677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7982041">
                <a:off x="4907474" y="4984898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2041">
                <a:off x="4907474" y="4984898"/>
                <a:ext cx="989630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94839" y="4578096"/>
                <a:ext cx="1183594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39" y="4578096"/>
                <a:ext cx="1183594" cy="412485"/>
              </a:xfrm>
              <a:prstGeom prst="rect">
                <a:avLst/>
              </a:prstGeom>
              <a:blipFill rotWithShape="1">
                <a:blip r:embed="rId11"/>
                <a:stretch>
                  <a:fillRect t="-108824" r="-45361" b="-17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795949" y="1990696"/>
            <a:ext cx="2022703" cy="205740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47408" y="267649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7774" y="267649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0" name="Straight Connector 49"/>
          <p:cNvCxnSpPr>
            <a:stCxn id="49" idx="6"/>
            <a:endCxn id="48" idx="2"/>
          </p:cNvCxnSpPr>
          <p:nvPr/>
        </p:nvCxnSpPr>
        <p:spPr>
          <a:xfrm>
            <a:off x="3335979" y="2759624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770" y="241929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2419290"/>
                <a:ext cx="98963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3623636">
                <a:off x="3844595" y="3720966"/>
                <a:ext cx="1183594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3636">
                <a:off x="3844595" y="3720966"/>
                <a:ext cx="1183594" cy="412485"/>
              </a:xfrm>
              <a:prstGeom prst="rect">
                <a:avLst/>
              </a:prstGeom>
              <a:blipFill rotWithShape="1">
                <a:blip r:embed="rId13"/>
                <a:stretch>
                  <a:fillRect l="-44872" r="-67949" b="-66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17986441">
                <a:off x="2707841" y="3729550"/>
                <a:ext cx="1183594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6441">
                <a:off x="2707841" y="3729550"/>
                <a:ext cx="1183594" cy="412485"/>
              </a:xfrm>
              <a:prstGeom prst="rect">
                <a:avLst/>
              </a:prstGeom>
              <a:blipFill rotWithShape="1">
                <a:blip r:embed="rId14"/>
                <a:stretch>
                  <a:fillRect l="-19872" t="-55172" r="-93590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3752256" y="3546890"/>
            <a:ext cx="144620" cy="1451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01494" y="4542327"/>
            <a:ext cx="144620" cy="1451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98495" y="4542327"/>
            <a:ext cx="144620" cy="1451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>
            <a:stCxn id="42" idx="3"/>
            <a:endCxn id="44" idx="0"/>
          </p:cNvCxnSpPr>
          <p:nvPr/>
        </p:nvCxnSpPr>
        <p:spPr>
          <a:xfrm flipH="1">
            <a:off x="3270805" y="3670743"/>
            <a:ext cx="502630" cy="8715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5"/>
            <a:endCxn id="43" idx="1"/>
          </p:cNvCxnSpPr>
          <p:nvPr/>
        </p:nvCxnSpPr>
        <p:spPr>
          <a:xfrm>
            <a:off x="3875697" y="3670744"/>
            <a:ext cx="546976" cy="8928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6"/>
            <a:endCxn id="43" idx="2"/>
          </p:cNvCxnSpPr>
          <p:nvPr/>
        </p:nvCxnSpPr>
        <p:spPr>
          <a:xfrm>
            <a:off x="3343115" y="4614879"/>
            <a:ext cx="10583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721342" y="312336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708" y="312336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Connector 40"/>
          <p:cNvCxnSpPr>
            <a:stCxn id="40" idx="6"/>
            <a:endCxn id="39" idx="2"/>
          </p:cNvCxnSpPr>
          <p:nvPr/>
        </p:nvCxnSpPr>
        <p:spPr>
          <a:xfrm>
            <a:off x="709913" y="3206496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4399" y="287649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9" y="2876490"/>
                <a:ext cx="989630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1921730" y="22407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2096" y="22407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>
            <a:stCxn id="37" idx="6"/>
            <a:endCxn id="36" idx="2"/>
          </p:cNvCxnSpPr>
          <p:nvPr/>
        </p:nvCxnSpPr>
        <p:spPr>
          <a:xfrm>
            <a:off x="910301" y="2323833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15370" y="198120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70" y="1981200"/>
                <a:ext cx="989630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583137" y="39509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3503" y="39509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/>
          <p:cNvCxnSpPr>
            <a:stCxn id="34" idx="6"/>
            <a:endCxn id="33" idx="2"/>
          </p:cNvCxnSpPr>
          <p:nvPr/>
        </p:nvCxnSpPr>
        <p:spPr>
          <a:xfrm>
            <a:off x="571708" y="4034033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6194" y="365760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4" y="3657600"/>
                <a:ext cx="989630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4322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98"/>
    </mc:Choice>
    <mc:Fallback xmlns="">
      <p:transition spd="slow" advTm="549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C49D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C49D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56" grpId="0" animBg="1"/>
      <p:bldP spid="57" grpId="0" animBg="1"/>
      <p:bldP spid="17" grpId="0"/>
      <p:bldP spid="18" grpId="0" animBg="1"/>
      <p:bldP spid="53" grpId="0" animBg="1"/>
      <p:bldP spid="54" grpId="0" animBg="1"/>
      <p:bldP spid="52" grpId="0"/>
      <p:bldP spid="20" grpId="0"/>
      <p:bldP spid="21" grpId="0" animBg="1"/>
      <p:bldP spid="48" grpId="0" animBg="1"/>
      <p:bldP spid="49" grpId="0" animBg="1"/>
      <p:bldP spid="23" grpId="0"/>
      <p:bldP spid="24" grpId="0"/>
      <p:bldP spid="25" grpId="0"/>
      <p:bldP spid="42" grpId="0" animBg="1"/>
      <p:bldP spid="43" grpId="0" animBg="1"/>
      <p:bldP spid="44" grpId="0" animBg="1"/>
      <p:bldP spid="39" grpId="0" animBg="1"/>
      <p:bldP spid="40" grpId="0" animBg="1"/>
      <p:bldP spid="28" grpId="0"/>
      <p:bldP spid="36" grpId="0" animBg="1"/>
      <p:bldP spid="37" grpId="0" animBg="1"/>
      <p:bldP spid="30" grpId="0"/>
      <p:bldP spid="33" grpId="0" animBg="1"/>
      <p:bldP spid="34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Cutting Plane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Primal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 ∀</m:t>
                      </m:r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≥1 ∀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blipFill rotWithShape="1">
                <a:blip r:embed="rId6"/>
                <a:stretch>
                  <a:fillRect t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Dual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                    Max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) ∀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            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≥0 ∀ 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blipFill rotWithShape="1">
                <a:blip r:embed="rId7"/>
                <a:stretch>
                  <a:fillRect t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320" lvl="1">
                  <a:lnSpc>
                    <a:spcPct val="120000"/>
                  </a:lnSpc>
                  <a:spcBef>
                    <a:spcPts val="370"/>
                  </a:spcBef>
                  <a:buClr>
                    <a:srgbClr val="C0504D"/>
                  </a:buClr>
                  <a:buSzPct val="85000"/>
                </a:pPr>
                <a:r>
                  <a:rPr lang="en-US" sz="1500" dirty="0">
                    <a:solidFill>
                      <a:prstClr val="black"/>
                    </a:solidFill>
                  </a:rPr>
                  <a:t>Find a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specific</a:t>
                </a:r>
                <a:r>
                  <a:rPr lang="en-US" sz="1500" dirty="0">
                    <a:solidFill>
                      <a:prstClr val="black"/>
                    </a:solidFill>
                  </a:rPr>
                  <a:t> dual optimal solution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500">
                        <a:solidFill>
                          <a:prstClr val="black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. </a:t>
                </a:r>
                <a:br>
                  <a:rPr lang="en-US" sz="15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2924238"/>
                <a:ext cx="7924800" cy="314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 smtClean="0"/>
                  <a:t>Perturb the integral cost function by adding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 to edge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sz="1600" dirty="0" smtClean="0"/>
              </a:p>
              <a:p>
                <a:pPr marL="342900" indent="-342900">
                  <a:buAutoNum type="arabicPeriod"/>
                </a:pPr>
                <a:r>
                  <a:rPr lang="en-US" sz="1600" b="1" dirty="0" smtClean="0"/>
                  <a:t>Starting LP. </a:t>
                </a:r>
                <a:r>
                  <a:rPr lang="en-US" sz="1600" dirty="0" smtClean="0"/>
                  <a:t>Bipartite relaxation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/>
                      </a:rPr>
                      <m:t>𝐹</m:t>
                    </m:r>
                    <m:r>
                      <a:rPr lang="en-US" sz="1600" b="0" i="1" dirty="0" smtClean="0">
                        <a:latin typeface="Cambria Math"/>
                      </a:rPr>
                      <m:t>=∅)</m:t>
                    </m:r>
                  </m:oMath>
                </a14:m>
                <a:endParaRPr lang="en-US" sz="1600" b="1" dirty="0" smtClean="0"/>
              </a:p>
              <a:p>
                <a:pPr marL="342900" indent="-342900">
                  <a:buAutoNum type="arabicPeriod"/>
                </a:pPr>
                <a:r>
                  <a:rPr lang="en-US" sz="1600" dirty="0" smtClean="0"/>
                  <a:t>Repeat until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is integral</a:t>
                </a:r>
              </a:p>
              <a:p>
                <a:pPr marL="800100" lvl="1" indent="-342900">
                  <a:buAutoNum type="alphaLcParenBoth"/>
                </a:pPr>
                <a:r>
                  <a:rPr lang="en-US" sz="1600" b="1" dirty="0" smtClean="0"/>
                  <a:t>Retain old cuts.</a:t>
                </a:r>
              </a:p>
              <a:p>
                <a:pPr marL="800100" lvl="1" indent="-342900"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sz="1600" b="1" dirty="0"/>
                  <a:t>Choose new cuts</a:t>
                </a:r>
                <a:r>
                  <a:rPr lang="en-US" sz="1600" b="1" dirty="0" smtClean="0"/>
                  <a:t>.</a:t>
                </a:r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endParaRPr lang="en-US" sz="1600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sz="1600" b="1" dirty="0" smtClean="0"/>
                  <a:t>Re-solve </a:t>
                </a:r>
                <a:r>
                  <a:rPr lang="en-US" sz="1600" b="1" dirty="0"/>
                  <a:t>LP.</a:t>
                </a:r>
                <a:r>
                  <a:rPr lang="en-US" sz="1600" dirty="0"/>
                  <a:t> Find an optimal solution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1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24238"/>
                <a:ext cx="7924800" cy="3148426"/>
              </a:xfrm>
              <a:prstGeom prst="rect">
                <a:avLst/>
              </a:prstGeom>
              <a:blipFill rotWithShape="1">
                <a:blip r:embed="rId10"/>
                <a:stretch>
                  <a:fillRect l="-308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29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4"/>
    </mc:Choice>
    <mc:Fallback xmlns="">
      <p:transition spd="slow" advTm="2179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46551" y="1398241"/>
                <a:ext cx="2272802" cy="2011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40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51" y="1398241"/>
                <a:ext cx="2272802" cy="20118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2549828" y="1365182"/>
            <a:ext cx="3696589" cy="5147936"/>
          </a:xfrm>
          <a:custGeom>
            <a:avLst/>
            <a:gdLst>
              <a:gd name="connsiteX0" fmla="*/ 617931 w 3696589"/>
              <a:gd name="connsiteY0" fmla="*/ 14286 h 5147936"/>
              <a:gd name="connsiteX1" fmla="*/ 256424 w 3696589"/>
              <a:gd name="connsiteY1" fmla="*/ 365161 h 5147936"/>
              <a:gd name="connsiteX2" fmla="*/ 22508 w 3696589"/>
              <a:gd name="connsiteY2" fmla="*/ 1162602 h 5147936"/>
              <a:gd name="connsiteX3" fmla="*/ 22508 w 3696589"/>
              <a:gd name="connsiteY3" fmla="*/ 1906881 h 5147936"/>
              <a:gd name="connsiteX4" fmla="*/ 139466 w 3696589"/>
              <a:gd name="connsiteY4" fmla="*/ 2587365 h 5147936"/>
              <a:gd name="connsiteX5" fmla="*/ 469076 w 3696589"/>
              <a:gd name="connsiteY5" fmla="*/ 3342277 h 5147936"/>
              <a:gd name="connsiteX6" fmla="*/ 628564 w 3696589"/>
              <a:gd name="connsiteY6" fmla="*/ 3735681 h 5147936"/>
              <a:gd name="connsiteX7" fmla="*/ 1053866 w 3696589"/>
              <a:gd name="connsiteY7" fmla="*/ 4299207 h 5147936"/>
              <a:gd name="connsiteX8" fmla="*/ 1468536 w 3696589"/>
              <a:gd name="connsiteY8" fmla="*/ 4767040 h 5147936"/>
              <a:gd name="connsiteX9" fmla="*/ 2159652 w 3696589"/>
              <a:gd name="connsiteY9" fmla="*/ 5139179 h 5147936"/>
              <a:gd name="connsiteX10" fmla="*/ 3393029 w 3696589"/>
              <a:gd name="connsiteY10" fmla="*/ 4894630 h 5147936"/>
              <a:gd name="connsiteX11" fmla="*/ 3690741 w 3696589"/>
              <a:gd name="connsiteY11" fmla="*/ 3523030 h 5147936"/>
              <a:gd name="connsiteX12" fmla="*/ 3222908 w 3696589"/>
              <a:gd name="connsiteY12" fmla="*/ 2215226 h 5147936"/>
              <a:gd name="connsiteX13" fmla="*/ 2808238 w 3696589"/>
              <a:gd name="connsiteY13" fmla="*/ 1428416 h 5147936"/>
              <a:gd name="connsiteX14" fmla="*/ 2202183 w 3696589"/>
              <a:gd name="connsiteY14" fmla="*/ 482119 h 5147936"/>
              <a:gd name="connsiteX15" fmla="*/ 1606759 w 3696589"/>
              <a:gd name="connsiteY15" fmla="*/ 109979 h 5147936"/>
              <a:gd name="connsiteX16" fmla="*/ 617931 w 3696589"/>
              <a:gd name="connsiteY16" fmla="*/ 14286 h 514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6589" h="5147936">
                <a:moveTo>
                  <a:pt x="617931" y="14286"/>
                </a:moveTo>
                <a:cubicBezTo>
                  <a:pt x="392875" y="56816"/>
                  <a:pt x="355661" y="173775"/>
                  <a:pt x="256424" y="365161"/>
                </a:cubicBezTo>
                <a:cubicBezTo>
                  <a:pt x="157187" y="556547"/>
                  <a:pt x="61494" y="905649"/>
                  <a:pt x="22508" y="1162602"/>
                </a:cubicBezTo>
                <a:cubicBezTo>
                  <a:pt x="-16478" y="1419555"/>
                  <a:pt x="3015" y="1669421"/>
                  <a:pt x="22508" y="1906881"/>
                </a:cubicBezTo>
                <a:cubicBezTo>
                  <a:pt x="42001" y="2144342"/>
                  <a:pt x="65038" y="2348132"/>
                  <a:pt x="139466" y="2587365"/>
                </a:cubicBezTo>
                <a:cubicBezTo>
                  <a:pt x="213894" y="2826598"/>
                  <a:pt x="387560" y="3150891"/>
                  <a:pt x="469076" y="3342277"/>
                </a:cubicBezTo>
                <a:cubicBezTo>
                  <a:pt x="550592" y="3533663"/>
                  <a:pt x="531099" y="3576193"/>
                  <a:pt x="628564" y="3735681"/>
                </a:cubicBezTo>
                <a:cubicBezTo>
                  <a:pt x="726029" y="3895169"/>
                  <a:pt x="913871" y="4127314"/>
                  <a:pt x="1053866" y="4299207"/>
                </a:cubicBezTo>
                <a:cubicBezTo>
                  <a:pt x="1193861" y="4471100"/>
                  <a:pt x="1284238" y="4627045"/>
                  <a:pt x="1468536" y="4767040"/>
                </a:cubicBezTo>
                <a:cubicBezTo>
                  <a:pt x="1652834" y="4907035"/>
                  <a:pt x="1838903" y="5117914"/>
                  <a:pt x="2159652" y="5139179"/>
                </a:cubicBezTo>
                <a:cubicBezTo>
                  <a:pt x="2480401" y="5160444"/>
                  <a:pt x="3137848" y="5163988"/>
                  <a:pt x="3393029" y="4894630"/>
                </a:cubicBezTo>
                <a:cubicBezTo>
                  <a:pt x="3648210" y="4625272"/>
                  <a:pt x="3719095" y="3969597"/>
                  <a:pt x="3690741" y="3523030"/>
                </a:cubicBezTo>
                <a:cubicBezTo>
                  <a:pt x="3662387" y="3076463"/>
                  <a:pt x="3369992" y="2564328"/>
                  <a:pt x="3222908" y="2215226"/>
                </a:cubicBezTo>
                <a:cubicBezTo>
                  <a:pt x="3075824" y="1866124"/>
                  <a:pt x="2978359" y="1717267"/>
                  <a:pt x="2808238" y="1428416"/>
                </a:cubicBezTo>
                <a:cubicBezTo>
                  <a:pt x="2638117" y="1139565"/>
                  <a:pt x="2402430" y="701859"/>
                  <a:pt x="2202183" y="482119"/>
                </a:cubicBezTo>
                <a:cubicBezTo>
                  <a:pt x="2001936" y="262379"/>
                  <a:pt x="1870801" y="189723"/>
                  <a:pt x="1606759" y="109979"/>
                </a:cubicBezTo>
                <a:cubicBezTo>
                  <a:pt x="1342717" y="30235"/>
                  <a:pt x="842987" y="-28244"/>
                  <a:pt x="617931" y="1428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07859" y="1587186"/>
                <a:ext cx="1344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59" y="1587186"/>
                <a:ext cx="134453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6494" y="5949696"/>
                <a:ext cx="1350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94" y="5949696"/>
                <a:ext cx="135049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97592" y="5944015"/>
                <a:ext cx="1350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92" y="5944015"/>
                <a:ext cx="1350498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1812459" y="3968497"/>
            <a:ext cx="2022703" cy="2057400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706378">
            <a:off x="2150928" y="4503053"/>
            <a:ext cx="136209" cy="1557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>
          <a:xfrm rot="706378">
            <a:off x="2838150" y="5581350"/>
            <a:ext cx="136209" cy="1557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8" name="Straight Connector 57"/>
          <p:cNvCxnSpPr>
            <a:stCxn id="56" idx="5"/>
            <a:endCxn id="57" idx="1"/>
          </p:cNvCxnSpPr>
          <p:nvPr/>
        </p:nvCxnSpPr>
        <p:spPr>
          <a:xfrm rot="706378">
            <a:off x="2164414" y="4717470"/>
            <a:ext cx="796461" cy="8052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682190" y="3934336"/>
            <a:ext cx="1024759" cy="1860331"/>
          </a:xfrm>
          <a:custGeom>
            <a:avLst/>
            <a:gdLst>
              <a:gd name="connsiteX0" fmla="*/ 1024759 w 1024759"/>
              <a:gd name="connsiteY0" fmla="*/ 1860331 h 1860331"/>
              <a:gd name="connsiteX1" fmla="*/ 457200 w 1024759"/>
              <a:gd name="connsiteY1" fmla="*/ 1056290 h 1860331"/>
              <a:gd name="connsiteX2" fmla="*/ 0 w 1024759"/>
              <a:gd name="connsiteY2" fmla="*/ 0 h 1860331"/>
              <a:gd name="connsiteX3" fmla="*/ 0 w 1024759"/>
              <a:gd name="connsiteY3" fmla="*/ 0 h 1860331"/>
              <a:gd name="connsiteX4" fmla="*/ 0 w 1024759"/>
              <a:gd name="connsiteY4" fmla="*/ 0 h 186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59" h="1860331">
                <a:moveTo>
                  <a:pt x="1024759" y="1860331"/>
                </a:moveTo>
                <a:cubicBezTo>
                  <a:pt x="826376" y="1613338"/>
                  <a:pt x="627993" y="1366345"/>
                  <a:pt x="457200" y="1056290"/>
                </a:cubicBezTo>
                <a:cubicBezTo>
                  <a:pt x="286407" y="746235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3992" y="1556408"/>
                <a:ext cx="451470" cy="474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992" y="1556408"/>
                <a:ext cx="451470" cy="474169"/>
              </a:xfrm>
              <a:prstGeom prst="rect">
                <a:avLst/>
              </a:prstGeom>
              <a:blipFill rotWithShape="1">
                <a:blip r:embed="rId10"/>
                <a:stretch>
                  <a:fillRect t="-14103" r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3498424">
                <a:off x="1891604" y="5051422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98424">
                <a:off x="1891604" y="5051422"/>
                <a:ext cx="989630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4017620" y="3886615"/>
            <a:ext cx="2022703" cy="2057400"/>
          </a:xfrm>
          <a:prstGeom prst="ellipse">
            <a:avLst/>
          </a:prstGeom>
          <a:solidFill>
            <a:srgbClr val="8AC49D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20489912">
            <a:off x="5425396" y="4509512"/>
            <a:ext cx="147322" cy="152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 rot="20489912">
            <a:off x="4875189" y="5511565"/>
            <a:ext cx="147322" cy="152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5" name="Straight Connector 54"/>
          <p:cNvCxnSpPr>
            <a:stCxn id="53" idx="3"/>
            <a:endCxn id="54" idx="7"/>
          </p:cNvCxnSpPr>
          <p:nvPr/>
        </p:nvCxnSpPr>
        <p:spPr>
          <a:xfrm rot="20489912" flipH="1">
            <a:off x="4856164" y="4752950"/>
            <a:ext cx="735579" cy="6677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7982041">
                <a:off x="4907474" y="4984898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2041">
                <a:off x="4907474" y="4984898"/>
                <a:ext cx="98963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795949" y="1990696"/>
            <a:ext cx="2022703" cy="2057400"/>
          </a:xfrm>
          <a:prstGeom prst="ellipse">
            <a:avLst/>
          </a:prstGeom>
          <a:solidFill>
            <a:srgbClr val="8AC49D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347408" y="267649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7774" y="267649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0" name="Straight Connector 49"/>
          <p:cNvCxnSpPr>
            <a:stCxn id="49" idx="6"/>
            <a:endCxn id="48" idx="2"/>
          </p:cNvCxnSpPr>
          <p:nvPr/>
        </p:nvCxnSpPr>
        <p:spPr>
          <a:xfrm>
            <a:off x="3335979" y="2759624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2800" y="241929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19290"/>
                <a:ext cx="989630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1721342" y="312336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708" y="312336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Connector 40"/>
          <p:cNvCxnSpPr>
            <a:stCxn id="40" idx="6"/>
            <a:endCxn id="39" idx="2"/>
          </p:cNvCxnSpPr>
          <p:nvPr/>
        </p:nvCxnSpPr>
        <p:spPr>
          <a:xfrm>
            <a:off x="709913" y="3206496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4399" y="287649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9" y="2876490"/>
                <a:ext cx="989630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1921730" y="22407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2096" y="22407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>
            <a:stCxn id="37" idx="6"/>
            <a:endCxn id="36" idx="2"/>
          </p:cNvCxnSpPr>
          <p:nvPr/>
        </p:nvCxnSpPr>
        <p:spPr>
          <a:xfrm>
            <a:off x="910301" y="2323833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15370" y="198120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70" y="1981200"/>
                <a:ext cx="989630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1583137" y="39509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3503" y="395090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854097" y="3200400"/>
            <a:ext cx="2022703" cy="2057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6"/>
            <a:endCxn id="33" idx="2"/>
          </p:cNvCxnSpPr>
          <p:nvPr/>
        </p:nvCxnSpPr>
        <p:spPr>
          <a:xfrm>
            <a:off x="571708" y="4034033"/>
            <a:ext cx="10114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6194" y="3657600"/>
                <a:ext cx="989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4" y="3657600"/>
                <a:ext cx="989630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94839" y="4578096"/>
                <a:ext cx="1183594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839" y="4578096"/>
                <a:ext cx="1183594" cy="412485"/>
              </a:xfrm>
              <a:prstGeom prst="rect">
                <a:avLst/>
              </a:prstGeom>
              <a:blipFill rotWithShape="1">
                <a:blip r:embed="rId18"/>
                <a:stretch>
                  <a:fillRect t="-108824" r="-45361" b="-17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3623636">
                <a:off x="3844595" y="3720966"/>
                <a:ext cx="1183594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3636">
                <a:off x="3844595" y="3720966"/>
                <a:ext cx="1183594" cy="412485"/>
              </a:xfrm>
              <a:prstGeom prst="rect">
                <a:avLst/>
              </a:prstGeom>
              <a:blipFill rotWithShape="1">
                <a:blip r:embed="rId19"/>
                <a:stretch>
                  <a:fillRect l="-44872" r="-67949" b="-66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17986441">
                <a:off x="2707841" y="3729550"/>
                <a:ext cx="1183594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86441">
                <a:off x="2707841" y="3729550"/>
                <a:ext cx="1183594" cy="412485"/>
              </a:xfrm>
              <a:prstGeom prst="rect">
                <a:avLst/>
              </a:prstGeom>
              <a:blipFill rotWithShape="1">
                <a:blip r:embed="rId20"/>
                <a:stretch>
                  <a:fillRect l="-19872" t="-55172" r="-93590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3752256" y="3546890"/>
            <a:ext cx="144620" cy="1451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01494" y="4542327"/>
            <a:ext cx="144620" cy="1451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>
            <a:stCxn id="42" idx="3"/>
            <a:endCxn id="44" idx="0"/>
          </p:cNvCxnSpPr>
          <p:nvPr/>
        </p:nvCxnSpPr>
        <p:spPr>
          <a:xfrm flipH="1">
            <a:off x="3270805" y="3670743"/>
            <a:ext cx="502630" cy="8715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5"/>
            <a:endCxn id="43" idx="1"/>
          </p:cNvCxnSpPr>
          <p:nvPr/>
        </p:nvCxnSpPr>
        <p:spPr>
          <a:xfrm>
            <a:off x="3875697" y="3670744"/>
            <a:ext cx="546976" cy="8928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6"/>
            <a:endCxn id="43" idx="2"/>
          </p:cNvCxnSpPr>
          <p:nvPr/>
        </p:nvCxnSpPr>
        <p:spPr>
          <a:xfrm>
            <a:off x="3343115" y="4614879"/>
            <a:ext cx="10583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3186" y="4070292"/>
                <a:ext cx="383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E5F10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4070292"/>
                <a:ext cx="383951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3198495" y="4542327"/>
            <a:ext cx="144620" cy="1451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95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20"/>
    </mc:Choice>
    <mc:Fallback xmlns="">
      <p:transition spd="slow" advTm="6222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5F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5F1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5F1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51" grpId="0" animBg="1"/>
      <p:bldP spid="51" grpId="1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Cutting Plane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Primal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 ∀</m:t>
                      </m:r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≥1 ∀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blipFill rotWithShape="1">
                <a:blip r:embed="rId6"/>
                <a:stretch>
                  <a:fillRect t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Dual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                    Max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) ∀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            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≥0 ∀ 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blipFill rotWithShape="1">
                <a:blip r:embed="rId7"/>
                <a:stretch>
                  <a:fillRect t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320" lvl="1">
                  <a:lnSpc>
                    <a:spcPct val="120000"/>
                  </a:lnSpc>
                  <a:spcBef>
                    <a:spcPts val="370"/>
                  </a:spcBef>
                  <a:buClr>
                    <a:srgbClr val="C0504D"/>
                  </a:buClr>
                  <a:buSzPct val="85000"/>
                </a:pPr>
                <a:r>
                  <a:rPr lang="en-US" sz="1500" dirty="0">
                    <a:solidFill>
                      <a:prstClr val="black"/>
                    </a:solidFill>
                  </a:rPr>
                  <a:t>Find a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specific</a:t>
                </a:r>
                <a:r>
                  <a:rPr lang="en-US" sz="1500" dirty="0">
                    <a:solidFill>
                      <a:prstClr val="black"/>
                    </a:solidFill>
                  </a:rPr>
                  <a:t> dual optimal solution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500">
                        <a:solidFill>
                          <a:prstClr val="black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. </a:t>
                </a:r>
                <a:br>
                  <a:rPr lang="en-US" sz="15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2895600"/>
                <a:ext cx="7924800" cy="314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 smtClean="0"/>
                  <a:t>Perturb the integral cost function by adding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 to edge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sz="1600" dirty="0" smtClean="0"/>
              </a:p>
              <a:p>
                <a:pPr marL="342900" indent="-342900">
                  <a:buAutoNum type="arabicPeriod"/>
                </a:pPr>
                <a:r>
                  <a:rPr lang="en-US" sz="1600" b="1" dirty="0" smtClean="0"/>
                  <a:t>Starting LP. </a:t>
                </a:r>
                <a:r>
                  <a:rPr lang="en-US" sz="1600" dirty="0" smtClean="0"/>
                  <a:t>Bipartite relaxation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/>
                      </a:rPr>
                      <m:t>𝐹</m:t>
                    </m:r>
                    <m:r>
                      <a:rPr lang="en-US" sz="1600" b="0" i="1" dirty="0" smtClean="0">
                        <a:latin typeface="Cambria Math"/>
                      </a:rPr>
                      <m:t>=∅)</m:t>
                    </m:r>
                  </m:oMath>
                </a14:m>
                <a:endParaRPr lang="en-US" sz="1600" b="1" dirty="0" smtClean="0"/>
              </a:p>
              <a:p>
                <a:pPr marL="342900" indent="-342900">
                  <a:buAutoNum type="arabicPeriod"/>
                </a:pPr>
                <a:r>
                  <a:rPr lang="en-US" sz="1600" dirty="0" smtClean="0"/>
                  <a:t>Repeat until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is integral</a:t>
                </a:r>
              </a:p>
              <a:p>
                <a:pPr marL="800100" lvl="1" indent="-342900">
                  <a:buAutoNum type="alphaLcParenBoth"/>
                </a:pPr>
                <a:r>
                  <a:rPr lang="en-US" sz="1600" b="1" dirty="0" smtClean="0"/>
                  <a:t>Retain old cuts.</a:t>
                </a:r>
              </a:p>
              <a:p>
                <a:pPr marL="800100" lvl="1" indent="-342900"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sz="1600" b="1" dirty="0"/>
                  <a:t>Choose new cuts</a:t>
                </a:r>
                <a:r>
                  <a:rPr lang="en-US" sz="1600" b="1" dirty="0" smtClean="0"/>
                  <a:t>.</a:t>
                </a:r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AutoNum type="alphaLcParenBoth"/>
                </a:pPr>
                <a:r>
                  <a:rPr lang="en-US" sz="1600" dirty="0"/>
                  <a:t>Set the new </a:t>
                </a:r>
                <a14:m>
                  <m:oMath xmlns:m="http://schemas.openxmlformats.org/officeDocument/2006/math" xmlns="">
                    <m:r>
                      <a:rPr lang="en-US" sz="1600" i="1">
                        <a:latin typeface="Cambria Math"/>
                      </a:rPr>
                      <m:t>𝐹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∪</m:t>
                    </m:r>
                    <m:r>
                      <a:rPr lang="en-US" sz="1600" i="1">
                        <a:latin typeface="Cambria Math"/>
                      </a:rPr>
                      <m:t>𝐻</m:t>
                    </m:r>
                    <m:r>
                      <a:rPr lang="en-US" sz="1600" i="1">
                        <a:latin typeface="Cambria Math"/>
                      </a:rPr>
                      <m:t>′′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AutoNum type="alphaLcParenBoth"/>
                </a:pPr>
                <a:r>
                  <a:rPr lang="en-US" sz="1600" b="1" dirty="0"/>
                  <a:t>Re-solve LP. </a:t>
                </a:r>
                <a:r>
                  <a:rPr lang="en-US" sz="1600" dirty="0"/>
                  <a:t>Find an optimal </a:t>
                </a:r>
                <a:r>
                  <a:rPr lang="en-US" sz="1600" dirty="0" smtClean="0"/>
                  <a:t>solution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1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95600"/>
                <a:ext cx="7924800" cy="3148426"/>
              </a:xfrm>
              <a:prstGeom prst="rect">
                <a:avLst/>
              </a:prstGeom>
              <a:blipFill rotWithShape="1">
                <a:blip r:embed="rId10"/>
                <a:stretch>
                  <a:fillRect l="-308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19400" y="4435253"/>
                <a:ext cx="5791200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320" lvl="1">
                  <a:lnSpc>
                    <a:spcPct val="120000"/>
                  </a:lnSpc>
                  <a:spcBef>
                    <a:spcPts val="370"/>
                  </a:spcBef>
                  <a:buClr>
                    <a:srgbClr val="C0504D"/>
                  </a:buClr>
                  <a:buSzPct val="85000"/>
                </a:pPr>
                <a:r>
                  <a:rPr lang="en-US" sz="1500" dirty="0" smtClean="0">
                    <a:solidFill>
                      <a:prstClr val="black"/>
                    </a:solidFill>
                  </a:rPr>
                  <a:t>For </a:t>
                </a:r>
                <a:r>
                  <a:rPr lang="en-US" sz="1500" dirty="0">
                    <a:solidFill>
                      <a:prstClr val="black"/>
                    </a:solidFill>
                  </a:rPr>
                  <a:t>each </a:t>
                </a:r>
                <a:r>
                  <a:rPr lang="en-US" sz="1500" dirty="0" smtClean="0">
                    <a:solidFill>
                      <a:prstClr val="black"/>
                    </a:solidFill>
                  </a:rPr>
                  <a:t>cycle </a:t>
                </a:r>
                <a14:m>
                  <m:oMath xmlns:m="http://schemas.openxmlformats.org/officeDocument/2006/math" xmlns="">
                    <m:r>
                      <a:rPr lang="en-US" sz="1500" i="1">
                        <a:solidFill>
                          <a:prstClr val="black"/>
                        </a:solidFill>
                        <a:latin typeface="Cambria Math"/>
                      </a:rPr>
                      <m:t>𝐶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prstClr val="black"/>
                        </a:solidFill>
                      </a:rPr>
                      <m:t>supp</m:t>
                    </m:r>
                    <m:d>
                      <m:dPr>
                        <m:ctrlPr>
                          <a:rPr lang="en-US" sz="15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, define </a:t>
                </a:r>
                <a14:m>
                  <m:oMath xmlns:m="http://schemas.openxmlformats.org/officeDocument/2006/math" xmlns="">
                    <m:acc>
                      <m:accPr>
                        <m:chr m:val="̂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as the union of </a:t>
                </a:r>
                <a14:m>
                  <m:oMath xmlns:m="http://schemas.openxmlformats.org/officeDocument/2006/math" xmlns=""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and the 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inclusionwise</a:t>
                </a:r>
                <a:r>
                  <a:rPr lang="en-US" sz="1500" dirty="0">
                    <a:solidFill>
                      <a:prstClr val="black"/>
                    </a:solidFill>
                  </a:rPr>
                  <a:t> maximal </a:t>
                </a:r>
                <a:r>
                  <a:rPr lang="en-US" sz="1500" dirty="0" smtClean="0">
                    <a:solidFill>
                      <a:prstClr val="black"/>
                    </a:solidFill>
                  </a:rPr>
                  <a:t>sets </a:t>
                </a:r>
                <a:r>
                  <a:rPr lang="en-US" sz="15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 xmlns=""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intersecting </a:t>
                </a:r>
                <a14:m>
                  <m:oMath xmlns:m="http://schemas.openxmlformats.org/officeDocument/2006/math" xmlns=""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/>
                </a:r>
                <a:br>
                  <a:rPr lang="en-US" sz="15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supp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35253"/>
                <a:ext cx="5791200" cy="97494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88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55"/>
    </mc:Choice>
    <mc:Fallback xmlns="">
      <p:transition spd="slow" advTm="610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3400" y="1447800"/>
                <a:ext cx="80010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Laminarity:</a:t>
                </a:r>
                <a:r>
                  <a:rPr lang="en-US" sz="2000" dirty="0" smtClean="0"/>
                  <a:t> Intermediate LPs are defined by a laminar family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/>
                  <a:t> of odd sets</a:t>
                </a:r>
              </a:p>
              <a:p>
                <a:pPr marL="320040" lvl="1" indent="0">
                  <a:buNone/>
                </a:pPr>
                <a:r>
                  <a:rPr lang="en-US" sz="1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 xmlns="">
                    <m:r>
                      <a:rPr lang="en-US" sz="1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1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At most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8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odd-set inequalities in intermediate LPs]</a:t>
                </a:r>
              </a:p>
              <a:p>
                <a:endParaRPr lang="en-US" sz="2000" b="1" u="sng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:r>
                  <a:rPr lang="en-US" sz="2000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) </a:t>
                </a:r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Structural Guarantee:</a:t>
                </a:r>
                <a:r>
                  <a:rPr lang="en-US" sz="2000" dirty="0" smtClean="0"/>
                  <a:t> Intermediate LP optima are half-integral and </a:t>
                </a:r>
                <a:br>
                  <a:rPr lang="en-US" sz="2000" dirty="0" smtClean="0"/>
                </a:br>
                <a:r>
                  <a:rPr lang="en-US" sz="2000" dirty="0" smtClean="0"/>
                  <a:t>			supported by a disjoint union of odd cycles and edges</a:t>
                </a:r>
              </a:p>
              <a:p>
                <a:pPr marL="320040" lvl="1" indent="0">
                  <a:buNone/>
                </a:pPr>
                <a:r>
                  <a:rPr lang="en-US" sz="1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 xmlns="">
                    <m:r>
                      <a:rPr lang="en-US" sz="1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1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Cut-generation in </a:t>
                </a:r>
                <a14:m>
                  <m:oMath xmlns:m="http://schemas.openxmlformats.org/officeDocument/2006/math" xmlns="">
                    <m:r>
                      <a:rPr lang="en-US" sz="1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𝑂</m:t>
                    </m:r>
                    <m:r>
                      <a:rPr lang="en-US" sz="1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 time]</a:t>
                </a:r>
              </a:p>
              <a:p>
                <a:pPr marL="320040" lvl="1" indent="0">
                  <a:buNone/>
                </a:pPr>
                <a:endParaRPr lang="en-US" sz="18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(ii) </a:t>
                </a: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Progress: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The number of odd cycles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odd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the support of the intermediate </a:t>
                </a:r>
                <a:br>
                  <a:rPr lang="en-US" sz="2000" dirty="0"/>
                </a:br>
                <a:r>
                  <a:rPr lang="en-US" sz="2000" dirty="0"/>
                  <a:t>	          LP optima 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latin typeface="Cambria Math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Non-increasing</a:t>
                </a:r>
              </a:p>
              <a:p>
                <a:pPr lvl="1"/>
                <a:r>
                  <a:rPr lang="en-US" sz="1800" dirty="0"/>
                  <a:t>Decreases by one in at most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rounds of cut addition</a:t>
                </a:r>
              </a:p>
              <a:p>
                <a:pPr marL="320040" lvl="1" indent="0">
                  <a:buNone/>
                </a:pPr>
                <a:r>
                  <a:rPr lang="en-US" sz="1800" dirty="0">
                    <a:solidFill>
                      <a:schemeClr val="accent3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 xmlns="">
                    <m:r>
                      <a:rPr lang="en-US" sz="18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1800" dirty="0">
                    <a:solidFill>
                      <a:schemeClr val="accent3">
                        <a:lumMod val="50000"/>
                      </a:schemeClr>
                    </a:solidFill>
                  </a:rPr>
                  <a:t>Number of rounds of cut addition is </a:t>
                </a:r>
                <a14:m>
                  <m:oMath xmlns:m="http://schemas.openxmlformats.org/officeDocument/2006/math" xmlns="">
                    <m:r>
                      <a:rPr lang="en-US" sz="18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accent3">
                        <a:lumMod val="50000"/>
                      </a:schemeClr>
                    </a:solidFill>
                  </a:rPr>
                  <a:t>]</a:t>
                </a:r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3400" y="1447800"/>
                <a:ext cx="8001000" cy="4419600"/>
              </a:xfrm>
              <a:blipFill rotWithShape="1">
                <a:blip r:embed="rId6"/>
                <a:stretch>
                  <a:fillRect l="-838" t="-414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160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91"/>
    </mc:Choice>
    <mc:Fallback xmlns="">
      <p:transition spd="slow" advTm="18939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/>
              <p:cNvSpPr txBox="1">
                <a:spLocks/>
              </p:cNvSpPr>
              <p:nvPr/>
            </p:nvSpPr>
            <p:spPr>
              <a:xfrm>
                <a:off x="533400" y="4648200"/>
                <a:ext cx="8458200" cy="1828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v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rgbClr val="3818F6"/>
                  </a:buClr>
                  <a:buSzPct val="85000"/>
                  <a:buFont typeface="Wingdings" pitchFamily="2" charset="2"/>
                  <a:buChar char="Ø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v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Tx/>
                </a:pPr>
                <a:r>
                  <a:rPr lang="en-US" sz="1800" dirty="0" smtClean="0"/>
                  <a:t>One cut for each cycle </a:t>
                </a:r>
                <a14:m>
                  <m:oMath xmlns:m="http://schemas.openxmlformats.org/officeDocument/2006/math" xmlns="">
                    <m:r>
                      <a:rPr lang="en-US" sz="180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 xmlns="">
                    <m:r>
                      <a:rPr lang="en-US" sz="180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 smtClean="0"/>
                  <a:t>’</a:t>
                </a:r>
                <a:r>
                  <a:rPr lang="en-US" sz="1800" dirty="0" err="1" smtClean="0"/>
                  <a:t>th</a:t>
                </a:r>
                <a:r>
                  <a:rPr lang="en-US" sz="1800" dirty="0" smtClean="0"/>
                  <a:t> iteration, number of cuts </a:t>
                </a:r>
                <a14:m>
                  <m:oMath xmlns:m="http://schemas.openxmlformats.org/officeDocument/2006/math" xmlns="">
                    <m:r>
                      <a:rPr lang="en-US" sz="1800" dirty="0" smtClean="0"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dirty="0" smtClean="0">
                            <a:latin typeface="Cambria Math"/>
                          </a:rPr>
                          <m:t>j</m:t>
                        </m:r>
                        <m:r>
                          <a:rPr lang="en-US" sz="1800" dirty="0" smtClean="0">
                            <a:latin typeface="Cambria Math"/>
                          </a:rPr>
                          <m:t>−</m:t>
                        </m:r>
                        <m:r>
                          <a:rPr lang="en-US" sz="1800" i="1" dirty="0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chemeClr val="accent1"/>
                    </a:solidFill>
                  </a:rPr>
                  <a:t>odd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800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>
                  <a:buClrTx/>
                </a:pPr>
                <a:r>
                  <a:rPr lang="en-US" sz="1800" dirty="0" err="1" smtClean="0"/>
                  <a:t>Laminarity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 xmlns="">
                    <m:r>
                      <a:rPr lang="en-US" sz="180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z="1800" dirty="0" smtClean="0"/>
                  <a:t> Maximum number of </a:t>
                </a:r>
                <a:r>
                  <a:rPr lang="en-US" sz="1800" dirty="0"/>
                  <a:t>cuts (odd-set </a:t>
                </a:r>
                <a:r>
                  <a:rPr lang="en-US" sz="1800" dirty="0" smtClean="0"/>
                  <a:t>inequalities) in any iteration </a:t>
                </a:r>
                <a14:m>
                  <m:oMath xmlns:m="http://schemas.openxmlformats.org/officeDocument/2006/math" xmlns="">
                    <m:r>
                      <a:rPr lang="en-US" sz="180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320040" lvl="1" indent="0" algn="ctr">
                  <a:buFont typeface="Wingdings" pitchFamily="2" charset="2"/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60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𝑜𝑑𝑑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dirty="0" smtClean="0"/>
                  <a:t>                           </a:t>
                </a:r>
                <a14:m>
                  <m:oMath xmlns:m="http://schemas.openxmlformats.org/officeDocument/2006/math" xmlns="">
                    <m:r>
                      <a:rPr lang="en-US" sz="1600" i="1" smtClean="0">
                        <a:latin typeface="Cambria Math"/>
                      </a:rPr>
                      <m:t>𝑗</m:t>
                    </m:r>
                    <m:r>
                      <a:rPr lang="en-US" sz="1600" i="1" smtClean="0">
                        <a:latin typeface="Cambria Math"/>
                      </a:rPr>
                      <m:t>≤</m:t>
                    </m:r>
                    <m:r>
                      <a:rPr lang="en-US" sz="1600" i="1" smtClean="0">
                        <a:latin typeface="Cambria Math"/>
                      </a:rPr>
                      <m:t>𝑖</m:t>
                    </m:r>
                    <m:r>
                      <a:rPr lang="en-US" sz="160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  <m: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𝑜𝑑𝑑</m:t>
                        </m:r>
                        <m: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458200" cy="1828800"/>
              </a:xfrm>
              <a:prstGeom prst="rect">
                <a:avLst/>
              </a:prstGeom>
              <a:blipFill rotWithShape="1">
                <a:blip r:embed="rId5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533400" y="3733800"/>
                <a:ext cx="8458200" cy="1143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v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rgbClr val="3818F6"/>
                  </a:buClr>
                  <a:buSzPct val="85000"/>
                  <a:buFont typeface="Wingdings" pitchFamily="2" charset="2"/>
                  <a:buChar char="Ø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v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(ii) </a:t>
                </a:r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Cut </a:t>
                </a: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Retention:</a:t>
                </a:r>
                <a:r>
                  <a:rPr lang="en-US" sz="2000" dirty="0"/>
                  <a:t> If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odd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remains the same in iterations </a:t>
                </a:r>
                <a14:m>
                  <m:oMath xmlns:m="http://schemas.openxmlformats.org/officeDocument/2006/math" xmlns="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+1, …, </m:t>
                    </m:r>
                    <m:r>
                      <a:rPr lang="en-US" sz="18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then all cuts added in iterations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𝑖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>
                        <a:latin typeface="Cambria Math"/>
                      </a:rPr>
                      <m:t>𝑖</m:t>
                    </m:r>
                    <m:r>
                      <a:rPr lang="en-US" sz="1800" i="1" dirty="0">
                        <a:latin typeface="Cambria Math"/>
                      </a:rPr>
                      <m:t>+1, …, </m:t>
                    </m:r>
                    <m:r>
                      <a:rPr lang="en-US" sz="18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are retained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the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’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8458200" cy="1143000"/>
              </a:xfrm>
              <a:prstGeom prst="rect">
                <a:avLst/>
              </a:prstGeom>
              <a:blipFill rotWithShape="1">
                <a:blip r:embed="rId6"/>
                <a:stretch>
                  <a:fillRect l="-793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33400" y="3962400"/>
                <a:ext cx="8001000" cy="19812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v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rgbClr val="3818F6"/>
                  </a:buClr>
                  <a:buSzPct val="85000"/>
                  <a:buFont typeface="Wingdings" pitchFamily="2" charset="2"/>
                  <a:buChar char="Ø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v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(ii) </a:t>
                </a: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Progress: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The number of odd cycles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odd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in the support of the intermediate </a:t>
                </a:r>
                <a:br>
                  <a:rPr lang="en-US" sz="2000" dirty="0"/>
                </a:br>
                <a:r>
                  <a:rPr lang="en-US" sz="2000" dirty="0"/>
                  <a:t>	          LP optima 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latin typeface="Cambria Math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>
                  <a:buClrTx/>
                </a:pPr>
                <a:r>
                  <a:rPr lang="en-US" sz="1800" dirty="0"/>
                  <a:t>Non-increasing</a:t>
                </a:r>
              </a:p>
              <a:p>
                <a:pPr lvl="1">
                  <a:buClrTx/>
                </a:pPr>
                <a:r>
                  <a:rPr lang="en-US" sz="1800" dirty="0"/>
                  <a:t>Decreases by one in at most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/>
                  <a:t> rounds of cut addition</a:t>
                </a:r>
              </a:p>
              <a:p>
                <a:pPr marL="320040" lvl="1" indent="0">
                  <a:buFont typeface="Wingdings" pitchFamily="2" charset="2"/>
                  <a:buNone/>
                </a:pPr>
                <a:r>
                  <a:rPr lang="en-US" sz="1800" dirty="0">
                    <a:solidFill>
                      <a:schemeClr val="accent3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 xmlns="">
                    <m:r>
                      <a:rPr lang="en-US" sz="18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1800" dirty="0">
                    <a:solidFill>
                      <a:schemeClr val="accent3">
                        <a:lumMod val="50000"/>
                      </a:schemeClr>
                    </a:solidFill>
                  </a:rPr>
                  <a:t>Number of rounds of cut addition is </a:t>
                </a:r>
                <a14:m>
                  <m:oMath xmlns:m="http://schemas.openxmlformats.org/officeDocument/2006/math" xmlns="">
                    <m:r>
                      <a:rPr lang="en-US" sz="18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accent3">
                        <a:lumMod val="50000"/>
                      </a:schemeClr>
                    </a:solidFill>
                  </a:rPr>
                  <a:t>]</a:t>
                </a:r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2400"/>
                <a:ext cx="8001000" cy="1981200"/>
              </a:xfrm>
              <a:prstGeom prst="rect">
                <a:avLst/>
              </a:prstGeom>
              <a:blipFill rotWithShape="1">
                <a:blip r:embed="rId7"/>
                <a:stretch>
                  <a:fillRect l="-838" t="-923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543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14"/>
    </mc:Choice>
    <mc:Fallback xmlns="">
      <p:transition spd="slow" advTm="1129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02706E-6 L -0.00416 -0.34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7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695130"/>
            <a:ext cx="80010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rgbClr val="3818F6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rgbClr val="00B050"/>
              </a:buClr>
              <a:buSzPct val="85000"/>
              <a:buFont typeface="Wingdings" pitchFamily="2" charset="2"/>
              <a:buChar char="v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Half-integral Structure:</a:t>
            </a:r>
            <a:r>
              <a:rPr lang="en-US" sz="2000" dirty="0" smtClean="0"/>
              <a:t> Intermediate LP optima are half-integral and </a:t>
            </a:r>
            <a:br>
              <a:rPr lang="en-US" sz="2000" dirty="0" smtClean="0"/>
            </a:br>
            <a:r>
              <a:rPr lang="en-US" sz="2000" dirty="0" smtClean="0"/>
              <a:t>			   supported by a disjoint union of odd cycles and edges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533400" y="3733800"/>
                <a:ext cx="8418320" cy="76200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v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rgbClr val="3818F6"/>
                  </a:buClr>
                  <a:buSzPct val="85000"/>
                  <a:buFont typeface="Wingdings" pitchFamily="2" charset="2"/>
                  <a:buChar char="Ø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v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(ii) </a:t>
                </a:r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Cut </a:t>
                </a: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Retention:</a:t>
                </a:r>
                <a:r>
                  <a:rPr lang="en-US" sz="2000" dirty="0"/>
                  <a:t> If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odd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remains the same in iterations </a:t>
                </a:r>
                <a14:m>
                  <m:oMath xmlns:m="http://schemas.openxmlformats.org/officeDocument/2006/math" xmlns="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+1, …, </m:t>
                    </m:r>
                    <m:r>
                      <a:rPr lang="en-US" sz="18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then all </a:t>
                </a:r>
                <a:r>
                  <a:rPr lang="en-US" sz="2000" dirty="0" smtClean="0"/>
                  <a:t>cuts </a:t>
                </a:r>
                <a:r>
                  <a:rPr lang="en-US" sz="2000" dirty="0"/>
                  <a:t>added in iterations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𝑖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>
                        <a:latin typeface="Cambria Math"/>
                      </a:rPr>
                      <m:t>𝑖</m:t>
                    </m:r>
                    <m:r>
                      <a:rPr lang="en-US" sz="1800" i="1" dirty="0">
                        <a:latin typeface="Cambria Math"/>
                      </a:rPr>
                      <m:t>+1, …, </m:t>
                    </m:r>
                    <m:r>
                      <a:rPr lang="en-US" sz="18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are retained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the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’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8418320" cy="762000"/>
              </a:xfrm>
              <a:prstGeom prst="rect">
                <a:avLst/>
              </a:prstGeom>
              <a:blipFill rotWithShape="1">
                <a:blip r:embed="rId4"/>
                <a:stretch>
                  <a:fillRect l="-797" t="-3200"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8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14"/>
    </mc:Choice>
    <mc:Fallback xmlns="">
      <p:transition spd="slow" advTm="232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Plane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13039" y="5690259"/>
                <a:ext cx="3110144" cy="41242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2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={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𝐴𝑥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200" i="1">
                          <a:solidFill>
                            <a:srgbClr val="0000FF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2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39" y="5690259"/>
                <a:ext cx="3110144" cy="412421"/>
              </a:xfrm>
              <a:prstGeom prst="rect">
                <a:avLst/>
              </a:prstGeom>
              <a:blipFill rotWithShape="1">
                <a:blip r:embed="rId5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885436" y="2127746"/>
            <a:ext cx="3614057" cy="2987977"/>
            <a:chOff x="2885436" y="2127746"/>
            <a:chExt cx="3614057" cy="2987977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2907206" y="2127746"/>
              <a:ext cx="2886754" cy="67647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73166" y="3862485"/>
              <a:ext cx="926326" cy="125323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93962" y="2133193"/>
              <a:ext cx="705531" cy="1729293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907206" y="2783286"/>
              <a:ext cx="852766" cy="1825891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63056" y="4585856"/>
              <a:ext cx="1810111" cy="52986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885436" y="3715927"/>
                  <a:ext cx="653143" cy="566309"/>
                </a:xfrm>
                <a:prstGeom prst="rect">
                  <a:avLst/>
                </a:prstGeom>
                <a:noFill/>
              </p:spPr>
              <p:txBody>
                <a:bodyPr wrap="square" lIns="73152" tIns="36576" rIns="73152" bIns="36576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436" y="3715927"/>
                  <a:ext cx="653143" cy="56630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3832453" y="3090694"/>
            <a:ext cx="1454083" cy="1357854"/>
            <a:chOff x="3832453" y="3090694"/>
            <a:chExt cx="1454083" cy="135785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882258" y="3090694"/>
              <a:ext cx="1321113" cy="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240806" y="3882239"/>
                  <a:ext cx="653143" cy="566309"/>
                </a:xfrm>
                <a:prstGeom prst="rect">
                  <a:avLst/>
                </a:prstGeom>
                <a:noFill/>
              </p:spPr>
              <p:txBody>
                <a:bodyPr wrap="square" lIns="73152" tIns="36576" rIns="73152" bIns="36576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806" y="3882239"/>
                  <a:ext cx="653143" cy="56630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V="1">
              <a:off x="3901649" y="4403367"/>
              <a:ext cx="1321113" cy="1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6" idx="4"/>
              <a:endCxn id="30" idx="0"/>
            </p:cNvCxnSpPr>
            <p:nvPr/>
          </p:nvCxnSpPr>
          <p:spPr>
            <a:xfrm>
              <a:off x="3832453" y="3178994"/>
              <a:ext cx="7123" cy="114124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79413" y="3187145"/>
              <a:ext cx="7123" cy="1141246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005733" y="2008910"/>
            <a:ext cx="1045029" cy="752763"/>
            <a:chOff x="2005733" y="2008910"/>
            <a:chExt cx="1045029" cy="752763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2005733" y="2133192"/>
              <a:ext cx="1045029" cy="62848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26985" y="2008910"/>
                  <a:ext cx="442877" cy="566309"/>
                </a:xfrm>
                <a:prstGeom prst="rect">
                  <a:avLst/>
                </a:prstGeom>
                <a:noFill/>
              </p:spPr>
              <p:txBody>
                <a:bodyPr wrap="none" lIns="73152" tIns="36576" rIns="73152" bIns="36576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985" y="2008910"/>
                  <a:ext cx="442877" cy="56630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Connector 42"/>
          <p:cNvCxnSpPr/>
          <p:nvPr/>
        </p:nvCxnSpPr>
        <p:spPr>
          <a:xfrm>
            <a:off x="4033156" y="2304472"/>
            <a:ext cx="3511451" cy="5541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52851" y="2183165"/>
            <a:ext cx="3562349" cy="82957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5-Point Star 47"/>
          <p:cNvSpPr/>
          <p:nvPr/>
        </p:nvSpPr>
        <p:spPr>
          <a:xfrm>
            <a:off x="5728648" y="2072329"/>
            <a:ext cx="130629" cy="110836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spcCol="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723230" y="1759527"/>
                <a:ext cx="458844" cy="381643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30" y="1759527"/>
                <a:ext cx="458844" cy="3816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036329" y="2275722"/>
                <a:ext cx="452881" cy="381643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29" y="2275722"/>
                <a:ext cx="452881" cy="3816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/>
          <p:cNvGrpSpPr/>
          <p:nvPr/>
        </p:nvGrpSpPr>
        <p:grpSpPr>
          <a:xfrm>
            <a:off x="914400" y="1676400"/>
            <a:ext cx="7331888" cy="3985447"/>
            <a:chOff x="914400" y="1676400"/>
            <a:chExt cx="7331888" cy="3985447"/>
          </a:xfrm>
        </p:grpSpPr>
        <p:sp>
          <p:nvSpPr>
            <p:cNvPr id="17" name="Oval 16"/>
            <p:cNvSpPr/>
            <p:nvPr/>
          </p:nvSpPr>
          <p:spPr>
            <a:xfrm>
              <a:off x="5203372" y="3012740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1676400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63561" y="1682704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14400" y="3006437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3561" y="3012740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52851" y="1682704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03372" y="1682704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1" y="3012740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28679" y="1702331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628679" y="3032367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21522" y="4313937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70685" y="4320240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59972" y="4320240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10494" y="4320240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35803" y="4339867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21522" y="5456337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370685" y="5462640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59972" y="5462640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10494" y="5462640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635803" y="5482267"/>
              <a:ext cx="159204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079962" y="1715655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79962" y="3045691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87085" y="4353192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087085" y="5495592"/>
              <a:ext cx="159203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200400" y="6102680"/>
                <a:ext cx="314002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200" i="1" dirty="0">
                          <a:solidFill>
                            <a:srgbClr val="00B050"/>
                          </a:solidFill>
                          <a:latin typeface="Cambria Math"/>
                          <a:cs typeface="Times New Roman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2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2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conv</m:t>
                      </m:r>
                      <m:r>
                        <m:rPr>
                          <m:nor/>
                        </m:rPr>
                        <a:rPr lang="en-US" sz="2200" b="0" i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200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hull</m:t>
                      </m:r>
                      <m:d>
                        <m:dPr>
                          <m:ctrlPr>
                            <a:rPr lang="en-US" sz="2200" i="1" dirty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US" sz="2200" i="1" dirty="0">
                              <a:solidFill>
                                <a:srgbClr val="00B05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sz="2200" i="1" dirty="0">
                                  <a:solidFill>
                                    <a:srgbClr val="00B05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solidFill>
                                    <a:srgbClr val="00B05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200" i="1" dirty="0">
                                  <a:solidFill>
                                    <a:srgbClr val="00B05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102680"/>
                <a:ext cx="3140027" cy="430887"/>
              </a:xfrm>
              <a:prstGeom prst="rect">
                <a:avLst/>
              </a:prstGeom>
              <a:blipFill rotWithShape="1">
                <a:blip r:embed="rId11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3919176" y="2127746"/>
            <a:ext cx="2868707" cy="198705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-Point Star 68"/>
          <p:cNvSpPr/>
          <p:nvPr/>
        </p:nvSpPr>
        <p:spPr>
          <a:xfrm>
            <a:off x="4343400" y="2403764"/>
            <a:ext cx="130629" cy="110836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spcCol="0"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2005733" y="2403764"/>
            <a:ext cx="5766667" cy="12538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5-Point Star 74"/>
          <p:cNvSpPr/>
          <p:nvPr/>
        </p:nvSpPr>
        <p:spPr>
          <a:xfrm>
            <a:off x="5822023" y="2286000"/>
            <a:ext cx="130629" cy="110836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spcCol="0" rtlCol="0" anchor="ctr"/>
          <a:lstStyle/>
          <a:p>
            <a:pPr algn="ctr"/>
            <a:endParaRPr lang="en-US"/>
          </a:p>
        </p:txBody>
      </p:sp>
      <p:sp>
        <p:nvSpPr>
          <p:cNvPr id="81" name="5-Point Star 80"/>
          <p:cNvSpPr/>
          <p:nvPr/>
        </p:nvSpPr>
        <p:spPr>
          <a:xfrm>
            <a:off x="4593771" y="2327564"/>
            <a:ext cx="130629" cy="110836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spcCol="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341756" y="1981200"/>
                <a:ext cx="458844" cy="381643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56" y="1981200"/>
                <a:ext cx="458844" cy="38164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2437757"/>
                <a:ext cx="458844" cy="381643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437757"/>
                <a:ext cx="458844" cy="38164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73424" y="3096623"/>
                <a:ext cx="720069" cy="43851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24" y="3096623"/>
                <a:ext cx="720069" cy="438518"/>
              </a:xfrm>
              <a:prstGeom prst="rect">
                <a:avLst/>
              </a:prstGeom>
              <a:blipFill rotWithShape="1"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5-Point Star 58"/>
          <p:cNvSpPr/>
          <p:nvPr/>
        </p:nvSpPr>
        <p:spPr>
          <a:xfrm>
            <a:off x="5131130" y="2895600"/>
            <a:ext cx="279070" cy="313799"/>
          </a:xfrm>
          <a:prstGeom prst="star5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spcCol="0"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2005733" y="2466543"/>
            <a:ext cx="5309467" cy="65473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5-Point Star 91"/>
          <p:cNvSpPr/>
          <p:nvPr/>
        </p:nvSpPr>
        <p:spPr>
          <a:xfrm>
            <a:off x="4876800" y="2763982"/>
            <a:ext cx="130629" cy="110836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spcCol="0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875156" y="2513957"/>
                <a:ext cx="458844" cy="381643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56" y="2513957"/>
                <a:ext cx="458844" cy="38164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389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70"/>
    </mc:Choice>
    <mc:Fallback xmlns="">
      <p:transition spd="slow" advTm="5037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/>
      <p:bldP spid="51" grpId="0"/>
      <p:bldP spid="90" grpId="0"/>
      <p:bldP spid="69" grpId="0" animBg="1"/>
      <p:bldP spid="75" grpId="0" animBg="1"/>
      <p:bldP spid="81" grpId="0" animBg="1"/>
      <p:bldP spid="82" grpId="0"/>
      <p:bldP spid="84" grpId="0"/>
      <p:bldP spid="58" grpId="0"/>
      <p:bldP spid="59" grpId="0" animBg="1"/>
      <p:bldP spid="92" grpId="0" animBg="1"/>
      <p:bldP spid="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Half-integral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81200"/>
            <a:ext cx="7772400" cy="5029200"/>
          </a:xfrm>
        </p:spPr>
        <p:txBody>
          <a:bodyPr/>
          <a:lstStyle/>
          <a:p>
            <a:r>
              <a:rPr lang="en-US" dirty="0" smtClean="0"/>
              <a:t>Conjecture 1: Half-integral if odd-set inequalities correspond to a laminar family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20040" lvl="1" indent="0">
              <a:buNone/>
            </a:pPr>
            <a:r>
              <a:rPr lang="en-US" dirty="0" smtClean="0"/>
              <a:t> 	 	Hey look – the optima are not unique!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57200" y="2952228"/>
            <a:ext cx="8316647" cy="1848372"/>
            <a:chOff x="457200" y="2133600"/>
            <a:chExt cx="8316647" cy="1848372"/>
          </a:xfrm>
        </p:grpSpPr>
        <p:sp>
          <p:nvSpPr>
            <p:cNvPr id="5" name="Oval 4"/>
            <p:cNvSpPr/>
            <p:nvPr/>
          </p:nvSpPr>
          <p:spPr>
            <a:xfrm>
              <a:off x="4452578" y="2143386"/>
              <a:ext cx="1197069" cy="18385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87447" y="2144663"/>
              <a:ext cx="2293040" cy="1704290"/>
              <a:chOff x="2743200" y="4954277"/>
              <a:chExt cx="2293040" cy="170429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56559" y="5202342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76806" y="5196872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" name="Straight Connector 8"/>
              <p:cNvCxnSpPr>
                <a:endCxn id="8" idx="2"/>
              </p:cNvCxnSpPr>
              <p:nvPr/>
            </p:nvCxnSpPr>
            <p:spPr>
              <a:xfrm flipV="1">
                <a:off x="3639857" y="5280000"/>
                <a:ext cx="536949" cy="54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2895601" y="520234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95600" y="574267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56560" y="574267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56559" y="628300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76807" y="574267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176806" y="6283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786407" y="574267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786406" y="628300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3659360" y="5823062"/>
                <a:ext cx="536949" cy="54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3669085" y="6366128"/>
                <a:ext cx="536949" cy="54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8" idx="4"/>
                <a:endCxn id="14" idx="0"/>
              </p:cNvCxnSpPr>
              <p:nvPr/>
            </p:nvCxnSpPr>
            <p:spPr>
              <a:xfrm>
                <a:off x="4245909" y="5363127"/>
                <a:ext cx="1" cy="37954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7" idx="4"/>
                <a:endCxn id="12" idx="0"/>
              </p:cNvCxnSpPr>
              <p:nvPr/>
            </p:nvCxnSpPr>
            <p:spPr>
              <a:xfrm>
                <a:off x="3625662" y="5368597"/>
                <a:ext cx="1" cy="37407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4" idx="4"/>
                <a:endCxn id="15" idx="0"/>
              </p:cNvCxnSpPr>
              <p:nvPr/>
            </p:nvCxnSpPr>
            <p:spPr>
              <a:xfrm flipH="1">
                <a:off x="4245909" y="5908925"/>
                <a:ext cx="1" cy="37407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2" idx="4"/>
                <a:endCxn id="13" idx="0"/>
              </p:cNvCxnSpPr>
              <p:nvPr/>
            </p:nvCxnSpPr>
            <p:spPr>
              <a:xfrm flipH="1">
                <a:off x="3625662" y="5908926"/>
                <a:ext cx="1" cy="37407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4294639" y="5828533"/>
                <a:ext cx="536949" cy="54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endCxn id="17" idx="2"/>
              </p:cNvCxnSpPr>
              <p:nvPr/>
            </p:nvCxnSpPr>
            <p:spPr>
              <a:xfrm>
                <a:off x="4294638" y="6366129"/>
                <a:ext cx="49176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6" idx="4"/>
                <a:endCxn id="17" idx="0"/>
              </p:cNvCxnSpPr>
              <p:nvPr/>
            </p:nvCxnSpPr>
            <p:spPr>
              <a:xfrm flipH="1">
                <a:off x="4855509" y="5908926"/>
                <a:ext cx="1" cy="37407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0" idx="4"/>
                <a:endCxn id="11" idx="0"/>
              </p:cNvCxnSpPr>
              <p:nvPr/>
            </p:nvCxnSpPr>
            <p:spPr>
              <a:xfrm flipH="1">
                <a:off x="2964703" y="5368596"/>
                <a:ext cx="1" cy="37407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019611" y="5274528"/>
                <a:ext cx="536949" cy="547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12" idx="2"/>
              </p:cNvCxnSpPr>
              <p:nvPr/>
            </p:nvCxnSpPr>
            <p:spPr>
              <a:xfrm>
                <a:off x="2957606" y="5823063"/>
                <a:ext cx="598954" cy="2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8" idx="5"/>
                <a:endCxn id="16" idx="1"/>
              </p:cNvCxnSpPr>
              <p:nvPr/>
            </p:nvCxnSpPr>
            <p:spPr>
              <a:xfrm>
                <a:off x="4294771" y="5338780"/>
                <a:ext cx="511876" cy="4282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1" idx="5"/>
              </p:cNvCxnSpPr>
              <p:nvPr/>
            </p:nvCxnSpPr>
            <p:spPr>
              <a:xfrm>
                <a:off x="3013565" y="5884579"/>
                <a:ext cx="557189" cy="48975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743200" y="5407286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5407286"/>
                    <a:ext cx="180730" cy="307713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166718" y="4954277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718" y="4954277"/>
                    <a:ext cx="180730" cy="30771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81400" y="5383768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00" y="5383768"/>
                    <a:ext cx="180730" cy="30771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038600" y="5393606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5393606"/>
                    <a:ext cx="180730" cy="30771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563113" y="5277263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3113" y="5277263"/>
                    <a:ext cx="180730" cy="30771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581400" y="5908925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00" y="5908925"/>
                    <a:ext cx="180730" cy="30771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038600" y="5917753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5917753"/>
                    <a:ext cx="180730" cy="30771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021064" y="6037671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1064" y="6037671"/>
                    <a:ext cx="180730" cy="30771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472748" y="6350854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48" y="6350854"/>
                    <a:ext cx="180730" cy="30771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55510" y="5960015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510" y="5960015"/>
                    <a:ext cx="180730" cy="30771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V="1">
                <a:off x="4284584" y="5884578"/>
                <a:ext cx="511876" cy="4227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033806" y="5361081"/>
                <a:ext cx="511876" cy="42276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457200" y="2371985"/>
              <a:ext cx="2029012" cy="1609987"/>
              <a:chOff x="446353" y="5181599"/>
              <a:chExt cx="2029012" cy="160998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46353" y="5181599"/>
                <a:ext cx="2029012" cy="1252384"/>
                <a:chOff x="768412" y="4958201"/>
                <a:chExt cx="2029012" cy="1252384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429371" y="4963671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049618" y="4958201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" name="Straight Connector 50"/>
                <p:cNvCxnSpPr>
                  <a:endCxn id="50" idx="2"/>
                </p:cNvCxnSpPr>
                <p:nvPr/>
              </p:nvCxnSpPr>
              <p:spPr>
                <a:xfrm flipV="1">
                  <a:off x="1512669" y="5041329"/>
                  <a:ext cx="536949" cy="547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768413" y="4963670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768412" y="5504000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429372" y="5504000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29371" y="6044330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2049619" y="5503999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2049618" y="6044329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659219" y="5504000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2659218" y="6044330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1532172" y="5584391"/>
                  <a:ext cx="536949" cy="547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1541897" y="6127457"/>
                  <a:ext cx="536949" cy="547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50" idx="4"/>
                  <a:endCxn id="56" idx="0"/>
                </p:cNvCxnSpPr>
                <p:nvPr/>
              </p:nvCxnSpPr>
              <p:spPr>
                <a:xfrm>
                  <a:off x="2118721" y="5124456"/>
                  <a:ext cx="1" cy="3795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49" idx="4"/>
                  <a:endCxn id="54" idx="0"/>
                </p:cNvCxnSpPr>
                <p:nvPr/>
              </p:nvCxnSpPr>
              <p:spPr>
                <a:xfrm>
                  <a:off x="1498474" y="5129926"/>
                  <a:ext cx="1" cy="374074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6" idx="4"/>
                  <a:endCxn id="57" idx="0"/>
                </p:cNvCxnSpPr>
                <p:nvPr/>
              </p:nvCxnSpPr>
              <p:spPr>
                <a:xfrm flipH="1">
                  <a:off x="2118721" y="5670254"/>
                  <a:ext cx="1" cy="37407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54" idx="4"/>
                  <a:endCxn id="55" idx="0"/>
                </p:cNvCxnSpPr>
                <p:nvPr/>
              </p:nvCxnSpPr>
              <p:spPr>
                <a:xfrm flipH="1">
                  <a:off x="1498474" y="5670255"/>
                  <a:ext cx="1" cy="37407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2167451" y="5589862"/>
                  <a:ext cx="536949" cy="547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2167450" y="6121986"/>
                  <a:ext cx="536949" cy="547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58" idx="4"/>
                  <a:endCxn id="59" idx="0"/>
                </p:cNvCxnSpPr>
                <p:nvPr/>
              </p:nvCxnSpPr>
              <p:spPr>
                <a:xfrm flipH="1">
                  <a:off x="2728321" y="5670255"/>
                  <a:ext cx="1" cy="37407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>
                  <a:stCxn id="52" idx="4"/>
                  <a:endCxn id="53" idx="0"/>
                </p:cNvCxnSpPr>
                <p:nvPr/>
              </p:nvCxnSpPr>
              <p:spPr>
                <a:xfrm flipH="1">
                  <a:off x="837515" y="5129925"/>
                  <a:ext cx="1" cy="37407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892423" y="5035857"/>
                  <a:ext cx="536949" cy="547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endCxn id="54" idx="2"/>
                </p:cNvCxnSpPr>
                <p:nvPr/>
              </p:nvCxnSpPr>
              <p:spPr>
                <a:xfrm>
                  <a:off x="830418" y="5584392"/>
                  <a:ext cx="598954" cy="273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50" idx="5"/>
                  <a:endCxn id="58" idx="1"/>
                </p:cNvCxnSpPr>
                <p:nvPr/>
              </p:nvCxnSpPr>
              <p:spPr>
                <a:xfrm>
                  <a:off x="2167583" y="5100109"/>
                  <a:ext cx="511876" cy="42823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833965" y="5589862"/>
                  <a:ext cx="609601" cy="54579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990600" y="6453032"/>
                    <a:ext cx="10774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818F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818F6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818F6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818F6"/>
                              </a:solidFill>
                              <a:latin typeface="Cambria Math"/>
                            </a:rPr>
                            <m:t>=1 ∀</m:t>
                          </m:r>
                          <m:r>
                            <a:rPr lang="en-US" sz="1600" b="0" i="1" smtClean="0">
                              <a:solidFill>
                                <a:srgbClr val="3818F6"/>
                              </a:solidFill>
                              <a:latin typeface="Cambria Math"/>
                            </a:rPr>
                            <m:t>𝑒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3818F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6453032"/>
                    <a:ext cx="1077474" cy="33855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 flipV="1">
                <a:off x="564318" y="5328977"/>
                <a:ext cx="563234" cy="4227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845524" y="5869306"/>
                <a:ext cx="511876" cy="42276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6420534" y="2133600"/>
              <a:ext cx="2353313" cy="1838586"/>
              <a:chOff x="5571487" y="4943214"/>
              <a:chExt cx="2353313" cy="1838586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727731" y="4943214"/>
                <a:ext cx="1197069" cy="183858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384846" y="5201065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005093" y="5195595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8" name="Straight Connector 77"/>
              <p:cNvCxnSpPr>
                <a:stCxn id="76" idx="6"/>
                <a:endCxn id="77" idx="2"/>
              </p:cNvCxnSpPr>
              <p:nvPr/>
            </p:nvCxnSpPr>
            <p:spPr>
              <a:xfrm flipV="1">
                <a:off x="6523051" y="5278723"/>
                <a:ext cx="482042" cy="5470"/>
              </a:xfrm>
              <a:prstGeom prst="line">
                <a:avLst/>
              </a:prstGeom>
              <a:ln w="762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5723888" y="5201064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723887" y="5741394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84847" y="5741394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384846" y="6281724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005094" y="5741393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005093" y="6281723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614694" y="5741394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614693" y="6281724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7" name="Straight Connector 86"/>
              <p:cNvCxnSpPr>
                <a:stCxn id="81" idx="6"/>
              </p:cNvCxnSpPr>
              <p:nvPr/>
            </p:nvCxnSpPr>
            <p:spPr>
              <a:xfrm flipV="1">
                <a:off x="6523052" y="5821786"/>
                <a:ext cx="501544" cy="2736"/>
              </a:xfrm>
              <a:prstGeom prst="line">
                <a:avLst/>
              </a:prstGeom>
              <a:ln w="762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2" idx="6"/>
                <a:endCxn id="84" idx="2"/>
              </p:cNvCxnSpPr>
              <p:nvPr/>
            </p:nvCxnSpPr>
            <p:spPr>
              <a:xfrm flipV="1">
                <a:off x="6523051" y="6364851"/>
                <a:ext cx="482042" cy="1"/>
              </a:xfrm>
              <a:prstGeom prst="line">
                <a:avLst/>
              </a:prstGeom>
              <a:ln w="762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77" idx="4"/>
                <a:endCxn id="83" idx="0"/>
              </p:cNvCxnSpPr>
              <p:nvPr/>
            </p:nvCxnSpPr>
            <p:spPr>
              <a:xfrm>
                <a:off x="7074196" y="5361850"/>
                <a:ext cx="1" cy="379543"/>
              </a:xfrm>
              <a:prstGeom prst="line">
                <a:avLst/>
              </a:prstGeom>
              <a:ln w="571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76" idx="4"/>
                <a:endCxn id="81" idx="0"/>
              </p:cNvCxnSpPr>
              <p:nvPr/>
            </p:nvCxnSpPr>
            <p:spPr>
              <a:xfrm>
                <a:off x="6453949" y="5367320"/>
                <a:ext cx="1" cy="374074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3" idx="4"/>
                <a:endCxn id="84" idx="0"/>
              </p:cNvCxnSpPr>
              <p:nvPr/>
            </p:nvCxnSpPr>
            <p:spPr>
              <a:xfrm flipH="1">
                <a:off x="7074196" y="5907648"/>
                <a:ext cx="1" cy="3740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1" idx="4"/>
                <a:endCxn id="82" idx="0"/>
              </p:cNvCxnSpPr>
              <p:nvPr/>
            </p:nvCxnSpPr>
            <p:spPr>
              <a:xfrm flipH="1">
                <a:off x="6453949" y="5907649"/>
                <a:ext cx="1" cy="374075"/>
              </a:xfrm>
              <a:prstGeom prst="line">
                <a:avLst/>
              </a:prstGeom>
              <a:ln w="571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7122926" y="5827256"/>
                <a:ext cx="536949" cy="5471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endCxn id="86" idx="2"/>
              </p:cNvCxnSpPr>
              <p:nvPr/>
            </p:nvCxnSpPr>
            <p:spPr>
              <a:xfrm>
                <a:off x="7122925" y="6364852"/>
                <a:ext cx="491768" cy="0"/>
              </a:xfrm>
              <a:prstGeom prst="line">
                <a:avLst/>
              </a:prstGeom>
              <a:ln w="571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5" idx="4"/>
                <a:endCxn id="86" idx="0"/>
              </p:cNvCxnSpPr>
              <p:nvPr/>
            </p:nvCxnSpPr>
            <p:spPr>
              <a:xfrm flipH="1">
                <a:off x="7683796" y="5907649"/>
                <a:ext cx="1" cy="374075"/>
              </a:xfrm>
              <a:prstGeom prst="line">
                <a:avLst/>
              </a:prstGeom>
              <a:ln w="571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79" idx="4"/>
                <a:endCxn id="80" idx="0"/>
              </p:cNvCxnSpPr>
              <p:nvPr/>
            </p:nvCxnSpPr>
            <p:spPr>
              <a:xfrm flipH="1">
                <a:off x="5792990" y="5367319"/>
                <a:ext cx="1" cy="374075"/>
              </a:xfrm>
              <a:prstGeom prst="line">
                <a:avLst/>
              </a:prstGeom>
              <a:ln w="571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847898" y="5273251"/>
                <a:ext cx="536949" cy="5471"/>
              </a:xfrm>
              <a:prstGeom prst="line">
                <a:avLst/>
              </a:prstGeom>
              <a:ln w="571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81" idx="2"/>
              </p:cNvCxnSpPr>
              <p:nvPr/>
            </p:nvCxnSpPr>
            <p:spPr>
              <a:xfrm>
                <a:off x="5785893" y="5821786"/>
                <a:ext cx="598954" cy="2736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77" idx="5"/>
                <a:endCxn id="85" idx="1"/>
              </p:cNvCxnSpPr>
              <p:nvPr/>
            </p:nvCxnSpPr>
            <p:spPr>
              <a:xfrm>
                <a:off x="7123058" y="5337503"/>
                <a:ext cx="511876" cy="428238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80" idx="5"/>
              </p:cNvCxnSpPr>
              <p:nvPr/>
            </p:nvCxnSpPr>
            <p:spPr>
              <a:xfrm>
                <a:off x="5841852" y="5883302"/>
                <a:ext cx="557189" cy="489753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571487" y="5406009"/>
                    <a:ext cx="180730" cy="313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487" y="5406009"/>
                    <a:ext cx="180730" cy="31367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Straight Connector 101"/>
              <p:cNvCxnSpPr/>
              <p:nvPr/>
            </p:nvCxnSpPr>
            <p:spPr>
              <a:xfrm flipV="1">
                <a:off x="7112871" y="5883301"/>
                <a:ext cx="511876" cy="422768"/>
              </a:xfrm>
              <a:prstGeom prst="line">
                <a:avLst/>
              </a:prstGeom>
              <a:ln w="762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80" idx="7"/>
                <a:endCxn id="76" idx="3"/>
              </p:cNvCxnSpPr>
              <p:nvPr/>
            </p:nvCxnSpPr>
            <p:spPr>
              <a:xfrm flipV="1">
                <a:off x="5841852" y="5342973"/>
                <a:ext cx="563234" cy="422768"/>
              </a:xfrm>
              <a:prstGeom prst="line">
                <a:avLst/>
              </a:prstGeom>
              <a:ln w="762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5995005" y="4953000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5005" y="4953000"/>
                    <a:ext cx="180730" cy="30771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128079" y="5501445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TextBox 1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079" y="5501445"/>
                    <a:ext cx="180730" cy="307713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6547001" y="4960620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001" y="4960620"/>
                    <a:ext cx="180730" cy="307713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6524870" y="5486400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870" y="5486400"/>
                    <a:ext cx="180730" cy="307713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6547001" y="6043142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7001" y="6043142"/>
                    <a:ext cx="180730" cy="307713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7667841" y="5960014"/>
                    <a:ext cx="180730" cy="313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7841" y="5960014"/>
                    <a:ext cx="180730" cy="31367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7235900" y="6348119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5900" y="6348119"/>
                    <a:ext cx="180730" cy="307713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7145535" y="5829189"/>
                    <a:ext cx="180730" cy="307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6" name="TextBox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5535" y="5829189"/>
                    <a:ext cx="180730" cy="307713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022506" y="5407286"/>
                    <a:ext cx="180730" cy="313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2506" y="5407286"/>
                    <a:ext cx="180730" cy="313676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6248400" y="5926586"/>
                    <a:ext cx="180730" cy="3136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oMath>
                      </m:oMathPara>
                    </a14:m>
                    <a:endParaRPr lang="en-US" sz="1200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0" y="5926586"/>
                    <a:ext cx="180730" cy="31367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15" name="Picture 1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98" y="209298"/>
            <a:ext cx="1722503" cy="1848102"/>
          </a:xfrm>
          <a:prstGeom prst="rect">
            <a:avLst/>
          </a:prstGeom>
        </p:spPr>
      </p:pic>
      <p:sp>
        <p:nvSpPr>
          <p:cNvPr id="117" name="Content Placeholder 2"/>
          <p:cNvSpPr txBox="1">
            <a:spLocks/>
          </p:cNvSpPr>
          <p:nvPr/>
        </p:nvSpPr>
        <p:spPr>
          <a:xfrm>
            <a:off x="838200" y="1524000"/>
            <a:ext cx="7772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rgbClr val="3818F6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rgbClr val="00B050"/>
              </a:buClr>
              <a:buSzPct val="85000"/>
              <a:buFont typeface="Wingdings" pitchFamily="2" charset="2"/>
              <a:buChar char="v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Conjecture 0: All intermediate solutions are Half-integral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4800600"/>
            <a:ext cx="2336800" cy="175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4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87"/>
    </mc:Choice>
    <mc:Fallback xmlns="">
      <p:transition spd="slow" advTm="9608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Half-integral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81200"/>
            <a:ext cx="7772400" cy="4572000"/>
          </a:xfrm>
        </p:spPr>
        <p:txBody>
          <a:bodyPr/>
          <a:lstStyle/>
          <a:p>
            <a:r>
              <a:rPr lang="en-US" dirty="0" smtClean="0"/>
              <a:t>Conjecture 2: Half-integral if </a:t>
            </a:r>
            <a:r>
              <a:rPr lang="en-US" dirty="0"/>
              <a:t>the </a:t>
            </a:r>
            <a:r>
              <a:rPr lang="en-US" dirty="0" smtClean="0"/>
              <a:t>optimum is unique </a:t>
            </a:r>
            <a:r>
              <a:rPr lang="en-US" dirty="0"/>
              <a:t>and </a:t>
            </a:r>
            <a:r>
              <a:rPr lang="en-US" dirty="0" smtClean="0"/>
              <a:t>odd-set inequalities correspond </a:t>
            </a:r>
            <a:r>
              <a:rPr lang="en-US" dirty="0"/>
              <a:t>to a laminar </a:t>
            </a:r>
            <a:r>
              <a:rPr lang="en-US" dirty="0" smtClean="0"/>
              <a:t>family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7" y="3048000"/>
            <a:ext cx="5592763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7" y="3048000"/>
            <a:ext cx="5592763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45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13"/>
    </mc:Choice>
    <mc:Fallback xmlns="">
      <p:transition spd="slow" advTm="679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Half-integral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2971800"/>
                <a:ext cx="8763000" cy="3505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Lemma: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is unique, 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/>
                  <a:t> is laminar,</a:t>
                </a:r>
                <a:r>
                  <a:rPr lang="en-US" sz="2000" dirty="0" smtClean="0"/>
                  <a:t> and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dirty="0" smtClean="0"/>
                  <a:t> has an </a:t>
                </a:r>
                <a:r>
                  <a:rPr lang="en-US" sz="2000" u="sng" dirty="0" smtClean="0">
                    <a:solidFill>
                      <a:schemeClr val="tx2"/>
                    </a:solidFill>
                  </a:rPr>
                  <a:t>F-critical</a:t>
                </a:r>
                <a:r>
                  <a:rPr lang="en-US" sz="2000" dirty="0" smtClean="0"/>
                  <a:t> dual optimal solution, then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is half-integral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Definition.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000" i="0" dirty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u="sng" dirty="0" smtClean="0">
                    <a:solidFill>
                      <a:schemeClr val="tx2"/>
                    </a:solidFill>
                  </a:rPr>
                  <a:t>F-critical</a:t>
                </a:r>
                <a:r>
                  <a:rPr lang="en-US" sz="2000" dirty="0" smtClean="0"/>
                  <a:t> dual solution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dirty="0" smtClean="0"/>
                  <a:t> if 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2971800"/>
                <a:ext cx="8763000" cy="3505200"/>
              </a:xfrm>
              <a:blipFill rotWithShape="1">
                <a:blip r:embed="rId6"/>
                <a:stretch>
                  <a:fillRect l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Primal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 ∀</m:t>
                      </m:r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≥1 ∀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blipFill rotWithShape="1">
                <a:blip r:embed="rId7"/>
                <a:stretch>
                  <a:fillRect t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Dual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                    Max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) ∀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            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≥0 ∀ 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blipFill rotWithShape="1">
                <a:blip r:embed="rId8"/>
                <a:stretch>
                  <a:fillRect t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81600" y="390453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/>
                      </a:rPr>
                      <m:t>∀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Π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)&gt;0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904533"/>
                <a:ext cx="2286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100" y="4248090"/>
                <a:ext cx="5219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induced graph over </a:t>
                </a:r>
                <a14:m>
                  <m:oMath xmlns:m="http://schemas.openxmlformats.org/officeDocument/2006/math" xmlns="">
                    <m:r>
                      <a:rPr lang="en-US" sz="20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 using the tight edges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248090"/>
                <a:ext cx="5219700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285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-76200" y="4724400"/>
                <a:ext cx="7772400" cy="1524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v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rgbClr val="3818F6"/>
                  </a:buClr>
                  <a:buSzPct val="85000"/>
                  <a:buFont typeface="Wingdings" pitchFamily="2" charset="2"/>
                  <a:buChar char="Ø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v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lnSpc>
                    <a:spcPct val="120000"/>
                  </a:lnSpc>
                  <a:buClrTx/>
                  <a:buFont typeface="Wingdings" pitchFamily="2" charset="2"/>
                  <a:buChar char="Ø"/>
                </a:pPr>
                <a:r>
                  <a:rPr lang="en-US" sz="1800" dirty="0" smtClean="0"/>
                  <a:t>For every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𝑢</m:t>
                    </m:r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, there exists a perfect matching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800" dirty="0"/>
                  <a:t> covers all vertices in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𝑆</m:t>
                    </m:r>
                    <m:r>
                      <a:rPr lang="en-US" sz="1800" i="1" dirty="0">
                        <a:latin typeface="Cambria Math"/>
                      </a:rPr>
                      <m:t>∖</m:t>
                    </m:r>
                    <m:r>
                      <a:rPr lang="en-US" sz="1800" i="1" dirty="0">
                        <a:latin typeface="Cambria Math"/>
                      </a:rPr>
                      <m:t>𝑢</m:t>
                    </m:r>
                  </m:oMath>
                </a14:m>
                <a:endParaRPr lang="en-US" sz="1800" dirty="0"/>
              </a:p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 xmlns="">
                    <m:d>
                      <m:dPr>
                        <m:begChr m:val="|"/>
                        <m:endChr m:val="|"/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1800" i="1" dirty="0">
                            <a:latin typeface="Cambria Math"/>
                          </a:rPr>
                          <m:t>∩</m:t>
                        </m:r>
                        <m:r>
                          <a:rPr lang="en-US" sz="1800" i="1" dirty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1800" i="1" dirty="0">
                        <a:latin typeface="Cambria Math"/>
                      </a:rPr>
                      <m:t>≤1 ∀ </m:t>
                    </m:r>
                    <m:r>
                      <a:rPr lang="en-US" sz="1800" i="1" dirty="0">
                        <a:latin typeface="Cambria Math"/>
                      </a:rPr>
                      <m:t>𝑇</m:t>
                    </m:r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i="1" dirty="0">
                        <a:latin typeface="Cambria Math"/>
                      </a:rPr>
                      <m:t>𝐹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>
                        <a:latin typeface="Cambria Math"/>
                      </a:rPr>
                      <m:t>𝑇</m:t>
                    </m:r>
                    <m:r>
                      <a:rPr lang="en-US" sz="1800" i="1" dirty="0">
                        <a:latin typeface="Cambria Math"/>
                      </a:rPr>
                      <m:t>⊆</m:t>
                    </m:r>
                    <m:r>
                      <a:rPr lang="en-US" sz="1800" i="1" dirty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24400"/>
                <a:ext cx="7772400" cy="15240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10200" y="4267200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-factor-critical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67200"/>
                <a:ext cx="20574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67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728581" y="4425992"/>
            <a:ext cx="2339219" cy="2279608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58879" y="548586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 rot="1475430">
            <a:off x="7186965" y="4619971"/>
            <a:ext cx="1889498" cy="810456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709780" y="527111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55302" y="4716934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 rot="20347183">
            <a:off x="7179470" y="5719777"/>
            <a:ext cx="1889498" cy="810456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149349" y="4716933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62864" y="6282502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55302" y="6282502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709780" y="5846083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Connector 21"/>
          <p:cNvCxnSpPr>
            <a:stCxn id="18" idx="2"/>
            <a:endCxn id="16" idx="6"/>
          </p:cNvCxnSpPr>
          <p:nvPr/>
        </p:nvCxnSpPr>
        <p:spPr>
          <a:xfrm flipH="1">
            <a:off x="7593507" y="4800061"/>
            <a:ext cx="55584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3" idx="7"/>
          </p:cNvCxnSpPr>
          <p:nvPr/>
        </p:nvCxnSpPr>
        <p:spPr>
          <a:xfrm flipH="1">
            <a:off x="7076844" y="4858842"/>
            <a:ext cx="398698" cy="651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  <a:endCxn id="20" idx="6"/>
          </p:cNvCxnSpPr>
          <p:nvPr/>
        </p:nvCxnSpPr>
        <p:spPr>
          <a:xfrm flipH="1">
            <a:off x="7593507" y="6365630"/>
            <a:ext cx="569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1"/>
            <a:endCxn id="13" idx="5"/>
          </p:cNvCxnSpPr>
          <p:nvPr/>
        </p:nvCxnSpPr>
        <p:spPr>
          <a:xfrm flipH="1" flipV="1">
            <a:off x="7076844" y="5627773"/>
            <a:ext cx="398698" cy="679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0"/>
            <a:endCxn id="18" idx="6"/>
          </p:cNvCxnSpPr>
          <p:nvPr/>
        </p:nvCxnSpPr>
        <p:spPr>
          <a:xfrm flipH="1" flipV="1">
            <a:off x="8287554" y="4800061"/>
            <a:ext cx="491329" cy="471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0"/>
            <a:endCxn id="15" idx="4"/>
          </p:cNvCxnSpPr>
          <p:nvPr/>
        </p:nvCxnSpPr>
        <p:spPr>
          <a:xfrm flipV="1">
            <a:off x="8778883" y="5437373"/>
            <a:ext cx="0" cy="408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6"/>
            <a:endCxn id="21" idx="4"/>
          </p:cNvCxnSpPr>
          <p:nvPr/>
        </p:nvCxnSpPr>
        <p:spPr>
          <a:xfrm flipV="1">
            <a:off x="8301069" y="6012338"/>
            <a:ext cx="477814" cy="353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06876" y="5325546"/>
                <a:ext cx="442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76" y="5325546"/>
                <a:ext cx="44298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74433" y="4701756"/>
                <a:ext cx="442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33" y="4701756"/>
                <a:ext cx="44298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944338" y="5986463"/>
                <a:ext cx="442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38" y="5986463"/>
                <a:ext cx="44298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15" idx="2"/>
            <a:endCxn id="16" idx="5"/>
          </p:cNvCxnSpPr>
          <p:nvPr/>
        </p:nvCxnSpPr>
        <p:spPr>
          <a:xfrm flipH="1" flipV="1">
            <a:off x="7573267" y="4858842"/>
            <a:ext cx="1136513" cy="495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2"/>
            <a:endCxn id="20" idx="7"/>
          </p:cNvCxnSpPr>
          <p:nvPr/>
        </p:nvCxnSpPr>
        <p:spPr>
          <a:xfrm flipH="1">
            <a:off x="7573267" y="5929211"/>
            <a:ext cx="1136513" cy="377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0"/>
            <a:endCxn id="13" idx="6"/>
          </p:cNvCxnSpPr>
          <p:nvPr/>
        </p:nvCxnSpPr>
        <p:spPr>
          <a:xfrm flipH="1" flipV="1">
            <a:off x="7097084" y="5568993"/>
            <a:ext cx="1134883" cy="713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630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62"/>
    </mc:Choice>
    <mc:Fallback xmlns="">
      <p:transition spd="slow" advTm="2265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Half-integral Structure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987145" y="4233447"/>
            <a:ext cx="47136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35722" y="4252504"/>
                <a:ext cx="90293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22" y="4252504"/>
                <a:ext cx="902939" cy="497059"/>
              </a:xfrm>
              <a:prstGeom prst="rect">
                <a:avLst/>
              </a:prstGeom>
              <a:blipFill rotWithShape="1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H="1">
            <a:off x="979994" y="4233448"/>
            <a:ext cx="47136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0123" y="43582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Tight Edge</a:t>
            </a:r>
            <a:endParaRPr lang="en-US" sz="1600" dirty="0"/>
          </a:p>
        </p:txBody>
      </p:sp>
      <p:sp>
        <p:nvSpPr>
          <p:cNvPr id="92" name="Oval 91"/>
          <p:cNvSpPr/>
          <p:nvPr/>
        </p:nvSpPr>
        <p:spPr>
          <a:xfrm>
            <a:off x="8168326" y="2239724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3" name="Straight Connector 92"/>
          <p:cNvCxnSpPr>
            <a:stCxn id="92" idx="2"/>
            <a:endCxn id="109" idx="7"/>
          </p:cNvCxnSpPr>
          <p:nvPr/>
        </p:nvCxnSpPr>
        <p:spPr>
          <a:xfrm flipH="1">
            <a:off x="6005416" y="2322852"/>
            <a:ext cx="2162910" cy="44736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7" idx="2"/>
            <a:endCxn id="109" idx="6"/>
          </p:cNvCxnSpPr>
          <p:nvPr/>
        </p:nvCxnSpPr>
        <p:spPr>
          <a:xfrm flipH="1">
            <a:off x="6040776" y="2710090"/>
            <a:ext cx="1716713" cy="1478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6" idx="2"/>
            <a:endCxn id="109" idx="5"/>
          </p:cNvCxnSpPr>
          <p:nvPr/>
        </p:nvCxnSpPr>
        <p:spPr>
          <a:xfrm flipH="1" flipV="1">
            <a:off x="6005416" y="2945565"/>
            <a:ext cx="2162173" cy="14968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8167589" y="301211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757489" y="2626962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8" name="Straight Connector 97"/>
          <p:cNvCxnSpPr>
            <a:stCxn id="92" idx="3"/>
            <a:endCxn id="97" idx="7"/>
          </p:cNvCxnSpPr>
          <p:nvPr/>
        </p:nvCxnSpPr>
        <p:spPr>
          <a:xfrm flipH="1">
            <a:off x="7875454" y="2381632"/>
            <a:ext cx="313112" cy="26967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2" idx="4"/>
            <a:endCxn id="96" idx="0"/>
          </p:cNvCxnSpPr>
          <p:nvPr/>
        </p:nvCxnSpPr>
        <p:spPr>
          <a:xfrm flipH="1">
            <a:off x="8236692" y="2405979"/>
            <a:ext cx="737" cy="60613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6" idx="1"/>
            <a:endCxn id="97" idx="5"/>
          </p:cNvCxnSpPr>
          <p:nvPr/>
        </p:nvCxnSpPr>
        <p:spPr>
          <a:xfrm flipH="1" flipV="1">
            <a:off x="7875454" y="2768870"/>
            <a:ext cx="312375" cy="26759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850947" y="2768330"/>
            <a:ext cx="138205" cy="166255"/>
          </a:xfrm>
          <a:prstGeom prst="ellipse">
            <a:avLst/>
          </a:prstGeom>
          <a:solidFill>
            <a:schemeClr val="tx1"/>
          </a:solidFill>
          <a:ln w="9525" cmpd="dbl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799322" y="2733897"/>
            <a:ext cx="241454" cy="247985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 rot="20875225">
                <a:off x="6101313" y="2225125"/>
                <a:ext cx="19766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𝑢𝑣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𝑢𝑣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Π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5225">
                <a:off x="6101313" y="2225125"/>
                <a:ext cx="197669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140816" y="2776709"/>
                <a:ext cx="6523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816" y="2776709"/>
                <a:ext cx="65235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8239418" y="1984297"/>
                <a:ext cx="6523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418" y="1984297"/>
                <a:ext cx="65235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/>
          <p:cNvCxnSpPr/>
          <p:nvPr/>
        </p:nvCxnSpPr>
        <p:spPr>
          <a:xfrm flipH="1" flipV="1">
            <a:off x="3074853" y="4229021"/>
            <a:ext cx="471364" cy="4426"/>
          </a:xfrm>
          <a:prstGeom prst="line">
            <a:avLst/>
          </a:prstGeom>
          <a:ln w="6985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912148" y="4252504"/>
                <a:ext cx="90293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48" y="4252504"/>
                <a:ext cx="902939" cy="497059"/>
              </a:xfrm>
              <a:prstGeom prst="rect">
                <a:avLst/>
              </a:prstGeom>
              <a:blipFill rotWithShape="1">
                <a:blip r:embed="rId1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381000" y="4706679"/>
            <a:ext cx="839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Projection of primal-dual optimal pair gives primal-dual optimal pair in the contracted instance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5134" y="1828800"/>
            <a:ext cx="4539266" cy="2279608"/>
            <a:chOff x="185134" y="1828800"/>
            <a:chExt cx="4539266" cy="2279608"/>
          </a:xfrm>
        </p:grpSpPr>
        <p:sp>
          <p:nvSpPr>
            <p:cNvPr id="4" name="Oval 3"/>
            <p:cNvSpPr/>
            <p:nvPr/>
          </p:nvSpPr>
          <p:spPr>
            <a:xfrm>
              <a:off x="955125" y="1828800"/>
              <a:ext cx="2339219" cy="227960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5423" y="288867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36324" y="2673926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81846" y="211974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75893" y="211974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89408" y="368531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1846" y="368531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36324" y="324889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" name="Straight Connector 13"/>
            <p:cNvCxnSpPr>
              <a:stCxn id="10" idx="2"/>
              <a:endCxn id="8" idx="6"/>
            </p:cNvCxnSpPr>
            <p:nvPr/>
          </p:nvCxnSpPr>
          <p:spPr>
            <a:xfrm flipH="1">
              <a:off x="1820051" y="2202869"/>
              <a:ext cx="555842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5" idx="7"/>
            </p:cNvCxnSpPr>
            <p:nvPr/>
          </p:nvCxnSpPr>
          <p:spPr>
            <a:xfrm flipH="1">
              <a:off x="1303388" y="2261650"/>
              <a:ext cx="398698" cy="65137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2"/>
              <a:endCxn id="12" idx="6"/>
            </p:cNvCxnSpPr>
            <p:nvPr/>
          </p:nvCxnSpPr>
          <p:spPr>
            <a:xfrm flipH="1">
              <a:off x="1820051" y="3768438"/>
              <a:ext cx="56935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1"/>
              <a:endCxn id="5" idx="4"/>
            </p:cNvCxnSpPr>
            <p:nvPr/>
          </p:nvCxnSpPr>
          <p:spPr>
            <a:xfrm flipH="1" flipV="1">
              <a:off x="1254526" y="3054928"/>
              <a:ext cx="447560" cy="65472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10" idx="5"/>
            </p:cNvCxnSpPr>
            <p:nvPr/>
          </p:nvCxnSpPr>
          <p:spPr>
            <a:xfrm flipH="1" flipV="1">
              <a:off x="2493858" y="2261649"/>
              <a:ext cx="511569" cy="41227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0"/>
              <a:endCxn id="7" idx="4"/>
            </p:cNvCxnSpPr>
            <p:nvPr/>
          </p:nvCxnSpPr>
          <p:spPr>
            <a:xfrm flipV="1">
              <a:off x="3005427" y="2840181"/>
              <a:ext cx="0" cy="40871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7"/>
              <a:endCxn id="13" idx="3"/>
            </p:cNvCxnSpPr>
            <p:nvPr/>
          </p:nvCxnSpPr>
          <p:spPr>
            <a:xfrm flipV="1">
              <a:off x="2507373" y="3390799"/>
              <a:ext cx="449191" cy="31885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8" idx="5"/>
            </p:cNvCxnSpPr>
            <p:nvPr/>
          </p:nvCxnSpPr>
          <p:spPr>
            <a:xfrm flipH="1" flipV="1">
              <a:off x="1799811" y="2261650"/>
              <a:ext cx="1136513" cy="49540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2"/>
              <a:endCxn id="12" idx="7"/>
            </p:cNvCxnSpPr>
            <p:nvPr/>
          </p:nvCxnSpPr>
          <p:spPr>
            <a:xfrm flipH="1">
              <a:off x="1799811" y="3332019"/>
              <a:ext cx="1136513" cy="37763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1"/>
              <a:endCxn id="5" idx="5"/>
            </p:cNvCxnSpPr>
            <p:nvPr/>
          </p:nvCxnSpPr>
          <p:spPr>
            <a:xfrm flipH="1" flipV="1">
              <a:off x="1303388" y="3030581"/>
              <a:ext cx="1106260" cy="67907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2138" y="2812868"/>
                  <a:ext cx="442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38" y="2812868"/>
                  <a:ext cx="4429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4399702" y="227214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>
              <a:stCxn id="27" idx="2"/>
              <a:endCxn id="10" idx="6"/>
            </p:cNvCxnSpPr>
            <p:nvPr/>
          </p:nvCxnSpPr>
          <p:spPr>
            <a:xfrm flipH="1" flipV="1">
              <a:off x="2514098" y="2202869"/>
              <a:ext cx="1885604" cy="15240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3" idx="2"/>
              <a:endCxn id="7" idx="6"/>
            </p:cNvCxnSpPr>
            <p:nvPr/>
          </p:nvCxnSpPr>
          <p:spPr>
            <a:xfrm flipH="1">
              <a:off x="3074529" y="2749781"/>
              <a:ext cx="914336" cy="727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2" idx="2"/>
              <a:endCxn id="13" idx="6"/>
            </p:cNvCxnSpPr>
            <p:nvPr/>
          </p:nvCxnSpPr>
          <p:spPr>
            <a:xfrm flipH="1">
              <a:off x="3074529" y="3127664"/>
              <a:ext cx="1324436" cy="20435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4398965" y="3044536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988865" y="2659380"/>
              <a:ext cx="138205" cy="1808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1" name="Straight Connector 70"/>
            <p:cNvCxnSpPr>
              <a:stCxn id="27" idx="3"/>
              <a:endCxn id="63" idx="7"/>
            </p:cNvCxnSpPr>
            <p:nvPr/>
          </p:nvCxnSpPr>
          <p:spPr>
            <a:xfrm flipH="1">
              <a:off x="4106830" y="2414050"/>
              <a:ext cx="313112" cy="27180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27" idx="4"/>
              <a:endCxn id="62" idx="0"/>
            </p:cNvCxnSpPr>
            <p:nvPr/>
          </p:nvCxnSpPr>
          <p:spPr>
            <a:xfrm flipH="1">
              <a:off x="4468068" y="2438397"/>
              <a:ext cx="737" cy="60613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2" idx="1"/>
              <a:endCxn id="63" idx="5"/>
            </p:cNvCxnSpPr>
            <p:nvPr/>
          </p:nvCxnSpPr>
          <p:spPr>
            <a:xfrm flipH="1" flipV="1">
              <a:off x="4106830" y="2813703"/>
              <a:ext cx="312375" cy="25518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2245461" y="1880614"/>
                  <a:ext cx="3318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461" y="1880614"/>
                  <a:ext cx="331886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392514" y="2047492"/>
                  <a:ext cx="3318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514" y="2047492"/>
                  <a:ext cx="33188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27"/>
            <p:cNvCxnSpPr>
              <a:stCxn id="11" idx="3"/>
            </p:cNvCxnSpPr>
            <p:nvPr/>
          </p:nvCxnSpPr>
          <p:spPr>
            <a:xfrm flipH="1" flipV="1">
              <a:off x="1799812" y="3817174"/>
              <a:ext cx="609836" cy="10044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" idx="2"/>
              <a:endCxn id="5" idx="0"/>
            </p:cNvCxnSpPr>
            <p:nvPr/>
          </p:nvCxnSpPr>
          <p:spPr>
            <a:xfrm flipH="1">
              <a:off x="1254526" y="2202870"/>
              <a:ext cx="427320" cy="685803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85134" y="3429884"/>
                  <a:ext cx="10340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34" y="3429884"/>
                  <a:ext cx="1034066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95946" y="1459468"/>
                <a:ext cx="6604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dirty="0" smtClean="0"/>
                  <a:t>Say we have a primal-dual optimal pair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u="sng" dirty="0" smtClean="0">
                    <a:solidFill>
                      <a:schemeClr val="tx2"/>
                    </a:solidFill>
                  </a:rPr>
                  <a:t>F-critical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6" y="1459468"/>
                <a:ext cx="66047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738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88561" y="4953000"/>
                <a:ext cx="8610600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The image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the contracted graph is the </a:t>
                </a:r>
                <a:r>
                  <a:rPr lang="en-US" u="sng" dirty="0" smtClean="0"/>
                  <a:t>unique</a:t>
                </a:r>
                <a:r>
                  <a:rPr lang="en-US" dirty="0" smtClean="0"/>
                  <a:t> optimum in the contracted instance</a:t>
                </a:r>
              </a:p>
              <a:p>
                <a:pPr marL="800100" lvl="1" indent="-342900">
                  <a:lnSpc>
                    <a:spcPct val="120000"/>
                  </a:lnSpc>
                  <a:buSzPct val="80000"/>
                  <a:buFont typeface="Wingdings" pitchFamily="2" charset="2"/>
                  <a:buChar char="Ø"/>
                </a:pPr>
                <a:r>
                  <a:rPr lang="en-US" dirty="0" smtClean="0"/>
                  <a:t>Extend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 smtClean="0"/>
                  <a:t> to an optimal solution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in the original graph satisfying all constraints</a:t>
                </a:r>
              </a:p>
              <a:p>
                <a:pPr marL="800100" lvl="1" indent="-342900">
                  <a:lnSpc>
                    <a:spcPct val="120000"/>
                  </a:lnSpc>
                  <a:buSzPct val="80000"/>
                  <a:buFont typeface="Wingdings" pitchFamily="2" charset="2"/>
                  <a:buChar char="Ø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unique,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1" y="4953000"/>
                <a:ext cx="8610600" cy="1089529"/>
              </a:xfrm>
              <a:prstGeom prst="rect">
                <a:avLst/>
              </a:prstGeom>
              <a:blipFill rotWithShape="1">
                <a:blip r:embed="rId16"/>
                <a:stretch>
                  <a:fillRect l="-496"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884966" y="2026616"/>
            <a:ext cx="1699962" cy="1249984"/>
            <a:chOff x="6884966" y="1791267"/>
            <a:chExt cx="1699962" cy="1249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340872" y="2286000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872" y="2286000"/>
                  <a:ext cx="431528" cy="25391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884966" y="1791267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966" y="1791267"/>
                  <a:ext cx="431528" cy="2539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909344" y="2787335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1/2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44" y="2787335"/>
                  <a:ext cx="431528" cy="25391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8153400" y="2380315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2380315"/>
                  <a:ext cx="431528" cy="25391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645672" y="2565484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672" y="2565484"/>
                  <a:ext cx="431528" cy="25391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696200" y="2133600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1/2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133600"/>
                  <a:ext cx="431528" cy="253916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96617" y="3599161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617" y="3599161"/>
                <a:ext cx="478015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696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19"/>
    </mc:Choice>
    <mc:Fallback xmlns="">
      <p:transition spd="slow" advTm="2195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5" grpId="0"/>
      <p:bldP spid="55" grpId="1"/>
      <p:bldP spid="92" grpId="0" animBg="1"/>
      <p:bldP spid="96" grpId="0" animBg="1"/>
      <p:bldP spid="97" grpId="0" animBg="1"/>
      <p:bldP spid="101" grpId="0" animBg="1"/>
      <p:bldP spid="109" grpId="0" animBg="1"/>
      <p:bldP spid="116" grpId="0"/>
      <p:bldP spid="120" grpId="0"/>
      <p:bldP spid="123" grpId="0"/>
      <p:bldP spid="127" grpId="0"/>
      <p:bldP spid="12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Half-integral Structure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81000" y="4706679"/>
            <a:ext cx="839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Projection of primal-dual optimal pair gives primal-dual optimal pair in the contracted instance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88561" y="4953000"/>
                <a:ext cx="8610600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The image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the contracted graph is the </a:t>
                </a:r>
                <a:r>
                  <a:rPr lang="en-US" u="sng" dirty="0" smtClean="0"/>
                  <a:t>unique</a:t>
                </a:r>
                <a:r>
                  <a:rPr lang="en-US" dirty="0" smtClean="0"/>
                  <a:t> optimum in the contracted instance</a:t>
                </a:r>
              </a:p>
              <a:p>
                <a:pPr marL="800100" lvl="1" indent="-342900">
                  <a:lnSpc>
                    <a:spcPct val="120000"/>
                  </a:lnSpc>
                  <a:buSzPct val="80000"/>
                  <a:buFont typeface="Wingdings" pitchFamily="2" charset="2"/>
                  <a:buChar char="Ø"/>
                </a:pPr>
                <a:r>
                  <a:rPr lang="en-US" dirty="0" smtClean="0"/>
                  <a:t>Extend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 smtClean="0"/>
                  <a:t> to an optimal solution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in the original graph satisfying all constraints</a:t>
                </a:r>
              </a:p>
              <a:p>
                <a:pPr marL="800100" lvl="1" indent="-342900">
                  <a:lnSpc>
                    <a:spcPct val="120000"/>
                  </a:lnSpc>
                  <a:buSzPct val="80000"/>
                  <a:buFont typeface="Wingdings" pitchFamily="2" charset="2"/>
                  <a:buChar char="Ø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unique,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1" y="4953000"/>
                <a:ext cx="8610600" cy="1089529"/>
              </a:xfrm>
              <a:prstGeom prst="rect">
                <a:avLst/>
              </a:prstGeom>
              <a:blipFill rotWithShape="1">
                <a:blip r:embed="rId6"/>
                <a:stretch>
                  <a:fillRect l="-496"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/>
          <p:nvPr/>
        </p:nvSpPr>
        <p:spPr>
          <a:xfrm>
            <a:off x="4693861" y="1828800"/>
            <a:ext cx="2339219" cy="2279608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924159" y="2888673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675060" y="267392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420582" y="2119742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14629" y="2119741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128144" y="368531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420582" y="368531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675060" y="3248891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8" name="Straight Connector 67"/>
          <p:cNvCxnSpPr>
            <a:stCxn id="64" idx="2"/>
            <a:endCxn id="61" idx="6"/>
          </p:cNvCxnSpPr>
          <p:nvPr/>
        </p:nvCxnSpPr>
        <p:spPr>
          <a:xfrm flipH="1">
            <a:off x="5558787" y="2202869"/>
            <a:ext cx="555842" cy="1"/>
          </a:xfrm>
          <a:prstGeom prst="line">
            <a:avLst/>
          </a:prstGeom>
          <a:ln w="28575">
            <a:solidFill>
              <a:srgbClr val="F6381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3"/>
            <a:endCxn id="59" idx="7"/>
          </p:cNvCxnSpPr>
          <p:nvPr/>
        </p:nvCxnSpPr>
        <p:spPr>
          <a:xfrm flipH="1">
            <a:off x="5042124" y="2261650"/>
            <a:ext cx="398698" cy="651370"/>
          </a:xfrm>
          <a:prstGeom prst="line">
            <a:avLst/>
          </a:prstGeom>
          <a:ln w="28575">
            <a:solidFill>
              <a:srgbClr val="3818F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2"/>
            <a:endCxn id="66" idx="6"/>
          </p:cNvCxnSpPr>
          <p:nvPr/>
        </p:nvCxnSpPr>
        <p:spPr>
          <a:xfrm flipH="1">
            <a:off x="5558787" y="3768438"/>
            <a:ext cx="569357" cy="0"/>
          </a:xfrm>
          <a:prstGeom prst="line">
            <a:avLst/>
          </a:prstGeom>
          <a:ln w="28575">
            <a:solidFill>
              <a:srgbClr val="3818F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1"/>
            <a:endCxn id="59" idx="4"/>
          </p:cNvCxnSpPr>
          <p:nvPr/>
        </p:nvCxnSpPr>
        <p:spPr>
          <a:xfrm flipH="1" flipV="1">
            <a:off x="4993262" y="3054928"/>
            <a:ext cx="447560" cy="654729"/>
          </a:xfrm>
          <a:prstGeom prst="line">
            <a:avLst/>
          </a:prstGeom>
          <a:ln w="28575">
            <a:solidFill>
              <a:srgbClr val="F6381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0" idx="0"/>
            <a:endCxn id="64" idx="5"/>
          </p:cNvCxnSpPr>
          <p:nvPr/>
        </p:nvCxnSpPr>
        <p:spPr>
          <a:xfrm flipH="1" flipV="1">
            <a:off x="6232594" y="2261649"/>
            <a:ext cx="511569" cy="412277"/>
          </a:xfrm>
          <a:prstGeom prst="line">
            <a:avLst/>
          </a:prstGeom>
          <a:ln w="28575">
            <a:solidFill>
              <a:srgbClr val="06981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0"/>
            <a:endCxn id="60" idx="4"/>
          </p:cNvCxnSpPr>
          <p:nvPr/>
        </p:nvCxnSpPr>
        <p:spPr>
          <a:xfrm flipV="1">
            <a:off x="6744163" y="2840181"/>
            <a:ext cx="0" cy="408710"/>
          </a:xfrm>
          <a:prstGeom prst="line">
            <a:avLst/>
          </a:prstGeom>
          <a:ln w="28575">
            <a:solidFill>
              <a:srgbClr val="3818F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5" idx="7"/>
            <a:endCxn id="67" idx="3"/>
          </p:cNvCxnSpPr>
          <p:nvPr/>
        </p:nvCxnSpPr>
        <p:spPr>
          <a:xfrm flipV="1">
            <a:off x="6246109" y="3390799"/>
            <a:ext cx="449191" cy="318858"/>
          </a:xfrm>
          <a:prstGeom prst="line">
            <a:avLst/>
          </a:prstGeom>
          <a:ln w="28575">
            <a:solidFill>
              <a:srgbClr val="F6381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138438" y="2272142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9" name="Straight Connector 78"/>
          <p:cNvCxnSpPr>
            <a:stCxn id="78" idx="2"/>
            <a:endCxn id="64" idx="6"/>
          </p:cNvCxnSpPr>
          <p:nvPr/>
        </p:nvCxnSpPr>
        <p:spPr>
          <a:xfrm flipH="1" flipV="1">
            <a:off x="6252834" y="2202869"/>
            <a:ext cx="1885604" cy="15240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83" idx="2"/>
            <a:endCxn id="60" idx="6"/>
          </p:cNvCxnSpPr>
          <p:nvPr/>
        </p:nvCxnSpPr>
        <p:spPr>
          <a:xfrm flipH="1">
            <a:off x="6813265" y="2749781"/>
            <a:ext cx="914336" cy="727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2" idx="2"/>
            <a:endCxn id="67" idx="6"/>
          </p:cNvCxnSpPr>
          <p:nvPr/>
        </p:nvCxnSpPr>
        <p:spPr>
          <a:xfrm flipH="1">
            <a:off x="6813265" y="3127664"/>
            <a:ext cx="1324436" cy="20435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137701" y="304453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727601" y="2659380"/>
            <a:ext cx="138205" cy="180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4" name="Straight Connector 83"/>
          <p:cNvCxnSpPr>
            <a:stCxn id="78" idx="3"/>
            <a:endCxn id="83" idx="7"/>
          </p:cNvCxnSpPr>
          <p:nvPr/>
        </p:nvCxnSpPr>
        <p:spPr>
          <a:xfrm flipH="1">
            <a:off x="7845566" y="2414050"/>
            <a:ext cx="313112" cy="27180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4"/>
            <a:endCxn id="82" idx="0"/>
          </p:cNvCxnSpPr>
          <p:nvPr/>
        </p:nvCxnSpPr>
        <p:spPr>
          <a:xfrm flipH="1">
            <a:off x="8206804" y="2438397"/>
            <a:ext cx="737" cy="60613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2" idx="1"/>
            <a:endCxn id="83" idx="5"/>
          </p:cNvCxnSpPr>
          <p:nvPr/>
        </p:nvCxnSpPr>
        <p:spPr>
          <a:xfrm flipH="1" flipV="1">
            <a:off x="7845566" y="2813703"/>
            <a:ext cx="312375" cy="25518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984197" y="1880614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97" y="1880614"/>
                <a:ext cx="33188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131250" y="2047492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50" y="2047492"/>
                <a:ext cx="331886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250874" y="2543500"/>
                <a:ext cx="442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874" y="2543500"/>
                <a:ext cx="4429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/>
          <p:cNvCxnSpPr>
            <a:stCxn id="61" idx="2"/>
            <a:endCxn id="59" idx="0"/>
          </p:cNvCxnSpPr>
          <p:nvPr/>
        </p:nvCxnSpPr>
        <p:spPr>
          <a:xfrm flipH="1">
            <a:off x="4993262" y="2202870"/>
            <a:ext cx="427320" cy="685803"/>
          </a:xfrm>
          <a:prstGeom prst="line">
            <a:avLst/>
          </a:prstGeom>
          <a:ln w="28575">
            <a:solidFill>
              <a:srgbClr val="06981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5" idx="3"/>
            <a:endCxn id="66" idx="5"/>
          </p:cNvCxnSpPr>
          <p:nvPr/>
        </p:nvCxnSpPr>
        <p:spPr>
          <a:xfrm flipH="1">
            <a:off x="5538547" y="3827218"/>
            <a:ext cx="609837" cy="0"/>
          </a:xfrm>
          <a:prstGeom prst="line">
            <a:avLst/>
          </a:prstGeom>
          <a:ln w="28575">
            <a:solidFill>
              <a:srgbClr val="06981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81000" y="5290268"/>
                <a:ext cx="316673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dirty="0" smtClean="0"/>
                  <a:t> is half-integral then so is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90268"/>
                <a:ext cx="3166730" cy="424732"/>
              </a:xfrm>
              <a:prstGeom prst="rect">
                <a:avLst/>
              </a:prstGeom>
              <a:blipFill rotWithShape="1">
                <a:blip r:embed="rId10"/>
                <a:stretch>
                  <a:fillRect l="-1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81000" y="5638800"/>
                <a:ext cx="8610600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Once we contract all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, the image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the unique optimal solution to the bipartite relaxation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half-integral</a:t>
                </a: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38800"/>
                <a:ext cx="8610600" cy="757130"/>
              </a:xfrm>
              <a:prstGeom prst="rect">
                <a:avLst/>
              </a:prstGeom>
              <a:blipFill rotWithShape="1">
                <a:blip r:embed="rId11"/>
                <a:stretch>
                  <a:fillRect l="-496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95946" y="1459468"/>
                <a:ext cx="6629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dirty="0" smtClean="0"/>
                  <a:t>Say we have a primal-dual optimal pair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u="sng" dirty="0" smtClean="0">
                    <a:solidFill>
                      <a:schemeClr val="tx2"/>
                    </a:solidFill>
                  </a:rPr>
                  <a:t>F-critical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46" y="1459468"/>
                <a:ext cx="662916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73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6959872" y="2032084"/>
            <a:ext cx="1598090" cy="1422232"/>
            <a:chOff x="6986838" y="1796735"/>
            <a:chExt cx="1598090" cy="1422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7189766" y="2286000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766" y="2286000"/>
                  <a:ext cx="431528" cy="25391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986838" y="1796735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838" y="1796735"/>
                  <a:ext cx="431528" cy="25391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7291638" y="2965051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1/2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638" y="2965051"/>
                  <a:ext cx="431528" cy="253916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8153400" y="2380315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2380315"/>
                  <a:ext cx="431528" cy="25391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672638" y="2634935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1/4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2638" y="2634935"/>
                  <a:ext cx="431528" cy="25391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723166" y="2126851"/>
                  <a:ext cx="43152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1/2</m:t>
                        </m:r>
                      </m:oMath>
                    </m:oMathPara>
                  </a14:m>
                  <a:endParaRPr lang="en-US" sz="105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3166" y="2126851"/>
                  <a:ext cx="431528" cy="253916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4876800" y="2354170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3818F6"/>
                          </a:solidFill>
                          <a:latin typeface="Cambria Math"/>
                        </a:rPr>
                        <m:t>1/4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354170"/>
                <a:ext cx="431528" cy="25391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5609248" y="1955884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63818"/>
                          </a:solidFill>
                          <a:latin typeface="Cambria Math"/>
                        </a:rPr>
                        <m:t>1/4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248" y="1955884"/>
                <a:ext cx="431528" cy="25391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4649082" y="2554393"/>
                <a:ext cx="5325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6981B"/>
                          </a:solidFill>
                          <a:latin typeface="Cambria Math"/>
                        </a:rPr>
                        <m:t>+1/2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082" y="2554393"/>
                <a:ext cx="532518" cy="25391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5512906" y="3829734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3818F6"/>
                          </a:solidFill>
                          <a:latin typeface="Cambria Math"/>
                        </a:rPr>
                        <m:t>1/4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906" y="3829734"/>
                <a:ext cx="431528" cy="25391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6400800" y="2922340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3818F6"/>
                          </a:solidFill>
                          <a:latin typeface="Cambria Math"/>
                        </a:rPr>
                        <m:t>1/4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922340"/>
                <a:ext cx="431528" cy="25391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6381737" y="3514521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63818"/>
                          </a:solidFill>
                          <a:latin typeface="Cambria Math"/>
                        </a:rPr>
                        <m:t>1/4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37" y="3514521"/>
                <a:ext cx="431528" cy="253916"/>
              </a:xfrm>
              <a:prstGeom prst="rect">
                <a:avLst/>
              </a:prstGeom>
              <a:blipFill rotWithShape="1">
                <a:blip r:embed="rId3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826272" y="3248891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F63818"/>
                          </a:solidFill>
                          <a:latin typeface="Cambria Math"/>
                        </a:rPr>
                        <m:t>1/4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72" y="3248891"/>
                <a:ext cx="431528" cy="25391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5715882" y="3829734"/>
                <a:ext cx="5325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6981B"/>
                          </a:solidFill>
                          <a:latin typeface="Cambria Math"/>
                        </a:rPr>
                        <m:t>+1/2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882" y="3829734"/>
                <a:ext cx="532518" cy="25391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6381737" y="2261649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6981B"/>
                          </a:solidFill>
                          <a:latin typeface="Cambria Math"/>
                        </a:rPr>
                        <m:t>1/2</m:t>
                      </m:r>
                    </m:oMath>
                  </m:oMathPara>
                </a14:m>
                <a:endParaRPr lang="en-US" sz="1050" dirty="0">
                  <a:solidFill>
                    <a:srgbClr val="3818F6"/>
                  </a:solidFill>
                </a:endParaRPr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37" y="2261649"/>
                <a:ext cx="431528" cy="25391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40816" y="1984297"/>
            <a:ext cx="3750960" cy="1984196"/>
            <a:chOff x="5140816" y="1984297"/>
            <a:chExt cx="3750960" cy="1984196"/>
          </a:xfrm>
        </p:grpSpPr>
        <p:grpSp>
          <p:nvGrpSpPr>
            <p:cNvPr id="184" name="Group 183"/>
            <p:cNvGrpSpPr/>
            <p:nvPr/>
          </p:nvGrpSpPr>
          <p:grpSpPr>
            <a:xfrm>
              <a:off x="5140816" y="1984297"/>
              <a:ext cx="3750960" cy="1292303"/>
              <a:chOff x="5140816" y="1748948"/>
              <a:chExt cx="3750960" cy="1292303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5140816" y="1748948"/>
                <a:ext cx="3750960" cy="1194076"/>
                <a:chOff x="5140816" y="1748948"/>
                <a:chExt cx="3750960" cy="1194076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8168326" y="2004375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93" idx="2"/>
                  <a:endCxn id="203" idx="7"/>
                </p:cNvCxnSpPr>
                <p:nvPr/>
              </p:nvCxnSpPr>
              <p:spPr>
                <a:xfrm flipH="1">
                  <a:off x="6005416" y="2087503"/>
                  <a:ext cx="2162910" cy="4473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>
                  <a:stCxn id="198" idx="2"/>
                  <a:endCxn id="203" idx="6"/>
                </p:cNvCxnSpPr>
                <p:nvPr/>
              </p:nvCxnSpPr>
              <p:spPr>
                <a:xfrm flipH="1">
                  <a:off x="6040776" y="2474741"/>
                  <a:ext cx="1716713" cy="147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stCxn id="197" idx="2"/>
                  <a:endCxn id="203" idx="5"/>
                </p:cNvCxnSpPr>
                <p:nvPr/>
              </p:nvCxnSpPr>
              <p:spPr>
                <a:xfrm flipH="1" flipV="1">
                  <a:off x="6005416" y="2710216"/>
                  <a:ext cx="2162173" cy="1496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Oval 196"/>
                <p:cNvSpPr/>
                <p:nvPr/>
              </p:nvSpPr>
              <p:spPr>
                <a:xfrm>
                  <a:off x="8167589" y="2776769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7757489" y="2391613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9" name="Straight Connector 198"/>
                <p:cNvCxnSpPr>
                  <a:stCxn id="193" idx="3"/>
                  <a:endCxn id="198" idx="7"/>
                </p:cNvCxnSpPr>
                <p:nvPr/>
              </p:nvCxnSpPr>
              <p:spPr>
                <a:xfrm flipH="1">
                  <a:off x="7875454" y="2146283"/>
                  <a:ext cx="313112" cy="2696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>
                  <a:stCxn id="193" idx="4"/>
                  <a:endCxn id="197" idx="0"/>
                </p:cNvCxnSpPr>
                <p:nvPr/>
              </p:nvCxnSpPr>
              <p:spPr>
                <a:xfrm flipH="1">
                  <a:off x="8236692" y="2170630"/>
                  <a:ext cx="737" cy="6061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stCxn id="197" idx="1"/>
                  <a:endCxn id="198" idx="5"/>
                </p:cNvCxnSpPr>
                <p:nvPr/>
              </p:nvCxnSpPr>
              <p:spPr>
                <a:xfrm flipH="1" flipV="1">
                  <a:off x="7875454" y="2533521"/>
                  <a:ext cx="312375" cy="2675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Oval 201"/>
                <p:cNvSpPr/>
                <p:nvPr/>
              </p:nvSpPr>
              <p:spPr>
                <a:xfrm>
                  <a:off x="5850947" y="2532981"/>
                  <a:ext cx="138205" cy="166255"/>
                </a:xfrm>
                <a:prstGeom prst="ellipse">
                  <a:avLst/>
                </a:prstGeom>
                <a:solidFill>
                  <a:schemeClr val="tx1"/>
                </a:solidFill>
                <a:ln w="9525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5799322" y="2498548"/>
                  <a:ext cx="241454" cy="247985"/>
                </a:xfrm>
                <a:prstGeom prst="ellipse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3152" tIns="36576" rIns="73152" bIns="36576"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TextBox 203"/>
                    <p:cNvSpPr txBox="1"/>
                    <p:nvPr/>
                  </p:nvSpPr>
                  <p:spPr>
                    <a:xfrm rot="20875225">
                      <a:off x="6101313" y="1989776"/>
                      <a:ext cx="1976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𝑢𝑣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𝑢𝑣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Π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875225">
                      <a:off x="6101313" y="1989776"/>
                      <a:ext cx="1976695" cy="307777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TextBox 204"/>
                    <p:cNvSpPr txBox="1"/>
                    <p:nvPr/>
                  </p:nvSpPr>
                  <p:spPr>
                    <a:xfrm>
                      <a:off x="5140816" y="2541360"/>
                      <a:ext cx="6523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/>
                              </a:rPr>
                              <m:t>Π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4" name="TextBox 1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0816" y="2541360"/>
                      <a:ext cx="652358" cy="338554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TextBox 205"/>
                    <p:cNvSpPr txBox="1"/>
                    <p:nvPr/>
                  </p:nvSpPr>
                  <p:spPr>
                    <a:xfrm>
                      <a:off x="8239418" y="1748948"/>
                      <a:ext cx="6523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/>
                              </a:rPr>
                              <m:t>Π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39418" y="1748948"/>
                      <a:ext cx="652358" cy="338554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6" name="Group 185"/>
              <p:cNvGrpSpPr/>
              <p:nvPr/>
            </p:nvGrpSpPr>
            <p:grpSpPr>
              <a:xfrm>
                <a:off x="6884966" y="1791267"/>
                <a:ext cx="1699962" cy="1249984"/>
                <a:chOff x="6884966" y="1791267"/>
                <a:chExt cx="1699962" cy="1249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7340872" y="2286000"/>
                      <a:ext cx="43152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1/4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0872" y="2286000"/>
                      <a:ext cx="431528" cy="253916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/>
                    <p:cNvSpPr txBox="1"/>
                    <p:nvPr/>
                  </p:nvSpPr>
                  <p:spPr>
                    <a:xfrm>
                      <a:off x="6884966" y="1791267"/>
                      <a:ext cx="43152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1/4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4966" y="1791267"/>
                      <a:ext cx="431528" cy="253916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/>
                    <p:cNvSpPr txBox="1"/>
                    <p:nvPr/>
                  </p:nvSpPr>
                  <p:spPr>
                    <a:xfrm>
                      <a:off x="6909344" y="2787335"/>
                      <a:ext cx="43152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1/2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9344" y="2787335"/>
                      <a:ext cx="431528" cy="253916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8153400" y="2380315"/>
                      <a:ext cx="43152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1/4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3400" y="2380315"/>
                      <a:ext cx="431528" cy="253916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7645672" y="2565484"/>
                      <a:ext cx="43152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1/4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5672" y="2565484"/>
                      <a:ext cx="431528" cy="253916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7696200" y="2133600"/>
                      <a:ext cx="43152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 xmlns="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1/2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6200" y="2133600"/>
                      <a:ext cx="431528" cy="253916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96617" y="3599161"/>
                  <a:ext cx="4780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617" y="3599161"/>
                  <a:ext cx="47801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31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869"/>
    </mc:Choice>
    <mc:Fallback xmlns="">
      <p:transition spd="slow" advTm="2888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54219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818F6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3818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6981B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78" grpId="0" animBg="1"/>
      <p:bldP spid="82" grpId="0" animBg="1"/>
      <p:bldP spid="83" grpId="0" animBg="1"/>
      <p:bldP spid="87" grpId="0"/>
      <p:bldP spid="88" grpId="0"/>
      <p:bldP spid="89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Cutting Plane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Primal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 ∀</m:t>
                      </m:r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≥1 ∀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3733800" cy="1386918"/>
              </a:xfrm>
              <a:prstGeom prst="rect">
                <a:avLst/>
              </a:prstGeom>
              <a:blipFill rotWithShape="1">
                <a:blip r:embed="rId6"/>
                <a:stretch>
                  <a:fillRect t="-1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Dual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                    Max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𝐹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) ∀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            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≥0 ∀ 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447800"/>
                <a:ext cx="4191000" cy="1455014"/>
              </a:xfrm>
              <a:prstGeom prst="rect">
                <a:avLst/>
              </a:prstGeom>
              <a:blipFill rotWithShape="1">
                <a:blip r:embed="rId7"/>
                <a:stretch>
                  <a:fillRect t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320" lvl="1">
                  <a:lnSpc>
                    <a:spcPct val="120000"/>
                  </a:lnSpc>
                  <a:spcBef>
                    <a:spcPts val="370"/>
                  </a:spcBef>
                  <a:buClr>
                    <a:srgbClr val="C0504D"/>
                  </a:buClr>
                  <a:buSzPct val="85000"/>
                </a:pPr>
                <a:r>
                  <a:rPr lang="en-US" sz="1500" dirty="0">
                    <a:solidFill>
                      <a:prstClr val="black"/>
                    </a:solidFill>
                  </a:rPr>
                  <a:t>Find a </a:t>
                </a:r>
                <a:r>
                  <a:rPr lang="en-US" sz="1500" dirty="0">
                    <a:solidFill>
                      <a:srgbClr val="FF0000"/>
                    </a:solidFill>
                  </a:rPr>
                  <a:t>specific</a:t>
                </a:r>
                <a:r>
                  <a:rPr lang="en-US" sz="1500" dirty="0">
                    <a:solidFill>
                      <a:prstClr val="black"/>
                    </a:solidFill>
                  </a:rPr>
                  <a:t> dual optimal solution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500">
                        <a:solidFill>
                          <a:prstClr val="black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5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. </a:t>
                </a:r>
                <a:br>
                  <a:rPr lang="en-US" sz="15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5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Π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4191000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62000" y="2895600"/>
                <a:ext cx="7924800" cy="314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 smtClean="0"/>
                  <a:t>Perturb the integral cost function by adding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 smtClean="0"/>
                  <a:t> to edge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sz="1600" dirty="0" smtClean="0"/>
              </a:p>
              <a:p>
                <a:pPr marL="342900" indent="-342900">
                  <a:buAutoNum type="arabicPeriod"/>
                </a:pPr>
                <a:r>
                  <a:rPr lang="en-US" sz="1600" b="1" dirty="0" smtClean="0"/>
                  <a:t>Starting LP. </a:t>
                </a:r>
                <a:r>
                  <a:rPr lang="en-US" sz="1600" dirty="0" smtClean="0"/>
                  <a:t>Bipartite relaxation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/>
                      </a:rPr>
                      <m:t>𝐹</m:t>
                    </m:r>
                    <m:r>
                      <a:rPr lang="en-US" sz="1600" b="0" i="1" dirty="0" smtClean="0">
                        <a:latin typeface="Cambria Math"/>
                      </a:rPr>
                      <m:t>=∅)</m:t>
                    </m:r>
                  </m:oMath>
                </a14:m>
                <a:endParaRPr lang="en-US" sz="1600" b="1" dirty="0" smtClean="0"/>
              </a:p>
              <a:p>
                <a:pPr marL="342900" indent="-342900">
                  <a:buAutoNum type="arabicPeriod"/>
                </a:pPr>
                <a:r>
                  <a:rPr lang="en-US" sz="1600" dirty="0" smtClean="0"/>
                  <a:t>Repeat until </a:t>
                </a:r>
                <a14:m>
                  <m:oMath xmlns:m="http://schemas.openxmlformats.org/officeDocument/2006/math" xmlns="">
                    <m:r>
                      <a:rPr lang="en-US" sz="16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 is integral</a:t>
                </a:r>
              </a:p>
              <a:p>
                <a:pPr marL="800100" lvl="1" indent="-342900">
                  <a:buAutoNum type="alphaLcParenBoth"/>
                </a:pPr>
                <a:r>
                  <a:rPr lang="en-US" sz="1600" b="1" dirty="0" smtClean="0"/>
                  <a:t>Retain old cuts.</a:t>
                </a:r>
              </a:p>
              <a:p>
                <a:pPr marL="800100" lvl="1" indent="-342900"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r>
                  <a:rPr lang="en-US" sz="1600" b="1" dirty="0"/>
                  <a:t>Choose new cuts</a:t>
                </a:r>
                <a:r>
                  <a:rPr lang="en-US" sz="1600" b="1" dirty="0" smtClean="0"/>
                  <a:t>.</a:t>
                </a:r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 smtClean="0"/>
              </a:p>
              <a:p>
                <a:pPr marL="800100" lvl="1" indent="-342900">
                  <a:buFontTx/>
                  <a:buAutoNum type="alphaLcParenBoth"/>
                </a:pPr>
                <a:endParaRPr lang="en-US" sz="1600" b="1" dirty="0"/>
              </a:p>
              <a:p>
                <a:pPr marL="800100" lvl="1" indent="-342900">
                  <a:buAutoNum type="alphaLcParenBoth"/>
                </a:pPr>
                <a:r>
                  <a:rPr lang="en-US" sz="1600" dirty="0"/>
                  <a:t>Set the new </a:t>
                </a:r>
                <a14:m>
                  <m:oMath xmlns:m="http://schemas.openxmlformats.org/officeDocument/2006/math" xmlns="">
                    <m:r>
                      <a:rPr lang="en-US" sz="1600" i="1">
                        <a:latin typeface="Cambria Math"/>
                      </a:rPr>
                      <m:t>𝐹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∪</m:t>
                    </m:r>
                    <m:r>
                      <a:rPr lang="en-US" sz="1600" i="1">
                        <a:latin typeface="Cambria Math"/>
                      </a:rPr>
                      <m:t>𝐻</m:t>
                    </m:r>
                    <m:r>
                      <a:rPr lang="en-US" sz="1600" i="1">
                        <a:latin typeface="Cambria Math"/>
                      </a:rPr>
                      <m:t>′′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AutoNum type="alphaLcParenBoth"/>
                </a:pPr>
                <a:r>
                  <a:rPr lang="en-US" sz="1600" b="1" dirty="0"/>
                  <a:t>Re-solve LP. </a:t>
                </a:r>
                <a:r>
                  <a:rPr lang="en-US" sz="1600" dirty="0"/>
                  <a:t>Find an optimal </a:t>
                </a:r>
                <a:r>
                  <a:rPr lang="en-US" sz="1600" dirty="0" smtClean="0"/>
                  <a:t>solution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1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95600"/>
                <a:ext cx="7924800" cy="3148426"/>
              </a:xfrm>
              <a:prstGeom prst="rect">
                <a:avLst/>
              </a:prstGeom>
              <a:blipFill rotWithShape="1">
                <a:blip r:embed="rId10"/>
                <a:stretch>
                  <a:fillRect l="-308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19400" y="4435253"/>
                <a:ext cx="5791200" cy="9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320" lvl="1">
                  <a:lnSpc>
                    <a:spcPct val="120000"/>
                  </a:lnSpc>
                  <a:spcBef>
                    <a:spcPts val="370"/>
                  </a:spcBef>
                  <a:buClr>
                    <a:srgbClr val="C0504D"/>
                  </a:buClr>
                  <a:buSzPct val="85000"/>
                </a:pPr>
                <a:r>
                  <a:rPr lang="en-US" sz="1500" dirty="0" smtClean="0">
                    <a:solidFill>
                      <a:prstClr val="black"/>
                    </a:solidFill>
                  </a:rPr>
                  <a:t>For </a:t>
                </a:r>
                <a:r>
                  <a:rPr lang="en-US" sz="1500" dirty="0">
                    <a:solidFill>
                      <a:prstClr val="black"/>
                    </a:solidFill>
                  </a:rPr>
                  <a:t>each </a:t>
                </a:r>
                <a:r>
                  <a:rPr lang="en-US" sz="1500" dirty="0" smtClean="0">
                    <a:solidFill>
                      <a:prstClr val="black"/>
                    </a:solidFill>
                  </a:rPr>
                  <a:t>cycle </a:t>
                </a:r>
                <a14:m>
                  <m:oMath xmlns:m="http://schemas.openxmlformats.org/officeDocument/2006/math" xmlns="">
                    <m:r>
                      <a:rPr lang="en-US" sz="1500" i="1">
                        <a:solidFill>
                          <a:prstClr val="black"/>
                        </a:solidFill>
                        <a:latin typeface="Cambria Math"/>
                      </a:rPr>
                      <m:t>𝐶</m:t>
                    </m:r>
                    <m:r>
                      <a:rPr lang="en-US" sz="1500" i="1">
                        <a:solidFill>
                          <a:prstClr val="black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 sz="1500" dirty="0">
                        <a:solidFill>
                          <a:prstClr val="black"/>
                        </a:solidFill>
                      </a:rPr>
                      <m:t>supp</m:t>
                    </m:r>
                    <m:d>
                      <m:dPr>
                        <m:ctrlPr>
                          <a:rPr lang="en-US" sz="15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, define </a:t>
                </a:r>
                <a14:m>
                  <m:oMath xmlns:m="http://schemas.openxmlformats.org/officeDocument/2006/math" xmlns="">
                    <m:acc>
                      <m:accPr>
                        <m:chr m:val="̂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as the union of </a:t>
                </a:r>
                <a14:m>
                  <m:oMath xmlns:m="http://schemas.openxmlformats.org/officeDocument/2006/math" xmlns=""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and the 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inclusionwise</a:t>
                </a:r>
                <a:r>
                  <a:rPr lang="en-US" sz="1500" dirty="0">
                    <a:solidFill>
                      <a:prstClr val="black"/>
                    </a:solidFill>
                  </a:rPr>
                  <a:t> maximal </a:t>
                </a:r>
                <a:r>
                  <a:rPr lang="en-US" sz="1500" dirty="0" smtClean="0">
                    <a:solidFill>
                      <a:prstClr val="black"/>
                    </a:solidFill>
                  </a:rPr>
                  <a:t>sets </a:t>
                </a:r>
                <a:r>
                  <a:rPr lang="en-US" sz="1500" dirty="0">
                    <a:solidFill>
                      <a:prstClr val="black"/>
                    </a:solidFill>
                  </a:rPr>
                  <a:t>of </a:t>
                </a:r>
                <a14:m>
                  <m:oMath xmlns:m="http://schemas.openxmlformats.org/officeDocument/2006/math" xmlns=""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𝐻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> intersecting </a:t>
                </a:r>
                <a14:m>
                  <m:oMath xmlns:m="http://schemas.openxmlformats.org/officeDocument/2006/math" xmlns="">
                    <m:r>
                      <a:rPr lang="en-US" sz="1400" i="1">
                        <a:solidFill>
                          <a:prstClr val="black"/>
                        </a:solidFill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prstClr val="black"/>
                    </a:solidFill>
                  </a:rPr>
                  <a:t/>
                </a:r>
                <a:br>
                  <a:rPr lang="en-US" sz="1500" dirty="0">
                    <a:solidFill>
                      <a:prstClr val="black"/>
                    </a:solidFill>
                  </a:rPr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prstClr val="black"/>
                          </a:solidFill>
                        </a:rPr>
                        <m:t>supp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35253"/>
                <a:ext cx="5791200" cy="97494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12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7"/>
    </mc:Choice>
    <mc:Fallback xmlns="">
      <p:transition spd="slow" advTm="416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695130"/>
            <a:ext cx="8001000" cy="83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rgbClr val="3818F6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rgbClr val="00B050"/>
              </a:buClr>
              <a:buSzPct val="85000"/>
              <a:buFont typeface="Wingdings" pitchFamily="2" charset="2"/>
              <a:buChar char="v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Half-integral Structure:</a:t>
            </a:r>
            <a:r>
              <a:rPr lang="en-US" sz="2000" dirty="0" smtClean="0"/>
              <a:t> Intermediate LP optima are half-integral and </a:t>
            </a:r>
            <a:br>
              <a:rPr lang="en-US" sz="2000" dirty="0" smtClean="0"/>
            </a:br>
            <a:r>
              <a:rPr lang="en-US" sz="2000" dirty="0" smtClean="0"/>
              <a:t>			   supported by a disjoint union of odd cycles and edges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533400" y="3733800"/>
                <a:ext cx="8418320" cy="76200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" pitchFamily="2" charset="2"/>
                  <a:buChar char="v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rgbClr val="3818F6"/>
                  </a:buClr>
                  <a:buSzPct val="85000"/>
                  <a:buFont typeface="Wingdings" pitchFamily="2" charset="2"/>
                  <a:buChar char="Ø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rgbClr val="00B050"/>
                  </a:buClr>
                  <a:buSzPct val="85000"/>
                  <a:buFont typeface="Wingdings" pitchFamily="2" charset="2"/>
                  <a:buChar char="v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(ii) </a:t>
                </a:r>
                <a:r>
                  <a:rPr lang="en-US" sz="2000" b="1" u="sng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Cut </a:t>
                </a:r>
                <a:r>
                  <a:rPr lang="en-US" sz="2000" b="1" u="sng" dirty="0">
                    <a:solidFill>
                      <a:schemeClr val="accent6">
                        <a:lumMod val="50000"/>
                      </a:schemeClr>
                    </a:solidFill>
                  </a:rPr>
                  <a:t>Retention:</a:t>
                </a:r>
                <a:r>
                  <a:rPr lang="en-US" sz="2000" dirty="0"/>
                  <a:t> If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odd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8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remains the same in iterations </a:t>
                </a:r>
                <a14:m>
                  <m:oMath xmlns:m="http://schemas.openxmlformats.org/officeDocument/2006/math" xmlns="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+1, …, </m:t>
                    </m:r>
                    <m:r>
                      <a:rPr lang="en-US" sz="18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then all </a:t>
                </a:r>
                <a:r>
                  <a:rPr lang="en-US" sz="2000" dirty="0" smtClean="0"/>
                  <a:t>cuts </a:t>
                </a:r>
                <a:r>
                  <a:rPr lang="en-US" sz="2000" dirty="0"/>
                  <a:t>added in iterations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𝑖</m:t>
                    </m:r>
                    <m:r>
                      <a:rPr lang="en-US" sz="1800" i="1" dirty="0">
                        <a:latin typeface="Cambria Math"/>
                      </a:rPr>
                      <m:t>, </m:t>
                    </m:r>
                    <m:r>
                      <a:rPr lang="en-US" sz="1800" i="1" dirty="0">
                        <a:latin typeface="Cambria Math"/>
                      </a:rPr>
                      <m:t>𝑖</m:t>
                    </m:r>
                    <m:r>
                      <a:rPr lang="en-US" sz="1800" i="1" dirty="0">
                        <a:latin typeface="Cambria Math"/>
                      </a:rPr>
                      <m:t>+1, …, </m:t>
                    </m:r>
                    <m:r>
                      <a:rPr lang="en-US" sz="18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are retained </a:t>
                </a:r>
                <a:r>
                  <a:rPr lang="en-US" sz="2000" dirty="0" err="1"/>
                  <a:t>upto</a:t>
                </a:r>
                <a:r>
                  <a:rPr lang="en-US" sz="2000" dirty="0"/>
                  <a:t> the </a:t>
                </a:r>
                <a14:m>
                  <m:oMath xmlns:m="http://schemas.openxmlformats.org/officeDocument/2006/math" xmlns="">
                    <m:r>
                      <a:rPr lang="en-US" sz="18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’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iteration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8418320" cy="762000"/>
              </a:xfrm>
              <a:prstGeom prst="rect">
                <a:avLst/>
              </a:prstGeom>
              <a:blipFill rotWithShape="1">
                <a:blip r:embed="rId5"/>
                <a:stretch>
                  <a:fillRect l="-797" t="-3200"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22491" y="4615934"/>
            <a:ext cx="7411909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Proof of Cut Retention:</a:t>
            </a:r>
            <a:r>
              <a:rPr lang="en-US" sz="2000" dirty="0"/>
              <a:t> Coupling with the intermediate solutions of </a:t>
            </a:r>
            <a:r>
              <a:rPr lang="en-US" sz="2000" dirty="0" smtClean="0"/>
              <a:t>a </a:t>
            </a:r>
            <a:r>
              <a:rPr lang="en-US" sz="2000" u="sng" dirty="0" smtClean="0">
                <a:solidFill>
                  <a:srgbClr val="3818F6"/>
                </a:solidFill>
              </a:rPr>
              <a:t>Half-Integral Primal-Dual Algorithm</a:t>
            </a:r>
            <a:r>
              <a:rPr lang="en-US" sz="2000" dirty="0" smtClean="0"/>
              <a:t> for matching 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choice of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dual optimal solution to retain cuts comes from this </a:t>
            </a:r>
            <a:r>
              <a:rPr lang="en-US" dirty="0" smtClean="0"/>
              <a:t>coupling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2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36"/>
    </mc:Choice>
    <mc:Fallback xmlns="">
      <p:transition spd="slow" advTm="10263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Edmonds’ Algorithm (Bipartite)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85800" y="1432482"/>
                <a:ext cx="3733800" cy="138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Primal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Max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 ∀</m:t>
                      </m:r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≥1 ∀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𝒪</m:t>
                    </m:r>
                  </m:oMath>
                </a14:m>
                <a:endParaRPr lang="en-US" sz="1600" b="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32482"/>
                <a:ext cx="3733800" cy="1386918"/>
              </a:xfrm>
              <a:prstGeom prst="rect">
                <a:avLst/>
              </a:prstGeom>
              <a:blipFill rotWithShape="1">
                <a:blip r:embed="rId5"/>
                <a:stretch>
                  <a:fillRect t="-10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886200" y="1371600"/>
                <a:ext cx="41910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Dual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                    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𝒪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𝒪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) ∀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            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≥0 ∀ 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𝒪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4191000" cy="1455014"/>
              </a:xfrm>
              <a:prstGeom prst="rect">
                <a:avLst/>
              </a:prstGeom>
              <a:blipFill rotWithShape="1">
                <a:blip r:embed="rId6"/>
                <a:stretch>
                  <a:fillRect t="-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79983" y="3012079"/>
                <a:ext cx="8236553" cy="353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dirty="0" smtClean="0"/>
                  <a:t>Maintain a dual feasible solution and a primal infeasible solution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dirty="0" smtClean="0"/>
                  <a:t>Primal solution is on </a:t>
                </a:r>
                <a:r>
                  <a:rPr lang="en-US" sz="1700" dirty="0"/>
                  <a:t>tight edges (dual constraint is tight</a:t>
                </a:r>
                <a:r>
                  <a:rPr lang="en-US" sz="1700" dirty="0" smtClean="0"/>
                  <a:t>)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dirty="0" smtClean="0"/>
                  <a:t>Dual solution uses only sets from some laminar family </a:t>
                </a:r>
                <a14:m>
                  <m:oMath xmlns:m="http://schemas.openxmlformats.org/officeDocument/2006/math" xmlns="">
                    <m:r>
                      <a:rPr lang="en-US" sz="1700" i="1" dirty="0" smtClean="0">
                        <a:latin typeface="Cambria Math"/>
                      </a:rPr>
                      <m:t>𝐹</m:t>
                    </m:r>
                  </m:oMath>
                </a14:m>
                <a:endParaRPr lang="en-US" sz="1700" dirty="0" smtClean="0"/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dirty="0" smtClean="0"/>
                  <a:t>Build </a:t>
                </a:r>
                <a:r>
                  <a:rPr lang="en-US" sz="1700" dirty="0"/>
                  <a:t>alternating trees from exposed vertices using tight </a:t>
                </a:r>
                <a:r>
                  <a:rPr lang="en-US" sz="1700" dirty="0" smtClean="0"/>
                  <a:t>edges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dirty="0" smtClean="0"/>
                  <a:t>If </a:t>
                </a:r>
                <a:r>
                  <a:rPr lang="en-US" sz="1700" dirty="0"/>
                  <a:t>there is a primal-augmenting path </a:t>
                </a:r>
                <a:r>
                  <a:rPr lang="en-US" sz="1700" dirty="0" smtClean="0"/>
                  <a:t>(alternating </a:t>
                </a:r>
                <a:r>
                  <a:rPr lang="en-US" sz="1700" dirty="0"/>
                  <a:t>path between two exposed vertices), then augment the </a:t>
                </a:r>
                <a:r>
                  <a:rPr lang="en-US" sz="1700" dirty="0" smtClean="0"/>
                  <a:t>primal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dirty="0" smtClean="0"/>
                  <a:t>If </a:t>
                </a:r>
                <a:r>
                  <a:rPr lang="en-US" sz="1700" dirty="0"/>
                  <a:t>not, modify the dual - Increase dual values on nodes at even distance from exposed nodes and decrease on nodes at odd distance simultaneously </a:t>
                </a:r>
                <a:r>
                  <a:rPr lang="en-US" sz="1700" dirty="0">
                    <a:solidFill>
                      <a:srgbClr val="3818F6"/>
                    </a:solidFill>
                  </a:rPr>
                  <a:t>while maintaining dual </a:t>
                </a:r>
                <a:r>
                  <a:rPr lang="en-US" sz="1700" dirty="0" smtClean="0">
                    <a:solidFill>
                      <a:srgbClr val="3818F6"/>
                    </a:solidFill>
                  </a:rPr>
                  <a:t>feasibility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dirty="0" smtClean="0"/>
                  <a:t>New edges will become tight </a:t>
                </a:r>
                <a:r>
                  <a:rPr lang="en-US" sz="1700" dirty="0" err="1" smtClean="0"/>
                  <a:t>wrt</a:t>
                </a:r>
                <a:r>
                  <a:rPr lang="en-US" sz="1700" dirty="0" smtClean="0"/>
                  <a:t> dual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u="sng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Proof of optimality:</a:t>
                </a:r>
                <a:r>
                  <a:rPr lang="en-US" sz="1700" dirty="0" smtClean="0"/>
                  <a:t> Complementary slackness</a:t>
                </a:r>
              </a:p>
              <a:p>
                <a:pPr marL="285750" indent="-28575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700" u="sng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Proof of poly-time:</a:t>
                </a:r>
                <a:r>
                  <a:rPr lang="en-US" sz="1700" dirty="0" smtClean="0"/>
                  <a:t> either support of primal solution or alternating tree increases in size</a:t>
                </a:r>
                <a:endParaRPr lang="en-US" sz="17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83" y="3012079"/>
                <a:ext cx="8236553" cy="3532505"/>
              </a:xfrm>
              <a:prstGeom prst="rect">
                <a:avLst/>
              </a:prstGeom>
              <a:blipFill rotWithShape="1">
                <a:blip r:embed="rId7"/>
                <a:stretch>
                  <a:fillRect l="-370" r="-1036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>
            <a:stCxn id="49" idx="6"/>
            <a:endCxn id="54" idx="2"/>
          </p:cNvCxnSpPr>
          <p:nvPr/>
        </p:nvCxnSpPr>
        <p:spPr>
          <a:xfrm>
            <a:off x="8181007" y="3982222"/>
            <a:ext cx="415211" cy="24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25602" y="389933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59002" y="389386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7" name="Straight Connector 46"/>
          <p:cNvCxnSpPr>
            <a:stCxn id="45" idx="6"/>
            <a:endCxn id="46" idx="2"/>
          </p:cNvCxnSpPr>
          <p:nvPr/>
        </p:nvCxnSpPr>
        <p:spPr>
          <a:xfrm flipV="1">
            <a:off x="6063807" y="3976996"/>
            <a:ext cx="395195" cy="54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61807" y="3893622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42802" y="3899094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23597" y="389909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1" name="Straight Connector 50"/>
          <p:cNvCxnSpPr>
            <a:stCxn id="48" idx="6"/>
            <a:endCxn id="50" idx="2"/>
          </p:cNvCxnSpPr>
          <p:nvPr/>
        </p:nvCxnSpPr>
        <p:spPr>
          <a:xfrm>
            <a:off x="7100012" y="3976750"/>
            <a:ext cx="423585" cy="547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6"/>
            <a:endCxn id="49" idx="2"/>
          </p:cNvCxnSpPr>
          <p:nvPr/>
        </p:nvCxnSpPr>
        <p:spPr>
          <a:xfrm flipV="1">
            <a:off x="7661802" y="3982222"/>
            <a:ext cx="381000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6"/>
            <a:endCxn id="48" idx="2"/>
          </p:cNvCxnSpPr>
          <p:nvPr/>
        </p:nvCxnSpPr>
        <p:spPr>
          <a:xfrm flipV="1">
            <a:off x="6597207" y="3976750"/>
            <a:ext cx="364600" cy="24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596218" y="389934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80648" y="4035623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8" y="4035623"/>
                <a:ext cx="29491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964448" y="4035623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448" y="4035623"/>
                <a:ext cx="294912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847248" y="3585410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48" y="3585410"/>
                <a:ext cx="2949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380648" y="3598985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8" y="3598985"/>
                <a:ext cx="29491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868576" y="3586091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76" y="3586091"/>
                <a:ext cx="29491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445243" y="3584602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243" y="3584602"/>
                <a:ext cx="2949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4448" y="3583113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448" y="3583113"/>
                <a:ext cx="29491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517864" y="3585409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864" y="3585409"/>
                <a:ext cx="2949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852192" y="3412448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92" y="3412448"/>
                <a:ext cx="29491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85592" y="3426023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92" y="3426023"/>
                <a:ext cx="294912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873520" y="3413129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520" y="3413129"/>
                <a:ext cx="29491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522808" y="3412447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808" y="3412447"/>
                <a:ext cx="29491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845920" y="3200401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20" y="3200401"/>
                <a:ext cx="29491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516536" y="3200400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536" y="3200400"/>
                <a:ext cx="29491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445243" y="3432202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243" y="3432202"/>
                <a:ext cx="29491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873520" y="3260729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520" y="3260729"/>
                <a:ext cx="294912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5920" y="3048001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20" y="3048001"/>
                <a:ext cx="29491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516536" y="3048000"/>
                <a:ext cx="294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536" y="3048000"/>
                <a:ext cx="29491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86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733"/>
    </mc:Choice>
    <mc:Fallback xmlns="">
      <p:transition spd="slow" advTm="19773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1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9694"/>
                                      </p:to>
                                    </p:animClr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0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6153520" y="3505201"/>
            <a:ext cx="214405" cy="2285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12407" y="2886501"/>
            <a:ext cx="1225211" cy="129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Edmonds’ Algorithm (Non-bipartite)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419600"/>
                <a:ext cx="8077200" cy="2133600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 smtClean="0"/>
                  <a:t>Alternating path starting and ending at the same exposed vertex</a:t>
                </a:r>
              </a:p>
              <a:p>
                <a:r>
                  <a:rPr lang="en-US" sz="1700" dirty="0"/>
                  <a:t>If </a:t>
                </a:r>
                <a:r>
                  <a:rPr lang="en-US" sz="1700" dirty="0" smtClean="0"/>
                  <a:t>such a path exists, </a:t>
                </a:r>
                <a:r>
                  <a:rPr lang="en-US" sz="1700" dirty="0"/>
                  <a:t>then </a:t>
                </a:r>
                <a:endParaRPr lang="en-US" sz="1700" dirty="0" smtClean="0"/>
              </a:p>
              <a:p>
                <a:pPr lvl="1"/>
                <a:r>
                  <a:rPr lang="en-US" sz="1700" dirty="0" smtClean="0"/>
                  <a:t>contract </a:t>
                </a:r>
                <a:r>
                  <a:rPr lang="en-US" sz="1700" dirty="0"/>
                  <a:t>the </a:t>
                </a:r>
                <a:r>
                  <a:rPr lang="en-US" sz="1700" dirty="0" smtClean="0"/>
                  <a:t>blossom</a:t>
                </a:r>
              </a:p>
              <a:p>
                <a:pPr lvl="1"/>
                <a:r>
                  <a:rPr lang="en-US" sz="1700" dirty="0" smtClean="0"/>
                  <a:t>add </a:t>
                </a:r>
                <a:r>
                  <a:rPr lang="en-US" sz="1700" dirty="0"/>
                  <a:t>the vertex set </a:t>
                </a:r>
                <a14:m>
                  <m:oMath xmlns:m="http://schemas.openxmlformats.org/officeDocument/2006/math" xmlns="">
                    <m:r>
                      <a:rPr lang="en-US" sz="1700" b="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700" dirty="0"/>
                  <a:t> of the blossom to </a:t>
                </a:r>
                <a14:m>
                  <m:oMath xmlns:m="http://schemas.openxmlformats.org/officeDocument/2006/math" xmlns="">
                    <m:r>
                      <a:rPr lang="en-US" sz="17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1700" dirty="0"/>
                  <a:t> with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700" i="0" dirty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7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70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1700" dirty="0"/>
              </a:p>
              <a:p>
                <a:pPr marL="285750" lvl="1" indent="-285750">
                  <a:spcBef>
                    <a:spcPts val="580"/>
                  </a:spcBef>
                  <a:buFont typeface="Wingdings" pitchFamily="2" charset="2"/>
                  <a:buChar char="§"/>
                </a:pPr>
                <a:r>
                  <a:rPr lang="en-US" sz="1700" dirty="0" smtClean="0"/>
                  <a:t>While modifying dual: If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700" i="0" dirty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7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700" dirty="0" smtClean="0"/>
                  <a:t> </a:t>
                </a:r>
                <a:r>
                  <a:rPr lang="en-US" sz="1700" dirty="0"/>
                  <a:t>decreases to zero, then </a:t>
                </a:r>
                <a:r>
                  <a:rPr lang="en-US" sz="1700" dirty="0" err="1" smtClean="0"/>
                  <a:t>deshrink</a:t>
                </a:r>
                <a:r>
                  <a:rPr lang="en-US" sz="1700" dirty="0" smtClean="0"/>
                  <a:t> the </a:t>
                </a:r>
                <a:r>
                  <a:rPr lang="en-US" sz="1700" dirty="0"/>
                  <a:t>node </a:t>
                </a:r>
                <a14:m>
                  <m:oMath xmlns:m="http://schemas.openxmlformats.org/officeDocument/2006/math" xmlns="">
                    <m:r>
                      <a:rPr lang="en-US" sz="1700" b="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700" dirty="0" smtClean="0"/>
                  <a:t>, </a:t>
                </a:r>
                <a:r>
                  <a:rPr lang="en-US" sz="1700" dirty="0"/>
                  <a:t>remove </a:t>
                </a:r>
                <a14:m>
                  <m:oMath xmlns:m="http://schemas.openxmlformats.org/officeDocument/2006/math" xmlns="">
                    <m:r>
                      <a:rPr lang="en-US" sz="1700" b="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700" dirty="0" smtClean="0"/>
                  <a:t> </a:t>
                </a:r>
                <a:r>
                  <a:rPr lang="en-US" sz="1700" dirty="0"/>
                  <a:t>from </a:t>
                </a:r>
                <a14:m>
                  <m:oMath xmlns:m="http://schemas.openxmlformats.org/officeDocument/2006/math" xmlns="">
                    <m:r>
                      <a:rPr lang="en-US" sz="17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1700" dirty="0"/>
                  <a:t> </a:t>
                </a:r>
                <a:r>
                  <a:rPr lang="en-US" sz="1700" dirty="0" smtClean="0"/>
                  <a:t>and continue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419600"/>
                <a:ext cx="8077200" cy="2133600"/>
              </a:xfrm>
              <a:blipFill rotWithShape="1">
                <a:blip r:embed="rId3"/>
                <a:stretch>
                  <a:fillRect l="-75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576605" y="343721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343721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10005" y="343721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29211" y="313241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29211" y="381821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>
            <a:stCxn id="6" idx="6"/>
            <a:endCxn id="5" idx="2"/>
          </p:cNvCxnSpPr>
          <p:nvPr/>
        </p:nvCxnSpPr>
        <p:spPr>
          <a:xfrm flipV="1">
            <a:off x="2195605" y="3520345"/>
            <a:ext cx="381000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6"/>
            <a:endCxn id="7" idx="2"/>
          </p:cNvCxnSpPr>
          <p:nvPr/>
        </p:nvCxnSpPr>
        <p:spPr>
          <a:xfrm>
            <a:off x="2714810" y="3520345"/>
            <a:ext cx="39519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8" idx="4"/>
          </p:cNvCxnSpPr>
          <p:nvPr/>
        </p:nvCxnSpPr>
        <p:spPr>
          <a:xfrm flipV="1">
            <a:off x="3698314" y="3298672"/>
            <a:ext cx="0" cy="5195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8" idx="2"/>
          </p:cNvCxnSpPr>
          <p:nvPr/>
        </p:nvCxnSpPr>
        <p:spPr>
          <a:xfrm flipV="1">
            <a:off x="3227970" y="3215545"/>
            <a:ext cx="401241" cy="24602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9" idx="2"/>
          </p:cNvCxnSpPr>
          <p:nvPr/>
        </p:nvCxnSpPr>
        <p:spPr>
          <a:xfrm>
            <a:off x="3227970" y="3579126"/>
            <a:ext cx="401241" cy="322219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9102" y="2915534"/>
            <a:ext cx="875213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Blossom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776816" y="28466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16" y="2846634"/>
                <a:ext cx="4572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4300816" y="3619502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658221" y="3536374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39016" y="353637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91621" y="3536375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Connector 44"/>
          <p:cNvCxnSpPr>
            <a:stCxn id="43" idx="6"/>
            <a:endCxn id="42" idx="2"/>
          </p:cNvCxnSpPr>
          <p:nvPr/>
        </p:nvCxnSpPr>
        <p:spPr>
          <a:xfrm flipV="1">
            <a:off x="5277221" y="3619502"/>
            <a:ext cx="381000" cy="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6"/>
            <a:endCxn id="44" idx="2"/>
          </p:cNvCxnSpPr>
          <p:nvPr/>
        </p:nvCxnSpPr>
        <p:spPr>
          <a:xfrm>
            <a:off x="5796426" y="3619502"/>
            <a:ext cx="39519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5800" y="1432482"/>
                <a:ext cx="3733800" cy="138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Primal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Max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𝑢𝑣</m:t>
                            </m:r>
                          </m:sub>
                        </m:sSub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=1 ∀</m:t>
                      </m:r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≥1 ∀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𝒪</m:t>
                    </m:r>
                  </m:oMath>
                </a14:m>
                <a:endParaRPr lang="en-US" sz="1600" b="0" dirty="0" smtClean="0"/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32482"/>
                <a:ext cx="3733800" cy="1386918"/>
              </a:xfrm>
              <a:prstGeom prst="rect">
                <a:avLst/>
              </a:prstGeom>
              <a:blipFill rotWithShape="1">
                <a:blip r:embed="rId7"/>
                <a:stretch>
                  <a:fillRect t="-10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886200" y="1371600"/>
                <a:ext cx="4191000" cy="145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0" u="sng" dirty="0" smtClean="0">
                    <a:solidFill>
                      <a:srgbClr val="002060"/>
                    </a:solidFill>
                  </a:rPr>
                  <a:t>Dual</a:t>
                </a:r>
                <a:r>
                  <a:rPr lang="en-US" sz="1600" b="0" dirty="0" smtClean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sz="1600" b="0" u="sng" dirty="0" smtClean="0">
                  <a:solidFill>
                    <a:srgbClr val="002060"/>
                  </a:solidFill>
                </a:endParaRPr>
              </a:p>
              <a:p>
                <a:r>
                  <a:rPr lang="en-US" sz="1600" b="0" dirty="0" smtClean="0"/>
                  <a:t>                               Min </a:t>
                </a:r>
                <a14:m>
                  <m:oMath xmlns:m="http://schemas.openxmlformats.org/officeDocument/2006/math" xmlns="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∪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𝒪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Π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b="0" dirty="0" smtClean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𝒪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Π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) ∀</m:t>
                      </m:r>
                      <m:r>
                        <a:rPr lang="en-US" sz="1600" b="0" i="1" smtClean="0">
                          <a:latin typeface="Cambria Math"/>
                        </a:rPr>
                        <m:t>𝑢𝑣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r>
                        <a:rPr lang="en-US" sz="16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1600" b="0" dirty="0" smtClean="0"/>
              </a:p>
              <a:p>
                <a:r>
                  <a:rPr lang="en-US" sz="1600" b="0" dirty="0" smtClean="0"/>
                  <a:t>                                   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Π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≥0 ∀ </m:t>
                    </m:r>
                    <m:r>
                      <a:rPr lang="en-US" sz="1600" b="0" i="1" smtClean="0">
                        <a:latin typeface="Cambria Math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𝒪</m:t>
                    </m:r>
                  </m:oMath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371600"/>
                <a:ext cx="4191000" cy="1455014"/>
              </a:xfrm>
              <a:prstGeom prst="rect">
                <a:avLst/>
              </a:prstGeom>
              <a:blipFill rotWithShape="1">
                <a:blip r:embed="rId8"/>
                <a:stretch>
                  <a:fillRect t="-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947052" y="3516574"/>
            <a:ext cx="1190810" cy="228599"/>
            <a:chOff x="28390" y="3357923"/>
            <a:chExt cx="1190810" cy="228599"/>
          </a:xfrm>
        </p:grpSpPr>
        <p:sp>
          <p:nvSpPr>
            <p:cNvPr id="56" name="Oval 55"/>
            <p:cNvSpPr/>
            <p:nvPr/>
          </p:nvSpPr>
          <p:spPr>
            <a:xfrm>
              <a:off x="509494" y="3357923"/>
              <a:ext cx="214405" cy="2285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47595" y="3389096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8390" y="3389097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080995" y="3389097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0" name="Straight Connector 59"/>
            <p:cNvCxnSpPr>
              <a:stCxn id="58" idx="6"/>
              <a:endCxn id="57" idx="2"/>
            </p:cNvCxnSpPr>
            <p:nvPr/>
          </p:nvCxnSpPr>
          <p:spPr>
            <a:xfrm flipV="1">
              <a:off x="166595" y="3472224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6"/>
              <a:endCxn id="59" idx="2"/>
            </p:cNvCxnSpPr>
            <p:nvPr/>
          </p:nvCxnSpPr>
          <p:spPr>
            <a:xfrm>
              <a:off x="685800" y="3472224"/>
              <a:ext cx="39519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326147" y="2951866"/>
            <a:ext cx="1812078" cy="1335267"/>
            <a:chOff x="6521606" y="3709076"/>
            <a:chExt cx="1812078" cy="1335267"/>
          </a:xfrm>
        </p:grpSpPr>
        <p:sp>
          <p:nvSpPr>
            <p:cNvPr id="79" name="Oval 78"/>
            <p:cNvSpPr/>
            <p:nvPr/>
          </p:nvSpPr>
          <p:spPr>
            <a:xfrm>
              <a:off x="6797173" y="3748943"/>
              <a:ext cx="1225211" cy="1295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6661582" y="3709076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582" y="3709076"/>
                  <a:ext cx="45720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/>
            <p:cNvSpPr/>
            <p:nvPr/>
          </p:nvSpPr>
          <p:spPr>
            <a:xfrm>
              <a:off x="7662079" y="4299046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21606" y="4313516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8195479" y="4299047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6" name="Straight Connector 65"/>
            <p:cNvCxnSpPr>
              <a:stCxn id="64" idx="6"/>
              <a:endCxn id="68" idx="2"/>
            </p:cNvCxnSpPr>
            <p:nvPr/>
          </p:nvCxnSpPr>
          <p:spPr>
            <a:xfrm flipV="1">
              <a:off x="6659811" y="4053745"/>
              <a:ext cx="510086" cy="342899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3" idx="6"/>
              <a:endCxn id="65" idx="2"/>
            </p:cNvCxnSpPr>
            <p:nvPr/>
          </p:nvCxnSpPr>
          <p:spPr>
            <a:xfrm>
              <a:off x="7800284" y="4382174"/>
              <a:ext cx="395195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7169897" y="3970617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169897" y="4656417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0" name="Straight Connector 69"/>
            <p:cNvCxnSpPr>
              <a:stCxn id="69" idx="0"/>
              <a:endCxn id="68" idx="4"/>
            </p:cNvCxnSpPr>
            <p:nvPr/>
          </p:nvCxnSpPr>
          <p:spPr>
            <a:xfrm flipV="1">
              <a:off x="7239000" y="4136872"/>
              <a:ext cx="0" cy="5195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8" idx="6"/>
              <a:endCxn id="63" idx="1"/>
            </p:cNvCxnSpPr>
            <p:nvPr/>
          </p:nvCxnSpPr>
          <p:spPr>
            <a:xfrm>
              <a:off x="7308102" y="4053745"/>
              <a:ext cx="374217" cy="26964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3" idx="3"/>
              <a:endCxn id="69" idx="6"/>
            </p:cNvCxnSpPr>
            <p:nvPr/>
          </p:nvCxnSpPr>
          <p:spPr>
            <a:xfrm flipH="1">
              <a:off x="7308102" y="4440954"/>
              <a:ext cx="374217" cy="29859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11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89"/>
    </mc:Choice>
    <mc:Fallback xmlns="">
      <p:transition spd="slow" advTm="7248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24" grpId="0" animBg="1"/>
      <p:bldP spid="24" grpId="1" animBg="1"/>
      <p:bldP spid="5" grpId="0" animBg="1"/>
      <p:bldP spid="6" grpId="0" animBg="1"/>
      <p:bldP spid="7" grpId="0" animBg="1"/>
      <p:bldP spid="8" grpId="0" animBg="1"/>
      <p:bldP spid="9" grpId="0" animBg="1"/>
      <p:bldP spid="25" grpId="0"/>
      <p:bldP spid="25" grpId="1"/>
      <p:bldP spid="38" grpId="0"/>
      <p:bldP spid="38" grpId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Edmonds’ Algorithm (Non-bipartite)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Proof of optimality:</a:t>
                </a:r>
                <a:r>
                  <a:rPr lang="en-US" sz="2000" dirty="0" smtClean="0"/>
                  <a:t> Complementary slackness</a:t>
                </a:r>
              </a:p>
              <a:p>
                <a:r>
                  <a:rPr lang="en-US" sz="2000" u="sng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Proof of poly-time:</a:t>
                </a:r>
                <a:r>
                  <a:rPr lang="en-US" sz="2000" dirty="0" smtClean="0"/>
                  <a:t> </a:t>
                </a:r>
              </a:p>
              <a:p>
                <a:pPr lvl="1"/>
                <a:r>
                  <a:rPr lang="en-US" sz="1800" dirty="0" smtClean="0"/>
                  <a:t>If a set S is shrunk, then it is never </a:t>
                </a:r>
                <a:r>
                  <a:rPr lang="en-US" sz="1800" dirty="0" err="1" smtClean="0"/>
                  <a:t>deshrunk</a:t>
                </a:r>
                <a:r>
                  <a:rPr lang="en-US" sz="1800" dirty="0" smtClean="0"/>
                  <a:t> before the next augmentation</a:t>
                </a:r>
              </a:p>
              <a:p>
                <a:pPr lvl="1"/>
                <a:r>
                  <a:rPr lang="en-US" sz="1800" dirty="0" smtClean="0"/>
                  <a:t>Number of steps between any two primal-augmentation is </a:t>
                </a:r>
                <a14:m>
                  <m:oMath xmlns:m="http://schemas.openxmlformats.org/officeDocument/2006/math" xmlns="">
                    <m:r>
                      <a:rPr lang="en-US" sz="1800" i="1" dirty="0" smtClean="0">
                        <a:latin typeface="Cambria Math"/>
                      </a:rPr>
                      <m:t>𝑂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600" dirty="0" smtClean="0"/>
                  <a:t>Between primal-augmentations, the algorithm can </a:t>
                </a:r>
              </a:p>
              <a:p>
                <a:pPr marL="868680" lvl="3" indent="0">
                  <a:buNone/>
                </a:pPr>
                <a:r>
                  <a:rPr lang="en-US" sz="1600" dirty="0" smtClean="0"/>
                  <a:t>- Either grow alternating tree</a:t>
                </a:r>
              </a:p>
              <a:p>
                <a:pPr marL="868680" lvl="3" indent="0">
                  <a:buNone/>
                </a:pPr>
                <a:r>
                  <a:rPr lang="en-US" sz="1600" dirty="0" smtClean="0"/>
                  <a:t>- Or shrink a blossom</a:t>
                </a:r>
              </a:p>
              <a:p>
                <a:pPr marL="868680" lvl="3" indent="0">
                  <a:buNone/>
                </a:pPr>
                <a:r>
                  <a:rPr lang="en-US" sz="1600" dirty="0" smtClean="0"/>
                  <a:t>- Or </a:t>
                </a:r>
                <a:r>
                  <a:rPr lang="en-US" sz="1600" dirty="0" err="1" smtClean="0"/>
                  <a:t>deshrink</a:t>
                </a:r>
                <a:r>
                  <a:rPr lang="en-US" sz="1600" dirty="0" smtClean="0"/>
                  <a:t> a blossom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572000"/>
              </a:xfrm>
              <a:blipFill rotWithShape="1">
                <a:blip r:embed="rId5"/>
                <a:stretch>
                  <a:fillRect l="-305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65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51"/>
    </mc:Choice>
    <mc:Fallback xmlns="">
      <p:transition spd="slow" advTm="522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Plane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sz="2400" b="1" dirty="0" smtClean="0"/>
                  <a:t>Starting LP.</a:t>
                </a:r>
                <a:r>
                  <a:rPr lang="en-US" sz="2400" dirty="0" smtClean="0"/>
                  <a:t> Start with the LP relaxation of the given IP to obtain basic optimal solution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en-US" sz="2400" dirty="0" smtClean="0"/>
                  <a:t>Repeat until </a:t>
                </a:r>
                <a14:m>
                  <m:oMath xmlns:m="http://schemas.openxmlformats.org/officeDocument/2006/math" xmlns="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is integral:</a:t>
                </a:r>
              </a:p>
              <a:p>
                <a:pPr marL="731520" lvl="1" indent="-457200">
                  <a:lnSpc>
                    <a:spcPct val="120000"/>
                  </a:lnSpc>
                  <a:buAutoNum type="alphaLcPeriod"/>
                </a:pPr>
                <a:r>
                  <a:rPr lang="en-US" sz="2000" b="1" dirty="0" smtClean="0"/>
                  <a:t>Add Cuts.</a:t>
                </a:r>
                <a:r>
                  <a:rPr lang="en-US" sz="2000" dirty="0" smtClean="0"/>
                  <a:t> Find a linear inequality that is valid for the convex hull of integer solutions but violated by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and add it to the LP</a:t>
                </a:r>
              </a:p>
              <a:p>
                <a:pPr marL="731520" lvl="1" indent="-457200">
                  <a:lnSpc>
                    <a:spcPct val="120000"/>
                  </a:lnSpc>
                  <a:buAutoNum type="alphaLcPeriod"/>
                </a:pPr>
                <a:r>
                  <a:rPr lang="en-US" sz="2000" b="1" dirty="0" smtClean="0"/>
                  <a:t>Re-solve LP.</a:t>
                </a:r>
                <a:r>
                  <a:rPr lang="en-US" sz="2000" dirty="0" smtClean="0"/>
                  <a:t> Obtain basic optimal solution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5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823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0"/>
    </mc:Choice>
    <mc:Fallback xmlns="">
      <p:transition spd="slow" advTm="2512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Half-Integral Primal-Dual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3733800" cy="762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Edmonds’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Algorithm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19200"/>
            <a:ext cx="3733800" cy="762000"/>
          </a:xfrm>
        </p:spPr>
        <p:txBody>
          <a:bodyPr/>
          <a:lstStyle/>
          <a:p>
            <a:r>
              <a:rPr lang="en-US" dirty="0"/>
              <a:t>Half-Integral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247900"/>
            <a:ext cx="4038600" cy="34671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/>
              <a:t>Intermediate Primal </a:t>
            </a:r>
            <a:r>
              <a:rPr lang="en-US" sz="1700" dirty="0" smtClean="0"/>
              <a:t>– </a:t>
            </a:r>
            <a:r>
              <a:rPr lang="en-US" sz="1700" dirty="0"/>
              <a:t>integral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Unique way to augment primal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/>
              <a:t>Build an alternating tree </a:t>
            </a:r>
            <a:r>
              <a:rPr lang="en-US" sz="1700" dirty="0" smtClean="0"/>
              <a:t>using tight edges and </a:t>
            </a:r>
            <a:r>
              <a:rPr lang="en-US" sz="1700" dirty="0"/>
              <a:t>repeatedly attempt to augment primal and change dual values until there are no more exposed </a:t>
            </a:r>
            <a:r>
              <a:rPr lang="en-US" sz="1700" dirty="0" smtClean="0"/>
              <a:t>nodes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 err="1" smtClean="0"/>
              <a:t>Deshrink</a:t>
            </a:r>
            <a:r>
              <a:rPr lang="en-US" sz="1700" dirty="0" smtClean="0"/>
              <a:t> </a:t>
            </a:r>
            <a:r>
              <a:rPr lang="en-US" sz="1700" dirty="0"/>
              <a:t>if dual value on a set decreases to zero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 smtClean="0"/>
              <a:t>Shrink </a:t>
            </a:r>
            <a:r>
              <a:rPr lang="en-US" sz="1700" dirty="0"/>
              <a:t>if a set forms a </a:t>
            </a:r>
            <a:r>
              <a:rPr lang="en-US" sz="1700" dirty="0" smtClean="0"/>
              <a:t>blossom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2209800"/>
            <a:ext cx="4038600" cy="3352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Intermediate Primal – </a:t>
            </a:r>
            <a:r>
              <a:rPr lang="en-US" sz="1700" dirty="0" smtClean="0">
                <a:solidFill>
                  <a:srgbClr val="FF0000"/>
                </a:solidFill>
              </a:rPr>
              <a:t>half-integral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rgbClr val="FF0000"/>
                </a:solidFill>
              </a:rPr>
              <a:t>3 ways</a:t>
            </a:r>
            <a:r>
              <a:rPr lang="en-US" sz="1700" dirty="0" smtClean="0"/>
              <a:t> to augment primal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Build an alternating tree using tight edges and repeatedly attempt to augment primal and change dual values until there are no more exposed nodes</a:t>
            </a:r>
          </a:p>
          <a:p>
            <a:pPr>
              <a:lnSpc>
                <a:spcPct val="120000"/>
              </a:lnSpc>
            </a:pPr>
            <a:r>
              <a:rPr lang="en-US" sz="1700" dirty="0" err="1" smtClean="0"/>
              <a:t>Deshrink</a:t>
            </a:r>
            <a:r>
              <a:rPr lang="en-US" sz="1700" dirty="0" smtClean="0"/>
              <a:t> if dual value on a set decreases to zero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rgbClr val="FF0000"/>
                </a:solidFill>
              </a:rPr>
              <a:t>Augment primal</a:t>
            </a:r>
            <a:r>
              <a:rPr lang="en-US" sz="1700" dirty="0" smtClean="0"/>
              <a:t> if a set forms a blossom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9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13"/>
    </mc:Choice>
    <mc:Fallback xmlns="">
      <p:transition spd="slow" advTm="8821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Half-Integral Primal-Dual Algorithm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4795" y="2209800"/>
            <a:ext cx="2791010" cy="171728"/>
            <a:chOff x="1004795" y="2209800"/>
            <a:chExt cx="2791010" cy="171728"/>
          </a:xfrm>
        </p:grpSpPr>
        <p:sp>
          <p:nvSpPr>
            <p:cNvPr id="7" name="Oval 6"/>
            <p:cNvSpPr/>
            <p:nvPr/>
          </p:nvSpPr>
          <p:spPr>
            <a:xfrm>
              <a:off x="1524000" y="221527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04795" y="221527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76605" y="22098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57400" y="220980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21527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38395" y="221527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607298" y="2298400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14810" y="2298400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6"/>
              <a:endCxn id="7" idx="2"/>
            </p:cNvCxnSpPr>
            <p:nvPr/>
          </p:nvCxnSpPr>
          <p:spPr>
            <a:xfrm flipV="1">
              <a:off x="1143000" y="2298399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8" idx="6"/>
              <a:endCxn id="17" idx="2"/>
            </p:cNvCxnSpPr>
            <p:nvPr/>
          </p:nvCxnSpPr>
          <p:spPr>
            <a:xfrm flipV="1">
              <a:off x="3276600" y="2298400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6"/>
              <a:endCxn id="15" idx="2"/>
            </p:cNvCxnSpPr>
            <p:nvPr/>
          </p:nvCxnSpPr>
          <p:spPr>
            <a:xfrm flipV="1">
              <a:off x="2195605" y="2292928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 flipV="1">
            <a:off x="4267200" y="2298400"/>
            <a:ext cx="762000" cy="1"/>
          </a:xfrm>
          <a:prstGeom prst="line">
            <a:avLst/>
          </a:prstGeom>
          <a:ln w="57150">
            <a:solidFill>
              <a:srgbClr val="A4593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605185" y="2209801"/>
            <a:ext cx="2791010" cy="171728"/>
            <a:chOff x="5605185" y="2209801"/>
            <a:chExt cx="2791010" cy="171728"/>
          </a:xfrm>
        </p:grpSpPr>
        <p:sp>
          <p:nvSpPr>
            <p:cNvPr id="58" name="Oval 57"/>
            <p:cNvSpPr/>
            <p:nvPr/>
          </p:nvSpPr>
          <p:spPr>
            <a:xfrm>
              <a:off x="6124390" y="221527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605185" y="221527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176995" y="220980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657790" y="220980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257990" y="221527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738785" y="221527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4" name="Straight Connector 63"/>
            <p:cNvCxnSpPr>
              <a:stCxn id="58" idx="6"/>
              <a:endCxn id="61" idx="2"/>
            </p:cNvCxnSpPr>
            <p:nvPr/>
          </p:nvCxnSpPr>
          <p:spPr>
            <a:xfrm flipV="1">
              <a:off x="6262595" y="2292930"/>
              <a:ext cx="395195" cy="547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0" idx="6"/>
              <a:endCxn id="63" idx="2"/>
            </p:cNvCxnSpPr>
            <p:nvPr/>
          </p:nvCxnSpPr>
          <p:spPr>
            <a:xfrm>
              <a:off x="7315200" y="2292929"/>
              <a:ext cx="423585" cy="547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43389" y="2298401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807888" y="2292928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95994" y="2298401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590989" y="4495800"/>
            <a:ext cx="2271805" cy="852055"/>
            <a:chOff x="5605184" y="3124200"/>
            <a:chExt cx="2271805" cy="852055"/>
          </a:xfrm>
        </p:grpSpPr>
        <p:sp>
          <p:nvSpPr>
            <p:cNvPr id="69" name="Oval 68"/>
            <p:cNvSpPr/>
            <p:nvPr/>
          </p:nvSpPr>
          <p:spPr>
            <a:xfrm>
              <a:off x="6124389" y="34289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605184" y="3429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176994" y="34289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657789" y="3429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738784" y="31242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738784" y="3810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674287" y="3512126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6"/>
              <a:endCxn id="72" idx="2"/>
            </p:cNvCxnSpPr>
            <p:nvPr/>
          </p:nvCxnSpPr>
          <p:spPr>
            <a:xfrm>
              <a:off x="6262594" y="3512127"/>
              <a:ext cx="395195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1" idx="7"/>
              <a:endCxn id="73" idx="2"/>
            </p:cNvCxnSpPr>
            <p:nvPr/>
          </p:nvCxnSpPr>
          <p:spPr>
            <a:xfrm flipV="1">
              <a:off x="7294959" y="3207328"/>
              <a:ext cx="443825" cy="24601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5"/>
              <a:endCxn id="74" idx="2"/>
            </p:cNvCxnSpPr>
            <p:nvPr/>
          </p:nvCxnSpPr>
          <p:spPr>
            <a:xfrm>
              <a:off x="7294959" y="3570907"/>
              <a:ext cx="443825" cy="32222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4" idx="0"/>
              <a:endCxn id="73" idx="4"/>
            </p:cNvCxnSpPr>
            <p:nvPr/>
          </p:nvCxnSpPr>
          <p:spPr>
            <a:xfrm flipV="1">
              <a:off x="7807887" y="3290455"/>
              <a:ext cx="0" cy="5195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95993" y="3512127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V="1">
            <a:off x="4253005" y="4870726"/>
            <a:ext cx="762000" cy="1"/>
          </a:xfrm>
          <a:prstGeom prst="line">
            <a:avLst/>
          </a:prstGeom>
          <a:ln w="57150">
            <a:solidFill>
              <a:srgbClr val="A4593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267203" y="3506352"/>
            <a:ext cx="762000" cy="1"/>
          </a:xfrm>
          <a:prstGeom prst="line">
            <a:avLst/>
          </a:prstGeom>
          <a:ln w="57150">
            <a:solidFill>
              <a:srgbClr val="A4593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04797" y="3124199"/>
            <a:ext cx="1710016" cy="852055"/>
            <a:chOff x="1004794" y="4571999"/>
            <a:chExt cx="1710016" cy="852055"/>
          </a:xfrm>
        </p:grpSpPr>
        <p:sp>
          <p:nvSpPr>
            <p:cNvPr id="25" name="Oval 24"/>
            <p:cNvSpPr/>
            <p:nvPr/>
          </p:nvSpPr>
          <p:spPr>
            <a:xfrm>
              <a:off x="1523999" y="48767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04794" y="48768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57399" y="48768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576605" y="45719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6605" y="52577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Straight Connector 37"/>
            <p:cNvCxnSpPr>
              <a:stCxn id="26" idx="6"/>
              <a:endCxn id="25" idx="2"/>
            </p:cNvCxnSpPr>
            <p:nvPr/>
          </p:nvCxnSpPr>
          <p:spPr>
            <a:xfrm flipV="1">
              <a:off x="1142999" y="4959927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28" idx="2"/>
            </p:cNvCxnSpPr>
            <p:nvPr/>
          </p:nvCxnSpPr>
          <p:spPr>
            <a:xfrm>
              <a:off x="1600200" y="4959926"/>
              <a:ext cx="457199" cy="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0"/>
            </p:cNvCxnSpPr>
            <p:nvPr/>
          </p:nvCxnSpPr>
          <p:spPr>
            <a:xfrm flipH="1" flipV="1">
              <a:off x="2645707" y="4719783"/>
              <a:ext cx="1" cy="538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8" idx="7"/>
              <a:endCxn id="29" idx="2"/>
            </p:cNvCxnSpPr>
            <p:nvPr/>
          </p:nvCxnSpPr>
          <p:spPr>
            <a:xfrm flipV="1">
              <a:off x="2175364" y="4655127"/>
              <a:ext cx="401241" cy="24602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28" idx="5"/>
              <a:endCxn id="30" idx="2"/>
            </p:cNvCxnSpPr>
            <p:nvPr/>
          </p:nvCxnSpPr>
          <p:spPr>
            <a:xfrm>
              <a:off x="2175364" y="5018708"/>
              <a:ext cx="401241" cy="322219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 Placeholder 3"/>
          <p:cNvSpPr txBox="1">
            <a:spLocks/>
          </p:cNvSpPr>
          <p:nvPr/>
        </p:nvSpPr>
        <p:spPr>
          <a:xfrm>
            <a:off x="3204887" y="1435100"/>
            <a:ext cx="3220754" cy="5461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Primal Augmentations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605184" y="2951066"/>
            <a:ext cx="1958629" cy="1131695"/>
            <a:chOff x="5605184" y="2951066"/>
            <a:chExt cx="1958629" cy="1131695"/>
          </a:xfrm>
        </p:grpSpPr>
        <p:grpSp>
          <p:nvGrpSpPr>
            <p:cNvPr id="12" name="Group 11"/>
            <p:cNvGrpSpPr/>
            <p:nvPr/>
          </p:nvGrpSpPr>
          <p:grpSpPr>
            <a:xfrm>
              <a:off x="5605184" y="3124199"/>
              <a:ext cx="1710016" cy="852055"/>
              <a:chOff x="5605181" y="4571999"/>
              <a:chExt cx="1710016" cy="852055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6124386" y="48767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605181" y="48768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657786" y="48768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176992" y="45719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176992" y="52577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5674285" y="4954152"/>
                <a:ext cx="4501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1" idx="6"/>
                <a:endCxn id="83" idx="2"/>
              </p:cNvCxnSpPr>
              <p:nvPr/>
            </p:nvCxnSpPr>
            <p:spPr>
              <a:xfrm>
                <a:off x="6262591" y="4959927"/>
                <a:ext cx="395195" cy="1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0"/>
              </p:cNvCxnSpPr>
              <p:nvPr/>
            </p:nvCxnSpPr>
            <p:spPr>
              <a:xfrm flipH="1" flipV="1">
                <a:off x="7246094" y="4719783"/>
                <a:ext cx="1" cy="538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3" idx="7"/>
                <a:endCxn id="84" idx="2"/>
              </p:cNvCxnSpPr>
              <p:nvPr/>
            </p:nvCxnSpPr>
            <p:spPr>
              <a:xfrm flipV="1">
                <a:off x="6775751" y="4655127"/>
                <a:ext cx="401241" cy="2460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5"/>
                <a:endCxn id="85" idx="2"/>
              </p:cNvCxnSpPr>
              <p:nvPr/>
            </p:nvCxnSpPr>
            <p:spPr>
              <a:xfrm>
                <a:off x="6775751" y="5018708"/>
                <a:ext cx="401241" cy="3222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90660" y="2951066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60" y="2951066"/>
                  <a:ext cx="317715" cy="37927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46098" y="3351355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098" y="3351355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670648" y="3703490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8" y="3703490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90600" y="4322667"/>
            <a:ext cx="2487137" cy="1131695"/>
            <a:chOff x="990600" y="4322667"/>
            <a:chExt cx="2487137" cy="1131695"/>
          </a:xfrm>
        </p:grpSpPr>
        <p:grpSp>
          <p:nvGrpSpPr>
            <p:cNvPr id="13" name="Group 12"/>
            <p:cNvGrpSpPr/>
            <p:nvPr/>
          </p:nvGrpSpPr>
          <p:grpSpPr>
            <a:xfrm>
              <a:off x="990600" y="4495800"/>
              <a:ext cx="2271805" cy="852055"/>
              <a:chOff x="1004795" y="3124200"/>
              <a:chExt cx="2271805" cy="85205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524000" y="34289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04795" y="3429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576605" y="34289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57400" y="3429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38395" y="31242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395" y="3810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Connector 36"/>
              <p:cNvCxnSpPr>
                <a:stCxn id="20" idx="6"/>
                <a:endCxn id="19" idx="2"/>
              </p:cNvCxnSpPr>
              <p:nvPr/>
            </p:nvCxnSpPr>
            <p:spPr>
              <a:xfrm flipV="1">
                <a:off x="1143000" y="3512127"/>
                <a:ext cx="381000" cy="1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00200" y="3499126"/>
                <a:ext cx="4501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21" idx="7"/>
                <a:endCxn id="23" idx="2"/>
              </p:cNvCxnSpPr>
              <p:nvPr/>
            </p:nvCxnSpPr>
            <p:spPr>
              <a:xfrm flipV="1">
                <a:off x="2694570" y="3207328"/>
                <a:ext cx="443825" cy="2460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1" idx="5"/>
                <a:endCxn id="24" idx="2"/>
              </p:cNvCxnSpPr>
              <p:nvPr/>
            </p:nvCxnSpPr>
            <p:spPr>
              <a:xfrm>
                <a:off x="2694570" y="3570907"/>
                <a:ext cx="443825" cy="322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4" idx="0"/>
                <a:endCxn id="23" idx="4"/>
              </p:cNvCxnSpPr>
              <p:nvPr/>
            </p:nvCxnSpPr>
            <p:spPr>
              <a:xfrm flipV="1">
                <a:off x="3207498" y="3290455"/>
                <a:ext cx="0" cy="5195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2" idx="6"/>
                <a:endCxn id="21" idx="2"/>
              </p:cNvCxnSpPr>
              <p:nvPr/>
            </p:nvCxnSpPr>
            <p:spPr>
              <a:xfrm flipV="1">
                <a:off x="2195605" y="3512127"/>
                <a:ext cx="381000" cy="1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604584" y="4322667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584" y="4322667"/>
                  <a:ext cx="317715" cy="37927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3160022" y="4722956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22" y="4722956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584572" y="5075091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572" y="5075091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35964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18"/>
    </mc:Choice>
    <mc:Fallback xmlns="">
      <p:transition spd="slow" advTm="753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Half-Integral Primal-Dual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3733800" cy="762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Edmonds’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Algorithm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19200"/>
            <a:ext cx="3733800" cy="762000"/>
          </a:xfrm>
        </p:spPr>
        <p:txBody>
          <a:bodyPr/>
          <a:lstStyle/>
          <a:p>
            <a:r>
              <a:rPr lang="en-US" dirty="0"/>
              <a:t>Half-Integral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2247900"/>
            <a:ext cx="4038600" cy="36195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/>
              <a:t>Intermediate Primal </a:t>
            </a:r>
            <a:r>
              <a:rPr lang="en-US" sz="1700" dirty="0" smtClean="0"/>
              <a:t>– integral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Unique </a:t>
            </a: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way to augment </a:t>
            </a:r>
            <a:r>
              <a:rPr lang="en-US" sz="17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primal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 smtClean="0"/>
              <a:t>Build </a:t>
            </a:r>
            <a:r>
              <a:rPr lang="en-US" sz="1700" dirty="0"/>
              <a:t>an alternating tree </a:t>
            </a:r>
            <a:r>
              <a:rPr lang="en-US" sz="1700" dirty="0" smtClean="0"/>
              <a:t>using tight edges and </a:t>
            </a:r>
            <a:r>
              <a:rPr lang="en-US" sz="1700" dirty="0"/>
              <a:t>repeatedly attempt to augment primal and change dual values </a:t>
            </a:r>
            <a:r>
              <a:rPr lang="en-US" sz="1700" dirty="0" smtClean="0"/>
              <a:t>until </a:t>
            </a:r>
            <a:r>
              <a:rPr lang="en-US" sz="1700" dirty="0"/>
              <a:t>there are no more exposed </a:t>
            </a:r>
            <a:r>
              <a:rPr lang="en-US" sz="1700" dirty="0" smtClean="0"/>
              <a:t>nodes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 err="1" smtClean="0"/>
              <a:t>Deshrink</a:t>
            </a:r>
            <a:r>
              <a:rPr lang="en-US" sz="1700" dirty="0" smtClean="0"/>
              <a:t> </a:t>
            </a:r>
            <a:r>
              <a:rPr lang="en-US" sz="1700" dirty="0"/>
              <a:t>if dual value on a set decreases to </a:t>
            </a:r>
            <a:r>
              <a:rPr lang="en-US" sz="1700" dirty="0" smtClean="0"/>
              <a:t>zero</a:t>
            </a:r>
          </a:p>
          <a:p>
            <a:pPr>
              <a:lnSpc>
                <a:spcPct val="120000"/>
              </a:lnSpc>
              <a:buClr>
                <a:schemeClr val="accent3">
                  <a:lumMod val="50000"/>
                </a:schemeClr>
              </a:buClr>
            </a:pPr>
            <a:r>
              <a:rPr lang="en-US" sz="1700" dirty="0" smtClean="0"/>
              <a:t>Shrink </a:t>
            </a:r>
            <a:r>
              <a:rPr lang="en-US" sz="1700" dirty="0"/>
              <a:t>if a set forms a </a:t>
            </a:r>
            <a:r>
              <a:rPr lang="en-US" sz="1700" dirty="0" smtClean="0"/>
              <a:t>blossom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2209800"/>
            <a:ext cx="4038600" cy="3886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00" dirty="0" smtClean="0"/>
              <a:t>Intermediate Primal – </a:t>
            </a:r>
            <a:r>
              <a:rPr lang="en-US" sz="1700" dirty="0" smtClean="0">
                <a:solidFill>
                  <a:srgbClr val="FF0000"/>
                </a:solidFill>
              </a:rPr>
              <a:t>half-integral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rgbClr val="FF0000"/>
                </a:solidFill>
              </a:rPr>
              <a:t>3 ways</a:t>
            </a:r>
            <a:r>
              <a:rPr lang="en-US" sz="1700" dirty="0" smtClean="0"/>
              <a:t> to augment primal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Build an alternating tree using tight edges and repeatedly attempt to augment primal and change dual values until there are no more exposed nodes</a:t>
            </a:r>
          </a:p>
          <a:p>
            <a:pPr>
              <a:lnSpc>
                <a:spcPct val="120000"/>
              </a:lnSpc>
            </a:pPr>
            <a:r>
              <a:rPr lang="en-US" sz="1700" dirty="0" err="1" smtClean="0"/>
              <a:t>Deshrink</a:t>
            </a:r>
            <a:r>
              <a:rPr lang="en-US" sz="1700" dirty="0" smtClean="0"/>
              <a:t> if dual value on a set decreases to zero</a:t>
            </a:r>
          </a:p>
          <a:p>
            <a:pPr>
              <a:lnSpc>
                <a:spcPct val="120000"/>
              </a:lnSpc>
            </a:pPr>
            <a:r>
              <a:rPr lang="en-US" sz="1700" dirty="0" smtClean="0">
                <a:solidFill>
                  <a:srgbClr val="FF0000"/>
                </a:solidFill>
              </a:rPr>
              <a:t>Augment primal</a:t>
            </a:r>
            <a:r>
              <a:rPr lang="en-US" sz="1700" dirty="0" smtClean="0"/>
              <a:t> if a set forms a blossom</a:t>
            </a:r>
          </a:p>
          <a:p>
            <a:pPr>
              <a:lnSpc>
                <a:spcPct val="120000"/>
              </a:lnSpc>
            </a:pPr>
            <a:r>
              <a:rPr lang="en-US" sz="1700" dirty="0" smtClean="0"/>
              <a:t>After </a:t>
            </a:r>
            <a:r>
              <a:rPr lang="en-US" sz="1700" dirty="0"/>
              <a:t>covering all exposed </a:t>
            </a:r>
            <a:r>
              <a:rPr lang="en-US" sz="1700" dirty="0" smtClean="0"/>
              <a:t>nodes, </a:t>
            </a:r>
            <a:r>
              <a:rPr lang="en-US" sz="1700" dirty="0" smtClean="0">
                <a:solidFill>
                  <a:srgbClr val="FF0000"/>
                </a:solidFill>
              </a:rPr>
              <a:t>shrink all odd cycles to exposed nodes and proceed again </a:t>
            </a:r>
            <a:r>
              <a:rPr lang="en-US" sz="1700" dirty="0" smtClean="0"/>
              <a:t>until no more odd cycles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4681182" y="3057098"/>
            <a:ext cx="409433" cy="2251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887564" y="4299045"/>
            <a:ext cx="1325881" cy="1931425"/>
          </a:xfrm>
          <a:custGeom>
            <a:avLst/>
            <a:gdLst>
              <a:gd name="connsiteX0" fmla="*/ 1325881 w 1325881"/>
              <a:gd name="connsiteY0" fmla="*/ 1924334 h 1931425"/>
              <a:gd name="connsiteX1" fmla="*/ 588902 w 1325881"/>
              <a:gd name="connsiteY1" fmla="*/ 1869743 h 1931425"/>
              <a:gd name="connsiteX2" fmla="*/ 2048 w 1325881"/>
              <a:gd name="connsiteY2" fmla="*/ 1473958 h 1931425"/>
              <a:gd name="connsiteX3" fmla="*/ 793618 w 1325881"/>
              <a:gd name="connsiteY3" fmla="*/ 0 h 193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881" h="1931425">
                <a:moveTo>
                  <a:pt x="1325881" y="1924334"/>
                </a:moveTo>
                <a:cubicBezTo>
                  <a:pt x="1067711" y="1934570"/>
                  <a:pt x="809541" y="1944806"/>
                  <a:pt x="588902" y="1869743"/>
                </a:cubicBezTo>
                <a:cubicBezTo>
                  <a:pt x="368263" y="1794680"/>
                  <a:pt x="-32071" y="1785582"/>
                  <a:pt x="2048" y="1473958"/>
                </a:cubicBezTo>
                <a:cubicBezTo>
                  <a:pt x="36167" y="1162334"/>
                  <a:pt x="707182" y="181970"/>
                  <a:pt x="793618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3998372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Covering Phase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3429" y="5377934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Cycle Shrinking Phase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3352800" y="4183038"/>
            <a:ext cx="11977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67029" y="5562600"/>
            <a:ext cx="15859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8230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9"/>
    </mc:Choice>
    <mc:Fallback xmlns="">
      <p:transition spd="slow" advTm="550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15" grpId="0" animBg="1"/>
      <p:bldP spid="28" grpId="0" animBg="1"/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Half-Integral Primal-Dual Algorithm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4795" y="2209800"/>
            <a:ext cx="2791010" cy="171728"/>
            <a:chOff x="1004795" y="2209800"/>
            <a:chExt cx="2791010" cy="171728"/>
          </a:xfrm>
        </p:grpSpPr>
        <p:sp>
          <p:nvSpPr>
            <p:cNvPr id="7" name="Oval 6"/>
            <p:cNvSpPr/>
            <p:nvPr/>
          </p:nvSpPr>
          <p:spPr>
            <a:xfrm>
              <a:off x="1524000" y="221527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04795" y="221527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76605" y="22098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57400" y="220980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57600" y="221527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38395" y="221527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607298" y="2298400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14810" y="2298400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6"/>
              <a:endCxn id="7" idx="2"/>
            </p:cNvCxnSpPr>
            <p:nvPr/>
          </p:nvCxnSpPr>
          <p:spPr>
            <a:xfrm flipV="1">
              <a:off x="1143000" y="2298399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8" idx="6"/>
              <a:endCxn id="17" idx="2"/>
            </p:cNvCxnSpPr>
            <p:nvPr/>
          </p:nvCxnSpPr>
          <p:spPr>
            <a:xfrm flipV="1">
              <a:off x="3276600" y="2298400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6"/>
              <a:endCxn id="15" idx="2"/>
            </p:cNvCxnSpPr>
            <p:nvPr/>
          </p:nvCxnSpPr>
          <p:spPr>
            <a:xfrm flipV="1">
              <a:off x="2195605" y="2292928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 flipV="1">
            <a:off x="4267200" y="2298400"/>
            <a:ext cx="762000" cy="1"/>
          </a:xfrm>
          <a:prstGeom prst="line">
            <a:avLst/>
          </a:prstGeom>
          <a:ln w="57150">
            <a:solidFill>
              <a:srgbClr val="A4593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605185" y="2209801"/>
            <a:ext cx="2791010" cy="171728"/>
            <a:chOff x="5605185" y="2209801"/>
            <a:chExt cx="2791010" cy="171728"/>
          </a:xfrm>
        </p:grpSpPr>
        <p:sp>
          <p:nvSpPr>
            <p:cNvPr id="58" name="Oval 57"/>
            <p:cNvSpPr/>
            <p:nvPr/>
          </p:nvSpPr>
          <p:spPr>
            <a:xfrm>
              <a:off x="6124390" y="221527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605185" y="221527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176995" y="220980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657790" y="220980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257990" y="221527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738785" y="221527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4" name="Straight Connector 63"/>
            <p:cNvCxnSpPr>
              <a:stCxn id="58" idx="6"/>
              <a:endCxn id="61" idx="2"/>
            </p:cNvCxnSpPr>
            <p:nvPr/>
          </p:nvCxnSpPr>
          <p:spPr>
            <a:xfrm flipV="1">
              <a:off x="6262595" y="2292930"/>
              <a:ext cx="395195" cy="547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0" idx="6"/>
              <a:endCxn id="63" idx="2"/>
            </p:cNvCxnSpPr>
            <p:nvPr/>
          </p:nvCxnSpPr>
          <p:spPr>
            <a:xfrm>
              <a:off x="7315200" y="2292929"/>
              <a:ext cx="423585" cy="547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743389" y="2298401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807888" y="2292928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95994" y="2298401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590989" y="4495800"/>
            <a:ext cx="2271805" cy="852055"/>
            <a:chOff x="5605184" y="3124200"/>
            <a:chExt cx="2271805" cy="852055"/>
          </a:xfrm>
        </p:grpSpPr>
        <p:sp>
          <p:nvSpPr>
            <p:cNvPr id="69" name="Oval 68"/>
            <p:cNvSpPr/>
            <p:nvPr/>
          </p:nvSpPr>
          <p:spPr>
            <a:xfrm>
              <a:off x="6124389" y="34289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605184" y="3429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176994" y="34289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657789" y="3429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738784" y="31242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738784" y="3810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674287" y="3512126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6"/>
              <a:endCxn id="72" idx="2"/>
            </p:cNvCxnSpPr>
            <p:nvPr/>
          </p:nvCxnSpPr>
          <p:spPr>
            <a:xfrm>
              <a:off x="6262594" y="3512127"/>
              <a:ext cx="395195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1" idx="7"/>
              <a:endCxn id="73" idx="2"/>
            </p:cNvCxnSpPr>
            <p:nvPr/>
          </p:nvCxnSpPr>
          <p:spPr>
            <a:xfrm flipV="1">
              <a:off x="7294959" y="3207328"/>
              <a:ext cx="443825" cy="24601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5"/>
              <a:endCxn id="74" idx="2"/>
            </p:cNvCxnSpPr>
            <p:nvPr/>
          </p:nvCxnSpPr>
          <p:spPr>
            <a:xfrm>
              <a:off x="7294959" y="3570907"/>
              <a:ext cx="443825" cy="32222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4" idx="0"/>
              <a:endCxn id="73" idx="4"/>
            </p:cNvCxnSpPr>
            <p:nvPr/>
          </p:nvCxnSpPr>
          <p:spPr>
            <a:xfrm flipV="1">
              <a:off x="7807887" y="3290455"/>
              <a:ext cx="0" cy="51954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95993" y="3512127"/>
              <a:ext cx="450102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flipV="1">
            <a:off x="4253005" y="4870726"/>
            <a:ext cx="762000" cy="1"/>
          </a:xfrm>
          <a:prstGeom prst="line">
            <a:avLst/>
          </a:prstGeom>
          <a:ln w="57150">
            <a:solidFill>
              <a:srgbClr val="A4593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267203" y="3506352"/>
            <a:ext cx="762000" cy="1"/>
          </a:xfrm>
          <a:prstGeom prst="line">
            <a:avLst/>
          </a:prstGeom>
          <a:ln w="57150">
            <a:solidFill>
              <a:srgbClr val="A4593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04797" y="3124199"/>
            <a:ext cx="1710016" cy="852055"/>
            <a:chOff x="1004794" y="4571999"/>
            <a:chExt cx="1710016" cy="852055"/>
          </a:xfrm>
        </p:grpSpPr>
        <p:sp>
          <p:nvSpPr>
            <p:cNvPr id="25" name="Oval 24"/>
            <p:cNvSpPr/>
            <p:nvPr/>
          </p:nvSpPr>
          <p:spPr>
            <a:xfrm>
              <a:off x="1523999" y="48767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04794" y="48768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057399" y="48768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576605" y="45719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6605" y="5257799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" name="Straight Connector 37"/>
            <p:cNvCxnSpPr>
              <a:stCxn id="26" idx="6"/>
              <a:endCxn id="25" idx="2"/>
            </p:cNvCxnSpPr>
            <p:nvPr/>
          </p:nvCxnSpPr>
          <p:spPr>
            <a:xfrm flipV="1">
              <a:off x="1142999" y="4959927"/>
              <a:ext cx="381000" cy="1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28" idx="2"/>
            </p:cNvCxnSpPr>
            <p:nvPr/>
          </p:nvCxnSpPr>
          <p:spPr>
            <a:xfrm>
              <a:off x="1600200" y="4959926"/>
              <a:ext cx="457199" cy="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0"/>
            </p:cNvCxnSpPr>
            <p:nvPr/>
          </p:nvCxnSpPr>
          <p:spPr>
            <a:xfrm flipH="1" flipV="1">
              <a:off x="2645707" y="4719783"/>
              <a:ext cx="1" cy="5380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8" idx="7"/>
              <a:endCxn id="29" idx="2"/>
            </p:cNvCxnSpPr>
            <p:nvPr/>
          </p:nvCxnSpPr>
          <p:spPr>
            <a:xfrm flipV="1">
              <a:off x="2175364" y="4655127"/>
              <a:ext cx="401241" cy="24602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28" idx="5"/>
              <a:endCxn id="30" idx="2"/>
            </p:cNvCxnSpPr>
            <p:nvPr/>
          </p:nvCxnSpPr>
          <p:spPr>
            <a:xfrm>
              <a:off x="2175364" y="5018708"/>
              <a:ext cx="401241" cy="322219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 Placeholder 3"/>
          <p:cNvSpPr txBox="1">
            <a:spLocks/>
          </p:cNvSpPr>
          <p:nvPr/>
        </p:nvSpPr>
        <p:spPr>
          <a:xfrm>
            <a:off x="3204887" y="1435100"/>
            <a:ext cx="3220754" cy="5461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Primal Augmentations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605184" y="2951066"/>
            <a:ext cx="1958629" cy="1131695"/>
            <a:chOff x="5605184" y="2951066"/>
            <a:chExt cx="1958629" cy="1131695"/>
          </a:xfrm>
        </p:grpSpPr>
        <p:grpSp>
          <p:nvGrpSpPr>
            <p:cNvPr id="12" name="Group 11"/>
            <p:cNvGrpSpPr/>
            <p:nvPr/>
          </p:nvGrpSpPr>
          <p:grpSpPr>
            <a:xfrm>
              <a:off x="5605184" y="3124199"/>
              <a:ext cx="1710016" cy="852055"/>
              <a:chOff x="5605181" y="4571999"/>
              <a:chExt cx="1710016" cy="852055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6124386" y="48767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605181" y="48768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657786" y="48768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176992" y="45719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7176992" y="52577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5674285" y="4954152"/>
                <a:ext cx="4501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1" idx="6"/>
                <a:endCxn id="83" idx="2"/>
              </p:cNvCxnSpPr>
              <p:nvPr/>
            </p:nvCxnSpPr>
            <p:spPr>
              <a:xfrm>
                <a:off x="6262591" y="4959927"/>
                <a:ext cx="395195" cy="1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0"/>
              </p:cNvCxnSpPr>
              <p:nvPr/>
            </p:nvCxnSpPr>
            <p:spPr>
              <a:xfrm flipH="1" flipV="1">
                <a:off x="7246094" y="4719783"/>
                <a:ext cx="1" cy="538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83" idx="7"/>
                <a:endCxn id="84" idx="2"/>
              </p:cNvCxnSpPr>
              <p:nvPr/>
            </p:nvCxnSpPr>
            <p:spPr>
              <a:xfrm flipV="1">
                <a:off x="6775751" y="4655127"/>
                <a:ext cx="401241" cy="2460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83" idx="5"/>
                <a:endCxn id="85" idx="2"/>
              </p:cNvCxnSpPr>
              <p:nvPr/>
            </p:nvCxnSpPr>
            <p:spPr>
              <a:xfrm>
                <a:off x="6775751" y="5018708"/>
                <a:ext cx="401241" cy="3222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90660" y="2951066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60" y="2951066"/>
                  <a:ext cx="317715" cy="37927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46098" y="3351355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098" y="3351355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670648" y="3703490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8" y="3703490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90600" y="4322667"/>
            <a:ext cx="2487137" cy="1131695"/>
            <a:chOff x="990600" y="4322667"/>
            <a:chExt cx="2487137" cy="1131695"/>
          </a:xfrm>
        </p:grpSpPr>
        <p:grpSp>
          <p:nvGrpSpPr>
            <p:cNvPr id="13" name="Group 12"/>
            <p:cNvGrpSpPr/>
            <p:nvPr/>
          </p:nvGrpSpPr>
          <p:grpSpPr>
            <a:xfrm>
              <a:off x="990600" y="4495800"/>
              <a:ext cx="2271805" cy="852055"/>
              <a:chOff x="1004795" y="3124200"/>
              <a:chExt cx="2271805" cy="85205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524000" y="34289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04795" y="3429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576605" y="34289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57400" y="3429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38395" y="31242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138395" y="3810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" name="Straight Connector 36"/>
              <p:cNvCxnSpPr>
                <a:stCxn id="20" idx="6"/>
                <a:endCxn id="19" idx="2"/>
              </p:cNvCxnSpPr>
              <p:nvPr/>
            </p:nvCxnSpPr>
            <p:spPr>
              <a:xfrm flipV="1">
                <a:off x="1143000" y="3512127"/>
                <a:ext cx="381000" cy="1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00200" y="3499126"/>
                <a:ext cx="4501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21" idx="7"/>
                <a:endCxn id="23" idx="2"/>
              </p:cNvCxnSpPr>
              <p:nvPr/>
            </p:nvCxnSpPr>
            <p:spPr>
              <a:xfrm flipV="1">
                <a:off x="2694570" y="3207328"/>
                <a:ext cx="443825" cy="2460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1" idx="5"/>
                <a:endCxn id="24" idx="2"/>
              </p:cNvCxnSpPr>
              <p:nvPr/>
            </p:nvCxnSpPr>
            <p:spPr>
              <a:xfrm>
                <a:off x="2694570" y="3570907"/>
                <a:ext cx="443825" cy="322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4" idx="0"/>
                <a:endCxn id="23" idx="4"/>
              </p:cNvCxnSpPr>
              <p:nvPr/>
            </p:nvCxnSpPr>
            <p:spPr>
              <a:xfrm flipV="1">
                <a:off x="3207498" y="3290455"/>
                <a:ext cx="0" cy="5195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2" idx="6"/>
                <a:endCxn id="21" idx="2"/>
              </p:cNvCxnSpPr>
              <p:nvPr/>
            </p:nvCxnSpPr>
            <p:spPr>
              <a:xfrm flipV="1">
                <a:off x="2195605" y="3512127"/>
                <a:ext cx="381000" cy="1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604584" y="4322667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584" y="4322667"/>
                  <a:ext cx="317715" cy="37927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3160022" y="4722956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022" y="4722956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584572" y="5075091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572" y="5075091"/>
                  <a:ext cx="317715" cy="37927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4268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18"/>
    </mc:Choice>
    <mc:Fallback xmlns="">
      <p:transition spd="slow" advTm="753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Half-Integral Primal-Dual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399" y="1447799"/>
                <a:ext cx="8229601" cy="4646613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Optimality:</a:t>
                </a:r>
                <a:r>
                  <a:rPr lang="en-US" sz="2000" dirty="0" smtClean="0"/>
                  <a:t> Complementary slackness</a:t>
                </a:r>
              </a:p>
              <a:p>
                <a:r>
                  <a:rPr lang="en-US" sz="2000" u="sng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Poly-time convergence: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 smtClean="0"/>
                  <a:t>Each Node Covering Phase is poly-time</a:t>
                </a:r>
              </a:p>
              <a:p>
                <a:pPr marL="320040" lvl="1" indent="0">
                  <a:lnSpc>
                    <a:spcPct val="150000"/>
                  </a:lnSpc>
                  <a:buNone/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[consists </a:t>
                </a:r>
                <a:r>
                  <a:rPr lang="en-US" sz="1400" dirty="0"/>
                  <a:t>of primal augmentation, </a:t>
                </a:r>
                <a:r>
                  <a:rPr lang="en-US" sz="1400" dirty="0" err="1"/>
                  <a:t>deshrinking</a:t>
                </a:r>
                <a:r>
                  <a:rPr lang="en-US" sz="1400" dirty="0"/>
                  <a:t> or extension of alternating trees]</a:t>
                </a:r>
                <a:endParaRPr lang="en-US" sz="1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 smtClean="0"/>
                  <a:t>At the end of a Node Covering Phase,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 smtClean="0"/>
                  <a:t>the number of odd cycles in the primal is non-increasing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sz="1400" dirty="0" smtClean="0"/>
                  <a:t>if the number of odd cycles is non-</a:t>
                </a:r>
                <a:r>
                  <a:rPr lang="en-US" sz="1400" u="sng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decreasing</a:t>
                </a:r>
                <a:r>
                  <a:rPr lang="en-US" sz="1400" dirty="0" smtClean="0"/>
                  <a:t>, then any set that is shrunk stays shrunk</a:t>
                </a:r>
              </a:p>
              <a:p>
                <a:pPr marL="594360" lvl="2" indent="0">
                  <a:lnSpc>
                    <a:spcPct val="150000"/>
                  </a:lnSpc>
                  <a:buNone/>
                </a:pPr>
                <a:r>
                  <a:rPr lang="en-US" sz="1400" dirty="0"/>
                  <a:t> [similar to the even/odd parity argument for Edmonds’ algorithm]</a:t>
                </a:r>
                <a:endParaRPr lang="en-US" sz="1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 err="1" smtClean="0"/>
                  <a:t>Laminarity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 xmlns="">
                    <m:r>
                      <a:rPr lang="en-US" sz="1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1800" dirty="0" smtClean="0"/>
                  <a:t> the number of odd cycles should decrease in at most  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 Cycle Shrinking Phases</a:t>
                </a: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399" y="1447799"/>
                <a:ext cx="8229601" cy="4646613"/>
              </a:xfrm>
              <a:blipFill rotWithShape="1">
                <a:blip r:embed="rId5"/>
                <a:stretch>
                  <a:fillRect l="-296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69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98"/>
    </mc:Choice>
    <mc:Fallback xmlns="">
      <p:transition spd="slow" advTm="1656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0813" cy="30559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Implications </a:t>
            </a:r>
            <a:r>
              <a:rPr lang="en-US" sz="2000" smtClean="0"/>
              <a:t>of the </a:t>
            </a:r>
            <a:r>
              <a:rPr lang="en-US" sz="2000" dirty="0" smtClean="0"/>
              <a:t>Dual-based cut-retention procedure for other </a:t>
            </a:r>
            <a:br>
              <a:rPr lang="en-US" sz="2000" dirty="0" smtClean="0"/>
            </a:br>
            <a:r>
              <a:rPr lang="en-US" sz="2000" dirty="0" smtClean="0"/>
              <a:t>poly-time solvable combinatorial problems</a:t>
            </a:r>
          </a:p>
          <a:p>
            <a:pPr lvl="1"/>
            <a:r>
              <a:rPr lang="en-US" sz="1800" dirty="0" smtClean="0"/>
              <a:t>Combinatorial </a:t>
            </a:r>
            <a:r>
              <a:rPr lang="en-US" sz="1800" dirty="0" err="1" smtClean="0"/>
              <a:t>polytopes</a:t>
            </a:r>
            <a:r>
              <a:rPr lang="en-US" sz="1800" dirty="0" smtClean="0"/>
              <a:t> with </a:t>
            </a:r>
            <a:r>
              <a:rPr lang="en-US" sz="1800" dirty="0" err="1" smtClean="0"/>
              <a:t>Chv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á</a:t>
            </a:r>
            <a:r>
              <a:rPr lang="en-US" sz="1800" dirty="0" err="1" smtClean="0"/>
              <a:t>tal</a:t>
            </a:r>
            <a:r>
              <a:rPr lang="en-US" sz="1800" dirty="0" smtClean="0"/>
              <a:t> rank one (Edmonds-Johnson matrices)</a:t>
            </a:r>
          </a:p>
          <a:p>
            <a:pPr marL="32004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Efficient cutting plane algorithms for optimization over </a:t>
            </a:r>
          </a:p>
          <a:p>
            <a:pPr lvl="1"/>
            <a:r>
              <a:rPr lang="en-US" sz="1800" dirty="0" smtClean="0"/>
              <a:t>two-</a:t>
            </a:r>
            <a:r>
              <a:rPr lang="en-US" sz="1800" dirty="0" err="1" smtClean="0"/>
              <a:t>matroid</a:t>
            </a:r>
            <a:r>
              <a:rPr lang="en-US" sz="1800" dirty="0" smtClean="0"/>
              <a:t>-intersection </a:t>
            </a:r>
            <a:r>
              <a:rPr lang="en-US" sz="1800" dirty="0" err="1" smtClean="0"/>
              <a:t>polytope</a:t>
            </a:r>
            <a:endParaRPr lang="en-US" sz="1800" dirty="0" smtClean="0"/>
          </a:p>
          <a:p>
            <a:pPr lvl="1"/>
            <a:r>
              <a:rPr lang="en-US" sz="1800" dirty="0" err="1" smtClean="0"/>
              <a:t>subtour</a:t>
            </a:r>
            <a:r>
              <a:rPr lang="en-US" sz="1800" dirty="0" smtClean="0"/>
              <a:t> elimination </a:t>
            </a:r>
            <a:r>
              <a:rPr lang="en-US" sz="1800" dirty="0" err="1" smtClean="0"/>
              <a:t>polytope</a:t>
            </a:r>
            <a:endParaRPr lang="en-US" sz="1800" dirty="0" smtClean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6075196" y="4315132"/>
            <a:ext cx="2782887" cy="957879"/>
          </a:xfrm>
          <a:prstGeom prst="rect">
            <a:avLst/>
          </a:prstGeom>
        </p:spPr>
        <p:txBody>
          <a:bodyPr bIns="91440" numCol="1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1011876" y="4269413"/>
            <a:ext cx="2782887" cy="957879"/>
          </a:xfrm>
          <a:prstGeom prst="rect">
            <a:avLst/>
          </a:prstGeom>
        </p:spPr>
        <p:txBody>
          <a:bodyPr bIns="91440" numCol="1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68572" y="4304768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306" y="4269413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7466" y="4396818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2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30"/>
    </mc:Choice>
    <mc:Fallback xmlns="">
      <p:transition spd="slow" advTm="6003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Plane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4572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Proposed by </a:t>
                </a:r>
                <a:r>
                  <a:rPr lang="en-US" dirty="0" err="1" smtClean="0">
                    <a:solidFill>
                      <a:srgbClr val="9E09D9"/>
                    </a:solidFill>
                  </a:rPr>
                  <a:t>Dantzig</a:t>
                </a:r>
                <a:r>
                  <a:rPr lang="en-US" dirty="0" smtClean="0">
                    <a:solidFill>
                      <a:srgbClr val="9E09D9"/>
                    </a:solidFill>
                  </a:rPr>
                  <a:t>-Fulkerson-Johnson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20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  <m:t>195</m:t>
                        </m:r>
                        <m:r>
                          <a:rPr lang="en-US" sz="2000" b="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9E09D9"/>
                  </a:solidFill>
                </a:endParaRPr>
              </a:p>
              <a:p>
                <a:r>
                  <a:rPr lang="en-US" dirty="0"/>
                  <a:t>Several cut-generation procedures</a:t>
                </a:r>
              </a:p>
              <a:p>
                <a:pPr lvl="1"/>
                <a:r>
                  <a:rPr lang="en-US" dirty="0" err="1"/>
                  <a:t>Gomory</a:t>
                </a:r>
                <a:r>
                  <a:rPr lang="en-US" dirty="0"/>
                  <a:t> cuts 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[Gomory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7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1958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]</a:t>
                </a:r>
                <a:endParaRPr lang="en-US" dirty="0"/>
              </a:p>
              <a:p>
                <a:pPr lvl="1"/>
                <a:r>
                  <a:rPr lang="en-US" dirty="0"/>
                  <a:t>Intersection cuts 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2200" dirty="0" err="1">
                    <a:solidFill>
                      <a:srgbClr val="9E09D9"/>
                    </a:solidFill>
                  </a:rPr>
                  <a:t>Balas</a:t>
                </a:r>
                <a:r>
                  <a:rPr lang="en-US" sz="2200" dirty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7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  <m:t>1971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]</a:t>
                </a:r>
                <a:endParaRPr lang="en-US" dirty="0"/>
              </a:p>
              <a:p>
                <a:pPr lvl="1"/>
                <a:r>
                  <a:rPr lang="en-US" dirty="0"/>
                  <a:t>Disjunctive cuts 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2200" dirty="0" err="1">
                    <a:solidFill>
                      <a:srgbClr val="9E09D9"/>
                    </a:solidFill>
                  </a:rPr>
                  <a:t>Balas</a:t>
                </a:r>
                <a:r>
                  <a:rPr lang="en-US" sz="2200" dirty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7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7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  <m:t>1979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]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Split cuts 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[Cook-</a:t>
                </a:r>
                <a:r>
                  <a:rPr lang="en-US" sz="2200" dirty="0" err="1" smtClean="0">
                    <a:solidFill>
                      <a:srgbClr val="9E09D9"/>
                    </a:solidFill>
                  </a:rPr>
                  <a:t>Kannan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-</a:t>
                </a:r>
                <a:r>
                  <a:rPr lang="en-US" sz="2200" dirty="0" err="1" smtClean="0">
                    <a:solidFill>
                      <a:srgbClr val="9E09D9"/>
                    </a:solidFill>
                  </a:rPr>
                  <a:t>Schrijver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1700" i="1" dirty="0" smtClean="0">
                        <a:solidFill>
                          <a:srgbClr val="9E09D9"/>
                        </a:solidFill>
                        <a:latin typeface="Cambria Math"/>
                      </a:rPr>
                      <m:t>(1990)</m:t>
                    </m:r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]</a:t>
                </a:r>
                <a:endParaRPr lang="en-US" dirty="0"/>
              </a:p>
              <a:p>
                <a:pPr lvl="1"/>
                <a:r>
                  <a:rPr lang="en-US" dirty="0" smtClean="0"/>
                  <a:t>MIR Inequalities 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2200" dirty="0" err="1" smtClean="0">
                    <a:solidFill>
                      <a:srgbClr val="9E09D9"/>
                    </a:solidFill>
                  </a:rPr>
                  <a:t>Nemhauser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-Wolsey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solidFill>
                          <a:srgbClr val="9E09D9"/>
                        </a:solidFill>
                        <a:latin typeface="Cambria Math"/>
                      </a:rPr>
                      <m:t>(1990)</m:t>
                    </m:r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]</a:t>
                </a:r>
                <a:endParaRPr lang="en-US" sz="2200" dirty="0" smtClean="0"/>
              </a:p>
              <a:p>
                <a:pPr lvl="1"/>
                <a:r>
                  <a:rPr lang="en-US" dirty="0" smtClean="0"/>
                  <a:t>Lift-and-project </a:t>
                </a:r>
                <a:r>
                  <a:rPr lang="en-US" dirty="0"/>
                  <a:t>methods </a:t>
                </a:r>
                <a:br>
                  <a:rPr lang="en-US" dirty="0"/>
                </a:br>
                <a:r>
                  <a:rPr lang="en-US" sz="22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2200" dirty="0" err="1" smtClean="0">
                    <a:solidFill>
                      <a:srgbClr val="9E09D9"/>
                    </a:solidFill>
                  </a:rPr>
                  <a:t>Sherali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-Adams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solidFill>
                          <a:srgbClr val="9E09D9"/>
                        </a:solidFill>
                        <a:latin typeface="Cambria Math"/>
                      </a:rPr>
                      <m:t>(1990)</m:t>
                    </m:r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, </a:t>
                </a:r>
                <a:r>
                  <a:rPr lang="en-US" sz="2200" dirty="0" err="1">
                    <a:solidFill>
                      <a:srgbClr val="9E09D9"/>
                    </a:solidFill>
                  </a:rPr>
                  <a:t>Lovász-Schrijver</a:t>
                </a:r>
                <a:r>
                  <a:rPr lang="en-US" sz="2200" dirty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solidFill>
                          <a:srgbClr val="9E09D9"/>
                        </a:solidFill>
                        <a:latin typeface="Cambria Math"/>
                      </a:rPr>
                      <m:t>(1991)</m:t>
                    </m:r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, Balas-Ceria-</a:t>
                </a:r>
                <a:r>
                  <a:rPr lang="en-US" sz="2200" dirty="0" err="1">
                    <a:solidFill>
                      <a:srgbClr val="9E09D9"/>
                    </a:solidFill>
                  </a:rPr>
                  <a:t>Cornuéjols</a:t>
                </a:r>
                <a:r>
                  <a:rPr lang="en-US" sz="2200" dirty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1600" i="1" dirty="0">
                        <a:solidFill>
                          <a:srgbClr val="9E09D9"/>
                        </a:solidFill>
                        <a:latin typeface="Cambria Math"/>
                      </a:rPr>
                      <m:t>(1993)</m:t>
                    </m:r>
                  </m:oMath>
                </a14:m>
                <a:r>
                  <a:rPr lang="en-US" sz="2200" dirty="0">
                    <a:solidFill>
                      <a:srgbClr val="9E09D9"/>
                    </a:solidFill>
                  </a:rPr>
                  <a:t>]</a:t>
                </a:r>
                <a:endParaRPr lang="en-US" sz="2200" dirty="0"/>
              </a:p>
              <a:p>
                <a:r>
                  <a:rPr lang="en-US" dirty="0" smtClean="0"/>
                  <a:t>Closure properties of </a:t>
                </a:r>
                <a:r>
                  <a:rPr lang="en-US" dirty="0" err="1" smtClean="0"/>
                  <a:t>polytopes</a:t>
                </a:r>
                <a:r>
                  <a:rPr lang="en-US" dirty="0" smtClean="0"/>
                  <a:t> 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2200" dirty="0" err="1">
                    <a:solidFill>
                      <a:srgbClr val="9E09D9"/>
                    </a:solidFill>
                  </a:rPr>
                  <a:t>Chvátal</a:t>
                </a:r>
                <a:r>
                  <a:rPr lang="en-US" sz="2200" dirty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r>
                      <a:rPr lang="en-US" sz="1700" i="1" dirty="0" smtClean="0">
                        <a:solidFill>
                          <a:srgbClr val="9E09D9"/>
                        </a:solidFill>
                        <a:latin typeface="Cambria Math"/>
                      </a:rPr>
                      <m:t>(1973)</m:t>
                    </m:r>
                  </m:oMath>
                </a14:m>
                <a:r>
                  <a:rPr lang="en-US" sz="2200" dirty="0" smtClean="0">
                    <a:solidFill>
                      <a:srgbClr val="9E09D9"/>
                    </a:solidFill>
                  </a:rPr>
                  <a:t>]</a:t>
                </a:r>
                <a:endParaRPr lang="en-US" dirty="0" smtClean="0">
                  <a:solidFill>
                    <a:srgbClr val="9E09D9"/>
                  </a:solidFill>
                </a:endParaRPr>
              </a:p>
              <a:p>
                <a:pPr lvl="1"/>
                <a:r>
                  <a:rPr lang="en-US" dirty="0" err="1" smtClean="0"/>
                  <a:t>Chvatal-Gomory</a:t>
                </a:r>
                <a:r>
                  <a:rPr lang="en-US" dirty="0" smtClean="0"/>
                  <a:t> rank</a:t>
                </a:r>
              </a:p>
              <a:p>
                <a:r>
                  <a:rPr lang="en-US" dirty="0" smtClean="0"/>
                  <a:t>Cutting plane proof system</a:t>
                </a:r>
                <a:br>
                  <a:rPr lang="en-US" dirty="0" smtClean="0"/>
                </a:br>
                <a:r>
                  <a:rPr lang="en-US" dirty="0" smtClean="0"/>
                  <a:t>		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2200" dirty="0" err="1" smtClean="0">
                    <a:solidFill>
                      <a:srgbClr val="9E09D9"/>
                    </a:solidFill>
                  </a:rPr>
                  <a:t>Chvátal</a:t>
                </a:r>
                <a:r>
                  <a:rPr lang="en-US" sz="2200" dirty="0" smtClean="0">
                    <a:solidFill>
                      <a:srgbClr val="9E09D9"/>
                    </a:solidFill>
                  </a:rPr>
                  <a:t>-Cook-Hartmann </a:t>
                </a:r>
                <a14:m>
                  <m:oMath xmlns:m="http://schemas.openxmlformats.org/officeDocument/2006/math" xmlns="">
                    <m:r>
                      <a:rPr lang="en-US" sz="1700" i="1" dirty="0" smtClean="0">
                        <a:solidFill>
                          <a:srgbClr val="9E09D9"/>
                        </a:solidFill>
                        <a:latin typeface="Cambria Math"/>
                      </a:rPr>
                      <m:t>(1989)</m:t>
                    </m:r>
                  </m:oMath>
                </a14:m>
                <a:r>
                  <a:rPr lang="en-US" sz="2200" dirty="0" smtClean="0">
                    <a:solidFill>
                      <a:srgbClr val="9E09D9"/>
                    </a:solidFill>
                  </a:rPr>
                  <a:t>]</a:t>
                </a:r>
                <a:endParaRPr lang="en-US" dirty="0" smtClean="0"/>
              </a:p>
              <a:p>
                <a:r>
                  <a:rPr lang="en-US" dirty="0" smtClean="0"/>
                  <a:t>Implemented in commercial IP solvers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229600" cy="4572000"/>
              </a:xfrm>
              <a:blipFill rotWithShape="1">
                <a:blip r:embed="rId5"/>
                <a:stretch>
                  <a:fillRect l="-4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4393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89"/>
    </mc:Choice>
    <mc:Fallback xmlns="">
      <p:transition spd="slow" advTm="3748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– Efficient and Correct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Efficient cut-generation procedure</a:t>
                </a:r>
              </a:p>
              <a:p>
                <a:r>
                  <a:rPr lang="en-US" dirty="0" smtClean="0"/>
                  <a:t>Convergence to integral solution</a:t>
                </a:r>
              </a:p>
              <a:p>
                <a:r>
                  <a:rPr lang="en-US" dirty="0" smtClean="0"/>
                  <a:t>Fast convergence (number of cuts to reach integral solution)</a:t>
                </a:r>
              </a:p>
              <a:p>
                <a:pPr lvl="1"/>
                <a:r>
                  <a:rPr lang="en-US" dirty="0" smtClean="0"/>
                  <a:t>At m</a:t>
                </a:r>
                <a:r>
                  <a:rPr lang="en-US" dirty="0"/>
                  <a:t>ost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cuts for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/>
                      </a:rPr>
                      <m:t>0/1</m:t>
                    </m:r>
                  </m:oMath>
                </a14:m>
                <a:r>
                  <a:rPr lang="en-US" dirty="0"/>
                  <a:t>-IP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No hope for faster theoretical convergence using </a:t>
                </a:r>
                <a:r>
                  <a:rPr lang="en-US" dirty="0" err="1" smtClean="0"/>
                  <a:t>Gomory</a:t>
                </a:r>
                <a:r>
                  <a:rPr lang="en-US" dirty="0" smtClean="0"/>
                  <a:t> cuts</a:t>
                </a:r>
              </a:p>
              <a:p>
                <a:pPr lvl="1"/>
                <a:r>
                  <a:rPr lang="en-US" dirty="0" smtClean="0"/>
                  <a:t>Practical implementations seem to be efficient for certain problems</a:t>
                </a:r>
              </a:p>
              <a:p>
                <a:pPr lvl="1"/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5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4089" y="5105400"/>
            <a:ext cx="8153400" cy="461665"/>
          </a:xfrm>
          <a:prstGeom prst="rect">
            <a:avLst/>
          </a:prstGeom>
          <a:solidFill>
            <a:srgbClr val="CC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Question:</a:t>
            </a:r>
            <a:r>
              <a:rPr lang="en-US" sz="2400" dirty="0" smtClean="0"/>
              <a:t> Can we explain the efficiency in practical implementations?</a:t>
            </a:r>
            <a:endParaRPr lang="en-US" sz="2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066800" y="16002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5000"/>
              <a:buFont typeface="Wingdings" pitchFamily="2" charset="2"/>
              <a:buChar char="v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Is the cutting plane method efficient for polynomial-time solvable combinatorial problems?</a:t>
            </a:r>
            <a:endParaRPr lang="en-US" dirty="0"/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Theoretical bound on the number of steps to convergence of cutting plane method for such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73990" y="1524000"/>
                <a:ext cx="16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E09D9"/>
                    </a:solidFill>
                  </a:rPr>
                  <a:t>[Gomory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1958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9E09D9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990" y="1524000"/>
                <a:ext cx="163641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58" t="-8197" r="-2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8200" y="2895600"/>
                <a:ext cx="2133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9E09D9"/>
                    </a:solidFill>
                  </a:rPr>
                  <a:t>[Gomory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4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1958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9E09D9"/>
                    </a:solidFill>
                  </a:rPr>
                  <a:t>]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95600"/>
                <a:ext cx="2133600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714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74545" y="1981200"/>
                <a:ext cx="163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E09D9"/>
                    </a:solidFill>
                  </a:rPr>
                  <a:t>[Gomory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1958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9E09D9"/>
                    </a:solidFill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545" y="1981200"/>
                <a:ext cx="163641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358" t="-8197" r="-2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339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166"/>
    </mc:Choice>
    <mc:Fallback xmlns="">
      <p:transition spd="slow" advTm="14816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-0.00486 -0.5002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7" grpId="1" animBg="1"/>
      <p:bldP spid="3" grpId="0"/>
      <p:bldP spid="3" grpId="1"/>
      <p:bldP spid="4" grpId="0"/>
      <p:bldP spid="4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Minimum-Cost Perfect Matching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610600" cy="68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>
                <a:solidFill>
                  <a:schemeClr val="bg2">
                    <a:lumMod val="25000"/>
                  </a:schemeClr>
                </a:solidFill>
              </a:rPr>
              <a:t>Problem</a:t>
            </a:r>
            <a:r>
              <a:rPr lang="en-US" sz="2000" dirty="0" smtClean="0"/>
              <a:t>: Given an edge cost function in a graph</a:t>
            </a:r>
            <a:r>
              <a:rPr lang="en-US" sz="2000" dirty="0"/>
              <a:t>, find a </a:t>
            </a:r>
            <a:r>
              <a:rPr lang="en-US" sz="2000" dirty="0" smtClean="0"/>
              <a:t>minimum cost perfect matching</a:t>
            </a:r>
          </a:p>
        </p:txBody>
      </p:sp>
      <p:sp>
        <p:nvSpPr>
          <p:cNvPr id="115" name="Oval 114"/>
          <p:cNvSpPr/>
          <p:nvPr/>
        </p:nvSpPr>
        <p:spPr>
          <a:xfrm>
            <a:off x="1970279" y="486316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590526" y="485769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7" name="Straight Connector 116"/>
          <p:cNvCxnSpPr>
            <a:stCxn id="115" idx="6"/>
            <a:endCxn id="116" idx="2"/>
          </p:cNvCxnSpPr>
          <p:nvPr/>
        </p:nvCxnSpPr>
        <p:spPr>
          <a:xfrm flipV="1">
            <a:off x="2108484" y="4940826"/>
            <a:ext cx="482042" cy="54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309321" y="486316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09320" y="540349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970280" y="540349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70279" y="594382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590527" y="540349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590526" y="5943826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200127" y="540349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200126" y="594382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6" name="Straight Connector 125"/>
          <p:cNvCxnSpPr>
            <a:stCxn id="120" idx="6"/>
            <a:endCxn id="122" idx="2"/>
          </p:cNvCxnSpPr>
          <p:nvPr/>
        </p:nvCxnSpPr>
        <p:spPr>
          <a:xfrm flipV="1">
            <a:off x="2108485" y="5486624"/>
            <a:ext cx="48204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1" idx="6"/>
            <a:endCxn id="123" idx="2"/>
          </p:cNvCxnSpPr>
          <p:nvPr/>
        </p:nvCxnSpPr>
        <p:spPr>
          <a:xfrm flipV="1">
            <a:off x="2108484" y="6026954"/>
            <a:ext cx="48204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6" idx="4"/>
            <a:endCxn id="122" idx="0"/>
          </p:cNvCxnSpPr>
          <p:nvPr/>
        </p:nvCxnSpPr>
        <p:spPr>
          <a:xfrm>
            <a:off x="2659629" y="5023953"/>
            <a:ext cx="1" cy="3795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5" idx="4"/>
            <a:endCxn id="120" idx="0"/>
          </p:cNvCxnSpPr>
          <p:nvPr/>
        </p:nvCxnSpPr>
        <p:spPr>
          <a:xfrm>
            <a:off x="2039382" y="5029423"/>
            <a:ext cx="1" cy="3740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2" idx="4"/>
            <a:endCxn id="123" idx="0"/>
          </p:cNvCxnSpPr>
          <p:nvPr/>
        </p:nvCxnSpPr>
        <p:spPr>
          <a:xfrm flipH="1">
            <a:off x="2659629" y="5569751"/>
            <a:ext cx="1" cy="3740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0" idx="4"/>
            <a:endCxn id="121" idx="0"/>
          </p:cNvCxnSpPr>
          <p:nvPr/>
        </p:nvCxnSpPr>
        <p:spPr>
          <a:xfrm flipH="1">
            <a:off x="2039382" y="5569752"/>
            <a:ext cx="1" cy="3740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708359" y="5489359"/>
            <a:ext cx="536949" cy="54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3" idx="6"/>
            <a:endCxn id="125" idx="2"/>
          </p:cNvCxnSpPr>
          <p:nvPr/>
        </p:nvCxnSpPr>
        <p:spPr>
          <a:xfrm>
            <a:off x="2728731" y="6026954"/>
            <a:ext cx="471395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4" idx="4"/>
            <a:endCxn id="125" idx="0"/>
          </p:cNvCxnSpPr>
          <p:nvPr/>
        </p:nvCxnSpPr>
        <p:spPr>
          <a:xfrm flipH="1">
            <a:off x="3269229" y="5569752"/>
            <a:ext cx="1" cy="3740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8" idx="4"/>
            <a:endCxn id="119" idx="0"/>
          </p:cNvCxnSpPr>
          <p:nvPr/>
        </p:nvCxnSpPr>
        <p:spPr>
          <a:xfrm flipH="1">
            <a:off x="1378423" y="5029422"/>
            <a:ext cx="1" cy="3740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433331" y="4935354"/>
            <a:ext cx="536949" cy="54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20" idx="2"/>
          </p:cNvCxnSpPr>
          <p:nvPr/>
        </p:nvCxnSpPr>
        <p:spPr>
          <a:xfrm>
            <a:off x="1371326" y="5483889"/>
            <a:ext cx="598954" cy="27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6" idx="5"/>
            <a:endCxn id="124" idx="1"/>
          </p:cNvCxnSpPr>
          <p:nvPr/>
        </p:nvCxnSpPr>
        <p:spPr>
          <a:xfrm>
            <a:off x="2708491" y="4999606"/>
            <a:ext cx="511876" cy="4282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9" idx="5"/>
            <a:endCxn id="121" idx="2"/>
          </p:cNvCxnSpPr>
          <p:nvPr/>
        </p:nvCxnSpPr>
        <p:spPr>
          <a:xfrm>
            <a:off x="1427285" y="5545405"/>
            <a:ext cx="542994" cy="4815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433331" y="5017513"/>
            <a:ext cx="563234" cy="422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714537" y="5557842"/>
            <a:ext cx="511876" cy="422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77103"/>
                  </p:ext>
                </p:extLst>
              </p:nvPr>
            </p:nvGraphicFramePr>
            <p:xfrm>
              <a:off x="1892350" y="2438400"/>
              <a:ext cx="5727650" cy="2126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2002"/>
                    <a:gridCol w="2945648"/>
                  </a:tblGrid>
                  <a:tr h="36102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Edmonds </a:t>
                          </a:r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6102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Gabow </a:t>
                          </a:r>
                          <a14:m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, Lawler </a:t>
                          </a:r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102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Galil-Micali-Gabow </a:t>
                          </a:r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667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Gabow </a:t>
                          </a:r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8851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Gabow-Tarjan </a:t>
                          </a:r>
                          <a14:m/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/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77103"/>
                  </p:ext>
                </p:extLst>
              </p:nvPr>
            </p:nvGraphicFramePr>
            <p:xfrm>
              <a:off x="1892350" y="2438400"/>
              <a:ext cx="5727650" cy="1838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2002"/>
                    <a:gridCol w="2945648"/>
                  </a:tblGrid>
                  <a:tr h="3610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390" r="-105689" b="-4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4617" t="-3390" b="-420339"/>
                          </a:stretch>
                        </a:blipFill>
                      </a:tcPr>
                    </a:tc>
                  </a:tr>
                  <a:tr h="3610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1667" r="-105689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4617" t="-101667" b="-313333"/>
                          </a:stretch>
                        </a:blipFill>
                      </a:tcPr>
                    </a:tc>
                  </a:tr>
                  <a:tr h="3610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05085" r="-105689" b="-2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4617" t="-205085" b="-218644"/>
                          </a:stretch>
                        </a:blipFill>
                      </a:tcPr>
                    </a:tc>
                  </a:tr>
                  <a:tr h="366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00000" r="-105689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4617" t="-300000" b="-115000"/>
                          </a:stretch>
                        </a:blipFill>
                      </a:tcPr>
                    </a:tc>
                  </a:tr>
                  <a:tr h="3885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75000" r="-10568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4617" t="-375000" b="-78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309321" y="2438400"/>
                <a:ext cx="6664551" cy="14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𝑢𝑣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𝑢𝑣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r>
                  <a:rPr lang="en-US" sz="1600" b="0" dirty="0" smtClean="0"/>
                  <a:t>                 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=1 ∀</m:t>
                    </m:r>
                    <m:r>
                      <a:rPr lang="en-US" sz="1600" b="0" i="1" smtClean="0">
                        <a:latin typeface="Cambria Math"/>
                      </a:rPr>
                      <m:t>𝑢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1600" b="0" dirty="0" smtClean="0"/>
                  <a:t>       (degree constraints)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                                      </a:t>
                </a:r>
                <a14:m>
                  <m:oMath xmlns:m="http://schemas.openxmlformats.org/officeDocument/2006/math" xmlns="">
                    <m:r>
                      <a:rPr lang="en-US" sz="1600" b="0" i="0" smtClean="0">
                        <a:latin typeface="Cambria Math"/>
                      </a:rPr>
                      <m:t>             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1600" b="0" dirty="0" smtClean="0"/>
                  <a:t>         (non-negativity constraints)</a:t>
                </a:r>
                <a:br>
                  <a:rPr lang="en-US" sz="1600" b="0" dirty="0" smtClean="0"/>
                </a:br>
                <a:endParaRPr lang="en-US" sz="16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21" y="2438400"/>
                <a:ext cx="6664551" cy="14602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00082" y="4276665"/>
                <a:ext cx="2514600" cy="6898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82" y="4276665"/>
                <a:ext cx="2514600" cy="6898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3"/>
          <p:cNvSpPr txBox="1">
            <a:spLocks/>
          </p:cNvSpPr>
          <p:nvPr/>
        </p:nvSpPr>
        <p:spPr>
          <a:xfrm>
            <a:off x="308441" y="2590800"/>
            <a:ext cx="22098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rgbClr val="3818F6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rgbClr val="00B050"/>
              </a:buClr>
              <a:buSzPct val="85000"/>
              <a:buFont typeface="Wingdings" pitchFamily="2" charset="2"/>
              <a:buChar char="v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§"/>
            </a:pPr>
            <a:r>
              <a:rPr lang="en-US" sz="2000" dirty="0" smtClean="0"/>
              <a:t>IP formulation: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75878" y="3581400"/>
                <a:ext cx="829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8" y="3581400"/>
                <a:ext cx="82952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20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01"/>
    </mc:Choice>
    <mc:Fallback xmlns="">
      <p:transition spd="slow" advTm="608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CEA24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CEA24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CEA24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CEA24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CEA24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37" grpId="0"/>
      <p:bldP spid="38" grpId="0" animBg="1"/>
      <p:bldP spid="39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898608"/>
            <a:ext cx="9906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9321" y="2438400"/>
                <a:ext cx="6664551" cy="14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𝑢𝑣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𝑢𝑣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r>
                  <a:rPr lang="en-US" sz="1600" b="0" dirty="0" smtClean="0"/>
                  <a:t>                                      </a:t>
                </a: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=1 ∀</m:t>
                    </m:r>
                    <m:r>
                      <a:rPr lang="en-US" sz="1600" b="0" i="1" smtClean="0">
                        <a:latin typeface="Cambria Math"/>
                      </a:rPr>
                      <m:t>𝑢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1600" b="0" dirty="0" smtClean="0"/>
                  <a:t>       (degree constraints)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                                      </a:t>
                </a:r>
                <a14:m>
                  <m:oMath xmlns:m="http://schemas.openxmlformats.org/officeDocument/2006/math" xmlns="">
                    <m:r>
                      <a:rPr lang="en-US" sz="1600" b="0" i="0" smtClean="0">
                        <a:latin typeface="Cambria Math"/>
                      </a:rPr>
                      <m:t>             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1600" b="0" dirty="0" smtClean="0"/>
                  <a:t>         (non-negativity constraints)</a:t>
                </a:r>
                <a:br>
                  <a:rPr lang="en-US" sz="1600" b="0" dirty="0" smtClean="0"/>
                </a:br>
                <a:endParaRPr lang="en-US" sz="16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21" y="2438400"/>
                <a:ext cx="6664551" cy="14602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LP Relaxation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685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3818F6"/>
                </a:solidFill>
                <a:latin typeface="+mj-lt"/>
              </a:rPr>
              <a:t>(Bipartite Relaxation)</a:t>
            </a:r>
            <a:endParaRPr lang="en-US" sz="3600" dirty="0">
              <a:solidFill>
                <a:srgbClr val="3818F6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75878" y="3581400"/>
                <a:ext cx="829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8" y="3581400"/>
                <a:ext cx="829522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28600" y="2969863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 smtClean="0"/>
              <a:t>In bipartite graphs, the </a:t>
            </a:r>
            <a:r>
              <a:rPr lang="en-US" sz="2000" dirty="0"/>
              <a:t>solution is the indicator vector of a perfect matching in the </a:t>
            </a:r>
            <a:r>
              <a:rPr lang="en-US" sz="2000" dirty="0" smtClean="0"/>
              <a:t>graph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28600" y="3817203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 smtClean="0"/>
              <a:t>In </a:t>
            </a:r>
            <a:r>
              <a:rPr lang="en-US" sz="2000" u="sng" dirty="0" smtClean="0">
                <a:solidFill>
                  <a:schemeClr val="accent5">
                    <a:lumMod val="75000"/>
                  </a:schemeClr>
                </a:solidFill>
              </a:rPr>
              <a:t>non</a:t>
            </a:r>
            <a:r>
              <a:rPr lang="en-US" sz="2000" dirty="0" smtClean="0"/>
              <a:t>-bipartite graphs, the </a:t>
            </a:r>
            <a:r>
              <a:rPr lang="en-US" sz="2000" dirty="0"/>
              <a:t>solution is </a:t>
            </a:r>
            <a:r>
              <a:rPr lang="en-US" sz="2000" dirty="0" smtClean="0"/>
              <a:t>not necessarily integral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431159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3">
                  <a:lumMod val="50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Solution is half-integral and supported by a disjoint union of edges and odd cycles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930939" y="4745574"/>
            <a:ext cx="863522" cy="1541549"/>
            <a:chOff x="7081591" y="5164051"/>
            <a:chExt cx="863522" cy="1541549"/>
          </a:xfrm>
        </p:grpSpPr>
        <p:grpSp>
          <p:nvGrpSpPr>
            <p:cNvPr id="16" name="Group 15"/>
            <p:cNvGrpSpPr/>
            <p:nvPr/>
          </p:nvGrpSpPr>
          <p:grpSpPr>
            <a:xfrm>
              <a:off x="7081591" y="5164051"/>
              <a:ext cx="818842" cy="417103"/>
              <a:chOff x="7550536" y="4318911"/>
              <a:chExt cx="818842" cy="4171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550536" y="456975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231173" y="4554933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" name="Straight Connector 28"/>
              <p:cNvCxnSpPr>
                <a:stCxn id="27" idx="6"/>
                <a:endCxn id="28" idx="2"/>
              </p:cNvCxnSpPr>
              <p:nvPr/>
            </p:nvCxnSpPr>
            <p:spPr>
              <a:xfrm flipV="1">
                <a:off x="7688741" y="4638061"/>
                <a:ext cx="542432" cy="14826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808434" y="4318911"/>
                    <a:ext cx="3449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8434" y="4318911"/>
                    <a:ext cx="344966" cy="33855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7105311" y="5696084"/>
              <a:ext cx="818842" cy="417103"/>
              <a:chOff x="7550536" y="4318911"/>
              <a:chExt cx="818842" cy="41710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7550536" y="456975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231173" y="4554933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5" name="Straight Connector 24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7688741" y="4638061"/>
                <a:ext cx="542432" cy="1482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808434" y="4318911"/>
                    <a:ext cx="3449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8434" y="4318911"/>
                    <a:ext cx="344966" cy="33855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7126271" y="6288497"/>
              <a:ext cx="818842" cy="417103"/>
              <a:chOff x="7550536" y="4318911"/>
              <a:chExt cx="818842" cy="41710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7550536" y="456975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231173" y="4554933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" name="Straight Connector 20"/>
              <p:cNvCxnSpPr>
                <a:stCxn id="19" idx="6"/>
                <a:endCxn id="20" idx="2"/>
              </p:cNvCxnSpPr>
              <p:nvPr/>
            </p:nvCxnSpPr>
            <p:spPr>
              <a:xfrm flipV="1">
                <a:off x="7688741" y="4638061"/>
                <a:ext cx="542432" cy="1482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808434" y="4318911"/>
                    <a:ext cx="3449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8434" y="4318911"/>
                    <a:ext cx="344966" cy="338554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" name="Group 30"/>
          <p:cNvGrpSpPr/>
          <p:nvPr/>
        </p:nvGrpSpPr>
        <p:grpSpPr>
          <a:xfrm>
            <a:off x="1905000" y="5028763"/>
            <a:ext cx="1403365" cy="1182177"/>
            <a:chOff x="3886200" y="5454163"/>
            <a:chExt cx="1403365" cy="1182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86200" y="5854154"/>
                  <a:ext cx="787460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5854154"/>
                  <a:ext cx="787460" cy="3792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4577466" y="563948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577465" y="632461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" name="Straight Connector 34"/>
            <p:cNvCxnSpPr>
              <a:stCxn id="33" idx="4"/>
            </p:cNvCxnSpPr>
            <p:nvPr/>
          </p:nvCxnSpPr>
          <p:spPr>
            <a:xfrm flipH="1">
              <a:off x="4646567" y="5805736"/>
              <a:ext cx="2" cy="5284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51360" y="5969296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" name="Straight Connector 36"/>
            <p:cNvCxnSpPr>
              <a:stCxn id="33" idx="5"/>
              <a:endCxn id="36" idx="1"/>
            </p:cNvCxnSpPr>
            <p:nvPr/>
          </p:nvCxnSpPr>
          <p:spPr>
            <a:xfrm>
              <a:off x="4695431" y="5781389"/>
              <a:ext cx="476169" cy="21225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6"/>
              <a:endCxn id="36" idx="3"/>
            </p:cNvCxnSpPr>
            <p:nvPr/>
          </p:nvCxnSpPr>
          <p:spPr>
            <a:xfrm flipV="1">
              <a:off x="4715670" y="6111204"/>
              <a:ext cx="455930" cy="29653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774657" y="5454163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657" y="5454163"/>
                  <a:ext cx="317715" cy="3792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88855" y="6257069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855" y="6257069"/>
                  <a:ext cx="317715" cy="37927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962400" y="4894492"/>
            <a:ext cx="1553974" cy="1480908"/>
            <a:chOff x="1600200" y="5338174"/>
            <a:chExt cx="1553974" cy="1480908"/>
          </a:xfrm>
        </p:grpSpPr>
        <p:sp>
          <p:nvSpPr>
            <p:cNvPr id="42" name="Oval 41"/>
            <p:cNvSpPr/>
            <p:nvPr/>
          </p:nvSpPr>
          <p:spPr>
            <a:xfrm>
              <a:off x="1600200" y="6002775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137025" y="5662786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191835" y="6347918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5" name="Straight Connector 44"/>
            <p:cNvCxnSpPr>
              <a:stCxn id="43" idx="6"/>
              <a:endCxn id="51" idx="2"/>
            </p:cNvCxnSpPr>
            <p:nvPr/>
          </p:nvCxnSpPr>
          <p:spPr>
            <a:xfrm flipV="1">
              <a:off x="2275230" y="5740890"/>
              <a:ext cx="498677" cy="502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5"/>
              <a:endCxn id="44" idx="2"/>
            </p:cNvCxnSpPr>
            <p:nvPr/>
          </p:nvCxnSpPr>
          <p:spPr>
            <a:xfrm>
              <a:off x="1718165" y="6144683"/>
              <a:ext cx="473670" cy="2863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7"/>
              <a:endCxn id="43" idx="2"/>
            </p:cNvCxnSpPr>
            <p:nvPr/>
          </p:nvCxnSpPr>
          <p:spPr>
            <a:xfrm flipV="1">
              <a:off x="1718165" y="5745914"/>
              <a:ext cx="418860" cy="28120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790822" y="6268456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822" y="6268456"/>
                  <a:ext cx="317715" cy="37927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774841" y="5487638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841" y="5487638"/>
                  <a:ext cx="317715" cy="37927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393115" y="5338174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115" y="5338174"/>
                  <a:ext cx="317715" cy="3792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2773907" y="565776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773907" y="6347918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3" name="Straight Connector 52"/>
            <p:cNvCxnSpPr>
              <a:stCxn id="51" idx="4"/>
              <a:endCxn id="52" idx="0"/>
            </p:cNvCxnSpPr>
            <p:nvPr/>
          </p:nvCxnSpPr>
          <p:spPr>
            <a:xfrm>
              <a:off x="2843010" y="5824017"/>
              <a:ext cx="0" cy="5239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2"/>
              <a:endCxn id="44" idx="6"/>
            </p:cNvCxnSpPr>
            <p:nvPr/>
          </p:nvCxnSpPr>
          <p:spPr>
            <a:xfrm flipH="1">
              <a:off x="2330040" y="6431046"/>
              <a:ext cx="4438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836459" y="5862787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459" y="5862787"/>
                  <a:ext cx="317715" cy="3792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389840" y="6439811"/>
                  <a:ext cx="317715" cy="37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840" y="6439811"/>
                  <a:ext cx="317715" cy="37927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54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60"/>
    </mc:Choice>
    <mc:Fallback xmlns="">
      <p:transition spd="slow" advTm="7046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9889E-6 L 3.33333E-6 -0.0259 C 3.33333E-6 -0.03793 0.05711 -0.05181 0.10416 -0.05181 L 0.20833 -0.05181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25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9278E-7 L 0.00069 -0.117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Polyhedral </a:t>
                </a:r>
                <a:r>
                  <a:rPr lang="en-US" sz="3600" dirty="0" smtClean="0"/>
                  <a:t>Characterization</a:t>
                </a:r>
                <a:r>
                  <a:rPr lang="en-US" dirty="0" smtClean="0"/>
                  <a:t> </a:t>
                </a:r>
                <a:r>
                  <a:rPr lang="en-US" sz="18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1800" dirty="0">
                    <a:solidFill>
                      <a:srgbClr val="9E09D9"/>
                    </a:solidFill>
                  </a:rPr>
                  <a:t>Edmonds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1965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9E09D9"/>
                    </a:solidFill>
                  </a:rPr>
                  <a:t>]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6"/>
                <a:stretch>
                  <a:fillRect l="-235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392370" y="2743200"/>
            <a:ext cx="1069415" cy="1101904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20573" y="3654358"/>
                <a:ext cx="7772400" cy="259404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Odd-set inequalities</a:t>
                </a:r>
              </a:p>
              <a:p>
                <a:pPr lvl="1"/>
                <a:r>
                  <a:rPr lang="en-US" sz="1800" dirty="0" err="1" smtClean="0"/>
                  <a:t>Gomory</a:t>
                </a:r>
                <a:r>
                  <a:rPr lang="en-US" sz="1800" dirty="0" smtClean="0"/>
                  <a:t> cuts derived from bipartite relaxation </a:t>
                </a:r>
                <a:br>
                  <a:rPr lang="en-US" sz="1800" dirty="0" smtClean="0"/>
                </a:br>
                <a:r>
                  <a:rPr lang="en-US" sz="1800" dirty="0" smtClean="0"/>
                  <a:t>			  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        </a:t>
                </a:r>
                <a:r>
                  <a:rPr lang="en-US" sz="16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1600" dirty="0" err="1" smtClean="0">
                    <a:solidFill>
                      <a:srgbClr val="9E09D9"/>
                    </a:solidFill>
                  </a:rPr>
                  <a:t>Chv</a:t>
                </a:r>
                <a:r>
                  <a:rPr lang="en-US" sz="1600" dirty="0" err="1">
                    <a:solidFill>
                      <a:srgbClr val="9E09D9"/>
                    </a:solidFill>
                  </a:rPr>
                  <a:t>á</a:t>
                </a:r>
                <a:r>
                  <a:rPr lang="en-US" sz="1600" dirty="0" err="1" smtClean="0">
                    <a:solidFill>
                      <a:srgbClr val="9E09D9"/>
                    </a:solidFill>
                  </a:rPr>
                  <a:t>tal</a:t>
                </a:r>
                <a:r>
                  <a:rPr lang="en-US" sz="1600" dirty="0" smtClean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2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  <m:t>1973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9E09D9"/>
                    </a:solidFill>
                  </a:rPr>
                  <a:t>]</a:t>
                </a:r>
                <a:endParaRPr lang="en-US" sz="1600" dirty="0" smtClean="0"/>
              </a:p>
              <a:p>
                <a:r>
                  <a:rPr lang="en-US" sz="2000" dirty="0" smtClean="0"/>
                  <a:t>Efficient separation oracle exists </a:t>
                </a:r>
                <a:endParaRPr lang="en-US" sz="2000" dirty="0"/>
              </a:p>
              <a:p>
                <a:pPr lvl="1"/>
                <a:r>
                  <a:rPr lang="en-US" sz="1800" dirty="0" smtClean="0"/>
                  <a:t>For any given point </a:t>
                </a:r>
                <a14:m>
                  <m:oMath xmlns:m="http://schemas.openxmlformats.org/officeDocument/2006/math" xmlns="">
                    <m:r>
                      <a:rPr lang="en-US" sz="1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, we can efficiently verify if </a:t>
                </a:r>
                <a14:m>
                  <m:oMath xmlns:m="http://schemas.openxmlformats.org/officeDocument/2006/math" xmlns="">
                    <m:r>
                      <a:rPr lang="en-US" sz="1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 satisfies all constraints and </a:t>
                </a:r>
              </a:p>
              <a:p>
                <a:pPr marL="320040" lvl="1" indent="0">
                  <a:buNone/>
                </a:pPr>
                <a:r>
                  <a:rPr lang="en-US" sz="1800" dirty="0" smtClean="0"/>
                  <a:t>     if not output a violated constraint </a:t>
                </a:r>
                <a:br>
                  <a:rPr lang="en-US" sz="1800" dirty="0" smtClean="0"/>
                </a:br>
                <a:r>
                  <a:rPr lang="en-US" sz="1800" dirty="0" smtClean="0"/>
                  <a:t>			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           </a:t>
                </a:r>
                <a:r>
                  <a:rPr lang="en-US" sz="1600" dirty="0" smtClean="0">
                    <a:solidFill>
                      <a:srgbClr val="9E09D9"/>
                    </a:solidFill>
                  </a:rPr>
                  <a:t>[</a:t>
                </a:r>
                <a:r>
                  <a:rPr lang="en-US" sz="1600" dirty="0" err="1" smtClean="0">
                    <a:solidFill>
                      <a:srgbClr val="9E09D9"/>
                    </a:solidFill>
                  </a:rPr>
                  <a:t>Padberg-Rao</a:t>
                </a:r>
                <a:r>
                  <a:rPr lang="en-US" sz="1600" dirty="0" smtClean="0">
                    <a:solidFill>
                      <a:srgbClr val="9E09D9"/>
                    </a:solidFill>
                  </a:rPr>
                  <a:t>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sz="12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  <m:t>1982</m:t>
                        </m:r>
                      </m:e>
                    </m:d>
                  </m:oMath>
                </a14:m>
                <a:r>
                  <a:rPr lang="en-US" sz="1400" dirty="0" smtClean="0">
                    <a:solidFill>
                      <a:srgbClr val="9E09D9"/>
                    </a:solidFill>
                  </a:rPr>
                  <a:t>]</a:t>
                </a:r>
                <a:endParaRPr lang="en-US" sz="2000" dirty="0">
                  <a:solidFill>
                    <a:srgbClr val="9E09D9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20573" y="3654358"/>
                <a:ext cx="7772400" cy="2594042"/>
              </a:xfrm>
              <a:blipFill rotWithShape="1">
                <a:blip r:embed="rId7"/>
                <a:stretch>
                  <a:fillRect l="-314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1447800"/>
                <a:ext cx="5867400" cy="117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𝑢𝑣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𝑢𝑣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1600" b="0" dirty="0" smtClean="0"/>
                  <a:t> </a:t>
                </a:r>
                <a:br>
                  <a:rPr lang="en-US" sz="1600" b="0" dirty="0" smtClean="0"/>
                </a:br>
                <a14:m>
                  <m:oMath xmlns:m="http://schemas.openxmlformats.org/officeDocument/2006/math" xmlns="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=1 ∀</m:t>
                    </m:r>
                    <m:r>
                      <a:rPr lang="en-US" sz="1600" b="0" i="1" smtClean="0">
                        <a:latin typeface="Cambria Math"/>
                      </a:rPr>
                      <m:t>𝑢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sz="1600" b="0" dirty="0" smtClean="0"/>
                  <a:t>                        (degree constraints)</a:t>
                </a:r>
                <a:br>
                  <a:rPr lang="en-US" sz="1600" b="0" dirty="0" smtClean="0"/>
                </a:br>
                <a14:m>
                  <m:oMath xmlns:m="http://schemas.openxmlformats.org/officeDocument/2006/math" xmlns="">
                    <m:r>
                      <a:rPr lang="en-US" sz="1600" b="0" i="0" smtClean="0">
                        <a:latin typeface="Cambria Math"/>
                      </a:rPr>
                      <m:t>             </m:t>
                    </m:r>
                    <m:r>
                      <a:rPr lang="en-US" sz="1600" b="0" i="1" smtClean="0"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1600" dirty="0" smtClean="0"/>
                  <a:t>                                       (non-negativity constraints)</a:t>
                </a:r>
              </a:p>
              <a:p>
                <a14:m>
                  <m:oMath xmlns:m="http://schemas.openxmlformats.org/officeDocument/2006/math" xmlns="">
                    <m:r>
                      <a:rPr lang="en-US" sz="16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/>
                      </a:rPr>
                      <m:t>≥1 ∀</m:t>
                    </m:r>
                    <m:r>
                      <a:rPr lang="en-US" sz="1600" i="1">
                        <a:latin typeface="Cambria Math"/>
                      </a:rPr>
                      <m:t>𝑆</m:t>
                    </m:r>
                    <m:r>
                      <a:rPr lang="en-US" sz="1600" i="1">
                        <a:latin typeface="Cambria Math"/>
                      </a:rPr>
                      <m:t>⊆</m:t>
                    </m:r>
                    <m:r>
                      <a:rPr lang="en-US" sz="1600" i="1">
                        <a:latin typeface="Cambria Math"/>
                      </a:rPr>
                      <m:t>𝑉</m:t>
                    </m:r>
                    <m:r>
                      <a:rPr lang="en-US" sz="1600" i="1">
                        <a:latin typeface="Cambria Math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𝑜𝑑𝑑</m:t>
                    </m:r>
                  </m:oMath>
                </a14:m>
                <a:r>
                  <a:rPr lang="en-US" sz="1600" dirty="0"/>
                  <a:t>         </a:t>
                </a:r>
                <a:r>
                  <a:rPr lang="en-US" sz="1600" dirty="0" smtClean="0"/>
                  <a:t>(odd-set </a:t>
                </a:r>
                <a:r>
                  <a:rPr lang="en-US" sz="1600" dirty="0"/>
                  <a:t>inequalities)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447800"/>
                <a:ext cx="5867400" cy="1175386"/>
              </a:xfrm>
              <a:prstGeom prst="rect">
                <a:avLst/>
              </a:prstGeom>
              <a:blipFill rotWithShape="1">
                <a:blip r:embed="rId8"/>
                <a:stretch>
                  <a:fillRect t="-3281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248401" y="2853488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8400" y="3538620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>
            <a:stCxn id="5" idx="4"/>
          </p:cNvCxnSpPr>
          <p:nvPr/>
        </p:nvCxnSpPr>
        <p:spPr>
          <a:xfrm flipH="1">
            <a:off x="6317502" y="3019743"/>
            <a:ext cx="2" cy="52844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822295" y="3183303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502932" y="316847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6347482" y="2960962"/>
            <a:ext cx="495053" cy="2466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6"/>
            <a:endCxn id="10" idx="3"/>
          </p:cNvCxnSpPr>
          <p:nvPr/>
        </p:nvCxnSpPr>
        <p:spPr>
          <a:xfrm flipV="1">
            <a:off x="6386605" y="3325211"/>
            <a:ext cx="455930" cy="2965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067089" y="2863677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67088" y="3548809"/>
            <a:ext cx="138205" cy="166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>
            <a:stCxn id="19" idx="4"/>
          </p:cNvCxnSpPr>
          <p:nvPr/>
        </p:nvCxnSpPr>
        <p:spPr>
          <a:xfrm flipH="1">
            <a:off x="8136190" y="3029932"/>
            <a:ext cx="2" cy="52844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"/>
          </p:cNvCxnSpPr>
          <p:nvPr/>
        </p:nvCxnSpPr>
        <p:spPr>
          <a:xfrm>
            <a:off x="7620897" y="3310385"/>
            <a:ext cx="446191" cy="2498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9" idx="2"/>
          </p:cNvCxnSpPr>
          <p:nvPr/>
        </p:nvCxnSpPr>
        <p:spPr>
          <a:xfrm flipV="1">
            <a:off x="7591596" y="2946805"/>
            <a:ext cx="475493" cy="2991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24000" y="2823260"/>
                <a:ext cx="3810000" cy="7200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  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23260"/>
                <a:ext cx="3810000" cy="72006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10" idx="6"/>
            <a:endCxn id="11" idx="2"/>
          </p:cNvCxnSpPr>
          <p:nvPr/>
        </p:nvCxnSpPr>
        <p:spPr>
          <a:xfrm flipV="1">
            <a:off x="6960500" y="3251605"/>
            <a:ext cx="542432" cy="1482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304874" y="3019743"/>
            <a:ext cx="2" cy="528441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123562" y="3029932"/>
            <a:ext cx="2" cy="528441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47872" y="3251605"/>
            <a:ext cx="542432" cy="1482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9570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37"/>
    </mc:Choice>
    <mc:Fallback xmlns="">
      <p:transition spd="slow" advTm="14403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 animBg="1"/>
      <p:bldP spid="10" grpId="0" animBg="1"/>
      <p:bldP spid="11" grpId="0" animBg="1"/>
      <p:bldP spid="19" grpId="0" animBg="1"/>
      <p:bldP spid="20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4441731" y="4734186"/>
            <a:ext cx="1197069" cy="1838586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Cutting Plane Algorithm </a:t>
                </a:r>
                <a:r>
                  <a:rPr lang="en-US" sz="1600" dirty="0" smtClean="0">
                    <a:solidFill>
                      <a:srgbClr val="9E09D9"/>
                    </a:solidFill>
                  </a:rPr>
                  <a:t>[P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9E09D9"/>
                        </a:solidFill>
                        <a:latin typeface="Cambria Math"/>
                      </a:rPr>
                      <m:t>adberg</m:t>
                    </m:r>
                    <m:r>
                      <a:rPr lang="en-US" sz="1600" b="0" i="0" dirty="0" smtClean="0">
                        <a:solidFill>
                          <a:srgbClr val="9E09D9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9E09D9"/>
                        </a:solidFill>
                        <a:latin typeface="Cambria Math"/>
                      </a:rPr>
                      <m:t>Rao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9E09D9"/>
                            </a:solidFill>
                            <a:latin typeface="Cambria Math"/>
                          </a:rPr>
                          <m:t>19</m:t>
                        </m:r>
                        <m:r>
                          <a:rPr lang="en-US" sz="1600" b="0" i="1" dirty="0" smtClean="0">
                            <a:solidFill>
                              <a:srgbClr val="9E09D9"/>
                            </a:solidFill>
                            <a:latin typeface="Cambria Math"/>
                          </a:rPr>
                          <m:t>82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9E09D9"/>
                    </a:solidFill>
                  </a:rPr>
                  <a:t>]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l="-2353"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7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198120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sz="2000" b="1" dirty="0" smtClean="0"/>
                  <a:t>Starting LP.</a:t>
                </a:r>
                <a:r>
                  <a:rPr lang="en-US" sz="2000" dirty="0" smtClean="0"/>
                  <a:t> Start with the </a:t>
                </a:r>
                <a:r>
                  <a:rPr lang="en-US" sz="2000" u="sng" dirty="0" smtClean="0"/>
                  <a:t>bipartite relaxation</a:t>
                </a:r>
                <a:r>
                  <a:rPr lang="en-US" sz="2000" dirty="0" smtClean="0"/>
                  <a:t> to obtain basic optimal solution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sz="2000" dirty="0" smtClean="0"/>
              </a:p>
              <a:p>
                <a:pPr marL="514350" indent="-514350">
                  <a:buAutoNum type="arabicPeriod"/>
                </a:pPr>
                <a:r>
                  <a:rPr lang="en-US" sz="2000" dirty="0" smtClean="0"/>
                  <a:t>Repeat until </a:t>
                </a:r>
                <a14:m>
                  <m:oMath xmlns:m="http://schemas.openxmlformats.org/officeDocument/2006/math" xmlns="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is integral:</a:t>
                </a:r>
              </a:p>
              <a:p>
                <a:pPr marL="731520" lvl="1" indent="-457200">
                  <a:buAutoNum type="alphaLcPeriod"/>
                </a:pPr>
                <a:r>
                  <a:rPr lang="en-US" sz="1800" b="1" dirty="0" smtClean="0"/>
                  <a:t>Add Cuts.</a:t>
                </a:r>
                <a:r>
                  <a:rPr lang="en-US" sz="1800" dirty="0" smtClean="0"/>
                  <a:t> Find an </a:t>
                </a:r>
                <a:r>
                  <a:rPr lang="en-US" sz="1800" u="sng" dirty="0" smtClean="0"/>
                  <a:t>odd-set inequality</a:t>
                </a:r>
                <a:r>
                  <a:rPr lang="en-US" sz="1800" dirty="0" smtClean="0"/>
                  <a:t> that is violated by </a:t>
                </a:r>
                <a14:m>
                  <m:oMath xmlns:m="http://schemas.openxmlformats.org/officeDocument/2006/math" xmlns="">
                    <m:r>
                      <a:rPr lang="en-US" sz="1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 smtClean="0"/>
                  <a:t> using the </a:t>
                </a:r>
                <a:r>
                  <a:rPr lang="en-US" sz="1800" dirty="0" err="1" smtClean="0"/>
                  <a:t>Padberg-Rao</a:t>
                </a:r>
                <a:r>
                  <a:rPr lang="en-US" sz="1800" dirty="0" smtClean="0"/>
                  <a:t> procedure and add it to the LP</a:t>
                </a:r>
              </a:p>
              <a:p>
                <a:pPr marL="731520" lvl="1" indent="-457200">
                  <a:buAutoNum type="alphaLcPeriod"/>
                </a:pPr>
                <a:r>
                  <a:rPr lang="en-US" sz="1800" b="1" dirty="0" smtClean="0"/>
                  <a:t>Re-solve LP.</a:t>
                </a:r>
                <a:r>
                  <a:rPr lang="en-US" sz="1800" dirty="0" smtClean="0"/>
                  <a:t> Obtain basic optimal solution </a:t>
                </a:r>
                <a14:m>
                  <m:oMath xmlns:m="http://schemas.openxmlformats.org/officeDocument/2006/math" xmlns="">
                    <m:r>
                      <a:rPr lang="en-US" sz="180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1981200"/>
              </a:xfrm>
              <a:blipFill rotWithShape="1">
                <a:blip r:embed="rId6"/>
                <a:stretch>
                  <a:fillRect l="-39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/>
          <p:cNvSpPr txBox="1">
            <a:spLocks/>
          </p:cNvSpPr>
          <p:nvPr/>
        </p:nvSpPr>
        <p:spPr>
          <a:xfrm>
            <a:off x="457200" y="3352800"/>
            <a:ext cx="8305800" cy="12573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5000"/>
              <a:buFont typeface="Wingdings" pitchFamily="2" charset="2"/>
              <a:buChar char="v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Tx/>
              <a:buFont typeface="Wingdings" pitchFamily="2" charset="2"/>
              <a:buChar char="§"/>
            </a:pPr>
            <a:r>
              <a:rPr lang="en-US" sz="1800" dirty="0"/>
              <a:t>Easy to find cuts in the first step </a:t>
            </a:r>
            <a:endParaRPr lang="en-US" sz="1800" dirty="0" smtClean="0"/>
          </a:p>
          <a:p>
            <a:pPr lvl="1">
              <a:lnSpc>
                <a:spcPct val="120000"/>
              </a:lnSpc>
              <a:buClrTx/>
            </a:pPr>
            <a:r>
              <a:rPr lang="en-US" sz="1600" dirty="0"/>
              <a:t>Starting LP optimum is half-integral and supported by a disjoint union of odd cycles and edges</a:t>
            </a:r>
          </a:p>
          <a:p>
            <a:pPr>
              <a:lnSpc>
                <a:spcPct val="120000"/>
              </a:lnSpc>
              <a:buClrTx/>
              <a:buFont typeface="Wingdings" pitchFamily="2" charset="2"/>
              <a:buChar char="§"/>
            </a:pPr>
            <a:r>
              <a:rPr lang="en-US" sz="1800" dirty="0" smtClean="0"/>
              <a:t>Half-integral structure is not preserved  in later steps</a:t>
            </a:r>
          </a:p>
        </p:txBody>
      </p:sp>
      <p:grpSp>
        <p:nvGrpSpPr>
          <p:cNvPr id="193" name="Group 192"/>
          <p:cNvGrpSpPr/>
          <p:nvPr/>
        </p:nvGrpSpPr>
        <p:grpSpPr>
          <a:xfrm>
            <a:off x="3276600" y="4735463"/>
            <a:ext cx="2293040" cy="1704290"/>
            <a:chOff x="2743200" y="4954277"/>
            <a:chExt cx="2293040" cy="1704290"/>
          </a:xfrm>
        </p:grpSpPr>
        <p:sp>
          <p:nvSpPr>
            <p:cNvPr id="34" name="Oval 33"/>
            <p:cNvSpPr/>
            <p:nvPr/>
          </p:nvSpPr>
          <p:spPr>
            <a:xfrm>
              <a:off x="3556559" y="520234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76806" y="5196872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>
              <a:endCxn id="35" idx="2"/>
            </p:cNvCxnSpPr>
            <p:nvPr/>
          </p:nvCxnSpPr>
          <p:spPr>
            <a:xfrm flipV="1">
              <a:off x="3639857" y="5280000"/>
              <a:ext cx="536949" cy="54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895601" y="520234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95600" y="574267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56560" y="574267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556559" y="628300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176807" y="574267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176806" y="6283000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86407" y="574267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786406" y="6283001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3659360" y="5823062"/>
              <a:ext cx="536949" cy="54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669085" y="6366128"/>
              <a:ext cx="536949" cy="54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4"/>
              <a:endCxn id="41" idx="0"/>
            </p:cNvCxnSpPr>
            <p:nvPr/>
          </p:nvCxnSpPr>
          <p:spPr>
            <a:xfrm>
              <a:off x="4245909" y="5363127"/>
              <a:ext cx="1" cy="3795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  <a:endCxn id="39" idx="0"/>
            </p:cNvCxnSpPr>
            <p:nvPr/>
          </p:nvCxnSpPr>
          <p:spPr>
            <a:xfrm>
              <a:off x="3625662" y="5368597"/>
              <a:ext cx="1" cy="3740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4"/>
              <a:endCxn id="42" idx="0"/>
            </p:cNvCxnSpPr>
            <p:nvPr/>
          </p:nvCxnSpPr>
          <p:spPr>
            <a:xfrm flipH="1">
              <a:off x="4245909" y="5908925"/>
              <a:ext cx="1" cy="3740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4"/>
              <a:endCxn id="40" idx="0"/>
            </p:cNvCxnSpPr>
            <p:nvPr/>
          </p:nvCxnSpPr>
          <p:spPr>
            <a:xfrm flipH="1">
              <a:off x="3625662" y="5908926"/>
              <a:ext cx="1" cy="3740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294639" y="5828533"/>
              <a:ext cx="536949" cy="54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44" idx="2"/>
            </p:cNvCxnSpPr>
            <p:nvPr/>
          </p:nvCxnSpPr>
          <p:spPr>
            <a:xfrm>
              <a:off x="4294638" y="6366129"/>
              <a:ext cx="49176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3" idx="4"/>
              <a:endCxn id="44" idx="0"/>
            </p:cNvCxnSpPr>
            <p:nvPr/>
          </p:nvCxnSpPr>
          <p:spPr>
            <a:xfrm flipH="1">
              <a:off x="4855509" y="5908926"/>
              <a:ext cx="1" cy="3740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7" idx="4"/>
              <a:endCxn id="38" idx="0"/>
            </p:cNvCxnSpPr>
            <p:nvPr/>
          </p:nvCxnSpPr>
          <p:spPr>
            <a:xfrm flipH="1">
              <a:off x="2964703" y="5368596"/>
              <a:ext cx="1" cy="37407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3019611" y="5274528"/>
              <a:ext cx="536949" cy="54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9" idx="2"/>
            </p:cNvCxnSpPr>
            <p:nvPr/>
          </p:nvCxnSpPr>
          <p:spPr>
            <a:xfrm>
              <a:off x="2957606" y="5823063"/>
              <a:ext cx="598954" cy="273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5" idx="5"/>
              <a:endCxn id="43" idx="1"/>
            </p:cNvCxnSpPr>
            <p:nvPr/>
          </p:nvCxnSpPr>
          <p:spPr>
            <a:xfrm>
              <a:off x="4294771" y="5338780"/>
              <a:ext cx="511876" cy="4282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8" idx="5"/>
            </p:cNvCxnSpPr>
            <p:nvPr/>
          </p:nvCxnSpPr>
          <p:spPr>
            <a:xfrm>
              <a:off x="3013565" y="5884579"/>
              <a:ext cx="557189" cy="4897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743200" y="5407286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5407286"/>
                  <a:ext cx="180730" cy="30771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166718" y="4954277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718" y="4954277"/>
                  <a:ext cx="180730" cy="3077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81400" y="5383768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383768"/>
                  <a:ext cx="180730" cy="3077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038600" y="5393606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5393606"/>
                  <a:ext cx="180730" cy="3077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63113" y="5277263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13" y="5277263"/>
                  <a:ext cx="180730" cy="3077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581400" y="5908925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908925"/>
                  <a:ext cx="180730" cy="3077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038600" y="5917753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5917753"/>
                  <a:ext cx="180730" cy="3077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021064" y="6037671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064" y="6037671"/>
                  <a:ext cx="180730" cy="3077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472748" y="6350854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748" y="6350854"/>
                  <a:ext cx="180730" cy="30771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55510" y="5960015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510" y="5960015"/>
                  <a:ext cx="180730" cy="3077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4284584" y="5884578"/>
              <a:ext cx="511876" cy="42276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033806" y="5361081"/>
              <a:ext cx="511876" cy="42276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446353" y="4962785"/>
            <a:ext cx="2029012" cy="1609987"/>
            <a:chOff x="446353" y="5181599"/>
            <a:chExt cx="2029012" cy="1609987"/>
          </a:xfrm>
        </p:grpSpPr>
        <p:grpSp>
          <p:nvGrpSpPr>
            <p:cNvPr id="5" name="Group 4"/>
            <p:cNvGrpSpPr/>
            <p:nvPr/>
          </p:nvGrpSpPr>
          <p:grpSpPr>
            <a:xfrm>
              <a:off x="446353" y="5181599"/>
              <a:ext cx="2029012" cy="1252384"/>
              <a:chOff x="768412" y="4958201"/>
              <a:chExt cx="2029012" cy="125238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29371" y="496367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49618" y="4958201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" name="Straight Connector 8"/>
              <p:cNvCxnSpPr>
                <a:endCxn id="8" idx="2"/>
              </p:cNvCxnSpPr>
              <p:nvPr/>
            </p:nvCxnSpPr>
            <p:spPr>
              <a:xfrm flipV="1">
                <a:off x="1512669" y="5041329"/>
                <a:ext cx="536949" cy="54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768413" y="496367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68412" y="5504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29372" y="5504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29371" y="604433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49619" y="550399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049618" y="6044329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59219" y="550400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659218" y="6044330"/>
                <a:ext cx="138205" cy="16625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3152" tIns="36576" rIns="73152" bIns="36576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532172" y="5584391"/>
                <a:ext cx="536949" cy="54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541897" y="6127457"/>
                <a:ext cx="536949" cy="54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4"/>
                <a:endCxn id="15" idx="0"/>
              </p:cNvCxnSpPr>
              <p:nvPr/>
            </p:nvCxnSpPr>
            <p:spPr>
              <a:xfrm>
                <a:off x="2118721" y="5124456"/>
                <a:ext cx="1" cy="3795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6" idx="4"/>
                <a:endCxn id="13" idx="0"/>
              </p:cNvCxnSpPr>
              <p:nvPr/>
            </p:nvCxnSpPr>
            <p:spPr>
              <a:xfrm>
                <a:off x="1498474" y="5129926"/>
                <a:ext cx="1" cy="37407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5" idx="4"/>
                <a:endCxn id="16" idx="0"/>
              </p:cNvCxnSpPr>
              <p:nvPr/>
            </p:nvCxnSpPr>
            <p:spPr>
              <a:xfrm flipH="1">
                <a:off x="2118721" y="5670254"/>
                <a:ext cx="1" cy="37407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" idx="4"/>
                <a:endCxn id="14" idx="0"/>
              </p:cNvCxnSpPr>
              <p:nvPr/>
            </p:nvCxnSpPr>
            <p:spPr>
              <a:xfrm flipH="1">
                <a:off x="1498474" y="5670255"/>
                <a:ext cx="1" cy="37407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2167451" y="5589862"/>
                <a:ext cx="536949" cy="54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167450" y="6121986"/>
                <a:ext cx="536949" cy="54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7" idx="4"/>
                <a:endCxn id="18" idx="0"/>
              </p:cNvCxnSpPr>
              <p:nvPr/>
            </p:nvCxnSpPr>
            <p:spPr>
              <a:xfrm flipH="1">
                <a:off x="2728321" y="5670255"/>
                <a:ext cx="1" cy="37407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1" idx="4"/>
                <a:endCxn id="12" idx="0"/>
              </p:cNvCxnSpPr>
              <p:nvPr/>
            </p:nvCxnSpPr>
            <p:spPr>
              <a:xfrm flipH="1">
                <a:off x="837515" y="5129925"/>
                <a:ext cx="1" cy="37407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892423" y="5035857"/>
                <a:ext cx="536949" cy="547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2"/>
              </p:cNvCxnSpPr>
              <p:nvPr/>
            </p:nvCxnSpPr>
            <p:spPr>
              <a:xfrm>
                <a:off x="830418" y="5584392"/>
                <a:ext cx="598954" cy="273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8" idx="5"/>
                <a:endCxn id="17" idx="1"/>
              </p:cNvCxnSpPr>
              <p:nvPr/>
            </p:nvCxnSpPr>
            <p:spPr>
              <a:xfrm>
                <a:off x="2167583" y="5100109"/>
                <a:ext cx="511876" cy="42823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3965" y="5589862"/>
                <a:ext cx="609601" cy="54579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90600" y="6453032"/>
                  <a:ext cx="10774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3818F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3818F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3818F6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3818F6"/>
                            </a:solidFill>
                            <a:latin typeface="Cambria Math"/>
                          </a:rPr>
                          <m:t>=1 ∀</m:t>
                        </m:r>
                        <m:r>
                          <a:rPr lang="en-US" sz="1600" b="0" i="1" smtClean="0">
                            <a:solidFill>
                              <a:srgbClr val="3818F6"/>
                            </a:solidFill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600" dirty="0">
                    <a:solidFill>
                      <a:srgbClr val="3818F6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6453032"/>
                  <a:ext cx="1077474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 flipV="1">
              <a:off x="564318" y="5328977"/>
              <a:ext cx="563234" cy="422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845524" y="5869306"/>
              <a:ext cx="511876" cy="422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6409687" y="4724400"/>
            <a:ext cx="2353313" cy="1838586"/>
            <a:chOff x="5571487" y="4943214"/>
            <a:chExt cx="2353313" cy="1838586"/>
          </a:xfrm>
        </p:grpSpPr>
        <p:sp>
          <p:nvSpPr>
            <p:cNvPr id="168" name="Oval 167"/>
            <p:cNvSpPr/>
            <p:nvPr/>
          </p:nvSpPr>
          <p:spPr>
            <a:xfrm>
              <a:off x="6727731" y="4943214"/>
              <a:ext cx="1197069" cy="183858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384846" y="5201065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005093" y="5195595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1" name="Straight Connector 130"/>
            <p:cNvCxnSpPr>
              <a:stCxn id="129" idx="6"/>
              <a:endCxn id="130" idx="2"/>
            </p:cNvCxnSpPr>
            <p:nvPr/>
          </p:nvCxnSpPr>
          <p:spPr>
            <a:xfrm flipV="1">
              <a:off x="6523051" y="5278723"/>
              <a:ext cx="482042" cy="5470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5723888" y="520106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723887" y="574139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384847" y="574139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384846" y="628172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05094" y="574139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005093" y="6281723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614694" y="574139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14693" y="6281724"/>
              <a:ext cx="138205" cy="16625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3152" tIns="36576" rIns="73152" bIns="36576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0" name="Straight Connector 139"/>
            <p:cNvCxnSpPr>
              <a:stCxn id="134" idx="6"/>
            </p:cNvCxnSpPr>
            <p:nvPr/>
          </p:nvCxnSpPr>
          <p:spPr>
            <a:xfrm flipV="1">
              <a:off x="6523052" y="5821786"/>
              <a:ext cx="501544" cy="2736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5" idx="6"/>
              <a:endCxn id="137" idx="2"/>
            </p:cNvCxnSpPr>
            <p:nvPr/>
          </p:nvCxnSpPr>
          <p:spPr>
            <a:xfrm flipV="1">
              <a:off x="6523051" y="6364851"/>
              <a:ext cx="482042" cy="1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30" idx="4"/>
              <a:endCxn id="136" idx="0"/>
            </p:cNvCxnSpPr>
            <p:nvPr/>
          </p:nvCxnSpPr>
          <p:spPr>
            <a:xfrm>
              <a:off x="7074196" y="5361850"/>
              <a:ext cx="1" cy="379543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9" idx="4"/>
              <a:endCxn id="134" idx="0"/>
            </p:cNvCxnSpPr>
            <p:nvPr/>
          </p:nvCxnSpPr>
          <p:spPr>
            <a:xfrm>
              <a:off x="6453949" y="5367320"/>
              <a:ext cx="1" cy="374074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36" idx="4"/>
              <a:endCxn id="137" idx="0"/>
            </p:cNvCxnSpPr>
            <p:nvPr/>
          </p:nvCxnSpPr>
          <p:spPr>
            <a:xfrm flipH="1">
              <a:off x="7074196" y="5907648"/>
              <a:ext cx="1" cy="3740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4" idx="4"/>
              <a:endCxn id="135" idx="0"/>
            </p:cNvCxnSpPr>
            <p:nvPr/>
          </p:nvCxnSpPr>
          <p:spPr>
            <a:xfrm flipH="1">
              <a:off x="6453949" y="5907649"/>
              <a:ext cx="1" cy="374075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122926" y="5827256"/>
              <a:ext cx="536949" cy="5471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39" idx="2"/>
            </p:cNvCxnSpPr>
            <p:nvPr/>
          </p:nvCxnSpPr>
          <p:spPr>
            <a:xfrm>
              <a:off x="7122925" y="6364852"/>
              <a:ext cx="491768" cy="0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38" idx="4"/>
              <a:endCxn id="139" idx="0"/>
            </p:cNvCxnSpPr>
            <p:nvPr/>
          </p:nvCxnSpPr>
          <p:spPr>
            <a:xfrm flipH="1">
              <a:off x="7683796" y="5907649"/>
              <a:ext cx="1" cy="374075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32" idx="4"/>
              <a:endCxn id="133" idx="0"/>
            </p:cNvCxnSpPr>
            <p:nvPr/>
          </p:nvCxnSpPr>
          <p:spPr>
            <a:xfrm flipH="1">
              <a:off x="5792990" y="5367319"/>
              <a:ext cx="1" cy="374075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847898" y="5273251"/>
              <a:ext cx="536949" cy="5471"/>
            </a:xfrm>
            <a:prstGeom prst="line">
              <a:avLst/>
            </a:prstGeom>
            <a:ln w="571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endCxn id="134" idx="2"/>
            </p:cNvCxnSpPr>
            <p:nvPr/>
          </p:nvCxnSpPr>
          <p:spPr>
            <a:xfrm>
              <a:off x="5785893" y="5821786"/>
              <a:ext cx="598954" cy="2736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30" idx="5"/>
              <a:endCxn id="138" idx="1"/>
            </p:cNvCxnSpPr>
            <p:nvPr/>
          </p:nvCxnSpPr>
          <p:spPr>
            <a:xfrm>
              <a:off x="7123058" y="5337503"/>
              <a:ext cx="511876" cy="428238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33" idx="5"/>
            </p:cNvCxnSpPr>
            <p:nvPr/>
          </p:nvCxnSpPr>
          <p:spPr>
            <a:xfrm>
              <a:off x="5841852" y="5883302"/>
              <a:ext cx="557189" cy="48975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5571487" y="5406009"/>
                  <a:ext cx="180730" cy="313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487" y="5406009"/>
                  <a:ext cx="180730" cy="31367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 flipV="1">
              <a:off x="7112871" y="5883301"/>
              <a:ext cx="511876" cy="422768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33" idx="7"/>
              <a:endCxn id="129" idx="3"/>
            </p:cNvCxnSpPr>
            <p:nvPr/>
          </p:nvCxnSpPr>
          <p:spPr>
            <a:xfrm flipV="1">
              <a:off x="5841852" y="5342973"/>
              <a:ext cx="563234" cy="422768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5995005" y="4953000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005" y="4953000"/>
                  <a:ext cx="180730" cy="30771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128079" y="5501445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079" y="5501445"/>
                  <a:ext cx="180730" cy="30771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6547001" y="4960620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001" y="4960620"/>
                  <a:ext cx="180730" cy="30771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6524870" y="5486400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70" y="5486400"/>
                  <a:ext cx="180730" cy="30771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6547001" y="6043142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001" y="6043142"/>
                  <a:ext cx="180730" cy="307713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667841" y="5960014"/>
                  <a:ext cx="180730" cy="313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841" y="5960014"/>
                  <a:ext cx="180730" cy="31367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7235900" y="6348119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900" y="6348119"/>
                  <a:ext cx="180730" cy="307713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7145535" y="5829189"/>
                  <a:ext cx="180730" cy="307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535" y="5829189"/>
                  <a:ext cx="180730" cy="30771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7022506" y="5407286"/>
                  <a:ext cx="180730" cy="313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506" y="5407286"/>
                  <a:ext cx="180730" cy="31367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248400" y="5926586"/>
                  <a:ext cx="180730" cy="313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12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26586"/>
                  <a:ext cx="180730" cy="313676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5" name="Content Placeholder 5"/>
          <p:cNvSpPr txBox="1">
            <a:spLocks/>
          </p:cNvSpPr>
          <p:nvPr/>
        </p:nvSpPr>
        <p:spPr>
          <a:xfrm>
            <a:off x="5202891" y="4114800"/>
            <a:ext cx="3941109" cy="381000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5000"/>
              <a:buFont typeface="Wingdings" pitchFamily="2" charset="2"/>
              <a:buChar char="v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Font typeface="Arial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dirty="0" smtClean="0"/>
              <a:t>- need </a:t>
            </a:r>
            <a:r>
              <a:rPr lang="en-US" sz="1800" dirty="0" err="1" smtClean="0"/>
              <a:t>Padberg-Rao</a:t>
            </a:r>
            <a:r>
              <a:rPr lang="en-US" sz="1800" dirty="0" smtClean="0"/>
              <a:t> for cut generation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0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491"/>
    </mc:Choice>
    <mc:Fallback xmlns="">
      <p:transition spd="slow" advTm="13049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0" grpId="0" animBg="1"/>
      <p:bldP spid="19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6.2|1.5|1.4|10.2|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0.9|20.3|9.5|21.2|4.7|0.7|24.9|16.6|2.8|55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5.7|9.6|13.2|1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6.3|10.2|12.1|3.7|9.7|10.3|0.5|0.7|26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.7|22.3|2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1.3|1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6.9|16|22.9|27.8|21.6|2.5|9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6|16.8|7.5|2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3.8|26.7|2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38.8|8.7|8.7|0.6|3.5|13.6|8.7|8.6|23.7|21.2|9.6|10.8|12.5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4|0.7|3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5.9|19|35.4|37.5|19.4|7.7|17.8|10.8|12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32.5|0.9|17.2|9.8|5|9.8|4.4|4.2|8.4|74|47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38.7|1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21.3|9.9|10.5|33.7|8.6|6.6|2.9|5.1|4.5|3.7|2.1|1.6|16.6|5.1|5.3|9.8|9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5.2|1.9|2.9|3|1.5|10.3|4.3|3.9|8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7.1|13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7|7.8|5.9|6.6|10.7|12.2|4.1|7.3|2.6|9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1.2|7|19.6|6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6.6|5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4.4|8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1.2|7|19.6|6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3|26.9|3.9|25.4|18.3|9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5.4|1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2.1|10|8.6|4.5|12.4|17.2|13.7|13.5|9.7|2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5.2|2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2.1|8.7|12.4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2.7|6|11.2|18.3|2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11.3|4.1|10.4|15.1|7.1|19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6100</TotalTime>
  <Words>4556</Words>
  <Application>Microsoft Macintosh PowerPoint</Application>
  <PresentationFormat>On-screen Show (4:3)</PresentationFormat>
  <Paragraphs>555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A Polynomial-Time Cutting-Plane Algorithm  for Matchings</vt:lpstr>
      <vt:lpstr>Cutting Plane Method</vt:lpstr>
      <vt:lpstr>Cutting Plane Method</vt:lpstr>
      <vt:lpstr>Cutting Plane Method</vt:lpstr>
      <vt:lpstr>Requirements – Efficient and Correct</vt:lpstr>
      <vt:lpstr>Minimum-Cost Perfect Matching</vt:lpstr>
      <vt:lpstr>LP Relaxation</vt:lpstr>
      <vt:lpstr>Polyhedral Characterization [Edmonds(1965)]</vt:lpstr>
      <vt:lpstr>Cutting Plane Algorithm [Padberg-Rao(1982)]</vt:lpstr>
      <vt:lpstr>Cutting Plane Algorithm [Padberg-Rao(1982)]</vt:lpstr>
      <vt:lpstr>Outline</vt:lpstr>
      <vt:lpstr>New Cutting Plane Algorithm</vt:lpstr>
      <vt:lpstr>An Example</vt:lpstr>
      <vt:lpstr>New Cutting Plane Algorithm</vt:lpstr>
      <vt:lpstr>An Example</vt:lpstr>
      <vt:lpstr>New Cutting Plane Algorithm</vt:lpstr>
      <vt:lpstr>Analysis Overview</vt:lpstr>
      <vt:lpstr>Analysis Overview</vt:lpstr>
      <vt:lpstr>Analysis Overview</vt:lpstr>
      <vt:lpstr>Half-integral Structure</vt:lpstr>
      <vt:lpstr>Half-integral Structure</vt:lpstr>
      <vt:lpstr>Half-integral Structure</vt:lpstr>
      <vt:lpstr>Half-integral Structure</vt:lpstr>
      <vt:lpstr>Half-integral Structure</vt:lpstr>
      <vt:lpstr>New Cutting Plane Algorithm</vt:lpstr>
      <vt:lpstr>Analysis Overview</vt:lpstr>
      <vt:lpstr>Edmonds’ Algorithm (Bipartite)</vt:lpstr>
      <vt:lpstr>Edmonds’ Algorithm (Non-bipartite)</vt:lpstr>
      <vt:lpstr>Edmonds’ Algorithm (Non-bipartite)</vt:lpstr>
      <vt:lpstr>Half-Integral Primal-Dual Algorithm</vt:lpstr>
      <vt:lpstr>Half-Integral Primal-Dual Algorithm</vt:lpstr>
      <vt:lpstr>Half-Integral Primal-Dual Algorithm</vt:lpstr>
      <vt:lpstr>Half-Integral Primal-Dual Algorithm</vt:lpstr>
      <vt:lpstr>Half-Integral Primal-Dual Algorithm</vt:lpstr>
      <vt:lpstr>Future Directions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Approach to Integer Programming</dc:title>
  <dc:creator>karthe</dc:creator>
  <cp:lastModifiedBy>Grigory Yaroslavtsev</cp:lastModifiedBy>
  <cp:revision>613</cp:revision>
  <dcterms:created xsi:type="dcterms:W3CDTF">2012-05-12T18:35:40Z</dcterms:created>
  <dcterms:modified xsi:type="dcterms:W3CDTF">2013-10-11T16:23:27Z</dcterms:modified>
</cp:coreProperties>
</file>