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theme/theme5.xml" ContentType="application/vnd.openxmlformats-officedocument.theme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Layouts/slideLayout25.xml" ContentType="application/vnd.openxmlformats-officedocument.presentationml.slideLayout+xml"/>
  <Override PartName="/ppt/notesSlides/notesSlide3.xml" ContentType="application/vnd.openxmlformats-officedocument.presentationml.notesSlide+xml"/>
  <Default Extension="xml" ContentType="application/xml"/>
  <Override PartName="/ppt/slideLayouts/slideLayout29.xml" ContentType="application/vnd.openxmlformats-officedocument.presentationml.slideLayout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8.xml" ContentType="application/vnd.openxmlformats-officedocument.presentationml.slideLayout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15.xml" ContentType="application/vnd.openxmlformats-officedocument.presentationml.slide+xml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61"/>
  </p:notesMasterIdLst>
  <p:handoutMasterIdLst>
    <p:handoutMasterId r:id="rId62"/>
  </p:handoutMasterIdLst>
  <p:sldIdLst>
    <p:sldId id="256" r:id="rId4"/>
    <p:sldId id="257" r:id="rId5"/>
    <p:sldId id="307" r:id="rId6"/>
    <p:sldId id="258" r:id="rId7"/>
    <p:sldId id="306" r:id="rId8"/>
    <p:sldId id="308" r:id="rId9"/>
    <p:sldId id="309" r:id="rId10"/>
    <p:sldId id="316" r:id="rId11"/>
    <p:sldId id="259" r:id="rId12"/>
    <p:sldId id="260" r:id="rId13"/>
    <p:sldId id="261" r:id="rId14"/>
    <p:sldId id="310" r:id="rId15"/>
    <p:sldId id="298" r:id="rId16"/>
    <p:sldId id="304" r:id="rId17"/>
    <p:sldId id="264" r:id="rId18"/>
    <p:sldId id="297" r:id="rId19"/>
    <p:sldId id="265" r:id="rId20"/>
    <p:sldId id="312" r:id="rId21"/>
    <p:sldId id="313" r:id="rId22"/>
    <p:sldId id="314" r:id="rId23"/>
    <p:sldId id="317" r:id="rId24"/>
    <p:sldId id="266" r:id="rId25"/>
    <p:sldId id="267" r:id="rId26"/>
    <p:sldId id="319" r:id="rId27"/>
    <p:sldId id="268" r:id="rId28"/>
    <p:sldId id="322" r:id="rId29"/>
    <p:sldId id="269" r:id="rId30"/>
    <p:sldId id="270" r:id="rId31"/>
    <p:sldId id="271" r:id="rId32"/>
    <p:sldId id="318" r:id="rId33"/>
    <p:sldId id="320" r:id="rId34"/>
    <p:sldId id="272" r:id="rId35"/>
    <p:sldId id="274" r:id="rId36"/>
    <p:sldId id="323" r:id="rId37"/>
    <p:sldId id="324" r:id="rId38"/>
    <p:sldId id="325" r:id="rId39"/>
    <p:sldId id="329" r:id="rId40"/>
    <p:sldId id="328" r:id="rId41"/>
    <p:sldId id="275" r:id="rId42"/>
    <p:sldId id="326" r:id="rId43"/>
    <p:sldId id="276" r:id="rId44"/>
    <p:sldId id="331" r:id="rId45"/>
    <p:sldId id="300" r:id="rId46"/>
    <p:sldId id="278" r:id="rId47"/>
    <p:sldId id="279" r:id="rId48"/>
    <p:sldId id="280" r:id="rId49"/>
    <p:sldId id="281" r:id="rId50"/>
    <p:sldId id="315" r:id="rId51"/>
    <p:sldId id="301" r:id="rId52"/>
    <p:sldId id="302" r:id="rId53"/>
    <p:sldId id="332" r:id="rId54"/>
    <p:sldId id="285" r:id="rId55"/>
    <p:sldId id="333" r:id="rId56"/>
    <p:sldId id="288" r:id="rId57"/>
    <p:sldId id="334" r:id="rId58"/>
    <p:sldId id="295" r:id="rId59"/>
    <p:sldId id="29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466" autoAdjust="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presProps" Target="presProps.xml"/><Relationship Id="rId60" Type="http://schemas.openxmlformats.org/officeDocument/2006/relationships/slide" Target="slides/slide57.xml"/><Relationship Id="rId39" Type="http://schemas.openxmlformats.org/officeDocument/2006/relationships/slide" Target="slides/slide36.xml"/><Relationship Id="rId7" Type="http://schemas.openxmlformats.org/officeDocument/2006/relationships/slide" Target="slides/slide4.xml"/><Relationship Id="rId43" Type="http://schemas.openxmlformats.org/officeDocument/2006/relationships/slide" Target="slides/slide40.xml"/><Relationship Id="rId25" Type="http://schemas.openxmlformats.org/officeDocument/2006/relationships/slide" Target="slides/slide22.xml"/><Relationship Id="rId10" Type="http://schemas.openxmlformats.org/officeDocument/2006/relationships/slide" Target="slides/slide7.xml"/><Relationship Id="rId50" Type="http://schemas.openxmlformats.org/officeDocument/2006/relationships/slide" Target="slides/slide47.xml"/><Relationship Id="rId63" Type="http://schemas.openxmlformats.org/officeDocument/2006/relationships/printerSettings" Target="printerSettings/printerSettings1.bin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27" Type="http://schemas.openxmlformats.org/officeDocument/2006/relationships/slide" Target="slides/slide24.xml"/><Relationship Id="rId14" Type="http://schemas.openxmlformats.org/officeDocument/2006/relationships/slide" Target="slides/slide11.xml"/><Relationship Id="rId4" Type="http://schemas.openxmlformats.org/officeDocument/2006/relationships/slide" Target="slides/slide1.xml"/><Relationship Id="rId28" Type="http://schemas.openxmlformats.org/officeDocument/2006/relationships/slide" Target="slides/slide25.xml"/><Relationship Id="rId45" Type="http://schemas.openxmlformats.org/officeDocument/2006/relationships/slide" Target="slides/slide42.xml"/><Relationship Id="rId58" Type="http://schemas.openxmlformats.org/officeDocument/2006/relationships/slide" Target="slides/slide55.xml"/><Relationship Id="rId42" Type="http://schemas.openxmlformats.org/officeDocument/2006/relationships/slide" Target="slides/slide39.xml"/><Relationship Id="rId6" Type="http://schemas.openxmlformats.org/officeDocument/2006/relationships/slide" Target="slides/slide3.xml"/><Relationship Id="rId49" Type="http://schemas.openxmlformats.org/officeDocument/2006/relationships/slide" Target="slides/slide46.xml"/><Relationship Id="rId44" Type="http://schemas.openxmlformats.org/officeDocument/2006/relationships/slide" Target="slides/slide41.xml"/><Relationship Id="rId19" Type="http://schemas.openxmlformats.org/officeDocument/2006/relationships/slide" Target="slides/slide16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3.xml"/><Relationship Id="rId57" Type="http://schemas.openxmlformats.org/officeDocument/2006/relationships/slide" Target="slides/slide54.xml"/><Relationship Id="rId59" Type="http://schemas.openxmlformats.org/officeDocument/2006/relationships/slide" Target="slides/slide56.xml"/><Relationship Id="rId35" Type="http://schemas.openxmlformats.org/officeDocument/2006/relationships/slide" Target="slides/slide32.xml"/><Relationship Id="rId51" Type="http://schemas.openxmlformats.org/officeDocument/2006/relationships/slide" Target="slides/slide48.xml"/><Relationship Id="rId55" Type="http://schemas.openxmlformats.org/officeDocument/2006/relationships/slide" Target="slides/slide52.xml"/><Relationship Id="rId31" Type="http://schemas.openxmlformats.org/officeDocument/2006/relationships/slide" Target="slides/slide28.xml"/><Relationship Id="rId34" Type="http://schemas.openxmlformats.org/officeDocument/2006/relationships/slide" Target="slides/slide31.xml"/><Relationship Id="rId40" Type="http://schemas.openxmlformats.org/officeDocument/2006/relationships/slide" Target="slides/slide37.xml"/><Relationship Id="rId62" Type="http://schemas.openxmlformats.org/officeDocument/2006/relationships/handoutMaster" Target="handoutMasters/handoutMaster1.xml"/><Relationship Id="rId66" Type="http://schemas.openxmlformats.org/officeDocument/2006/relationships/theme" Target="theme/theme1.xml"/><Relationship Id="rId36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1.xml"/><Relationship Id="rId47" Type="http://schemas.openxmlformats.org/officeDocument/2006/relationships/slide" Target="slides/slide44.xml"/><Relationship Id="rId56" Type="http://schemas.openxmlformats.org/officeDocument/2006/relationships/slide" Target="slides/slide53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2" Type="http://schemas.openxmlformats.org/officeDocument/2006/relationships/slide" Target="slides/slide49.xml"/><Relationship Id="rId65" Type="http://schemas.openxmlformats.org/officeDocument/2006/relationships/viewProps" Target="viewProps.xml"/><Relationship Id="rId67" Type="http://schemas.openxmlformats.org/officeDocument/2006/relationships/tableStyles" Target="tableStyles.xml"/><Relationship Id="rId54" Type="http://schemas.openxmlformats.org/officeDocument/2006/relationships/slide" Target="slides/slide51.xml"/><Relationship Id="rId12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3" Type="http://schemas.openxmlformats.org/officeDocument/2006/relationships/slide" Target="slides/slide20.xml"/><Relationship Id="rId61" Type="http://schemas.openxmlformats.org/officeDocument/2006/relationships/notesMaster" Target="notesMasters/notesMaster1.xml"/><Relationship Id="rId53" Type="http://schemas.openxmlformats.org/officeDocument/2006/relationships/slide" Target="slides/slide50.xml"/><Relationship Id="rId26" Type="http://schemas.openxmlformats.org/officeDocument/2006/relationships/slide" Target="slides/slide23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29" Type="http://schemas.openxmlformats.org/officeDocument/2006/relationships/slide" Target="slides/slide26.xml"/><Relationship Id="rId16" Type="http://schemas.openxmlformats.org/officeDocument/2006/relationships/slide" Target="slides/slide13.xml"/><Relationship Id="rId33" Type="http://schemas.openxmlformats.org/officeDocument/2006/relationships/slide" Target="slides/slide30.xml"/><Relationship Id="rId41" Type="http://schemas.openxmlformats.org/officeDocument/2006/relationships/slide" Target="slides/slide3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2" Type="http://schemas.openxmlformats.org/officeDocument/2006/relationships/slide" Target="slides/slide19.xml"/><Relationship Id="rId2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945A-A159-1F43-B86D-B05357DB362C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2B303-5D31-DD40-8D4B-BE0A5E04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299F-82AA-B640-9564-BDAE5B83ED8D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2B4C7-B546-0D47-A4B4-0502B1906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930577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how this lemma goes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</a:t>
            </a:r>
            <a:r>
              <a:rPr lang="en-US" baseline="0" dirty="0" smtClean="0"/>
              <a:t> tester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Revise/expand</a:t>
            </a:r>
            <a:r>
              <a:rPr lang="en-US" baseline="0" dirty="0" smtClean="0"/>
              <a:t> into 1 more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Revise/expand</a:t>
            </a:r>
            <a:r>
              <a:rPr lang="en-US" baseline="0" dirty="0" smtClean="0"/>
              <a:t> into 1 more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</a:t>
            </a:r>
            <a:r>
              <a:rPr lang="en-US" dirty="0" err="1" smtClean="0"/>
              <a:t>halfspaces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The same hardness result for    if there is a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 smtClean="0"/>
              <a:t>Parsimonious reduction from 3-CNF to   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 smtClean="0"/>
              <a:t>Map between the witnesses of 3-CNF and    </a:t>
            </a:r>
          </a:p>
          <a:p>
            <a:pPr lvl="1"/>
            <a:r>
              <a:rPr lang="en-US" sz="3200" dirty="0" smtClean="0"/>
              <a:t>     are efficiently computable and invertible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3621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classes commonly studied in learning theory.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3621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classes of simple functions: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3621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classes of simple functions: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3621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3621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“And we need to have sampler, and we only get positive examples.”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B4C7-B546-0D47-A4B4-0502B19065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6E2-8138-E64C-8FD8-C2E1E549869D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69306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10F-156D-AE45-9DED-DC9C4EF11021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1885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EC30-2F80-CE4A-911C-03EEEB08332C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0446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DDB4-EA3B-7442-8428-5F66413C4ADF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0E5F-9893-FC42-8AE3-F417B045EE09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C231-ADB2-D649-A9E5-15DB23673475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71-7CA2-584A-9092-8382A3FD982D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F513-4685-C64B-9DC6-852C9FE08DE2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AC43-E234-944F-A8CA-E95117BDA3C9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97E-E2FA-1140-9124-8ECF5BD65B38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04E9-694E-F840-ADB7-A7B6E2DD7379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FA42-23D3-3E44-8FD3-30D78AC19340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137683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6410-6C1F-CC40-8B87-D299E841B640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2A8A-26AD-D84A-9DCA-2B389DE16DA1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4E4C-CA3C-744F-AD61-C110449A459D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984-2A0F-274B-922B-5E15C64A76F5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03B4-E1EE-C546-8C28-30D407D0005F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5C1-3DAC-5D49-91E4-B46ECA9785FB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B2-43DB-4541-96C9-741B13073975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FF4-8C1A-464D-AB0B-4EC994612D7F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D2B-6128-DD44-B37E-3BB738BCEC7D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A8E6-C4EE-8F43-A3BA-7DEAEA398DA7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D6A0-C76D-E74E-B69C-754C877B0220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4426055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5067-9F7E-6B48-A38F-427329B1DEE6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9259-C9A4-AA48-B512-259EFBD744B3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AA6-7B65-0348-93CF-2739A76EB232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AC83-251E-1A47-8C96-E0B6C01381F9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D48D-2F1E-D844-BAEB-FFF99A06F054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00A8-ADBB-6D49-BB8E-D08980E4E92C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1793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A1C-9716-DE47-9DEF-305611676105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9109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1DFA-8774-9D43-95B1-95108699C781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8507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2BC-AFC0-7B41-84D4-A426D81678BD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4646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7CF6-CA5C-F540-9F67-F1A170B667CE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6640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F5F4-FBE3-CA44-ABE1-9EE32D342AA8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3369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1C0-8529-2544-9508-B0FE48A35E4F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B33E-F234-264A-8AAA-74E6F29A5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49124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5BBB-EDB4-9141-81BD-5E4CEFFA16B8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AC42-6989-D843-93D6-811BB39BD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1B4D-B309-B941-949C-E528E18CF419}" type="datetime1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D872-9A47-904E-8049-A293F6605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9" Type="http://schemas.openxmlformats.org/officeDocument/2006/relationships/image" Target="../media/image17.png"/><Relationship Id="rId3" Type="http://schemas.openxmlformats.org/officeDocument/2006/relationships/image" Target="../media/image12.emf"/><Relationship Id="rId6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4" Type="http://schemas.openxmlformats.org/officeDocument/2006/relationships/image" Target="../media/image13.emf"/><Relationship Id="rId10" Type="http://schemas.openxmlformats.org/officeDocument/2006/relationships/image" Target="../media/image22.png"/><Relationship Id="rId5" Type="http://schemas.openxmlformats.org/officeDocument/2006/relationships/image" Target="../media/image18.png"/><Relationship Id="rId7" Type="http://schemas.openxmlformats.org/officeDocument/2006/relationships/image" Target="../media/image20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9" Type="http://schemas.openxmlformats.org/officeDocument/2006/relationships/image" Target="../media/image21.png"/><Relationship Id="rId3" Type="http://schemas.openxmlformats.org/officeDocument/2006/relationships/image" Target="../media/image12.emf"/><Relationship Id="rId6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24.emf"/><Relationship Id="rId10" Type="http://schemas.openxmlformats.org/officeDocument/2006/relationships/image" Target="../media/image21.png"/><Relationship Id="rId5" Type="http://schemas.openxmlformats.org/officeDocument/2006/relationships/image" Target="../media/image6.png"/><Relationship Id="rId7" Type="http://schemas.openxmlformats.org/officeDocument/2006/relationships/image" Target="../media/image10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9" Type="http://schemas.openxmlformats.org/officeDocument/2006/relationships/image" Target="../media/image1.png"/><Relationship Id="rId3" Type="http://schemas.openxmlformats.org/officeDocument/2006/relationships/image" Target="../media/image23.emf"/><Relationship Id="rId6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5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9" Type="http://schemas.openxmlformats.org/officeDocument/2006/relationships/image" Target="../media/image39.png"/><Relationship Id="rId3" Type="http://schemas.openxmlformats.org/officeDocument/2006/relationships/image" Target="../media/image33.emf"/><Relationship Id="rId6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emf"/><Relationship Id="rId7" Type="http://schemas.openxmlformats.org/officeDocument/2006/relationships/image" Target="../media/image44.emf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8" Type="http://schemas.openxmlformats.org/officeDocument/2006/relationships/image" Target="../media/image45.emf"/><Relationship Id="rId13" Type="http://schemas.openxmlformats.org/officeDocument/2006/relationships/image" Target="../media/image6.png"/><Relationship Id="rId10" Type="http://schemas.openxmlformats.org/officeDocument/2006/relationships/image" Target="../media/image47.png"/><Relationship Id="rId5" Type="http://schemas.openxmlformats.org/officeDocument/2006/relationships/image" Target="../media/image42.emf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9" Type="http://schemas.openxmlformats.org/officeDocument/2006/relationships/image" Target="../media/image46.png"/><Relationship Id="rId3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9.emf"/><Relationship Id="rId4" Type="http://schemas.openxmlformats.org/officeDocument/2006/relationships/image" Target="../media/image41.emf"/><Relationship Id="rId7" Type="http://schemas.openxmlformats.org/officeDocument/2006/relationships/image" Target="../media/image44.emf"/><Relationship Id="rId11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6" Type="http://schemas.openxmlformats.org/officeDocument/2006/relationships/image" Target="../media/image53.emf"/><Relationship Id="rId8" Type="http://schemas.openxmlformats.org/officeDocument/2006/relationships/image" Target="../media/image49.emf"/><Relationship Id="rId13" Type="http://schemas.openxmlformats.org/officeDocument/2006/relationships/image" Target="../media/image30.emf"/><Relationship Id="rId10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2" Type="http://schemas.openxmlformats.org/officeDocument/2006/relationships/image" Target="../media/image51.emf"/><Relationship Id="rId2" Type="http://schemas.openxmlformats.org/officeDocument/2006/relationships/notesSlide" Target="../notesSlides/notesSlide14.xml"/><Relationship Id="rId9" Type="http://schemas.openxmlformats.org/officeDocument/2006/relationships/image" Target="../media/image50.emf"/><Relationship Id="rId3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3" Type="http://schemas.openxmlformats.org/officeDocument/2006/relationships/image" Target="../media/image54.emf"/><Relationship Id="rId6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7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9" Type="http://schemas.openxmlformats.org/officeDocument/2006/relationships/image" Target="../media/image65.png"/><Relationship Id="rId3" Type="http://schemas.openxmlformats.org/officeDocument/2006/relationships/image" Target="../media/image59.emf"/><Relationship Id="rId6" Type="http://schemas.openxmlformats.org/officeDocument/2006/relationships/image" Target="../media/image6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4" Type="http://schemas.openxmlformats.org/officeDocument/2006/relationships/image" Target="../media/image67.emf"/><Relationship Id="rId5" Type="http://schemas.openxmlformats.org/officeDocument/2006/relationships/image" Target="../media/image68.emf"/><Relationship Id="rId7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9" Type="http://schemas.openxmlformats.org/officeDocument/2006/relationships/image" Target="../media/image72.emf"/><Relationship Id="rId3" Type="http://schemas.openxmlformats.org/officeDocument/2006/relationships/image" Target="../media/image66.emf"/><Relationship Id="rId6" Type="http://schemas.openxmlformats.org/officeDocument/2006/relationships/image" Target="../media/image69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3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9" Type="http://schemas.openxmlformats.org/officeDocument/2006/relationships/image" Target="../media/image82.png"/><Relationship Id="rId3" Type="http://schemas.openxmlformats.org/officeDocument/2006/relationships/image" Target="../media/image76.emf"/><Relationship Id="rId6" Type="http://schemas.openxmlformats.org/officeDocument/2006/relationships/image" Target="../media/image79.em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7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emf"/><Relationship Id="rId3" Type="http://schemas.openxmlformats.org/officeDocument/2006/relationships/image" Target="../media/image84.emf"/><Relationship Id="rId6" Type="http://schemas.openxmlformats.org/officeDocument/2006/relationships/image" Target="../media/image7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4" Type="http://schemas.openxmlformats.org/officeDocument/2006/relationships/image" Target="../media/image60.emf"/><Relationship Id="rId4" Type="http://schemas.openxmlformats.org/officeDocument/2006/relationships/image" Target="../media/image8.png"/><Relationship Id="rId7" Type="http://schemas.openxmlformats.org/officeDocument/2006/relationships/image" Target="../media/image88.png"/><Relationship Id="rId11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8" Type="http://schemas.openxmlformats.org/officeDocument/2006/relationships/image" Target="../media/image89.png"/><Relationship Id="rId13" Type="http://schemas.openxmlformats.org/officeDocument/2006/relationships/image" Target="../media/image61.emf"/><Relationship Id="rId10" Type="http://schemas.openxmlformats.org/officeDocument/2006/relationships/image" Target="../media/image91.png"/><Relationship Id="rId5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9" Type="http://schemas.openxmlformats.org/officeDocument/2006/relationships/image" Target="../media/image90.png"/><Relationship Id="rId3" Type="http://schemas.openxmlformats.org/officeDocument/2006/relationships/image" Target="../media/image7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7.emf"/><Relationship Id="rId6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7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emf"/><Relationship Id="rId6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0.png"/><Relationship Id="rId5" Type="http://schemas.openxmlformats.org/officeDocument/2006/relationships/image" Target="../media/image6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4" Type="http://schemas.openxmlformats.org/officeDocument/2006/relationships/image" Target="../media/image99.emf"/><Relationship Id="rId5" Type="http://schemas.openxmlformats.org/officeDocument/2006/relationships/image" Target="../media/image100.emf"/><Relationship Id="rId7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emf"/><Relationship Id="rId9" Type="http://schemas.openxmlformats.org/officeDocument/2006/relationships/image" Target="../media/image104.emf"/><Relationship Id="rId3" Type="http://schemas.openxmlformats.org/officeDocument/2006/relationships/image" Target="../media/image98.emf"/><Relationship Id="rId6" Type="http://schemas.openxmlformats.org/officeDocument/2006/relationships/image" Target="../media/image10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4" Type="http://schemas.openxmlformats.org/officeDocument/2006/relationships/image" Target="../media/image106.emf"/><Relationship Id="rId10" Type="http://schemas.openxmlformats.org/officeDocument/2006/relationships/image" Target="../media/image110.png"/><Relationship Id="rId5" Type="http://schemas.openxmlformats.org/officeDocument/2006/relationships/image" Target="../media/image107.emf"/><Relationship Id="rId7" Type="http://schemas.openxmlformats.org/officeDocument/2006/relationships/image" Target="../media/image103.emf"/><Relationship Id="rId11" Type="http://schemas.openxmlformats.org/officeDocument/2006/relationships/image" Target="../media/image111.png"/><Relationship Id="rId12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9" Type="http://schemas.openxmlformats.org/officeDocument/2006/relationships/image" Target="../media/image109.png"/><Relationship Id="rId3" Type="http://schemas.openxmlformats.org/officeDocument/2006/relationships/image" Target="../media/image105.emf"/><Relationship Id="rId6" Type="http://schemas.openxmlformats.org/officeDocument/2006/relationships/image" Target="../media/image10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4" Type="http://schemas.openxmlformats.org/officeDocument/2006/relationships/image" Target="../media/image115.emf"/><Relationship Id="rId5" Type="http://schemas.openxmlformats.org/officeDocument/2006/relationships/image" Target="../media/image116.emf"/><Relationship Id="rId7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emf"/><Relationship Id="rId9" Type="http://schemas.openxmlformats.org/officeDocument/2006/relationships/image" Target="../media/image120.png"/><Relationship Id="rId3" Type="http://schemas.openxmlformats.org/officeDocument/2006/relationships/image" Target="../media/image114.emf"/><Relationship Id="rId6" Type="http://schemas.openxmlformats.org/officeDocument/2006/relationships/image" Target="../media/image117.emf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emf"/><Relationship Id="rId3" Type="http://schemas.openxmlformats.org/officeDocument/2006/relationships/image" Target="../media/image114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4" Type="http://schemas.openxmlformats.org/officeDocument/2006/relationships/image" Target="../media/image123.emf"/><Relationship Id="rId10" Type="http://schemas.openxmlformats.org/officeDocument/2006/relationships/image" Target="../media/image129.emf"/><Relationship Id="rId5" Type="http://schemas.openxmlformats.org/officeDocument/2006/relationships/image" Target="../media/image124.emf"/><Relationship Id="rId7" Type="http://schemas.openxmlformats.org/officeDocument/2006/relationships/image" Target="../media/image126.emf"/><Relationship Id="rId11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emf"/><Relationship Id="rId9" Type="http://schemas.openxmlformats.org/officeDocument/2006/relationships/image" Target="../media/image128.emf"/><Relationship Id="rId3" Type="http://schemas.openxmlformats.org/officeDocument/2006/relationships/image" Target="../media/image122.emf"/><Relationship Id="rId6" Type="http://schemas.openxmlformats.org/officeDocument/2006/relationships/image" Target="../media/image125.emf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emf"/><Relationship Id="rId5" Type="http://schemas.openxmlformats.org/officeDocument/2006/relationships/image" Target="../media/image121.emf"/><Relationship Id="rId7" Type="http://schemas.openxmlformats.org/officeDocument/2006/relationships/image" Target="../media/image1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emf"/><Relationship Id="rId3" Type="http://schemas.openxmlformats.org/officeDocument/2006/relationships/image" Target="../media/image131.emf"/><Relationship Id="rId6" Type="http://schemas.openxmlformats.org/officeDocument/2006/relationships/image" Target="../media/image133.emf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emf"/><Relationship Id="rId3" Type="http://schemas.openxmlformats.org/officeDocument/2006/relationships/image" Target="../media/image10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6" Type="http://schemas.openxmlformats.org/officeDocument/2006/relationships/image" Target="../media/image7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2.emf"/><Relationship Id="rId5" Type="http://schemas.openxmlformats.org/officeDocument/2006/relationships/image" Target="../media/image1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7.png"/><Relationship Id="rId7" Type="http://schemas.openxmlformats.org/officeDocument/2006/relationships/image" Target="../media/image150.png"/><Relationship Id="rId11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0" Type="http://schemas.openxmlformats.org/officeDocument/2006/relationships/image" Target="../media/image153.png"/><Relationship Id="rId5" Type="http://schemas.openxmlformats.org/officeDocument/2006/relationships/image" Target="../media/image148.png"/><Relationship Id="rId12" Type="http://schemas.openxmlformats.org/officeDocument/2006/relationships/image" Target="../media/image155.png"/><Relationship Id="rId2" Type="http://schemas.openxmlformats.org/officeDocument/2006/relationships/image" Target="../media/image145.png"/><Relationship Id="rId9" Type="http://schemas.openxmlformats.org/officeDocument/2006/relationships/image" Target="../media/image152.png"/><Relationship Id="rId3" Type="http://schemas.openxmlformats.org/officeDocument/2006/relationships/image" Target="../media/image1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3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9" Type="http://schemas.openxmlformats.org/officeDocument/2006/relationships/image" Target="../media/image1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Learning From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Satisfying Assignments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902" y="4580572"/>
            <a:ext cx="8086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</a:t>
            </a:r>
            <a:r>
              <a:rPr lang="en-US" sz="3200" dirty="0" err="1" smtClean="0"/>
              <a:t>Anindya</a:t>
            </a:r>
            <a:r>
              <a:rPr lang="en-US" sz="3200" dirty="0" smtClean="0"/>
              <a:t> De					</a:t>
            </a:r>
            <a:r>
              <a:rPr lang="en-US" sz="3200" dirty="0" err="1" smtClean="0"/>
              <a:t>Ilias</a:t>
            </a:r>
            <a:r>
              <a:rPr lang="en-US" sz="3200" dirty="0" smtClean="0"/>
              <a:t> </a:t>
            </a:r>
            <a:r>
              <a:rPr lang="en-US" sz="3200" dirty="0" err="1" smtClean="0"/>
              <a:t>Diakonikolas</a:t>
            </a:r>
            <a:endParaRPr lang="en-US" sz="3200" dirty="0" smtClean="0"/>
          </a:p>
          <a:p>
            <a:r>
              <a:rPr lang="en-US" sz="3200" dirty="0" smtClean="0"/>
              <a:t>UC Berkeley/IAS				    U. Edinburgh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3142" y="2701871"/>
            <a:ext cx="3808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Rocco A. Servedio</a:t>
            </a:r>
          </a:p>
          <a:p>
            <a:pPr algn="ctr"/>
            <a:r>
              <a:rPr lang="en-US" sz="3200" dirty="0" smtClean="0"/>
              <a:t>Columbia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6661" y="6148752"/>
            <a:ext cx="506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Brown University			December 2013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98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7" y="78373"/>
            <a:ext cx="913707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Relation to other learning problems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290451"/>
            <a:ext cx="8229600" cy="3068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  </a:t>
            </a:r>
            <a:r>
              <a:rPr lang="en-US" sz="3200" noProof="0" dirty="0" smtClean="0"/>
              <a:t>Only get positive examples.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least two other ways: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(not so major) Want to output a hypothesis distribution rather than a hypothesis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(really major)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more demanding guarantee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 usual uniform-distribution learning.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221374"/>
            <a:ext cx="8229600" cy="221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Q: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is this different from learning      (function learning) under the uniform distribution?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1" y="1288335"/>
            <a:ext cx="270257" cy="384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1178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20659">
            <a:off x="3369796" y="2767004"/>
            <a:ext cx="1828800" cy="1828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52202" y="2991243"/>
            <a:ext cx="1931716" cy="109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1" y="2201221"/>
            <a:ext cx="2889504" cy="771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25" y="4191942"/>
            <a:ext cx="2859182" cy="46633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55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Example: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6195" y="2052592"/>
            <a:ext cx="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6195" y="4891448"/>
            <a:ext cx="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184582"/>
            <a:ext cx="8229600" cy="7204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Usual uniform-distribution model for learning functions:</a:t>
            </a:r>
          </a:p>
          <a:p>
            <a:pPr>
              <a:buNone/>
            </a:pPr>
            <a:r>
              <a:rPr lang="en-US" dirty="0" smtClean="0"/>
              <a:t>Hypothesis     allowed to be wrong on           points in              .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3907" y="5503226"/>
            <a:ext cx="8229600" cy="719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For highly biased target function like     , constant-0 function is a fine hypothesis for any                            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043" y="1522092"/>
            <a:ext cx="496614" cy="320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319" y="5829695"/>
            <a:ext cx="1869228" cy="3579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110" y="1525970"/>
            <a:ext cx="820883" cy="3427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0175" y="1575586"/>
            <a:ext cx="164592" cy="23774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5400000" flipH="1" flipV="1">
            <a:off x="4077240" y="2813072"/>
            <a:ext cx="3614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6831" y="5532490"/>
            <a:ext cx="205324" cy="356616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89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20659">
            <a:off x="5955876" y="2963269"/>
            <a:ext cx="1828800" cy="1828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38282" y="3187508"/>
            <a:ext cx="1931716" cy="109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61" y="2835653"/>
            <a:ext cx="2889504" cy="771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659" y="3890818"/>
            <a:ext cx="2859182" cy="46633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745" y="-1525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stronger requirement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2275" y="2248857"/>
            <a:ext cx="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93073" y="5122348"/>
            <a:ext cx="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3907" y="5657273"/>
            <a:ext cx="8229600" cy="924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Essentially, we require hypothesis function with  </a:t>
            </a:r>
            <a:r>
              <a:rPr lang="en-US" sz="3200" b="1" dirty="0" smtClean="0"/>
              <a:t>multiplicative </a:t>
            </a:r>
            <a:r>
              <a:rPr lang="en-US" sz="3200" dirty="0" smtClean="0"/>
              <a:t> rather than </a:t>
            </a:r>
            <a:r>
              <a:rPr lang="en-US" sz="3200" b="1" dirty="0" smtClean="0"/>
              <a:t>additive</a:t>
            </a:r>
            <a:r>
              <a:rPr lang="en-US" sz="3200" dirty="0" smtClean="0"/>
              <a:t>     -accuracy relative to    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76384" y="999862"/>
            <a:ext cx="8686801" cy="5172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Our distribution-learning model:  “</a:t>
            </a:r>
            <a:r>
              <a:rPr lang="en-US" sz="2200" dirty="0" smtClean="0"/>
              <a:t>constant-0 hypothesis” is meaningless!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6" y="1724957"/>
            <a:ext cx="842010" cy="3566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51" y="1688956"/>
            <a:ext cx="1865270" cy="357981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365832" y="1623222"/>
            <a:ext cx="8686801" cy="112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               to be good hypothesis distribution,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200" dirty="0" smtClean="0"/>
              <a:t>must be only a                fraction of              .  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985" y="2066143"/>
            <a:ext cx="813378" cy="3294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2443" y="2089009"/>
            <a:ext cx="820883" cy="342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231" y="3193278"/>
            <a:ext cx="180171" cy="256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7840" y="5983533"/>
            <a:ext cx="163286" cy="228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841" y="5959655"/>
            <a:ext cx="189530" cy="329184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rot="5400000" flipH="1" flipV="1">
            <a:off x="6617140" y="3009337"/>
            <a:ext cx="3614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21306559">
            <a:off x="5907552" y="2863271"/>
            <a:ext cx="1931716" cy="496449"/>
            <a:chOff x="5907552" y="2863271"/>
            <a:chExt cx="1931716" cy="49644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907552" y="3013356"/>
              <a:ext cx="1931716" cy="3463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767315" y="2953051"/>
              <a:ext cx="329883" cy="15032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89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331" y="1683346"/>
            <a:ext cx="4424220" cy="46777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Given</a:t>
            </a:r>
            <a:r>
              <a:rPr lang="en-US" sz="2200" dirty="0" smtClean="0"/>
              <a:t>:  draws from                , must </a:t>
            </a:r>
          </a:p>
          <a:p>
            <a:pPr>
              <a:buNone/>
            </a:pPr>
            <a:r>
              <a:rPr lang="en-US" sz="2200" b="1" dirty="0" smtClean="0"/>
              <a:t>Output:</a:t>
            </a:r>
            <a:r>
              <a:rPr lang="en-US" sz="2200" dirty="0" smtClean="0"/>
              <a:t>  hypothesis        with </a:t>
            </a:r>
            <a:r>
              <a:rPr lang="en-US" sz="2200" dirty="0"/>
              <a:t>the following guarantee :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5778500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8" y="2907864"/>
            <a:ext cx="2729345" cy="440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92" y="6240610"/>
            <a:ext cx="3913911" cy="37699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16200000" flipH="1">
            <a:off x="1688414" y="3518587"/>
            <a:ext cx="597498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53712" y="1683346"/>
            <a:ext cx="3941618" cy="4677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random labeled examples from              ,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ust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hypothesis     such that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664" y="2073900"/>
            <a:ext cx="820883" cy="342786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996870" y="427038"/>
            <a:ext cx="3842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Our setting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1038" y="427038"/>
            <a:ext cx="42348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Usual function-learning setting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364" y="2543125"/>
            <a:ext cx="164592" cy="2377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258" y="1764161"/>
            <a:ext cx="897219" cy="390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3108" y="2874502"/>
            <a:ext cx="2663528" cy="390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8073" y="2188110"/>
            <a:ext cx="318211" cy="26517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394530" y="5752366"/>
            <a:ext cx="2211754" cy="46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200" dirty="0" smtClean="0"/>
              <a:t>    must satisfy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 rot="2720659">
            <a:off x="1544373" y="3967809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507951" y="4009651"/>
            <a:ext cx="1366858" cy="109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6160" y="5288524"/>
            <a:ext cx="180171" cy="2560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rot="5400000" flipH="1" flipV="1">
            <a:off x="2044364" y="3854570"/>
            <a:ext cx="3614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480271" y="5401183"/>
            <a:ext cx="1550374" cy="34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020504" y="5587884"/>
            <a:ext cx="381232" cy="1588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6630" y="3845059"/>
            <a:ext cx="189530" cy="329184"/>
          </a:xfrm>
          <a:prstGeom prst="rect">
            <a:avLst/>
          </a:prstGeom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253712" y="5940440"/>
            <a:ext cx="3941618" cy="46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200" noProof="0" dirty="0" smtClean="0"/>
              <a:t>If both regions are small, this  </a:t>
            </a:r>
            <a:br>
              <a:rPr lang="en-US" sz="2200" noProof="0" dirty="0" smtClean="0"/>
            </a:br>
            <a:r>
              <a:rPr lang="en-US" sz="2200" noProof="0" dirty="0" smtClean="0"/>
              <a:t>is fine!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640" y="6054117"/>
            <a:ext cx="164592" cy="23774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156" y="5875871"/>
            <a:ext cx="164592" cy="23774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60" y="5622666"/>
            <a:ext cx="0" cy="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720659">
            <a:off x="6037158" y="3811975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000736" y="3853817"/>
            <a:ext cx="1366858" cy="109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835" y="3527924"/>
            <a:ext cx="180171" cy="256032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rot="5400000" flipH="1" flipV="1">
            <a:off x="6537149" y="3698736"/>
            <a:ext cx="3614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1234821">
            <a:off x="5931466" y="3504633"/>
            <a:ext cx="1550374" cy="381232"/>
            <a:chOff x="6000736" y="4174243"/>
            <a:chExt cx="1550374" cy="381232"/>
          </a:xfrm>
        </p:grpSpPr>
        <p:cxnSp>
          <p:nvCxnSpPr>
            <p:cNvPr id="48" name="Straight Connector 47"/>
            <p:cNvCxnSpPr/>
            <p:nvPr/>
          </p:nvCxnSpPr>
          <p:spPr>
            <a:xfrm rot="10800000">
              <a:off x="6000736" y="4177364"/>
              <a:ext cx="1550374" cy="3458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6540969" y="4364065"/>
              <a:ext cx="381232" cy="158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3965" y="3562230"/>
            <a:ext cx="189530" cy="329184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677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79" y="459358"/>
            <a:ext cx="884843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Brief motivational digression into the real world:  language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6637"/>
            <a:ext cx="8229600" cy="41217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People typically learn new languages by being exposed to correct utterances (</a:t>
            </a:r>
            <a:r>
              <a:rPr lang="en-US" b="1" dirty="0" smtClean="0"/>
              <a:t>positive examples</a:t>
            </a:r>
            <a:r>
              <a:rPr lang="en-US" dirty="0" smtClean="0"/>
              <a:t>), which are a </a:t>
            </a:r>
            <a:r>
              <a:rPr lang="en-US" b="1" dirty="0" smtClean="0"/>
              <a:t>sparse subset</a:t>
            </a:r>
            <a:r>
              <a:rPr lang="en-US" dirty="0" smtClean="0"/>
              <a:t> of all possible vocalizations (all examples).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Goal is to be able to </a:t>
            </a:r>
            <a:r>
              <a:rPr lang="en-US" b="1" dirty="0" smtClean="0"/>
              <a:t>generate new correct utterances</a:t>
            </a:r>
            <a:r>
              <a:rPr lang="en-US" dirty="0" smtClean="0"/>
              <a:t> (generate draws from a distribution similar to the one the samples came from).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8277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Our positive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391" y="1417638"/>
            <a:ext cx="8830609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/>
            <a:r>
              <a:rPr lang="en-US" sz="2200" b="1" dirty="0" smtClean="0"/>
              <a:t>Theorem 1:   </a:t>
            </a:r>
            <a:r>
              <a:rPr lang="en-US" sz="2200" dirty="0" smtClean="0"/>
              <a:t>We give an </a:t>
            </a:r>
            <a:r>
              <a:rPr lang="en-US" sz="2200" b="1" dirty="0" smtClean="0"/>
              <a:t>efficient distribution learning algorithm </a:t>
            </a:r>
            <a:r>
              <a:rPr lang="en-US" sz="2200" dirty="0" smtClean="0"/>
              <a:t>for</a:t>
            </a:r>
            <a:br>
              <a:rPr lang="en-US" sz="2200" dirty="0" smtClean="0"/>
            </a:br>
            <a:r>
              <a:rPr lang="en-US" sz="2200" dirty="0" smtClean="0"/>
              <a:t>   = { </a:t>
            </a:r>
            <a:r>
              <a:rPr lang="en-US" sz="2200" dirty="0" err="1" smtClean="0"/>
              <a:t>halfspaces</a:t>
            </a:r>
            <a:r>
              <a:rPr lang="en-US" sz="2200" dirty="0" smtClean="0"/>
              <a:t> }.  </a:t>
            </a:r>
          </a:p>
          <a:p>
            <a:pPr marL="285750" indent="-285750"/>
            <a:r>
              <a:rPr lang="en-US" sz="2200" dirty="0" smtClean="0"/>
              <a:t>Runtime is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020" y="5456505"/>
            <a:ext cx="8229600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/>
              <a:t>Both results obtained via a </a:t>
            </a:r>
            <a:r>
              <a:rPr lang="en-US" sz="2400" b="1" dirty="0" smtClean="0"/>
              <a:t>general approach</a:t>
            </a:r>
            <a:r>
              <a:rPr lang="en-US" sz="2400" dirty="0" smtClean="0"/>
              <a:t>, plus      -specific work.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391" y="3313545"/>
            <a:ext cx="8830609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/>
            <a:r>
              <a:rPr lang="en-US" sz="2200" b="1" dirty="0" smtClean="0"/>
              <a:t>Theorem 2:   </a:t>
            </a:r>
            <a:r>
              <a:rPr lang="en-US" sz="2200" dirty="0" smtClean="0"/>
              <a:t>We give a (pretty) </a:t>
            </a:r>
            <a:r>
              <a:rPr lang="en-US" sz="2200" b="1" dirty="0" smtClean="0"/>
              <a:t>efficient distribution learning algorithm </a:t>
            </a:r>
            <a:r>
              <a:rPr lang="en-US" sz="2200" dirty="0" smtClean="0"/>
              <a:t>for</a:t>
            </a:r>
            <a:br>
              <a:rPr lang="en-US" sz="2200" dirty="0" smtClean="0"/>
            </a:br>
            <a:r>
              <a:rPr lang="en-US" sz="2200" dirty="0" smtClean="0"/>
              <a:t>   = { </a:t>
            </a:r>
            <a:r>
              <a:rPr lang="en-US" sz="2200" dirty="0" err="1" smtClean="0"/>
              <a:t>poly(n</a:t>
            </a:r>
            <a:r>
              <a:rPr lang="en-US" sz="2200" dirty="0" smtClean="0"/>
              <a:t>)-term </a:t>
            </a:r>
            <a:r>
              <a:rPr lang="en-US" sz="2200" dirty="0" err="1" smtClean="0"/>
              <a:t>DNFs</a:t>
            </a:r>
            <a:r>
              <a:rPr lang="en-US" sz="2200" dirty="0" smtClean="0"/>
              <a:t> }.  </a:t>
            </a:r>
          </a:p>
          <a:p>
            <a:pPr marL="285750" indent="-285750"/>
            <a:r>
              <a:rPr lang="en-US" sz="2200" dirty="0" smtClean="0"/>
              <a:t>Runtime is</a:t>
            </a: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5316538" y="2142038"/>
            <a:ext cx="1676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208713" y="227856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97538" y="204996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773738" y="191343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403851" y="1903913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316538" y="224522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  <a:endParaRPr lang="en-US" sz="2400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240338" y="25039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640388" y="237063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6249988" y="25039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5945188" y="25039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792788" y="229443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6511926" y="2065838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6816726" y="2370638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7069138" y="206583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6361113" y="229443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65" y="2173818"/>
            <a:ext cx="1736436" cy="3307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2" y="1792208"/>
            <a:ext cx="241300" cy="342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2" y="3700319"/>
            <a:ext cx="241300" cy="342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55" y="4054763"/>
            <a:ext cx="2560323" cy="365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198" y="5525775"/>
            <a:ext cx="241300" cy="342900"/>
          </a:xfrm>
          <a:prstGeom prst="rect">
            <a:avLst/>
          </a:prstGeom>
        </p:spPr>
      </p:pic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6269038" y="3752825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5495925" y="4121125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AND</a:t>
            </a: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6478588" y="4121125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AND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7497763" y="4121125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AND</a:t>
            </a:r>
          </a:p>
        </p:txBody>
      </p:sp>
      <p:cxnSp>
        <p:nvCxnSpPr>
          <p:cNvPr id="32" name="AutoShape 33"/>
          <p:cNvCxnSpPr>
            <a:cxnSpLocks noChangeShapeType="1"/>
            <a:stCxn id="29" idx="7"/>
            <a:endCxn id="28" idx="3"/>
          </p:cNvCxnSpPr>
          <p:nvPr/>
        </p:nvCxnSpPr>
        <p:spPr bwMode="auto">
          <a:xfrm flipV="1">
            <a:off x="5916613" y="3959200"/>
            <a:ext cx="423862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34"/>
          <p:cNvCxnSpPr>
            <a:cxnSpLocks noChangeShapeType="1"/>
            <a:stCxn id="28" idx="4"/>
            <a:endCxn id="30" idx="0"/>
          </p:cNvCxnSpPr>
          <p:nvPr/>
        </p:nvCxnSpPr>
        <p:spPr bwMode="auto">
          <a:xfrm>
            <a:off x="6515100" y="3994125"/>
            <a:ext cx="209550" cy="120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35"/>
          <p:cNvCxnSpPr>
            <a:cxnSpLocks noChangeShapeType="1"/>
            <a:stCxn id="28" idx="5"/>
            <a:endCxn id="31" idx="0"/>
          </p:cNvCxnSpPr>
          <p:nvPr/>
        </p:nvCxnSpPr>
        <p:spPr bwMode="auto">
          <a:xfrm>
            <a:off x="6688138" y="3959200"/>
            <a:ext cx="1055687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Line 36"/>
          <p:cNvSpPr>
            <a:spLocks noChangeShapeType="1"/>
          </p:cNvSpPr>
          <p:nvPr/>
        </p:nvSpPr>
        <p:spPr bwMode="auto">
          <a:xfrm flipH="1">
            <a:off x="5321300" y="4322737"/>
            <a:ext cx="2809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H="1">
            <a:off x="5565775" y="4356075"/>
            <a:ext cx="1412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811838" y="4356075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918200" y="4322737"/>
            <a:ext cx="20955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H="1">
            <a:off x="6478588" y="4322737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6865938" y="4322737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462838" y="4322737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743825" y="4356075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883525" y="4322737"/>
            <a:ext cx="1412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5173663" y="457284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2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5461000" y="457284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5805488" y="457284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6052130" y="456130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6344663" y="456130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876475" y="456130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7297163" y="456130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1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7651175" y="456130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7967088" y="4562887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6346683" y="4436320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 dirty="0">
                <a:solidFill>
                  <a:schemeClr val="hlink"/>
                </a:solidFill>
                <a:latin typeface="Times New Roman" pitchFamily="-107" charset="0"/>
              </a:rPr>
              <a:t>_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5175250" y="4436320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5797550" y="4436320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7963913" y="4434732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 dirty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5391" y="1431270"/>
            <a:ext cx="8860536" cy="1572768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5391" y="3277223"/>
            <a:ext cx="8858250" cy="1572768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3346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70" y="-814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Our negative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895" y="1026903"/>
            <a:ext cx="8532166" cy="10008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 algn="ctr"/>
            <a:r>
              <a:rPr lang="en-US" sz="2200" dirty="0"/>
              <a:t>Assuming</a:t>
            </a:r>
            <a:r>
              <a:rPr lang="en-US" sz="2200" dirty="0" smtClean="0"/>
              <a:t> crypto-hardness (essentially RSA), there </a:t>
            </a:r>
            <a:r>
              <a:rPr lang="en-US" sz="2200" dirty="0"/>
              <a:t>are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b="1" dirty="0" smtClean="0"/>
              <a:t>no efficient distribution learning algorithms</a:t>
            </a:r>
            <a:r>
              <a:rPr lang="en-US" sz="2200" dirty="0" smtClean="0"/>
              <a:t> for:</a:t>
            </a:r>
          </a:p>
          <a:p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16629"/>
            <a:ext cx="8532166" cy="206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en-US" sz="2200" dirty="0" smtClean="0"/>
              <a:t>Intersections of two </a:t>
            </a:r>
            <a:r>
              <a:rPr lang="en-US" sz="2200" dirty="0" err="1" smtClean="0"/>
              <a:t>halfspaces</a:t>
            </a:r>
            <a:endParaRPr lang="en-US" sz="2200" dirty="0" smtClean="0"/>
          </a:p>
          <a:p>
            <a:pPr marL="914400" lvl="1" indent="-457200"/>
            <a:endParaRPr lang="en-US" sz="2200" dirty="0" smtClean="0"/>
          </a:p>
          <a:p>
            <a:pPr marL="914400" lvl="1" indent="-457200"/>
            <a:endParaRPr lang="en-US" sz="2200" dirty="0" smtClean="0"/>
          </a:p>
          <a:p>
            <a:pPr marL="914400" lvl="1" indent="-457200"/>
            <a:endParaRPr lang="en-US" sz="2200" dirty="0" smtClean="0"/>
          </a:p>
          <a:p>
            <a:pPr marL="914400" lvl="1" indent="-457200">
              <a:buFont typeface="Courier New"/>
              <a:buChar char="o"/>
            </a:pPr>
            <a:r>
              <a:rPr lang="en-US" sz="2200" dirty="0" smtClean="0"/>
              <a:t>Degree-2 polynomial threshold functions</a:t>
            </a:r>
          </a:p>
          <a:p>
            <a:pPr marL="914400" lvl="1" indent="-457200"/>
            <a:endParaRPr lang="en-US" sz="2200" dirty="0" smtClean="0"/>
          </a:p>
          <a:p>
            <a:pPr marL="914400" lvl="1" indent="-457200">
              <a:buFont typeface="Courier New"/>
              <a:buChar char="o"/>
            </a:pPr>
            <a:endParaRPr lang="en-US" sz="2200" dirty="0" smtClean="0"/>
          </a:p>
          <a:p>
            <a:pPr marL="914400" lvl="1" indent="-457200">
              <a:buFont typeface="Courier New"/>
              <a:buChar char="o"/>
            </a:pPr>
            <a:r>
              <a:rPr lang="en-US" sz="2200" dirty="0" smtClean="0"/>
              <a:t>3 – </a:t>
            </a:r>
            <a:r>
              <a:rPr lang="en-US" sz="2200" dirty="0" err="1" smtClean="0"/>
              <a:t>CNFs</a:t>
            </a:r>
            <a:r>
              <a:rPr lang="en-US" sz="2200" dirty="0" smtClean="0"/>
              <a:t> ,</a:t>
            </a:r>
          </a:p>
          <a:p>
            <a:pPr marL="914400" lvl="1" indent="-457200"/>
            <a:r>
              <a:rPr lang="en-US" sz="2200" dirty="0" smtClean="0"/>
              <a:t>       or even </a:t>
            </a:r>
          </a:p>
          <a:p>
            <a:pPr marL="914400" lvl="1" indent="-457200">
              <a:buFont typeface="Courier New"/>
              <a:buChar char="o"/>
            </a:pPr>
            <a:endParaRPr lang="en-US" sz="2200" dirty="0" smtClean="0"/>
          </a:p>
          <a:p>
            <a:pPr marL="914400" lvl="1" indent="-457200">
              <a:buFont typeface="Courier New"/>
              <a:buChar char="o"/>
            </a:pPr>
            <a:endParaRPr lang="en-US" sz="2200" dirty="0" smtClean="0"/>
          </a:p>
          <a:p>
            <a:pPr marL="914400" lvl="1" indent="-457200">
              <a:buFont typeface="Courier New"/>
              <a:buChar char="o"/>
            </a:pPr>
            <a:r>
              <a:rPr lang="en-US" sz="2200" dirty="0" smtClean="0"/>
              <a:t>Monotone </a:t>
            </a:r>
            <a:r>
              <a:rPr lang="en-US" sz="2200" dirty="0"/>
              <a:t>2-CNFs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4732495" y="2369203"/>
            <a:ext cx="2427730" cy="40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5055137" y="2016916"/>
            <a:ext cx="1425481" cy="8934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061108" y="2064836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5207010" y="217551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780120" y="2120821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4732495" y="238391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  <a:endParaRPr lang="en-US" sz="2400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4736678" y="249937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081165" y="236920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6128915" y="260328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605040" y="249937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667533" y="206006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5343103" y="249937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6388950" y="253604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 -</a:t>
            </a: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5933653" y="2593041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6850913" y="258525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5866978" y="2218391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6047953" y="206916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457528" y="236920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 rot="4657799">
            <a:off x="7265575" y="2902163"/>
            <a:ext cx="762000" cy="1828800"/>
          </a:xfrm>
          <a:custGeom>
            <a:avLst/>
            <a:gdLst>
              <a:gd name="T0" fmla="*/ 0 w 480"/>
              <a:gd name="T1" fmla="*/ 0 h 1152"/>
              <a:gd name="T2" fmla="*/ 2147483647 w 480"/>
              <a:gd name="T3" fmla="*/ 2147483647 h 1152"/>
              <a:gd name="T4" fmla="*/ 2147483647 w 480"/>
              <a:gd name="T5" fmla="*/ 2147483647 h 1152"/>
              <a:gd name="T6" fmla="*/ 2147483647 w 480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152"/>
              <a:gd name="T14" fmla="*/ 480 w 480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152">
                <a:moveTo>
                  <a:pt x="0" y="0"/>
                </a:moveTo>
                <a:cubicBezTo>
                  <a:pt x="40" y="352"/>
                  <a:pt x="80" y="704"/>
                  <a:pt x="144" y="768"/>
                </a:cubicBezTo>
                <a:cubicBezTo>
                  <a:pt x="208" y="832"/>
                  <a:pt x="328" y="320"/>
                  <a:pt x="384" y="384"/>
                </a:cubicBezTo>
                <a:cubicBezTo>
                  <a:pt x="440" y="448"/>
                  <a:pt x="460" y="800"/>
                  <a:pt x="480" y="1152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21"/>
          <p:cNvSpPr txBox="1">
            <a:spLocks noChangeArrowheads="1"/>
          </p:cNvSpPr>
          <p:nvPr/>
        </p:nvSpPr>
        <p:spPr bwMode="auto">
          <a:xfrm>
            <a:off x="8046625" y="34800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77" name="TextBox 54"/>
          <p:cNvSpPr txBox="1">
            <a:spLocks noChangeArrowheads="1"/>
          </p:cNvSpPr>
          <p:nvPr/>
        </p:nvSpPr>
        <p:spPr bwMode="auto">
          <a:xfrm>
            <a:off x="7036975" y="348001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78" name="TextBox 62"/>
          <p:cNvSpPr txBox="1">
            <a:spLocks noChangeArrowheads="1"/>
          </p:cNvSpPr>
          <p:nvPr/>
        </p:nvSpPr>
        <p:spPr bwMode="auto">
          <a:xfrm>
            <a:off x="7621465" y="3586371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79" name="TextBox 21"/>
          <p:cNvSpPr txBox="1">
            <a:spLocks noChangeArrowheads="1"/>
          </p:cNvSpPr>
          <p:nvPr/>
        </p:nvSpPr>
        <p:spPr bwMode="auto">
          <a:xfrm>
            <a:off x="7875175" y="321157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0" name="TextBox 21"/>
          <p:cNvSpPr txBox="1">
            <a:spLocks noChangeArrowheads="1"/>
          </p:cNvSpPr>
          <p:nvPr/>
        </p:nvSpPr>
        <p:spPr bwMode="auto">
          <a:xfrm>
            <a:off x="8103775" y="320696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1" name="TextBox 21"/>
          <p:cNvSpPr txBox="1">
            <a:spLocks noChangeArrowheads="1"/>
          </p:cNvSpPr>
          <p:nvPr/>
        </p:nvSpPr>
        <p:spPr bwMode="auto">
          <a:xfrm>
            <a:off x="7360825" y="4001711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2" name="TextBox 21"/>
          <p:cNvSpPr txBox="1">
            <a:spLocks noChangeArrowheads="1"/>
          </p:cNvSpPr>
          <p:nvPr/>
        </p:nvSpPr>
        <p:spPr bwMode="auto">
          <a:xfrm>
            <a:off x="8103775" y="3530369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3" name="TextBox 21"/>
          <p:cNvSpPr txBox="1">
            <a:spLocks noChangeArrowheads="1"/>
          </p:cNvSpPr>
          <p:nvPr/>
        </p:nvSpPr>
        <p:spPr bwMode="auto">
          <a:xfrm>
            <a:off x="7494175" y="335243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4" name="TextBox 21"/>
          <p:cNvSpPr txBox="1">
            <a:spLocks noChangeArrowheads="1"/>
          </p:cNvSpPr>
          <p:nvPr/>
        </p:nvSpPr>
        <p:spPr bwMode="auto">
          <a:xfrm>
            <a:off x="7692740" y="333395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5" name="TextBox 21"/>
          <p:cNvSpPr txBox="1">
            <a:spLocks noChangeArrowheads="1"/>
          </p:cNvSpPr>
          <p:nvPr/>
        </p:nvSpPr>
        <p:spPr bwMode="auto">
          <a:xfrm>
            <a:off x="8408575" y="359228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6" name="TextBox 21"/>
          <p:cNvSpPr txBox="1">
            <a:spLocks noChangeArrowheads="1"/>
          </p:cNvSpPr>
          <p:nvPr/>
        </p:nvSpPr>
        <p:spPr bwMode="auto">
          <a:xfrm>
            <a:off x="7970425" y="381656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7" name="TextBox 21"/>
          <p:cNvSpPr txBox="1">
            <a:spLocks noChangeArrowheads="1"/>
          </p:cNvSpPr>
          <p:nvPr/>
        </p:nvSpPr>
        <p:spPr bwMode="auto">
          <a:xfrm>
            <a:off x="8332375" y="3754651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89" name="TextBox 21"/>
          <p:cNvSpPr txBox="1">
            <a:spLocks noChangeArrowheads="1"/>
          </p:cNvSpPr>
          <p:nvPr/>
        </p:nvSpPr>
        <p:spPr bwMode="auto">
          <a:xfrm>
            <a:off x="7699700" y="4015586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5C2A"/>
                </a:solidFill>
                <a:latin typeface="Calibri" pitchFamily="-107" charset="0"/>
              </a:rPr>
              <a:t>+</a:t>
            </a:r>
          </a:p>
        </p:txBody>
      </p:sp>
      <p:sp>
        <p:nvSpPr>
          <p:cNvPr id="90" name="TextBox 54"/>
          <p:cNvSpPr txBox="1">
            <a:spLocks noChangeArrowheads="1"/>
          </p:cNvSpPr>
          <p:nvPr/>
        </p:nvSpPr>
        <p:spPr bwMode="auto">
          <a:xfrm>
            <a:off x="7113175" y="370861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91" name="TextBox 54"/>
          <p:cNvSpPr txBox="1">
            <a:spLocks noChangeArrowheads="1"/>
          </p:cNvSpPr>
          <p:nvPr/>
        </p:nvSpPr>
        <p:spPr bwMode="auto">
          <a:xfrm>
            <a:off x="7036975" y="29021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92" name="TextBox 54"/>
          <p:cNvSpPr txBox="1">
            <a:spLocks noChangeArrowheads="1"/>
          </p:cNvSpPr>
          <p:nvPr/>
        </p:nvSpPr>
        <p:spPr bwMode="auto">
          <a:xfrm>
            <a:off x="7570375" y="370861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93" name="TextBox 54"/>
          <p:cNvSpPr txBox="1">
            <a:spLocks noChangeArrowheads="1"/>
          </p:cNvSpPr>
          <p:nvPr/>
        </p:nvSpPr>
        <p:spPr bwMode="auto">
          <a:xfrm>
            <a:off x="7337160" y="3712658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rgbClr val="8A0000"/>
                </a:solidFill>
                <a:latin typeface="Helvetica" pitchFamily="-107" charset="0"/>
              </a:rPr>
              <a:t>-</a:t>
            </a:r>
            <a:endParaRPr lang="en-US" sz="3600" dirty="0">
              <a:solidFill>
                <a:srgbClr val="8A0000"/>
              </a:solidFill>
              <a:latin typeface="Helvetica" pitchFamily="-107" charset="0"/>
            </a:endParaRPr>
          </a:p>
        </p:txBody>
      </p:sp>
      <p:sp>
        <p:nvSpPr>
          <p:cNvPr id="95" name="TextBox 54"/>
          <p:cNvSpPr txBox="1">
            <a:spLocks noChangeArrowheads="1"/>
          </p:cNvSpPr>
          <p:nvPr/>
        </p:nvSpPr>
        <p:spPr bwMode="auto">
          <a:xfrm>
            <a:off x="6859568" y="3656806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97" name="TextBox 54"/>
          <p:cNvSpPr txBox="1">
            <a:spLocks noChangeArrowheads="1"/>
          </p:cNvSpPr>
          <p:nvPr/>
        </p:nvSpPr>
        <p:spPr bwMode="auto">
          <a:xfrm>
            <a:off x="6884575" y="325141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98" name="TextBox 54"/>
          <p:cNvSpPr txBox="1">
            <a:spLocks noChangeArrowheads="1"/>
          </p:cNvSpPr>
          <p:nvPr/>
        </p:nvSpPr>
        <p:spPr bwMode="auto">
          <a:xfrm>
            <a:off x="6732175" y="378481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99" name="TextBox 54"/>
          <p:cNvSpPr txBox="1">
            <a:spLocks noChangeArrowheads="1"/>
          </p:cNvSpPr>
          <p:nvPr/>
        </p:nvSpPr>
        <p:spPr bwMode="auto">
          <a:xfrm>
            <a:off x="6960775" y="38927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100" name="AutoShape 29"/>
          <p:cNvSpPr>
            <a:spLocks noChangeArrowheads="1"/>
          </p:cNvSpPr>
          <p:nvPr/>
        </p:nvSpPr>
        <p:spPr bwMode="auto">
          <a:xfrm>
            <a:off x="3157638" y="4326700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AND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01" name="AutoShape 30"/>
          <p:cNvSpPr>
            <a:spLocks noChangeArrowheads="1"/>
          </p:cNvSpPr>
          <p:nvPr/>
        </p:nvSpPr>
        <p:spPr bwMode="auto">
          <a:xfrm>
            <a:off x="2372980" y="4695000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02" name="AutoShape 31"/>
          <p:cNvSpPr>
            <a:spLocks noChangeArrowheads="1"/>
          </p:cNvSpPr>
          <p:nvPr/>
        </p:nvSpPr>
        <p:spPr bwMode="auto">
          <a:xfrm>
            <a:off x="3355643" y="4695000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03" name="AutoShape 32"/>
          <p:cNvSpPr>
            <a:spLocks noChangeArrowheads="1"/>
          </p:cNvSpPr>
          <p:nvPr/>
        </p:nvSpPr>
        <p:spPr bwMode="auto">
          <a:xfrm>
            <a:off x="4374818" y="4695000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cxnSp>
        <p:nvCxnSpPr>
          <p:cNvPr id="104" name="AutoShape 33"/>
          <p:cNvCxnSpPr>
            <a:cxnSpLocks noChangeShapeType="1"/>
            <a:stCxn id="101" idx="7"/>
            <a:endCxn id="100" idx="3"/>
          </p:cNvCxnSpPr>
          <p:nvPr/>
        </p:nvCxnSpPr>
        <p:spPr bwMode="auto">
          <a:xfrm rot="5400000" flipH="1" flipV="1">
            <a:off x="2910172" y="4410105"/>
            <a:ext cx="202166" cy="4364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" name="AutoShape 34"/>
          <p:cNvCxnSpPr>
            <a:cxnSpLocks noChangeShapeType="1"/>
            <a:stCxn id="100" idx="4"/>
            <a:endCxn id="102" idx="0"/>
          </p:cNvCxnSpPr>
          <p:nvPr/>
        </p:nvCxnSpPr>
        <p:spPr bwMode="auto">
          <a:xfrm rot="16200000" flipH="1">
            <a:off x="3435631" y="4528925"/>
            <a:ext cx="133350" cy="1987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35"/>
          <p:cNvCxnSpPr>
            <a:cxnSpLocks noChangeShapeType="1"/>
            <a:stCxn id="100" idx="5"/>
            <a:endCxn id="103" idx="0"/>
          </p:cNvCxnSpPr>
          <p:nvPr/>
        </p:nvCxnSpPr>
        <p:spPr bwMode="auto">
          <a:xfrm rot="16200000" flipH="1">
            <a:off x="4014333" y="4089246"/>
            <a:ext cx="167758" cy="10437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Line 36"/>
          <p:cNvSpPr>
            <a:spLocks noChangeShapeType="1"/>
          </p:cNvSpPr>
          <p:nvPr/>
        </p:nvSpPr>
        <p:spPr bwMode="auto">
          <a:xfrm flipH="1">
            <a:off x="2198355" y="4896612"/>
            <a:ext cx="2809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37"/>
          <p:cNvSpPr>
            <a:spLocks noChangeShapeType="1"/>
          </p:cNvSpPr>
          <p:nvPr/>
        </p:nvSpPr>
        <p:spPr bwMode="auto">
          <a:xfrm flipH="1">
            <a:off x="2442830" y="4929950"/>
            <a:ext cx="1412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38"/>
          <p:cNvSpPr>
            <a:spLocks noChangeShapeType="1"/>
          </p:cNvSpPr>
          <p:nvPr/>
        </p:nvSpPr>
        <p:spPr bwMode="auto">
          <a:xfrm>
            <a:off x="2688893" y="4929950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40"/>
          <p:cNvSpPr>
            <a:spLocks noChangeShapeType="1"/>
          </p:cNvSpPr>
          <p:nvPr/>
        </p:nvSpPr>
        <p:spPr bwMode="auto">
          <a:xfrm flipH="1">
            <a:off x="3355643" y="4896612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41"/>
          <p:cNvSpPr>
            <a:spLocks noChangeShapeType="1"/>
          </p:cNvSpPr>
          <p:nvPr/>
        </p:nvSpPr>
        <p:spPr bwMode="auto">
          <a:xfrm>
            <a:off x="3742993" y="4896612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42"/>
          <p:cNvSpPr>
            <a:spLocks noChangeShapeType="1"/>
          </p:cNvSpPr>
          <p:nvPr/>
        </p:nvSpPr>
        <p:spPr bwMode="auto">
          <a:xfrm flipH="1">
            <a:off x="4339893" y="4896612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43"/>
          <p:cNvSpPr>
            <a:spLocks noChangeShapeType="1"/>
          </p:cNvSpPr>
          <p:nvPr/>
        </p:nvSpPr>
        <p:spPr bwMode="auto">
          <a:xfrm>
            <a:off x="4620880" y="4929950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44"/>
          <p:cNvSpPr>
            <a:spLocks noChangeShapeType="1"/>
          </p:cNvSpPr>
          <p:nvPr/>
        </p:nvSpPr>
        <p:spPr bwMode="auto">
          <a:xfrm>
            <a:off x="4760580" y="4896612"/>
            <a:ext cx="1412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45"/>
          <p:cNvSpPr txBox="1">
            <a:spLocks noChangeArrowheads="1"/>
          </p:cNvSpPr>
          <p:nvPr/>
        </p:nvSpPr>
        <p:spPr bwMode="auto">
          <a:xfrm>
            <a:off x="2050718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2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16" name="Rectangle 46"/>
          <p:cNvSpPr>
            <a:spLocks noChangeArrowheads="1"/>
          </p:cNvSpPr>
          <p:nvPr/>
        </p:nvSpPr>
        <p:spPr bwMode="auto">
          <a:xfrm>
            <a:off x="2338055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17" name="Rectangle 47"/>
          <p:cNvSpPr>
            <a:spLocks noChangeArrowheads="1"/>
          </p:cNvSpPr>
          <p:nvPr/>
        </p:nvSpPr>
        <p:spPr bwMode="auto">
          <a:xfrm>
            <a:off x="2682543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3279443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9" name="Rectangle 50"/>
          <p:cNvSpPr>
            <a:spLocks noChangeArrowheads="1"/>
          </p:cNvSpPr>
          <p:nvPr/>
        </p:nvSpPr>
        <p:spPr bwMode="auto">
          <a:xfrm>
            <a:off x="3811255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4231943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1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21" name="Rectangle 52"/>
          <p:cNvSpPr>
            <a:spLocks noChangeArrowheads="1"/>
          </p:cNvSpPr>
          <p:nvPr/>
        </p:nvSpPr>
        <p:spPr bwMode="auto">
          <a:xfrm>
            <a:off x="4585955" y="515826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22" name="Rectangle 53"/>
          <p:cNvSpPr>
            <a:spLocks noChangeArrowheads="1"/>
          </p:cNvSpPr>
          <p:nvPr/>
        </p:nvSpPr>
        <p:spPr bwMode="auto">
          <a:xfrm>
            <a:off x="4901868" y="5159852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23" name="Text Box 54"/>
          <p:cNvSpPr txBox="1">
            <a:spLocks noChangeArrowheads="1"/>
          </p:cNvSpPr>
          <p:nvPr/>
        </p:nvSpPr>
        <p:spPr bwMode="auto">
          <a:xfrm>
            <a:off x="3269918" y="5021740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  <a:endParaRPr lang="en-US" sz="1200" baseline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052305" y="5021740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2674605" y="5021740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126" name="Rectangle 57"/>
          <p:cNvSpPr>
            <a:spLocks noChangeArrowheads="1"/>
          </p:cNvSpPr>
          <p:nvPr/>
        </p:nvSpPr>
        <p:spPr bwMode="auto">
          <a:xfrm>
            <a:off x="4898693" y="5020152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>
            <a:off x="3580173" y="4920720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53"/>
          <p:cNvSpPr>
            <a:spLocks noChangeArrowheads="1"/>
          </p:cNvSpPr>
          <p:nvPr/>
        </p:nvSpPr>
        <p:spPr bwMode="auto">
          <a:xfrm>
            <a:off x="3543263" y="5150622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 dirty="0">
                <a:solidFill>
                  <a:schemeClr val="hlink"/>
                </a:solidFill>
              </a:rPr>
              <a:t>x</a:t>
            </a:r>
            <a:r>
              <a:rPr lang="en-US" sz="1200" i="1" baseline="-25000" dirty="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55" name="Rectangle 11"/>
          <p:cNvSpPr>
            <a:spLocks noChangeArrowheads="1"/>
          </p:cNvSpPr>
          <p:nvPr/>
        </p:nvSpPr>
        <p:spPr bwMode="auto">
          <a:xfrm>
            <a:off x="5290140" y="214319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56" name="Rectangle 20"/>
          <p:cNvSpPr>
            <a:spLocks noChangeArrowheads="1"/>
          </p:cNvSpPr>
          <p:nvPr/>
        </p:nvSpPr>
        <p:spPr bwMode="auto">
          <a:xfrm>
            <a:off x="6472080" y="216891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 -</a:t>
            </a:r>
          </a:p>
        </p:txBody>
      </p:sp>
      <p:sp>
        <p:nvSpPr>
          <p:cNvPr id="157" name="Rectangle 21"/>
          <p:cNvSpPr>
            <a:spLocks noChangeArrowheads="1"/>
          </p:cNvSpPr>
          <p:nvPr/>
        </p:nvSpPr>
        <p:spPr bwMode="auto">
          <a:xfrm>
            <a:off x="6686393" y="201810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9" name="TextBox 54"/>
          <p:cNvSpPr txBox="1">
            <a:spLocks noChangeArrowheads="1"/>
          </p:cNvSpPr>
          <p:nvPr/>
        </p:nvSpPr>
        <p:spPr bwMode="auto">
          <a:xfrm>
            <a:off x="7339460" y="2996838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160" name="TextBox 54"/>
          <p:cNvSpPr txBox="1">
            <a:spLocks noChangeArrowheads="1"/>
          </p:cNvSpPr>
          <p:nvPr/>
        </p:nvSpPr>
        <p:spPr bwMode="auto">
          <a:xfrm>
            <a:off x="7189375" y="310074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161" name="TextBox 54"/>
          <p:cNvSpPr txBox="1">
            <a:spLocks noChangeArrowheads="1"/>
          </p:cNvSpPr>
          <p:nvPr/>
        </p:nvSpPr>
        <p:spPr bwMode="auto">
          <a:xfrm>
            <a:off x="7806185" y="295411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8A0000"/>
                </a:solidFill>
                <a:latin typeface="Helvetica" pitchFamily="-107" charset="0"/>
              </a:rPr>
              <a:t>-</a:t>
            </a:r>
          </a:p>
        </p:txBody>
      </p:sp>
      <p:sp>
        <p:nvSpPr>
          <p:cNvPr id="162" name="AutoShape 29"/>
          <p:cNvSpPr>
            <a:spLocks noChangeArrowheads="1"/>
          </p:cNvSpPr>
          <p:nvPr/>
        </p:nvSpPr>
        <p:spPr bwMode="auto">
          <a:xfrm>
            <a:off x="4547108" y="5561838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AND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63" name="AutoShape 30"/>
          <p:cNvSpPr>
            <a:spLocks noChangeArrowheads="1"/>
          </p:cNvSpPr>
          <p:nvPr/>
        </p:nvSpPr>
        <p:spPr bwMode="auto">
          <a:xfrm>
            <a:off x="3773995" y="5930138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64" name="AutoShape 31"/>
          <p:cNvSpPr>
            <a:spLocks noChangeArrowheads="1"/>
          </p:cNvSpPr>
          <p:nvPr/>
        </p:nvSpPr>
        <p:spPr bwMode="auto">
          <a:xfrm>
            <a:off x="4433398" y="5930138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65" name="AutoShape 32"/>
          <p:cNvSpPr>
            <a:spLocks noChangeArrowheads="1"/>
          </p:cNvSpPr>
          <p:nvPr/>
        </p:nvSpPr>
        <p:spPr bwMode="auto">
          <a:xfrm>
            <a:off x="5775833" y="5930138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cxnSp>
        <p:nvCxnSpPr>
          <p:cNvPr id="166" name="AutoShape 33"/>
          <p:cNvCxnSpPr>
            <a:cxnSpLocks noChangeShapeType="1"/>
            <a:stCxn id="163" idx="7"/>
            <a:endCxn id="162" idx="3"/>
          </p:cNvCxnSpPr>
          <p:nvPr/>
        </p:nvCxnSpPr>
        <p:spPr bwMode="auto">
          <a:xfrm flipV="1">
            <a:off x="4194683" y="5768213"/>
            <a:ext cx="423862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7" name="AutoShape 34"/>
          <p:cNvCxnSpPr>
            <a:cxnSpLocks noChangeShapeType="1"/>
            <a:stCxn id="162" idx="4"/>
            <a:endCxn id="164" idx="0"/>
          </p:cNvCxnSpPr>
          <p:nvPr/>
        </p:nvCxnSpPr>
        <p:spPr bwMode="auto">
          <a:xfrm rot="5400000">
            <a:off x="4669244" y="5807005"/>
            <a:ext cx="133350" cy="112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" name="AutoShape 35"/>
          <p:cNvCxnSpPr>
            <a:cxnSpLocks noChangeShapeType="1"/>
            <a:stCxn id="162" idx="5"/>
            <a:endCxn id="165" idx="0"/>
          </p:cNvCxnSpPr>
          <p:nvPr/>
        </p:nvCxnSpPr>
        <p:spPr bwMode="auto">
          <a:xfrm>
            <a:off x="4966208" y="5768213"/>
            <a:ext cx="1055687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9" name="Line 36"/>
          <p:cNvSpPr>
            <a:spLocks noChangeShapeType="1"/>
          </p:cNvSpPr>
          <p:nvPr/>
        </p:nvSpPr>
        <p:spPr bwMode="auto">
          <a:xfrm flipH="1">
            <a:off x="3599370" y="6131750"/>
            <a:ext cx="2809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37"/>
          <p:cNvSpPr>
            <a:spLocks noChangeShapeType="1"/>
          </p:cNvSpPr>
          <p:nvPr/>
        </p:nvSpPr>
        <p:spPr bwMode="auto">
          <a:xfrm flipH="1">
            <a:off x="3843845" y="6165088"/>
            <a:ext cx="1412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40"/>
          <p:cNvSpPr>
            <a:spLocks noChangeShapeType="1"/>
          </p:cNvSpPr>
          <p:nvPr/>
        </p:nvSpPr>
        <p:spPr bwMode="auto">
          <a:xfrm flipH="1">
            <a:off x="4433398" y="6131750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41"/>
          <p:cNvSpPr>
            <a:spLocks noChangeShapeType="1"/>
          </p:cNvSpPr>
          <p:nvPr/>
        </p:nvSpPr>
        <p:spPr bwMode="auto">
          <a:xfrm>
            <a:off x="4820748" y="6131750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43"/>
          <p:cNvSpPr>
            <a:spLocks noChangeShapeType="1"/>
          </p:cNvSpPr>
          <p:nvPr/>
        </p:nvSpPr>
        <p:spPr bwMode="auto">
          <a:xfrm>
            <a:off x="6021895" y="6165088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4"/>
          <p:cNvSpPr>
            <a:spLocks noChangeShapeType="1"/>
          </p:cNvSpPr>
          <p:nvPr/>
        </p:nvSpPr>
        <p:spPr bwMode="auto">
          <a:xfrm>
            <a:off x="6161595" y="6131750"/>
            <a:ext cx="1412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3394008" y="635876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2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76" name="Rectangle 46"/>
          <p:cNvSpPr>
            <a:spLocks noChangeArrowheads="1"/>
          </p:cNvSpPr>
          <p:nvPr/>
        </p:nvSpPr>
        <p:spPr bwMode="auto">
          <a:xfrm>
            <a:off x="3681345" y="635876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77" name="Rectangle 49"/>
          <p:cNvSpPr>
            <a:spLocks noChangeArrowheads="1"/>
          </p:cNvSpPr>
          <p:nvPr/>
        </p:nvSpPr>
        <p:spPr bwMode="auto">
          <a:xfrm>
            <a:off x="4299473" y="635876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78" name="Rectangle 50"/>
          <p:cNvSpPr>
            <a:spLocks noChangeArrowheads="1"/>
          </p:cNvSpPr>
          <p:nvPr/>
        </p:nvSpPr>
        <p:spPr bwMode="auto">
          <a:xfrm>
            <a:off x="4831285" y="6358768"/>
            <a:ext cx="3306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 dirty="0" smtClean="0">
                <a:solidFill>
                  <a:schemeClr val="hlink"/>
                </a:solidFill>
              </a:rPr>
              <a:t>x</a:t>
            </a:r>
            <a:r>
              <a:rPr lang="en-US" sz="1200" i="1" baseline="-25000" dirty="0" smtClean="0">
                <a:solidFill>
                  <a:schemeClr val="hlink"/>
                </a:solidFill>
              </a:rPr>
              <a:t>2</a:t>
            </a:r>
            <a:endParaRPr lang="en-US" sz="1200" i="1" baseline="-25000" dirty="0">
              <a:solidFill>
                <a:schemeClr val="hlink"/>
              </a:solidFill>
            </a:endParaRPr>
          </a:p>
        </p:txBody>
      </p:sp>
      <p:sp>
        <p:nvSpPr>
          <p:cNvPr id="179" name="Rectangle 52"/>
          <p:cNvSpPr>
            <a:spLocks noChangeArrowheads="1"/>
          </p:cNvSpPr>
          <p:nvPr/>
        </p:nvSpPr>
        <p:spPr bwMode="auto">
          <a:xfrm>
            <a:off x="5929245" y="635876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80" name="Rectangle 53"/>
          <p:cNvSpPr>
            <a:spLocks noChangeArrowheads="1"/>
          </p:cNvSpPr>
          <p:nvPr/>
        </p:nvSpPr>
        <p:spPr bwMode="auto">
          <a:xfrm>
            <a:off x="6245158" y="6360355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81" name="AutoShape 31"/>
          <p:cNvSpPr>
            <a:spLocks noChangeArrowheads="1"/>
          </p:cNvSpPr>
          <p:nvPr/>
        </p:nvSpPr>
        <p:spPr bwMode="auto">
          <a:xfrm>
            <a:off x="5174593" y="5932453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82" name="Line 40"/>
          <p:cNvSpPr>
            <a:spLocks noChangeShapeType="1"/>
          </p:cNvSpPr>
          <p:nvPr/>
        </p:nvSpPr>
        <p:spPr bwMode="auto">
          <a:xfrm flipH="1">
            <a:off x="5174593" y="6134065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41"/>
          <p:cNvSpPr>
            <a:spLocks noChangeShapeType="1"/>
          </p:cNvSpPr>
          <p:nvPr/>
        </p:nvSpPr>
        <p:spPr bwMode="auto">
          <a:xfrm>
            <a:off x="5561943" y="6134065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49"/>
          <p:cNvSpPr>
            <a:spLocks noChangeArrowheads="1"/>
          </p:cNvSpPr>
          <p:nvPr/>
        </p:nvSpPr>
        <p:spPr bwMode="auto">
          <a:xfrm>
            <a:off x="5040668" y="636108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85" name="Rectangle 50"/>
          <p:cNvSpPr>
            <a:spLocks noChangeArrowheads="1"/>
          </p:cNvSpPr>
          <p:nvPr/>
        </p:nvSpPr>
        <p:spPr bwMode="auto">
          <a:xfrm>
            <a:off x="5572480" y="636108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</a:p>
        </p:txBody>
      </p:sp>
      <p:cxnSp>
        <p:nvCxnSpPr>
          <p:cNvPr id="186" name="AutoShape 35"/>
          <p:cNvCxnSpPr>
            <a:cxnSpLocks noChangeShapeType="1"/>
            <a:endCxn id="181" idx="0"/>
          </p:cNvCxnSpPr>
          <p:nvPr/>
        </p:nvCxnSpPr>
        <p:spPr bwMode="auto">
          <a:xfrm>
            <a:off x="4899253" y="5793618"/>
            <a:ext cx="521403" cy="1388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277301" y="898541"/>
            <a:ext cx="6544283" cy="100584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221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Rest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0371"/>
            <a:ext cx="8229600" cy="3664530"/>
          </a:xfrm>
        </p:spPr>
        <p:txBody>
          <a:bodyPr>
            <a:normAutofit/>
          </a:bodyPr>
          <a:lstStyle/>
          <a:p>
            <a:r>
              <a:rPr lang="en-US" dirty="0" smtClean="0"/>
              <a:t>Mostly positive results</a:t>
            </a:r>
          </a:p>
          <a:p>
            <a:endParaRPr lang="en-US" dirty="0" smtClean="0"/>
          </a:p>
          <a:p>
            <a:r>
              <a:rPr lang="en-US" dirty="0" smtClean="0"/>
              <a:t>Mostly </a:t>
            </a:r>
            <a:r>
              <a:rPr lang="en-US" dirty="0" err="1" smtClean="0"/>
              <a:t>halfspaces</a:t>
            </a:r>
            <a:r>
              <a:rPr lang="en-US" dirty="0" smtClean="0"/>
              <a:t> (and general approach)</a:t>
            </a:r>
          </a:p>
          <a:p>
            <a:endParaRPr lang="en-US" dirty="0" smtClean="0"/>
          </a:p>
          <a:p>
            <a:r>
              <a:rPr lang="en-US" dirty="0" smtClean="0"/>
              <a:t>Touch on </a:t>
            </a:r>
            <a:r>
              <a:rPr lang="en-US" dirty="0" err="1" smtClean="0"/>
              <a:t>DNFs</a:t>
            </a:r>
            <a:r>
              <a:rPr lang="en-US" smtClean="0"/>
              <a:t>, negative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7517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20659">
            <a:off x="1019777" y="2334555"/>
            <a:ext cx="2743200" cy="2743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745" y="1245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halfspace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distributions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225443" y="2131270"/>
            <a:ext cx="4703802" cy="441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dirty="0" smtClean="0"/>
              <a:t>Given positive examples drawn uniformly from               for some unknown </a:t>
            </a:r>
            <a:r>
              <a:rPr lang="en-US" sz="2600" dirty="0" err="1" smtClean="0"/>
              <a:t>halfspace</a:t>
            </a:r>
            <a:r>
              <a:rPr lang="en-US" sz="2600" dirty="0" smtClean="0"/>
              <a:t>     ,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dirty="0" smtClean="0"/>
              <a:t>We need to (</a:t>
            </a:r>
            <a:r>
              <a:rPr lang="en-US" sz="2600" dirty="0" err="1" smtClean="0"/>
              <a:t>whp</a:t>
            </a:r>
            <a:r>
              <a:rPr lang="en-US" sz="2600" dirty="0" smtClean="0"/>
              <a:t>) output a sampler for a distribution that’s close to                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0946" y="275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7166" y="2863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7981" y="27710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0171" y="2955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1071" y="28980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8711" y="2678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3431" y="2828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5621" y="29788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3346" y="2909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25159" y="1452273"/>
            <a:ext cx="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2407501" y="5480189"/>
            <a:ext cx="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963682" y="3336609"/>
            <a:ext cx="4438073" cy="4988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alibri (Body)"/>
                <a:cs typeface="Calibri (Body)"/>
              </a:rPr>
              <a:t>unknown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98" y="3394334"/>
            <a:ext cx="1939837" cy="228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702" y="2598214"/>
            <a:ext cx="885445" cy="3840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469" y="3011034"/>
            <a:ext cx="210589" cy="3657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162" y="5250034"/>
            <a:ext cx="1039662" cy="45255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89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20659">
            <a:off x="1019777" y="2334555"/>
            <a:ext cx="2743200" cy="2743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55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Let’s fantasize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225443" y="2154360"/>
            <a:ext cx="4703802" cy="441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Even then, we need to output a </a:t>
            </a:r>
            <a:r>
              <a:rPr lang="en-US" sz="3200" b="1" dirty="0" smtClean="0"/>
              <a:t>sampler </a:t>
            </a:r>
            <a:r>
              <a:rPr lang="en-US" sz="3200" dirty="0" smtClean="0"/>
              <a:t>for a distribution close to uniform over              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Is this doable?           Yes.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0946" y="275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7166" y="2863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7981" y="27710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0171" y="2955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1071" y="28980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8711" y="2678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3431" y="2828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5621" y="29788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3346" y="2909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25159" y="1452273"/>
            <a:ext cx="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2407501" y="5480189"/>
            <a:ext cx="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3412" y="1117468"/>
            <a:ext cx="5643388" cy="8820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Suppose somebody </a:t>
            </a:r>
            <a:r>
              <a:rPr lang="en-US" b="1" dirty="0" smtClean="0"/>
              <a:t>gave us    </a:t>
            </a:r>
            <a:r>
              <a:rPr lang="en-US" dirty="0" smtClean="0"/>
              <a:t>.</a:t>
            </a:r>
            <a:r>
              <a:rPr lang="en-US" b="1" dirty="0" smtClean="0"/>
              <a:t>   </a:t>
            </a:r>
            <a:endParaRPr lang="en-US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63682" y="3336609"/>
            <a:ext cx="4438073" cy="49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(Body)"/>
                <a:ea typeface="+mn-ea"/>
                <a:cs typeface="Calibri (Body)"/>
              </a:rPr>
              <a:t>known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28" y="3394334"/>
            <a:ext cx="1939837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930" y="1256023"/>
            <a:ext cx="236913" cy="4114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697" y="3702405"/>
            <a:ext cx="1085843" cy="470968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89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462"/>
            <a:ext cx="8229600" cy="11121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Learning Probability Distributions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23"/>
            <a:ext cx="8229600" cy="4599878"/>
          </a:xfrm>
        </p:spPr>
        <p:txBody>
          <a:bodyPr>
            <a:noAutofit/>
          </a:bodyPr>
          <a:lstStyle/>
          <a:p>
            <a:r>
              <a:rPr lang="en-US" sz="2200" dirty="0" smtClean="0"/>
              <a:t>Big topic in statistics literature (“density estimation”) for decades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Exciting work in the last decade+ in TCS, largely on learning continuous distributions (mixtures of Gaussians &amp; more) 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This talk:  distribution learning from a </a:t>
            </a:r>
            <a:r>
              <a:rPr lang="en-US" sz="2200" b="1" dirty="0" smtClean="0"/>
              <a:t>complexity theoretic perspective</a:t>
            </a:r>
          </a:p>
          <a:p>
            <a:endParaRPr lang="en-US" sz="2200" b="1" dirty="0" smtClean="0"/>
          </a:p>
          <a:p>
            <a:pPr lvl="1"/>
            <a:r>
              <a:rPr lang="en-US" sz="2200" dirty="0" smtClean="0"/>
              <a:t>What about </a:t>
            </a:r>
            <a:r>
              <a:rPr lang="en-US" sz="2200" b="1" dirty="0" smtClean="0"/>
              <a:t>distributions over the hypercube?	</a:t>
            </a:r>
          </a:p>
          <a:p>
            <a:pPr lvl="1"/>
            <a:r>
              <a:rPr lang="en-US" sz="2200" dirty="0" smtClean="0"/>
              <a:t>Can we formalize intuition that “simple distributions are easy to learn”?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8290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Approximate sampling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1104" y="1858818"/>
            <a:ext cx="80471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r>
              <a:rPr lang="en-US" sz="24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Theorem:  </a:t>
            </a: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Given                                       over            , can return a uniform point from              in time </a:t>
            </a:r>
            <a:b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</a:b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                             (with failure probability    ) </a:t>
            </a:r>
          </a:p>
          <a:p>
            <a:pPr>
              <a:spcBef>
                <a:spcPct val="20000"/>
              </a:spcBef>
              <a:buClr>
                <a:srgbClr val="8A0000"/>
              </a:buClr>
              <a:buFont typeface="Arial" pitchFamily="-112" charset="0"/>
              <a:buChar char="•"/>
              <a:defRPr/>
            </a:pPr>
            <a:endParaRPr lang="en-US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  <a:p>
            <a:pPr>
              <a:spcBef>
                <a:spcPct val="20000"/>
              </a:spcBef>
              <a:buClr>
                <a:srgbClr val="8A0000"/>
              </a:buClr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    [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MorrisSinclair99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]:  sophisticated MCMC analysis</a:t>
            </a:r>
          </a:p>
          <a:p>
            <a:pPr>
              <a:spcBef>
                <a:spcPct val="20000"/>
              </a:spcBef>
              <a:buClr>
                <a:srgbClr val="8A0000"/>
              </a:buClr>
              <a:buFont typeface="Arial" pitchFamily="-112" charset="0"/>
              <a:buChar char="•"/>
              <a:defRPr/>
            </a:pPr>
            <a:endParaRPr lang="en-US" sz="12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  <a:p>
            <a:pPr>
              <a:spcBef>
                <a:spcPct val="20000"/>
              </a:spcBef>
              <a:buClr>
                <a:srgbClr val="8A0000"/>
              </a:buClr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    [</a:t>
            </a:r>
            <a:r>
              <a:rPr lang="en-US" sz="2000" dirty="0" smtClean="0">
                <a:solidFill>
                  <a:srgbClr val="7F7F7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Dyer03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]:  elementary randomized </a:t>
            </a:r>
            <a:b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</a:b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     algorithm &amp; analysis using </a:t>
            </a:r>
            <a:b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</a:b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     “dart throwing”</a:t>
            </a:r>
            <a:endParaRPr lang="en-US" sz="2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5031530" y="4367670"/>
            <a:ext cx="16764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hord 4"/>
          <p:cNvSpPr/>
          <p:nvPr/>
        </p:nvSpPr>
        <p:spPr>
          <a:xfrm>
            <a:off x="5306310" y="3948570"/>
            <a:ext cx="3044825" cy="1298575"/>
          </a:xfrm>
          <a:prstGeom prst="chord">
            <a:avLst>
              <a:gd name="adj1" fmla="val 9924243"/>
              <a:gd name="adj2" fmla="val 1157895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06310" y="3948570"/>
            <a:ext cx="3048000" cy="1295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4925310" y="455817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71398" y="4462920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23798" y="4615320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523798" y="4767720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99998" y="4691520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76198" y="4462920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523798" y="4418470"/>
            <a:ext cx="19050" cy="17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06323" y="4715333"/>
            <a:ext cx="17462" cy="17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30160" y="4321633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76198" y="4767720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809548" y="4293058"/>
            <a:ext cx="19050" cy="17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798435" y="4575633"/>
            <a:ext cx="19050" cy="17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44460" y="4185108"/>
            <a:ext cx="19050" cy="19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676198" y="4570870"/>
            <a:ext cx="19050" cy="17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36485" y="4799470"/>
            <a:ext cx="17463" cy="17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18" y="5507174"/>
            <a:ext cx="876298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Of course, in our setting we are not given    .</a:t>
            </a:r>
          </a:p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But, we should expect to use (at least) this machinery </a:t>
            </a:r>
            <a:b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</a:b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for our general problem.</a:t>
            </a:r>
            <a:endParaRPr lang="en-US" sz="2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99" y="1916799"/>
            <a:ext cx="3103731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059" y="1888884"/>
            <a:ext cx="875900" cy="3657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187" y="2254644"/>
            <a:ext cx="854672" cy="3707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014" y="2729993"/>
            <a:ext cx="176349" cy="2468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114" y="5564899"/>
            <a:ext cx="236913" cy="4114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7" y="2676145"/>
            <a:ext cx="2321172" cy="40233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50" y="1765800"/>
            <a:ext cx="8604250" cy="1384995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396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potentially easier case…?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1104" y="1443198"/>
            <a:ext cx="8155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For approximate sampling  problem (where we’re given    ), problem is much easier if                            is large:  sample uniformly &amp; do rejection sampling.            </a:t>
            </a:r>
          </a:p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endParaRPr lang="en-US" sz="2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</p:txBody>
      </p:sp>
      <p:sp>
        <p:nvSpPr>
          <p:cNvPr id="5" name="Chord 4"/>
          <p:cNvSpPr/>
          <p:nvPr/>
        </p:nvSpPr>
        <p:spPr>
          <a:xfrm>
            <a:off x="2879880" y="3221800"/>
            <a:ext cx="3044825" cy="1298575"/>
          </a:xfrm>
          <a:prstGeom prst="chord">
            <a:avLst>
              <a:gd name="adj1" fmla="val 6874157"/>
              <a:gd name="adj2" fmla="val 1380091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79880" y="3221800"/>
            <a:ext cx="3048000" cy="1295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128770" y="3743940"/>
            <a:ext cx="1743872" cy="281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018" y="4999194"/>
            <a:ext cx="876298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Maybe our problem is easier too in this case?</a:t>
            </a:r>
          </a:p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endParaRPr lang="en-US" sz="24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  <a:p>
            <a:pPr>
              <a:spcBef>
                <a:spcPct val="20000"/>
              </a:spcBef>
              <a:buClr>
                <a:srgbClr val="8A0000"/>
              </a:buClr>
              <a:defRPr/>
            </a:pPr>
            <a:r>
              <a:rPr lang="en-US" sz="24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  <a:sym typeface="Wingdings" pitchFamily="-112" charset="2"/>
              </a:rPr>
              <a:t>In fact, yes.  Let’s consider this case first.</a:t>
            </a:r>
            <a:endParaRPr lang="en-US" sz="2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  <a:sym typeface="Wingdings" pitchFamily="-112" charset="2"/>
            </a:endParaRPr>
          </a:p>
        </p:txBody>
      </p:sp>
      <p:pic>
        <p:nvPicPr>
          <p:cNvPr id="30" name="Picture 2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00614" y="1871194"/>
            <a:ext cx="1515612" cy="352425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14" y="2015877"/>
            <a:ext cx="456760" cy="2062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1497814"/>
            <a:ext cx="236913" cy="41148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396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the high-density case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14281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Let                               .</a:t>
            </a:r>
          </a:p>
          <a:p>
            <a:endParaRPr lang="en-US" dirty="0" smtClean="0"/>
          </a:p>
          <a:p>
            <a:r>
              <a:rPr lang="en-US" dirty="0" smtClean="0"/>
              <a:t>We will first consider the case that                  .  </a:t>
            </a:r>
          </a:p>
          <a:p>
            <a:endParaRPr lang="en-US" dirty="0" smtClean="0"/>
          </a:p>
          <a:p>
            <a:r>
              <a:rPr lang="en-US" dirty="0" smtClean="0"/>
              <a:t>We’ll solve this case using </a:t>
            </a:r>
            <a:r>
              <a:rPr lang="en-US" dirty="0" smtClean="0">
                <a:solidFill>
                  <a:srgbClr val="FF0000"/>
                </a:solidFill>
              </a:rPr>
              <a:t>Statistical Query learning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 hypothesis testing for distributions.</a:t>
            </a:r>
            <a:endParaRPr lang="en-US" dirty="0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31" y="2225940"/>
            <a:ext cx="2002536" cy="52070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81" y="2394215"/>
            <a:ext cx="603504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891" y="3450658"/>
            <a:ext cx="1474753" cy="4043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396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First Ingredient for the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high-density case:  SQ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7843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Statistical Query</a:t>
            </a:r>
            <a:r>
              <a:rPr lang="en-US" dirty="0" smtClean="0"/>
              <a:t> </a:t>
            </a:r>
            <a:r>
              <a:rPr lang="en-US" b="1" dirty="0" smtClean="0"/>
              <a:t>(SQ) learning model:</a:t>
            </a:r>
          </a:p>
          <a:p>
            <a:pPr marL="857250" lvl="1" indent="-457200">
              <a:buFont typeface="Courier New"/>
              <a:buChar char="o"/>
            </a:pPr>
            <a:r>
              <a:rPr lang="en-US" dirty="0" smtClean="0"/>
              <a:t>SQ oracle                : given poly-time computable</a:t>
            </a:r>
            <a:br>
              <a:rPr lang="en-US" dirty="0" smtClean="0"/>
            </a:br>
            <a:r>
              <a:rPr lang="en-US" dirty="0" smtClean="0"/>
              <a:t>                                                        outputs 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where                        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857250" lvl="1" indent="-457200">
              <a:buFont typeface="Courier New"/>
              <a:buChar char="o"/>
            </a:pPr>
            <a:r>
              <a:rPr lang="en-US" dirty="0" smtClean="0"/>
              <a:t>An algorithm      is said to be a SQ learner for          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(under distribution    ) if      can learn      given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access to                .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1" y="3336925"/>
            <a:ext cx="1799539" cy="374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75" y="4457700"/>
            <a:ext cx="283464" cy="283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52" y="4975225"/>
            <a:ext cx="213362" cy="28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629" y="4968875"/>
            <a:ext cx="286671" cy="2661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4953000"/>
            <a:ext cx="283464" cy="283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803" y="4968875"/>
            <a:ext cx="209710" cy="364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791" y="5485892"/>
            <a:ext cx="1158882" cy="3931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00" y="3343529"/>
            <a:ext cx="35814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4538" y="2876285"/>
            <a:ext cx="4434842" cy="4114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025" y="2507742"/>
            <a:ext cx="1158882" cy="39319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081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SQ learning 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1638300"/>
            <a:ext cx="8039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Good news: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[BlumFriezeKannanVempala97]</a:t>
            </a:r>
            <a:r>
              <a:rPr lang="en-US" sz="2800" dirty="0" smtClean="0"/>
              <a:t> gave an efficient SQ learning algorithm for </a:t>
            </a:r>
            <a:r>
              <a:rPr lang="en-US" sz="2800" dirty="0" err="1" smtClean="0"/>
              <a:t>halfspaces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Of course, to run it, need access to oracle for                     for the unknown </a:t>
            </a:r>
            <a:r>
              <a:rPr lang="en-US" sz="2800" dirty="0" err="1" smtClean="0"/>
              <a:t>halfspace</a:t>
            </a:r>
            <a:r>
              <a:rPr lang="en-US" sz="2800" dirty="0" smtClean="0"/>
              <a:t>     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So, we need to simulate this given our examples from</a:t>
            </a:r>
            <a:br>
              <a:rPr lang="en-US" sz="2800" dirty="0" smtClean="0"/>
            </a:br>
            <a:r>
              <a:rPr lang="en-US" sz="2800" dirty="0" smtClean="0"/>
              <a:t>              . 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18" y="3483312"/>
            <a:ext cx="1158882" cy="3931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879552"/>
            <a:ext cx="236913" cy="4114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1" y="5541820"/>
            <a:ext cx="1039662" cy="452559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5160038" y="2805874"/>
            <a:ext cx="3526761" cy="331851"/>
          </a:xfrm>
          <a:prstGeom prst="wedgeRoundRectCallout">
            <a:avLst>
              <a:gd name="adj1" fmla="val -55947"/>
              <a:gd name="adj2" fmla="val -1383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Outputs  </a:t>
            </a:r>
            <a:r>
              <a:rPr lang="en-US" dirty="0" err="1" smtClean="0">
                <a:solidFill>
                  <a:schemeClr val="tx1"/>
                </a:solidFill>
              </a:rPr>
              <a:t>halfspace</a:t>
            </a:r>
            <a:r>
              <a:rPr lang="en-US" dirty="0" smtClean="0">
                <a:solidFill>
                  <a:schemeClr val="tx1"/>
                </a:solidFill>
              </a:rPr>
              <a:t> hypotheses!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081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high-density case:  first step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1620838"/>
            <a:ext cx="8604250" cy="1384995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Lemma: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Given access to uniform random samples from 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and      such that                           , queries to             can be simulated up to error       in time                       .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9" y="2159024"/>
            <a:ext cx="1128424" cy="411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127270"/>
            <a:ext cx="277368" cy="392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104" y="2180245"/>
            <a:ext cx="896112" cy="390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367" y="2633820"/>
            <a:ext cx="398780" cy="296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055" y="2567845"/>
            <a:ext cx="1625409" cy="3982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5750" y="3394075"/>
            <a:ext cx="8858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Proof sketch:</a:t>
            </a:r>
          </a:p>
          <a:p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9695" y="2097933"/>
            <a:ext cx="1893302" cy="4297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668" y="3554432"/>
            <a:ext cx="2286000" cy="342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500" y="4114800"/>
            <a:ext cx="7493000" cy="3556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27764" y="4419599"/>
            <a:ext cx="2039936" cy="24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2529" y="4686570"/>
            <a:ext cx="398313" cy="201168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60231" y="4426084"/>
            <a:ext cx="3215323" cy="38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619500" y="481330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 using samples</a:t>
            </a:r>
          </a:p>
          <a:p>
            <a:r>
              <a:rPr lang="en-US" dirty="0" smtClean="0"/>
              <a:t>from 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40" y="5222605"/>
            <a:ext cx="691860" cy="252172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94895" y="4457701"/>
            <a:ext cx="1882773" cy="2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20881" y="4676046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 using samples</a:t>
            </a:r>
          </a:p>
          <a:p>
            <a:r>
              <a:rPr lang="en-US" dirty="0" smtClean="0"/>
              <a:t>from 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7354" y="5030371"/>
            <a:ext cx="656925" cy="27432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49336" y="4243204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9351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high-density case:  first step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1417638"/>
            <a:ext cx="8604250" cy="1384995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Lemma: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Given access to uniform random samples from 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and      such that                           , queries to             can be simulated up to error       in time                       .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9" y="1955824"/>
            <a:ext cx="1128424" cy="411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1924070"/>
            <a:ext cx="277368" cy="392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104" y="1977045"/>
            <a:ext cx="896112" cy="390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367" y="2372745"/>
            <a:ext cx="398780" cy="296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055" y="2364645"/>
            <a:ext cx="1625409" cy="3982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5750" y="3190875"/>
            <a:ext cx="885825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Recall promise:                                                                                               </a:t>
            </a:r>
          </a:p>
          <a:p>
            <a:endParaRPr lang="en-US" sz="2800" dirty="0" smtClean="0"/>
          </a:p>
          <a:p>
            <a:r>
              <a:rPr lang="en-US" sz="2800" dirty="0" smtClean="0"/>
              <a:t>Additionally, we  </a:t>
            </a:r>
            <a:r>
              <a:rPr lang="en-US" sz="2800" dirty="0" smtClean="0">
                <a:solidFill>
                  <a:srgbClr val="FF0000"/>
                </a:solidFill>
              </a:rPr>
              <a:t>assume</a:t>
            </a:r>
            <a:r>
              <a:rPr lang="en-US" sz="2800" dirty="0" smtClean="0"/>
              <a:t> that we have      =                      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Lemma lets us use the </a:t>
            </a:r>
            <a:r>
              <a:rPr lang="en-US" sz="2800" dirty="0" err="1" smtClean="0"/>
              <a:t>halfspace</a:t>
            </a:r>
            <a:r>
              <a:rPr lang="en-US" sz="2800" dirty="0" smtClean="0"/>
              <a:t> SQ-learner to get      such that </a:t>
            </a:r>
          </a:p>
          <a:p>
            <a:r>
              <a:rPr lang="en-US" sz="2800" dirty="0" smtClean="0"/>
              <a:t>                            </a:t>
            </a:r>
            <a:endParaRPr lang="en-US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486" y="5461000"/>
            <a:ext cx="190618" cy="2753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5430" y="6034786"/>
            <a:ext cx="3824362" cy="566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9695" y="1894733"/>
            <a:ext cx="1893302" cy="429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15016" y="3264916"/>
            <a:ext cx="1474753" cy="404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0351" y="4048126"/>
            <a:ext cx="1576125" cy="458723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836276" y="3382372"/>
            <a:ext cx="603504" cy="3048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608509" y="3183357"/>
            <a:ext cx="2002536" cy="5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1604" y="3276600"/>
            <a:ext cx="1143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83892" y="3257597"/>
            <a:ext cx="127000" cy="46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32" y="4113911"/>
            <a:ext cx="277368" cy="392938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6051551" y="4825999"/>
            <a:ext cx="1783024" cy="331851"/>
          </a:xfrm>
          <a:prstGeom prst="wedgeRoundRectCallout">
            <a:avLst>
              <a:gd name="adj1" fmla="val 44036"/>
              <a:gd name="adj2" fmla="val 1180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halfspace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9351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Handling the high-density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                                           , have that                                                                                    </a:t>
            </a:r>
          </a:p>
          <a:p>
            <a:pPr marL="857250" lvl="1" indent="-457200"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857250" lvl="1" indent="-457200"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Hence using rejection sampling, we can easily sample               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1663700"/>
            <a:ext cx="3824362" cy="566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2262378"/>
            <a:ext cx="4601662" cy="429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51" y="2739771"/>
            <a:ext cx="4392019" cy="429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331" y="4118611"/>
            <a:ext cx="1241657" cy="4368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75" y="5064125"/>
            <a:ext cx="9001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Caveat : We don’t actually have an estimate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for                      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912" y="5670995"/>
            <a:ext cx="1834376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4750" y="5167495"/>
            <a:ext cx="266700" cy="431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6688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Ingredient #2: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829675" cy="5257800"/>
          </a:xfrm>
        </p:spPr>
        <p:txBody>
          <a:bodyPr/>
          <a:lstStyle/>
          <a:p>
            <a:r>
              <a:rPr lang="en-US" dirty="0" smtClean="0"/>
              <a:t>Try all possible values of     in a sufficiently fine multiplicative grid</a:t>
            </a:r>
          </a:p>
          <a:p>
            <a:endParaRPr lang="en-US" dirty="0"/>
          </a:p>
          <a:p>
            <a:r>
              <a:rPr lang="en-US" dirty="0" smtClean="0"/>
              <a:t>We will get a list of candidate distributions  </a:t>
            </a:r>
            <a:br>
              <a:rPr lang="en-US" dirty="0" smtClean="0"/>
            </a:br>
            <a:r>
              <a:rPr lang="en-US" dirty="0" smtClean="0"/>
              <a:t>                                           such that at least one of them is   -close to              . </a:t>
            </a:r>
          </a:p>
          <a:p>
            <a:endParaRPr lang="en-US" dirty="0"/>
          </a:p>
          <a:p>
            <a:r>
              <a:rPr lang="en-US" dirty="0" smtClean="0"/>
              <a:t>Run a “distribution hypothesis tester” to return</a:t>
            </a:r>
            <a:br>
              <a:rPr lang="en-US" dirty="0" smtClean="0"/>
            </a:br>
            <a:r>
              <a:rPr lang="en-US" dirty="0" smtClean="0"/>
              <a:t>               which is      - close to               .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29" y="4469638"/>
            <a:ext cx="1651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30" y="4422013"/>
            <a:ext cx="1117493" cy="393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75" y="5993766"/>
            <a:ext cx="1163114" cy="484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805" y="6048629"/>
            <a:ext cx="1221446" cy="429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00" y="1708150"/>
            <a:ext cx="3175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630" y="6030741"/>
            <a:ext cx="393700" cy="33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5" y="3867150"/>
            <a:ext cx="3785615" cy="525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111" y="2162766"/>
            <a:ext cx="2674289" cy="68203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829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011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Distribution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7925"/>
          </a:xfrm>
        </p:spPr>
        <p:txBody>
          <a:bodyPr>
            <a:noAutofit/>
          </a:bodyPr>
          <a:lstStyle/>
          <a:p>
            <a:r>
              <a:rPr lang="en-US" sz="2800" dirty="0" smtClean="0"/>
              <a:t>Sampler for target distribution </a:t>
            </a:r>
          </a:p>
          <a:p>
            <a:endParaRPr lang="en-US" sz="12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Approximate samplers </a:t>
            </a:r>
            <a:r>
              <a:rPr lang="en-US" sz="2800" dirty="0" smtClean="0"/>
              <a:t>for distributions</a:t>
            </a:r>
          </a:p>
          <a:p>
            <a:endParaRPr lang="en-US" sz="12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Approximate evaluation oracles </a:t>
            </a:r>
            <a:r>
              <a:rPr lang="en-US" sz="2800" dirty="0" smtClean="0"/>
              <a:t>for</a:t>
            </a:r>
          </a:p>
          <a:p>
            <a:endParaRPr lang="en-US" sz="1200" dirty="0" smtClean="0"/>
          </a:p>
          <a:p>
            <a:r>
              <a:rPr lang="en-US" sz="2800" dirty="0" smtClean="0"/>
              <a:t>Promise :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800" b="1" dirty="0" smtClean="0"/>
              <a:t>Hypothesis tester guarantee:</a:t>
            </a:r>
            <a:r>
              <a:rPr lang="en-US" sz="2800" dirty="0" smtClean="0"/>
              <a:t>  Outputs         such that</a:t>
            </a:r>
            <a:br>
              <a:rPr lang="en-US" sz="2800" dirty="0" smtClean="0"/>
            </a:br>
            <a:r>
              <a:rPr lang="en-US" sz="2800" dirty="0" smtClean="0"/>
              <a:t>                                    in time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Having samplers &amp; evaluators for hypotheses is crucial for this.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367" y="1603375"/>
            <a:ext cx="322512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47" y="2479675"/>
            <a:ext cx="1994821" cy="356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979" y="3200273"/>
            <a:ext cx="1994821" cy="356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300" y="3924173"/>
            <a:ext cx="1266320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535" y="3832734"/>
            <a:ext cx="2501475" cy="475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279" y="4695825"/>
            <a:ext cx="426974" cy="3749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74861" y="4969129"/>
            <a:ext cx="2752539" cy="530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080" y="5070729"/>
            <a:ext cx="1925183" cy="374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150" y="1036638"/>
            <a:ext cx="88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Theorem:  </a:t>
            </a:r>
            <a:r>
              <a:rPr lang="en-US" sz="2800" dirty="0" smtClean="0"/>
              <a:t>Given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5750" y="1005051"/>
            <a:ext cx="8604250" cy="475488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8944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do we mean by 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“learn a distribution”?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83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Unknown target distribution</a:t>
            </a:r>
          </a:p>
          <a:p>
            <a:endParaRPr lang="en-US" dirty="0" smtClean="0"/>
          </a:p>
          <a:p>
            <a:r>
              <a:rPr lang="en-US" dirty="0" smtClean="0"/>
              <a:t>Algorithm gets </a:t>
            </a:r>
            <a:r>
              <a:rPr lang="en-US" dirty="0" err="1" smtClean="0"/>
              <a:t>i.i.d</a:t>
            </a:r>
            <a:r>
              <a:rPr lang="en-US" dirty="0" smtClean="0"/>
              <a:t>. draws from</a:t>
            </a:r>
          </a:p>
          <a:p>
            <a:endParaRPr lang="en-US" dirty="0" smtClean="0"/>
          </a:p>
          <a:p>
            <a:r>
              <a:rPr lang="en-US" dirty="0" smtClean="0"/>
              <a:t>With probability 9/10, must output (a sampler for a) distribution        such that </a:t>
            </a:r>
            <a:r>
              <a:rPr lang="en-US" b="1" dirty="0" smtClean="0"/>
              <a:t>statistical distance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      and        is small: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(Natural analogue of Boolean function learning.)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61" y="2622834"/>
            <a:ext cx="3810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537" y="3751690"/>
            <a:ext cx="4191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4119990"/>
            <a:ext cx="3810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717" y="4080735"/>
            <a:ext cx="4191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4755566"/>
            <a:ext cx="6629400" cy="50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6" y="1788960"/>
            <a:ext cx="381000" cy="3175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956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0" y="198438"/>
            <a:ext cx="949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Distribution hypothesis testing, 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335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 smtClean="0"/>
              <a:t>We need </a:t>
            </a:r>
            <a:r>
              <a:rPr lang="en-US" sz="2600" dirty="0" smtClean="0">
                <a:solidFill>
                  <a:srgbClr val="FF0000"/>
                </a:solidFill>
              </a:rPr>
              <a:t>samplers</a:t>
            </a:r>
            <a:r>
              <a:rPr lang="en-US" sz="2600" dirty="0" smtClean="0"/>
              <a:t> &amp; </a:t>
            </a:r>
            <a:r>
              <a:rPr lang="en-US" sz="2600" dirty="0" smtClean="0">
                <a:solidFill>
                  <a:srgbClr val="FF0000"/>
                </a:solidFill>
              </a:rPr>
              <a:t>evaluators </a:t>
            </a:r>
            <a:r>
              <a:rPr lang="en-US" sz="2600" dirty="0" smtClean="0"/>
              <a:t>for our hypothesis distributions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All our hypotheses are dense, so can do </a:t>
            </a:r>
            <a:r>
              <a:rPr lang="en-US" sz="2600" b="1" dirty="0" smtClean="0"/>
              <a:t>approximate counting </a:t>
            </a:r>
            <a:r>
              <a:rPr lang="en-US" sz="2600" dirty="0" smtClean="0"/>
              <a:t> easily (rejection sampling) to estimate</a:t>
            </a:r>
          </a:p>
          <a:p>
            <a:pPr>
              <a:buNone/>
            </a:pPr>
            <a:r>
              <a:rPr lang="en-US" sz="2600" dirty="0" smtClean="0"/>
              <a:t>  </a:t>
            </a:r>
          </a:p>
          <a:p>
            <a:pPr>
              <a:buNone/>
            </a:pPr>
            <a:r>
              <a:rPr lang="en-US" sz="2600" dirty="0" smtClean="0"/>
              <a:t>Note that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So we get the required (approximate) evaluators.  </a:t>
            </a:r>
          </a:p>
          <a:p>
            <a:pPr>
              <a:buNone/>
            </a:pPr>
            <a:r>
              <a:rPr lang="en-US" sz="2600" dirty="0" smtClean="0"/>
              <a:t>Similarly, (approximate) samples are easy via rejection sampling.</a:t>
            </a:r>
          </a:p>
          <a:p>
            <a:pPr>
              <a:buNone/>
            </a:pP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86" y="1870330"/>
            <a:ext cx="987552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86" y="3094551"/>
            <a:ext cx="1136650" cy="462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50" y="3741774"/>
            <a:ext cx="5899150" cy="11667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96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175" cy="50990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So we handled the high-density case using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SQ learning </a:t>
            </a:r>
            <a:r>
              <a:rPr lang="en-US" dirty="0" smtClean="0"/>
              <a:t>(for </a:t>
            </a:r>
            <a:r>
              <a:rPr lang="en-US" dirty="0" err="1" smtClean="0"/>
              <a:t>halfspaces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Hypothesis testing </a:t>
            </a:r>
            <a:r>
              <a:rPr lang="en-US" dirty="0" smtClean="0"/>
              <a:t>(generic).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(Also used approximate sampling &amp; counting, but they were trivial because we were in the dense case.)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Now let’s consider the low-density</a:t>
            </a:r>
            <a:r>
              <a:rPr lang="en-US" b="1" dirty="0" smtClean="0"/>
              <a:t> </a:t>
            </a:r>
            <a:r>
              <a:rPr lang="en-US" dirty="0" smtClean="0"/>
              <a:t>case (the interesting case).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495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Low density case: A new ingredient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512175" cy="50990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New ingredient for the low-density case:  </a:t>
            </a:r>
            <a:br>
              <a:rPr lang="en-US" sz="2800" dirty="0" smtClean="0"/>
            </a:br>
            <a:r>
              <a:rPr lang="en-US" sz="2800" dirty="0" smtClean="0"/>
              <a:t>A new kind of algorithm called a </a:t>
            </a:r>
            <a:r>
              <a:rPr lang="en-US" sz="2800" b="1" dirty="0" err="1" smtClean="0"/>
              <a:t>densifier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b="1" dirty="0" smtClean="0"/>
              <a:t>Input:</a:t>
            </a:r>
            <a:r>
              <a:rPr lang="en-US" sz="2800" dirty="0" smtClean="0"/>
              <a:t>      such that                                         , and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samples from           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Output:</a:t>
            </a:r>
            <a:r>
              <a:rPr lang="en-US" sz="2800" dirty="0" smtClean="0"/>
              <a:t> A function      such that:</a:t>
            </a:r>
          </a:p>
          <a:p>
            <a:pPr marL="400050" lvl="1" indent="0"/>
            <a:r>
              <a:rPr lang="en-US" sz="2400" dirty="0" smtClean="0"/>
              <a:t> </a:t>
            </a:r>
          </a:p>
          <a:p>
            <a:pPr marL="400050" lvl="1" indent="0"/>
            <a:endParaRPr lang="en-US" sz="2400" dirty="0" smtClean="0"/>
          </a:p>
          <a:p>
            <a:pPr marL="400050" lvl="1" indent="0"/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25" y="3051173"/>
            <a:ext cx="267789" cy="374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6" y="3000373"/>
            <a:ext cx="3028641" cy="393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302" y="3546475"/>
            <a:ext cx="1169470" cy="411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050" y="5071825"/>
            <a:ext cx="3124457" cy="548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850" y="5898642"/>
            <a:ext cx="3335729" cy="521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076" y="4633328"/>
            <a:ext cx="225552" cy="338328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381572" y="5096232"/>
            <a:ext cx="3092449" cy="1196618"/>
          </a:xfrm>
          <a:prstGeom prst="wedgeRoundRectCallout">
            <a:avLst>
              <a:gd name="adj1" fmla="val -94773"/>
              <a:gd name="adj2" fmla="val -72506"/>
              <a:gd name="adj3" fmla="val 16667"/>
            </a:avLst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 simplicity, assume that (like    )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472" y="5748835"/>
            <a:ext cx="726757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4698" y="5738622"/>
            <a:ext cx="186690" cy="32004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495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85883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Densifier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illustration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2198687" y="2249488"/>
            <a:ext cx="2184400" cy="1730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602779" y="3115399"/>
            <a:ext cx="3121025" cy="9351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1700" y="415341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4875" y="1729343"/>
            <a:ext cx="25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5" name="Picture 1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69" y="5482337"/>
            <a:ext cx="5285232" cy="338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476" y="1371410"/>
            <a:ext cx="5545278" cy="3383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425700" y="2022475"/>
            <a:ext cx="5930900" cy="29083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 flipV="1">
            <a:off x="2937577" y="33178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 flipH="1" flipV="1">
            <a:off x="3089977" y="30892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Oval 27"/>
          <p:cNvSpPr/>
          <p:nvPr/>
        </p:nvSpPr>
        <p:spPr>
          <a:xfrm flipH="1" flipV="1">
            <a:off x="2543877" y="34702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 flipH="1" flipV="1">
            <a:off x="2683577" y="36226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Oval 31"/>
          <p:cNvSpPr/>
          <p:nvPr/>
        </p:nvSpPr>
        <p:spPr>
          <a:xfrm flipH="1" flipV="1">
            <a:off x="2696277" y="32924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Oval 32"/>
          <p:cNvSpPr/>
          <p:nvPr/>
        </p:nvSpPr>
        <p:spPr>
          <a:xfrm flipH="1" flipV="1">
            <a:off x="2607377" y="37496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2785177" y="30892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 flipH="1" flipV="1">
            <a:off x="2823277" y="29368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 flipH="1" flipV="1">
            <a:off x="2975677" y="28352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3369377" y="28479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 flipH="1" flipV="1">
            <a:off x="3166177" y="27971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3458277" y="26828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 flipH="1" flipV="1">
            <a:off x="3191577" y="25685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3369377" y="25050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 flipH="1" flipV="1">
            <a:off x="3610677" y="24796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 flipH="1" flipV="1">
            <a:off x="3724977" y="23780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539996" y="2039808"/>
            <a:ext cx="6209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54203" y="2833749"/>
            <a:ext cx="1107251" cy="8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54203" y="3089273"/>
            <a:ext cx="905574" cy="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2936995"/>
            <a:ext cx="825500" cy="29045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17369" y="2581118"/>
            <a:ext cx="15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Samples from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3068376" y="4885170"/>
            <a:ext cx="1084603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20" y="1066610"/>
            <a:ext cx="2970533" cy="5216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092237" y="1035607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00" y="4904739"/>
            <a:ext cx="3095953" cy="48374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64653" y="486675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730" y="3682399"/>
            <a:ext cx="195944" cy="2743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90369" y="3622673"/>
            <a:ext cx="15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estimate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577368" y="3519825"/>
            <a:ext cx="569332" cy="232547"/>
          </a:xfrm>
          <a:prstGeom prst="line">
            <a:avLst/>
          </a:prstGeom>
          <a:ln>
            <a:solidFill>
              <a:srgbClr val="0000FF"/>
            </a:solidFill>
            <a:prstDash val="solid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6119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Low-density case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3746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To solve the low-density case, we need </a:t>
            </a:r>
            <a:r>
              <a:rPr lang="en-US" sz="2800" b="1" dirty="0" smtClean="0"/>
              <a:t>approximate sampling </a:t>
            </a:r>
            <a:r>
              <a:rPr lang="en-US" sz="2800" dirty="0" smtClean="0"/>
              <a:t>and </a:t>
            </a:r>
            <a:r>
              <a:rPr lang="en-US" sz="2800" b="1" dirty="0" smtClean="0"/>
              <a:t>approximate counting</a:t>
            </a:r>
            <a:r>
              <a:rPr lang="en-US" sz="2800" dirty="0" smtClean="0"/>
              <a:t> algorithms for the class      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This, plus previous ingredients (</a:t>
            </a:r>
            <a:r>
              <a:rPr lang="en-US" sz="2800" b="1" dirty="0" smtClean="0"/>
              <a:t>SQ learning</a:t>
            </a:r>
            <a:r>
              <a:rPr lang="en-US" sz="2800" dirty="0" smtClean="0"/>
              <a:t>, </a:t>
            </a:r>
            <a:r>
              <a:rPr lang="en-US" sz="2800" b="1" dirty="0" smtClean="0"/>
              <a:t>hypothesis testing</a:t>
            </a:r>
            <a:r>
              <a:rPr lang="en-US" sz="2800" dirty="0" smtClean="0"/>
              <a:t>, &amp; </a:t>
            </a:r>
            <a:r>
              <a:rPr lang="en-US" sz="2800" b="1" dirty="0" err="1" smtClean="0"/>
              <a:t>densifier</a:t>
            </a:r>
            <a:r>
              <a:rPr lang="en-US" sz="2800" dirty="0" smtClean="0"/>
              <a:t>) suffices:  given all these ingredients, we get a distribution learning algorithm </a:t>
            </a:r>
            <a:br>
              <a:rPr lang="en-US" sz="2800" dirty="0" smtClean="0"/>
            </a:br>
            <a:r>
              <a:rPr lang="en-US" sz="2800" dirty="0" smtClean="0"/>
              <a:t>for     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91" y="2564130"/>
            <a:ext cx="276791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5361940"/>
            <a:ext cx="276791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855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7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3300"/>
            <a:ext cx="8686801" cy="4762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The overall algorithm:  (recall that               )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Run </a:t>
            </a:r>
            <a:r>
              <a:rPr lang="en-US" sz="2400" b="1" dirty="0" err="1" smtClean="0"/>
              <a:t>densifier</a:t>
            </a:r>
            <a:r>
              <a:rPr lang="en-US" sz="2400" b="1" dirty="0" smtClean="0"/>
              <a:t> </a:t>
            </a:r>
            <a:r>
              <a:rPr lang="en-US" sz="2400" dirty="0" smtClean="0"/>
              <a:t>to get                    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Use </a:t>
            </a:r>
            <a:r>
              <a:rPr lang="en-US" sz="2400" b="1" dirty="0" smtClean="0"/>
              <a:t>approximate sampling </a:t>
            </a:r>
            <a:r>
              <a:rPr lang="en-US" sz="2400" dirty="0" smtClean="0"/>
              <a:t>algorithm for      to get samples </a:t>
            </a:r>
            <a:br>
              <a:rPr lang="en-US" sz="2400" dirty="0" smtClean="0"/>
            </a:br>
            <a:r>
              <a:rPr lang="en-US" sz="2400" dirty="0" smtClean="0"/>
              <a:t>from                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Run </a:t>
            </a:r>
            <a:r>
              <a:rPr lang="en-US" sz="2400" b="1" dirty="0" smtClean="0"/>
              <a:t>SQ-learner</a:t>
            </a:r>
            <a:r>
              <a:rPr lang="en-US" sz="2400" dirty="0" smtClean="0"/>
              <a:t> for      under distribution                  to get hypothesis      for     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Sample from                  till get      such that                    ; output this     .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Repeat with different guesses for     , &amp; use </a:t>
            </a:r>
            <a:r>
              <a:rPr lang="en-US" sz="2400" b="1" dirty="0" smtClean="0"/>
              <a:t>hypothesis testing </a:t>
            </a:r>
            <a:r>
              <a:rPr lang="en-US" sz="2400" dirty="0" smtClean="0"/>
              <a:t>to choose                   that’s close to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251200" y="1600200"/>
            <a:ext cx="3737028" cy="701318"/>
          </a:xfrm>
          <a:prstGeom prst="wedgeRoundRectCallout">
            <a:avLst>
              <a:gd name="adj1" fmla="val -67819"/>
              <a:gd name="adj2" fmla="val 105810"/>
              <a:gd name="adj3" fmla="val 16667"/>
            </a:avLst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Needs good estimate       of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52954"/>
            <a:ext cx="202474" cy="28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85" y="1092200"/>
            <a:ext cx="878900" cy="393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930170"/>
            <a:ext cx="201168" cy="201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25" y="2603926"/>
            <a:ext cx="825500" cy="366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574" y="3145282"/>
            <a:ext cx="199191" cy="283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213" y="3454146"/>
            <a:ext cx="925373" cy="420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500" y="3860800"/>
            <a:ext cx="236154" cy="402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700" y="3887470"/>
            <a:ext cx="925373" cy="4206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3" y="4178736"/>
            <a:ext cx="206298" cy="33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200" y="4216400"/>
            <a:ext cx="236154" cy="4023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786" y="4694936"/>
            <a:ext cx="925373" cy="4206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0380" y="4746831"/>
            <a:ext cx="190500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7699" y="4671786"/>
            <a:ext cx="1219665" cy="3682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973" y="5106924"/>
            <a:ext cx="1905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1" y="5901436"/>
            <a:ext cx="241663" cy="33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3231" y="6315964"/>
            <a:ext cx="1031443" cy="4297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2126" y="6317996"/>
            <a:ext cx="1065517" cy="37490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266700" y="2464749"/>
            <a:ext cx="8534400" cy="3098167"/>
          </a:xfrm>
          <a:prstGeom prst="flowChartAlternateProcess">
            <a:avLst/>
          </a:prstGeom>
          <a:solidFill>
            <a:srgbClr val="FF66CC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855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-598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picture of one stage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2198687" y="2249488"/>
            <a:ext cx="2184400" cy="1730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2602779" y="3115399"/>
            <a:ext cx="3121025" cy="9351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1700" y="415341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875" y="1729343"/>
            <a:ext cx="25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5700" y="2022475"/>
            <a:ext cx="5930900" cy="29083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2543877" y="34702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95499" y="2822573"/>
            <a:ext cx="865955" cy="120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95499" y="3089273"/>
            <a:ext cx="664278" cy="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644895"/>
            <a:ext cx="825500" cy="2904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3568" y="2289018"/>
            <a:ext cx="183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Using samples from                  , run </a:t>
            </a:r>
            <a:r>
              <a:rPr lang="en-US" b="1" dirty="0" err="1" smtClean="0"/>
              <a:t>densifier</a:t>
            </a:r>
            <a:r>
              <a:rPr lang="en-US" b="1" dirty="0" smtClean="0"/>
              <a:t> </a:t>
            </a:r>
            <a:r>
              <a:rPr lang="en-US" dirty="0" smtClean="0"/>
              <a:t>to get </a:t>
            </a:r>
            <a:r>
              <a:rPr lang="en-US" dirty="0" err="1" smtClean="0">
                <a:solidFill>
                  <a:srgbClr val="0000FF"/>
                </a:solidFill>
              </a:rPr>
              <a:t>g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 flipH="1" flipV="1">
            <a:off x="2696277" y="36226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2785177" y="3508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 flipH="1" flipV="1">
            <a:off x="2823277" y="31019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 flipH="1" flipV="1">
            <a:off x="2835977" y="32924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2683577" y="32797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 flipH="1" flipV="1">
            <a:off x="2899477" y="3000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3051877" y="31527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 flipH="1" flipV="1">
            <a:off x="3140777" y="30384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3178877" y="26320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 flipH="1" flipV="1">
            <a:off x="3293177" y="29241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 flipH="1" flipV="1">
            <a:off x="3013777" y="28225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Oval 43"/>
          <p:cNvSpPr/>
          <p:nvPr/>
        </p:nvSpPr>
        <p:spPr>
          <a:xfrm flipH="1" flipV="1">
            <a:off x="3178877" y="28352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Oval 44"/>
          <p:cNvSpPr/>
          <p:nvPr/>
        </p:nvSpPr>
        <p:spPr>
          <a:xfrm flipH="1" flipV="1">
            <a:off x="3445577" y="27209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Oval 45"/>
          <p:cNvSpPr/>
          <p:nvPr/>
        </p:nvSpPr>
        <p:spPr>
          <a:xfrm flipH="1" flipV="1">
            <a:off x="3331277" y="26320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1169" y="4636030"/>
            <a:ext cx="381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</a:t>
            </a:r>
            <a:r>
              <a:rPr lang="en-US" b="1" dirty="0" smtClean="0"/>
              <a:t>approximate uniform generation</a:t>
            </a:r>
            <a:r>
              <a:rPr lang="en-US" dirty="0" smtClean="0"/>
              <a:t> algorithm  to get uniform positive examples of </a:t>
            </a:r>
            <a:r>
              <a:rPr lang="en-US" dirty="0" err="1" smtClean="0">
                <a:solidFill>
                  <a:srgbClr val="0000FF"/>
                </a:solidFill>
              </a:rPr>
              <a:t>g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H="1" flipV="1">
            <a:off x="3610677" y="33178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Oval 52"/>
          <p:cNvSpPr/>
          <p:nvPr/>
        </p:nvSpPr>
        <p:spPr>
          <a:xfrm flipH="1" flipV="1">
            <a:off x="3427289" y="3433697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 flipH="1" flipV="1">
            <a:off x="3686877" y="35083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Oval 54"/>
          <p:cNvSpPr/>
          <p:nvPr/>
        </p:nvSpPr>
        <p:spPr>
          <a:xfrm flipH="1" flipV="1">
            <a:off x="3610677" y="39020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Oval 55"/>
          <p:cNvSpPr/>
          <p:nvPr/>
        </p:nvSpPr>
        <p:spPr>
          <a:xfrm flipH="1" flipV="1">
            <a:off x="3875853" y="402500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Oval 56"/>
          <p:cNvSpPr/>
          <p:nvPr/>
        </p:nvSpPr>
        <p:spPr>
          <a:xfrm flipH="1" flipV="1">
            <a:off x="3579689" y="430694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Oval 57"/>
          <p:cNvSpPr/>
          <p:nvPr/>
        </p:nvSpPr>
        <p:spPr>
          <a:xfrm flipH="1" flipV="1">
            <a:off x="3839277" y="42703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Oval 58"/>
          <p:cNvSpPr/>
          <p:nvPr/>
        </p:nvSpPr>
        <p:spPr>
          <a:xfrm flipH="1" flipV="1">
            <a:off x="3476565" y="3781447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Oval 59"/>
          <p:cNvSpPr/>
          <p:nvPr/>
        </p:nvSpPr>
        <p:spPr>
          <a:xfrm flipH="1" flipV="1">
            <a:off x="3012254" y="3994021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Oval 60"/>
          <p:cNvSpPr/>
          <p:nvPr/>
        </p:nvSpPr>
        <p:spPr>
          <a:xfrm flipH="1" flipV="1">
            <a:off x="3236789" y="4246497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Oval 61"/>
          <p:cNvSpPr/>
          <p:nvPr/>
        </p:nvSpPr>
        <p:spPr>
          <a:xfrm flipH="1" flipV="1">
            <a:off x="3802701" y="4486172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Oval 62"/>
          <p:cNvSpPr/>
          <p:nvPr/>
        </p:nvSpPr>
        <p:spPr>
          <a:xfrm flipH="1" flipV="1">
            <a:off x="2652589" y="3154297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Oval 63"/>
          <p:cNvSpPr/>
          <p:nvPr/>
        </p:nvSpPr>
        <p:spPr>
          <a:xfrm flipH="1" flipV="1">
            <a:off x="2924877" y="31273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Oval 64"/>
          <p:cNvSpPr/>
          <p:nvPr/>
        </p:nvSpPr>
        <p:spPr>
          <a:xfrm flipH="1" flipV="1">
            <a:off x="3113853" y="364400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Oval 65"/>
          <p:cNvSpPr/>
          <p:nvPr/>
        </p:nvSpPr>
        <p:spPr>
          <a:xfrm flipH="1" flipV="1">
            <a:off x="2817689" y="396404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" name="Oval 66"/>
          <p:cNvSpPr/>
          <p:nvPr/>
        </p:nvSpPr>
        <p:spPr>
          <a:xfrm flipH="1" flipV="1">
            <a:off x="3077277" y="39274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 flipH="1" flipV="1">
            <a:off x="2714565" y="3400447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 flipH="1" flipV="1">
            <a:off x="3763077" y="29749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 flipV="1">
            <a:off x="3140777" y="25685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Oval 71"/>
          <p:cNvSpPr/>
          <p:nvPr/>
        </p:nvSpPr>
        <p:spPr>
          <a:xfrm flipH="1" flipV="1">
            <a:off x="3585277" y="24542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 flipH="1" flipV="1">
            <a:off x="3737677" y="27336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Oval 73"/>
          <p:cNvSpPr/>
          <p:nvPr/>
        </p:nvSpPr>
        <p:spPr>
          <a:xfrm flipH="1" flipV="1">
            <a:off x="4080577" y="44735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5" name="Oval 74"/>
          <p:cNvSpPr/>
          <p:nvPr/>
        </p:nvSpPr>
        <p:spPr>
          <a:xfrm flipH="1" flipV="1">
            <a:off x="3376489" y="402754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Oval 75"/>
          <p:cNvSpPr/>
          <p:nvPr/>
        </p:nvSpPr>
        <p:spPr>
          <a:xfrm flipH="1" flipV="1">
            <a:off x="3890077" y="33686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7" name="Oval 76"/>
          <p:cNvSpPr/>
          <p:nvPr/>
        </p:nvSpPr>
        <p:spPr>
          <a:xfrm flipH="1" flipV="1">
            <a:off x="3928177" y="37369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Oval 77"/>
          <p:cNvSpPr/>
          <p:nvPr/>
        </p:nvSpPr>
        <p:spPr>
          <a:xfrm flipH="1" flipV="1">
            <a:off x="3139254" y="3409821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9" name="Oval 78"/>
          <p:cNvSpPr/>
          <p:nvPr/>
        </p:nvSpPr>
        <p:spPr>
          <a:xfrm flipH="1" flipV="1">
            <a:off x="2944689" y="337984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 flipH="1" flipV="1">
            <a:off x="3204277" y="33432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 flipH="1" flipV="1">
            <a:off x="3064577" y="29241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 flipH="1" flipV="1">
            <a:off x="2146290" y="2370923"/>
            <a:ext cx="2330425" cy="15352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935394" y="5702830"/>
            <a:ext cx="381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Sample from                  till get point   where                    , and output it.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 flipH="1" flipV="1">
            <a:off x="4042477" y="37877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8" name="Oval 87"/>
          <p:cNvSpPr/>
          <p:nvPr/>
        </p:nvSpPr>
        <p:spPr>
          <a:xfrm flipH="1" flipV="1">
            <a:off x="3240853" y="3961509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9" name="Oval 88"/>
          <p:cNvSpPr/>
          <p:nvPr/>
        </p:nvSpPr>
        <p:spPr>
          <a:xfrm flipH="1" flipV="1">
            <a:off x="3851977" y="2860673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0" name="Oval 89"/>
          <p:cNvSpPr/>
          <p:nvPr/>
        </p:nvSpPr>
        <p:spPr>
          <a:xfrm flipH="1" flipV="1">
            <a:off x="3046289" y="4182997"/>
            <a:ext cx="36576" cy="3657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Oval 90"/>
          <p:cNvSpPr/>
          <p:nvPr/>
        </p:nvSpPr>
        <p:spPr>
          <a:xfrm flipH="1" flipV="1">
            <a:off x="2550989" y="3713097"/>
            <a:ext cx="36576" cy="365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27475" y="1653143"/>
            <a:ext cx="25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28" y="5779030"/>
            <a:ext cx="724205" cy="32918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623" y="6057414"/>
            <a:ext cx="150280" cy="25603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06269" y="5690130"/>
            <a:ext cx="381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Run </a:t>
            </a:r>
            <a:r>
              <a:rPr lang="en-US" b="1" dirty="0" smtClean="0"/>
              <a:t>SQ-learner</a:t>
            </a:r>
            <a:r>
              <a:rPr lang="en-US" dirty="0" smtClean="0"/>
              <a:t> on distribution                  to get high-accuracy hypothesis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for  </a:t>
            </a:r>
            <a:br>
              <a:rPr lang="en-US" dirty="0" smtClean="0"/>
            </a:br>
            <a:r>
              <a:rPr lang="en-US" dirty="0" smtClean="0"/>
              <a:t>(under                 )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495" y="6326146"/>
            <a:ext cx="724205" cy="32918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791222"/>
            <a:ext cx="724205" cy="32918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880" y="5818872"/>
            <a:ext cx="152400" cy="18288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269" y="6068970"/>
            <a:ext cx="928131" cy="28019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732854" y="963107"/>
            <a:ext cx="594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Note: </a:t>
            </a:r>
            <a:r>
              <a:rPr lang="en-US" sz="2000" dirty="0" smtClean="0">
                <a:solidFill>
                  <a:srgbClr val="FF0000"/>
                </a:solidFill>
              </a:rPr>
              <a:t> This all assumed we have a good estimate 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189" y="1009724"/>
            <a:ext cx="197672" cy="320040"/>
          </a:xfrm>
          <a:prstGeom prst="rect">
            <a:avLst/>
          </a:prstGeom>
        </p:spPr>
      </p:pic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8551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70" decel="100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770" decel="100000"/>
                                        <p:tgtEl>
                                          <p:spTgt spid="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1" dur="77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3" dur="77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70" decel="100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770" decel="100000"/>
                                        <p:tgtEl>
                                          <p:spTgt spid="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2" dur="77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4" dur="77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770" decel="100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770" decel="100000"/>
                                        <p:tgtEl>
                                          <p:spTgt spid="8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3" dur="77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5" dur="77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7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770" decel="100000"/>
                                        <p:tgtEl>
                                          <p:spTgt spid="9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4" dur="77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6" dur="77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70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770" decel="100000"/>
                                        <p:tgtEl>
                                          <p:spTgt spid="9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5" dur="77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7" dur="77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49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5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86" grpId="0"/>
      <p:bldP spid="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it works, cont.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900" y="15621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that to </a:t>
            </a:r>
            <a:r>
              <a:rPr lang="en-US" sz="2400" dirty="0" smtClean="0"/>
              <a:t>carry out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hypothesis testing, we  need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samplers </a:t>
            </a:r>
            <a:r>
              <a:rPr lang="en-US" sz="2400" dirty="0" smtClean="0"/>
              <a:t>&amp;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valuators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our hypothesis distributions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some hypotheses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be very sparse…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 smtClean="0">
              <a:sym typeface="Wingding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ym typeface="Wingding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se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approximate counting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estimate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before,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/>
              <a:t>so we get (approximate) evaluator.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/>
              <a:t>Use </a:t>
            </a:r>
            <a:r>
              <a:rPr lang="en-US" sz="2400" b="1" dirty="0" smtClean="0"/>
              <a:t>approximate sampling</a:t>
            </a:r>
            <a:r>
              <a:rPr lang="en-US" sz="2400" dirty="0" smtClean="0"/>
              <a:t> to get samples from                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48" y="2032934"/>
            <a:ext cx="1075333" cy="448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198" y="3278955"/>
            <a:ext cx="1101154" cy="448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448" y="3848454"/>
            <a:ext cx="5712944" cy="1129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428" y="2458998"/>
            <a:ext cx="298988" cy="33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5352" y="5919407"/>
            <a:ext cx="909175" cy="43891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855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9572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Recap:  a general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054600"/>
          </a:xfr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Let      be a class of Boolean functions such that: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  is </a:t>
            </a:r>
            <a:r>
              <a:rPr lang="en-US" b="1" dirty="0" smtClean="0"/>
              <a:t>efficiently SQ-learnable</a:t>
            </a:r>
            <a:r>
              <a:rPr lang="en-US" dirty="0" smtClean="0"/>
              <a:t>;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   has a </a:t>
            </a:r>
            <a:r>
              <a:rPr lang="en-US" b="1" dirty="0" err="1" smtClean="0">
                <a:solidFill>
                  <a:srgbClr val="FF0000"/>
                </a:solidFill>
              </a:rPr>
              <a:t>densifier</a:t>
            </a:r>
            <a:r>
              <a:rPr lang="en-US" b="1" dirty="0" smtClean="0"/>
              <a:t> </a:t>
            </a:r>
            <a:r>
              <a:rPr lang="en-US" dirty="0" smtClean="0"/>
              <a:t>with an output in     ; and </a:t>
            </a:r>
          </a:p>
          <a:p>
            <a:pPr marL="571500" indent="-571500">
              <a:buAutoNum type="romanLcParenBoth"/>
            </a:pPr>
            <a:r>
              <a:rPr lang="en-US" dirty="0"/>
              <a:t> </a:t>
            </a:r>
            <a:r>
              <a:rPr lang="en-US" dirty="0" smtClean="0"/>
              <a:t>    has </a:t>
            </a:r>
            <a:r>
              <a:rPr lang="en-US" b="1" dirty="0" smtClean="0"/>
              <a:t>efficient approximate counting </a:t>
            </a:r>
            <a:r>
              <a:rPr lang="en-US" dirty="0" smtClean="0"/>
              <a:t>and </a:t>
            </a:r>
            <a:r>
              <a:rPr lang="en-US" b="1" dirty="0" smtClean="0"/>
              <a:t>sampling </a:t>
            </a:r>
            <a:r>
              <a:rPr lang="en-US" dirty="0" smtClean="0"/>
              <a:t>algorithms.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there is an </a:t>
            </a:r>
            <a:r>
              <a:rPr lang="en-US" b="1" dirty="0" smtClean="0"/>
              <a:t>efficient distribution learning algorithm</a:t>
            </a:r>
            <a:r>
              <a:rPr lang="en-US" dirty="0" smtClean="0"/>
              <a:t> for    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706" y="1590979"/>
            <a:ext cx="2540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39" y="2671395"/>
            <a:ext cx="2540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1" y="3233059"/>
            <a:ext cx="254000" cy="35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6" y="5994400"/>
            <a:ext cx="254000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75" y="3259584"/>
            <a:ext cx="254000" cy="35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11" y="3855359"/>
            <a:ext cx="254000" cy="355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8425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962"/>
            <a:ext cx="8969374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Back to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:  what have we got?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181100"/>
            <a:ext cx="8686801" cy="1041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Saw earlier we have </a:t>
            </a:r>
            <a:r>
              <a:rPr lang="en-US" sz="2400" b="1" dirty="0" smtClean="0"/>
              <a:t>SQ learning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[BlumFriezeKannanVempala97]</a:t>
            </a:r>
            <a:endParaRPr lang="en-US" sz="2400" dirty="0" smtClean="0"/>
          </a:p>
          <a:p>
            <a:r>
              <a:rPr lang="en-US" sz="2400" dirty="0" smtClean="0"/>
              <a:t>[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MorrisSinclair99,Dyer03</a:t>
            </a:r>
            <a:r>
              <a:rPr lang="en-US" sz="2400" dirty="0" smtClean="0"/>
              <a:t>] give </a:t>
            </a:r>
            <a:r>
              <a:rPr lang="en-US" sz="2400" b="1" dirty="0" smtClean="0"/>
              <a:t>approximate counting </a:t>
            </a:r>
            <a:r>
              <a:rPr lang="en-US" sz="2400" dirty="0" smtClean="0"/>
              <a:t>and </a:t>
            </a:r>
            <a:r>
              <a:rPr lang="en-US" sz="2400" b="1" dirty="0" smtClean="0"/>
              <a:t>sampling</a:t>
            </a:r>
            <a:r>
              <a:rPr lang="en-US" sz="2400" dirty="0" smtClean="0"/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199" y="2959100"/>
            <a:ext cx="8512175" cy="104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Reminiscent of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[Dyer03]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“dart throwing” approach to approximate counting – but in that setting,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given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hord 13"/>
          <p:cNvSpPr/>
          <p:nvPr/>
        </p:nvSpPr>
        <p:spPr>
          <a:xfrm>
            <a:off x="747010" y="4648658"/>
            <a:ext cx="3044825" cy="1298575"/>
          </a:xfrm>
          <a:prstGeom prst="chord">
            <a:avLst>
              <a:gd name="adj1" fmla="val 9924243"/>
              <a:gd name="adj2" fmla="val 1157895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7010" y="4648658"/>
            <a:ext cx="3048000" cy="1295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366010" y="5258258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52499" y="5994400"/>
            <a:ext cx="3009901" cy="58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   , come </a:t>
            </a:r>
            <a:r>
              <a:rPr lang="en-US" dirty="0" smtClean="0"/>
              <a:t>up with   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506855" y="5081603"/>
            <a:ext cx="1422400" cy="30251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4894964" y="6010275"/>
            <a:ext cx="4134736" cy="58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come </a:t>
            </a:r>
            <a:r>
              <a:rPr lang="en-US" dirty="0" smtClean="0"/>
              <a:t>up with a suitable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given only samples from                   ?               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4900202" y="4922885"/>
            <a:ext cx="1279525" cy="6612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4803775" y="5258258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84775" y="4664533"/>
            <a:ext cx="3048000" cy="1295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248977" y="52990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5299777" y="54514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 flipH="1" flipV="1">
            <a:off x="5248977" y="51847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 flipH="1" flipV="1">
            <a:off x="5312477" y="50958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Oval 44"/>
          <p:cNvSpPr/>
          <p:nvPr/>
        </p:nvSpPr>
        <p:spPr>
          <a:xfrm flipH="1" flipV="1">
            <a:off x="5325177" y="5273673"/>
            <a:ext cx="36576" cy="36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59710" y="4105733"/>
            <a:ext cx="3355090" cy="58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Approximate counting setting: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733164" y="4118433"/>
            <a:ext cx="2026536" cy="58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Densifier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setting: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95299" y="2451100"/>
            <a:ext cx="8686801" cy="63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we have all the necessary ingredients.…except a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densifier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66" y="6124575"/>
            <a:ext cx="152400" cy="228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6084443"/>
            <a:ext cx="150280" cy="2560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3437128"/>
            <a:ext cx="203951" cy="3474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175" y="6137275"/>
            <a:ext cx="152400" cy="228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57" y="6383528"/>
            <a:ext cx="805635" cy="2834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5410" y="450526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23010" y="4379467"/>
            <a:ext cx="25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1864" y="461989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7414" y="4366767"/>
            <a:ext cx="25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8827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Previous work:  [KRRSS94]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331"/>
            <a:ext cx="8229600" cy="48923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Looked at learning distributions over {0,1}</a:t>
            </a:r>
            <a:r>
              <a:rPr lang="en-US" baseline="30000" dirty="0" smtClean="0"/>
              <a:t>n</a:t>
            </a:r>
            <a:r>
              <a:rPr lang="en-US" dirty="0" smtClean="0"/>
              <a:t> in terms of n-output circuits that </a:t>
            </a:r>
            <a:r>
              <a:rPr lang="en-US" b="1" dirty="0" smtClean="0"/>
              <a:t>generate</a:t>
            </a:r>
            <a:r>
              <a:rPr lang="en-US" dirty="0" smtClean="0"/>
              <a:t> distributions: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[AIK04] </a:t>
            </a:r>
            <a:r>
              <a:rPr lang="en-US" dirty="0" smtClean="0"/>
              <a:t>showed it’s hard to learn even very simple distributions from this perspective: already hard even if each output bit is a 4-junta of input bits.</a:t>
            </a:r>
          </a:p>
        </p:txBody>
      </p:sp>
      <p:sp>
        <p:nvSpPr>
          <p:cNvPr id="7" name="Trapezoid 6"/>
          <p:cNvSpPr/>
          <p:nvPr/>
        </p:nvSpPr>
        <p:spPr>
          <a:xfrm>
            <a:off x="3340247" y="3242517"/>
            <a:ext cx="1717288" cy="724830"/>
          </a:xfrm>
          <a:prstGeom prst="trapezoid">
            <a:avLst>
              <a:gd name="adj" fmla="val 439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circuit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0340" y="3915281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........................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40740" y="392111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84971" y="3921115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over {0,1}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55140" y="287318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............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37046" y="2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38329" y="2882710"/>
            <a:ext cx="241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according to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04" y="2986933"/>
            <a:ext cx="241402" cy="20116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956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densifier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625" y="1417657"/>
            <a:ext cx="8763000" cy="520142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Theorem:</a:t>
            </a:r>
            <a:r>
              <a:rPr lang="en-US" sz="3200" dirty="0" smtClean="0"/>
              <a:t> There is an algorithm running in time</a:t>
            </a:r>
          </a:p>
          <a:p>
            <a:r>
              <a:rPr lang="en-US" sz="3200" dirty="0" smtClean="0"/>
              <a:t>                     such that for any </a:t>
            </a:r>
            <a:r>
              <a:rPr lang="en-US" sz="3200" dirty="0" err="1" smtClean="0"/>
              <a:t>halfspace</a:t>
            </a:r>
            <a:r>
              <a:rPr lang="en-US" sz="3200" dirty="0" smtClean="0"/>
              <a:t>   , if the  algorithm gets as input      such that </a:t>
            </a:r>
            <a:br>
              <a:rPr lang="en-US" sz="3200" dirty="0" smtClean="0"/>
            </a:br>
            <a:r>
              <a:rPr lang="en-US" sz="3200" dirty="0" smtClean="0"/>
              <a:t>                                   and access to               , it outputs a </a:t>
            </a:r>
            <a:r>
              <a:rPr lang="en-US" sz="3200" dirty="0" err="1" smtClean="0"/>
              <a:t>halfspace</a:t>
            </a:r>
            <a:r>
              <a:rPr lang="en-US" sz="3200" dirty="0" smtClean="0"/>
              <a:t>      with the following properties : </a:t>
            </a:r>
          </a:p>
          <a:p>
            <a:pPr marL="1028700" lvl="1" indent="-571500"/>
            <a:r>
              <a:rPr lang="en-US" sz="3200" dirty="0" smtClean="0"/>
              <a:t> 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3200" dirty="0" smtClean="0"/>
              <a:t>                                 , and </a:t>
            </a:r>
          </a:p>
          <a:p>
            <a:pPr marL="1028700" lvl="1" indent="-571500">
              <a:buFont typeface="+mj-lt"/>
              <a:buAutoNum type="arabicPeriod"/>
            </a:pPr>
            <a:endParaRPr lang="en-US" sz="3200" dirty="0" smtClean="0"/>
          </a:p>
          <a:p>
            <a:pPr marL="1028700" lvl="1" indent="-571500">
              <a:buFont typeface="+mj-lt"/>
              <a:buAutoNum type="arabicPeriod"/>
            </a:pPr>
            <a:r>
              <a:rPr lang="en-US" sz="3200" dirty="0" smtClean="0"/>
              <a:t>.</a:t>
            </a:r>
          </a:p>
          <a:p>
            <a:pPr marL="1028700" lvl="1" indent="-571500">
              <a:buFont typeface="Arial"/>
              <a:buChar char="•"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009081"/>
            <a:ext cx="18669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1" y="2040831"/>
            <a:ext cx="229945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51" y="2545656"/>
            <a:ext cx="280851" cy="393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56" y="3054230"/>
            <a:ext cx="1122239" cy="455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21" y="3028256"/>
            <a:ext cx="2958208" cy="384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029" y="3625850"/>
            <a:ext cx="212598" cy="28346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082676" y="5029200"/>
            <a:ext cx="3228607" cy="521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301" y="5940806"/>
            <a:ext cx="3536093" cy="56692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8827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Getting 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densifier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Key ingredients: </a:t>
            </a:r>
          </a:p>
          <a:p>
            <a:pPr>
              <a:buNone/>
            </a:pPr>
            <a:endParaRPr lang="en-US" dirty="0" smtClean="0"/>
          </a:p>
          <a:p>
            <a:pPr marL="857250" lvl="1" indent="-457200">
              <a:buFont typeface="Courier New"/>
              <a:buChar char="o"/>
            </a:pPr>
            <a:r>
              <a:rPr lang="en-US" dirty="0" smtClean="0"/>
              <a:t>Online learner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[MaassTuran90]</a:t>
            </a:r>
          </a:p>
          <a:p>
            <a:pPr marL="857250" lvl="1" indent="-457200">
              <a:buNone/>
            </a:pPr>
            <a:r>
              <a:rPr lang="en-US" dirty="0" smtClean="0"/>
              <a:t> </a:t>
            </a:r>
          </a:p>
          <a:p>
            <a:pPr marL="857250" lvl="1" indent="-457200"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Approximate sampling for </a:t>
            </a:r>
            <a:r>
              <a:rPr lang="en-US" dirty="0" err="1" smtClean="0"/>
              <a:t>halfspaces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[MorrisSinclair,Dyer03]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00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Towards 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densifier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halfspaces</a:t>
            </a:r>
            <a:endParaRPr lang="en-US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3398647"/>
            <a:ext cx="1686154" cy="356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57" y="3980664"/>
            <a:ext cx="185166" cy="246888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45575" y="3002788"/>
            <a:ext cx="1929383" cy="4297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958" y="3868092"/>
            <a:ext cx="1831699" cy="3931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4534375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Proof:</a:t>
            </a:r>
            <a:r>
              <a:rPr lang="en-US" sz="2000" dirty="0" smtClean="0"/>
              <a:t>  If (1) fails for a </a:t>
            </a:r>
            <a:r>
              <a:rPr lang="en-US" sz="2000" dirty="0" err="1" smtClean="0"/>
              <a:t>halfspace</a:t>
            </a:r>
            <a:r>
              <a:rPr lang="en-US" sz="2000" dirty="0" smtClean="0"/>
              <a:t>     ,  then                                                              .</a:t>
            </a:r>
          </a:p>
          <a:p>
            <a:endParaRPr lang="en-US" sz="800" dirty="0" smtClean="0"/>
          </a:p>
          <a:p>
            <a:r>
              <a:rPr lang="en-US" sz="2000" dirty="0" smtClean="0"/>
              <a:t>Fact follows from union bound over all (at most          many) </a:t>
            </a:r>
            <a:r>
              <a:rPr lang="en-US" sz="2000" dirty="0" err="1" smtClean="0"/>
              <a:t>halfspaces</a:t>
            </a:r>
            <a:r>
              <a:rPr lang="en-US" sz="2000" dirty="0" smtClean="0"/>
              <a:t>     .</a:t>
            </a: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897260" y="1550021"/>
            <a:ext cx="2273017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072" y="2148770"/>
            <a:ext cx="2555101" cy="4096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1275" y="1408093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Recall  our goals:      1.   </a:t>
            </a:r>
          </a:p>
          <a:p>
            <a:r>
              <a:rPr lang="en-US" sz="1200" dirty="0" smtClean="0"/>
              <a:t>						</a:t>
            </a:r>
          </a:p>
          <a:p>
            <a:r>
              <a:rPr lang="en-US" sz="2800" dirty="0" smtClean="0"/>
              <a:t>						  2.  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064" y="4698416"/>
            <a:ext cx="157734" cy="21031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98202" y="2916156"/>
            <a:ext cx="847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57200" y="2920790"/>
            <a:ext cx="8229600" cy="1600438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</a:t>
            </a:r>
            <a:r>
              <a:rPr lang="en-US" sz="2800" dirty="0" smtClean="0"/>
              <a:t> Let                           be of size            . Then, with probability                       , condition (1) holds for </a:t>
            </a:r>
            <a:r>
              <a:rPr lang="en-US" sz="2800" b="1" dirty="0" smtClean="0"/>
              <a:t>any </a:t>
            </a:r>
            <a:r>
              <a:rPr lang="en-US" sz="2800" dirty="0" err="1" smtClean="0"/>
              <a:t>halfspace</a:t>
            </a:r>
            <a:r>
              <a:rPr lang="en-US" sz="2800" dirty="0" smtClean="0"/>
              <a:t>      such that                         .</a:t>
            </a:r>
            <a:endParaRPr lang="en-US" sz="1400" dirty="0" smtClean="0"/>
          </a:p>
          <a:p>
            <a:r>
              <a:rPr lang="en-US" sz="1400" dirty="0" smtClean="0"/>
              <a:t>                         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54593" y="4580675"/>
            <a:ext cx="3416859" cy="36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702" y="4881789"/>
            <a:ext cx="405508" cy="37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01" y="5081106"/>
            <a:ext cx="157734" cy="21031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316399" y="506953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2375" y="555465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ensuring (1) is easy – choose                          and ensure       is consistent with    . </a:t>
            </a:r>
          </a:p>
          <a:p>
            <a:r>
              <a:rPr lang="en-US" sz="2400" dirty="0" smtClean="0"/>
              <a:t>How to ensure (2)?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650" y="5636662"/>
            <a:ext cx="1559927" cy="3474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8486" y="5698179"/>
            <a:ext cx="316275" cy="256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798" y="6111459"/>
            <a:ext cx="157734" cy="210312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00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8" y="-148687"/>
            <a:ext cx="856826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Online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as a two-player game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11" y="2139724"/>
            <a:ext cx="8686801" cy="4838364"/>
          </a:xfrm>
        </p:spPr>
        <p:txBody>
          <a:bodyPr>
            <a:normAutofit/>
          </a:bodyPr>
          <a:lstStyle/>
          <a:p>
            <a:pPr marL="571500" indent="-571500">
              <a:buAutoNum type="romanLcPeriod"/>
            </a:pPr>
            <a:r>
              <a:rPr lang="en-US" sz="2800" dirty="0" smtClean="0"/>
              <a:t>Bob initializes      to the empty set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/>
              <a:t> Bob runs a (specific </a:t>
            </a:r>
            <a:r>
              <a:rPr lang="en-US" sz="2800" dirty="0" err="1" smtClean="0"/>
              <a:t>polytime</a:t>
            </a:r>
            <a:r>
              <a:rPr lang="en-US" sz="2800" dirty="0" smtClean="0"/>
              <a:t>) algorithm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on the set      and returns </a:t>
            </a:r>
            <a:r>
              <a:rPr lang="en-US" sz="2800" dirty="0" err="1" smtClean="0"/>
              <a:t>halfspace</a:t>
            </a:r>
            <a:r>
              <a:rPr lang="en-US" sz="2800" dirty="0" smtClean="0"/>
              <a:t>    </a:t>
            </a:r>
            <a:br>
              <a:rPr lang="en-US" sz="2800" dirty="0" smtClean="0"/>
            </a:br>
            <a:r>
              <a:rPr lang="en-US" sz="2800" dirty="0" smtClean="0"/>
              <a:t>       consistent with    </a:t>
            </a:r>
          </a:p>
          <a:p>
            <a:pPr marL="0" indent="0">
              <a:buNone/>
            </a:pPr>
            <a:r>
              <a:rPr lang="en-US" sz="2800" dirty="0" smtClean="0"/>
              <a:t>iii.   Alice </a:t>
            </a:r>
            <a:r>
              <a:rPr lang="en-US" sz="2800" dirty="0"/>
              <a:t>either says </a:t>
            </a:r>
            <a:r>
              <a:rPr lang="en-US" sz="2800" dirty="0" smtClean="0"/>
              <a:t>“yes,             “ or else returns  </a:t>
            </a:r>
            <a:br>
              <a:rPr lang="en-US" sz="2800" dirty="0" smtClean="0"/>
            </a:br>
            <a:r>
              <a:rPr lang="en-US" sz="2800" dirty="0" smtClean="0"/>
              <a:t>       an                       such that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iv.   Bob </a:t>
            </a:r>
            <a:r>
              <a:rPr lang="en-US" sz="2800" dirty="0"/>
              <a:t>adds                  </a:t>
            </a:r>
            <a:r>
              <a:rPr lang="en-US" sz="2800" dirty="0" smtClean="0"/>
              <a:t> to      and returns to </a:t>
            </a:r>
            <a:br>
              <a:rPr lang="en-US" sz="2800" dirty="0" smtClean="0"/>
            </a:br>
            <a:r>
              <a:rPr lang="en-US" sz="2800" dirty="0" smtClean="0"/>
              <a:t>       step (ii).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00" y="1454265"/>
            <a:ext cx="2413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7" y="1454265"/>
            <a:ext cx="2413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11" y="2776139"/>
            <a:ext cx="264861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40" y="3314130"/>
            <a:ext cx="189914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900" y="4648616"/>
            <a:ext cx="1799147" cy="36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280" y="5178303"/>
            <a:ext cx="1202065" cy="3474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967" y="2287731"/>
            <a:ext cx="232845" cy="28346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21799" y="4248097"/>
            <a:ext cx="966652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87445" y="4632729"/>
            <a:ext cx="1604865" cy="39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64745" y="6390985"/>
            <a:ext cx="2133600" cy="365125"/>
          </a:xfrm>
        </p:spPr>
        <p:txBody>
          <a:bodyPr/>
          <a:lstStyle/>
          <a:p>
            <a:fld id="{12CBB33E-F234-264A-8AAA-74E6F29A58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2581" y="848999"/>
            <a:ext cx="8686801" cy="166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Imagine a two player game in which Alice has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halfspace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and Bob wants to learn    :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338" y="3310938"/>
            <a:ext cx="232845" cy="2834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140" y="3735257"/>
            <a:ext cx="232845" cy="2834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434" y="5189848"/>
            <a:ext cx="232845" cy="28346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8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Guarantee of the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82" y="2366538"/>
            <a:ext cx="943393" cy="429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1054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Q:</a:t>
            </a:r>
            <a:r>
              <a:rPr lang="en-US" sz="2800" dirty="0" smtClean="0"/>
              <a:t>  How is this helpful for us 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 Bob seems to have a powerful strategy </a:t>
            </a:r>
            <a:r>
              <a:rPr lang="en-US" sz="2800" dirty="0" smtClean="0">
                <a:sym typeface="Wingdings"/>
              </a:rPr>
              <a:t> We will                 </a:t>
            </a:r>
          </a:p>
          <a:p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    exploit it.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983887"/>
            <a:ext cx="256032" cy="2651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7775" y="380185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(Algorithm      is essentially the ellipsoid algorithm.)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43" y="3958295"/>
            <a:ext cx="256032" cy="26517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6645" y="2366538"/>
            <a:ext cx="1057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1417638"/>
            <a:ext cx="8229600" cy="2246769"/>
          </a:xfrm>
          <a:prstGeom prst="rect">
            <a:avLst/>
          </a:prstGeo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Theorem: </a:t>
            </a:r>
            <a:r>
              <a:rPr lang="en-US" sz="2800" dirty="0" smtClean="0">
                <a:solidFill>
                  <a:srgbClr val="7F7F7F"/>
                </a:solidFill>
              </a:rPr>
              <a:t>[MaassTuran90] </a:t>
            </a:r>
            <a:r>
              <a:rPr lang="en-US" sz="2800" dirty="0" smtClean="0"/>
              <a:t> There is a specific algorithm</a:t>
            </a:r>
            <a:br>
              <a:rPr lang="en-US" sz="2800" dirty="0" smtClean="0"/>
            </a:br>
            <a:r>
              <a:rPr lang="en-US" sz="2800" dirty="0" smtClean="0"/>
              <a:t>     that Bob can run so that the game terminates in at most               rounds. At the end, either                or Bob can certify that there is no </a:t>
            </a:r>
            <a:r>
              <a:rPr lang="en-US" sz="2800" dirty="0" err="1" smtClean="0"/>
              <a:t>halfspace</a:t>
            </a:r>
            <a:r>
              <a:rPr lang="en-US" sz="2800" dirty="0" smtClean="0"/>
              <a:t> meeting all the constraints. </a:t>
            </a:r>
            <a:endParaRPr lang="en-US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59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Using the online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 Choose       as defined earlier. Start with             . </a:t>
            </a:r>
          </a:p>
          <a:p>
            <a:r>
              <a:rPr lang="en-US" dirty="0" smtClean="0"/>
              <a:t> “Bob” simulation:      stage – Run Bob’s strategy</a:t>
            </a:r>
            <a:br>
              <a:rPr lang="en-US" dirty="0" smtClean="0"/>
            </a:br>
            <a:r>
              <a:rPr lang="en-US" dirty="0" smtClean="0"/>
              <a:t>   and return      consistent with    . </a:t>
            </a:r>
          </a:p>
          <a:p>
            <a:r>
              <a:rPr lang="en-US" dirty="0" smtClean="0"/>
              <a:t> “Alice” simulation: If                       for some</a:t>
            </a:r>
            <a:br>
              <a:rPr lang="en-US" dirty="0" smtClean="0"/>
            </a:br>
            <a:r>
              <a:rPr lang="en-US" dirty="0" smtClean="0"/>
              <a:t>                ,then return    .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	Else, if                                         (</a:t>
            </a:r>
            <a:r>
              <a:rPr lang="en-US" b="1" dirty="0" smtClean="0"/>
              <a:t>approx counting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then we are done and return     . </a:t>
            </a:r>
          </a:p>
          <a:p>
            <a:pPr lvl="1"/>
            <a:r>
              <a:rPr lang="en-US" dirty="0" smtClean="0"/>
              <a:t>   Else use </a:t>
            </a:r>
            <a:r>
              <a:rPr lang="en-US" b="1" dirty="0" smtClean="0"/>
              <a:t>approx sampling</a:t>
            </a:r>
            <a:r>
              <a:rPr lang="en-US" dirty="0" smtClean="0"/>
              <a:t> to randomly choose a</a:t>
            </a:r>
            <a:br>
              <a:rPr lang="en-US" dirty="0" smtClean="0"/>
            </a:br>
            <a:r>
              <a:rPr lang="en-US" dirty="0" smtClean="0"/>
              <a:t>   point                      and return    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26" y="1741025"/>
            <a:ext cx="488217" cy="39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00" y="2260600"/>
            <a:ext cx="432262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31" y="1750429"/>
            <a:ext cx="1039189" cy="384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34" y="2787293"/>
            <a:ext cx="3556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827" y="2829560"/>
            <a:ext cx="269567" cy="328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402" y="3388360"/>
            <a:ext cx="1698160" cy="433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561" y="3833259"/>
            <a:ext cx="1260676" cy="404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027" y="3968750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7976" y="5762953"/>
            <a:ext cx="1517903" cy="4023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8011" y="5913428"/>
            <a:ext cx="183956" cy="1645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789" y="4889939"/>
            <a:ext cx="264033" cy="30175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7025" y="4404231"/>
            <a:ext cx="3103092" cy="42062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533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is the simulation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                     for                , then the simulation step is indeed correct. </a:t>
            </a:r>
          </a:p>
          <a:p>
            <a:r>
              <a:rPr lang="en-US" dirty="0" smtClean="0"/>
              <a:t> The other case in which Alice returns a point is that                                           . This means that the simulation at every step is correct with probability                 .     </a:t>
            </a:r>
          </a:p>
          <a:p>
            <a:r>
              <a:rPr lang="en-US" dirty="0" smtClean="0"/>
              <a:t> Since the simulation lasts            steps, all the steps are correct with probability                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736090"/>
            <a:ext cx="1260676" cy="404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6" y="3216276"/>
            <a:ext cx="3706637" cy="47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78" y="4244975"/>
            <a:ext cx="1440873" cy="365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1" y="4835545"/>
            <a:ext cx="943393" cy="4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0" y="5265313"/>
            <a:ext cx="147320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523" y="1736090"/>
            <a:ext cx="1662325" cy="42418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1229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Finishing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8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Provided the simulation is correct,       which gets returned always satisfies the conditions: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	1.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						2.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So, we have a </a:t>
            </a:r>
            <a:r>
              <a:rPr lang="en-US" dirty="0" err="1" smtClean="0"/>
              <a:t>densifier</a:t>
            </a:r>
            <a:r>
              <a:rPr lang="en-US" dirty="0" smtClean="0"/>
              <a:t> – and a distribution learning algorithm – for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0" y="1766165"/>
            <a:ext cx="355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10" y="3242620"/>
            <a:ext cx="3811481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497" y="4243844"/>
            <a:ext cx="4106435" cy="65836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96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DNFs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77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Recall general result: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588000"/>
            <a:ext cx="5022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(iii) from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[KarpLubyMadras89]</a:t>
            </a:r>
            <a:r>
              <a:rPr lang="en-US" sz="2400" dirty="0" smtClean="0"/>
              <a:t>.  </a:t>
            </a:r>
            <a:br>
              <a:rPr lang="en-US" sz="2400" dirty="0" smtClean="0"/>
            </a:br>
            <a:r>
              <a:rPr lang="en-US" sz="2400" dirty="0" smtClean="0"/>
              <a:t>What about </a:t>
            </a:r>
            <a:r>
              <a:rPr lang="en-US" sz="2400" dirty="0" err="1" smtClean="0"/>
              <a:t>densifier</a:t>
            </a:r>
            <a:r>
              <a:rPr lang="en-US" sz="2400" dirty="0" smtClean="0"/>
              <a:t> and SQ learning?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50695"/>
            <a:ext cx="8432800" cy="2891206"/>
          </a:xfr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Theorem:</a:t>
            </a:r>
            <a:r>
              <a:rPr lang="en-US" sz="2400" dirty="0" smtClean="0"/>
              <a:t> Let      be a class of Boolean functions such that:</a:t>
            </a:r>
          </a:p>
          <a:p>
            <a:pPr marL="571500" indent="-571500">
              <a:buAutoNum type="romanLcParenBoth"/>
            </a:pPr>
            <a:r>
              <a:rPr lang="en-US" sz="2400" dirty="0" smtClean="0"/>
              <a:t>  is </a:t>
            </a:r>
            <a:r>
              <a:rPr lang="en-US" sz="2400" b="1" dirty="0" smtClean="0"/>
              <a:t>efficiently SQ-learnable</a:t>
            </a:r>
            <a:r>
              <a:rPr lang="en-US" sz="2400" dirty="0" smtClean="0"/>
              <a:t>;</a:t>
            </a:r>
          </a:p>
          <a:p>
            <a:pPr marL="571500" indent="-571500">
              <a:buAutoNum type="romanLcParenBoth"/>
            </a:pPr>
            <a:r>
              <a:rPr lang="en-US" sz="2400" dirty="0" smtClean="0"/>
              <a:t>   has a </a:t>
            </a:r>
            <a:r>
              <a:rPr lang="en-US" sz="2400" b="1" dirty="0" err="1" smtClean="0"/>
              <a:t>densifier</a:t>
            </a:r>
            <a:r>
              <a:rPr lang="en-US" sz="2400" b="1" dirty="0" smtClean="0"/>
              <a:t> </a:t>
            </a:r>
            <a:r>
              <a:rPr lang="en-US" sz="2400" dirty="0" smtClean="0"/>
              <a:t>with an output in     ; and </a:t>
            </a:r>
          </a:p>
          <a:p>
            <a:pPr marL="571500" indent="-571500">
              <a:buAutoNum type="romanLcParenBoth"/>
            </a:pPr>
            <a:r>
              <a:rPr lang="en-US" sz="2400" dirty="0"/>
              <a:t> </a:t>
            </a:r>
            <a:r>
              <a:rPr lang="en-US" sz="2400" dirty="0" smtClean="0"/>
              <a:t>    has </a:t>
            </a:r>
            <a:r>
              <a:rPr lang="en-US" sz="2400" b="1" dirty="0" smtClean="0"/>
              <a:t>efficient approximate counting </a:t>
            </a:r>
            <a:r>
              <a:rPr lang="en-US" sz="2400" dirty="0" smtClean="0"/>
              <a:t>and </a:t>
            </a:r>
            <a:r>
              <a:rPr lang="en-US" sz="2400" b="1" dirty="0" smtClean="0"/>
              <a:t>sampling </a:t>
            </a:r>
            <a:r>
              <a:rPr lang="en-US" sz="2400" dirty="0" smtClean="0"/>
              <a:t>algorithms. </a:t>
            </a:r>
          </a:p>
          <a:p>
            <a:pPr marL="0" indent="0">
              <a:buNone/>
            </a:pPr>
            <a:r>
              <a:rPr lang="en-US" sz="2400" dirty="0" smtClean="0"/>
              <a:t>Then there is an </a:t>
            </a:r>
            <a:r>
              <a:rPr lang="en-US" sz="2400" b="1" dirty="0" smtClean="0"/>
              <a:t>efficient distribution learning algorithm</a:t>
            </a:r>
            <a:r>
              <a:rPr lang="en-US" sz="2400" dirty="0" smtClean="0"/>
              <a:t> for     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292159"/>
            <a:ext cx="176349" cy="246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51" y="2716847"/>
            <a:ext cx="176349" cy="2468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51" y="3148647"/>
            <a:ext cx="176349" cy="246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51" y="3583822"/>
            <a:ext cx="176349" cy="246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51" y="4414012"/>
            <a:ext cx="176349" cy="246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751" y="3152203"/>
            <a:ext cx="176349" cy="2468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1739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5" y="5528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Sketch of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ensifier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for DNFs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562200" cy="5054853"/>
          </a:xfrm>
        </p:spPr>
        <p:txBody>
          <a:bodyPr>
            <a:noAutofit/>
          </a:bodyPr>
          <a:lstStyle/>
          <a:p>
            <a:r>
              <a:rPr lang="en-US" sz="2600" dirty="0" smtClean="0"/>
              <a:t>Consider a DNF                                 .  For concreteness, suppose each                                    </a:t>
            </a:r>
          </a:p>
          <a:p>
            <a:r>
              <a:rPr lang="en-US" sz="2600" dirty="0" smtClean="0"/>
              <a:t>Key observation:  for each </a:t>
            </a:r>
            <a:r>
              <a:rPr lang="en-US" sz="2600" dirty="0" err="1" smtClean="0"/>
              <a:t>i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So Pr[               consecutive samples from                 all </a:t>
            </a:r>
            <a:br>
              <a:rPr lang="en-US" sz="2600" dirty="0" smtClean="0"/>
            </a:br>
            <a:r>
              <a:rPr lang="en-US" sz="2600" dirty="0" smtClean="0"/>
              <a:t>           satisfy same      ] is  </a:t>
            </a:r>
            <a:br>
              <a:rPr lang="en-US" sz="2600" dirty="0" smtClean="0"/>
            </a:br>
            <a:r>
              <a:rPr lang="en-US" sz="2600" dirty="0" smtClean="0"/>
              <a:t> </a:t>
            </a:r>
          </a:p>
          <a:p>
            <a:r>
              <a:rPr lang="en-US" sz="2600" dirty="0" smtClean="0"/>
              <a:t> If this happens, </a:t>
            </a:r>
            <a:r>
              <a:rPr lang="en-US" sz="2600" dirty="0" err="1" smtClean="0"/>
              <a:t>whp</a:t>
            </a:r>
            <a:r>
              <a:rPr lang="en-US" sz="2600" dirty="0" smtClean="0"/>
              <a:t> these                samples </a:t>
            </a:r>
            <a:r>
              <a:rPr lang="en-US" sz="2600" b="1" dirty="0" smtClean="0"/>
              <a:t>completely identify 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densifier</a:t>
            </a:r>
            <a:r>
              <a:rPr lang="en-US" sz="2600" dirty="0" smtClean="0"/>
              <a:t> finds candidate terms in this way, outputs OR of all candidate terms.</a:t>
            </a:r>
            <a:endParaRPr lang="en-US" sz="2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32" y="1701013"/>
            <a:ext cx="2328161" cy="3587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14" y="2071300"/>
            <a:ext cx="1360055" cy="3885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469" y="2563792"/>
            <a:ext cx="3818535" cy="4754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615" y="3385630"/>
            <a:ext cx="946205" cy="3657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363" y="3418655"/>
            <a:ext cx="1039529" cy="365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9465" y="3797570"/>
            <a:ext cx="294392" cy="3017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2399" y="3762935"/>
            <a:ext cx="3024739" cy="4114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87" y="4658821"/>
            <a:ext cx="946205" cy="3657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893" y="5070761"/>
            <a:ext cx="294392" cy="30175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1739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8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accent2">
                    <a:lumMod val="75000"/>
                  </a:schemeClr>
                </a:solidFill>
              </a:rPr>
              <a:t>This work:  A different perspective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53" y="1640025"/>
            <a:ext cx="8229600" cy="49512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Our notion of a “simple” distribution over {0,1}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:  uniform distribution over </a:t>
            </a:r>
            <a:r>
              <a:rPr lang="en-US" sz="2800" b="1" dirty="0" smtClean="0"/>
              <a:t>satisfying assignments of a “simple” Boolean function.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What kinds of Boolean functions can we learn from their satisfying assignments?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Want algorithms that have polynomial runtime and # of samples required. </a:t>
            </a:r>
            <a:r>
              <a:rPr lang="en-US" dirty="0" smtClean="0"/>
              <a:t>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18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SQ learning 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5164" cy="513522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Unlike </a:t>
            </a:r>
            <a:r>
              <a:rPr lang="en-US" sz="2600" dirty="0" err="1" smtClean="0"/>
              <a:t>halfspaces</a:t>
            </a:r>
            <a:r>
              <a:rPr lang="en-US" sz="2600" dirty="0" smtClean="0"/>
              <a:t>, no efficient SQ algorithm for learning DNFs under arbitrary distributions is known; best known runtime is                 . </a:t>
            </a:r>
          </a:p>
          <a:p>
            <a:endParaRPr lang="en-US" sz="2600" dirty="0" smtClean="0"/>
          </a:p>
          <a:p>
            <a:r>
              <a:rPr lang="en-US" sz="2600" dirty="0" smtClean="0"/>
              <a:t>But:  our </a:t>
            </a:r>
            <a:r>
              <a:rPr lang="en-US" sz="2600" dirty="0" err="1" smtClean="0"/>
              <a:t>densifier</a:t>
            </a:r>
            <a:r>
              <a:rPr lang="en-US" sz="2600" dirty="0" smtClean="0"/>
              <a:t> identifies              “candidate terms” such that f is (essentially) an OR of at most      of them.</a:t>
            </a:r>
          </a:p>
          <a:p>
            <a:endParaRPr lang="en-US" sz="2600" dirty="0" smtClean="0"/>
          </a:p>
          <a:p>
            <a:r>
              <a:rPr lang="en-US" sz="2600" dirty="0" smtClean="0"/>
              <a:t>Can use </a:t>
            </a:r>
            <a:r>
              <a:rPr lang="en-US" sz="2600" b="1" dirty="0" smtClean="0"/>
              <a:t>noise-tolerant SQ learner for sparse disjunctions</a:t>
            </a:r>
            <a:r>
              <a:rPr lang="en-US" sz="2600" dirty="0" smtClean="0"/>
              <a:t>, applied over               “</a:t>
            </a:r>
            <a:r>
              <a:rPr lang="en-US" sz="2600" dirty="0" err="1" smtClean="0"/>
              <a:t>metavariables</a:t>
            </a:r>
            <a:r>
              <a:rPr lang="en-US" sz="2600" dirty="0" smtClean="0"/>
              <a:t>” (the candidate terms).</a:t>
            </a:r>
          </a:p>
          <a:p>
            <a:endParaRPr lang="en-US" sz="2600" dirty="0" smtClean="0"/>
          </a:p>
          <a:p>
            <a:r>
              <a:rPr lang="en-US" sz="2600" dirty="0" smtClean="0"/>
              <a:t>Running time is poly(# </a:t>
            </a:r>
            <a:r>
              <a:rPr lang="en-US" sz="2600" dirty="0" err="1" smtClean="0"/>
              <a:t>metavariables</a:t>
            </a:r>
            <a:r>
              <a:rPr lang="en-US" sz="2600" dirty="0" smtClean="0"/>
              <a:t>).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6" y="2418369"/>
            <a:ext cx="1043753" cy="365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19" y="3414535"/>
            <a:ext cx="819505" cy="338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729" y="3902948"/>
            <a:ext cx="176106" cy="237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879" y="5159580"/>
            <a:ext cx="819505" cy="33832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7926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797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Hardness results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9937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Secure signature schemes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80425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:  (randomized) </a:t>
            </a:r>
            <a:r>
              <a:rPr lang="en-US" sz="2400" b="1" dirty="0" smtClean="0"/>
              <a:t>key generation algorithm</a:t>
            </a:r>
            <a:r>
              <a:rPr lang="en-US" sz="2400" dirty="0" smtClean="0"/>
              <a:t>; produces              key pairs</a:t>
            </a:r>
          </a:p>
          <a:p>
            <a:r>
              <a:rPr lang="en-US" sz="2400" dirty="0" smtClean="0"/>
              <a:t>    :  </a:t>
            </a:r>
            <a:r>
              <a:rPr lang="en-US" sz="2400" b="1" dirty="0" smtClean="0"/>
              <a:t>signing algorithm</a:t>
            </a:r>
            <a:r>
              <a:rPr lang="en-US" sz="2400" dirty="0" smtClean="0"/>
              <a:t>;                                is signature for message</a:t>
            </a:r>
            <a:br>
              <a:rPr lang="en-US" sz="2400" dirty="0" smtClean="0"/>
            </a:br>
            <a:r>
              <a:rPr lang="en-US" sz="2400" dirty="0" smtClean="0"/>
              <a:t>      using secret key       .</a:t>
            </a:r>
          </a:p>
          <a:p>
            <a:r>
              <a:rPr lang="en-US" sz="2400" dirty="0" smtClean="0"/>
              <a:t>    :  </a:t>
            </a:r>
            <a:r>
              <a:rPr lang="en-US" sz="2400" b="1" dirty="0" smtClean="0"/>
              <a:t>verification algorithm</a:t>
            </a:r>
            <a:r>
              <a:rPr lang="en-US" sz="2400" dirty="0" smtClean="0"/>
              <a:t>;                                      if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Security guarantee:</a:t>
            </a:r>
            <a:r>
              <a:rPr lang="en-US" sz="2400" dirty="0" smtClean="0"/>
              <a:t>  Given signed messages                                       ,</a:t>
            </a:r>
            <a:br>
              <a:rPr lang="en-US" sz="2400" dirty="0" smtClean="0"/>
            </a:br>
            <a:r>
              <a:rPr lang="en-US" sz="2400" dirty="0" smtClean="0"/>
              <a:t>no poly-time algorithm can produce                such that        </a:t>
            </a:r>
            <a:br>
              <a:rPr lang="en-US" sz="2400" dirty="0" smtClean="0"/>
            </a:br>
            <a:r>
              <a:rPr lang="en-US" sz="2400" dirty="0" smtClean="0"/>
              <a:t>                                    for a new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74" y="1692560"/>
            <a:ext cx="998525" cy="356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4" y="1701244"/>
            <a:ext cx="285870" cy="3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52" y="2528457"/>
            <a:ext cx="247122" cy="310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62" y="3332758"/>
            <a:ext cx="275590" cy="283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135" y="2482277"/>
            <a:ext cx="1920240" cy="384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62" y="2958685"/>
            <a:ext cx="310265" cy="2194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0995" y="2883132"/>
            <a:ext cx="352415" cy="2834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9414" y="3309668"/>
            <a:ext cx="2408302" cy="384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52" y="3693716"/>
            <a:ext cx="1920240" cy="384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9560" y="4620327"/>
            <a:ext cx="2597240" cy="3566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4435" y="4988488"/>
            <a:ext cx="891540" cy="3566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914" y="5322014"/>
            <a:ext cx="2355987" cy="384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3158" y="5328297"/>
            <a:ext cx="398098" cy="32004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9246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Connection with our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80425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Intuition:  View                   as uniform distribution over </a:t>
            </a:r>
            <a:r>
              <a:rPr lang="en-US" sz="2400" b="1" dirty="0" smtClean="0"/>
              <a:t>signed messages </a:t>
            </a:r>
            <a:r>
              <a:rPr lang="en-US" sz="2400" dirty="0" smtClean="0"/>
              <a:t>             .      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If, given signed messages, you can (approximately) sample from  </a:t>
            </a:r>
            <a:br>
              <a:rPr lang="en-US" sz="2400" dirty="0" smtClean="0"/>
            </a:br>
            <a:r>
              <a:rPr lang="en-US" sz="2400" dirty="0" smtClean="0"/>
              <a:t>                , this means you can generate new signed messages – contradicts security guarantee!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Need to work with a refinement of signature schemes –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signature schemes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[MicaliRabinVadhan99]</a:t>
            </a:r>
            <a:r>
              <a:rPr lang="en-US" sz="2400" dirty="0" smtClean="0"/>
              <a:t> – for intuition to go through.  </a:t>
            </a:r>
          </a:p>
          <a:p>
            <a:pPr marL="0" indent="0">
              <a:buNone/>
            </a:pPr>
            <a:r>
              <a:rPr lang="en-US" sz="2400" dirty="0" smtClean="0"/>
              <a:t>Unique signature schemes known to exist under various crypto assumptions (RSA’,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-Hellman’, etc.)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07" y="2031434"/>
            <a:ext cx="1278008" cy="402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361" y="1722119"/>
            <a:ext cx="1039529" cy="365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2" y="3322771"/>
            <a:ext cx="1039529" cy="36576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9246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00200"/>
            <a:ext cx="8686800" cy="1955800"/>
          </a:xfrm>
          <a:solidFill>
            <a:srgbClr val="FF0000">
              <a:alpha val="30000"/>
            </a:srgbClr>
          </a:solidFill>
          <a:ln w="38100" cap="rnd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Lemma:</a:t>
            </a:r>
            <a:r>
              <a:rPr lang="en-US" dirty="0" smtClean="0"/>
              <a:t> For any secure signature scheme, there is a secure signature scheme with the same security </a:t>
            </a:r>
            <a:r>
              <a:rPr lang="en-US" b="1" dirty="0" smtClean="0"/>
              <a:t>where the verification algorithm is a 3-CNF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4079875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</a:t>
            </a:r>
            <a:r>
              <a:rPr lang="en-US" sz="3200" dirty="0" smtClean="0">
                <a:sym typeface="Wingdings"/>
              </a:rPr>
              <a:t>corresponds to</a:t>
            </a:r>
            <a:r>
              <a:rPr lang="en-US" sz="3200" dirty="0" smtClean="0"/>
              <a:t>              , so security of signature scheme </a:t>
            </a:r>
            <a:r>
              <a:rPr lang="en-US" sz="3200" dirty="0" err="1" smtClean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no distribution learning algorithm for 3-CNF.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Signature schemes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+ Cook-Levin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4" y="4131088"/>
            <a:ext cx="1093932" cy="516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86" y="4177268"/>
            <a:ext cx="1134208" cy="457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601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1077611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Same approach yields hardness </a:t>
            </a:r>
            <a:r>
              <a:rPr lang="en-US" sz="2800" b="1" dirty="0" smtClean="0"/>
              <a:t>for intersections of 2 </a:t>
            </a:r>
            <a:r>
              <a:rPr lang="en-US" sz="2800" b="1" dirty="0" err="1" smtClean="0"/>
              <a:t>halfspaces</a:t>
            </a:r>
            <a:r>
              <a:rPr lang="en-US" sz="2800" dirty="0" smtClean="0"/>
              <a:t> &amp; </a:t>
            </a:r>
            <a:r>
              <a:rPr lang="en-US" sz="2800" b="1" dirty="0" smtClean="0"/>
              <a:t>degree-2 </a:t>
            </a:r>
            <a:r>
              <a:rPr lang="en-US" sz="2800" b="1" dirty="0" err="1" smtClean="0"/>
              <a:t>PTFs</a:t>
            </a:r>
            <a:r>
              <a:rPr lang="en-US" sz="2800" dirty="0" smtClean="0"/>
              <a:t>.   (Require parsimonious reductions, efficiently computable/invertible maps between sat. assignments of      and sat. assignments </a:t>
            </a:r>
            <a:br>
              <a:rPr lang="en-US" sz="2800" dirty="0" smtClean="0"/>
            </a:br>
            <a:r>
              <a:rPr lang="en-US" sz="2800" dirty="0" smtClean="0"/>
              <a:t>of 3-CNF.)</a:t>
            </a:r>
          </a:p>
          <a:p>
            <a:endParaRPr lang="en-US" sz="28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149958"/>
            <a:ext cx="8229600" cy="658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More hardness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0200" y="3644143"/>
            <a:ext cx="8356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b="1" dirty="0" smtClean="0"/>
              <a:t>monotone 2CNFs</a:t>
            </a:r>
            <a:r>
              <a:rPr lang="en-US" sz="2800" dirty="0" smtClean="0"/>
              <a:t>:  use the “Blow-up” reduction used in proving hardness of approximate counting for monotone-2-SAT. Roughly, most sat. assignments of monotone-2-CNF correspond to sat. assignments  of </a:t>
            </a:r>
            <a:br>
              <a:rPr lang="en-US" sz="2800" dirty="0" smtClean="0"/>
            </a:br>
            <a:r>
              <a:rPr lang="en-US" sz="2800" dirty="0" smtClean="0"/>
              <a:t>3-CNF. 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07" y="2493595"/>
            <a:ext cx="228600" cy="32004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601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Summary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4300"/>
            <a:ext cx="8686800" cy="3611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model:  Learning distribution                  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“Multiplicative accuracy” learning</a:t>
            </a:r>
          </a:p>
          <a:p>
            <a:endParaRPr lang="en-US" dirty="0" smtClean="0"/>
          </a:p>
          <a:p>
            <a:r>
              <a:rPr lang="en-US" dirty="0" smtClean="0"/>
              <a:t>Positive results: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Negative results: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50" y="1463859"/>
            <a:ext cx="1247572" cy="43896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6419448" y="3369899"/>
            <a:ext cx="2153052" cy="583363"/>
            <a:chOff x="5291241" y="5211550"/>
            <a:chExt cx="2153052" cy="583363"/>
          </a:xfrm>
        </p:grpSpPr>
        <p:sp>
          <p:nvSpPr>
            <p:cNvPr id="5" name="AutoShape 29"/>
            <p:cNvSpPr>
              <a:spLocks noChangeArrowheads="1"/>
            </p:cNvSpPr>
            <p:nvPr/>
          </p:nvSpPr>
          <p:spPr bwMode="auto">
            <a:xfrm>
              <a:off x="6046011" y="5211550"/>
              <a:ext cx="390659" cy="15726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900" baseline="0" dirty="0">
                  <a:solidFill>
                    <a:schemeClr val="hlink"/>
                  </a:solidFill>
                </a:rPr>
                <a:t>OR</a:t>
              </a:r>
              <a:endParaRPr lang="en-US" sz="900" baseline="0" dirty="0">
                <a:solidFill>
                  <a:schemeClr val="hlink"/>
                </a:solidFill>
                <a:latin typeface="Times New Roman" pitchFamily="-107" charset="0"/>
              </a:endParaRPr>
            </a:p>
          </p:txBody>
        </p:sp>
        <p:sp>
          <p:nvSpPr>
            <p:cNvPr id="6" name="AutoShape 30"/>
            <p:cNvSpPr>
              <a:spLocks noChangeArrowheads="1"/>
            </p:cNvSpPr>
            <p:nvPr/>
          </p:nvSpPr>
          <p:spPr bwMode="auto">
            <a:xfrm>
              <a:off x="5430310" y="5458071"/>
              <a:ext cx="391924" cy="15726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900" baseline="0" dirty="0" smtClean="0">
                  <a:solidFill>
                    <a:schemeClr val="hlink"/>
                  </a:solidFill>
                </a:rPr>
                <a:t>AND</a:t>
              </a:r>
              <a:endParaRPr lang="en-US" sz="900" baseline="0" dirty="0">
                <a:solidFill>
                  <a:schemeClr val="hlink"/>
                </a:solidFill>
              </a:endParaRPr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6212894" y="5458071"/>
              <a:ext cx="391924" cy="15726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900" baseline="0" dirty="0">
                  <a:solidFill>
                    <a:schemeClr val="hlink"/>
                  </a:solidFill>
                </a:rPr>
                <a:t>AND</a:t>
              </a:r>
            </a:p>
          </p:txBody>
        </p:sp>
        <p:sp>
          <p:nvSpPr>
            <p:cNvPr id="8" name="AutoShape 32"/>
            <p:cNvSpPr>
              <a:spLocks noChangeArrowheads="1"/>
            </p:cNvSpPr>
            <p:nvPr/>
          </p:nvSpPr>
          <p:spPr bwMode="auto">
            <a:xfrm>
              <a:off x="7024556" y="5458071"/>
              <a:ext cx="390659" cy="15726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900" baseline="0" dirty="0">
                  <a:solidFill>
                    <a:schemeClr val="hlink"/>
                  </a:solidFill>
                </a:rPr>
                <a:t>AND</a:t>
              </a:r>
            </a:p>
          </p:txBody>
        </p:sp>
        <p:cxnSp>
          <p:nvCxnSpPr>
            <p:cNvPr id="9" name="AutoShape 33"/>
            <p:cNvCxnSpPr>
              <a:cxnSpLocks noChangeShapeType="1"/>
              <a:stCxn id="6" idx="7"/>
              <a:endCxn id="5" idx="3"/>
            </p:cNvCxnSpPr>
            <p:nvPr/>
          </p:nvCxnSpPr>
          <p:spPr bwMode="auto">
            <a:xfrm flipV="1">
              <a:off x="5765343" y="5349687"/>
              <a:ext cx="337560" cy="1275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34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6241972" y="5373064"/>
              <a:ext cx="166884" cy="807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" name="AutoShape 35"/>
            <p:cNvCxnSpPr>
              <a:cxnSpLocks noChangeShapeType="1"/>
              <a:stCxn id="5" idx="5"/>
              <a:endCxn id="8" idx="0"/>
            </p:cNvCxnSpPr>
            <p:nvPr/>
          </p:nvCxnSpPr>
          <p:spPr bwMode="auto">
            <a:xfrm>
              <a:off x="6379778" y="5349687"/>
              <a:ext cx="840739" cy="104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 flipH="1">
              <a:off x="5291241" y="5593020"/>
              <a:ext cx="223776" cy="20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 flipH="1">
              <a:off x="5485938" y="5615335"/>
              <a:ext cx="112520" cy="1795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5681901" y="5615335"/>
              <a:ext cx="27814" cy="1795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>
              <a:off x="5766606" y="5593020"/>
              <a:ext cx="166884" cy="20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 flipH="1">
              <a:off x="6212894" y="5593020"/>
              <a:ext cx="84706" cy="20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6521376" y="5593020"/>
              <a:ext cx="83442" cy="20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 flipH="1">
              <a:off x="6996742" y="5593020"/>
              <a:ext cx="83442" cy="20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>
              <a:off x="7220517" y="5615335"/>
              <a:ext cx="27814" cy="1795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7331773" y="5593020"/>
              <a:ext cx="112520" cy="20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50190" y="2999593"/>
            <a:ext cx="2157413" cy="1182688"/>
            <a:chOff x="5240338" y="1666093"/>
            <a:chExt cx="2157413" cy="1182688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5316538" y="1904218"/>
              <a:ext cx="16764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6208713" y="2040743"/>
              <a:ext cx="328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97538" y="1812143"/>
              <a:ext cx="328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5773738" y="1675618"/>
              <a:ext cx="328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03851" y="1666093"/>
              <a:ext cx="3286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5316538" y="2007406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  <a:endParaRPr lang="en-US" sz="2400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5240338" y="2266168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5640388" y="2132818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6249988" y="2266168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5945188" y="2266168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6205538" y="2391581"/>
              <a:ext cx="463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 -</a:t>
              </a:r>
            </a:p>
          </p:txBody>
        </p:sp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6630988" y="2361418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5792788" y="2056618"/>
              <a:ext cx="285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baseline="0">
                  <a:solidFill>
                    <a:srgbClr val="0000FF"/>
                  </a:solidFill>
                  <a:latin typeface="Times New Roman" pitchFamily="-107" charset="0"/>
                </a:rPr>
                <a:t>-</a:t>
              </a:r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6511926" y="1828018"/>
              <a:ext cx="3286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6816726" y="2132818"/>
              <a:ext cx="3286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7069138" y="1828018"/>
              <a:ext cx="328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  <p:sp>
          <p:nvSpPr>
            <p:cNvPr id="50" name="Text Box 44"/>
            <p:cNvSpPr txBox="1">
              <a:spLocks noChangeArrowheads="1"/>
            </p:cNvSpPr>
            <p:nvPr/>
          </p:nvSpPr>
          <p:spPr bwMode="auto">
            <a:xfrm>
              <a:off x="6361113" y="2056618"/>
              <a:ext cx="328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b="1" baseline="0">
                  <a:solidFill>
                    <a:srgbClr val="FF3300"/>
                  </a:solidFill>
                  <a:latin typeface="Times New Roman" pitchFamily="-107" charset="0"/>
                </a:rPr>
                <a:t>+</a:t>
              </a:r>
              <a:endParaRPr lang="en-US" baseline="0">
                <a:solidFill>
                  <a:srgbClr val="FF3300"/>
                </a:solidFill>
                <a:latin typeface="Times New Roman" pitchFamily="-107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805790" y="4064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Halfspaces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007850" y="4038600"/>
            <a:ext cx="67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DNFs</a:t>
            </a:r>
            <a:endParaRPr lang="en-US" b="1" dirty="0"/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>
            <a:off x="3044363" y="5447353"/>
            <a:ext cx="1652016" cy="2466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>
            <a:off x="3230480" y="5042251"/>
            <a:ext cx="1425481" cy="8934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3236451" y="5090171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3382353" y="520085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2955463" y="5146156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907838" y="540925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  <a:endParaRPr lang="en-US" sz="2400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912021" y="55247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3256508" y="539453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780383" y="55247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42876" y="508540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518446" y="55247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4042321" y="524372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4223296" y="5094501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4223296" y="5293221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3465483" y="516853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 dirty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 dirty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98" name="Rectangle 20"/>
          <p:cNvSpPr>
            <a:spLocks noChangeArrowheads="1"/>
          </p:cNvSpPr>
          <p:nvPr/>
        </p:nvSpPr>
        <p:spPr bwMode="auto">
          <a:xfrm>
            <a:off x="4507723" y="5143453"/>
            <a:ext cx="287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</a:t>
            </a:r>
            <a:r>
              <a:rPr lang="en-US" sz="2400" b="1" baseline="0" dirty="0" smtClean="0">
                <a:solidFill>
                  <a:srgbClr val="0000FF"/>
                </a:solidFill>
                <a:latin typeface="Times New Roman" pitchFamily="-107" charset="0"/>
              </a:rPr>
              <a:t> </a:t>
            </a:r>
            <a:endParaRPr lang="en-US" sz="2400" b="1" baseline="0" dirty="0">
              <a:solidFill>
                <a:srgbClr val="0000FF"/>
              </a:solidFill>
              <a:latin typeface="Times New Roman" pitchFamily="-107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7062375" y="4732582"/>
            <a:ext cx="2038350" cy="1490190"/>
            <a:chOff x="7100475" y="4602523"/>
            <a:chExt cx="2038350" cy="1855111"/>
          </a:xfrm>
        </p:grpSpPr>
        <p:sp>
          <p:nvSpPr>
            <p:cNvPr id="75" name="Freeform 25"/>
            <p:cNvSpPr>
              <a:spLocks/>
            </p:cNvSpPr>
            <p:nvPr/>
          </p:nvSpPr>
          <p:spPr bwMode="auto">
            <a:xfrm rot="4657799">
              <a:off x="7633875" y="4692863"/>
              <a:ext cx="762000" cy="1828800"/>
            </a:xfrm>
            <a:custGeom>
              <a:avLst/>
              <a:gdLst>
                <a:gd name="T0" fmla="*/ 0 w 480"/>
                <a:gd name="T1" fmla="*/ 0 h 1152"/>
                <a:gd name="T2" fmla="*/ 2147483647 w 480"/>
                <a:gd name="T3" fmla="*/ 2147483647 h 1152"/>
                <a:gd name="T4" fmla="*/ 2147483647 w 480"/>
                <a:gd name="T5" fmla="*/ 2147483647 h 1152"/>
                <a:gd name="T6" fmla="*/ 2147483647 w 480"/>
                <a:gd name="T7" fmla="*/ 2147483647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52"/>
                <a:gd name="T14" fmla="*/ 480 w 480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52">
                  <a:moveTo>
                    <a:pt x="0" y="0"/>
                  </a:moveTo>
                  <a:cubicBezTo>
                    <a:pt x="40" y="352"/>
                    <a:pt x="80" y="704"/>
                    <a:pt x="144" y="768"/>
                  </a:cubicBezTo>
                  <a:cubicBezTo>
                    <a:pt x="208" y="832"/>
                    <a:pt x="328" y="320"/>
                    <a:pt x="384" y="384"/>
                  </a:cubicBezTo>
                  <a:cubicBezTo>
                    <a:pt x="440" y="448"/>
                    <a:pt x="460" y="800"/>
                    <a:pt x="480" y="1152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Box 21"/>
            <p:cNvSpPr txBox="1">
              <a:spLocks noChangeArrowheads="1"/>
            </p:cNvSpPr>
            <p:nvPr/>
          </p:nvSpPr>
          <p:spPr bwMode="auto">
            <a:xfrm>
              <a:off x="8414925" y="5270714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77" name="TextBox 54"/>
            <p:cNvSpPr txBox="1">
              <a:spLocks noChangeArrowheads="1"/>
            </p:cNvSpPr>
            <p:nvPr/>
          </p:nvSpPr>
          <p:spPr bwMode="auto">
            <a:xfrm>
              <a:off x="7405275" y="5270714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78" name="TextBox 62"/>
            <p:cNvSpPr txBox="1">
              <a:spLocks noChangeArrowheads="1"/>
            </p:cNvSpPr>
            <p:nvPr/>
          </p:nvSpPr>
          <p:spPr bwMode="auto">
            <a:xfrm>
              <a:off x="7862765" y="5377071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79" name="TextBox 21"/>
            <p:cNvSpPr txBox="1">
              <a:spLocks noChangeArrowheads="1"/>
            </p:cNvSpPr>
            <p:nvPr/>
          </p:nvSpPr>
          <p:spPr bwMode="auto">
            <a:xfrm>
              <a:off x="8243475" y="5002278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0" name="TextBox 21"/>
            <p:cNvSpPr txBox="1">
              <a:spLocks noChangeArrowheads="1"/>
            </p:cNvSpPr>
            <p:nvPr/>
          </p:nvSpPr>
          <p:spPr bwMode="auto">
            <a:xfrm>
              <a:off x="8472075" y="4997664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1" name="TextBox 21"/>
            <p:cNvSpPr txBox="1">
              <a:spLocks noChangeArrowheads="1"/>
            </p:cNvSpPr>
            <p:nvPr/>
          </p:nvSpPr>
          <p:spPr bwMode="auto">
            <a:xfrm>
              <a:off x="7729125" y="5792412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2" name="TextBox 21"/>
            <p:cNvSpPr txBox="1">
              <a:spLocks noChangeArrowheads="1"/>
            </p:cNvSpPr>
            <p:nvPr/>
          </p:nvSpPr>
          <p:spPr bwMode="auto">
            <a:xfrm>
              <a:off x="8472075" y="5321072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3" name="TextBox 21"/>
            <p:cNvSpPr txBox="1">
              <a:spLocks noChangeArrowheads="1"/>
            </p:cNvSpPr>
            <p:nvPr/>
          </p:nvSpPr>
          <p:spPr bwMode="auto">
            <a:xfrm>
              <a:off x="7862475" y="5143136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4" name="TextBox 21"/>
            <p:cNvSpPr txBox="1">
              <a:spLocks noChangeArrowheads="1"/>
            </p:cNvSpPr>
            <p:nvPr/>
          </p:nvSpPr>
          <p:spPr bwMode="auto">
            <a:xfrm>
              <a:off x="8061040" y="5124659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5" name="TextBox 21"/>
            <p:cNvSpPr txBox="1">
              <a:spLocks noChangeArrowheads="1"/>
            </p:cNvSpPr>
            <p:nvPr/>
          </p:nvSpPr>
          <p:spPr bwMode="auto">
            <a:xfrm>
              <a:off x="8776875" y="5382983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6" name="TextBox 21"/>
            <p:cNvSpPr txBox="1">
              <a:spLocks noChangeArrowheads="1"/>
            </p:cNvSpPr>
            <p:nvPr/>
          </p:nvSpPr>
          <p:spPr bwMode="auto">
            <a:xfrm>
              <a:off x="8338725" y="5607264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7" name="TextBox 21"/>
            <p:cNvSpPr txBox="1">
              <a:spLocks noChangeArrowheads="1"/>
            </p:cNvSpPr>
            <p:nvPr/>
          </p:nvSpPr>
          <p:spPr bwMode="auto">
            <a:xfrm>
              <a:off x="8700675" y="5545352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8" name="TextBox 21"/>
            <p:cNvSpPr txBox="1">
              <a:spLocks noChangeArrowheads="1"/>
            </p:cNvSpPr>
            <p:nvPr/>
          </p:nvSpPr>
          <p:spPr bwMode="auto">
            <a:xfrm>
              <a:off x="8068000" y="5806287"/>
              <a:ext cx="361950" cy="65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89" name="TextBox 54"/>
            <p:cNvSpPr txBox="1">
              <a:spLocks noChangeArrowheads="1"/>
            </p:cNvSpPr>
            <p:nvPr/>
          </p:nvSpPr>
          <p:spPr bwMode="auto">
            <a:xfrm>
              <a:off x="7481475" y="5499312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90" name="TextBox 54"/>
            <p:cNvSpPr txBox="1">
              <a:spLocks noChangeArrowheads="1"/>
            </p:cNvSpPr>
            <p:nvPr/>
          </p:nvSpPr>
          <p:spPr bwMode="auto">
            <a:xfrm>
              <a:off x="7405275" y="4692863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91" name="TextBox 54"/>
            <p:cNvSpPr txBox="1">
              <a:spLocks noChangeArrowheads="1"/>
            </p:cNvSpPr>
            <p:nvPr/>
          </p:nvSpPr>
          <p:spPr bwMode="auto">
            <a:xfrm>
              <a:off x="7875175" y="5277971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92" name="TextBox 54"/>
            <p:cNvSpPr txBox="1">
              <a:spLocks noChangeArrowheads="1"/>
            </p:cNvSpPr>
            <p:nvPr/>
          </p:nvSpPr>
          <p:spPr bwMode="auto">
            <a:xfrm>
              <a:off x="7692760" y="5440116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  <a:endParaRPr lang="en-US" sz="3600" dirty="0">
                <a:solidFill>
                  <a:srgbClr val="8A0000"/>
                </a:solidFill>
                <a:latin typeface="Helvetica" pitchFamily="-107" charset="0"/>
              </a:endParaRPr>
            </a:p>
          </p:txBody>
        </p:sp>
        <p:sp>
          <p:nvSpPr>
            <p:cNvPr id="93" name="TextBox 54"/>
            <p:cNvSpPr txBox="1">
              <a:spLocks noChangeArrowheads="1"/>
            </p:cNvSpPr>
            <p:nvPr/>
          </p:nvSpPr>
          <p:spPr bwMode="auto">
            <a:xfrm>
              <a:off x="7227868" y="5447504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94" name="TextBox 54"/>
            <p:cNvSpPr txBox="1">
              <a:spLocks noChangeArrowheads="1"/>
            </p:cNvSpPr>
            <p:nvPr/>
          </p:nvSpPr>
          <p:spPr bwMode="auto">
            <a:xfrm>
              <a:off x="7252875" y="5042112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95" name="TextBox 54"/>
            <p:cNvSpPr txBox="1">
              <a:spLocks noChangeArrowheads="1"/>
            </p:cNvSpPr>
            <p:nvPr/>
          </p:nvSpPr>
          <p:spPr bwMode="auto">
            <a:xfrm>
              <a:off x="7100475" y="5575512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96" name="TextBox 54"/>
            <p:cNvSpPr txBox="1">
              <a:spLocks noChangeArrowheads="1"/>
            </p:cNvSpPr>
            <p:nvPr/>
          </p:nvSpPr>
          <p:spPr bwMode="auto">
            <a:xfrm>
              <a:off x="7329075" y="5556980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00" name="TextBox 54"/>
            <p:cNvSpPr txBox="1">
              <a:spLocks noChangeArrowheads="1"/>
            </p:cNvSpPr>
            <p:nvPr/>
          </p:nvSpPr>
          <p:spPr bwMode="auto">
            <a:xfrm>
              <a:off x="7707760" y="4787538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01" name="TextBox 54"/>
            <p:cNvSpPr txBox="1">
              <a:spLocks noChangeArrowheads="1"/>
            </p:cNvSpPr>
            <p:nvPr/>
          </p:nvSpPr>
          <p:spPr bwMode="auto">
            <a:xfrm>
              <a:off x="7557675" y="4891443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02" name="TextBox 54"/>
            <p:cNvSpPr txBox="1">
              <a:spLocks noChangeArrowheads="1"/>
            </p:cNvSpPr>
            <p:nvPr/>
          </p:nvSpPr>
          <p:spPr bwMode="auto">
            <a:xfrm>
              <a:off x="8174485" y="4602523"/>
              <a:ext cx="336550" cy="80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</p:grp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3817515" y="548618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05" name="Rectangle 20"/>
          <p:cNvSpPr>
            <a:spLocks noChangeArrowheads="1"/>
          </p:cNvSpPr>
          <p:nvPr/>
        </p:nvSpPr>
        <p:spPr bwMode="auto">
          <a:xfrm>
            <a:off x="4077550" y="541894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 -</a:t>
            </a:r>
          </a:p>
        </p:txBody>
      </p:sp>
      <p:sp>
        <p:nvSpPr>
          <p:cNvPr id="106" name="Rectangle 21"/>
          <p:cNvSpPr>
            <a:spLocks noChangeArrowheads="1"/>
          </p:cNvSpPr>
          <p:nvPr/>
        </p:nvSpPr>
        <p:spPr bwMode="auto">
          <a:xfrm>
            <a:off x="3622253" y="5475941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 dirty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07" name="Rectangle 22"/>
          <p:cNvSpPr>
            <a:spLocks noChangeArrowheads="1"/>
          </p:cNvSpPr>
          <p:nvPr/>
        </p:nvSpPr>
        <p:spPr bwMode="auto">
          <a:xfrm>
            <a:off x="4463313" y="546815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45905" y="5931113"/>
            <a:ext cx="160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Intersection</a:t>
            </a:r>
            <a:br>
              <a:rPr lang="en-US" b="1" dirty="0" smtClean="0"/>
            </a:br>
            <a:r>
              <a:rPr lang="en-US" b="1" dirty="0" smtClean="0"/>
              <a:t>of 2 </a:t>
            </a:r>
            <a:r>
              <a:rPr lang="en-US" b="1" dirty="0" err="1" smtClean="0"/>
              <a:t>halfspaces</a:t>
            </a:r>
            <a:endParaRPr lang="en-US" b="1" dirty="0"/>
          </a:p>
        </p:txBody>
      </p:sp>
      <p:sp>
        <p:nvSpPr>
          <p:cNvPr id="110" name="AutoShape 29"/>
          <p:cNvSpPr>
            <a:spLocks noChangeArrowheads="1"/>
          </p:cNvSpPr>
          <p:nvPr/>
        </p:nvSpPr>
        <p:spPr bwMode="auto">
          <a:xfrm>
            <a:off x="1177756" y="5203765"/>
            <a:ext cx="390659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AND</a:t>
            </a:r>
            <a:endParaRPr lang="en-US" sz="9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11" name="AutoShape 30"/>
          <p:cNvSpPr>
            <a:spLocks noChangeArrowheads="1"/>
          </p:cNvSpPr>
          <p:nvPr/>
        </p:nvSpPr>
        <p:spPr bwMode="auto">
          <a:xfrm>
            <a:off x="739855" y="5450286"/>
            <a:ext cx="391924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OR</a:t>
            </a:r>
            <a:endParaRPr lang="en-US" sz="900" baseline="0" dirty="0">
              <a:solidFill>
                <a:schemeClr val="hlink"/>
              </a:solidFill>
            </a:endParaRPr>
          </a:p>
        </p:txBody>
      </p:sp>
      <p:sp>
        <p:nvSpPr>
          <p:cNvPr id="112" name="AutoShape 31"/>
          <p:cNvSpPr>
            <a:spLocks noChangeArrowheads="1"/>
          </p:cNvSpPr>
          <p:nvPr/>
        </p:nvSpPr>
        <p:spPr bwMode="auto">
          <a:xfrm>
            <a:off x="1344639" y="5450286"/>
            <a:ext cx="391924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OR</a:t>
            </a:r>
            <a:endParaRPr lang="en-US" sz="900" baseline="0" dirty="0">
              <a:solidFill>
                <a:schemeClr val="hlink"/>
              </a:solidFill>
            </a:endParaRPr>
          </a:p>
        </p:txBody>
      </p:sp>
      <p:sp>
        <p:nvSpPr>
          <p:cNvPr id="113" name="AutoShape 32"/>
          <p:cNvSpPr>
            <a:spLocks noChangeArrowheads="1"/>
          </p:cNvSpPr>
          <p:nvPr/>
        </p:nvSpPr>
        <p:spPr bwMode="auto">
          <a:xfrm>
            <a:off x="1991201" y="5450286"/>
            <a:ext cx="390659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OR</a:t>
            </a:r>
            <a:endParaRPr lang="en-US" sz="900" baseline="0" dirty="0">
              <a:solidFill>
                <a:schemeClr val="hlink"/>
              </a:solidFill>
            </a:endParaRPr>
          </a:p>
        </p:txBody>
      </p:sp>
      <p:cxnSp>
        <p:nvCxnSpPr>
          <p:cNvPr id="114" name="AutoShape 33"/>
          <p:cNvCxnSpPr>
            <a:cxnSpLocks noChangeShapeType="1"/>
            <a:stCxn id="111" idx="7"/>
            <a:endCxn id="110" idx="3"/>
          </p:cNvCxnSpPr>
          <p:nvPr/>
        </p:nvCxnSpPr>
        <p:spPr bwMode="auto">
          <a:xfrm rot="5400000" flipH="1" flipV="1">
            <a:off x="1087015" y="5325365"/>
            <a:ext cx="135320" cy="1605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34"/>
          <p:cNvCxnSpPr>
            <a:cxnSpLocks noChangeShapeType="1"/>
            <a:stCxn id="110" idx="4"/>
            <a:endCxn id="112" idx="0"/>
          </p:cNvCxnSpPr>
          <p:nvPr/>
        </p:nvCxnSpPr>
        <p:spPr bwMode="auto">
          <a:xfrm rot="16200000" flipH="1">
            <a:off x="1412214" y="5321899"/>
            <a:ext cx="89258" cy="1675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35"/>
          <p:cNvCxnSpPr>
            <a:cxnSpLocks noChangeShapeType="1"/>
            <a:stCxn id="110" idx="5"/>
          </p:cNvCxnSpPr>
          <p:nvPr/>
        </p:nvCxnSpPr>
        <p:spPr bwMode="auto">
          <a:xfrm rot="16200000" flipH="1">
            <a:off x="1765167" y="5084033"/>
            <a:ext cx="109356" cy="6172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" name="Line 36"/>
          <p:cNvSpPr>
            <a:spLocks noChangeShapeType="1"/>
          </p:cNvSpPr>
          <p:nvPr/>
        </p:nvSpPr>
        <p:spPr bwMode="auto">
          <a:xfrm flipH="1">
            <a:off x="600786" y="5585235"/>
            <a:ext cx="223776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37"/>
          <p:cNvSpPr>
            <a:spLocks noChangeShapeType="1"/>
          </p:cNvSpPr>
          <p:nvPr/>
        </p:nvSpPr>
        <p:spPr bwMode="auto">
          <a:xfrm flipH="1">
            <a:off x="795483" y="5607550"/>
            <a:ext cx="112520" cy="179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>
            <a:off x="991446" y="5607550"/>
            <a:ext cx="27814" cy="179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40"/>
          <p:cNvSpPr>
            <a:spLocks noChangeShapeType="1"/>
          </p:cNvSpPr>
          <p:nvPr/>
        </p:nvSpPr>
        <p:spPr bwMode="auto">
          <a:xfrm flipH="1">
            <a:off x="1344639" y="5585235"/>
            <a:ext cx="84706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1"/>
          <p:cNvSpPr>
            <a:spLocks noChangeShapeType="1"/>
          </p:cNvSpPr>
          <p:nvPr/>
        </p:nvSpPr>
        <p:spPr bwMode="auto">
          <a:xfrm>
            <a:off x="1653121" y="5585235"/>
            <a:ext cx="83442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2"/>
          <p:cNvSpPr>
            <a:spLocks noChangeShapeType="1"/>
          </p:cNvSpPr>
          <p:nvPr/>
        </p:nvSpPr>
        <p:spPr bwMode="auto">
          <a:xfrm flipH="1">
            <a:off x="1963387" y="5585235"/>
            <a:ext cx="83442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43"/>
          <p:cNvSpPr>
            <a:spLocks noChangeShapeType="1"/>
          </p:cNvSpPr>
          <p:nvPr/>
        </p:nvSpPr>
        <p:spPr bwMode="auto">
          <a:xfrm>
            <a:off x="2187162" y="5607550"/>
            <a:ext cx="27814" cy="179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44"/>
          <p:cNvSpPr>
            <a:spLocks noChangeShapeType="1"/>
          </p:cNvSpPr>
          <p:nvPr/>
        </p:nvSpPr>
        <p:spPr bwMode="auto">
          <a:xfrm>
            <a:off x="2298418" y="5585235"/>
            <a:ext cx="112520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38"/>
          <p:cNvSpPr>
            <a:spLocks noChangeShapeType="1"/>
          </p:cNvSpPr>
          <p:nvPr/>
        </p:nvSpPr>
        <p:spPr bwMode="auto">
          <a:xfrm>
            <a:off x="1524846" y="5620250"/>
            <a:ext cx="27814" cy="179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113250" y="5981913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3-CNFs</a:t>
            </a:r>
            <a:endParaRPr lang="en-US" b="1" dirty="0"/>
          </a:p>
        </p:txBody>
      </p:sp>
      <p:sp>
        <p:nvSpPr>
          <p:cNvPr id="146" name="AutoShape 29"/>
          <p:cNvSpPr>
            <a:spLocks noChangeArrowheads="1"/>
          </p:cNvSpPr>
          <p:nvPr/>
        </p:nvSpPr>
        <p:spPr bwMode="auto">
          <a:xfrm>
            <a:off x="5600593" y="5227689"/>
            <a:ext cx="390659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AND</a:t>
            </a:r>
            <a:endParaRPr lang="en-US" sz="9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47" name="AutoShape 30"/>
          <p:cNvSpPr>
            <a:spLocks noChangeArrowheads="1"/>
          </p:cNvSpPr>
          <p:nvPr/>
        </p:nvSpPr>
        <p:spPr bwMode="auto">
          <a:xfrm>
            <a:off x="5162692" y="5474210"/>
            <a:ext cx="391924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OR</a:t>
            </a:r>
            <a:endParaRPr lang="en-US" sz="900" baseline="0" dirty="0">
              <a:solidFill>
                <a:schemeClr val="hlink"/>
              </a:solidFill>
            </a:endParaRPr>
          </a:p>
        </p:txBody>
      </p:sp>
      <p:sp>
        <p:nvSpPr>
          <p:cNvPr id="148" name="AutoShape 31"/>
          <p:cNvSpPr>
            <a:spLocks noChangeArrowheads="1"/>
          </p:cNvSpPr>
          <p:nvPr/>
        </p:nvSpPr>
        <p:spPr bwMode="auto">
          <a:xfrm>
            <a:off x="5767476" y="5474210"/>
            <a:ext cx="391924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OR</a:t>
            </a:r>
            <a:endParaRPr lang="en-US" sz="900" baseline="0" dirty="0">
              <a:solidFill>
                <a:schemeClr val="hlink"/>
              </a:solidFill>
            </a:endParaRPr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6414038" y="5474210"/>
            <a:ext cx="390659" cy="15726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900" baseline="0" dirty="0" smtClean="0">
                <a:solidFill>
                  <a:schemeClr val="hlink"/>
                </a:solidFill>
              </a:rPr>
              <a:t>OR</a:t>
            </a:r>
            <a:endParaRPr lang="en-US" sz="900" baseline="0" dirty="0">
              <a:solidFill>
                <a:schemeClr val="hlink"/>
              </a:solidFill>
            </a:endParaRPr>
          </a:p>
        </p:txBody>
      </p:sp>
      <p:cxnSp>
        <p:nvCxnSpPr>
          <p:cNvPr id="150" name="AutoShape 33"/>
          <p:cNvCxnSpPr>
            <a:cxnSpLocks noChangeShapeType="1"/>
            <a:stCxn id="147" idx="7"/>
            <a:endCxn id="146" idx="3"/>
          </p:cNvCxnSpPr>
          <p:nvPr/>
        </p:nvCxnSpPr>
        <p:spPr bwMode="auto">
          <a:xfrm rot="5400000" flipH="1" flipV="1">
            <a:off x="5509852" y="5349289"/>
            <a:ext cx="135320" cy="1605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" name="AutoShape 34"/>
          <p:cNvCxnSpPr>
            <a:cxnSpLocks noChangeShapeType="1"/>
            <a:stCxn id="146" idx="4"/>
            <a:endCxn id="148" idx="0"/>
          </p:cNvCxnSpPr>
          <p:nvPr/>
        </p:nvCxnSpPr>
        <p:spPr bwMode="auto">
          <a:xfrm rot="16200000" flipH="1">
            <a:off x="5835051" y="5345823"/>
            <a:ext cx="89258" cy="1675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" name="AutoShape 35"/>
          <p:cNvCxnSpPr>
            <a:cxnSpLocks noChangeShapeType="1"/>
            <a:stCxn id="146" idx="5"/>
          </p:cNvCxnSpPr>
          <p:nvPr/>
        </p:nvCxnSpPr>
        <p:spPr bwMode="auto">
          <a:xfrm rot="16200000" flipH="1">
            <a:off x="6188004" y="5107957"/>
            <a:ext cx="109356" cy="6172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" name="Line 36"/>
          <p:cNvSpPr>
            <a:spLocks noChangeShapeType="1"/>
          </p:cNvSpPr>
          <p:nvPr/>
        </p:nvSpPr>
        <p:spPr bwMode="auto">
          <a:xfrm flipH="1">
            <a:off x="5023623" y="5609159"/>
            <a:ext cx="223776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38"/>
          <p:cNvSpPr>
            <a:spLocks noChangeShapeType="1"/>
          </p:cNvSpPr>
          <p:nvPr/>
        </p:nvSpPr>
        <p:spPr bwMode="auto">
          <a:xfrm>
            <a:off x="5414283" y="5631474"/>
            <a:ext cx="27814" cy="179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40"/>
          <p:cNvSpPr>
            <a:spLocks noChangeShapeType="1"/>
          </p:cNvSpPr>
          <p:nvPr/>
        </p:nvSpPr>
        <p:spPr bwMode="auto">
          <a:xfrm flipH="1">
            <a:off x="5767476" y="5609159"/>
            <a:ext cx="84706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41"/>
          <p:cNvSpPr>
            <a:spLocks noChangeShapeType="1"/>
          </p:cNvSpPr>
          <p:nvPr/>
        </p:nvSpPr>
        <p:spPr bwMode="auto">
          <a:xfrm>
            <a:off x="6075958" y="5609159"/>
            <a:ext cx="83442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42"/>
          <p:cNvSpPr>
            <a:spLocks noChangeShapeType="1"/>
          </p:cNvSpPr>
          <p:nvPr/>
        </p:nvSpPr>
        <p:spPr bwMode="auto">
          <a:xfrm flipH="1">
            <a:off x="6386224" y="5609159"/>
            <a:ext cx="83442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44"/>
          <p:cNvSpPr>
            <a:spLocks noChangeShapeType="1"/>
          </p:cNvSpPr>
          <p:nvPr/>
        </p:nvSpPr>
        <p:spPr bwMode="auto">
          <a:xfrm>
            <a:off x="6721255" y="5609159"/>
            <a:ext cx="112520" cy="201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5536087" y="6005837"/>
            <a:ext cx="120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Monotone </a:t>
            </a:r>
            <a:br>
              <a:rPr lang="en-US" b="1" dirty="0" smtClean="0"/>
            </a:br>
            <a:r>
              <a:rPr lang="en-US" b="1" dirty="0" smtClean="0"/>
              <a:t>2-CNFs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7256177" y="6102542"/>
            <a:ext cx="153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Degree-2 </a:t>
            </a:r>
            <a:r>
              <a:rPr lang="en-US" b="1" dirty="0" err="1" smtClean="0"/>
              <a:t>PTFs</a:t>
            </a:r>
            <a:endParaRPr lang="en-US" b="1" dirty="0"/>
          </a:p>
        </p:txBody>
      </p: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2051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5201" y="889000"/>
            <a:ext cx="7378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solidFill>
                  <a:schemeClr val="accent2"/>
                </a:solidFill>
              </a:rPr>
              <a:t>Thank you! </a:t>
            </a:r>
            <a:endParaRPr lang="en-US" sz="1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655" y="3124200"/>
            <a:ext cx="2725883" cy="181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550308" y="3126514"/>
            <a:ext cx="2724912" cy="18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36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"/>
            <a:ext cx="8513618" cy="1143000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accent2">
                    <a:lumMod val="75000"/>
                  </a:schemeClr>
                </a:solidFill>
              </a:rPr>
              <a:t>What are “simple” functions?</a:t>
            </a:r>
            <a:endParaRPr lang="en-US" sz="3800" dirty="0"/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6269038" y="4849600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5495925" y="5217900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AND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6478588" y="5217900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AND</a:t>
            </a:r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auto">
          <a:xfrm>
            <a:off x="7497763" y="5217900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>
                <a:solidFill>
                  <a:schemeClr val="hlink"/>
                </a:solidFill>
              </a:rPr>
              <a:t>AND</a:t>
            </a:r>
          </a:p>
        </p:txBody>
      </p:sp>
      <p:cxnSp>
        <p:nvCxnSpPr>
          <p:cNvPr id="16" name="AutoShape 33"/>
          <p:cNvCxnSpPr>
            <a:cxnSpLocks noChangeShapeType="1"/>
            <a:stCxn id="13" idx="7"/>
            <a:endCxn id="12" idx="3"/>
          </p:cNvCxnSpPr>
          <p:nvPr/>
        </p:nvCxnSpPr>
        <p:spPr bwMode="auto">
          <a:xfrm flipV="1">
            <a:off x="5916613" y="5055975"/>
            <a:ext cx="423862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34"/>
          <p:cNvCxnSpPr>
            <a:cxnSpLocks noChangeShapeType="1"/>
            <a:stCxn id="12" idx="4"/>
            <a:endCxn id="14" idx="0"/>
          </p:cNvCxnSpPr>
          <p:nvPr/>
        </p:nvCxnSpPr>
        <p:spPr bwMode="auto">
          <a:xfrm>
            <a:off x="6515100" y="5090900"/>
            <a:ext cx="209550" cy="120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35"/>
          <p:cNvCxnSpPr>
            <a:cxnSpLocks noChangeShapeType="1"/>
            <a:stCxn id="12" idx="5"/>
            <a:endCxn id="15" idx="0"/>
          </p:cNvCxnSpPr>
          <p:nvPr/>
        </p:nvCxnSpPr>
        <p:spPr bwMode="auto">
          <a:xfrm>
            <a:off x="6688138" y="5055975"/>
            <a:ext cx="1055687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Line 36"/>
          <p:cNvSpPr>
            <a:spLocks noChangeShapeType="1"/>
          </p:cNvSpPr>
          <p:nvPr/>
        </p:nvSpPr>
        <p:spPr bwMode="auto">
          <a:xfrm flipH="1">
            <a:off x="5321300" y="5419512"/>
            <a:ext cx="2809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 flipH="1">
            <a:off x="5565775" y="5452850"/>
            <a:ext cx="1412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5811838" y="5452850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5918200" y="5419512"/>
            <a:ext cx="20955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H="1">
            <a:off x="6478588" y="5419512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6865938" y="5419512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7462838" y="5419512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7743825" y="5452850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>
            <a:off x="7883525" y="5419512"/>
            <a:ext cx="1412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5173663" y="566962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2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5461000" y="566962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5805488" y="5669620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33" name="Rectangle 48"/>
          <p:cNvSpPr>
            <a:spLocks noChangeArrowheads="1"/>
          </p:cNvSpPr>
          <p:nvPr/>
        </p:nvSpPr>
        <p:spPr bwMode="auto">
          <a:xfrm>
            <a:off x="6052130" y="565807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344663" y="565807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6876475" y="565807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7297163" y="565807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1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7651175" y="5658075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7967088" y="5659662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6346683" y="5533095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 dirty="0">
                <a:solidFill>
                  <a:schemeClr val="hlink"/>
                </a:solidFill>
                <a:latin typeface="Times New Roman" pitchFamily="-107" charset="0"/>
              </a:rPr>
              <a:t>_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5175250" y="5533095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41" name="Rectangle 56"/>
          <p:cNvSpPr>
            <a:spLocks noChangeArrowheads="1"/>
          </p:cNvSpPr>
          <p:nvPr/>
        </p:nvSpPr>
        <p:spPr bwMode="auto">
          <a:xfrm>
            <a:off x="5797550" y="5533095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7963913" y="5531507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 dirty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775" y="5026982"/>
            <a:ext cx="2266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DNF formulas:</a:t>
            </a:r>
            <a:endParaRPr lang="en-US" sz="2800" dirty="0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5316538" y="1726418"/>
            <a:ext cx="1676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208713" y="186294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697538" y="163434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5773738" y="149781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5403851" y="1488293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316538" y="1829606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  <a:endParaRPr lang="en-US" sz="2400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5240338" y="208836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5640388" y="195501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6249988" y="208836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945188" y="208836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6205538" y="2213781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 -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6630988" y="218361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5792788" y="187881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6511926" y="1650218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6816726" y="1955018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7069138" y="165021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6361113" y="187881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1017" y="1982321"/>
            <a:ext cx="1835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Halfspaces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19" y="2670981"/>
            <a:ext cx="4275138" cy="312380"/>
          </a:xfrm>
          <a:prstGeom prst="rect">
            <a:avLst/>
          </a:prstGeom>
        </p:spPr>
      </p:pic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18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"/>
            <a:ext cx="8513618" cy="1143000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accent2">
                    <a:lumMod val="75000"/>
                  </a:schemeClr>
                </a:solidFill>
              </a:rPr>
              <a:t>Simple functions, cont.</a:t>
            </a:r>
            <a:endParaRPr lang="en-US" sz="3800" dirty="0"/>
          </a:p>
        </p:txBody>
      </p:sp>
      <p:sp>
        <p:nvSpPr>
          <p:cNvPr id="43" name="TextBox 42"/>
          <p:cNvSpPr txBox="1"/>
          <p:nvPr/>
        </p:nvSpPr>
        <p:spPr>
          <a:xfrm>
            <a:off x="810505" y="1902356"/>
            <a:ext cx="252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3-CNF formulas: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810505" y="4698945"/>
            <a:ext cx="278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Monotone 2-CNF:</a:t>
            </a:r>
            <a:endParaRPr lang="en-US" sz="2800" dirty="0"/>
          </a:p>
        </p:txBody>
      </p:sp>
      <p:sp>
        <p:nvSpPr>
          <p:cNvPr id="86" name="AutoShape 29"/>
          <p:cNvSpPr>
            <a:spLocks noChangeArrowheads="1"/>
          </p:cNvSpPr>
          <p:nvPr/>
        </p:nvSpPr>
        <p:spPr bwMode="auto">
          <a:xfrm>
            <a:off x="5835243" y="1586434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AND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87" name="AutoShape 30"/>
          <p:cNvSpPr>
            <a:spLocks noChangeArrowheads="1"/>
          </p:cNvSpPr>
          <p:nvPr/>
        </p:nvSpPr>
        <p:spPr bwMode="auto">
          <a:xfrm>
            <a:off x="5062130" y="1954734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88" name="AutoShape 31"/>
          <p:cNvSpPr>
            <a:spLocks noChangeArrowheads="1"/>
          </p:cNvSpPr>
          <p:nvPr/>
        </p:nvSpPr>
        <p:spPr bwMode="auto">
          <a:xfrm>
            <a:off x="6044793" y="1954734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89" name="AutoShape 32"/>
          <p:cNvSpPr>
            <a:spLocks noChangeArrowheads="1"/>
          </p:cNvSpPr>
          <p:nvPr/>
        </p:nvSpPr>
        <p:spPr bwMode="auto">
          <a:xfrm>
            <a:off x="7063968" y="1954734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cxnSp>
        <p:nvCxnSpPr>
          <p:cNvPr id="90" name="AutoShape 33"/>
          <p:cNvCxnSpPr>
            <a:cxnSpLocks noChangeShapeType="1"/>
            <a:stCxn id="87" idx="7"/>
            <a:endCxn id="86" idx="3"/>
          </p:cNvCxnSpPr>
          <p:nvPr/>
        </p:nvCxnSpPr>
        <p:spPr bwMode="auto">
          <a:xfrm flipV="1">
            <a:off x="5482818" y="1792809"/>
            <a:ext cx="423862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34"/>
          <p:cNvCxnSpPr>
            <a:cxnSpLocks noChangeShapeType="1"/>
            <a:stCxn id="86" idx="4"/>
            <a:endCxn id="88" idx="0"/>
          </p:cNvCxnSpPr>
          <p:nvPr/>
        </p:nvCxnSpPr>
        <p:spPr bwMode="auto">
          <a:xfrm>
            <a:off x="6081305" y="1827734"/>
            <a:ext cx="209550" cy="120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35"/>
          <p:cNvCxnSpPr>
            <a:cxnSpLocks noChangeShapeType="1"/>
            <a:stCxn id="86" idx="5"/>
            <a:endCxn id="89" idx="0"/>
          </p:cNvCxnSpPr>
          <p:nvPr/>
        </p:nvCxnSpPr>
        <p:spPr bwMode="auto">
          <a:xfrm>
            <a:off x="6254343" y="1792809"/>
            <a:ext cx="1055687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" name="Line 36"/>
          <p:cNvSpPr>
            <a:spLocks noChangeShapeType="1"/>
          </p:cNvSpPr>
          <p:nvPr/>
        </p:nvSpPr>
        <p:spPr bwMode="auto">
          <a:xfrm flipH="1">
            <a:off x="4887505" y="2156346"/>
            <a:ext cx="2809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 flipH="1">
            <a:off x="5131980" y="2189684"/>
            <a:ext cx="1412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38"/>
          <p:cNvSpPr>
            <a:spLocks noChangeShapeType="1"/>
          </p:cNvSpPr>
          <p:nvPr/>
        </p:nvSpPr>
        <p:spPr bwMode="auto">
          <a:xfrm>
            <a:off x="5378043" y="2189684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40"/>
          <p:cNvSpPr>
            <a:spLocks noChangeShapeType="1"/>
          </p:cNvSpPr>
          <p:nvPr/>
        </p:nvSpPr>
        <p:spPr bwMode="auto">
          <a:xfrm flipH="1">
            <a:off x="6044793" y="2156346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41"/>
          <p:cNvSpPr>
            <a:spLocks noChangeShapeType="1"/>
          </p:cNvSpPr>
          <p:nvPr/>
        </p:nvSpPr>
        <p:spPr bwMode="auto">
          <a:xfrm>
            <a:off x="6432143" y="2156346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42"/>
          <p:cNvSpPr>
            <a:spLocks noChangeShapeType="1"/>
          </p:cNvSpPr>
          <p:nvPr/>
        </p:nvSpPr>
        <p:spPr bwMode="auto">
          <a:xfrm flipH="1">
            <a:off x="7029043" y="2156346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43"/>
          <p:cNvSpPr>
            <a:spLocks noChangeShapeType="1"/>
          </p:cNvSpPr>
          <p:nvPr/>
        </p:nvSpPr>
        <p:spPr bwMode="auto">
          <a:xfrm>
            <a:off x="7310030" y="2189684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44"/>
          <p:cNvSpPr>
            <a:spLocks noChangeShapeType="1"/>
          </p:cNvSpPr>
          <p:nvPr/>
        </p:nvSpPr>
        <p:spPr bwMode="auto">
          <a:xfrm>
            <a:off x="7449730" y="2156346"/>
            <a:ext cx="1412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 Box 45"/>
          <p:cNvSpPr txBox="1">
            <a:spLocks noChangeArrowheads="1"/>
          </p:cNvSpPr>
          <p:nvPr/>
        </p:nvSpPr>
        <p:spPr bwMode="auto">
          <a:xfrm>
            <a:off x="4739868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2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03" name="Rectangle 46"/>
          <p:cNvSpPr>
            <a:spLocks noChangeArrowheads="1"/>
          </p:cNvSpPr>
          <p:nvPr/>
        </p:nvSpPr>
        <p:spPr bwMode="auto">
          <a:xfrm>
            <a:off x="5027205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04" name="Rectangle 47"/>
          <p:cNvSpPr>
            <a:spLocks noChangeArrowheads="1"/>
          </p:cNvSpPr>
          <p:nvPr/>
        </p:nvSpPr>
        <p:spPr bwMode="auto">
          <a:xfrm>
            <a:off x="5371693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5968593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7" name="Rectangle 50"/>
          <p:cNvSpPr>
            <a:spLocks noChangeArrowheads="1"/>
          </p:cNvSpPr>
          <p:nvPr/>
        </p:nvSpPr>
        <p:spPr bwMode="auto">
          <a:xfrm>
            <a:off x="6500405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6921093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1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09" name="Rectangle 52"/>
          <p:cNvSpPr>
            <a:spLocks noChangeArrowheads="1"/>
          </p:cNvSpPr>
          <p:nvPr/>
        </p:nvSpPr>
        <p:spPr bwMode="auto">
          <a:xfrm>
            <a:off x="7275105" y="2417999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10" name="Rectangle 53"/>
          <p:cNvSpPr>
            <a:spLocks noChangeArrowheads="1"/>
          </p:cNvSpPr>
          <p:nvPr/>
        </p:nvSpPr>
        <p:spPr bwMode="auto">
          <a:xfrm>
            <a:off x="7591018" y="2419586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5959068" y="2281474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  <a:endParaRPr lang="en-US" sz="1200" baseline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12" name="Rectangle 55"/>
          <p:cNvSpPr>
            <a:spLocks noChangeArrowheads="1"/>
          </p:cNvSpPr>
          <p:nvPr/>
        </p:nvSpPr>
        <p:spPr bwMode="auto">
          <a:xfrm>
            <a:off x="4741455" y="2281474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113" name="Rectangle 56"/>
          <p:cNvSpPr>
            <a:spLocks noChangeArrowheads="1"/>
          </p:cNvSpPr>
          <p:nvPr/>
        </p:nvSpPr>
        <p:spPr bwMode="auto">
          <a:xfrm>
            <a:off x="5363755" y="2281474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7587843" y="2279886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b="1" baseline="0">
                <a:solidFill>
                  <a:schemeClr val="hlink"/>
                </a:solidFill>
                <a:latin typeface="Times New Roman" pitchFamily="-107" charset="0"/>
              </a:rPr>
              <a:t>_</a:t>
            </a:r>
          </a:p>
        </p:txBody>
      </p:sp>
      <p:sp>
        <p:nvSpPr>
          <p:cNvPr id="115" name="Line 38"/>
          <p:cNvSpPr>
            <a:spLocks noChangeShapeType="1"/>
          </p:cNvSpPr>
          <p:nvPr/>
        </p:nvSpPr>
        <p:spPr bwMode="auto">
          <a:xfrm>
            <a:off x="6269323" y="2180454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53"/>
          <p:cNvSpPr>
            <a:spLocks noChangeArrowheads="1"/>
          </p:cNvSpPr>
          <p:nvPr/>
        </p:nvSpPr>
        <p:spPr bwMode="auto">
          <a:xfrm>
            <a:off x="6232413" y="2410356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 dirty="0">
                <a:solidFill>
                  <a:schemeClr val="hlink"/>
                </a:solidFill>
              </a:rPr>
              <a:t>x</a:t>
            </a:r>
            <a:r>
              <a:rPr lang="en-US" sz="1200" i="1" baseline="-25000" dirty="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17" name="AutoShape 29"/>
          <p:cNvSpPr>
            <a:spLocks noChangeArrowheads="1"/>
          </p:cNvSpPr>
          <p:nvPr/>
        </p:nvSpPr>
        <p:spPr bwMode="auto">
          <a:xfrm>
            <a:off x="5920128" y="4322422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AND</a:t>
            </a:r>
            <a:endParaRPr lang="en-US" sz="1200" baseline="0" dirty="0">
              <a:solidFill>
                <a:schemeClr val="hlink"/>
              </a:solidFill>
              <a:latin typeface="Times New Roman" pitchFamily="-107" charset="0"/>
            </a:endParaRPr>
          </a:p>
        </p:txBody>
      </p:sp>
      <p:sp>
        <p:nvSpPr>
          <p:cNvPr id="118" name="AutoShape 30"/>
          <p:cNvSpPr>
            <a:spLocks noChangeArrowheads="1"/>
          </p:cNvSpPr>
          <p:nvPr/>
        </p:nvSpPr>
        <p:spPr bwMode="auto">
          <a:xfrm>
            <a:off x="5147015" y="4690722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19" name="AutoShape 31"/>
          <p:cNvSpPr>
            <a:spLocks noChangeArrowheads="1"/>
          </p:cNvSpPr>
          <p:nvPr/>
        </p:nvSpPr>
        <p:spPr bwMode="auto">
          <a:xfrm>
            <a:off x="5806418" y="4690722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20" name="AutoShape 32"/>
          <p:cNvSpPr>
            <a:spLocks noChangeArrowheads="1"/>
          </p:cNvSpPr>
          <p:nvPr/>
        </p:nvSpPr>
        <p:spPr bwMode="auto">
          <a:xfrm>
            <a:off x="7148853" y="4690722"/>
            <a:ext cx="490537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cxnSp>
        <p:nvCxnSpPr>
          <p:cNvPr id="121" name="AutoShape 33"/>
          <p:cNvCxnSpPr>
            <a:cxnSpLocks noChangeShapeType="1"/>
            <a:stCxn id="118" idx="7"/>
            <a:endCxn id="117" idx="3"/>
          </p:cNvCxnSpPr>
          <p:nvPr/>
        </p:nvCxnSpPr>
        <p:spPr bwMode="auto">
          <a:xfrm flipV="1">
            <a:off x="5567703" y="4528797"/>
            <a:ext cx="423862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2" name="AutoShape 34"/>
          <p:cNvCxnSpPr>
            <a:cxnSpLocks noChangeShapeType="1"/>
            <a:stCxn id="117" idx="4"/>
            <a:endCxn id="119" idx="0"/>
          </p:cNvCxnSpPr>
          <p:nvPr/>
        </p:nvCxnSpPr>
        <p:spPr bwMode="auto">
          <a:xfrm rot="5400000">
            <a:off x="6042264" y="4567589"/>
            <a:ext cx="133350" cy="112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" name="AutoShape 35"/>
          <p:cNvCxnSpPr>
            <a:cxnSpLocks noChangeShapeType="1"/>
            <a:stCxn id="117" idx="5"/>
            <a:endCxn id="120" idx="0"/>
          </p:cNvCxnSpPr>
          <p:nvPr/>
        </p:nvCxnSpPr>
        <p:spPr bwMode="auto">
          <a:xfrm>
            <a:off x="6339228" y="4528797"/>
            <a:ext cx="1055687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4" name="Line 36"/>
          <p:cNvSpPr>
            <a:spLocks noChangeShapeType="1"/>
          </p:cNvSpPr>
          <p:nvPr/>
        </p:nvSpPr>
        <p:spPr bwMode="auto">
          <a:xfrm flipH="1">
            <a:off x="4972390" y="4892334"/>
            <a:ext cx="2809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37"/>
          <p:cNvSpPr>
            <a:spLocks noChangeShapeType="1"/>
          </p:cNvSpPr>
          <p:nvPr/>
        </p:nvSpPr>
        <p:spPr bwMode="auto">
          <a:xfrm flipH="1">
            <a:off x="5216865" y="4925672"/>
            <a:ext cx="1412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flipH="1">
            <a:off x="5806418" y="4892334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>
            <a:off x="6193768" y="4892334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43"/>
          <p:cNvSpPr>
            <a:spLocks noChangeShapeType="1"/>
          </p:cNvSpPr>
          <p:nvPr/>
        </p:nvSpPr>
        <p:spPr bwMode="auto">
          <a:xfrm>
            <a:off x="7394915" y="4925672"/>
            <a:ext cx="349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44"/>
          <p:cNvSpPr>
            <a:spLocks noChangeShapeType="1"/>
          </p:cNvSpPr>
          <p:nvPr/>
        </p:nvSpPr>
        <p:spPr bwMode="auto">
          <a:xfrm>
            <a:off x="7534615" y="4892334"/>
            <a:ext cx="1412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Text Box 45"/>
          <p:cNvSpPr txBox="1">
            <a:spLocks noChangeArrowheads="1"/>
          </p:cNvSpPr>
          <p:nvPr/>
        </p:nvSpPr>
        <p:spPr bwMode="auto">
          <a:xfrm>
            <a:off x="4767028" y="5119352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2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33" name="Rectangle 46"/>
          <p:cNvSpPr>
            <a:spLocks noChangeArrowheads="1"/>
          </p:cNvSpPr>
          <p:nvPr/>
        </p:nvSpPr>
        <p:spPr bwMode="auto">
          <a:xfrm>
            <a:off x="5054365" y="5119352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5672493" y="5119352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36" name="Rectangle 50"/>
          <p:cNvSpPr>
            <a:spLocks noChangeArrowheads="1"/>
          </p:cNvSpPr>
          <p:nvPr/>
        </p:nvSpPr>
        <p:spPr bwMode="auto">
          <a:xfrm>
            <a:off x="6204305" y="5119352"/>
            <a:ext cx="3306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 dirty="0" smtClean="0">
                <a:solidFill>
                  <a:schemeClr val="hlink"/>
                </a:solidFill>
              </a:rPr>
              <a:t>x</a:t>
            </a:r>
            <a:r>
              <a:rPr lang="en-US" sz="1200" i="1" baseline="-25000" dirty="0" smtClean="0">
                <a:solidFill>
                  <a:schemeClr val="hlink"/>
                </a:solidFill>
              </a:rPr>
              <a:t>2</a:t>
            </a:r>
            <a:endParaRPr lang="en-US" sz="1200" i="1" baseline="-25000" dirty="0">
              <a:solidFill>
                <a:schemeClr val="hlink"/>
              </a:solidFill>
            </a:endParaRPr>
          </a:p>
        </p:txBody>
      </p:sp>
      <p:sp>
        <p:nvSpPr>
          <p:cNvPr id="138" name="Rectangle 52"/>
          <p:cNvSpPr>
            <a:spLocks noChangeArrowheads="1"/>
          </p:cNvSpPr>
          <p:nvPr/>
        </p:nvSpPr>
        <p:spPr bwMode="auto">
          <a:xfrm>
            <a:off x="7302265" y="5119352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6</a:t>
            </a:r>
            <a:endParaRPr lang="en-US" sz="1200" baseline="-25000">
              <a:solidFill>
                <a:schemeClr val="hlink"/>
              </a:solidFill>
            </a:endParaRPr>
          </a:p>
        </p:txBody>
      </p:sp>
      <p:sp>
        <p:nvSpPr>
          <p:cNvPr id="139" name="Rectangle 53"/>
          <p:cNvSpPr>
            <a:spLocks noChangeArrowheads="1"/>
          </p:cNvSpPr>
          <p:nvPr/>
        </p:nvSpPr>
        <p:spPr bwMode="auto">
          <a:xfrm>
            <a:off x="7618178" y="5120939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46" name="AutoShape 31"/>
          <p:cNvSpPr>
            <a:spLocks noChangeArrowheads="1"/>
          </p:cNvSpPr>
          <p:nvPr/>
        </p:nvSpPr>
        <p:spPr bwMode="auto">
          <a:xfrm>
            <a:off x="6547613" y="4693037"/>
            <a:ext cx="492125" cy="234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aseline="0" dirty="0" smtClean="0">
                <a:solidFill>
                  <a:schemeClr val="hlink"/>
                </a:solidFill>
              </a:rPr>
              <a:t>OR</a:t>
            </a:r>
            <a:endParaRPr lang="en-US" sz="1200" baseline="0" dirty="0">
              <a:solidFill>
                <a:schemeClr val="hlink"/>
              </a:solidFill>
            </a:endParaRPr>
          </a:p>
        </p:txBody>
      </p:sp>
      <p:sp>
        <p:nvSpPr>
          <p:cNvPr id="147" name="Line 40"/>
          <p:cNvSpPr>
            <a:spLocks noChangeShapeType="1"/>
          </p:cNvSpPr>
          <p:nvPr/>
        </p:nvSpPr>
        <p:spPr bwMode="auto">
          <a:xfrm flipH="1">
            <a:off x="6547613" y="4894649"/>
            <a:ext cx="106362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Line 41"/>
          <p:cNvSpPr>
            <a:spLocks noChangeShapeType="1"/>
          </p:cNvSpPr>
          <p:nvPr/>
        </p:nvSpPr>
        <p:spPr bwMode="auto">
          <a:xfrm>
            <a:off x="6934963" y="4894649"/>
            <a:ext cx="1047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9"/>
          <p:cNvSpPr>
            <a:spLocks noChangeArrowheads="1"/>
          </p:cNvSpPr>
          <p:nvPr/>
        </p:nvSpPr>
        <p:spPr bwMode="auto">
          <a:xfrm>
            <a:off x="6413688" y="5121667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50" name="Rectangle 50"/>
          <p:cNvSpPr>
            <a:spLocks noChangeArrowheads="1"/>
          </p:cNvSpPr>
          <p:nvPr/>
        </p:nvSpPr>
        <p:spPr bwMode="auto">
          <a:xfrm>
            <a:off x="6945500" y="5121667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200" i="1" baseline="0">
                <a:solidFill>
                  <a:schemeClr val="hlink"/>
                </a:solidFill>
              </a:rPr>
              <a:t>x</a:t>
            </a:r>
            <a:r>
              <a:rPr lang="en-US" sz="1200" i="1" baseline="-25000">
                <a:solidFill>
                  <a:schemeClr val="hlink"/>
                </a:solidFill>
              </a:rPr>
              <a:t>5</a:t>
            </a:r>
          </a:p>
        </p:txBody>
      </p:sp>
      <p:cxnSp>
        <p:nvCxnSpPr>
          <p:cNvPr id="151" name="AutoShape 35"/>
          <p:cNvCxnSpPr>
            <a:cxnSpLocks noChangeShapeType="1"/>
            <a:endCxn id="146" idx="0"/>
          </p:cNvCxnSpPr>
          <p:nvPr/>
        </p:nvCxnSpPr>
        <p:spPr bwMode="auto">
          <a:xfrm>
            <a:off x="6272273" y="4554202"/>
            <a:ext cx="521403" cy="1388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18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"/>
            <a:ext cx="8513618" cy="1143000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accent2">
                    <a:lumMod val="75000"/>
                  </a:schemeClr>
                </a:solidFill>
              </a:rPr>
              <a:t>Yet more simple functions</a:t>
            </a:r>
            <a:endParaRPr lang="en-US" sz="3800" dirty="0"/>
          </a:p>
        </p:txBody>
      </p:sp>
      <p:sp>
        <p:nvSpPr>
          <p:cNvPr id="85" name="TextBox 84"/>
          <p:cNvSpPr txBox="1"/>
          <p:nvPr/>
        </p:nvSpPr>
        <p:spPr>
          <a:xfrm>
            <a:off x="619124" y="4701820"/>
            <a:ext cx="526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Intersections of </a:t>
            </a:r>
            <a:r>
              <a:rPr lang="en-US" sz="2800" dirty="0" err="1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halfspaces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96" name="Line 6"/>
          <p:cNvSpPr>
            <a:spLocks noChangeShapeType="1"/>
          </p:cNvSpPr>
          <p:nvPr/>
        </p:nvSpPr>
        <p:spPr bwMode="auto">
          <a:xfrm>
            <a:off x="6392400" y="4956455"/>
            <a:ext cx="1966913" cy="974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7"/>
          <p:cNvSpPr>
            <a:spLocks noChangeShapeType="1"/>
          </p:cNvSpPr>
          <p:nvPr/>
        </p:nvSpPr>
        <p:spPr bwMode="auto">
          <a:xfrm>
            <a:off x="7189325" y="4645305"/>
            <a:ext cx="561975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 Box 8"/>
          <p:cNvSpPr txBox="1">
            <a:spLocks noChangeArrowheads="1"/>
          </p:cNvSpPr>
          <p:nvPr/>
        </p:nvSpPr>
        <p:spPr bwMode="auto">
          <a:xfrm>
            <a:off x="7160750" y="509139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29" name="Text Box 10"/>
          <p:cNvSpPr txBox="1">
            <a:spLocks noChangeArrowheads="1"/>
          </p:cNvSpPr>
          <p:nvPr/>
        </p:nvSpPr>
        <p:spPr bwMode="auto">
          <a:xfrm>
            <a:off x="6721013" y="4865968"/>
            <a:ext cx="32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6786100" y="4734205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6440025" y="4656418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baseline="0">
                <a:solidFill>
                  <a:srgbClr val="FF3300"/>
                </a:solidFill>
                <a:latin typeface="Times New Roman" pitchFamily="-107" charset="0"/>
              </a:rPr>
              <a:t>+</a:t>
            </a:r>
            <a:endParaRPr lang="en-US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40" name="Rectangle 13"/>
          <p:cNvSpPr>
            <a:spLocks noChangeArrowheads="1"/>
          </p:cNvSpPr>
          <p:nvPr/>
        </p:nvSpPr>
        <p:spPr bwMode="auto">
          <a:xfrm>
            <a:off x="6392400" y="505805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  <a:endParaRPr lang="en-US" sz="2400" baseline="0">
              <a:solidFill>
                <a:srgbClr val="FF3300"/>
              </a:solidFill>
              <a:latin typeface="Times New Roman" pitchFamily="-107" charset="0"/>
            </a:endParaRPr>
          </a:p>
        </p:txBody>
      </p:sp>
      <p:sp>
        <p:nvSpPr>
          <p:cNvPr id="141" name="Rectangle 14"/>
          <p:cNvSpPr>
            <a:spLocks noChangeArrowheads="1"/>
          </p:cNvSpPr>
          <p:nvPr/>
        </p:nvSpPr>
        <p:spPr bwMode="auto">
          <a:xfrm>
            <a:off x="6327313" y="531205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42" name="Rectangle 15"/>
          <p:cNvSpPr>
            <a:spLocks noChangeArrowheads="1"/>
          </p:cNvSpPr>
          <p:nvPr/>
        </p:nvSpPr>
        <p:spPr bwMode="auto">
          <a:xfrm>
            <a:off x="6671800" y="518188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43" name="Rectangle 16"/>
          <p:cNvSpPr>
            <a:spLocks noChangeArrowheads="1"/>
          </p:cNvSpPr>
          <p:nvPr/>
        </p:nvSpPr>
        <p:spPr bwMode="auto">
          <a:xfrm>
            <a:off x="7719550" y="531205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44" name="Rectangle 17"/>
          <p:cNvSpPr>
            <a:spLocks noChangeArrowheads="1"/>
          </p:cNvSpPr>
          <p:nvPr/>
        </p:nvSpPr>
        <p:spPr bwMode="auto">
          <a:xfrm>
            <a:off x="7195675" y="531205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45" name="Rectangle 18"/>
          <p:cNvSpPr>
            <a:spLocks noChangeArrowheads="1"/>
          </p:cNvSpPr>
          <p:nvPr/>
        </p:nvSpPr>
        <p:spPr bwMode="auto">
          <a:xfrm>
            <a:off x="7327438" y="473420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2" name="Rectangle 19"/>
          <p:cNvSpPr>
            <a:spLocks noChangeArrowheads="1"/>
          </p:cNvSpPr>
          <p:nvPr/>
        </p:nvSpPr>
        <p:spPr bwMode="auto">
          <a:xfrm>
            <a:off x="6933738" y="531205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3" name="Rectangle 20"/>
          <p:cNvSpPr>
            <a:spLocks noChangeArrowheads="1"/>
          </p:cNvSpPr>
          <p:nvPr/>
        </p:nvSpPr>
        <p:spPr bwMode="auto">
          <a:xfrm>
            <a:off x="7309975" y="555653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 -</a:t>
            </a:r>
          </a:p>
        </p:txBody>
      </p:sp>
      <p:sp>
        <p:nvSpPr>
          <p:cNvPr id="154" name="Rectangle 21"/>
          <p:cNvSpPr>
            <a:spLocks noChangeArrowheads="1"/>
          </p:cNvSpPr>
          <p:nvPr/>
        </p:nvSpPr>
        <p:spPr bwMode="auto">
          <a:xfrm>
            <a:off x="7524288" y="540571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7771938" y="560574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6" name="Rectangle 23"/>
          <p:cNvSpPr>
            <a:spLocks noChangeArrowheads="1"/>
          </p:cNvSpPr>
          <p:nvPr/>
        </p:nvSpPr>
        <p:spPr bwMode="auto">
          <a:xfrm>
            <a:off x="7457613" y="503106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7" name="Rectangle 24"/>
          <p:cNvSpPr>
            <a:spLocks noChangeArrowheads="1"/>
          </p:cNvSpPr>
          <p:nvPr/>
        </p:nvSpPr>
        <p:spPr bwMode="auto">
          <a:xfrm>
            <a:off x="7638588" y="488184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8" name="Rectangle 25"/>
          <p:cNvSpPr>
            <a:spLocks noChangeArrowheads="1"/>
          </p:cNvSpPr>
          <p:nvPr/>
        </p:nvSpPr>
        <p:spPr bwMode="auto">
          <a:xfrm>
            <a:off x="8048163" y="518188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59" name="Rectangle 26"/>
          <p:cNvSpPr>
            <a:spLocks noChangeArrowheads="1"/>
          </p:cNvSpPr>
          <p:nvPr/>
        </p:nvSpPr>
        <p:spPr bwMode="auto">
          <a:xfrm>
            <a:off x="7070263" y="544540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sp>
        <p:nvSpPr>
          <p:cNvPr id="160" name="Line 58"/>
          <p:cNvSpPr>
            <a:spLocks noChangeShapeType="1"/>
          </p:cNvSpPr>
          <p:nvPr/>
        </p:nvSpPr>
        <p:spPr bwMode="auto">
          <a:xfrm>
            <a:off x="6736888" y="4677055"/>
            <a:ext cx="1622425" cy="102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9"/>
          <p:cNvSpPr>
            <a:spLocks noChangeArrowheads="1"/>
          </p:cNvSpPr>
          <p:nvPr/>
        </p:nvSpPr>
        <p:spPr bwMode="auto">
          <a:xfrm>
            <a:off x="6916275" y="447861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baseline="0">
                <a:solidFill>
                  <a:srgbClr val="0000FF"/>
                </a:solidFill>
                <a:latin typeface="Times New Roman" pitchFamily="-107" charset="0"/>
              </a:rPr>
              <a:t>-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199920" y="1350870"/>
            <a:ext cx="2038350" cy="1981200"/>
            <a:chOff x="6199920" y="1350870"/>
            <a:chExt cx="2038350" cy="1981200"/>
          </a:xfrm>
        </p:grpSpPr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733320" y="1427070"/>
              <a:ext cx="762000" cy="1828800"/>
            </a:xfrm>
            <a:custGeom>
              <a:avLst/>
              <a:gdLst>
                <a:gd name="T0" fmla="*/ 0 w 480"/>
                <a:gd name="T1" fmla="*/ 0 h 1152"/>
                <a:gd name="T2" fmla="*/ 2147483647 w 480"/>
                <a:gd name="T3" fmla="*/ 2147483647 h 1152"/>
                <a:gd name="T4" fmla="*/ 2147483647 w 480"/>
                <a:gd name="T5" fmla="*/ 2147483647 h 1152"/>
                <a:gd name="T6" fmla="*/ 2147483647 w 480"/>
                <a:gd name="T7" fmla="*/ 2147483647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52"/>
                <a:gd name="T14" fmla="*/ 480 w 480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52">
                  <a:moveTo>
                    <a:pt x="0" y="0"/>
                  </a:moveTo>
                  <a:cubicBezTo>
                    <a:pt x="40" y="352"/>
                    <a:pt x="80" y="704"/>
                    <a:pt x="144" y="768"/>
                  </a:cubicBezTo>
                  <a:cubicBezTo>
                    <a:pt x="208" y="832"/>
                    <a:pt x="328" y="320"/>
                    <a:pt x="384" y="384"/>
                  </a:cubicBezTo>
                  <a:cubicBezTo>
                    <a:pt x="440" y="448"/>
                    <a:pt x="460" y="800"/>
                    <a:pt x="480" y="1152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21"/>
            <p:cNvSpPr txBox="1">
              <a:spLocks noChangeArrowheads="1"/>
            </p:cNvSpPr>
            <p:nvPr/>
          </p:nvSpPr>
          <p:spPr bwMode="auto">
            <a:xfrm>
              <a:off x="7514370" y="200492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64" name="TextBox 54"/>
            <p:cNvSpPr txBox="1">
              <a:spLocks noChangeArrowheads="1"/>
            </p:cNvSpPr>
            <p:nvPr/>
          </p:nvSpPr>
          <p:spPr bwMode="auto">
            <a:xfrm>
              <a:off x="6504720" y="20049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65" name="TextBox 62"/>
            <p:cNvSpPr txBox="1">
              <a:spLocks noChangeArrowheads="1"/>
            </p:cNvSpPr>
            <p:nvPr/>
          </p:nvSpPr>
          <p:spPr bwMode="auto">
            <a:xfrm>
              <a:off x="7123845" y="1984283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66" name="TextBox 21"/>
            <p:cNvSpPr txBox="1">
              <a:spLocks noChangeArrowheads="1"/>
            </p:cNvSpPr>
            <p:nvPr/>
          </p:nvSpPr>
          <p:spPr bwMode="auto">
            <a:xfrm>
              <a:off x="7342920" y="16556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67" name="TextBox 21"/>
            <p:cNvSpPr txBox="1">
              <a:spLocks noChangeArrowheads="1"/>
            </p:cNvSpPr>
            <p:nvPr/>
          </p:nvSpPr>
          <p:spPr bwMode="auto">
            <a:xfrm>
              <a:off x="7571520" y="17318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68" name="TextBox 21"/>
            <p:cNvSpPr txBox="1">
              <a:spLocks noChangeArrowheads="1"/>
            </p:cNvSpPr>
            <p:nvPr/>
          </p:nvSpPr>
          <p:spPr bwMode="auto">
            <a:xfrm>
              <a:off x="6828570" y="220335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69" name="TextBox 21"/>
            <p:cNvSpPr txBox="1">
              <a:spLocks noChangeArrowheads="1"/>
            </p:cNvSpPr>
            <p:nvPr/>
          </p:nvSpPr>
          <p:spPr bwMode="auto">
            <a:xfrm>
              <a:off x="6733320" y="144135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0" name="TextBox 21"/>
            <p:cNvSpPr txBox="1">
              <a:spLocks noChangeArrowheads="1"/>
            </p:cNvSpPr>
            <p:nvPr/>
          </p:nvSpPr>
          <p:spPr bwMode="auto">
            <a:xfrm>
              <a:off x="6961920" y="18080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1" name="TextBox 21"/>
            <p:cNvSpPr txBox="1">
              <a:spLocks noChangeArrowheads="1"/>
            </p:cNvSpPr>
            <p:nvPr/>
          </p:nvSpPr>
          <p:spPr bwMode="auto">
            <a:xfrm>
              <a:off x="6733320" y="17318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2" name="TextBox 21"/>
            <p:cNvSpPr txBox="1">
              <a:spLocks noChangeArrowheads="1"/>
            </p:cNvSpPr>
            <p:nvPr/>
          </p:nvSpPr>
          <p:spPr bwMode="auto">
            <a:xfrm>
              <a:off x="7038120" y="15032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3" name="TextBox 21"/>
            <p:cNvSpPr txBox="1">
              <a:spLocks noChangeArrowheads="1"/>
            </p:cNvSpPr>
            <p:nvPr/>
          </p:nvSpPr>
          <p:spPr bwMode="auto">
            <a:xfrm>
              <a:off x="7438170" y="23414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4" name="TextBox 21"/>
            <p:cNvSpPr txBox="1">
              <a:spLocks noChangeArrowheads="1"/>
            </p:cNvSpPr>
            <p:nvPr/>
          </p:nvSpPr>
          <p:spPr bwMode="auto">
            <a:xfrm>
              <a:off x="7800120" y="227955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5" name="TextBox 21"/>
            <p:cNvSpPr txBox="1">
              <a:spLocks noChangeArrowheads="1"/>
            </p:cNvSpPr>
            <p:nvPr/>
          </p:nvSpPr>
          <p:spPr bwMode="auto">
            <a:xfrm>
              <a:off x="7876320" y="135087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6" name="TextBox 21"/>
            <p:cNvSpPr txBox="1">
              <a:spLocks noChangeArrowheads="1"/>
            </p:cNvSpPr>
            <p:nvPr/>
          </p:nvSpPr>
          <p:spPr bwMode="auto">
            <a:xfrm>
              <a:off x="7571520" y="273675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5C2A"/>
                  </a:solidFill>
                  <a:latin typeface="Calibri" pitchFamily="-107" charset="0"/>
                </a:rPr>
                <a:t>+</a:t>
              </a:r>
            </a:p>
          </p:txBody>
        </p:sp>
        <p:sp>
          <p:nvSpPr>
            <p:cNvPr id="177" name="TextBox 54"/>
            <p:cNvSpPr txBox="1">
              <a:spLocks noChangeArrowheads="1"/>
            </p:cNvSpPr>
            <p:nvPr/>
          </p:nvSpPr>
          <p:spPr bwMode="auto">
            <a:xfrm>
              <a:off x="6580920" y="22335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78" name="TextBox 54"/>
            <p:cNvSpPr txBox="1">
              <a:spLocks noChangeArrowheads="1"/>
            </p:cNvSpPr>
            <p:nvPr/>
          </p:nvSpPr>
          <p:spPr bwMode="auto">
            <a:xfrm>
              <a:off x="6504720" y="142707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79" name="TextBox 54"/>
            <p:cNvSpPr txBox="1">
              <a:spLocks noChangeArrowheads="1"/>
            </p:cNvSpPr>
            <p:nvPr/>
          </p:nvSpPr>
          <p:spPr bwMode="auto">
            <a:xfrm>
              <a:off x="7038120" y="22335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0" name="TextBox 54"/>
            <p:cNvSpPr txBox="1">
              <a:spLocks noChangeArrowheads="1"/>
            </p:cNvSpPr>
            <p:nvPr/>
          </p:nvSpPr>
          <p:spPr bwMode="auto">
            <a:xfrm>
              <a:off x="6885720" y="234147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1" name="TextBox 54"/>
            <p:cNvSpPr txBox="1">
              <a:spLocks noChangeArrowheads="1"/>
            </p:cNvSpPr>
            <p:nvPr/>
          </p:nvSpPr>
          <p:spPr bwMode="auto">
            <a:xfrm>
              <a:off x="6701570" y="26145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2" name="TextBox 54"/>
            <p:cNvSpPr txBox="1">
              <a:spLocks noChangeArrowheads="1"/>
            </p:cNvSpPr>
            <p:nvPr/>
          </p:nvSpPr>
          <p:spPr bwMode="auto">
            <a:xfrm>
              <a:off x="7082570" y="26907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3" name="TextBox 54"/>
            <p:cNvSpPr txBox="1">
              <a:spLocks noChangeArrowheads="1"/>
            </p:cNvSpPr>
            <p:nvPr/>
          </p:nvSpPr>
          <p:spPr bwMode="auto">
            <a:xfrm>
              <a:off x="7114320" y="24621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4" name="TextBox 54"/>
            <p:cNvSpPr txBox="1">
              <a:spLocks noChangeArrowheads="1"/>
            </p:cNvSpPr>
            <p:nvPr/>
          </p:nvSpPr>
          <p:spPr bwMode="auto">
            <a:xfrm>
              <a:off x="6352320" y="17763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5" name="TextBox 54"/>
            <p:cNvSpPr txBox="1">
              <a:spLocks noChangeArrowheads="1"/>
            </p:cNvSpPr>
            <p:nvPr/>
          </p:nvSpPr>
          <p:spPr bwMode="auto">
            <a:xfrm>
              <a:off x="6199920" y="230972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  <p:sp>
          <p:nvSpPr>
            <p:cNvPr id="186" name="TextBox 54"/>
            <p:cNvSpPr txBox="1">
              <a:spLocks noChangeArrowheads="1"/>
            </p:cNvSpPr>
            <p:nvPr/>
          </p:nvSpPr>
          <p:spPr bwMode="auto">
            <a:xfrm>
              <a:off x="6428520" y="2417670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rgbClr val="8A0000"/>
                  </a:solidFill>
                  <a:latin typeface="Helvetica" pitchFamily="-107" charset="0"/>
                </a:rPr>
                <a:t>-</a:t>
              </a:r>
            </a:p>
          </p:txBody>
        </p:sp>
      </p:grpSp>
      <p:pic>
        <p:nvPicPr>
          <p:cNvPr id="187" name="Picture 5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1691" y="3308980"/>
            <a:ext cx="3662218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TextBox 191"/>
          <p:cNvSpPr txBox="1"/>
          <p:nvPr/>
        </p:nvSpPr>
        <p:spPr>
          <a:xfrm>
            <a:off x="609600" y="1816505"/>
            <a:ext cx="5269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Low</a:t>
            </a:r>
            <a:r>
              <a:rPr lang="en-US" sz="2800" smtClean="0"/>
              <a:t>-degree </a:t>
            </a:r>
            <a:r>
              <a:rPr lang="en-US" sz="2800" dirty="0" smtClean="0"/>
              <a:t>polynomial threshold functions:</a:t>
            </a:r>
            <a:endParaRPr lang="en-US" sz="2800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18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"/>
            <a:ext cx="8513618" cy="1143000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accent2">
                    <a:lumMod val="75000"/>
                  </a:schemeClr>
                </a:solidFill>
              </a:rPr>
              <a:t>The model, more precisely</a:t>
            </a:r>
            <a:endParaRPr lang="en-US" sz="3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10" y="1293374"/>
            <a:ext cx="1029181" cy="429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72" y="1355211"/>
            <a:ext cx="2413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185" y="2462651"/>
            <a:ext cx="965200" cy="43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450" y="2821715"/>
            <a:ext cx="1054100" cy="45720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247194"/>
            <a:ext cx="8229600" cy="610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     be a fixed class of Boolean functions over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 is some unknown             . Learning  algorithm sees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samples drawn uniformly from              .  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 distribution:                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: With probability 9/10, output a sampler for a hypothesis distribution        such that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We’ll call this a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 learning algorithm for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881" y="3323940"/>
            <a:ext cx="1079500" cy="469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8895" y="5324173"/>
            <a:ext cx="32893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0685" y="4856588"/>
            <a:ext cx="381000" cy="317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29" y="6128905"/>
            <a:ext cx="241300" cy="3429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33E-F234-264A-8AAA-74E6F29A5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18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begin{document}&#10;$f(x) = $sign$(p(x_1,\dots,x_n)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248"/>
  <p:tag name="PICTUREFILESIZE" val="183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3582</Words>
  <Application>Microsoft Macintosh PowerPoint</Application>
  <PresentationFormat>On-screen Show (4:3)</PresentationFormat>
  <Paragraphs>851</Paragraphs>
  <Slides>57</Slides>
  <Notes>27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Office Theme</vt:lpstr>
      <vt:lpstr>Office Theme</vt:lpstr>
      <vt:lpstr>Learning From  Satisfying Assignments</vt:lpstr>
      <vt:lpstr>Learning Probability Distributions</vt:lpstr>
      <vt:lpstr>What do we mean by   “learn a distribution”?</vt:lpstr>
      <vt:lpstr>Previous work:  [KRRSS94]</vt:lpstr>
      <vt:lpstr>This work:  A different perspective</vt:lpstr>
      <vt:lpstr>What are “simple” functions?</vt:lpstr>
      <vt:lpstr>Simple functions, cont.</vt:lpstr>
      <vt:lpstr>Yet more simple functions</vt:lpstr>
      <vt:lpstr>The model, more precisely</vt:lpstr>
      <vt:lpstr>Relation to other learning problems</vt:lpstr>
      <vt:lpstr>Example:  Halfspaces</vt:lpstr>
      <vt:lpstr>A stronger requirement</vt:lpstr>
      <vt:lpstr>Slide 13</vt:lpstr>
      <vt:lpstr>Brief motivational digression into the real world:  language learning</vt:lpstr>
      <vt:lpstr>Our positive results</vt:lpstr>
      <vt:lpstr>Our negative results</vt:lpstr>
      <vt:lpstr>Rest of talk</vt:lpstr>
      <vt:lpstr>Learning halfspace distributions</vt:lpstr>
      <vt:lpstr>Let’s fantasize</vt:lpstr>
      <vt:lpstr>Approximate sampling  for halfspaces</vt:lpstr>
      <vt:lpstr>A potentially easier case…?</vt:lpstr>
      <vt:lpstr>Halfspaces: the high-density case</vt:lpstr>
      <vt:lpstr>First Ingredient for the  high-density case:  SQ</vt:lpstr>
      <vt:lpstr>SQ learning for halfspaces</vt:lpstr>
      <vt:lpstr>The high-density case:  first step</vt:lpstr>
      <vt:lpstr>The high-density case:  first step</vt:lpstr>
      <vt:lpstr>Handling the high-density case</vt:lpstr>
      <vt:lpstr>Ingredient #2: Hypothesis testing</vt:lpstr>
      <vt:lpstr>Distribution hypothesis testing</vt:lpstr>
      <vt:lpstr>Distribution hypothesis testing, cont.</vt:lpstr>
      <vt:lpstr>Recap</vt:lpstr>
      <vt:lpstr>Low density case: A new ingredient</vt:lpstr>
      <vt:lpstr>Densifier illustration</vt:lpstr>
      <vt:lpstr>Low-density case (cont.)</vt:lpstr>
      <vt:lpstr>How does it work?</vt:lpstr>
      <vt:lpstr>A picture of one stage</vt:lpstr>
      <vt:lpstr>How it works, cont.</vt:lpstr>
      <vt:lpstr>Recap:  a general method</vt:lpstr>
      <vt:lpstr>Back to halfspaces:  what have we got?</vt:lpstr>
      <vt:lpstr>A densifier for halfspaces</vt:lpstr>
      <vt:lpstr>Getting a densifier for halfspaces</vt:lpstr>
      <vt:lpstr>Towards a densifier for halfspaces</vt:lpstr>
      <vt:lpstr>Online learning as a two-player game</vt:lpstr>
      <vt:lpstr>Guarantee of the game</vt:lpstr>
      <vt:lpstr>Using the online learner</vt:lpstr>
      <vt:lpstr>Why is the simulation correct?</vt:lpstr>
      <vt:lpstr>Finishing the algorithm</vt:lpstr>
      <vt:lpstr>DNFs</vt:lpstr>
      <vt:lpstr>Sketch of the densifier for DNFs</vt:lpstr>
      <vt:lpstr>SQ learning for DNFs</vt:lpstr>
      <vt:lpstr>Hardness results</vt:lpstr>
      <vt:lpstr>Secure signature schemes</vt:lpstr>
      <vt:lpstr>Connection with our problem</vt:lpstr>
      <vt:lpstr>Slide 54</vt:lpstr>
      <vt:lpstr>Slide 55</vt:lpstr>
      <vt:lpstr>Summary of talk</vt:lpstr>
      <vt:lpstr>Slide 57</vt:lpstr>
    </vt:vector>
  </TitlesOfParts>
  <Company>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approximate uniform generation</dc:title>
  <dc:creator>Anindya De</dc:creator>
  <cp:lastModifiedBy>Jenny Lin</cp:lastModifiedBy>
  <cp:revision>988</cp:revision>
  <dcterms:created xsi:type="dcterms:W3CDTF">2013-12-05T14:37:53Z</dcterms:created>
  <dcterms:modified xsi:type="dcterms:W3CDTF">2013-12-06T03:43:12Z</dcterms:modified>
</cp:coreProperties>
</file>