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fntdata" ContentType="application/x-fontdata"/>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ink/ink1.xml" ContentType="application/inkml+xml"/>
  <Override PartName="/ppt/notesSlides/notesSlide25.xml" ContentType="application/vnd.openxmlformats-officedocument.presentationml.notesSlide+xml"/>
  <Override PartName="/ppt/ink/ink2.xml" ContentType="application/inkml+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p:sldMasterIdLst>
    <p:sldMasterId id="2147483648" r:id="rId1"/>
  </p:sldMasterIdLst>
  <p:notesMasterIdLst>
    <p:notesMasterId r:id="rId30"/>
  </p:notesMasterIdLst>
  <p:handoutMasterIdLst>
    <p:handoutMasterId r:id="rId31"/>
  </p:handoutMasterIdLst>
  <p:sldIdLst>
    <p:sldId id="492" r:id="rId2"/>
    <p:sldId id="539" r:id="rId3"/>
    <p:sldId id="604" r:id="rId4"/>
    <p:sldId id="615" r:id="rId5"/>
    <p:sldId id="617" r:id="rId6"/>
    <p:sldId id="612" r:id="rId7"/>
    <p:sldId id="613" r:id="rId8"/>
    <p:sldId id="605" r:id="rId9"/>
    <p:sldId id="551" r:id="rId10"/>
    <p:sldId id="583" r:id="rId11"/>
    <p:sldId id="542" r:id="rId12"/>
    <p:sldId id="590" r:id="rId13"/>
    <p:sldId id="591" r:id="rId14"/>
    <p:sldId id="543" r:id="rId15"/>
    <p:sldId id="607" r:id="rId16"/>
    <p:sldId id="608" r:id="rId17"/>
    <p:sldId id="609" r:id="rId18"/>
    <p:sldId id="557" r:id="rId19"/>
    <p:sldId id="562" r:id="rId20"/>
    <p:sldId id="575" r:id="rId21"/>
    <p:sldId id="576" r:id="rId22"/>
    <p:sldId id="594" r:id="rId23"/>
    <p:sldId id="598" r:id="rId24"/>
    <p:sldId id="599" r:id="rId25"/>
    <p:sldId id="603" r:id="rId26"/>
    <p:sldId id="600" r:id="rId27"/>
    <p:sldId id="573" r:id="rId28"/>
    <p:sldId id="572" r:id="rId29"/>
  </p:sldIdLst>
  <p:sldSz cx="9144000" cy="6858000" type="screen4x3"/>
  <p:notesSz cx="6858000" cy="9296400"/>
  <p:embeddedFontLst>
    <p:embeddedFont>
      <p:font typeface="Cambria Math" panose="02040503050406030204" pitchFamily="18" charset="0"/>
      <p:regular r:id="rId32"/>
    </p:embeddedFont>
    <p:embeddedFont>
      <p:font typeface="Calibri" panose="020F0502020204030204" pitchFamily="34" charset="0"/>
      <p:regular r:id="rId33"/>
      <p:bold r:id="rId34"/>
      <p:italic r:id="rId35"/>
      <p:boldItalic r:id="rId36"/>
    </p:embeddedFont>
    <p:embeddedFont>
      <p:font typeface="Comic Sans MS" panose="030F0702030302020204" pitchFamily="66" charset="0"/>
      <p:regular r:id="rId37"/>
      <p:bold r:id="rId38"/>
    </p:embeddedFont>
  </p:embeddedFontLst>
  <p:custDataLst>
    <p:tags r:id="rId39"/>
  </p:custDataLst>
  <p:defaultTextStyle>
    <a:defPPr>
      <a:defRPr lang="en-US"/>
    </a:defPPr>
    <a:lvl1pPr algn="l" rtl="0" fontAlgn="base">
      <a:spcBef>
        <a:spcPct val="0"/>
      </a:spcBef>
      <a:spcAft>
        <a:spcPct val="0"/>
      </a:spcAft>
      <a:defRPr sz="2000" i="1" kern="1200">
        <a:solidFill>
          <a:schemeClr val="tx1"/>
        </a:solidFill>
        <a:latin typeface="Times New Roman" pitchFamily="18" charset="0"/>
        <a:ea typeface="+mn-ea"/>
        <a:cs typeface="+mn-cs"/>
      </a:defRPr>
    </a:lvl1pPr>
    <a:lvl2pPr marL="457200" algn="l" rtl="0" fontAlgn="base">
      <a:spcBef>
        <a:spcPct val="0"/>
      </a:spcBef>
      <a:spcAft>
        <a:spcPct val="0"/>
      </a:spcAft>
      <a:defRPr sz="2000" i="1" kern="1200">
        <a:solidFill>
          <a:schemeClr val="tx1"/>
        </a:solidFill>
        <a:latin typeface="Times New Roman" pitchFamily="18" charset="0"/>
        <a:ea typeface="+mn-ea"/>
        <a:cs typeface="+mn-cs"/>
      </a:defRPr>
    </a:lvl2pPr>
    <a:lvl3pPr marL="914400" algn="l" rtl="0" fontAlgn="base">
      <a:spcBef>
        <a:spcPct val="0"/>
      </a:spcBef>
      <a:spcAft>
        <a:spcPct val="0"/>
      </a:spcAft>
      <a:defRPr sz="2000" i="1" kern="1200">
        <a:solidFill>
          <a:schemeClr val="tx1"/>
        </a:solidFill>
        <a:latin typeface="Times New Roman" pitchFamily="18" charset="0"/>
        <a:ea typeface="+mn-ea"/>
        <a:cs typeface="+mn-cs"/>
      </a:defRPr>
    </a:lvl3pPr>
    <a:lvl4pPr marL="1371600" algn="l" rtl="0" fontAlgn="base">
      <a:spcBef>
        <a:spcPct val="0"/>
      </a:spcBef>
      <a:spcAft>
        <a:spcPct val="0"/>
      </a:spcAft>
      <a:defRPr sz="2000" i="1" kern="1200">
        <a:solidFill>
          <a:schemeClr val="tx1"/>
        </a:solidFill>
        <a:latin typeface="Times New Roman" pitchFamily="18" charset="0"/>
        <a:ea typeface="+mn-ea"/>
        <a:cs typeface="+mn-cs"/>
      </a:defRPr>
    </a:lvl4pPr>
    <a:lvl5pPr marL="1828800" algn="l" rtl="0" fontAlgn="base">
      <a:spcBef>
        <a:spcPct val="0"/>
      </a:spcBef>
      <a:spcAft>
        <a:spcPct val="0"/>
      </a:spcAft>
      <a:defRPr sz="2000" i="1" kern="1200">
        <a:solidFill>
          <a:schemeClr val="tx1"/>
        </a:solidFill>
        <a:latin typeface="Times New Roman" pitchFamily="18" charset="0"/>
        <a:ea typeface="+mn-ea"/>
        <a:cs typeface="+mn-cs"/>
      </a:defRPr>
    </a:lvl5pPr>
    <a:lvl6pPr marL="2286000" algn="l" defTabSz="914400" rtl="0" eaLnBrk="1" latinLnBrk="0" hangingPunct="1">
      <a:defRPr sz="2000" i="1" kern="1200">
        <a:solidFill>
          <a:schemeClr val="tx1"/>
        </a:solidFill>
        <a:latin typeface="Times New Roman" pitchFamily="18" charset="0"/>
        <a:ea typeface="+mn-ea"/>
        <a:cs typeface="+mn-cs"/>
      </a:defRPr>
    </a:lvl6pPr>
    <a:lvl7pPr marL="2743200" algn="l" defTabSz="914400" rtl="0" eaLnBrk="1" latinLnBrk="0" hangingPunct="1">
      <a:defRPr sz="2000" i="1" kern="1200">
        <a:solidFill>
          <a:schemeClr val="tx1"/>
        </a:solidFill>
        <a:latin typeface="Times New Roman" pitchFamily="18" charset="0"/>
        <a:ea typeface="+mn-ea"/>
        <a:cs typeface="+mn-cs"/>
      </a:defRPr>
    </a:lvl7pPr>
    <a:lvl8pPr marL="3200400" algn="l" defTabSz="914400" rtl="0" eaLnBrk="1" latinLnBrk="0" hangingPunct="1">
      <a:defRPr sz="2000" i="1" kern="1200">
        <a:solidFill>
          <a:schemeClr val="tx1"/>
        </a:solidFill>
        <a:latin typeface="Times New Roman" pitchFamily="18" charset="0"/>
        <a:ea typeface="+mn-ea"/>
        <a:cs typeface="+mn-cs"/>
      </a:defRPr>
    </a:lvl8pPr>
    <a:lvl9pPr marL="3657600" algn="l" defTabSz="914400" rtl="0" eaLnBrk="1" latinLnBrk="0" hangingPunct="1">
      <a:defRPr sz="2000" i="1"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042">
          <p15:clr>
            <a:srgbClr val="A4A3A4"/>
          </p15:clr>
        </p15:guide>
        <p15:guide id="2" pos="2880">
          <p15:clr>
            <a:srgbClr val="A4A3A4"/>
          </p15:clr>
        </p15:guide>
      </p15:sldGuideLst>
    </p:ext>
    <p:ext uri="{2D200454-40CA-4A62-9FC3-DE9A4176ACB9}">
      <p15:notesGuideLst xmlns:p15="http://schemas.microsoft.com/office/powerpoint/2012/main">
        <p15:guide id="1" orient="horz" pos="2186">
          <p15:clr>
            <a:srgbClr val="A4A3A4"/>
          </p15:clr>
        </p15:guide>
        <p15:guide id="2" pos="280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B050"/>
    <a:srgbClr val="3333CC"/>
    <a:srgbClr val="F26EEC"/>
    <a:srgbClr val="00823B"/>
    <a:srgbClr val="FFFEAB"/>
    <a:srgbClr val="990033"/>
    <a:srgbClr val="0033CC"/>
    <a:srgbClr val="000000"/>
    <a:srgbClr val="DAFDA7"/>
    <a:srgbClr val="9BBB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737" autoAdjust="0"/>
    <p:restoredTop sz="88330" autoAdjust="0"/>
  </p:normalViewPr>
  <p:slideViewPr>
    <p:cSldViewPr snapToGrid="0" snapToObjects="1">
      <p:cViewPr varScale="1">
        <p:scale>
          <a:sx n="72" d="100"/>
          <a:sy n="72" d="100"/>
        </p:scale>
        <p:origin x="1278" y="72"/>
      </p:cViewPr>
      <p:guideLst>
        <p:guide orient="horz" pos="2042"/>
        <p:guide pos="2880"/>
      </p:guideLst>
    </p:cSldViewPr>
  </p:slideViewPr>
  <p:outlineViewPr>
    <p:cViewPr>
      <p:scale>
        <a:sx n="33" d="100"/>
        <a:sy n="33" d="100"/>
      </p:scale>
      <p:origin x="0" y="-2616"/>
    </p:cViewPr>
  </p:outlineViewPr>
  <p:notesTextViewPr>
    <p:cViewPr>
      <p:scale>
        <a:sx n="100" d="100"/>
        <a:sy n="100" d="100"/>
      </p:scale>
      <p:origin x="0" y="-1056"/>
    </p:cViewPr>
  </p:notesTextViewPr>
  <p:sorterViewPr>
    <p:cViewPr>
      <p:scale>
        <a:sx n="66" d="100"/>
        <a:sy n="66" d="100"/>
      </p:scale>
      <p:origin x="0" y="0"/>
    </p:cViewPr>
  </p:sorterViewPr>
  <p:notesViewPr>
    <p:cSldViewPr snapToGrid="0" snapToObjects="1">
      <p:cViewPr varScale="1">
        <p:scale>
          <a:sx n="56" d="100"/>
          <a:sy n="56" d="100"/>
        </p:scale>
        <p:origin x="-1542" y="-96"/>
      </p:cViewPr>
      <p:guideLst>
        <p:guide orient="horz" pos="2186"/>
        <p:guide pos="2806"/>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gs" Target="tags/tag1.xml"/><Relationship Id="rId21" Type="http://schemas.openxmlformats.org/officeDocument/2006/relationships/slide" Target="slides/slide20.xml"/><Relationship Id="rId34" Type="http://schemas.openxmlformats.org/officeDocument/2006/relationships/font" Target="fonts/font3.fntdata"/><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4.fntdata"/><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font" Target="fonts/font7.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98344176"/>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1280" units="cm"/>
          <inkml:channel name="Y" type="integer" max="800" units="cm"/>
        </inkml:traceFormat>
        <inkml:channelProperties>
          <inkml:channelProperty channel="X" name="resolution" value="28.31858" units="1/cm"/>
          <inkml:channelProperty channel="Y" name="resolution" value="28.36879" units="1/cm"/>
        </inkml:channelProperties>
      </inkml:inkSource>
      <inkml:timestamp xml:id="ts0" timeString="2012-10-22T01:52:19.168"/>
    </inkml:context>
    <inkml:brush xml:id="br0">
      <inkml:brushProperty name="width" value="0.08333" units="cm"/>
      <inkml:brushProperty name="height" value="0.08333" units="cm"/>
      <inkml:brushProperty name="color" value="#3165BB"/>
      <inkml:brushProperty name="fitToCurve" value="1"/>
    </inkml:brush>
  </inkml:definitions>
  <inkml:trace contextRef="#ctx0" brushRef="#br0">0 0</inkml:trace>
</inkml:ink>
</file>

<file path=ppt/ink/ink2.xml><?xml version="1.0" encoding="utf-8"?>
<inkml:ink xmlns:inkml="http://www.w3.org/2003/InkML">
  <inkml:definitions>
    <inkml:context xml:id="ctx0">
      <inkml:inkSource xml:id="inkSrc0">
        <inkml:traceFormat>
          <inkml:channel name="X" type="integer" max="1280" units="cm"/>
          <inkml:channel name="Y" type="integer" max="800" units="cm"/>
        </inkml:traceFormat>
        <inkml:channelProperties>
          <inkml:channelProperty channel="X" name="resolution" value="28.31858" units="1/cm"/>
          <inkml:channelProperty channel="Y" name="resolution" value="28.36879" units="1/cm"/>
        </inkml:channelProperties>
      </inkml:inkSource>
      <inkml:timestamp xml:id="ts0" timeString="2012-10-22T01:52:19.168"/>
    </inkml:context>
    <inkml:brush xml:id="br0">
      <inkml:brushProperty name="width" value="0.08333" units="cm"/>
      <inkml:brushProperty name="height" value="0.08333" units="cm"/>
      <inkml:brushProperty name="color" value="#3165BB"/>
      <inkml:brushProperty name="fitToCurve" value="1"/>
    </inkml:brush>
  </inkml:definitions>
  <inkml:trace contextRef="#ctx0" brushRef="#br0">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1607"/>
            <a:ext cx="2971182" cy="465946"/>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defTabSz="949325" eaLnBrk="0" hangingPunct="0">
              <a:defRPr sz="1000"/>
            </a:lvl1pPr>
          </a:lstStyle>
          <a:p>
            <a:endParaRPr lang="en-US"/>
          </a:p>
        </p:txBody>
      </p:sp>
      <p:sp>
        <p:nvSpPr>
          <p:cNvPr id="2051" name="Rectangle 3"/>
          <p:cNvSpPr>
            <a:spLocks noGrp="1" noChangeArrowheads="1"/>
          </p:cNvSpPr>
          <p:nvPr>
            <p:ph type="dt" idx="1"/>
          </p:nvPr>
        </p:nvSpPr>
        <p:spPr bwMode="auto">
          <a:xfrm>
            <a:off x="3886820" y="-1607"/>
            <a:ext cx="2971181" cy="465946"/>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defTabSz="949325" eaLnBrk="0" hangingPunct="0">
              <a:defRPr sz="1000"/>
            </a:lvl1pPr>
          </a:lstStyle>
          <a:p>
            <a:endParaRPr lang="en-US"/>
          </a:p>
        </p:txBody>
      </p:sp>
      <p:sp>
        <p:nvSpPr>
          <p:cNvPr id="2052" name="Rectangle 4"/>
          <p:cNvSpPr>
            <a:spLocks noGrp="1" noChangeArrowheads="1"/>
          </p:cNvSpPr>
          <p:nvPr>
            <p:ph type="body" sz="quarter" idx="3"/>
          </p:nvPr>
        </p:nvSpPr>
        <p:spPr bwMode="auto">
          <a:xfrm>
            <a:off x="897077" y="616975"/>
            <a:ext cx="5029819" cy="7998182"/>
          </a:xfrm>
          <a:prstGeom prst="rect">
            <a:avLst/>
          </a:prstGeom>
          <a:noFill/>
          <a:ln w="9525">
            <a:noFill/>
            <a:miter lim="800000"/>
            <a:headEnd/>
            <a:tailEnd/>
          </a:ln>
          <a:effectLst/>
        </p:spPr>
        <p:txBody>
          <a:bodyPr vert="horz" wrap="square" lIns="93662" tIns="47625" rIns="93662" bIns="47625"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053" name="Rectangle 5"/>
          <p:cNvSpPr>
            <a:spLocks noGrp="1" noChangeArrowheads="1"/>
          </p:cNvSpPr>
          <p:nvPr>
            <p:ph type="ftr" sz="quarter" idx="4"/>
          </p:nvPr>
        </p:nvSpPr>
        <p:spPr bwMode="auto">
          <a:xfrm>
            <a:off x="0" y="8832063"/>
            <a:ext cx="2971182" cy="465945"/>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defTabSz="949325" eaLnBrk="0" hangingPunct="0">
              <a:defRPr sz="1000"/>
            </a:lvl1pPr>
          </a:lstStyle>
          <a:p>
            <a:endParaRPr lang="en-US"/>
          </a:p>
        </p:txBody>
      </p:sp>
      <p:sp>
        <p:nvSpPr>
          <p:cNvPr id="2054" name="Rectangle 6"/>
          <p:cNvSpPr>
            <a:spLocks noGrp="1" noChangeArrowheads="1"/>
          </p:cNvSpPr>
          <p:nvPr>
            <p:ph type="sldNum" sz="quarter" idx="5"/>
          </p:nvPr>
        </p:nvSpPr>
        <p:spPr bwMode="auto">
          <a:xfrm>
            <a:off x="3886820" y="8832063"/>
            <a:ext cx="2971181" cy="465945"/>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defTabSz="949325" eaLnBrk="0" hangingPunct="0">
              <a:defRPr sz="1000"/>
            </a:lvl1pPr>
          </a:lstStyle>
          <a:p>
            <a:fld id="{4042CD27-6226-4093-970C-D796AF6B4BF6}" type="slidenum">
              <a:rPr lang="en-US"/>
              <a:pPr/>
              <a:t>‹#›</a:t>
            </a:fld>
            <a:endParaRPr lang="en-US"/>
          </a:p>
        </p:txBody>
      </p:sp>
    </p:spTree>
    <p:extLst>
      <p:ext uri="{BB962C8B-B14F-4D97-AF65-F5344CB8AC3E}">
        <p14:creationId xmlns:p14="http://schemas.microsoft.com/office/powerpoint/2010/main" val="917595767"/>
      </p:ext>
    </p:extLst>
  </p:cSld>
  <p:clrMap bg1="lt1" tx1="dk1" bg2="lt2" tx2="dk2" accent1="accent1" accent2="accent2" accent3="accent3" accent4="accent4" accent5="accent5" accent6="accent6" hlink="hlink" folHlink="folHlink"/>
  <p:notesStyle>
    <a:lvl1pPr algn="l" defTabSz="949325" rtl="0" fontAlgn="base">
      <a:spcBef>
        <a:spcPct val="30000"/>
      </a:spcBef>
      <a:spcAft>
        <a:spcPct val="0"/>
      </a:spcAft>
      <a:defRPr kern="1200">
        <a:solidFill>
          <a:schemeClr val="tx1"/>
        </a:solidFill>
        <a:latin typeface="Times New Roman" pitchFamily="18" charset="0"/>
        <a:ea typeface="+mn-ea"/>
        <a:cs typeface="+mn-cs"/>
      </a:defRPr>
    </a:lvl1pPr>
    <a:lvl2pPr marL="466725" algn="l" defTabSz="949325" rtl="0" fontAlgn="base">
      <a:spcBef>
        <a:spcPct val="30000"/>
      </a:spcBef>
      <a:spcAft>
        <a:spcPct val="0"/>
      </a:spcAft>
      <a:defRPr sz="1200" kern="1200">
        <a:solidFill>
          <a:schemeClr val="tx1"/>
        </a:solidFill>
        <a:latin typeface="Times New Roman" pitchFamily="18" charset="0"/>
        <a:ea typeface="+mn-ea"/>
        <a:cs typeface="+mn-cs"/>
      </a:defRPr>
    </a:lvl2pPr>
    <a:lvl3pPr marL="931863" algn="l" defTabSz="949325" rtl="0" fontAlgn="base">
      <a:spcBef>
        <a:spcPct val="30000"/>
      </a:spcBef>
      <a:spcAft>
        <a:spcPct val="0"/>
      </a:spcAft>
      <a:defRPr sz="1200" kern="1200">
        <a:solidFill>
          <a:schemeClr val="tx1"/>
        </a:solidFill>
        <a:latin typeface="Times New Roman" pitchFamily="18" charset="0"/>
        <a:ea typeface="+mn-ea"/>
        <a:cs typeface="+mn-cs"/>
      </a:defRPr>
    </a:lvl3pPr>
    <a:lvl4pPr marL="1398588" algn="l" defTabSz="949325" rtl="0" fontAlgn="base">
      <a:spcBef>
        <a:spcPct val="30000"/>
      </a:spcBef>
      <a:spcAft>
        <a:spcPct val="0"/>
      </a:spcAft>
      <a:defRPr sz="1200" kern="1200">
        <a:solidFill>
          <a:schemeClr val="tx1"/>
        </a:solidFill>
        <a:latin typeface="Times New Roman" pitchFamily="18" charset="0"/>
        <a:ea typeface="+mn-ea"/>
        <a:cs typeface="+mn-cs"/>
      </a:defRPr>
    </a:lvl4pPr>
    <a:lvl5pPr marL="1863725" algn="l" defTabSz="949325" rtl="0" fontAlgn="base">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a:spLocks noGrp="1" noChangeArrowheads="1"/>
          </p:cNvSpPr>
          <p:nvPr>
            <p:ph type="sldNum" sz="quarter" idx="5"/>
          </p:nvPr>
        </p:nvSpPr>
        <p:spPr>
          <a:ln/>
        </p:spPr>
        <p:txBody>
          <a:bodyPr/>
          <a:lstStyle/>
          <a:p>
            <a:fld id="{91DDA825-64DB-4590-9344-06C1AB1E7F1A}" type="slidenum">
              <a:rPr lang="en-US"/>
              <a:pPr/>
              <a:t>1</a:t>
            </a:fld>
            <a:endParaRPr lang="en-US"/>
          </a:p>
        </p:txBody>
      </p:sp>
      <p:sp>
        <p:nvSpPr>
          <p:cNvPr id="5122" name="Rectangle 2"/>
          <p:cNvSpPr>
            <a:spLocks noGrp="1" noRot="1" noChangeAspect="1" noChangeArrowheads="1" noTextEdit="1"/>
          </p:cNvSpPr>
          <p:nvPr>
            <p:ph type="sldImg"/>
          </p:nvPr>
        </p:nvSpPr>
        <p:spPr bwMode="auto">
          <a:xfrm>
            <a:off x="1112838" y="701675"/>
            <a:ext cx="4632325" cy="3475038"/>
          </a:xfrm>
          <a:prstGeom prst="rect">
            <a:avLst/>
          </a:prstGeom>
          <a:noFill/>
          <a:ln w="12700">
            <a:solidFill>
              <a:schemeClr val="tx1"/>
            </a:solidFill>
            <a:miter lim="800000"/>
            <a:headEnd/>
            <a:tailEnd/>
          </a:ln>
        </p:spPr>
      </p:sp>
      <p:sp>
        <p:nvSpPr>
          <p:cNvPr id="5123" name="Rectangle 3"/>
          <p:cNvSpPr>
            <a:spLocks noGrp="1" noChangeArrowheads="1"/>
          </p:cNvSpPr>
          <p:nvPr>
            <p:ph type="body" idx="1"/>
          </p:nvPr>
        </p:nvSpPr>
        <p:spPr>
          <a:ln/>
        </p:spPr>
        <p:txBody>
          <a:bodyPr/>
          <a:lstStyle/>
          <a:p>
            <a:endParaRPr lang="en-US" dirty="0"/>
          </a:p>
        </p:txBody>
      </p:sp>
    </p:spTree>
    <p:extLst>
      <p:ext uri="{BB962C8B-B14F-4D97-AF65-F5344CB8AC3E}">
        <p14:creationId xmlns:p14="http://schemas.microsoft.com/office/powerpoint/2010/main" val="29338724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4900" y="696913"/>
            <a:ext cx="4648200" cy="3487737"/>
          </a:xfrm>
          <a:prstGeom prst="rect">
            <a:avLst/>
          </a:prstGeom>
          <a:noFill/>
          <a:ln w="12700">
            <a:solidFill>
              <a:prstClr val="black"/>
            </a:solidFill>
          </a:ln>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042CD27-6226-4093-970C-D796AF6B4BF6}" type="slidenum">
              <a:rPr lang="en-US" smtClean="0"/>
              <a:pPr/>
              <a:t>11</a:t>
            </a:fld>
            <a:endParaRPr lang="en-US"/>
          </a:p>
        </p:txBody>
      </p:sp>
    </p:spTree>
    <p:extLst>
      <p:ext uri="{BB962C8B-B14F-4D97-AF65-F5344CB8AC3E}">
        <p14:creationId xmlns:p14="http://schemas.microsoft.com/office/powerpoint/2010/main" val="38882837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4900" y="696913"/>
            <a:ext cx="4648200" cy="3487737"/>
          </a:xfrm>
          <a:prstGeom prst="rect">
            <a:avLst/>
          </a:prstGeom>
          <a:noFill/>
          <a:ln w="12700">
            <a:solidFill>
              <a:prstClr val="black"/>
            </a:solidFill>
          </a:ln>
        </p:spPr>
      </p:sp>
      <p:sp>
        <p:nvSpPr>
          <p:cNvPr id="3" name="Notes Placeholder 2"/>
          <p:cNvSpPr>
            <a:spLocks noGrp="1"/>
          </p:cNvSpPr>
          <p:nvPr>
            <p:ph type="body" idx="1"/>
          </p:nvPr>
        </p:nvSpPr>
        <p:spPr/>
        <p:txBody>
          <a:bodyPr/>
          <a:lstStyle/>
          <a:p>
            <a:pPr marL="0" marR="0" indent="0" algn="l" defTabSz="949325" rtl="0" eaLnBrk="1" fontAlgn="base" latinLnBrk="0" hangingPunct="1">
              <a:lnSpc>
                <a:spcPct val="100000"/>
              </a:lnSpc>
              <a:spcBef>
                <a:spcPct val="30000"/>
              </a:spcBef>
              <a:spcAft>
                <a:spcPct val="0"/>
              </a:spcAft>
              <a:buClrTx/>
              <a:buSzTx/>
              <a:buFontTx/>
              <a:buNone/>
              <a:tabLst/>
              <a:defRPr/>
            </a:pPr>
            <a:r>
              <a:rPr lang="en-US" smtClean="0"/>
              <a:t>Scale-free</a:t>
            </a:r>
            <a:r>
              <a:rPr lang="en-US" baseline="0" smtClean="0"/>
              <a:t> = network whose distribution follows a power law.</a:t>
            </a:r>
            <a:endParaRPr lang="en-US" smtClean="0"/>
          </a:p>
        </p:txBody>
      </p:sp>
      <p:sp>
        <p:nvSpPr>
          <p:cNvPr id="4" name="Slide Number Placeholder 3"/>
          <p:cNvSpPr>
            <a:spLocks noGrp="1"/>
          </p:cNvSpPr>
          <p:nvPr>
            <p:ph type="sldNum" sz="quarter" idx="10"/>
          </p:nvPr>
        </p:nvSpPr>
        <p:spPr/>
        <p:txBody>
          <a:bodyPr/>
          <a:lstStyle/>
          <a:p>
            <a:fld id="{4042CD27-6226-4093-970C-D796AF6B4BF6}" type="slidenum">
              <a:rPr lang="en-US" smtClean="0"/>
              <a:pPr/>
              <a:t>12</a:t>
            </a:fld>
            <a:endParaRPr lang="en-US"/>
          </a:p>
        </p:txBody>
      </p:sp>
    </p:spTree>
    <p:extLst>
      <p:ext uri="{BB962C8B-B14F-4D97-AF65-F5344CB8AC3E}">
        <p14:creationId xmlns:p14="http://schemas.microsoft.com/office/powerpoint/2010/main" val="16386524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4900" y="696913"/>
            <a:ext cx="4648200" cy="3487737"/>
          </a:xfrm>
          <a:prstGeom prst="rect">
            <a:avLst/>
          </a:prstGeom>
          <a:noFill/>
          <a:ln w="12700">
            <a:solidFill>
              <a:prstClr val="black"/>
            </a:solidFill>
          </a:ln>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042CD27-6226-4093-970C-D796AF6B4BF6}" type="slidenum">
              <a:rPr lang="en-US" smtClean="0"/>
              <a:pPr/>
              <a:t>13</a:t>
            </a:fld>
            <a:endParaRPr lang="en-US"/>
          </a:p>
        </p:txBody>
      </p:sp>
    </p:spTree>
    <p:extLst>
      <p:ext uri="{BB962C8B-B14F-4D97-AF65-F5344CB8AC3E}">
        <p14:creationId xmlns:p14="http://schemas.microsoft.com/office/powerpoint/2010/main" val="22414449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4900" y="696913"/>
            <a:ext cx="4648200" cy="3487737"/>
          </a:xfrm>
          <a:prstGeom prst="rect">
            <a:avLst/>
          </a:prstGeom>
          <a:noFill/>
          <a:ln w="12700">
            <a:solidFill>
              <a:prstClr val="black"/>
            </a:solidFill>
          </a:ln>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042CD27-6226-4093-970C-D796AF6B4BF6}" type="slidenum">
              <a:rPr lang="en-US" smtClean="0"/>
              <a:pPr/>
              <a:t>14</a:t>
            </a:fld>
            <a:endParaRPr lang="en-US"/>
          </a:p>
        </p:txBody>
      </p:sp>
    </p:spTree>
    <p:extLst>
      <p:ext uri="{BB962C8B-B14F-4D97-AF65-F5344CB8AC3E}">
        <p14:creationId xmlns:p14="http://schemas.microsoft.com/office/powerpoint/2010/main" val="32702915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4900" y="696913"/>
            <a:ext cx="4648200" cy="3487737"/>
          </a:xfrm>
          <a:prstGeom prst="rect">
            <a:avLst/>
          </a:prstGeom>
          <a:noFill/>
          <a:ln w="12700">
            <a:solidFill>
              <a:prstClr val="black"/>
            </a:solidFill>
          </a:ln>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042CD27-6226-4093-970C-D796AF6B4BF6}" type="slidenum">
              <a:rPr lang="en-US" smtClean="0"/>
              <a:pPr/>
              <a:t>15</a:t>
            </a:fld>
            <a:endParaRPr lang="en-US"/>
          </a:p>
        </p:txBody>
      </p:sp>
    </p:spTree>
    <p:extLst>
      <p:ext uri="{BB962C8B-B14F-4D97-AF65-F5344CB8AC3E}">
        <p14:creationId xmlns:p14="http://schemas.microsoft.com/office/powerpoint/2010/main" val="5499254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4900" y="696913"/>
            <a:ext cx="4648200" cy="3487737"/>
          </a:xfrm>
          <a:prstGeom prst="rect">
            <a:avLst/>
          </a:prstGeom>
          <a:noFill/>
          <a:ln w="12700">
            <a:solidFill>
              <a:prstClr val="black"/>
            </a:solidFill>
          </a:ln>
        </p:spPr>
      </p:sp>
      <p:sp>
        <p:nvSpPr>
          <p:cNvPr id="3" name="Notes Placeholder 2"/>
          <p:cNvSpPr>
            <a:spLocks noGrp="1"/>
          </p:cNvSpPr>
          <p:nvPr>
            <p:ph type="body" idx="1"/>
          </p:nvPr>
        </p:nvSpPr>
        <p:spPr/>
        <p:txBody>
          <a:bodyPr/>
          <a:lstStyle/>
          <a:p>
            <a:r>
              <a:rPr lang="en-US" dirty="0" smtClean="0"/>
              <a:t>The first upper</a:t>
            </a:r>
            <a:r>
              <a:rPr lang="en-US" baseline="0" dirty="0" smtClean="0"/>
              <a:t> bound on the error was given in the paper that defined DP by DMNS.</a:t>
            </a:r>
            <a:endParaRPr lang="en-US" dirty="0"/>
          </a:p>
        </p:txBody>
      </p:sp>
      <p:sp>
        <p:nvSpPr>
          <p:cNvPr id="4" name="Slide Number Placeholder 3"/>
          <p:cNvSpPr>
            <a:spLocks noGrp="1"/>
          </p:cNvSpPr>
          <p:nvPr>
            <p:ph type="sldNum" sz="quarter" idx="10"/>
          </p:nvPr>
        </p:nvSpPr>
        <p:spPr/>
        <p:txBody>
          <a:bodyPr/>
          <a:lstStyle/>
          <a:p>
            <a:fld id="{4042CD27-6226-4093-970C-D796AF6B4BF6}" type="slidenum">
              <a:rPr lang="en-US" smtClean="0"/>
              <a:pPr/>
              <a:t>16</a:t>
            </a:fld>
            <a:endParaRPr lang="en-US"/>
          </a:p>
        </p:txBody>
      </p:sp>
    </p:spTree>
    <p:extLst>
      <p:ext uri="{BB962C8B-B14F-4D97-AF65-F5344CB8AC3E}">
        <p14:creationId xmlns:p14="http://schemas.microsoft.com/office/powerpoint/2010/main" val="29837821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4900" y="696913"/>
            <a:ext cx="4648200" cy="3487737"/>
          </a:xfrm>
          <a:prstGeom prst="rect">
            <a:avLst/>
          </a:prstGeom>
          <a:noFill/>
          <a:ln w="12700">
            <a:solidFill>
              <a:prstClr val="black"/>
            </a:solidFill>
          </a:ln>
        </p:spPr>
      </p:sp>
      <p:sp>
        <p:nvSpPr>
          <p:cNvPr id="3" name="Notes Placeholder 2"/>
          <p:cNvSpPr>
            <a:spLocks noGrp="1"/>
          </p:cNvSpPr>
          <p:nvPr>
            <p:ph type="body" idx="1"/>
          </p:nvPr>
        </p:nvSpPr>
        <p:spPr/>
        <p:txBody>
          <a:bodyPr/>
          <a:lstStyle/>
          <a:p>
            <a:r>
              <a:rPr lang="en-US" dirty="0" smtClean="0"/>
              <a:t>The</a:t>
            </a:r>
            <a:r>
              <a:rPr lang="en-US" baseline="0" dirty="0" smtClean="0"/>
              <a:t> starting point of our algorithms is a simple observation that global sensitivity is much smaller if we restrict our attention to bounded-degree graphs.</a:t>
            </a:r>
            <a:endParaRPr lang="en-US" dirty="0"/>
          </a:p>
        </p:txBody>
      </p:sp>
      <p:sp>
        <p:nvSpPr>
          <p:cNvPr id="4" name="Slide Number Placeholder 3"/>
          <p:cNvSpPr>
            <a:spLocks noGrp="1"/>
          </p:cNvSpPr>
          <p:nvPr>
            <p:ph type="sldNum" sz="quarter" idx="10"/>
          </p:nvPr>
        </p:nvSpPr>
        <p:spPr/>
        <p:txBody>
          <a:bodyPr/>
          <a:lstStyle/>
          <a:p>
            <a:fld id="{4042CD27-6226-4093-970C-D796AF6B4BF6}" type="slidenum">
              <a:rPr lang="en-US" smtClean="0"/>
              <a:pPr/>
              <a:t>17</a:t>
            </a:fld>
            <a:endParaRPr lang="en-US"/>
          </a:p>
        </p:txBody>
      </p:sp>
    </p:spTree>
    <p:extLst>
      <p:ext uri="{BB962C8B-B14F-4D97-AF65-F5344CB8AC3E}">
        <p14:creationId xmlns:p14="http://schemas.microsoft.com/office/powerpoint/2010/main" val="7244435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4900" y="696913"/>
            <a:ext cx="4648200" cy="3487737"/>
          </a:xfrm>
          <a:prstGeom prst="rect">
            <a:avLst/>
          </a:prstGeom>
          <a:noFill/>
          <a:ln w="12700">
            <a:solidFill>
              <a:prstClr val="black"/>
            </a:solidFill>
          </a:ln>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042CD27-6226-4093-970C-D796AF6B4BF6}" type="slidenum">
              <a:rPr lang="en-US" smtClean="0"/>
              <a:pPr/>
              <a:t>18</a:t>
            </a:fld>
            <a:endParaRPr lang="en-US"/>
          </a:p>
        </p:txBody>
      </p:sp>
    </p:spTree>
    <p:extLst>
      <p:ext uri="{BB962C8B-B14F-4D97-AF65-F5344CB8AC3E}">
        <p14:creationId xmlns:p14="http://schemas.microsoft.com/office/powerpoint/2010/main" val="4865466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4900" y="696913"/>
            <a:ext cx="4648200" cy="3487737"/>
          </a:xfrm>
          <a:prstGeom prst="rect">
            <a:avLst/>
          </a:prstGeom>
          <a:noFill/>
          <a:ln w="12700">
            <a:solidFill>
              <a:prstClr val="black"/>
            </a:solidFill>
          </a:ln>
        </p:spPr>
      </p:sp>
      <p:sp>
        <p:nvSpPr>
          <p:cNvPr id="3" name="Notes Placeholder 2"/>
          <p:cNvSpPr>
            <a:spLocks noGrp="1"/>
          </p:cNvSpPr>
          <p:nvPr>
            <p:ph type="body" idx="1"/>
          </p:nvPr>
        </p:nvSpPr>
        <p:spPr/>
        <p:txBody>
          <a:bodyPr/>
          <a:lstStyle/>
          <a:p>
            <a:pPr marL="0" indent="0">
              <a:buNone/>
            </a:pPr>
            <a:endParaRPr lang="en-US" baseline="0" dirty="0" smtClean="0"/>
          </a:p>
        </p:txBody>
      </p:sp>
      <p:sp>
        <p:nvSpPr>
          <p:cNvPr id="4" name="Slide Number Placeholder 3"/>
          <p:cNvSpPr>
            <a:spLocks noGrp="1"/>
          </p:cNvSpPr>
          <p:nvPr>
            <p:ph type="sldNum" sz="quarter" idx="10"/>
          </p:nvPr>
        </p:nvSpPr>
        <p:spPr/>
        <p:txBody>
          <a:bodyPr/>
          <a:lstStyle/>
          <a:p>
            <a:fld id="{4042CD27-6226-4093-970C-D796AF6B4BF6}" type="slidenum">
              <a:rPr lang="en-US" smtClean="0"/>
              <a:pPr/>
              <a:t>19</a:t>
            </a:fld>
            <a:endParaRPr lang="en-US"/>
          </a:p>
        </p:txBody>
      </p:sp>
    </p:spTree>
    <p:extLst>
      <p:ext uri="{BB962C8B-B14F-4D97-AF65-F5344CB8AC3E}">
        <p14:creationId xmlns:p14="http://schemas.microsoft.com/office/powerpoint/2010/main" val="2797254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4900" y="696913"/>
            <a:ext cx="4648200" cy="3487737"/>
          </a:xfrm>
          <a:prstGeom prst="rect">
            <a:avLst/>
          </a:prstGeom>
          <a:noFill/>
          <a:ln w="12700">
            <a:solidFill>
              <a:prstClr val="black"/>
            </a:solidFill>
          </a:ln>
        </p:spPr>
      </p:sp>
      <p:sp>
        <p:nvSpPr>
          <p:cNvPr id="3" name="Notes Placeholder 2"/>
          <p:cNvSpPr>
            <a:spLocks noGrp="1"/>
          </p:cNvSpPr>
          <p:nvPr>
            <p:ph type="body" idx="1"/>
          </p:nvPr>
        </p:nvSpPr>
        <p:spPr/>
        <p:txBody>
          <a:bodyPr/>
          <a:lstStyle/>
          <a:p>
            <a:pPr marL="0" indent="0">
              <a:buNone/>
            </a:pPr>
            <a:r>
              <a:rPr lang="en-US" baseline="0" dirty="0" smtClean="0"/>
              <a:t>  </a:t>
            </a:r>
          </a:p>
        </p:txBody>
      </p:sp>
      <p:sp>
        <p:nvSpPr>
          <p:cNvPr id="4" name="Slide Number Placeholder 3"/>
          <p:cNvSpPr>
            <a:spLocks noGrp="1"/>
          </p:cNvSpPr>
          <p:nvPr>
            <p:ph type="sldNum" sz="quarter" idx="10"/>
          </p:nvPr>
        </p:nvSpPr>
        <p:spPr/>
        <p:txBody>
          <a:bodyPr/>
          <a:lstStyle/>
          <a:p>
            <a:fld id="{4042CD27-6226-4093-970C-D796AF6B4BF6}" type="slidenum">
              <a:rPr lang="en-US" smtClean="0"/>
              <a:pPr/>
              <a:t>20</a:t>
            </a:fld>
            <a:endParaRPr lang="en-US"/>
          </a:p>
        </p:txBody>
      </p:sp>
    </p:spTree>
    <p:extLst>
      <p:ext uri="{BB962C8B-B14F-4D97-AF65-F5344CB8AC3E}">
        <p14:creationId xmlns:p14="http://schemas.microsoft.com/office/powerpoint/2010/main" val="2797254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baseline="0" dirty="0" smtClean="0"/>
              <a:t>Many types of data can be represented as graphs, where nodes correspond to individuals and edges capture relationships between them. </a:t>
            </a:r>
          </a:p>
          <a:p>
            <a:endParaRPr lang="en-US" baseline="0" dirty="0" smtClean="0"/>
          </a:p>
          <a:p>
            <a:pPr marL="0" marR="0" indent="0" algn="l" defTabSz="949325" rtl="0" eaLnBrk="1" fontAlgn="base" latinLnBrk="0" hangingPunct="1">
              <a:lnSpc>
                <a:spcPct val="100000"/>
              </a:lnSpc>
              <a:spcBef>
                <a:spcPct val="30000"/>
              </a:spcBef>
              <a:spcAft>
                <a:spcPct val="0"/>
              </a:spcAft>
              <a:buClrTx/>
              <a:buSzTx/>
              <a:buFontTx/>
              <a:buNone/>
              <a:tabLst/>
              <a:defRPr/>
            </a:pPr>
            <a:r>
              <a:rPr lang="en-US" baseline="0" dirty="0" smtClean="0"/>
              <a:t>Examples include … In many situations, somebody might want to publish or release some information about these graphs: say, for research or oversight or advertising purposes. However, one has to be careful about how it is done because these graphs contain very sensitive information.</a:t>
            </a:r>
          </a:p>
          <a:p>
            <a:endParaRPr lang="en-US" baseline="0" dirty="0" smtClean="0"/>
          </a:p>
          <a:p>
            <a:endParaRPr lang="en-US" baseline="0" dirty="0" smtClean="0"/>
          </a:p>
          <a:p>
            <a:r>
              <a:rPr lang="en-US" baseline="0" dirty="0" smtClean="0"/>
              <a:t>This is the graph of romantic relationships in one American high school from a famous sociological study. In this case, the researchers decided to publish the entire largest connected component of the graph, after removing all information associated with each node, except for gender. Is this graph really anonymized? Taking a closer look at this blue node and its connections, one might wonder how the researchers managed to get this boy to sign the consent form for releasing his data. Even though they released no “identifying information”, only “graph data”, other participants in this study who knew just a bit about him, could have learned much more.</a:t>
            </a:r>
          </a:p>
          <a:p>
            <a:endParaRPr lang="en-US" baseline="0" dirty="0" smtClean="0"/>
          </a:p>
          <a:p>
            <a:r>
              <a:rPr lang="en-US" baseline="0" dirty="0" smtClean="0"/>
              <a:t>You might say that I picked the most interesting node in this graph. And you’d be right. However, there is lots of curious observations one can make about this graph. For instance, there is only one pink node with four neighbors. More generally, it has been pointed out that i</a:t>
            </a:r>
            <a:r>
              <a:rPr lang="en-US" b="0" i="0" u="none" strike="noStrike" kern="1200" dirty="0" smtClean="0">
                <a:solidFill>
                  <a:schemeClr val="tx1"/>
                </a:solidFill>
                <a:effectLst/>
                <a:latin typeface="Times New Roman" pitchFamily="18" charset="0"/>
                <a:ea typeface="+mn-ea"/>
                <a:cs typeface="+mn-cs"/>
              </a:rPr>
              <a:t>n</a:t>
            </a:r>
            <a:r>
              <a:rPr lang="en-US" b="0" i="0" u="none" strike="noStrike" kern="1200" baseline="0" dirty="0" smtClean="0">
                <a:solidFill>
                  <a:schemeClr val="tx1"/>
                </a:solidFill>
                <a:effectLst/>
                <a:latin typeface="Times New Roman" pitchFamily="18" charset="0"/>
                <a:ea typeface="+mn-ea"/>
                <a:cs typeface="+mn-cs"/>
              </a:rPr>
              <a:t> real-world social networks, if we look at relatively small neighborhoods, each node’s neighborhood is unique.</a:t>
            </a:r>
            <a:endParaRPr lang="en-US" dirty="0"/>
          </a:p>
        </p:txBody>
      </p:sp>
      <p:sp>
        <p:nvSpPr>
          <p:cNvPr id="4" name="Slide Number Placeholder 3"/>
          <p:cNvSpPr>
            <a:spLocks noGrp="1"/>
          </p:cNvSpPr>
          <p:nvPr>
            <p:ph type="sldNum" sz="quarter" idx="10"/>
          </p:nvPr>
        </p:nvSpPr>
        <p:spPr/>
        <p:txBody>
          <a:bodyPr/>
          <a:lstStyle/>
          <a:p>
            <a:fld id="{4042CD27-6226-4093-970C-D796AF6B4BF6}" type="slidenum">
              <a:rPr lang="en-US" smtClean="0"/>
              <a:pPr/>
              <a:t>2</a:t>
            </a:fld>
            <a:endParaRPr lang="en-US"/>
          </a:p>
        </p:txBody>
      </p:sp>
    </p:spTree>
    <p:extLst>
      <p:ext uri="{BB962C8B-B14F-4D97-AF65-F5344CB8AC3E}">
        <p14:creationId xmlns:p14="http://schemas.microsoft.com/office/powerpoint/2010/main" val="39146180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4900" y="696913"/>
            <a:ext cx="4648200" cy="3487737"/>
          </a:xfrm>
          <a:prstGeom prst="rect">
            <a:avLst/>
          </a:prstGeom>
          <a:noFill/>
          <a:ln w="12700">
            <a:solidFill>
              <a:prstClr val="black"/>
            </a:solidFill>
          </a:ln>
        </p:spPr>
      </p:sp>
      <p:sp>
        <p:nvSpPr>
          <p:cNvPr id="3" name="Notes Placeholder 2"/>
          <p:cNvSpPr>
            <a:spLocks noGrp="1"/>
          </p:cNvSpPr>
          <p:nvPr>
            <p:ph type="body" idx="1"/>
          </p:nvPr>
        </p:nvSpPr>
        <p:spPr/>
        <p:txBody>
          <a:bodyPr/>
          <a:lstStyle/>
          <a:p>
            <a:pPr marL="0" indent="0">
              <a:buNone/>
            </a:pPr>
            <a:endParaRPr lang="en-US" baseline="0" dirty="0" smtClean="0"/>
          </a:p>
        </p:txBody>
      </p:sp>
      <p:sp>
        <p:nvSpPr>
          <p:cNvPr id="4" name="Slide Number Placeholder 3"/>
          <p:cNvSpPr>
            <a:spLocks noGrp="1"/>
          </p:cNvSpPr>
          <p:nvPr>
            <p:ph type="sldNum" sz="quarter" idx="10"/>
          </p:nvPr>
        </p:nvSpPr>
        <p:spPr/>
        <p:txBody>
          <a:bodyPr/>
          <a:lstStyle/>
          <a:p>
            <a:fld id="{4042CD27-6226-4093-970C-D796AF6B4BF6}" type="slidenum">
              <a:rPr lang="en-US" smtClean="0"/>
              <a:pPr/>
              <a:t>21</a:t>
            </a:fld>
            <a:endParaRPr lang="en-US"/>
          </a:p>
        </p:txBody>
      </p:sp>
    </p:spTree>
    <p:extLst>
      <p:ext uri="{BB962C8B-B14F-4D97-AF65-F5344CB8AC3E}">
        <p14:creationId xmlns:p14="http://schemas.microsoft.com/office/powerpoint/2010/main" val="2797254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4900" y="696913"/>
            <a:ext cx="4648200" cy="3487737"/>
          </a:xfrm>
          <a:prstGeom prst="rect">
            <a:avLst/>
          </a:prstGeom>
          <a:noFill/>
          <a:ln w="12700">
            <a:solidFill>
              <a:prstClr val="black"/>
            </a:solidFill>
          </a:ln>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042CD27-6226-4093-970C-D796AF6B4BF6}" type="slidenum">
              <a:rPr lang="en-US" smtClean="0"/>
              <a:pPr/>
              <a:t>22</a:t>
            </a:fld>
            <a:endParaRPr lang="en-US"/>
          </a:p>
        </p:txBody>
      </p:sp>
    </p:spTree>
    <p:extLst>
      <p:ext uri="{BB962C8B-B14F-4D97-AF65-F5344CB8AC3E}">
        <p14:creationId xmlns:p14="http://schemas.microsoft.com/office/powerpoint/2010/main" val="24032408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4900" y="696913"/>
            <a:ext cx="4648200" cy="3487737"/>
          </a:xfrm>
          <a:prstGeom prst="rect">
            <a:avLst/>
          </a:prstGeom>
          <a:noFill/>
          <a:ln w="12700">
            <a:solidFill>
              <a:prstClr val="black"/>
            </a:solidFill>
          </a:ln>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042CD27-6226-4093-970C-D796AF6B4BF6}" type="slidenum">
              <a:rPr lang="en-US" smtClean="0"/>
              <a:pPr/>
              <a:t>23</a:t>
            </a:fld>
            <a:endParaRPr lang="en-US"/>
          </a:p>
        </p:txBody>
      </p:sp>
    </p:spTree>
    <p:extLst>
      <p:ext uri="{BB962C8B-B14F-4D97-AF65-F5344CB8AC3E}">
        <p14:creationId xmlns:p14="http://schemas.microsoft.com/office/powerpoint/2010/main" val="22011082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4900" y="696913"/>
            <a:ext cx="4648200" cy="3487737"/>
          </a:xfrm>
          <a:prstGeom prst="rect">
            <a:avLst/>
          </a:prstGeom>
          <a:noFill/>
          <a:ln w="12700">
            <a:solidFill>
              <a:prstClr val="black"/>
            </a:solidFill>
          </a:ln>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042CD27-6226-4093-970C-D796AF6B4BF6}" type="slidenum">
              <a:rPr lang="en-US" smtClean="0"/>
              <a:pPr/>
              <a:t>24</a:t>
            </a:fld>
            <a:endParaRPr lang="en-US"/>
          </a:p>
        </p:txBody>
      </p:sp>
    </p:spTree>
    <p:extLst>
      <p:ext uri="{BB962C8B-B14F-4D97-AF65-F5344CB8AC3E}">
        <p14:creationId xmlns:p14="http://schemas.microsoft.com/office/powerpoint/2010/main" val="44090916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4900" y="696913"/>
            <a:ext cx="4648200" cy="3487737"/>
          </a:xfrm>
          <a:prstGeom prst="rect">
            <a:avLst/>
          </a:prstGeom>
          <a:noFill/>
          <a:ln w="12700">
            <a:solidFill>
              <a:prstClr val="black"/>
            </a:solidFill>
          </a:ln>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042CD27-6226-4093-970C-D796AF6B4BF6}" type="slidenum">
              <a:rPr lang="en-US" smtClean="0"/>
              <a:pPr/>
              <a:t>25</a:t>
            </a:fld>
            <a:endParaRPr lang="en-US"/>
          </a:p>
        </p:txBody>
      </p:sp>
    </p:spTree>
    <p:extLst>
      <p:ext uri="{BB962C8B-B14F-4D97-AF65-F5344CB8AC3E}">
        <p14:creationId xmlns:p14="http://schemas.microsoft.com/office/powerpoint/2010/main" val="136473401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4900" y="696913"/>
            <a:ext cx="4648200" cy="3487737"/>
          </a:xfrm>
          <a:prstGeom prst="rect">
            <a:avLst/>
          </a:prstGeom>
          <a:noFill/>
          <a:ln w="12700">
            <a:solidFill>
              <a:prstClr val="black"/>
            </a:solidFill>
          </a:ln>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042CD27-6226-4093-970C-D796AF6B4BF6}" type="slidenum">
              <a:rPr lang="en-US" smtClean="0"/>
              <a:pPr/>
              <a:t>26</a:t>
            </a:fld>
            <a:endParaRPr lang="en-US"/>
          </a:p>
        </p:txBody>
      </p:sp>
    </p:spTree>
    <p:extLst>
      <p:ext uri="{BB962C8B-B14F-4D97-AF65-F5344CB8AC3E}">
        <p14:creationId xmlns:p14="http://schemas.microsoft.com/office/powerpoint/2010/main" val="136473401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4900" y="696913"/>
            <a:ext cx="4648200" cy="3487737"/>
          </a:xfrm>
          <a:prstGeom prst="rect">
            <a:avLst/>
          </a:prstGeom>
          <a:noFill/>
          <a:ln w="12700">
            <a:solidFill>
              <a:prstClr val="black"/>
            </a:solidFill>
          </a:ln>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042CD27-6226-4093-970C-D796AF6B4BF6}" type="slidenum">
              <a:rPr lang="en-US" smtClean="0"/>
              <a:pPr/>
              <a:t>27</a:t>
            </a:fld>
            <a:endParaRPr lang="en-US"/>
          </a:p>
        </p:txBody>
      </p:sp>
    </p:spTree>
    <p:extLst>
      <p:ext uri="{BB962C8B-B14F-4D97-AF65-F5344CB8AC3E}">
        <p14:creationId xmlns:p14="http://schemas.microsoft.com/office/powerpoint/2010/main" val="304122649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4900" y="696913"/>
            <a:ext cx="4648200" cy="3487737"/>
          </a:xfrm>
          <a:prstGeom prst="rect">
            <a:avLst/>
          </a:prstGeom>
          <a:noFill/>
          <a:ln w="12700">
            <a:solidFill>
              <a:prstClr val="black"/>
            </a:solidFill>
          </a:ln>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042CD27-6226-4093-970C-D796AF6B4BF6}" type="slidenum">
              <a:rPr lang="en-US" smtClean="0"/>
              <a:pPr/>
              <a:t>28</a:t>
            </a:fld>
            <a:endParaRPr lang="en-US"/>
          </a:p>
        </p:txBody>
      </p:sp>
    </p:spTree>
    <p:extLst>
      <p:ext uri="{BB962C8B-B14F-4D97-AF65-F5344CB8AC3E}">
        <p14:creationId xmlns:p14="http://schemas.microsoft.com/office/powerpoint/2010/main" val="12904796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4900" y="696913"/>
            <a:ext cx="4648200" cy="3487737"/>
          </a:xfrm>
          <a:prstGeom prst="rect">
            <a:avLst/>
          </a:prstGeom>
          <a:noFill/>
          <a:ln w="12700">
            <a:solidFill>
              <a:prstClr val="black"/>
            </a:solidFill>
          </a:ln>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42CD27-6226-4093-970C-D796AF6B4BF6}" type="slidenum">
              <a:rPr lang="en-US" smtClean="0"/>
              <a:pPr/>
              <a:t>3</a:t>
            </a:fld>
            <a:endParaRPr lang="en-US"/>
          </a:p>
        </p:txBody>
      </p:sp>
    </p:spTree>
    <p:extLst>
      <p:ext uri="{BB962C8B-B14F-4D97-AF65-F5344CB8AC3E}">
        <p14:creationId xmlns:p14="http://schemas.microsoft.com/office/powerpoint/2010/main" val="30257179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4900" y="696913"/>
            <a:ext cx="4648200" cy="3487737"/>
          </a:xfrm>
          <a:prstGeom prst="rect">
            <a:avLst/>
          </a:prstGeom>
          <a:noFill/>
          <a:ln w="12700">
            <a:solidFill>
              <a:prstClr val="black"/>
            </a:solidFill>
          </a:ln>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42CD27-6226-4093-970C-D796AF6B4BF6}" type="slidenum">
              <a:rPr lang="en-US" smtClean="0"/>
              <a:pPr/>
              <a:t>4</a:t>
            </a:fld>
            <a:endParaRPr lang="en-US"/>
          </a:p>
        </p:txBody>
      </p:sp>
    </p:spTree>
    <p:extLst>
      <p:ext uri="{BB962C8B-B14F-4D97-AF65-F5344CB8AC3E}">
        <p14:creationId xmlns:p14="http://schemas.microsoft.com/office/powerpoint/2010/main" val="37428785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38263" y="1162050"/>
            <a:ext cx="4181475" cy="3136900"/>
          </a:xfrm>
          <a:prstGeom prst="rect">
            <a:avLst/>
          </a:prstGeom>
          <a:noFill/>
          <a:ln w="12700">
            <a:solidFill>
              <a:prstClr val="black"/>
            </a:solidFill>
          </a:ln>
        </p:spPr>
      </p:sp>
      <p:sp>
        <p:nvSpPr>
          <p:cNvPr id="3" name="Notes Placeholder 2"/>
          <p:cNvSpPr>
            <a:spLocks noGrp="1"/>
          </p:cNvSpPr>
          <p:nvPr>
            <p:ph type="body" idx="1"/>
          </p:nvPr>
        </p:nvSpPr>
        <p:spPr/>
        <p:txBody>
          <a:bodyPr/>
          <a:lstStyle/>
          <a:p>
            <a:r>
              <a:rPr lang="en-US" b="0" i="0" u="none" strike="noStrike" kern="1200" dirty="0" smtClean="0">
                <a:solidFill>
                  <a:schemeClr val="tx1"/>
                </a:solidFill>
                <a:effectLst/>
                <a:latin typeface="Times New Roman" pitchFamily="18" charset="0"/>
                <a:ea typeface="+mn-ea"/>
                <a:cs typeface="+mn-cs"/>
              </a:rPr>
              <a:t>Government</a:t>
            </a:r>
            <a:r>
              <a:rPr lang="en-US" b="0" i="0" u="none" strike="noStrike" kern="1200" baseline="0" dirty="0" smtClean="0">
                <a:solidFill>
                  <a:schemeClr val="tx1"/>
                </a:solidFill>
                <a:effectLst/>
                <a:latin typeface="Times New Roman" pitchFamily="18" charset="0"/>
                <a:ea typeface="+mn-ea"/>
                <a:cs typeface="+mn-cs"/>
              </a:rPr>
              <a:t> </a:t>
            </a:r>
            <a:r>
              <a:rPr lang="en-US" b="0" i="0" u="none" strike="noStrike" kern="1200" dirty="0" smtClean="0">
                <a:solidFill>
                  <a:schemeClr val="tx1"/>
                </a:solidFill>
                <a:effectLst/>
                <a:latin typeface="Times New Roman" pitchFamily="18" charset="0"/>
                <a:ea typeface="+mn-ea"/>
                <a:cs typeface="+mn-cs"/>
              </a:rPr>
              <a:t>agency interested in surveillance. A phisher or a spammer</a:t>
            </a:r>
            <a:r>
              <a:rPr lang="en-US" b="0" i="0" u="none" strike="noStrike" kern="1200" baseline="0" dirty="0" smtClean="0">
                <a:solidFill>
                  <a:schemeClr val="tx1"/>
                </a:solidFill>
                <a:effectLst/>
                <a:latin typeface="Times New Roman" pitchFamily="18" charset="0"/>
                <a:ea typeface="+mn-ea"/>
                <a:cs typeface="+mn-cs"/>
              </a:rPr>
              <a:t> in order</a:t>
            </a:r>
            <a:r>
              <a:rPr lang="en-US" b="0" i="0" u="none" strike="noStrike" kern="1200" dirty="0" smtClean="0">
                <a:solidFill>
                  <a:schemeClr val="tx1"/>
                </a:solidFill>
                <a:effectLst/>
                <a:latin typeface="Times New Roman" pitchFamily="18" charset="0"/>
                <a:ea typeface="+mn-ea"/>
                <a:cs typeface="+mn-cs"/>
              </a:rPr>
              <a:t> to craft a highly individualized, believable message. Marketers.</a:t>
            </a:r>
          </a:p>
          <a:p>
            <a:r>
              <a:rPr lang="en-US" b="0" i="0" u="none" strike="noStrike" kern="1200" dirty="0" smtClean="0">
                <a:solidFill>
                  <a:schemeClr val="tx1"/>
                </a:solidFill>
                <a:effectLst/>
                <a:latin typeface="Times New Roman" pitchFamily="18" charset="0"/>
                <a:ea typeface="+mn-ea"/>
                <a:cs typeface="+mn-cs"/>
              </a:rPr>
              <a:t>Stalkers, nosy colleagues,</a:t>
            </a:r>
            <a:r>
              <a:rPr lang="en-US" b="0" i="0" u="none" strike="noStrike" kern="1200" baseline="0" dirty="0" smtClean="0">
                <a:solidFill>
                  <a:schemeClr val="tx1"/>
                </a:solidFill>
                <a:effectLst/>
                <a:latin typeface="Times New Roman" pitchFamily="18" charset="0"/>
                <a:ea typeface="+mn-ea"/>
                <a:cs typeface="+mn-cs"/>
              </a:rPr>
              <a:t> employers or neighbors.</a:t>
            </a:r>
            <a:endParaRPr lang="en-US" b="0" i="0" u="none" strike="noStrike" kern="1200" dirty="0" smtClean="0">
              <a:solidFill>
                <a:schemeClr val="tx1"/>
              </a:solidFill>
              <a:effectLst/>
              <a:latin typeface="Times New Roman" pitchFamily="18"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4042CD27-6226-4093-970C-D796AF6B4BF6}" type="slidenum">
              <a:rPr lang="en-US" smtClean="0"/>
              <a:pPr/>
              <a:t>6</a:t>
            </a:fld>
            <a:endParaRPr lang="en-US"/>
          </a:p>
        </p:txBody>
      </p:sp>
    </p:spTree>
    <p:extLst>
      <p:ext uri="{BB962C8B-B14F-4D97-AF65-F5344CB8AC3E}">
        <p14:creationId xmlns:p14="http://schemas.microsoft.com/office/powerpoint/2010/main" val="41263266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4900" y="696913"/>
            <a:ext cx="4648200" cy="3487737"/>
          </a:xfrm>
          <a:prstGeom prst="rect">
            <a:avLst/>
          </a:prstGeom>
          <a:noFill/>
          <a:ln w="12700">
            <a:solidFill>
              <a:prstClr val="black"/>
            </a:solidFill>
          </a:ln>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42CD27-6226-4093-970C-D796AF6B4BF6}" type="slidenum">
              <a:rPr lang="en-US" smtClean="0"/>
              <a:pPr/>
              <a:t>7</a:t>
            </a:fld>
            <a:endParaRPr lang="en-US"/>
          </a:p>
        </p:txBody>
      </p:sp>
    </p:spTree>
    <p:extLst>
      <p:ext uri="{BB962C8B-B14F-4D97-AF65-F5344CB8AC3E}">
        <p14:creationId xmlns:p14="http://schemas.microsoft.com/office/powerpoint/2010/main" val="30994926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smtClean="0"/>
              <a:t>This is the standard definition</a:t>
            </a:r>
            <a:r>
              <a:rPr lang="en-US" baseline="0" dirty="0" smtClean="0"/>
              <a:t> of differential privacy. The only innovation is that the usual picture with discs got updated to a graph. </a:t>
            </a:r>
          </a:p>
          <a:p>
            <a:endParaRPr lang="en-US" baseline="0" dirty="0" smtClean="0"/>
          </a:p>
          <a:p>
            <a:r>
              <a:rPr lang="en-US" baseline="0" dirty="0" smtClean="0"/>
              <a:t>An algorithm … the usual condition holds. What does it mean for two graphs to be neighbors?</a:t>
            </a:r>
            <a:endParaRPr lang="en-US" dirty="0"/>
          </a:p>
        </p:txBody>
      </p:sp>
      <p:sp>
        <p:nvSpPr>
          <p:cNvPr id="4" name="Slide Number Placeholder 3"/>
          <p:cNvSpPr>
            <a:spLocks noGrp="1"/>
          </p:cNvSpPr>
          <p:nvPr>
            <p:ph type="sldNum" sz="quarter" idx="10"/>
          </p:nvPr>
        </p:nvSpPr>
        <p:spPr/>
        <p:txBody>
          <a:bodyPr/>
          <a:lstStyle/>
          <a:p>
            <a:fld id="{4042CD27-6226-4093-970C-D796AF6B4BF6}" type="slidenum">
              <a:rPr lang="en-US" smtClean="0"/>
              <a:pPr/>
              <a:t>8</a:t>
            </a:fld>
            <a:endParaRPr lang="en-US"/>
          </a:p>
        </p:txBody>
      </p:sp>
    </p:spTree>
    <p:extLst>
      <p:ext uri="{BB962C8B-B14F-4D97-AF65-F5344CB8AC3E}">
        <p14:creationId xmlns:p14="http://schemas.microsoft.com/office/powerpoint/2010/main" val="30257179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smtClean="0"/>
              <a:t>Node differential privacy is more in the spirit of protecting</a:t>
            </a:r>
            <a:r>
              <a:rPr lang="en-US" baseline="0" dirty="0" smtClean="0"/>
              <a:t> privacy of each individual. However, this definition is significantly harder to satisfy because you have to cover much larger changes in the graph.</a:t>
            </a:r>
            <a:endParaRPr lang="en-US" dirty="0"/>
          </a:p>
        </p:txBody>
      </p:sp>
      <p:sp>
        <p:nvSpPr>
          <p:cNvPr id="4" name="Slide Number Placeholder 3"/>
          <p:cNvSpPr>
            <a:spLocks noGrp="1"/>
          </p:cNvSpPr>
          <p:nvPr>
            <p:ph type="sldNum" sz="quarter" idx="10"/>
          </p:nvPr>
        </p:nvSpPr>
        <p:spPr/>
        <p:txBody>
          <a:bodyPr/>
          <a:lstStyle/>
          <a:p>
            <a:fld id="{4042CD27-6226-4093-970C-D796AF6B4BF6}" type="slidenum">
              <a:rPr lang="en-US" smtClean="0"/>
              <a:pPr/>
              <a:t>9</a:t>
            </a:fld>
            <a:endParaRPr lang="en-US"/>
          </a:p>
        </p:txBody>
      </p:sp>
    </p:spTree>
    <p:extLst>
      <p:ext uri="{BB962C8B-B14F-4D97-AF65-F5344CB8AC3E}">
        <p14:creationId xmlns:p14="http://schemas.microsoft.com/office/powerpoint/2010/main" val="6642244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4900" y="696913"/>
            <a:ext cx="4648200" cy="3487737"/>
          </a:xfrm>
          <a:prstGeom prst="rect">
            <a:avLst/>
          </a:prstGeom>
          <a:noFill/>
          <a:ln w="12700">
            <a:solidFill>
              <a:prstClr val="black"/>
            </a:solidFill>
          </a:ln>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42CD27-6226-4093-970C-D796AF6B4BF6}" type="slidenum">
              <a:rPr lang="en-US" smtClean="0"/>
              <a:pPr/>
              <a:t>10</a:t>
            </a:fld>
            <a:endParaRPr lang="en-US"/>
          </a:p>
        </p:txBody>
      </p:sp>
    </p:spTree>
    <p:extLst>
      <p:ext uri="{BB962C8B-B14F-4D97-AF65-F5344CB8AC3E}">
        <p14:creationId xmlns:p14="http://schemas.microsoft.com/office/powerpoint/2010/main" val="30257179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AECDFA26-EE40-4E23-91C0-5D38B2ACBDF7}" type="slidenum">
              <a:rPr lang="en-US"/>
              <a:pPr/>
              <a:t>‹#›</a:t>
            </a:fld>
            <a:endParaRPr lang="en-US"/>
          </a:p>
        </p:txBody>
      </p:sp>
      <p:sp>
        <p:nvSpPr>
          <p:cNvPr id="6" name="Footer Placeholder 5"/>
          <p:cNvSpPr>
            <a:spLocks noGrp="1"/>
          </p:cNvSpPr>
          <p:nvPr>
            <p:ph type="ftr" sz="quarter" idx="12"/>
          </p:nvPr>
        </p:nvSpPr>
        <p:spPr/>
        <p:txBody>
          <a:bodyPr/>
          <a:lstStyle>
            <a:lvl1pPr>
              <a:defRPr/>
            </a:lvl1pPr>
          </a:lstStyle>
          <a:p>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26E61F6B-F0D5-49F2-81F7-25DAD0206819}" type="slidenum">
              <a:rPr lang="en-US"/>
              <a:pPr/>
              <a:t>‹#›</a:t>
            </a:fld>
            <a:endParaRPr lang="en-US"/>
          </a:p>
        </p:txBody>
      </p:sp>
      <p:sp>
        <p:nvSpPr>
          <p:cNvPr id="6" name="Footer Placeholder 5"/>
          <p:cNvSpPr>
            <a:spLocks noGrp="1"/>
          </p:cNvSpPr>
          <p:nvPr>
            <p:ph type="ftr" sz="quarter" idx="12"/>
          </p:nvPr>
        </p:nvSpPr>
        <p:spPr/>
        <p:txBody>
          <a:bodyPr/>
          <a:lstStyle>
            <a:lvl1pPr>
              <a:defRPr/>
            </a:lvl1pPr>
          </a:lstStyle>
          <a:p>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19900" y="76200"/>
            <a:ext cx="2095500" cy="6324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33400" y="76200"/>
            <a:ext cx="6134100" cy="6324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3312E844-B80A-4294-98CA-7EA5F215710B}" type="slidenum">
              <a:rPr lang="en-US"/>
              <a:pPr/>
              <a:t>‹#›</a:t>
            </a:fld>
            <a:endParaRPr lang="en-US"/>
          </a:p>
        </p:txBody>
      </p:sp>
      <p:sp>
        <p:nvSpPr>
          <p:cNvPr id="6" name="Footer Placeholder 5"/>
          <p:cNvSpPr>
            <a:spLocks noGrp="1"/>
          </p:cNvSpPr>
          <p:nvPr>
            <p:ph type="ftr" sz="quarter" idx="12"/>
          </p:nvPr>
        </p:nvSpPr>
        <p:spPr/>
        <p:txBody>
          <a:bodyPr/>
          <a:lstStyle>
            <a:lvl1pPr>
              <a:defRPr/>
            </a:lvl1pPr>
          </a:lstStyle>
          <a:p>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defRPr sz="2400"/>
            </a:lvl1pPr>
            <a:lvl2pPr>
              <a:defRPr sz="2000"/>
            </a:lvl2pPr>
            <a:lvl3pPr>
              <a:defRPr sz="18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lvl1pPr>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FF308B7C-4F2A-4ED2-93F3-224C3EC9CBD5}" type="slidenum">
              <a:rPr lang="en-US"/>
              <a:pPr/>
              <a:t>‹#›</a:t>
            </a:fld>
            <a:endParaRPr lang="en-US"/>
          </a:p>
        </p:txBody>
      </p:sp>
      <p:sp>
        <p:nvSpPr>
          <p:cNvPr id="6" name="Footer Placeholder 5"/>
          <p:cNvSpPr>
            <a:spLocks noGrp="1"/>
          </p:cNvSpPr>
          <p:nvPr>
            <p:ph type="ftr" sz="quarter" idx="12"/>
          </p:nvPr>
        </p:nvSpPr>
        <p:spPr/>
        <p:txBody>
          <a:bodyPr/>
          <a:lstStyle>
            <a:lvl1pPr>
              <a:defRPr/>
            </a:lvl1pPr>
          </a:lstStyle>
          <a:p>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894985B3-2B68-4AB2-85C4-7769D291CF5B}" type="slidenum">
              <a:rPr lang="en-US"/>
              <a:pPr/>
              <a:t>‹#›</a:t>
            </a:fld>
            <a:endParaRPr lang="en-US"/>
          </a:p>
        </p:txBody>
      </p:sp>
      <p:sp>
        <p:nvSpPr>
          <p:cNvPr id="6" name="Footer Placeholder 5"/>
          <p:cNvSpPr>
            <a:spLocks noGrp="1"/>
          </p:cNvSpPr>
          <p:nvPr>
            <p:ph type="ftr" sz="quarter" idx="12"/>
          </p:nvPr>
        </p:nvSpPr>
        <p:spPr/>
        <p:txBody>
          <a:bodyPr/>
          <a:lstStyle>
            <a:lvl1pPr>
              <a:defRPr/>
            </a:lvl1pPr>
          </a:lstStyle>
          <a:p>
            <a:endParaRPr 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33400" y="1143000"/>
            <a:ext cx="41148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00600" y="1143000"/>
            <a:ext cx="41148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Slide Number Placeholder 5"/>
          <p:cNvSpPr>
            <a:spLocks noGrp="1"/>
          </p:cNvSpPr>
          <p:nvPr>
            <p:ph type="sldNum" sz="quarter" idx="11"/>
          </p:nvPr>
        </p:nvSpPr>
        <p:spPr/>
        <p:txBody>
          <a:bodyPr/>
          <a:lstStyle>
            <a:lvl1pPr>
              <a:defRPr/>
            </a:lvl1pPr>
          </a:lstStyle>
          <a:p>
            <a:fld id="{11085B76-922F-4163-8F7D-8729CEB91BE3}" type="slidenum">
              <a:rPr lang="en-US"/>
              <a:pPr/>
              <a:t>‹#›</a:t>
            </a:fld>
            <a:endParaRPr lang="en-US"/>
          </a:p>
        </p:txBody>
      </p:sp>
      <p:sp>
        <p:nvSpPr>
          <p:cNvPr id="7" name="Footer Placeholder 6"/>
          <p:cNvSpPr>
            <a:spLocks noGrp="1"/>
          </p:cNvSpPr>
          <p:nvPr>
            <p:ph type="ftr" sz="quarter" idx="12"/>
          </p:nvPr>
        </p:nvSpPr>
        <p:spPr/>
        <p:txBody>
          <a:bodyPr/>
          <a:lstStyle>
            <a:lvl1pPr>
              <a:defRPr/>
            </a:lvl1pPr>
          </a:lstStyle>
          <a:p>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Slide Number Placeholder 7"/>
          <p:cNvSpPr>
            <a:spLocks noGrp="1"/>
          </p:cNvSpPr>
          <p:nvPr>
            <p:ph type="sldNum" sz="quarter" idx="11"/>
          </p:nvPr>
        </p:nvSpPr>
        <p:spPr/>
        <p:txBody>
          <a:bodyPr/>
          <a:lstStyle>
            <a:lvl1pPr>
              <a:defRPr/>
            </a:lvl1pPr>
          </a:lstStyle>
          <a:p>
            <a:fld id="{712489EE-A493-47F3-811E-8BF4B48EB92F}" type="slidenum">
              <a:rPr lang="en-US"/>
              <a:pPr/>
              <a:t>‹#›</a:t>
            </a:fld>
            <a:endParaRPr lang="en-US"/>
          </a:p>
        </p:txBody>
      </p:sp>
      <p:sp>
        <p:nvSpPr>
          <p:cNvPr id="9" name="Footer Placeholder 8"/>
          <p:cNvSpPr>
            <a:spLocks noGrp="1"/>
          </p:cNvSpPr>
          <p:nvPr>
            <p:ph type="ftr" sz="quarter" idx="12"/>
          </p:nvPr>
        </p:nvSpPr>
        <p:spPr/>
        <p:txBody>
          <a:bodyPr/>
          <a:lstStyle>
            <a:lvl1pPr>
              <a:defRPr/>
            </a:lvl1pPr>
          </a:lstStyle>
          <a:p>
            <a:endParaRPr 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Slide Number Placeholder 3"/>
          <p:cNvSpPr>
            <a:spLocks noGrp="1"/>
          </p:cNvSpPr>
          <p:nvPr>
            <p:ph type="sldNum" sz="quarter" idx="11"/>
          </p:nvPr>
        </p:nvSpPr>
        <p:spPr/>
        <p:txBody>
          <a:bodyPr/>
          <a:lstStyle>
            <a:lvl1pPr>
              <a:defRPr/>
            </a:lvl1pPr>
          </a:lstStyle>
          <a:p>
            <a:fld id="{902BF35D-5C64-4545-8062-7EEE0D4ACC2D}" type="slidenum">
              <a:rPr lang="en-US"/>
              <a:pPr/>
              <a:t>‹#›</a:t>
            </a:fld>
            <a:endParaRPr lang="en-US"/>
          </a:p>
        </p:txBody>
      </p:sp>
      <p:sp>
        <p:nvSpPr>
          <p:cNvPr id="5" name="Footer Placeholder 4"/>
          <p:cNvSpPr>
            <a:spLocks noGrp="1"/>
          </p:cNvSpPr>
          <p:nvPr>
            <p:ph type="ftr" sz="quarter" idx="12"/>
          </p:nvPr>
        </p:nvSpPr>
        <p:spPr/>
        <p:txBody>
          <a:bodyPr/>
          <a:lstStyle>
            <a:lvl1pPr>
              <a:defRPr/>
            </a:lvl1pPr>
          </a:lstStyle>
          <a:p>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Slide Number Placeholder 2"/>
          <p:cNvSpPr>
            <a:spLocks noGrp="1"/>
          </p:cNvSpPr>
          <p:nvPr>
            <p:ph type="sldNum" sz="quarter" idx="11"/>
          </p:nvPr>
        </p:nvSpPr>
        <p:spPr/>
        <p:txBody>
          <a:bodyPr/>
          <a:lstStyle>
            <a:lvl1pPr>
              <a:defRPr/>
            </a:lvl1pPr>
          </a:lstStyle>
          <a:p>
            <a:fld id="{C0B8B402-388F-4A69-B2D4-383B00E31120}" type="slidenum">
              <a:rPr lang="en-US"/>
              <a:pPr/>
              <a:t>‹#›</a:t>
            </a:fld>
            <a:endParaRPr lang="en-US"/>
          </a:p>
        </p:txBody>
      </p:sp>
      <p:sp>
        <p:nvSpPr>
          <p:cNvPr id="4" name="Footer Placeholder 3"/>
          <p:cNvSpPr>
            <a:spLocks noGrp="1"/>
          </p:cNvSpPr>
          <p:nvPr>
            <p:ph type="ftr" sz="quarter" idx="12"/>
          </p:nvPr>
        </p:nvSpPr>
        <p:spPr/>
        <p:txBody>
          <a:bodyPr/>
          <a:lstStyle>
            <a:lvl1pPr>
              <a:defRPr/>
            </a:lvl1pPr>
          </a:lstStyle>
          <a:p>
            <a:endParaRPr 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Slide Number Placeholder 5"/>
          <p:cNvSpPr>
            <a:spLocks noGrp="1"/>
          </p:cNvSpPr>
          <p:nvPr>
            <p:ph type="sldNum" sz="quarter" idx="11"/>
          </p:nvPr>
        </p:nvSpPr>
        <p:spPr/>
        <p:txBody>
          <a:bodyPr/>
          <a:lstStyle>
            <a:lvl1pPr>
              <a:defRPr/>
            </a:lvl1pPr>
          </a:lstStyle>
          <a:p>
            <a:fld id="{CE3CEBCE-BA51-4B06-93C5-11C5EB255878}" type="slidenum">
              <a:rPr lang="en-US"/>
              <a:pPr/>
              <a:t>‹#›</a:t>
            </a:fld>
            <a:endParaRPr lang="en-US"/>
          </a:p>
        </p:txBody>
      </p:sp>
      <p:sp>
        <p:nvSpPr>
          <p:cNvPr id="7" name="Footer Placeholder 6"/>
          <p:cNvSpPr>
            <a:spLocks noGrp="1"/>
          </p:cNvSpPr>
          <p:nvPr>
            <p:ph type="ftr" sz="quarter" idx="12"/>
          </p:nvPr>
        </p:nvSpPr>
        <p:spPr/>
        <p:txBody>
          <a:bodyPr/>
          <a:lstStyle>
            <a:lvl1pPr>
              <a:defRPr/>
            </a:lvl1p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Slide Number Placeholder 5"/>
          <p:cNvSpPr>
            <a:spLocks noGrp="1"/>
          </p:cNvSpPr>
          <p:nvPr>
            <p:ph type="sldNum" sz="quarter" idx="11"/>
          </p:nvPr>
        </p:nvSpPr>
        <p:spPr/>
        <p:txBody>
          <a:bodyPr/>
          <a:lstStyle>
            <a:lvl1pPr>
              <a:defRPr/>
            </a:lvl1pPr>
          </a:lstStyle>
          <a:p>
            <a:fld id="{63187808-42AF-4443-9D15-C6664C2E1E7E}" type="slidenum">
              <a:rPr lang="en-US"/>
              <a:pPr/>
              <a:t>‹#›</a:t>
            </a:fld>
            <a:endParaRPr lang="en-US"/>
          </a:p>
        </p:txBody>
      </p:sp>
      <p:sp>
        <p:nvSpPr>
          <p:cNvPr id="7" name="Footer Placeholder 6"/>
          <p:cNvSpPr>
            <a:spLocks noGrp="1"/>
          </p:cNvSpPr>
          <p:nvPr>
            <p:ph type="ftr" sz="quarter" idx="12"/>
          </p:nvPr>
        </p:nvSpPr>
        <p:spPr/>
        <p:txBody>
          <a:bodyPr/>
          <a:lstStyle>
            <a:lvl1pPr>
              <a:defRPr/>
            </a:lvl1p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33400" y="76200"/>
            <a:ext cx="7772400" cy="914400"/>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p>
            <a:pPr lvl="0"/>
            <a:r>
              <a:rPr lang="en-US" dirty="0" smtClean="0"/>
              <a:t>Click to edit Master title style</a:t>
            </a:r>
          </a:p>
        </p:txBody>
      </p:sp>
      <p:sp>
        <p:nvSpPr>
          <p:cNvPr id="1027" name="Rectangle 3"/>
          <p:cNvSpPr>
            <a:spLocks noGrp="1" noChangeArrowheads="1"/>
          </p:cNvSpPr>
          <p:nvPr>
            <p:ph type="body" idx="1"/>
          </p:nvPr>
        </p:nvSpPr>
        <p:spPr bwMode="auto">
          <a:xfrm>
            <a:off x="533400" y="1020168"/>
            <a:ext cx="8382000" cy="52578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eaLnBrk="0" hangingPunct="0">
              <a:defRPr sz="1400" i="0"/>
            </a:lvl1pPr>
          </a:lstStyle>
          <a:p>
            <a:endParaRPr lang="en-US"/>
          </a:p>
        </p:txBody>
      </p:sp>
      <p:sp>
        <p:nvSpPr>
          <p:cNvPr id="1029" name="Rectangle 5"/>
          <p:cNvSpPr>
            <a:spLocks noGrp="1" noChangeArrowheads="1"/>
          </p:cNvSpPr>
          <p:nvPr>
            <p:ph type="sldNum" sz="quarter" idx="4"/>
          </p:nvPr>
        </p:nvSpPr>
        <p:spPr bwMode="auto">
          <a:xfrm>
            <a:off x="7099300" y="6324600"/>
            <a:ext cx="19050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r" eaLnBrk="0" hangingPunct="0">
              <a:defRPr sz="1400" i="0"/>
            </a:lvl1pPr>
          </a:lstStyle>
          <a:p>
            <a:fld id="{1F9D50EC-1151-42C4-A977-031E5FCF6A14}" type="slidenum">
              <a:rPr lang="en-US"/>
              <a:pPr/>
              <a:t>‹#›</a:t>
            </a:fld>
            <a:endParaRPr lang="en-US"/>
          </a:p>
        </p:txBody>
      </p:sp>
      <p:sp>
        <p:nvSpPr>
          <p:cNvPr id="1030" name="Rectangle 6"/>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ctr" eaLnBrk="0" hangingPunct="0">
              <a:defRPr sz="1400" i="0"/>
            </a:lvl1pPr>
          </a:lstStyle>
          <a:p>
            <a:endParaRPr lang="en-US"/>
          </a:p>
        </p:txBody>
      </p:sp>
      <p:sp>
        <p:nvSpPr>
          <p:cNvPr id="1031" name="Rectangle 7"/>
          <p:cNvSpPr>
            <a:spLocks noChangeArrowheads="1"/>
          </p:cNvSpPr>
          <p:nvPr/>
        </p:nvSpPr>
        <p:spPr bwMode="auto">
          <a:xfrm>
            <a:off x="457200" y="812800"/>
            <a:ext cx="8534400" cy="76200"/>
          </a:xfrm>
          <a:prstGeom prst="rect">
            <a:avLst/>
          </a:prstGeom>
          <a:gradFill rotWithShape="0">
            <a:gsLst>
              <a:gs pos="0">
                <a:srgbClr val="0000FF"/>
              </a:gs>
              <a:gs pos="100000">
                <a:srgbClr val="0000FF">
                  <a:gamma/>
                  <a:tint val="60000"/>
                  <a:invGamma/>
                </a:srgbClr>
              </a:gs>
            </a:gsLst>
            <a:lin ang="0" scaled="1"/>
          </a:gradFill>
          <a:ln w="9525">
            <a:noFill/>
            <a:miter lim="800000"/>
            <a:headEnd/>
            <a:tailEnd/>
          </a:ln>
          <a:effectLst/>
        </p:spPr>
        <p:txBody>
          <a:bodyPr wrap="none" anchor="ctr"/>
          <a:lstStyle/>
          <a:p>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ftr="0" dt="0"/>
  <p:txStyles>
    <p:titleStyle>
      <a:lvl1pPr algn="l" rtl="0" fontAlgn="base">
        <a:spcBef>
          <a:spcPct val="0"/>
        </a:spcBef>
        <a:spcAft>
          <a:spcPct val="0"/>
        </a:spcAft>
        <a:defRPr sz="3200" b="1" i="1">
          <a:solidFill>
            <a:schemeClr val="tx2"/>
          </a:solidFill>
          <a:latin typeface="+mj-lt"/>
          <a:ea typeface="+mj-ea"/>
          <a:cs typeface="+mj-cs"/>
        </a:defRPr>
      </a:lvl1pPr>
      <a:lvl2pPr algn="l" rtl="0" fontAlgn="base">
        <a:spcBef>
          <a:spcPct val="0"/>
        </a:spcBef>
        <a:spcAft>
          <a:spcPct val="0"/>
        </a:spcAft>
        <a:defRPr sz="3200" b="1" i="1">
          <a:solidFill>
            <a:schemeClr val="tx2"/>
          </a:solidFill>
          <a:latin typeface="Times New Roman" pitchFamily="18" charset="0"/>
        </a:defRPr>
      </a:lvl2pPr>
      <a:lvl3pPr algn="l" rtl="0" fontAlgn="base">
        <a:spcBef>
          <a:spcPct val="0"/>
        </a:spcBef>
        <a:spcAft>
          <a:spcPct val="0"/>
        </a:spcAft>
        <a:defRPr sz="3200" b="1" i="1">
          <a:solidFill>
            <a:schemeClr val="tx2"/>
          </a:solidFill>
          <a:latin typeface="Times New Roman" pitchFamily="18" charset="0"/>
        </a:defRPr>
      </a:lvl3pPr>
      <a:lvl4pPr algn="l" rtl="0" fontAlgn="base">
        <a:spcBef>
          <a:spcPct val="0"/>
        </a:spcBef>
        <a:spcAft>
          <a:spcPct val="0"/>
        </a:spcAft>
        <a:defRPr sz="3200" b="1" i="1">
          <a:solidFill>
            <a:schemeClr val="tx2"/>
          </a:solidFill>
          <a:latin typeface="Times New Roman" pitchFamily="18" charset="0"/>
        </a:defRPr>
      </a:lvl4pPr>
      <a:lvl5pPr algn="l" rtl="0" fontAlgn="base">
        <a:spcBef>
          <a:spcPct val="0"/>
        </a:spcBef>
        <a:spcAft>
          <a:spcPct val="0"/>
        </a:spcAft>
        <a:defRPr sz="3200" b="1" i="1">
          <a:solidFill>
            <a:schemeClr val="tx2"/>
          </a:solidFill>
          <a:latin typeface="Times New Roman" pitchFamily="18" charset="0"/>
        </a:defRPr>
      </a:lvl5pPr>
      <a:lvl6pPr marL="457200" algn="l" rtl="0" fontAlgn="base">
        <a:spcBef>
          <a:spcPct val="0"/>
        </a:spcBef>
        <a:spcAft>
          <a:spcPct val="0"/>
        </a:spcAft>
        <a:defRPr sz="3200" b="1" i="1">
          <a:solidFill>
            <a:schemeClr val="tx2"/>
          </a:solidFill>
          <a:latin typeface="Times New Roman" pitchFamily="18" charset="0"/>
        </a:defRPr>
      </a:lvl6pPr>
      <a:lvl7pPr marL="914400" algn="l" rtl="0" fontAlgn="base">
        <a:spcBef>
          <a:spcPct val="0"/>
        </a:spcBef>
        <a:spcAft>
          <a:spcPct val="0"/>
        </a:spcAft>
        <a:defRPr sz="3200" b="1" i="1">
          <a:solidFill>
            <a:schemeClr val="tx2"/>
          </a:solidFill>
          <a:latin typeface="Times New Roman" pitchFamily="18" charset="0"/>
        </a:defRPr>
      </a:lvl7pPr>
      <a:lvl8pPr marL="1371600" algn="l" rtl="0" fontAlgn="base">
        <a:spcBef>
          <a:spcPct val="0"/>
        </a:spcBef>
        <a:spcAft>
          <a:spcPct val="0"/>
        </a:spcAft>
        <a:defRPr sz="3200" b="1" i="1">
          <a:solidFill>
            <a:schemeClr val="tx2"/>
          </a:solidFill>
          <a:latin typeface="Times New Roman" pitchFamily="18" charset="0"/>
        </a:defRPr>
      </a:lvl8pPr>
      <a:lvl9pPr marL="1828800" algn="l" rtl="0" fontAlgn="base">
        <a:spcBef>
          <a:spcPct val="0"/>
        </a:spcBef>
        <a:spcAft>
          <a:spcPct val="0"/>
        </a:spcAft>
        <a:defRPr sz="3200" b="1" i="1">
          <a:solidFill>
            <a:schemeClr val="tx2"/>
          </a:solidFill>
          <a:latin typeface="Times New Roman" pitchFamily="18" charset="0"/>
        </a:defRPr>
      </a:lvl9pPr>
    </p:titleStyle>
    <p:bodyStyle>
      <a:lvl1pPr marL="342900" indent="-342900" algn="l" rtl="0" fontAlgn="base">
        <a:spcBef>
          <a:spcPct val="20000"/>
        </a:spcBef>
        <a:spcAft>
          <a:spcPct val="0"/>
        </a:spcAft>
        <a:buChar char="•"/>
        <a:defRPr sz="2000">
          <a:solidFill>
            <a:schemeClr val="tx1"/>
          </a:solidFill>
          <a:latin typeface="Calibri" pitchFamily="34" charset="0"/>
          <a:ea typeface="+mn-ea"/>
          <a:cs typeface="+mn-cs"/>
        </a:defRPr>
      </a:lvl1pPr>
      <a:lvl2pPr marL="742950" indent="-285750" algn="l" rtl="0" fontAlgn="base">
        <a:spcBef>
          <a:spcPct val="20000"/>
        </a:spcBef>
        <a:spcAft>
          <a:spcPct val="0"/>
        </a:spcAft>
        <a:buChar char="–"/>
        <a:defRPr>
          <a:solidFill>
            <a:schemeClr val="tx1"/>
          </a:solidFill>
          <a:latin typeface="Calibri" pitchFamily="34" charset="0"/>
        </a:defRPr>
      </a:lvl2pPr>
      <a:lvl3pPr marL="1143000" indent="-228600" algn="l" rtl="0" fontAlgn="base">
        <a:spcBef>
          <a:spcPct val="20000"/>
        </a:spcBef>
        <a:spcAft>
          <a:spcPct val="0"/>
        </a:spcAft>
        <a:buChar char="•"/>
        <a:defRPr sz="1600">
          <a:solidFill>
            <a:schemeClr val="tx1"/>
          </a:solidFill>
          <a:latin typeface="Calibri" pitchFamily="34" charset="0"/>
        </a:defRPr>
      </a:lvl3pPr>
      <a:lvl4pPr marL="1600200" indent="-228600" algn="l" rtl="0" fontAlgn="base">
        <a:spcBef>
          <a:spcPct val="20000"/>
        </a:spcBef>
        <a:spcAft>
          <a:spcPct val="0"/>
        </a:spcAft>
        <a:buChar char="–"/>
        <a:defRPr sz="1400">
          <a:solidFill>
            <a:schemeClr val="tx1"/>
          </a:solidFill>
          <a:latin typeface="Calibri" pitchFamily="34" charset="0"/>
        </a:defRPr>
      </a:lvl4pPr>
      <a:lvl5pPr marL="2057400" indent="-228600" algn="l" rtl="0" fontAlgn="base">
        <a:spcBef>
          <a:spcPct val="20000"/>
        </a:spcBef>
        <a:spcAft>
          <a:spcPct val="0"/>
        </a:spcAft>
        <a:buChar char="•"/>
        <a:defRPr sz="1400">
          <a:solidFill>
            <a:schemeClr val="tx1"/>
          </a:solidFill>
          <a:latin typeface="Calibri" pitchFamily="34" charset="0"/>
        </a:defRPr>
      </a:lvl5pPr>
      <a:lvl6pPr marL="2514600" indent="-228600" algn="l" rtl="0" fontAlgn="base">
        <a:spcBef>
          <a:spcPct val="20000"/>
        </a:spcBef>
        <a:spcAft>
          <a:spcPct val="0"/>
        </a:spcAft>
        <a:buChar char="•"/>
        <a:defRPr sz="1400">
          <a:solidFill>
            <a:schemeClr val="tx1"/>
          </a:solidFill>
          <a:latin typeface="+mn-lt"/>
        </a:defRPr>
      </a:lvl6pPr>
      <a:lvl7pPr marL="2971800" indent="-228600" algn="l" rtl="0" fontAlgn="base">
        <a:spcBef>
          <a:spcPct val="20000"/>
        </a:spcBef>
        <a:spcAft>
          <a:spcPct val="0"/>
        </a:spcAft>
        <a:buChar char="•"/>
        <a:defRPr sz="1400">
          <a:solidFill>
            <a:schemeClr val="tx1"/>
          </a:solidFill>
          <a:latin typeface="+mn-lt"/>
        </a:defRPr>
      </a:lvl7pPr>
      <a:lvl8pPr marL="3429000" indent="-228600" algn="l" rtl="0" fontAlgn="base">
        <a:spcBef>
          <a:spcPct val="20000"/>
        </a:spcBef>
        <a:spcAft>
          <a:spcPct val="0"/>
        </a:spcAft>
        <a:buChar char="•"/>
        <a:defRPr sz="1400">
          <a:solidFill>
            <a:schemeClr val="tx1"/>
          </a:solidFill>
          <a:latin typeface="+mn-lt"/>
        </a:defRPr>
      </a:lvl8pPr>
      <a:lvl9pPr marL="3886200" indent="-228600" algn="l" rtl="0" fontAlgn="base">
        <a:spcBef>
          <a:spcPct val="20000"/>
        </a:spcBef>
        <a:spcAft>
          <a:spcPct val="0"/>
        </a:spcAft>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31.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1.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16.xml.rels><?xml version="1.0" encoding="UTF-8" standalone="yes"?>
<Relationships xmlns="http://schemas.openxmlformats.org/package/2006/relationships"><Relationship Id="rId3" Type="http://schemas.openxmlformats.org/officeDocument/2006/relationships/image" Target="../media/image50.png"/><Relationship Id="rId7" Type="http://schemas.openxmlformats.org/officeDocument/2006/relationships/image" Target="../media/image55.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54.png"/><Relationship Id="rId5" Type="http://schemas.openxmlformats.org/officeDocument/2006/relationships/image" Target="../media/image14.jpeg"/><Relationship Id="rId4" Type="http://schemas.openxmlformats.org/officeDocument/2006/relationships/image" Target="../media/image53.png"/></Relationships>
</file>

<file path=ppt/slides/_rels/slide17.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60.png"/><Relationship Id="rId4" Type="http://schemas.openxmlformats.org/officeDocument/2006/relationships/image" Target="../media/image150.png"/></Relationships>
</file>

<file path=ppt/slides/_rels/slide18.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70.png"/><Relationship Id="rId7"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60.png"/><Relationship Id="rId10" Type="http://schemas.openxmlformats.org/officeDocument/2006/relationships/image" Target="../media/image19.png"/><Relationship Id="rId4" Type="http://schemas.openxmlformats.org/officeDocument/2006/relationships/image" Target="../media/image150.png"/><Relationship Id="rId9" Type="http://schemas.openxmlformats.org/officeDocument/2006/relationships/image" Target="../media/image18.png"/></Relationships>
</file>

<file path=ppt/slides/_rels/slide19.xml.rels><?xml version="1.0" encoding="UTF-8" standalone="yes"?>
<Relationships xmlns="http://schemas.openxmlformats.org/package/2006/relationships"><Relationship Id="rId3" Type="http://schemas.openxmlformats.org/officeDocument/2006/relationships/image" Target="../media/image260.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0.png"/><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5.gif"/><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260.png"/><Relationship Id="rId7" Type="http://schemas.openxmlformats.org/officeDocument/2006/relationships/image" Target="../media/image38.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260.png"/><Relationship Id="rId7" Type="http://schemas.openxmlformats.org/officeDocument/2006/relationships/image" Target="../media/image41.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3" Type="http://schemas.openxmlformats.org/officeDocument/2006/relationships/image" Target="../media/image43.png"/><Relationship Id="rId7" Type="http://schemas.openxmlformats.org/officeDocument/2006/relationships/image" Target="../media/image24.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360.png"/></Relationships>
</file>

<file path=ppt/slides/_rels/slide23.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15.jpeg"/><Relationship Id="rId3" Type="http://schemas.openxmlformats.org/officeDocument/2006/relationships/image" Target="../media/image220.png"/><Relationship Id="rId7" Type="http://schemas.openxmlformats.org/officeDocument/2006/relationships/image" Target="../media/image15.png"/><Relationship Id="rId12" Type="http://schemas.openxmlformats.org/officeDocument/2006/relationships/image" Target="../media/image27.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160.png"/><Relationship Id="rId11" Type="http://schemas.openxmlformats.org/officeDocument/2006/relationships/image" Target="../media/image16.png"/><Relationship Id="rId5" Type="http://schemas.openxmlformats.org/officeDocument/2006/relationships/image" Target="../media/image150.png"/><Relationship Id="rId15" Type="http://schemas.openxmlformats.org/officeDocument/2006/relationships/slide" Target="slide27.xml"/><Relationship Id="rId10" Type="http://schemas.openxmlformats.org/officeDocument/2006/relationships/image" Target="../media/image25.png"/><Relationship Id="rId4" Type="http://schemas.openxmlformats.org/officeDocument/2006/relationships/image" Target="../media/image230.png"/><Relationship Id="rId9" Type="http://schemas.openxmlformats.org/officeDocument/2006/relationships/image" Target="../media/image240.png"/><Relationship Id="rId14" Type="http://schemas.openxmlformats.org/officeDocument/2006/relationships/image" Target="../media/image32.png"/></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420.png"/></Relationships>
</file>

<file path=ppt/slides/_rels/slide25.xml.rels><?xml version="1.0" encoding="UTF-8" standalone="yes"?>
<Relationships xmlns="http://schemas.openxmlformats.org/package/2006/relationships"><Relationship Id="rId13" Type="http://schemas.openxmlformats.org/officeDocument/2006/relationships/image" Target="../media/image15.jpeg"/><Relationship Id="rId3" Type="http://schemas.openxmlformats.org/officeDocument/2006/relationships/image" Target="../media/image35.png"/><Relationship Id="rId7" Type="http://schemas.openxmlformats.org/officeDocument/2006/relationships/image" Target="../media/image36.emf"/><Relationship Id="rId12" Type="http://schemas.openxmlformats.org/officeDocument/2006/relationships/image" Target="../media/image40.png"/><Relationship Id="rId2" Type="http://schemas.openxmlformats.org/officeDocument/2006/relationships/notesSlide" Target="../notesSlides/notesSlide24.xml"/><Relationship Id="rId1" Type="http://schemas.openxmlformats.org/officeDocument/2006/relationships/slideLayout" Target="../slideLayouts/slideLayout2.xml"/><Relationship Id="rId11" Type="http://schemas.openxmlformats.org/officeDocument/2006/relationships/image" Target="../media/image51.png"/><Relationship Id="rId15" Type="http://schemas.openxmlformats.org/officeDocument/2006/relationships/slide" Target="slide27.xml"/><Relationship Id="rId4" Type="http://schemas.openxmlformats.org/officeDocument/2006/relationships/customXml" Target="../ink/ink1.xml"/><Relationship Id="rId14" Type="http://schemas.openxmlformats.org/officeDocument/2006/relationships/image" Target="../media/image46.png"/></Relationships>
</file>

<file path=ppt/slides/_rels/slide26.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image" Target="../media/image47.png"/><Relationship Id="rId7" Type="http://schemas.openxmlformats.org/officeDocument/2006/relationships/image" Target="../media/image36.emf"/><Relationship Id="rId2" Type="http://schemas.openxmlformats.org/officeDocument/2006/relationships/notesSlide" Target="../notesSlides/notesSlide25.xml"/><Relationship Id="rId1" Type="http://schemas.openxmlformats.org/officeDocument/2006/relationships/slideLayout" Target="../slideLayouts/slideLayout2.xml"/><Relationship Id="rId11" Type="http://schemas.openxmlformats.org/officeDocument/2006/relationships/image" Target="../media/image46.png"/><Relationship Id="rId10" Type="http://schemas.openxmlformats.org/officeDocument/2006/relationships/image" Target="../media/image15.jpeg"/><Relationship Id="rId4" Type="http://schemas.openxmlformats.org/officeDocument/2006/relationships/customXml" Target="../ink/ink2.xml"/><Relationship Id="rId9" Type="http://schemas.openxmlformats.org/officeDocument/2006/relationships/image" Target="../media/image40.png"/></Relationships>
</file>

<file path=ppt/slides/_rels/slide27.xml.rels><?xml version="1.0" encoding="UTF-8" standalone="yes"?>
<Relationships xmlns="http://schemas.openxmlformats.org/package/2006/relationships"><Relationship Id="rId3" Type="http://schemas.openxmlformats.org/officeDocument/2006/relationships/image" Target="../media/image471.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gif"/><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2.jpeg"/><Relationship Id="rId5" Type="http://schemas.openxmlformats.org/officeDocument/2006/relationships/image" Target="../media/image11.jpeg"/><Relationship Id="rId4" Type="http://schemas.openxmlformats.org/officeDocument/2006/relationships/image" Target="../media/image10.jpeg"/></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8.xml.rels><?xml version="1.0" encoding="UTF-8" standalone="yes"?>
<Relationships xmlns="http://schemas.openxmlformats.org/package/2006/relationships"><Relationship Id="rId3" Type="http://schemas.openxmlformats.org/officeDocument/2006/relationships/image" Target="../media/image480.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49.png"/></Relationships>
</file>

<file path=ppt/slides/_rels/slide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80.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a:spLocks noGrp="1"/>
          </p:cNvSpPr>
          <p:nvPr>
            <p:ph type="sldNum" sz="quarter" idx="11"/>
          </p:nvPr>
        </p:nvSpPr>
        <p:spPr/>
        <p:txBody>
          <a:bodyPr/>
          <a:lstStyle/>
          <a:p>
            <a:fld id="{68D33938-52E3-4EB0-9B01-2029BD4B8EB8}" type="slidenum">
              <a:rPr lang="en-US"/>
              <a:pPr/>
              <a:t>1</a:t>
            </a:fld>
            <a:endParaRPr lang="en-US"/>
          </a:p>
        </p:txBody>
      </p:sp>
      <p:sp>
        <p:nvSpPr>
          <p:cNvPr id="4098" name="Rectangle 2"/>
          <p:cNvSpPr>
            <a:spLocks noGrp="1" noChangeArrowheads="1"/>
          </p:cNvSpPr>
          <p:nvPr>
            <p:ph type="ctrTitle"/>
          </p:nvPr>
        </p:nvSpPr>
        <p:spPr>
          <a:xfrm>
            <a:off x="721056" y="1980339"/>
            <a:ext cx="7772400" cy="1143000"/>
          </a:xfrm>
          <a:noFill/>
          <a:ln/>
        </p:spPr>
        <p:txBody>
          <a:bodyPr/>
          <a:lstStyle/>
          <a:p>
            <a:pPr algn="ctr" eaLnBrk="0" hangingPunct="0"/>
            <a:r>
              <a:rPr lang="en-US" sz="4400" dirty="0" smtClean="0"/>
              <a:t>Private Analysis of Graphs</a:t>
            </a:r>
            <a:endParaRPr lang="en-US" sz="4400" dirty="0"/>
          </a:p>
        </p:txBody>
      </p:sp>
      <p:sp>
        <p:nvSpPr>
          <p:cNvPr id="4100" name="Rectangle 4"/>
          <p:cNvSpPr>
            <a:spLocks noChangeArrowheads="1"/>
          </p:cNvSpPr>
          <p:nvPr/>
        </p:nvSpPr>
        <p:spPr bwMode="auto">
          <a:xfrm>
            <a:off x="228600" y="533400"/>
            <a:ext cx="8839200" cy="762000"/>
          </a:xfrm>
          <a:prstGeom prst="rect">
            <a:avLst/>
          </a:prstGeom>
          <a:solidFill>
            <a:schemeClr val="bg1"/>
          </a:solidFill>
          <a:ln w="9525">
            <a:noFill/>
            <a:miter lim="800000"/>
            <a:headEnd/>
            <a:tailEnd/>
          </a:ln>
          <a:effectLst/>
        </p:spPr>
        <p:txBody>
          <a:bodyPr wrap="none" anchor="ctr"/>
          <a:lstStyle/>
          <a:p>
            <a:endParaRPr lang="en-US"/>
          </a:p>
        </p:txBody>
      </p:sp>
      <p:sp>
        <p:nvSpPr>
          <p:cNvPr id="4101" name="Rectangle 5"/>
          <p:cNvSpPr>
            <a:spLocks noChangeArrowheads="1"/>
          </p:cNvSpPr>
          <p:nvPr/>
        </p:nvSpPr>
        <p:spPr bwMode="auto">
          <a:xfrm>
            <a:off x="8086725" y="5926138"/>
            <a:ext cx="955675" cy="846137"/>
          </a:xfrm>
          <a:prstGeom prst="rect">
            <a:avLst/>
          </a:prstGeom>
          <a:solidFill>
            <a:schemeClr val="bg1"/>
          </a:solidFill>
          <a:ln w="12700">
            <a:solidFill>
              <a:schemeClr val="bg1"/>
            </a:solidFill>
            <a:miter lim="800000"/>
            <a:headEnd/>
            <a:tailEnd/>
          </a:ln>
          <a:effectLst/>
        </p:spPr>
        <p:txBody>
          <a:bodyPr wrap="none" anchor="ctr"/>
          <a:lstStyle/>
          <a:p>
            <a:endParaRPr lang="en-US"/>
          </a:p>
        </p:txBody>
      </p:sp>
      <p:sp>
        <p:nvSpPr>
          <p:cNvPr id="8" name="TextBox 7"/>
          <p:cNvSpPr txBox="1"/>
          <p:nvPr/>
        </p:nvSpPr>
        <p:spPr>
          <a:xfrm>
            <a:off x="457200" y="5083929"/>
            <a:ext cx="8382000" cy="1089529"/>
          </a:xfrm>
          <a:prstGeom prst="rect">
            <a:avLst/>
          </a:prstGeom>
          <a:noFill/>
        </p:spPr>
        <p:txBody>
          <a:bodyPr wrap="square" rtlCol="1">
            <a:spAutoFit/>
          </a:bodyPr>
          <a:lstStyle/>
          <a:p>
            <a:pPr>
              <a:lnSpc>
                <a:spcPct val="90000"/>
              </a:lnSpc>
              <a:defRPr/>
            </a:pPr>
            <a:r>
              <a:rPr lang="en-US" sz="2400" dirty="0" smtClean="0"/>
              <a:t>Joint work with</a:t>
            </a:r>
            <a:r>
              <a:rPr lang="en-US" sz="2400" dirty="0"/>
              <a:t> </a:t>
            </a:r>
            <a:r>
              <a:rPr lang="en-US" sz="2400" dirty="0" smtClean="0"/>
              <a:t>     </a:t>
            </a:r>
            <a:r>
              <a:rPr lang="en-US" sz="2400" i="0" dirty="0" smtClean="0">
                <a:effectLst>
                  <a:outerShdw blurRad="38100" dist="38100" dir="2700000" algn="tl">
                    <a:srgbClr val="000000">
                      <a:alpha val="43137"/>
                    </a:srgbClr>
                  </a:outerShdw>
                </a:effectLst>
              </a:rPr>
              <a:t>Shiva </a:t>
            </a:r>
            <a:r>
              <a:rPr lang="en-US" sz="2400" i="0" dirty="0" err="1" smtClean="0">
                <a:effectLst>
                  <a:outerShdw blurRad="38100" dist="38100" dir="2700000" algn="tl">
                    <a:srgbClr val="000000">
                      <a:alpha val="43137"/>
                    </a:srgbClr>
                  </a:outerShdw>
                </a:effectLst>
              </a:rPr>
              <a:t>Kasiviswanathan</a:t>
            </a:r>
            <a:r>
              <a:rPr lang="en-US" sz="2400" i="0" dirty="0" smtClean="0">
                <a:effectLst>
                  <a:outerShdw blurRad="38100" dist="38100" dir="2700000" algn="tl">
                    <a:srgbClr val="000000">
                      <a:alpha val="43137"/>
                    </a:srgbClr>
                  </a:outerShdw>
                </a:effectLst>
              </a:rPr>
              <a:t> </a:t>
            </a:r>
            <a:r>
              <a:rPr lang="en-US" sz="2400" i="0" dirty="0" smtClean="0"/>
              <a:t>(</a:t>
            </a:r>
            <a:r>
              <a:rPr lang="en-US" sz="2400" i="0" dirty="0" smtClean="0">
                <a:solidFill>
                  <a:srgbClr val="00B050"/>
                </a:solidFill>
              </a:rPr>
              <a:t>GE Research</a:t>
            </a:r>
            <a:r>
              <a:rPr lang="en-US" sz="2400" i="0" dirty="0" smtClean="0"/>
              <a:t>),</a:t>
            </a:r>
          </a:p>
          <a:p>
            <a:pPr>
              <a:lnSpc>
                <a:spcPct val="90000"/>
              </a:lnSpc>
              <a:defRPr/>
            </a:pPr>
            <a:r>
              <a:rPr lang="en-US" sz="2400" i="0" dirty="0">
                <a:effectLst>
                  <a:outerShdw blurRad="38100" dist="38100" dir="2700000" algn="tl">
                    <a:srgbClr val="000000">
                      <a:alpha val="43137"/>
                    </a:srgbClr>
                  </a:outerShdw>
                </a:effectLst>
              </a:rPr>
              <a:t>	</a:t>
            </a:r>
            <a:r>
              <a:rPr lang="en-US" sz="2400" i="0" dirty="0" smtClean="0">
                <a:effectLst>
                  <a:outerShdw blurRad="38100" dist="38100" dir="2700000" algn="tl">
                    <a:srgbClr val="000000">
                      <a:alpha val="43137"/>
                    </a:srgbClr>
                  </a:outerShdw>
                </a:effectLst>
              </a:rPr>
              <a:t>	       </a:t>
            </a:r>
            <a:r>
              <a:rPr lang="en-US" sz="2400" i="0" dirty="0" err="1" smtClean="0">
                <a:effectLst>
                  <a:outerShdw blurRad="38100" dist="38100" dir="2700000" algn="tl">
                    <a:srgbClr val="000000">
                      <a:alpha val="43137"/>
                    </a:srgbClr>
                  </a:outerShdw>
                </a:effectLst>
              </a:rPr>
              <a:t>Kobbi</a:t>
            </a:r>
            <a:r>
              <a:rPr lang="en-US" sz="2400" i="0" dirty="0" smtClean="0">
                <a:effectLst>
                  <a:outerShdw blurRad="38100" dist="38100" dir="2700000" algn="tl">
                    <a:srgbClr val="000000">
                      <a:alpha val="43137"/>
                    </a:srgbClr>
                  </a:outerShdw>
                </a:effectLst>
              </a:rPr>
              <a:t> Nissim </a:t>
            </a:r>
            <a:r>
              <a:rPr lang="en-US" sz="2400" i="0" dirty="0" smtClean="0"/>
              <a:t>(</a:t>
            </a:r>
            <a:r>
              <a:rPr lang="en-US" sz="2400" i="0" dirty="0" smtClean="0">
                <a:solidFill>
                  <a:srgbClr val="00B050"/>
                </a:solidFill>
              </a:rPr>
              <a:t>Ben-Gurion, Harvard, BU</a:t>
            </a:r>
            <a:r>
              <a:rPr lang="en-US" sz="2400" i="0" dirty="0" smtClean="0"/>
              <a:t>), </a:t>
            </a:r>
          </a:p>
          <a:p>
            <a:pPr algn="ctr">
              <a:lnSpc>
                <a:spcPct val="90000"/>
              </a:lnSpc>
              <a:defRPr/>
            </a:pPr>
            <a:r>
              <a:rPr lang="en-US" sz="2400" i="0" dirty="0" smtClean="0">
                <a:effectLst>
                  <a:outerShdw blurRad="38100" dist="38100" dir="2700000" algn="tl">
                    <a:srgbClr val="000000">
                      <a:alpha val="43137"/>
                    </a:srgbClr>
                  </a:outerShdw>
                </a:effectLst>
              </a:rPr>
              <a:t>   Adam Smith </a:t>
            </a:r>
            <a:r>
              <a:rPr lang="en-US" sz="2400" i="0" dirty="0" smtClean="0"/>
              <a:t>(</a:t>
            </a:r>
            <a:r>
              <a:rPr lang="en-US" sz="2400" i="0" dirty="0" smtClean="0">
                <a:solidFill>
                  <a:srgbClr val="00B050"/>
                </a:solidFill>
              </a:rPr>
              <a:t>Penn State, BU</a:t>
            </a:r>
            <a:r>
              <a:rPr lang="en-US" sz="2400" i="0" dirty="0" smtClean="0"/>
              <a:t>)</a:t>
            </a:r>
            <a:endParaRPr lang="en-US" sz="2400" i="0" dirty="0">
              <a:solidFill>
                <a:srgbClr val="00B050"/>
              </a:solidFill>
            </a:endParaRPr>
          </a:p>
        </p:txBody>
      </p:sp>
      <p:sp>
        <p:nvSpPr>
          <p:cNvPr id="13" name="Rectangle 3"/>
          <p:cNvSpPr txBox="1">
            <a:spLocks noChangeArrowheads="1"/>
          </p:cNvSpPr>
          <p:nvPr/>
        </p:nvSpPr>
        <p:spPr bwMode="auto">
          <a:xfrm>
            <a:off x="987513" y="3033684"/>
            <a:ext cx="7168974" cy="11430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lvl1pPr marL="0" indent="0" algn="ctr" rtl="0" fontAlgn="base">
              <a:spcBef>
                <a:spcPct val="20000"/>
              </a:spcBef>
              <a:spcAft>
                <a:spcPct val="0"/>
              </a:spcAft>
              <a:buNone/>
              <a:defRPr sz="2000">
                <a:solidFill>
                  <a:schemeClr val="tx1"/>
                </a:solidFill>
                <a:latin typeface="Calibri" pitchFamily="34" charset="0"/>
                <a:ea typeface="+mn-ea"/>
                <a:cs typeface="+mn-cs"/>
              </a:defRPr>
            </a:lvl1pPr>
            <a:lvl2pPr marL="457200" indent="0" algn="ctr" rtl="0" fontAlgn="base">
              <a:spcBef>
                <a:spcPct val="20000"/>
              </a:spcBef>
              <a:spcAft>
                <a:spcPct val="0"/>
              </a:spcAft>
              <a:buNone/>
              <a:defRPr>
                <a:solidFill>
                  <a:schemeClr val="tx1"/>
                </a:solidFill>
                <a:latin typeface="Calibri" pitchFamily="34" charset="0"/>
              </a:defRPr>
            </a:lvl2pPr>
            <a:lvl3pPr marL="914400" indent="0" algn="ctr" rtl="0" fontAlgn="base">
              <a:spcBef>
                <a:spcPct val="20000"/>
              </a:spcBef>
              <a:spcAft>
                <a:spcPct val="0"/>
              </a:spcAft>
              <a:buNone/>
              <a:defRPr sz="1600">
                <a:solidFill>
                  <a:schemeClr val="tx1"/>
                </a:solidFill>
                <a:latin typeface="Calibri" pitchFamily="34" charset="0"/>
              </a:defRPr>
            </a:lvl3pPr>
            <a:lvl4pPr marL="1371600" indent="0" algn="ctr" rtl="0" fontAlgn="base">
              <a:spcBef>
                <a:spcPct val="20000"/>
              </a:spcBef>
              <a:spcAft>
                <a:spcPct val="0"/>
              </a:spcAft>
              <a:buNone/>
              <a:defRPr sz="1400">
                <a:solidFill>
                  <a:schemeClr val="tx1"/>
                </a:solidFill>
                <a:latin typeface="Calibri" pitchFamily="34" charset="0"/>
              </a:defRPr>
            </a:lvl4pPr>
            <a:lvl5pPr marL="1828800" indent="0" algn="ctr" rtl="0" fontAlgn="base">
              <a:spcBef>
                <a:spcPct val="20000"/>
              </a:spcBef>
              <a:spcAft>
                <a:spcPct val="0"/>
              </a:spcAft>
              <a:buNone/>
              <a:defRPr sz="1400">
                <a:solidFill>
                  <a:schemeClr val="tx1"/>
                </a:solidFill>
                <a:latin typeface="Calibri" pitchFamily="34" charset="0"/>
              </a:defRPr>
            </a:lvl5pPr>
            <a:lvl6pPr marL="2286000" indent="0" algn="ctr" rtl="0" fontAlgn="base">
              <a:spcBef>
                <a:spcPct val="20000"/>
              </a:spcBef>
              <a:spcAft>
                <a:spcPct val="0"/>
              </a:spcAft>
              <a:buNone/>
              <a:defRPr sz="1400">
                <a:solidFill>
                  <a:schemeClr val="tx1"/>
                </a:solidFill>
                <a:latin typeface="+mn-lt"/>
              </a:defRPr>
            </a:lvl6pPr>
            <a:lvl7pPr marL="2743200" indent="0" algn="ctr" rtl="0" fontAlgn="base">
              <a:spcBef>
                <a:spcPct val="20000"/>
              </a:spcBef>
              <a:spcAft>
                <a:spcPct val="0"/>
              </a:spcAft>
              <a:buNone/>
              <a:defRPr sz="1400">
                <a:solidFill>
                  <a:schemeClr val="tx1"/>
                </a:solidFill>
                <a:latin typeface="+mn-lt"/>
              </a:defRPr>
            </a:lvl7pPr>
            <a:lvl8pPr marL="3200400" indent="0" algn="ctr" rtl="0" fontAlgn="base">
              <a:spcBef>
                <a:spcPct val="20000"/>
              </a:spcBef>
              <a:spcAft>
                <a:spcPct val="0"/>
              </a:spcAft>
              <a:buNone/>
              <a:defRPr sz="1400">
                <a:solidFill>
                  <a:schemeClr val="tx1"/>
                </a:solidFill>
                <a:latin typeface="+mn-lt"/>
              </a:defRPr>
            </a:lvl8pPr>
            <a:lvl9pPr marL="3657600" indent="0" algn="ctr" rtl="0" fontAlgn="base">
              <a:spcBef>
                <a:spcPct val="20000"/>
              </a:spcBef>
              <a:spcAft>
                <a:spcPct val="0"/>
              </a:spcAft>
              <a:buNone/>
              <a:defRPr sz="1400">
                <a:solidFill>
                  <a:schemeClr val="tx1"/>
                </a:solidFill>
                <a:latin typeface="+mn-lt"/>
              </a:defRPr>
            </a:lvl9pPr>
          </a:lstStyle>
          <a:p>
            <a:pPr marL="342900" indent="-342900" eaLnBrk="0" hangingPunct="0"/>
            <a:r>
              <a:rPr lang="en-US" sz="2800" i="0" kern="0" dirty="0" smtClean="0">
                <a:effectLst>
                  <a:outerShdw blurRad="38100" dist="38100" dir="2700000" algn="tl">
                    <a:srgbClr val="000000">
                      <a:alpha val="43137"/>
                    </a:srgbClr>
                  </a:outerShdw>
                </a:effectLst>
              </a:rPr>
              <a:t>Sofya </a:t>
            </a:r>
            <a:r>
              <a:rPr lang="en-US" sz="2800" i="0" kern="0" dirty="0" err="1" smtClean="0">
                <a:effectLst>
                  <a:outerShdw blurRad="38100" dist="38100" dir="2700000" algn="tl">
                    <a:srgbClr val="000000">
                      <a:alpha val="43137"/>
                    </a:srgbClr>
                  </a:outerShdw>
                </a:effectLst>
              </a:rPr>
              <a:t>Raskhodnikova</a:t>
            </a:r>
            <a:endParaRPr lang="en-US" sz="2800" i="0" kern="0" dirty="0" smtClean="0">
              <a:effectLst>
                <a:outerShdw blurRad="38100" dist="38100" dir="2700000" algn="tl">
                  <a:srgbClr val="000000">
                    <a:alpha val="43137"/>
                  </a:srgbClr>
                </a:outerShdw>
              </a:effectLst>
            </a:endParaRPr>
          </a:p>
          <a:p>
            <a:pPr marL="342900" indent="-342900" eaLnBrk="0" hangingPunct="0">
              <a:lnSpc>
                <a:spcPct val="80000"/>
              </a:lnSpc>
            </a:pPr>
            <a:r>
              <a:rPr lang="en-US" sz="2600" i="1" kern="0" dirty="0" smtClean="0">
                <a:solidFill>
                  <a:srgbClr val="00B050"/>
                </a:solidFill>
              </a:rPr>
              <a:t>Penn State University,</a:t>
            </a:r>
          </a:p>
          <a:p>
            <a:pPr marL="342900" indent="-342900" eaLnBrk="0" hangingPunct="0">
              <a:lnSpc>
                <a:spcPct val="80000"/>
              </a:lnSpc>
            </a:pPr>
            <a:r>
              <a:rPr lang="en-US" sz="2600" kern="0" dirty="0" smtClean="0">
                <a:solidFill>
                  <a:srgbClr val="00B050"/>
                </a:solidFill>
              </a:rPr>
              <a:t>on sabbatical at BU for 2013-2014 </a:t>
            </a:r>
            <a:r>
              <a:rPr lang="en-US" sz="2600" b="1" kern="0" dirty="0" smtClean="0">
                <a:solidFill>
                  <a:srgbClr val="00B050"/>
                </a:solidFill>
              </a:rPr>
              <a:t>privacy year</a:t>
            </a:r>
            <a:endParaRPr lang="en-US" sz="2600" b="1" i="1" kern="0" dirty="0"/>
          </a:p>
        </p:txBody>
      </p:sp>
      <p:sp>
        <p:nvSpPr>
          <p:cNvPr id="14" name="Rectangle 6"/>
          <p:cNvSpPr>
            <a:spLocks noChangeArrowheads="1"/>
          </p:cNvSpPr>
          <p:nvPr/>
        </p:nvSpPr>
        <p:spPr bwMode="auto">
          <a:xfrm>
            <a:off x="312760" y="2861616"/>
            <a:ext cx="8534400" cy="76200"/>
          </a:xfrm>
          <a:prstGeom prst="rect">
            <a:avLst/>
          </a:prstGeom>
          <a:gradFill rotWithShape="0">
            <a:gsLst>
              <a:gs pos="0">
                <a:srgbClr val="0000FF"/>
              </a:gs>
              <a:gs pos="100000">
                <a:srgbClr val="0000FF">
                  <a:gamma/>
                  <a:tint val="60000"/>
                  <a:invGamma/>
                </a:srgbClr>
              </a:gs>
            </a:gsLst>
            <a:lin ang="0" scaled="1"/>
          </a:gradFill>
          <a:ln w="9525">
            <a:noFill/>
            <a:miter lim="800000"/>
            <a:headEnd/>
            <a:tailEnd/>
          </a:ln>
          <a:effectLst/>
        </p:spPr>
        <p:txBody>
          <a:bodyPr wrap="none" anchor="ctr"/>
          <a:lstStyle/>
          <a:p>
            <a:endParaRPr lang="en-US"/>
          </a:p>
        </p:txBody>
      </p:sp>
      <p:pic>
        <p:nvPicPr>
          <p:cNvPr id="15" name="Picture 2" descr="http://upload.wikimedia.org/wikipedia/commons/6/69/Boston_University_block_logo.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64" y="6373164"/>
            <a:ext cx="643738" cy="478780"/>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p:cNvPicPr>
            <a:picLocks noChangeAspect="1" noChangeArrowheads="1"/>
          </p:cNvPicPr>
          <p:nvPr/>
        </p:nvPicPr>
        <p:blipFill>
          <a:blip r:embed="rId4" cstate="print"/>
          <a:srcRect/>
          <a:stretch>
            <a:fillRect/>
          </a:stretch>
        </p:blipFill>
        <p:spPr bwMode="auto">
          <a:xfrm>
            <a:off x="7956383" y="6279675"/>
            <a:ext cx="1192530" cy="573405"/>
          </a:xfrm>
          <a:prstGeom prst="rect">
            <a:avLst/>
          </a:prstGeom>
          <a:noFill/>
          <a:ln w="9525">
            <a:noFill/>
            <a:miter lim="800000"/>
            <a:headEnd/>
            <a:tailEnd/>
          </a:ln>
        </p:spPr>
      </p:pic>
    </p:spTree>
    <p:extLst>
      <p:ext uri="{BB962C8B-B14F-4D97-AF65-F5344CB8AC3E}">
        <p14:creationId xmlns:p14="http://schemas.microsoft.com/office/powerpoint/2010/main" val="28748594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76200"/>
            <a:ext cx="8470900" cy="914400"/>
          </a:xfrm>
        </p:spPr>
        <p:txBody>
          <a:bodyPr/>
          <a:lstStyle/>
          <a:p>
            <a:pPr lvl="1"/>
            <a:r>
              <a:rPr lang="en-US" dirty="0" smtClean="0">
                <a:solidFill>
                  <a:schemeClr val="tx1"/>
                </a:solidFill>
              </a:rPr>
              <a:t>Node differentially private analysis of graphs</a:t>
            </a:r>
            <a:endParaRPr lang="en-US" dirty="0">
              <a:solidFill>
                <a:schemeClr val="tx1"/>
              </a:solidFill>
            </a:endParaRPr>
          </a:p>
        </p:txBody>
      </p:sp>
      <p:sp>
        <p:nvSpPr>
          <p:cNvPr id="60" name="Slide Number Placeholder 3"/>
          <p:cNvSpPr>
            <a:spLocks noGrp="1"/>
          </p:cNvSpPr>
          <p:nvPr>
            <p:ph type="sldNum" sz="quarter" idx="11"/>
          </p:nvPr>
        </p:nvSpPr>
        <p:spPr>
          <a:xfrm>
            <a:off x="7099300" y="6324600"/>
            <a:ext cx="1905000" cy="457200"/>
          </a:xfrm>
        </p:spPr>
        <p:txBody>
          <a:bodyPr/>
          <a:lstStyle/>
          <a:p>
            <a:fld id="{FF308B7C-4F2A-4ED2-93F3-224C3EC9CBD5}" type="slidenum">
              <a:rPr lang="en-US" smtClean="0"/>
              <a:pPr/>
              <a:t>10</a:t>
            </a:fld>
            <a:endParaRPr lang="en-US"/>
          </a:p>
        </p:txBody>
      </p:sp>
      <p:sp>
        <p:nvSpPr>
          <p:cNvPr id="61" name="TextBox 13"/>
          <p:cNvSpPr txBox="1">
            <a:spLocks noChangeArrowheads="1"/>
          </p:cNvSpPr>
          <p:nvPr/>
        </p:nvSpPr>
        <p:spPr bwMode="auto">
          <a:xfrm>
            <a:off x="609600" y="6381750"/>
            <a:ext cx="7696200" cy="246221"/>
          </a:xfrm>
          <a:prstGeom prst="rect">
            <a:avLst/>
          </a:prstGeom>
          <a:noFill/>
          <a:ln w="9525">
            <a:noFill/>
            <a:miter lim="800000"/>
            <a:headEnd/>
            <a:tailEnd/>
          </a:ln>
        </p:spPr>
        <p:txBody>
          <a:bodyPr wrap="square">
            <a:spAutoFit/>
          </a:bodyPr>
          <a:lstStyle/>
          <a:p>
            <a:r>
              <a:rPr lang="en-US" sz="1000" dirty="0">
                <a:solidFill>
                  <a:srgbClr val="A6A6A6"/>
                </a:solidFill>
              </a:rPr>
              <a:t>image </a:t>
            </a:r>
            <a:r>
              <a:rPr lang="en-US" sz="1000" dirty="0" smtClean="0">
                <a:solidFill>
                  <a:srgbClr val="A6A6A6"/>
                </a:solidFill>
              </a:rPr>
              <a:t>source </a:t>
            </a:r>
            <a:r>
              <a:rPr lang="en-US" sz="1000" dirty="0">
                <a:solidFill>
                  <a:srgbClr val="A6A6A6"/>
                </a:solidFill>
              </a:rPr>
              <a:t>http://www.queticointernetmarketing.com/new-amazing-facebook-photo-mapper/</a:t>
            </a:r>
          </a:p>
        </p:txBody>
      </p:sp>
      <p:sp>
        <p:nvSpPr>
          <p:cNvPr id="32" name="Content Placeholder 2"/>
          <p:cNvSpPr txBox="1">
            <a:spLocks/>
          </p:cNvSpPr>
          <p:nvPr/>
        </p:nvSpPr>
        <p:spPr bwMode="auto">
          <a:xfrm>
            <a:off x="645944" y="3236560"/>
            <a:ext cx="8382000" cy="747278"/>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lvl1pPr marL="342900" indent="-342900" algn="l" rtl="0" fontAlgn="base">
              <a:spcBef>
                <a:spcPct val="20000"/>
              </a:spcBef>
              <a:spcAft>
                <a:spcPct val="0"/>
              </a:spcAft>
              <a:buChar char="•"/>
              <a:defRPr sz="2400">
                <a:solidFill>
                  <a:schemeClr val="tx1"/>
                </a:solidFill>
                <a:latin typeface="Calibri" pitchFamily="34" charset="0"/>
                <a:ea typeface="+mn-ea"/>
                <a:cs typeface="+mn-cs"/>
              </a:defRPr>
            </a:lvl1pPr>
            <a:lvl2pPr marL="742950" indent="-285750" algn="l" rtl="0" fontAlgn="base">
              <a:spcBef>
                <a:spcPct val="20000"/>
              </a:spcBef>
              <a:spcAft>
                <a:spcPct val="0"/>
              </a:spcAft>
              <a:buChar char="–"/>
              <a:defRPr sz="2000">
                <a:solidFill>
                  <a:schemeClr val="tx1"/>
                </a:solidFill>
                <a:latin typeface="Calibri" pitchFamily="34" charset="0"/>
              </a:defRPr>
            </a:lvl2pPr>
            <a:lvl3pPr marL="1143000" indent="-228600" algn="l" rtl="0" fontAlgn="base">
              <a:spcBef>
                <a:spcPct val="20000"/>
              </a:spcBef>
              <a:spcAft>
                <a:spcPct val="0"/>
              </a:spcAft>
              <a:buChar char="•"/>
              <a:defRPr sz="1800">
                <a:solidFill>
                  <a:schemeClr val="tx1"/>
                </a:solidFill>
                <a:latin typeface="Calibri" pitchFamily="34" charset="0"/>
              </a:defRPr>
            </a:lvl3pPr>
            <a:lvl4pPr marL="1600200" indent="-228600" algn="l" rtl="0" fontAlgn="base">
              <a:spcBef>
                <a:spcPct val="20000"/>
              </a:spcBef>
              <a:spcAft>
                <a:spcPct val="0"/>
              </a:spcAft>
              <a:buChar char="–"/>
              <a:defRPr sz="1600">
                <a:solidFill>
                  <a:schemeClr val="tx1"/>
                </a:solidFill>
                <a:latin typeface="Calibri" pitchFamily="34" charset="0"/>
              </a:defRPr>
            </a:lvl4pPr>
            <a:lvl5pPr marL="2057400" indent="-228600" algn="l" rtl="0" fontAlgn="base">
              <a:spcBef>
                <a:spcPct val="20000"/>
              </a:spcBef>
              <a:spcAft>
                <a:spcPct val="0"/>
              </a:spcAft>
              <a:buChar char="•"/>
              <a:defRPr sz="1600">
                <a:solidFill>
                  <a:schemeClr val="tx1"/>
                </a:solidFill>
                <a:latin typeface="Calibri" pitchFamily="34" charset="0"/>
              </a:defRPr>
            </a:lvl5pPr>
            <a:lvl6pPr marL="2514600" indent="-228600" algn="l" rtl="0" fontAlgn="base">
              <a:spcBef>
                <a:spcPct val="20000"/>
              </a:spcBef>
              <a:spcAft>
                <a:spcPct val="0"/>
              </a:spcAft>
              <a:buChar char="•"/>
              <a:defRPr sz="1400">
                <a:solidFill>
                  <a:schemeClr val="tx1"/>
                </a:solidFill>
                <a:latin typeface="+mn-lt"/>
              </a:defRPr>
            </a:lvl6pPr>
            <a:lvl7pPr marL="2971800" indent="-228600" algn="l" rtl="0" fontAlgn="base">
              <a:spcBef>
                <a:spcPct val="20000"/>
              </a:spcBef>
              <a:spcAft>
                <a:spcPct val="0"/>
              </a:spcAft>
              <a:buChar char="•"/>
              <a:defRPr sz="1400">
                <a:solidFill>
                  <a:schemeClr val="tx1"/>
                </a:solidFill>
                <a:latin typeface="+mn-lt"/>
              </a:defRPr>
            </a:lvl7pPr>
            <a:lvl8pPr marL="3429000" indent="-228600" algn="l" rtl="0" fontAlgn="base">
              <a:spcBef>
                <a:spcPct val="20000"/>
              </a:spcBef>
              <a:spcAft>
                <a:spcPct val="0"/>
              </a:spcAft>
              <a:buChar char="•"/>
              <a:defRPr sz="1400">
                <a:solidFill>
                  <a:schemeClr val="tx1"/>
                </a:solidFill>
                <a:latin typeface="+mn-lt"/>
              </a:defRPr>
            </a:lvl8pPr>
            <a:lvl9pPr marL="3886200" indent="-228600" algn="l" rtl="0" fontAlgn="base">
              <a:spcBef>
                <a:spcPct val="20000"/>
              </a:spcBef>
              <a:spcAft>
                <a:spcPct val="0"/>
              </a:spcAft>
              <a:buChar char="•"/>
              <a:defRPr sz="1400">
                <a:solidFill>
                  <a:schemeClr val="tx1"/>
                </a:solidFill>
                <a:latin typeface="+mn-lt"/>
              </a:defRPr>
            </a:lvl9pPr>
          </a:lstStyle>
          <a:p>
            <a:r>
              <a:rPr lang="en-US" sz="3200" b="1" i="0" kern="0" dirty="0" smtClean="0">
                <a:solidFill>
                  <a:srgbClr val="00B050"/>
                </a:solidFill>
              </a:rPr>
              <a:t>Two conflicting goals:</a:t>
            </a:r>
            <a:r>
              <a:rPr lang="en-US" sz="3200" i="0" kern="0" dirty="0" smtClean="0">
                <a:solidFill>
                  <a:srgbClr val="00B050"/>
                </a:solidFill>
              </a:rPr>
              <a:t> </a:t>
            </a:r>
            <a:r>
              <a:rPr lang="en-US" sz="3200" i="0" kern="0" dirty="0" smtClean="0"/>
              <a:t>utility and privacy</a:t>
            </a:r>
          </a:p>
          <a:p>
            <a:pPr lvl="1"/>
            <a:r>
              <a:rPr lang="en-US" sz="2800" i="0" kern="0" dirty="0" smtClean="0"/>
              <a:t>Impossible to get both in the worst case</a:t>
            </a:r>
          </a:p>
          <a:p>
            <a:pPr lvl="1"/>
            <a:endParaRPr lang="en-US" sz="2800" i="0" kern="0" dirty="0" smtClean="0"/>
          </a:p>
          <a:p>
            <a:r>
              <a:rPr lang="en-US" sz="3200" b="1" i="0" kern="0" dirty="0" smtClean="0">
                <a:solidFill>
                  <a:srgbClr val="00B050"/>
                </a:solidFill>
              </a:rPr>
              <a:t>Previously:</a:t>
            </a:r>
            <a:r>
              <a:rPr lang="en-US" sz="3200" i="0" kern="0" dirty="0" smtClean="0"/>
              <a:t> no node differentially private algorithms that are accurate on realistic graphs</a:t>
            </a:r>
          </a:p>
          <a:p>
            <a:pPr marL="457200" lvl="1" indent="0">
              <a:buNone/>
            </a:pPr>
            <a:endParaRPr lang="en-US" sz="2800" i="0" kern="0" dirty="0" smtClean="0"/>
          </a:p>
          <a:p>
            <a:pPr marL="0" indent="0">
              <a:buFontTx/>
              <a:buNone/>
            </a:pPr>
            <a:endParaRPr lang="en-US" sz="3200" i="0" kern="0" dirty="0" smtClean="0"/>
          </a:p>
        </p:txBody>
      </p:sp>
      <p:sp>
        <p:nvSpPr>
          <p:cNvPr id="34" name="Rectangle 33"/>
          <p:cNvSpPr>
            <a:spLocks/>
          </p:cNvSpPr>
          <p:nvPr/>
        </p:nvSpPr>
        <p:spPr bwMode="auto">
          <a:xfrm>
            <a:off x="4050514" y="1732317"/>
            <a:ext cx="1108087" cy="839877"/>
          </a:xfrm>
          <a:prstGeom prst="rect">
            <a:avLst/>
          </a:prstGeom>
          <a:noFill/>
          <a:ln w="25400" cap="flat">
            <a:solidFill>
              <a:schemeClr val="tx1"/>
            </a:solidFill>
            <a:prstDash val="solid"/>
            <a:miter lim="800000"/>
            <a:headEnd type="none" w="med" len="med"/>
            <a:tailEnd type="none" w="med" len="med"/>
          </a:ln>
          <a:effectLst>
            <a:outerShdw blurRad="38100" dist="38099" dir="2700000" algn="ctr" rotWithShape="0">
              <a:schemeClr val="bg2">
                <a:alpha val="75000"/>
              </a:schemeClr>
            </a:outerShdw>
          </a:effectLst>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35" name="Rectangle 34"/>
          <p:cNvSpPr>
            <a:spLocks/>
          </p:cNvSpPr>
          <p:nvPr/>
        </p:nvSpPr>
        <p:spPr bwMode="auto">
          <a:xfrm>
            <a:off x="785766" y="844532"/>
            <a:ext cx="2021531" cy="478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38100" tIns="38100" rIns="38100" bIns="38100" anchor="ctr"/>
          <a:lstStyle/>
          <a:p>
            <a:pPr algn="ctr"/>
            <a:r>
              <a:rPr lang="en-US" sz="2700" dirty="0" smtClean="0">
                <a:solidFill>
                  <a:schemeClr val="tx1"/>
                </a:solidFill>
                <a:ea typeface="Gill Sans" charset="0"/>
                <a:cs typeface="Gill Sans" charset="0"/>
              </a:rPr>
              <a:t>Graph </a:t>
            </a:r>
            <a:r>
              <a:rPr lang="en-US" sz="2700" b="1" dirty="0" smtClean="0">
                <a:solidFill>
                  <a:schemeClr val="tx1"/>
                </a:solidFill>
                <a:ea typeface="Gill Sans" charset="0"/>
                <a:cs typeface="Gill Sans" charset="0"/>
              </a:rPr>
              <a:t>G</a:t>
            </a:r>
            <a:endParaRPr lang="en-US" sz="2700" b="1" dirty="0">
              <a:solidFill>
                <a:schemeClr val="tx1"/>
              </a:solidFill>
              <a:ea typeface="Gill Sans" charset="0"/>
              <a:cs typeface="Gill Sans" charset="0"/>
            </a:endParaRPr>
          </a:p>
        </p:txBody>
      </p:sp>
      <p:sp>
        <p:nvSpPr>
          <p:cNvPr id="36" name="Rectangle 35"/>
          <p:cNvSpPr>
            <a:spLocks/>
          </p:cNvSpPr>
          <p:nvPr/>
        </p:nvSpPr>
        <p:spPr bwMode="auto">
          <a:xfrm>
            <a:off x="4290588" y="1824274"/>
            <a:ext cx="551744" cy="6620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38100" tIns="38100" rIns="38100" bIns="38100" anchor="ctr"/>
          <a:lstStyle/>
          <a:p>
            <a:pPr algn="ctr"/>
            <a:r>
              <a:rPr lang="en-US" sz="4800" dirty="0">
                <a:solidFill>
                  <a:schemeClr val="tx1"/>
                </a:solidFill>
                <a:ea typeface="Gill Sans" charset="0"/>
                <a:cs typeface="Gill Sans" charset="0"/>
              </a:rPr>
              <a:t>A</a:t>
            </a:r>
          </a:p>
        </p:txBody>
      </p:sp>
      <p:sp>
        <p:nvSpPr>
          <p:cNvPr id="37" name="Line 37"/>
          <p:cNvSpPr>
            <a:spLocks noChangeShapeType="1"/>
          </p:cNvSpPr>
          <p:nvPr/>
        </p:nvSpPr>
        <p:spPr bwMode="auto">
          <a:xfrm rot="10800000">
            <a:off x="5340385" y="2498628"/>
            <a:ext cx="1498925" cy="0"/>
          </a:xfrm>
          <a:prstGeom prst="line">
            <a:avLst/>
          </a:prstGeom>
          <a:noFill/>
          <a:ln w="38100" cap="flat">
            <a:solidFill>
              <a:schemeClr val="tx1"/>
            </a:solidFill>
            <a:prstDash val="solid"/>
            <a:miter lim="800000"/>
            <a:headEnd type="stealth"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38" name="Line 38"/>
          <p:cNvSpPr>
            <a:spLocks noChangeShapeType="1"/>
          </p:cNvSpPr>
          <p:nvPr/>
        </p:nvSpPr>
        <p:spPr bwMode="auto">
          <a:xfrm>
            <a:off x="5389865" y="1982134"/>
            <a:ext cx="1345228" cy="0"/>
          </a:xfrm>
          <a:prstGeom prst="line">
            <a:avLst/>
          </a:prstGeom>
          <a:noFill/>
          <a:ln w="38100" cap="flat">
            <a:solidFill>
              <a:schemeClr val="tx1"/>
            </a:solidFill>
            <a:prstDash val="solid"/>
            <a:miter lim="800000"/>
            <a:headEnd type="stealth"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39" name="Rectangle 38"/>
          <p:cNvSpPr>
            <a:spLocks/>
          </p:cNvSpPr>
          <p:nvPr/>
        </p:nvSpPr>
        <p:spPr bwMode="auto">
          <a:xfrm>
            <a:off x="5568038" y="1595913"/>
            <a:ext cx="858269" cy="3187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38100" tIns="38100" rIns="38100" bIns="38100" anchor="ctr"/>
          <a:lstStyle/>
          <a:p>
            <a:pPr algn="ctr"/>
            <a:r>
              <a:rPr lang="en-US" sz="1900" dirty="0">
                <a:solidFill>
                  <a:schemeClr val="tx1"/>
                </a:solidFill>
                <a:ea typeface="Gill Sans" charset="0"/>
                <a:cs typeface="Gill Sans" charset="0"/>
              </a:rPr>
              <a:t>queries</a:t>
            </a:r>
          </a:p>
        </p:txBody>
      </p:sp>
      <p:sp>
        <p:nvSpPr>
          <p:cNvPr id="40" name="Rectangle 39"/>
          <p:cNvSpPr>
            <a:spLocks/>
          </p:cNvSpPr>
          <p:nvPr/>
        </p:nvSpPr>
        <p:spPr bwMode="auto">
          <a:xfrm>
            <a:off x="5532787" y="2153133"/>
            <a:ext cx="928769" cy="292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38100" tIns="38100" rIns="38100" bIns="38100" anchor="ctr"/>
          <a:lstStyle/>
          <a:p>
            <a:pPr algn="ctr"/>
            <a:r>
              <a:rPr lang="en-US" sz="1900" dirty="0">
                <a:solidFill>
                  <a:schemeClr val="tx1"/>
                </a:solidFill>
                <a:ea typeface="Gill Sans" charset="0"/>
                <a:cs typeface="Gill Sans" charset="0"/>
              </a:rPr>
              <a:t>answers</a:t>
            </a:r>
          </a:p>
        </p:txBody>
      </p:sp>
      <p:sp>
        <p:nvSpPr>
          <p:cNvPr id="41" name="AutoShape 41"/>
          <p:cNvSpPr>
            <a:spLocks/>
          </p:cNvSpPr>
          <p:nvPr/>
        </p:nvSpPr>
        <p:spPr bwMode="auto">
          <a:xfrm>
            <a:off x="6961922" y="1301697"/>
            <a:ext cx="1618449" cy="1753320"/>
          </a:xfrm>
          <a:prstGeom prst="roundRect">
            <a:avLst>
              <a:gd name="adj" fmla="val 11361"/>
            </a:avLst>
          </a:prstGeom>
          <a:solidFill>
            <a:srgbClr val="F1F1F1"/>
          </a:solidFill>
          <a:ln>
            <a:noFill/>
          </a:ln>
          <a:effectLst>
            <a:outerShdw blurRad="38100" dist="38099" dir="2700000" algn="ctr" rotWithShape="0">
              <a:schemeClr val="bg2">
                <a:alpha val="75000"/>
              </a:schemeClr>
            </a:outerShdw>
          </a:effectLst>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42" name="Rectangle 41"/>
          <p:cNvSpPr>
            <a:spLocks/>
          </p:cNvSpPr>
          <p:nvPr/>
        </p:nvSpPr>
        <p:spPr bwMode="auto">
          <a:xfrm>
            <a:off x="6735093" y="1450314"/>
            <a:ext cx="208437" cy="7969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38100" tIns="38100" rIns="38100" bIns="38100" anchor="ctr"/>
          <a:lstStyle/>
          <a:p>
            <a:pPr algn="ctr"/>
            <a:r>
              <a:rPr lang="en-US" sz="4800" i="0" dirty="0">
                <a:solidFill>
                  <a:schemeClr val="tx1"/>
                </a:solidFill>
                <a:ea typeface="Gill Sans" charset="0"/>
                <a:cs typeface="Gill Sans" charset="0"/>
              </a:rPr>
              <a:t>)</a:t>
            </a:r>
          </a:p>
        </p:txBody>
      </p:sp>
      <p:sp>
        <p:nvSpPr>
          <p:cNvPr id="43" name="Rectangle 42"/>
          <p:cNvSpPr>
            <a:spLocks/>
          </p:cNvSpPr>
          <p:nvPr/>
        </p:nvSpPr>
        <p:spPr bwMode="auto">
          <a:xfrm>
            <a:off x="5257511" y="1462575"/>
            <a:ext cx="208437" cy="7847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38100" tIns="38100" rIns="38100" bIns="38100" anchor="ctr"/>
          <a:lstStyle/>
          <a:p>
            <a:pPr algn="ctr"/>
            <a:r>
              <a:rPr lang="en-US" sz="4800" i="0" dirty="0">
                <a:solidFill>
                  <a:schemeClr val="tx1"/>
                </a:solidFill>
                <a:ea typeface="Gill Sans" charset="0"/>
                <a:cs typeface="Gill Sans" charset="0"/>
              </a:rPr>
              <a:t>(</a:t>
            </a:r>
          </a:p>
        </p:txBody>
      </p:sp>
      <p:sp>
        <p:nvSpPr>
          <p:cNvPr id="44" name="Rectangle 43"/>
          <p:cNvSpPr>
            <a:spLocks/>
          </p:cNvSpPr>
          <p:nvPr/>
        </p:nvSpPr>
        <p:spPr bwMode="auto">
          <a:xfrm>
            <a:off x="7026292" y="1347675"/>
            <a:ext cx="1495840" cy="1606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38100" tIns="38100" rIns="38100" bIns="38100" anchor="ctr"/>
          <a:lstStyle/>
          <a:p>
            <a:pPr algn="ctr"/>
            <a:r>
              <a:rPr lang="en-US" sz="1900" dirty="0">
                <a:solidFill>
                  <a:schemeClr val="tx1"/>
                </a:solidFill>
                <a:ea typeface="Gill Sans" charset="0"/>
                <a:cs typeface="Gill Sans" charset="0"/>
              </a:rPr>
              <a:t>Government,</a:t>
            </a:r>
          </a:p>
          <a:p>
            <a:pPr algn="ctr"/>
            <a:r>
              <a:rPr lang="en-US" sz="1900" dirty="0">
                <a:solidFill>
                  <a:schemeClr val="tx1"/>
                </a:solidFill>
                <a:ea typeface="Gill Sans" charset="0"/>
                <a:cs typeface="Gill Sans" charset="0"/>
              </a:rPr>
              <a:t>researchers,</a:t>
            </a:r>
          </a:p>
          <a:p>
            <a:pPr algn="ctr"/>
            <a:r>
              <a:rPr lang="en-US" sz="1900" dirty="0">
                <a:solidFill>
                  <a:schemeClr val="tx1"/>
                </a:solidFill>
                <a:ea typeface="Gill Sans" charset="0"/>
                <a:cs typeface="Gill Sans" charset="0"/>
              </a:rPr>
              <a:t>businesses</a:t>
            </a:r>
          </a:p>
          <a:p>
            <a:pPr algn="ctr"/>
            <a:r>
              <a:rPr lang="en-US" sz="1900" dirty="0">
                <a:solidFill>
                  <a:schemeClr val="tx1"/>
                </a:solidFill>
                <a:ea typeface="Gill Sans" charset="0"/>
                <a:cs typeface="Gill Sans" charset="0"/>
              </a:rPr>
              <a:t>(or) </a:t>
            </a:r>
          </a:p>
          <a:p>
            <a:pPr algn="ctr"/>
            <a:r>
              <a:rPr lang="en-US" sz="1900" dirty="0">
                <a:ea typeface="Gill Sans" charset="0"/>
                <a:cs typeface="Gill Sans" charset="0"/>
              </a:rPr>
              <a:t>m</a:t>
            </a:r>
            <a:r>
              <a:rPr lang="en-US" sz="1900" dirty="0" smtClean="0">
                <a:solidFill>
                  <a:schemeClr val="tx1"/>
                </a:solidFill>
                <a:ea typeface="Gill Sans" charset="0"/>
                <a:cs typeface="Gill Sans" charset="0"/>
              </a:rPr>
              <a:t>alicious</a:t>
            </a:r>
            <a:endParaRPr lang="en-US" sz="1900" dirty="0">
              <a:solidFill>
                <a:schemeClr val="tx1"/>
              </a:solidFill>
              <a:ea typeface="Gill Sans" charset="0"/>
              <a:cs typeface="Gill Sans" charset="0"/>
            </a:endParaRPr>
          </a:p>
          <a:p>
            <a:pPr algn="ctr"/>
            <a:r>
              <a:rPr lang="en-US" sz="1900" dirty="0">
                <a:solidFill>
                  <a:schemeClr val="tx1"/>
                </a:solidFill>
                <a:ea typeface="Gill Sans" charset="0"/>
                <a:cs typeface="Gill Sans" charset="0"/>
              </a:rPr>
              <a:t>adversary</a:t>
            </a:r>
          </a:p>
        </p:txBody>
      </p:sp>
      <p:sp>
        <p:nvSpPr>
          <p:cNvPr id="45" name="Line 37"/>
          <p:cNvSpPr>
            <a:spLocks noChangeShapeType="1"/>
          </p:cNvSpPr>
          <p:nvPr/>
        </p:nvSpPr>
        <p:spPr bwMode="auto">
          <a:xfrm rot="10800000">
            <a:off x="2891616" y="2202152"/>
            <a:ext cx="1019202" cy="1"/>
          </a:xfrm>
          <a:prstGeom prst="line">
            <a:avLst/>
          </a:prstGeom>
          <a:noFill/>
          <a:ln w="38100" cap="flat">
            <a:solidFill>
              <a:schemeClr val="tx1"/>
            </a:solidFill>
            <a:prstDash val="solid"/>
            <a:miter lim="800000"/>
            <a:headEnd type="stealth"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pic>
        <p:nvPicPr>
          <p:cNvPr id="46" name="Picture 2" descr="http://community.expressor-software.com/blogs/mtarallo/attachments/378d1323563542-extracting-data-facebook-social-graph-expressor-tutorial-1210jk-matrix-relationship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2292" y="1454017"/>
            <a:ext cx="2179930" cy="1525951"/>
          </a:xfrm>
          <a:prstGeom prst="rect">
            <a:avLst/>
          </a:prstGeom>
          <a:noFill/>
          <a:extLst>
            <a:ext uri="{909E8E84-426E-40DD-AFC4-6F175D3DCCD1}">
              <a14:hiddenFill xmlns:a14="http://schemas.microsoft.com/office/drawing/2010/main">
                <a:solidFill>
                  <a:srgbClr val="FFFFFF"/>
                </a:solidFill>
              </a14:hiddenFill>
            </a:ext>
          </a:extLst>
        </p:spPr>
      </p:pic>
      <p:sp>
        <p:nvSpPr>
          <p:cNvPr id="47" name="Rectangle 46"/>
          <p:cNvSpPr>
            <a:spLocks/>
          </p:cNvSpPr>
          <p:nvPr/>
        </p:nvSpPr>
        <p:spPr bwMode="auto">
          <a:xfrm>
            <a:off x="3615393" y="1055552"/>
            <a:ext cx="1872948" cy="449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38100" tIns="38100" rIns="38100" bIns="38100" anchor="ctr"/>
          <a:lstStyle/>
          <a:p>
            <a:pPr>
              <a:lnSpc>
                <a:spcPct val="60000"/>
              </a:lnSpc>
            </a:pPr>
            <a:r>
              <a:rPr lang="en-US" sz="2700" dirty="0" smtClean="0">
                <a:ea typeface="Gill Sans" charset="0"/>
                <a:cs typeface="Gill Sans" charset="0"/>
              </a:rPr>
              <a:t>Trusted</a:t>
            </a:r>
          </a:p>
          <a:p>
            <a:pPr algn="r">
              <a:lnSpc>
                <a:spcPct val="60000"/>
              </a:lnSpc>
            </a:pPr>
            <a:r>
              <a:rPr lang="en-US" sz="2700" dirty="0" smtClean="0">
                <a:ea typeface="Gill Sans" charset="0"/>
                <a:cs typeface="Gill Sans" charset="0"/>
              </a:rPr>
              <a:t>curator</a:t>
            </a:r>
            <a:endParaRPr lang="en-US" sz="2700" dirty="0">
              <a:solidFill>
                <a:schemeClr val="tx1"/>
              </a:solidFill>
              <a:ea typeface="Gill Sans" charset="0"/>
              <a:cs typeface="Gill Sans" charset="0"/>
            </a:endParaRPr>
          </a:p>
        </p:txBody>
      </p:sp>
      <p:sp>
        <p:nvSpPr>
          <p:cNvPr id="48" name="Rectangle 47"/>
          <p:cNvSpPr>
            <a:spLocks/>
          </p:cNvSpPr>
          <p:nvPr/>
        </p:nvSpPr>
        <p:spPr bwMode="auto">
          <a:xfrm>
            <a:off x="7167291" y="844532"/>
            <a:ext cx="1002335" cy="416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38100" tIns="38100" rIns="38100" bIns="38100" anchor="ctr"/>
          <a:lstStyle/>
          <a:p>
            <a:pPr algn="ctr"/>
            <a:r>
              <a:rPr lang="en-US" sz="2700" dirty="0">
                <a:solidFill>
                  <a:schemeClr val="tx1"/>
                </a:solidFill>
                <a:ea typeface="Gill Sans" charset="0"/>
                <a:cs typeface="Gill Sans" charset="0"/>
              </a:rPr>
              <a:t>Users</a:t>
            </a:r>
          </a:p>
        </p:txBody>
      </p:sp>
    </p:spTree>
    <p:extLst>
      <p:ext uri="{BB962C8B-B14F-4D97-AF65-F5344CB8AC3E}">
        <p14:creationId xmlns:p14="http://schemas.microsoft.com/office/powerpoint/2010/main" val="1523655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contributions</a:t>
            </a:r>
            <a:endParaRPr lang="en-US" dirty="0"/>
          </a:p>
        </p:txBody>
      </p:sp>
      <p:sp>
        <p:nvSpPr>
          <p:cNvPr id="3" name="Content Placeholder 2"/>
          <p:cNvSpPr>
            <a:spLocks noGrp="1"/>
          </p:cNvSpPr>
          <p:nvPr>
            <p:ph idx="1"/>
          </p:nvPr>
        </p:nvSpPr>
        <p:spPr/>
        <p:txBody>
          <a:bodyPr/>
          <a:lstStyle/>
          <a:p>
            <a:r>
              <a:rPr lang="en-US" sz="2800" dirty="0" smtClean="0"/>
              <a:t>First node differentially private algorithms that are accurate for sparse graphs</a:t>
            </a:r>
          </a:p>
          <a:p>
            <a:pPr lvl="1"/>
            <a:r>
              <a:rPr lang="en-US" sz="2400" b="1" dirty="0" smtClean="0">
                <a:solidFill>
                  <a:srgbClr val="C00000"/>
                </a:solidFill>
              </a:rPr>
              <a:t>node differentially private</a:t>
            </a:r>
            <a:r>
              <a:rPr lang="en-US" sz="2400" dirty="0" smtClean="0"/>
              <a:t> </a:t>
            </a:r>
            <a:r>
              <a:rPr lang="en-US" sz="2400" b="1" i="1" dirty="0" smtClean="0">
                <a:solidFill>
                  <a:srgbClr val="0033CC"/>
                </a:solidFill>
              </a:rPr>
              <a:t>for all </a:t>
            </a:r>
            <a:r>
              <a:rPr lang="en-US" sz="2400" dirty="0" smtClean="0"/>
              <a:t>graphs</a:t>
            </a:r>
          </a:p>
          <a:p>
            <a:pPr lvl="1"/>
            <a:r>
              <a:rPr lang="en-US" sz="2400" b="1" dirty="0" smtClean="0">
                <a:solidFill>
                  <a:srgbClr val="C00000"/>
                </a:solidFill>
              </a:rPr>
              <a:t>accurate</a:t>
            </a:r>
            <a:r>
              <a:rPr lang="en-US" sz="2400" dirty="0" smtClean="0"/>
              <a:t> </a:t>
            </a:r>
            <a:r>
              <a:rPr lang="en-US" sz="2400" b="1" i="1" dirty="0" smtClean="0">
                <a:solidFill>
                  <a:srgbClr val="0033CC"/>
                </a:solidFill>
              </a:rPr>
              <a:t>for a subclass </a:t>
            </a:r>
            <a:r>
              <a:rPr lang="en-US" sz="2400" dirty="0" smtClean="0"/>
              <a:t>of graphs, which includes </a:t>
            </a:r>
          </a:p>
          <a:p>
            <a:pPr lvl="2"/>
            <a:r>
              <a:rPr lang="en-US" sz="2000" b="1" dirty="0" smtClean="0">
                <a:solidFill>
                  <a:srgbClr val="00B050"/>
                </a:solidFill>
              </a:rPr>
              <a:t>graphs with </a:t>
            </a:r>
            <a:r>
              <a:rPr lang="en-US" sz="2000" b="1" dirty="0" err="1" smtClean="0">
                <a:solidFill>
                  <a:srgbClr val="00B050"/>
                </a:solidFill>
              </a:rPr>
              <a:t>sublinear</a:t>
            </a:r>
            <a:r>
              <a:rPr lang="en-US" sz="2000" b="1" dirty="0" smtClean="0">
                <a:solidFill>
                  <a:srgbClr val="00B050"/>
                </a:solidFill>
              </a:rPr>
              <a:t> (not necessarily constant) degree bound</a:t>
            </a:r>
          </a:p>
          <a:p>
            <a:pPr lvl="2"/>
            <a:r>
              <a:rPr lang="en-US" sz="2000" b="1" dirty="0" smtClean="0">
                <a:solidFill>
                  <a:srgbClr val="00B050"/>
                </a:solidFill>
              </a:rPr>
              <a:t>graphs where the tail of the degree distribution is not too heavy</a:t>
            </a:r>
          </a:p>
          <a:p>
            <a:pPr lvl="2"/>
            <a:r>
              <a:rPr lang="en-US" sz="2000" b="1" dirty="0" smtClean="0">
                <a:solidFill>
                  <a:srgbClr val="00B050"/>
                </a:solidFill>
              </a:rPr>
              <a:t>dense graphs</a:t>
            </a:r>
          </a:p>
          <a:p>
            <a:r>
              <a:rPr lang="en-US" sz="2600" dirty="0" smtClean="0"/>
              <a:t>Techniques for node differentially private algorithms</a:t>
            </a:r>
          </a:p>
          <a:p>
            <a:r>
              <a:rPr lang="en-US" sz="2600" dirty="0" smtClean="0"/>
              <a:t>Methodology for analyzing the accuracy of such algorithms on realistic networks</a:t>
            </a:r>
          </a:p>
          <a:p>
            <a:endParaRPr lang="en-US" sz="2600" dirty="0" smtClean="0"/>
          </a:p>
          <a:p>
            <a:pPr marL="0" indent="0">
              <a:buNone/>
            </a:pPr>
            <a:r>
              <a:rPr lang="en-US" dirty="0" smtClean="0"/>
              <a:t>Concurrent work on node privacy </a:t>
            </a:r>
            <a:r>
              <a:rPr lang="en-US" sz="2000" dirty="0" smtClean="0">
                <a:solidFill>
                  <a:srgbClr val="990033"/>
                </a:solidFill>
              </a:rPr>
              <a:t>[</a:t>
            </a:r>
            <a:r>
              <a:rPr lang="en-US" sz="2000" dirty="0" err="1" smtClean="0">
                <a:solidFill>
                  <a:srgbClr val="990033"/>
                </a:solidFill>
              </a:rPr>
              <a:t>Blocki</a:t>
            </a:r>
            <a:r>
              <a:rPr lang="en-US" sz="2000" dirty="0" smtClean="0">
                <a:solidFill>
                  <a:srgbClr val="990033"/>
                </a:solidFill>
              </a:rPr>
              <a:t> Blum </a:t>
            </a:r>
            <a:r>
              <a:rPr lang="en-US" sz="2000" dirty="0" err="1" smtClean="0">
                <a:solidFill>
                  <a:srgbClr val="990033"/>
                </a:solidFill>
              </a:rPr>
              <a:t>Datta</a:t>
            </a:r>
            <a:r>
              <a:rPr lang="en-US" sz="2000" dirty="0" smtClean="0">
                <a:solidFill>
                  <a:srgbClr val="990033"/>
                </a:solidFill>
              </a:rPr>
              <a:t> </a:t>
            </a:r>
            <a:r>
              <a:rPr lang="en-US" sz="2000" dirty="0" err="1" smtClean="0">
                <a:solidFill>
                  <a:srgbClr val="990033"/>
                </a:solidFill>
              </a:rPr>
              <a:t>Sheffet</a:t>
            </a:r>
            <a:r>
              <a:rPr lang="en-US" sz="2000" dirty="0" smtClean="0">
                <a:solidFill>
                  <a:srgbClr val="990033"/>
                </a:solidFill>
              </a:rPr>
              <a:t> 13</a:t>
            </a:r>
            <a:r>
              <a:rPr lang="en-US" dirty="0" smtClean="0">
                <a:solidFill>
                  <a:srgbClr val="990033"/>
                </a:solidFill>
              </a:rPr>
              <a:t>]</a:t>
            </a:r>
            <a:endParaRPr lang="en-US" sz="2800" dirty="0">
              <a:solidFill>
                <a:srgbClr val="990033"/>
              </a:solidFill>
            </a:endParaRPr>
          </a:p>
          <a:p>
            <a:pPr marL="0" indent="0">
              <a:buNone/>
            </a:pPr>
            <a:endParaRPr lang="en-US" sz="2800" dirty="0"/>
          </a:p>
          <a:p>
            <a:pPr marL="0" indent="0">
              <a:buNone/>
            </a:pPr>
            <a:endParaRPr lang="en-US" sz="2600" dirty="0" smtClean="0"/>
          </a:p>
        </p:txBody>
      </p:sp>
      <p:sp>
        <p:nvSpPr>
          <p:cNvPr id="4" name="Slide Number Placeholder 3"/>
          <p:cNvSpPr>
            <a:spLocks noGrp="1"/>
          </p:cNvSpPr>
          <p:nvPr>
            <p:ph type="sldNum" sz="quarter" idx="11"/>
          </p:nvPr>
        </p:nvSpPr>
        <p:spPr/>
        <p:txBody>
          <a:bodyPr/>
          <a:lstStyle/>
          <a:p>
            <a:fld id="{FF308B7C-4F2A-4ED2-93F3-224C3EC9CBD5}" type="slidenum">
              <a:rPr lang="en-US" smtClean="0"/>
              <a:pPr/>
              <a:t>11</a:t>
            </a:fld>
            <a:endParaRPr lang="en-US"/>
          </a:p>
        </p:txBody>
      </p:sp>
    </p:spTree>
    <p:extLst>
      <p:ext uri="{BB962C8B-B14F-4D97-AF65-F5344CB8AC3E}">
        <p14:creationId xmlns:p14="http://schemas.microsoft.com/office/powerpoint/2010/main" val="2099632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ln w="28575"/>
            </p:spPr>
            <p:txBody>
              <a:bodyPr/>
              <a:lstStyle/>
              <a:p>
                <a:r>
                  <a:rPr lang="en-US" dirty="0" smtClean="0"/>
                  <a:t>Node differentially private algorithms for releasing </a:t>
                </a:r>
              </a:p>
              <a:p>
                <a:pPr lvl="1"/>
                <a:r>
                  <a:rPr lang="en-US" dirty="0" smtClean="0"/>
                  <a:t>number of edges</a:t>
                </a:r>
              </a:p>
              <a:p>
                <a:pPr lvl="1"/>
                <a:r>
                  <a:rPr lang="en-US" dirty="0" smtClean="0"/>
                  <a:t>counts of small </a:t>
                </a:r>
                <a:r>
                  <a:rPr lang="en-US" dirty="0" err="1" smtClean="0"/>
                  <a:t>subgraphs</a:t>
                </a:r>
                <a:r>
                  <a:rPr lang="en-US" dirty="0" smtClean="0"/>
                  <a:t> </a:t>
                </a:r>
              </a:p>
              <a:p>
                <a:pPr marL="457200" lvl="1" indent="0" algn="ctr">
                  <a:buNone/>
                </a:pPr>
                <a:r>
                  <a:rPr lang="en-US" dirty="0" smtClean="0"/>
                  <a:t>                          (e.g., </a:t>
                </a:r>
                <a:r>
                  <a:rPr lang="en-US" b="1" dirty="0" smtClean="0">
                    <a:solidFill>
                      <a:srgbClr val="00B050"/>
                    </a:solidFill>
                  </a:rPr>
                  <a:t>triangles</a:t>
                </a:r>
                <a:r>
                  <a:rPr lang="en-US" dirty="0" smtClean="0"/>
                  <a:t>, </a:t>
                </a:r>
                <a14:m>
                  <m:oMath xmlns:m="http://schemas.openxmlformats.org/officeDocument/2006/math">
                    <m:r>
                      <a:rPr lang="en-US" b="1" i="1" dirty="0" smtClean="0">
                        <a:solidFill>
                          <a:srgbClr val="00B050"/>
                        </a:solidFill>
                        <a:latin typeface="Cambria Math"/>
                      </a:rPr>
                      <m:t>𝒌</m:t>
                    </m:r>
                  </m:oMath>
                </a14:m>
                <a:r>
                  <a:rPr lang="en-US" b="1" dirty="0" smtClean="0">
                    <a:solidFill>
                      <a:srgbClr val="00B050"/>
                    </a:solidFill>
                  </a:rPr>
                  <a:t>-triangles</a:t>
                </a:r>
                <a:r>
                  <a:rPr lang="en-US" dirty="0" smtClean="0"/>
                  <a:t>, </a:t>
                </a:r>
                <a14:m>
                  <m:oMath xmlns:m="http://schemas.openxmlformats.org/officeDocument/2006/math">
                    <m:r>
                      <a:rPr lang="en-US" b="1" i="1" dirty="0" smtClean="0">
                        <a:solidFill>
                          <a:srgbClr val="00B050"/>
                        </a:solidFill>
                        <a:latin typeface="Cambria Math"/>
                      </a:rPr>
                      <m:t>𝒌</m:t>
                    </m:r>
                  </m:oMath>
                </a14:m>
                <a:r>
                  <a:rPr lang="en-US" b="1" dirty="0" smtClean="0">
                    <a:solidFill>
                      <a:srgbClr val="00B050"/>
                    </a:solidFill>
                  </a:rPr>
                  <a:t>-stars</a:t>
                </a:r>
                <a:r>
                  <a:rPr lang="en-US" dirty="0" smtClean="0"/>
                  <a:t>)</a:t>
                </a:r>
              </a:p>
              <a:p>
                <a:pPr lvl="1"/>
                <a:r>
                  <a:rPr lang="en-US" dirty="0"/>
                  <a:t>d</a:t>
                </a:r>
                <a:r>
                  <a:rPr lang="en-US" dirty="0" smtClean="0"/>
                  <a:t>egree distribution</a:t>
                </a:r>
                <a:endParaRPr lang="en-US" dirty="0"/>
              </a:p>
              <a:p>
                <a:r>
                  <a:rPr lang="en-US" sz="2300" dirty="0" smtClean="0"/>
                  <a:t>Accuracy analysis </a:t>
                </a:r>
                <a:r>
                  <a:rPr lang="en-US" sz="2300" dirty="0"/>
                  <a:t>of our algorithms for graphs with not-too-heavy-tailed degree </a:t>
                </a:r>
                <a:r>
                  <a:rPr lang="en-US" sz="2300" dirty="0" smtClean="0"/>
                  <a:t>distribution: with </a:t>
                </a:r>
                <a14:m>
                  <m:oMath xmlns:m="http://schemas.openxmlformats.org/officeDocument/2006/math">
                    <m:r>
                      <a:rPr lang="en-US" sz="2300" b="1" i="1">
                        <a:solidFill>
                          <a:srgbClr val="FF0000"/>
                        </a:solidFill>
                        <a:latin typeface="Cambria Math"/>
                      </a:rPr>
                      <m:t>𝜶</m:t>
                    </m:r>
                  </m:oMath>
                </a14:m>
                <a:r>
                  <a:rPr lang="en-US" sz="2300" b="1" dirty="0">
                    <a:solidFill>
                      <a:srgbClr val="FF0000"/>
                    </a:solidFill>
                  </a:rPr>
                  <a:t>-decay</a:t>
                </a:r>
                <a:r>
                  <a:rPr lang="en-US" sz="2300" dirty="0"/>
                  <a:t> </a:t>
                </a:r>
                <a:r>
                  <a:rPr lang="en-US" sz="2300" dirty="0" smtClean="0"/>
                  <a:t>for constant </a:t>
                </a:r>
                <a14:m>
                  <m:oMath xmlns:m="http://schemas.openxmlformats.org/officeDocument/2006/math">
                    <m:r>
                      <a:rPr lang="en-US" sz="2300" b="0" i="1" smtClean="0">
                        <a:latin typeface="Cambria Math"/>
                      </a:rPr>
                      <m:t>𝛼</m:t>
                    </m:r>
                    <m:r>
                      <a:rPr lang="en-US" sz="2300" b="0" i="1" smtClean="0">
                        <a:latin typeface="Cambria Math"/>
                      </a:rPr>
                      <m:t>&gt;1</m:t>
                    </m:r>
                  </m:oMath>
                </a14:m>
                <a:endParaRPr lang="en-US" sz="2300" dirty="0"/>
              </a:p>
              <a:p>
                <a:pPr marL="457200" lvl="1" indent="0">
                  <a:buNone/>
                </a:pPr>
                <a:r>
                  <a:rPr lang="en-US" b="1" dirty="0" smtClean="0"/>
                  <a:t>Notation:</a:t>
                </a:r>
                <a:r>
                  <a:rPr lang="en-US" dirty="0" smtClean="0"/>
                  <a:t>   </a:t>
                </a:r>
                <a14:m>
                  <m:oMath xmlns:m="http://schemas.openxmlformats.org/officeDocument/2006/math">
                    <m:acc>
                      <m:accPr>
                        <m:chr m:val="̅"/>
                        <m:ctrlPr>
                          <a:rPr lang="en-US" b="1" i="1" smtClean="0">
                            <a:solidFill>
                              <a:srgbClr val="FF0000"/>
                            </a:solidFill>
                            <a:latin typeface="Cambria Math" panose="02040503050406030204" pitchFamily="18" charset="0"/>
                          </a:rPr>
                        </m:ctrlPr>
                      </m:accPr>
                      <m:e>
                        <m:r>
                          <a:rPr lang="en-US" b="1" i="1">
                            <a:solidFill>
                              <a:srgbClr val="FF0000"/>
                            </a:solidFill>
                            <a:latin typeface="Cambria Math"/>
                          </a:rPr>
                          <m:t>𝒅</m:t>
                        </m:r>
                      </m:e>
                    </m:acc>
                    <m:r>
                      <a:rPr lang="en-US" i="1" dirty="0">
                        <a:latin typeface="Cambria Math"/>
                      </a:rPr>
                      <m:t>=</m:t>
                    </m:r>
                    <m:r>
                      <m:rPr>
                        <m:nor/>
                      </m:rPr>
                      <a:rPr lang="en-US" dirty="0"/>
                      <m:t> </m:t>
                    </m:r>
                    <m:r>
                      <m:rPr>
                        <m:nor/>
                      </m:rPr>
                      <a:rPr lang="en-US" dirty="0"/>
                      <m:t>average</m:t>
                    </m:r>
                    <m:r>
                      <m:rPr>
                        <m:nor/>
                      </m:rPr>
                      <a:rPr lang="en-US" dirty="0"/>
                      <m:t> </m:t>
                    </m:r>
                    <m:r>
                      <m:rPr>
                        <m:nor/>
                      </m:rPr>
                      <a:rPr lang="en-US" dirty="0"/>
                      <m:t>degree</m:t>
                    </m:r>
                  </m:oMath>
                </a14:m>
                <a:endParaRPr lang="en-US" dirty="0"/>
              </a:p>
              <a:p>
                <a:pPr marL="457200" lvl="1" indent="0">
                  <a:buNone/>
                </a:pPr>
                <a14:m>
                  <m:oMath xmlns:m="http://schemas.openxmlformats.org/officeDocument/2006/math">
                    <m:r>
                      <a:rPr lang="en-US" b="1" i="1" smtClean="0">
                        <a:solidFill>
                          <a:srgbClr val="FF0000"/>
                        </a:solidFill>
                        <a:latin typeface="Cambria Math"/>
                      </a:rPr>
                      <m:t>𝑷</m:t>
                    </m:r>
                    <m:d>
                      <m:dPr>
                        <m:ctrlPr>
                          <a:rPr lang="en-US" b="1" i="1">
                            <a:solidFill>
                              <a:srgbClr val="FF0000"/>
                            </a:solidFill>
                            <a:latin typeface="Cambria Math" panose="02040503050406030204" pitchFamily="18" charset="0"/>
                          </a:rPr>
                        </m:ctrlPr>
                      </m:dPr>
                      <m:e>
                        <m:r>
                          <a:rPr lang="en-US" b="1" i="1">
                            <a:solidFill>
                              <a:srgbClr val="FF0000"/>
                            </a:solidFill>
                            <a:latin typeface="Cambria Math"/>
                          </a:rPr>
                          <m:t>𝒅</m:t>
                        </m:r>
                      </m:e>
                    </m:d>
                    <m:r>
                      <a:rPr lang="en-US" i="1">
                        <a:latin typeface="Cambria Math"/>
                      </a:rPr>
                      <m:t>=</m:t>
                    </m:r>
                  </m:oMath>
                </a14:m>
                <a:r>
                  <a:rPr lang="en-US" dirty="0" smtClean="0"/>
                  <a:t> fraction of nodes in G of degree </a:t>
                </a:r>
                <a14:m>
                  <m:oMath xmlns:m="http://schemas.openxmlformats.org/officeDocument/2006/math">
                    <m:r>
                      <a:rPr lang="en-US" b="0" i="1" smtClean="0">
                        <a:latin typeface="Cambria Math"/>
                      </a:rPr>
                      <m:t>≥</m:t>
                    </m:r>
                    <m:r>
                      <a:rPr lang="en-US" b="0" i="1" smtClean="0">
                        <a:latin typeface="Cambria Math"/>
                      </a:rPr>
                      <m:t>𝑑</m:t>
                    </m:r>
                  </m:oMath>
                </a14:m>
                <a:endParaRPr lang="en-US" dirty="0"/>
              </a:p>
              <a:p>
                <a:pPr lvl="1"/>
                <a:endParaRPr lang="en-US" dirty="0"/>
              </a:p>
              <a:p>
                <a:pPr lvl="1"/>
                <a:endParaRPr lang="en-US" dirty="0" smtClean="0"/>
              </a:p>
              <a:p>
                <a:pPr lvl="1"/>
                <a:endParaRPr lang="en-US" dirty="0"/>
              </a:p>
              <a:p>
                <a:pPr lvl="1"/>
                <a:r>
                  <a:rPr lang="en-US" dirty="0" smtClean="0"/>
                  <a:t>Every </a:t>
                </a:r>
                <a:r>
                  <a:rPr lang="en-US" dirty="0"/>
                  <a:t>graph satisfies </a:t>
                </a:r>
                <a14:m>
                  <m:oMath xmlns:m="http://schemas.openxmlformats.org/officeDocument/2006/math">
                    <m:r>
                      <a:rPr lang="en-US" i="1">
                        <a:latin typeface="Cambria Math"/>
                      </a:rPr>
                      <m:t>1</m:t>
                    </m:r>
                  </m:oMath>
                </a14:m>
                <a:r>
                  <a:rPr lang="en-US" dirty="0"/>
                  <a:t>-decay</a:t>
                </a:r>
              </a:p>
              <a:p>
                <a:pPr lvl="1"/>
                <a:r>
                  <a:rPr lang="en-US" dirty="0"/>
                  <a:t>Natural graphs (e.g., </a:t>
                </a:r>
                <a:r>
                  <a:rPr lang="en-US" b="1" dirty="0">
                    <a:solidFill>
                      <a:srgbClr val="00B050"/>
                    </a:solidFill>
                  </a:rPr>
                  <a:t>“scale-free” graphs</a:t>
                </a:r>
                <a:r>
                  <a:rPr lang="en-US" dirty="0"/>
                  <a:t>, </a:t>
                </a:r>
                <a:r>
                  <a:rPr lang="en-US" b="1" dirty="0" err="1">
                    <a:solidFill>
                      <a:srgbClr val="00B050"/>
                    </a:solidFill>
                  </a:rPr>
                  <a:t>Erdos-Renyi</a:t>
                </a:r>
                <a:r>
                  <a:rPr lang="en-US" dirty="0"/>
                  <a:t>) satisfy </a:t>
                </a:r>
                <a14:m>
                  <m:oMath xmlns:m="http://schemas.openxmlformats.org/officeDocument/2006/math">
                    <m:r>
                      <a:rPr lang="en-US" i="1">
                        <a:latin typeface="Cambria Math"/>
                      </a:rPr>
                      <m:t>𝛼</m:t>
                    </m:r>
                    <m:r>
                      <a:rPr lang="en-US" i="1">
                        <a:latin typeface="Cambria Math"/>
                      </a:rPr>
                      <m:t>&gt;1</m:t>
                    </m:r>
                  </m:oMath>
                </a14:m>
                <a:r>
                  <a:rPr lang="en-US" dirty="0"/>
                  <a:t> </a:t>
                </a:r>
              </a:p>
              <a:p>
                <a:pPr lvl="1"/>
                <a:endParaRPr lang="en-US" dirty="0" smtClean="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l="-1164" t="-1043" b="-2086"/>
                </a:stretch>
              </a:blipFill>
              <a:ln w="28575"/>
            </p:spPr>
            <p:txBody>
              <a:bodyPr/>
              <a:lstStyle/>
              <a:p>
                <a:r>
                  <a:rPr lang="en-US">
                    <a:noFill/>
                  </a:rPr>
                  <a:t> </a:t>
                </a:r>
              </a:p>
            </p:txBody>
          </p:sp>
        </mc:Fallback>
      </mc:AlternateContent>
      <p:sp>
        <p:nvSpPr>
          <p:cNvPr id="2" name="Title 1"/>
          <p:cNvSpPr>
            <a:spLocks noGrp="1"/>
          </p:cNvSpPr>
          <p:nvPr>
            <p:ph type="title"/>
          </p:nvPr>
        </p:nvSpPr>
        <p:spPr/>
        <p:txBody>
          <a:bodyPr/>
          <a:lstStyle/>
          <a:p>
            <a:r>
              <a:rPr lang="en-US" dirty="0" smtClean="0"/>
              <a:t>Our contributions: algorithms</a:t>
            </a:r>
            <a:endParaRPr lang="en-US" dirty="0"/>
          </a:p>
        </p:txBody>
      </p:sp>
      <p:sp>
        <p:nvSpPr>
          <p:cNvPr id="4" name="Slide Number Placeholder 3"/>
          <p:cNvSpPr>
            <a:spLocks noGrp="1"/>
          </p:cNvSpPr>
          <p:nvPr>
            <p:ph type="sldNum" sz="quarter" idx="11"/>
          </p:nvPr>
        </p:nvSpPr>
        <p:spPr/>
        <p:txBody>
          <a:bodyPr/>
          <a:lstStyle/>
          <a:p>
            <a:fld id="{FF308B7C-4F2A-4ED2-93F3-224C3EC9CBD5}" type="slidenum">
              <a:rPr lang="en-US" smtClean="0"/>
              <a:pPr/>
              <a:t>12</a:t>
            </a:fld>
            <a:endParaRPr lang="en-US"/>
          </a:p>
        </p:txBody>
      </p:sp>
      <mc:AlternateContent xmlns:mc="http://schemas.openxmlformats.org/markup-compatibility/2006" xmlns:a14="http://schemas.microsoft.com/office/drawing/2010/main">
        <mc:Choice Requires="a14">
          <p:sp>
            <p:nvSpPr>
              <p:cNvPr id="7" name="Content Placeholder 7"/>
              <p:cNvSpPr txBox="1">
                <a:spLocks/>
              </p:cNvSpPr>
              <p:nvPr/>
            </p:nvSpPr>
            <p:spPr bwMode="auto">
              <a:xfrm>
                <a:off x="1076089" y="4537315"/>
                <a:ext cx="4016179" cy="978386"/>
              </a:xfrm>
              <a:prstGeom prst="roundRect">
                <a:avLst/>
              </a:prstGeom>
              <a:noFill/>
              <a:ln w="19050" cap="flat" cmpd="sng" algn="ctr">
                <a:solidFill>
                  <a:srgbClr val="C00000"/>
                </a:solidFill>
                <a:prstDash val="solid"/>
                <a:round/>
                <a:headEnd type="none" w="sm" len="sm"/>
                <a:tailEnd type="none" w="sm" len="sm"/>
              </a:ln>
              <a:effectLst>
                <a:innerShdw blurRad="63500" dist="50800" dir="2700000">
                  <a:prstClr val="black">
                    <a:alpha val="50000"/>
                  </a:prstClr>
                </a:innerShdw>
              </a:effectLst>
            </p:spPr>
            <p:txBody>
              <a:bodyPr vert="horz" wrap="square" lIns="91440" tIns="45720" rIns="91440" bIns="45720" numCol="1" rtlCol="0" anchor="t" anchorCtr="0" compatLnSpc="1">
                <a:prstTxWarp prst="textNoShape">
                  <a:avLst/>
                </a:prstTxWarp>
              </a:bodyPr>
              <a:lstStyle>
                <a:lvl1pPr marL="342900" indent="-342900" algn="l" rtl="0" fontAlgn="base">
                  <a:spcBef>
                    <a:spcPct val="20000"/>
                  </a:spcBef>
                  <a:spcAft>
                    <a:spcPct val="0"/>
                  </a:spcAft>
                  <a:buChar char="•"/>
                  <a:defRPr sz="2400">
                    <a:solidFill>
                      <a:schemeClr val="tx1"/>
                    </a:solidFill>
                    <a:latin typeface="Calibri" pitchFamily="34" charset="0"/>
                    <a:ea typeface="+mn-ea"/>
                    <a:cs typeface="+mn-cs"/>
                  </a:defRPr>
                </a:lvl1pPr>
                <a:lvl2pPr marL="742950" indent="-285750" algn="l" rtl="0" fontAlgn="base">
                  <a:spcBef>
                    <a:spcPct val="20000"/>
                  </a:spcBef>
                  <a:spcAft>
                    <a:spcPct val="0"/>
                  </a:spcAft>
                  <a:buChar char="–"/>
                  <a:defRPr sz="2000">
                    <a:solidFill>
                      <a:schemeClr val="tx1"/>
                    </a:solidFill>
                    <a:latin typeface="Calibri" pitchFamily="34" charset="0"/>
                  </a:defRPr>
                </a:lvl2pPr>
                <a:lvl3pPr marL="1143000" indent="-228600" algn="l" rtl="0" fontAlgn="base">
                  <a:spcBef>
                    <a:spcPct val="20000"/>
                  </a:spcBef>
                  <a:spcAft>
                    <a:spcPct val="0"/>
                  </a:spcAft>
                  <a:buChar char="•"/>
                  <a:defRPr sz="1800">
                    <a:solidFill>
                      <a:schemeClr val="tx1"/>
                    </a:solidFill>
                    <a:latin typeface="Calibri" pitchFamily="34" charset="0"/>
                  </a:defRPr>
                </a:lvl3pPr>
                <a:lvl4pPr marL="1600200" indent="-228600" algn="l" rtl="0" fontAlgn="base">
                  <a:spcBef>
                    <a:spcPct val="20000"/>
                  </a:spcBef>
                  <a:spcAft>
                    <a:spcPct val="0"/>
                  </a:spcAft>
                  <a:buChar char="–"/>
                  <a:defRPr sz="1600">
                    <a:solidFill>
                      <a:schemeClr val="tx1"/>
                    </a:solidFill>
                    <a:latin typeface="Calibri" pitchFamily="34" charset="0"/>
                  </a:defRPr>
                </a:lvl4pPr>
                <a:lvl5pPr marL="2057400" indent="-228600" algn="l" rtl="0" fontAlgn="base">
                  <a:spcBef>
                    <a:spcPct val="20000"/>
                  </a:spcBef>
                  <a:spcAft>
                    <a:spcPct val="0"/>
                  </a:spcAft>
                  <a:buChar char="•"/>
                  <a:defRPr sz="1600">
                    <a:solidFill>
                      <a:schemeClr val="tx1"/>
                    </a:solidFill>
                    <a:latin typeface="Calibri" pitchFamily="34" charset="0"/>
                  </a:defRPr>
                </a:lvl5pPr>
                <a:lvl6pPr marL="2514600" indent="-228600" algn="l" rtl="0" fontAlgn="base">
                  <a:spcBef>
                    <a:spcPct val="20000"/>
                  </a:spcBef>
                  <a:spcAft>
                    <a:spcPct val="0"/>
                  </a:spcAft>
                  <a:buChar char="•"/>
                  <a:defRPr sz="1400">
                    <a:solidFill>
                      <a:schemeClr val="tx1"/>
                    </a:solidFill>
                    <a:latin typeface="+mn-lt"/>
                  </a:defRPr>
                </a:lvl6pPr>
                <a:lvl7pPr marL="2971800" indent="-228600" algn="l" rtl="0" fontAlgn="base">
                  <a:spcBef>
                    <a:spcPct val="20000"/>
                  </a:spcBef>
                  <a:spcAft>
                    <a:spcPct val="0"/>
                  </a:spcAft>
                  <a:buChar char="•"/>
                  <a:defRPr sz="1400">
                    <a:solidFill>
                      <a:schemeClr val="tx1"/>
                    </a:solidFill>
                    <a:latin typeface="+mn-lt"/>
                  </a:defRPr>
                </a:lvl7pPr>
                <a:lvl8pPr marL="3429000" indent="-228600" algn="l" rtl="0" fontAlgn="base">
                  <a:spcBef>
                    <a:spcPct val="20000"/>
                  </a:spcBef>
                  <a:spcAft>
                    <a:spcPct val="0"/>
                  </a:spcAft>
                  <a:buChar char="•"/>
                  <a:defRPr sz="1400">
                    <a:solidFill>
                      <a:schemeClr val="tx1"/>
                    </a:solidFill>
                    <a:latin typeface="+mn-lt"/>
                  </a:defRPr>
                </a:lvl8pPr>
                <a:lvl9pPr marL="3886200" indent="-228600" algn="l" rtl="0" fontAlgn="base">
                  <a:spcBef>
                    <a:spcPct val="20000"/>
                  </a:spcBef>
                  <a:spcAft>
                    <a:spcPct val="0"/>
                  </a:spcAft>
                  <a:buChar char="•"/>
                  <a:defRPr sz="1400">
                    <a:solidFill>
                      <a:schemeClr val="tx1"/>
                    </a:solidFill>
                    <a:latin typeface="+mn-lt"/>
                  </a:defRPr>
                </a:lvl9pPr>
              </a:lstStyle>
              <a:p>
                <a:pPr marL="0" indent="0">
                  <a:buFontTx/>
                  <a:buNone/>
                </a:pPr>
                <a:r>
                  <a:rPr lang="en-US" i="0" dirty="0" smtClean="0"/>
                  <a:t>A graph G satisfies  </a:t>
                </a:r>
                <a14:m>
                  <m:oMath xmlns:m="http://schemas.openxmlformats.org/officeDocument/2006/math">
                    <m:r>
                      <a:rPr lang="en-US" b="1" i="1" smtClean="0">
                        <a:solidFill>
                          <a:srgbClr val="FF0000"/>
                        </a:solidFill>
                        <a:latin typeface="Cambria Math"/>
                      </a:rPr>
                      <m:t>𝜶</m:t>
                    </m:r>
                  </m:oMath>
                </a14:m>
                <a:r>
                  <a:rPr lang="en-US" b="1" i="0" dirty="0" smtClean="0">
                    <a:solidFill>
                      <a:srgbClr val="FF0000"/>
                    </a:solidFill>
                  </a:rPr>
                  <a:t>-decay</a:t>
                </a:r>
                <a:r>
                  <a:rPr lang="en-US" i="0" dirty="0" smtClean="0"/>
                  <a:t> </a:t>
                </a:r>
                <a:r>
                  <a:rPr lang="en-US" i="0" dirty="0"/>
                  <a:t>if </a:t>
                </a:r>
                <a:r>
                  <a:rPr lang="en-US" i="0" dirty="0" smtClean="0"/>
                  <a:t>for all </a:t>
                </a:r>
                <a14:m>
                  <m:oMath xmlns:m="http://schemas.openxmlformats.org/officeDocument/2006/math">
                    <m:r>
                      <a:rPr lang="en-US">
                        <a:latin typeface="Cambria Math"/>
                      </a:rPr>
                      <m:t>𝑡</m:t>
                    </m:r>
                    <m:r>
                      <a:rPr lang="en-US">
                        <a:latin typeface="Cambria Math"/>
                      </a:rPr>
                      <m:t>&gt;1:</m:t>
                    </m:r>
                  </m:oMath>
                </a14:m>
                <a:r>
                  <a:rPr lang="en-US" dirty="0"/>
                  <a:t> </a:t>
                </a:r>
                <a:r>
                  <a:rPr lang="en-US" dirty="0" smtClean="0"/>
                  <a:t>   </a:t>
                </a:r>
                <a14:m>
                  <m:oMath xmlns:m="http://schemas.openxmlformats.org/officeDocument/2006/math">
                    <m:r>
                      <a:rPr lang="en-US" dirty="0">
                        <a:latin typeface="Cambria Math"/>
                      </a:rPr>
                      <m:t>𝑃</m:t>
                    </m:r>
                    <m:d>
                      <m:dPr>
                        <m:ctrlPr>
                          <a:rPr lang="en-US" i="1" dirty="0">
                            <a:latin typeface="Cambria Math" panose="02040503050406030204" pitchFamily="18" charset="0"/>
                          </a:rPr>
                        </m:ctrlPr>
                      </m:dPr>
                      <m:e>
                        <m:r>
                          <a:rPr lang="en-US" dirty="0">
                            <a:latin typeface="Cambria Math"/>
                          </a:rPr>
                          <m:t>𝑡</m:t>
                        </m:r>
                        <m:r>
                          <a:rPr lang="en-US" dirty="0">
                            <a:latin typeface="Cambria Math"/>
                          </a:rPr>
                          <m:t>⋅</m:t>
                        </m:r>
                        <m:acc>
                          <m:accPr>
                            <m:chr m:val="̅"/>
                            <m:ctrlPr>
                              <a:rPr lang="en-US" i="1" dirty="0">
                                <a:latin typeface="Cambria Math" panose="02040503050406030204" pitchFamily="18" charset="0"/>
                              </a:rPr>
                            </m:ctrlPr>
                          </m:accPr>
                          <m:e>
                            <m:r>
                              <a:rPr lang="en-US" dirty="0">
                                <a:latin typeface="Cambria Math"/>
                              </a:rPr>
                              <m:t>𝑑</m:t>
                            </m:r>
                          </m:e>
                        </m:acc>
                      </m:e>
                    </m:d>
                    <m:r>
                      <a:rPr lang="en-US" dirty="0">
                        <a:latin typeface="Cambria Math"/>
                      </a:rPr>
                      <m:t>≤</m:t>
                    </m:r>
                    <m:sSup>
                      <m:sSupPr>
                        <m:ctrlPr>
                          <a:rPr lang="en-US" i="1" dirty="0">
                            <a:latin typeface="Cambria Math" panose="02040503050406030204" pitchFamily="18" charset="0"/>
                          </a:rPr>
                        </m:ctrlPr>
                      </m:sSupPr>
                      <m:e>
                        <m:r>
                          <a:rPr lang="en-US" dirty="0">
                            <a:latin typeface="Cambria Math"/>
                          </a:rPr>
                          <m:t>𝑡</m:t>
                        </m:r>
                      </m:e>
                      <m:sup>
                        <m:r>
                          <a:rPr lang="en-US" dirty="0">
                            <a:latin typeface="Cambria Math"/>
                          </a:rPr>
                          <m:t>−</m:t>
                        </m:r>
                        <m:r>
                          <a:rPr lang="en-US" dirty="0">
                            <a:latin typeface="Cambria Math"/>
                          </a:rPr>
                          <m:t>𝛼</m:t>
                        </m:r>
                      </m:sup>
                    </m:sSup>
                  </m:oMath>
                </a14:m>
                <a:r>
                  <a:rPr lang="en-US" dirty="0"/>
                  <a:t> </a:t>
                </a:r>
                <a:endParaRPr lang="en-US" i="0" dirty="0"/>
              </a:p>
            </p:txBody>
          </p:sp>
        </mc:Choice>
        <mc:Fallback xmlns="">
          <p:sp>
            <p:nvSpPr>
              <p:cNvPr id="7" name="Content Placeholder 7"/>
              <p:cNvSpPr txBox="1">
                <a:spLocks noRot="1" noChangeAspect="1" noMove="1" noResize="1" noEditPoints="1" noAdjustHandles="1" noChangeArrowheads="1" noChangeShapeType="1" noTextEdit="1"/>
              </p:cNvSpPr>
              <p:nvPr/>
            </p:nvSpPr>
            <p:spPr bwMode="auto">
              <a:xfrm>
                <a:off x="1076089" y="4537315"/>
                <a:ext cx="4016179" cy="978386"/>
              </a:xfrm>
              <a:prstGeom prst="roundRect">
                <a:avLst/>
              </a:prstGeom>
              <a:blipFill rotWithShape="1">
                <a:blip r:embed="rId4"/>
                <a:stretch>
                  <a:fillRect l="-1059" r="-908" b="-4878"/>
                </a:stretch>
              </a:blipFill>
              <a:ln w="19050" cap="flat" cmpd="sng" algn="ctr">
                <a:solidFill>
                  <a:srgbClr val="C00000"/>
                </a:solidFill>
                <a:prstDash val="solid"/>
                <a:round/>
                <a:headEnd type="none" w="sm" len="sm"/>
                <a:tailEnd type="none" w="sm" len="sm"/>
              </a:ln>
              <a:effectLst>
                <a:innerShdw blurRad="63500" dist="50800" dir="2700000">
                  <a:prstClr val="black">
                    <a:alpha val="50000"/>
                  </a:prstClr>
                </a:innerShdw>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0" name="TextBox 49"/>
              <p:cNvSpPr txBox="1"/>
              <p:nvPr/>
            </p:nvSpPr>
            <p:spPr>
              <a:xfrm>
                <a:off x="6277643" y="5444542"/>
                <a:ext cx="413896" cy="40722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b="1" i="1" smtClean="0">
                              <a:solidFill>
                                <a:srgbClr val="3333CC"/>
                              </a:solidFill>
                              <a:latin typeface="Cambria Math" panose="02040503050406030204" pitchFamily="18" charset="0"/>
                            </a:rPr>
                          </m:ctrlPr>
                        </m:accPr>
                        <m:e>
                          <m:r>
                            <a:rPr lang="en-US" b="1">
                              <a:solidFill>
                                <a:srgbClr val="3333CC"/>
                              </a:solidFill>
                              <a:latin typeface="Cambria Math"/>
                            </a:rPr>
                            <m:t>𝒅</m:t>
                          </m:r>
                        </m:e>
                      </m:acc>
                    </m:oMath>
                  </m:oMathPara>
                </a14:m>
                <a:endParaRPr lang="en-US" dirty="0">
                  <a:solidFill>
                    <a:srgbClr val="3333CC"/>
                  </a:solidFill>
                </a:endParaRPr>
              </a:p>
            </p:txBody>
          </p:sp>
        </mc:Choice>
        <mc:Fallback xmlns="">
          <p:sp>
            <p:nvSpPr>
              <p:cNvPr id="50" name="TextBox 49"/>
              <p:cNvSpPr txBox="1">
                <a:spLocks noRot="1" noChangeAspect="1" noMove="1" noResize="1" noEditPoints="1" noAdjustHandles="1" noChangeArrowheads="1" noChangeShapeType="1" noTextEdit="1"/>
              </p:cNvSpPr>
              <p:nvPr/>
            </p:nvSpPr>
            <p:spPr>
              <a:xfrm>
                <a:off x="6277643" y="5444542"/>
                <a:ext cx="413896" cy="407227"/>
              </a:xfrm>
              <a:prstGeom prst="rect">
                <a:avLst/>
              </a:prstGeom>
              <a:blipFill rotWithShape="1">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1" name="TextBox 50"/>
              <p:cNvSpPr txBox="1"/>
              <p:nvPr/>
            </p:nvSpPr>
            <p:spPr>
              <a:xfrm>
                <a:off x="6978995" y="5444542"/>
                <a:ext cx="707309" cy="40722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dirty="0" smtClean="0">
                          <a:solidFill>
                            <a:srgbClr val="3333CC"/>
                          </a:solidFill>
                          <a:latin typeface="Cambria Math"/>
                        </a:rPr>
                        <m:t>𝑡</m:t>
                      </m:r>
                      <m:r>
                        <a:rPr lang="en-US" b="0" i="1" dirty="0" smtClean="0">
                          <a:solidFill>
                            <a:srgbClr val="3333CC"/>
                          </a:solidFill>
                          <a:latin typeface="Cambria Math"/>
                        </a:rPr>
                        <m:t>⋅</m:t>
                      </m:r>
                      <m:acc>
                        <m:accPr>
                          <m:chr m:val="̅"/>
                          <m:ctrlPr>
                            <a:rPr lang="en-US" b="1" i="1">
                              <a:solidFill>
                                <a:srgbClr val="3333CC"/>
                              </a:solidFill>
                              <a:latin typeface="Cambria Math" panose="02040503050406030204" pitchFamily="18" charset="0"/>
                            </a:rPr>
                          </m:ctrlPr>
                        </m:accPr>
                        <m:e>
                          <m:r>
                            <a:rPr lang="en-US" b="1">
                              <a:solidFill>
                                <a:srgbClr val="3333CC"/>
                              </a:solidFill>
                              <a:latin typeface="Cambria Math"/>
                            </a:rPr>
                            <m:t>𝒅</m:t>
                          </m:r>
                        </m:e>
                      </m:acc>
                    </m:oMath>
                  </m:oMathPara>
                </a14:m>
                <a:endParaRPr lang="en-US" dirty="0">
                  <a:solidFill>
                    <a:srgbClr val="3333CC"/>
                  </a:solidFill>
                </a:endParaRPr>
              </a:p>
            </p:txBody>
          </p:sp>
        </mc:Choice>
        <mc:Fallback xmlns="">
          <p:sp>
            <p:nvSpPr>
              <p:cNvPr id="51" name="TextBox 50"/>
              <p:cNvSpPr txBox="1">
                <a:spLocks noRot="1" noChangeAspect="1" noMove="1" noResize="1" noEditPoints="1" noAdjustHandles="1" noChangeArrowheads="1" noChangeShapeType="1" noTextEdit="1"/>
              </p:cNvSpPr>
              <p:nvPr/>
            </p:nvSpPr>
            <p:spPr>
              <a:xfrm>
                <a:off x="6978995" y="5444542"/>
                <a:ext cx="707309" cy="407227"/>
              </a:xfrm>
              <a:prstGeom prst="rect">
                <a:avLst/>
              </a:prstGeom>
              <a:blipFill rotWithShape="1">
                <a:blip r:embed="rId6"/>
                <a:stretch>
                  <a:fillRect r="-3706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5" name="TextBox 54"/>
              <p:cNvSpPr txBox="1"/>
              <p:nvPr/>
            </p:nvSpPr>
            <p:spPr>
              <a:xfrm>
                <a:off x="7722534" y="4588425"/>
                <a:ext cx="891719"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b="1" i="1" dirty="0" smtClean="0">
                              <a:solidFill>
                                <a:srgbClr val="00823B"/>
                              </a:solidFill>
                              <a:latin typeface="Cambria Math" panose="02040503050406030204" pitchFamily="18" charset="0"/>
                            </a:rPr>
                          </m:ctrlPr>
                        </m:sSupPr>
                        <m:e>
                          <m:r>
                            <a:rPr lang="en-US" b="1" i="1" dirty="0" smtClean="0">
                              <a:solidFill>
                                <a:srgbClr val="00823B"/>
                              </a:solidFill>
                              <a:latin typeface="Cambria Math"/>
                            </a:rPr>
                            <m:t>≤</m:t>
                          </m:r>
                          <m:r>
                            <a:rPr lang="en-US" b="1" i="1" dirty="0" smtClean="0">
                              <a:solidFill>
                                <a:srgbClr val="00823B"/>
                              </a:solidFill>
                              <a:latin typeface="Cambria Math"/>
                            </a:rPr>
                            <m:t>𝒕</m:t>
                          </m:r>
                        </m:e>
                        <m:sup>
                          <m:r>
                            <a:rPr lang="en-US" b="1" i="1" dirty="0" smtClean="0">
                              <a:solidFill>
                                <a:srgbClr val="00823B"/>
                              </a:solidFill>
                              <a:latin typeface="Cambria Math"/>
                            </a:rPr>
                            <m:t>−</m:t>
                          </m:r>
                          <m:r>
                            <a:rPr lang="en-US" b="1" i="1" dirty="0" smtClean="0">
                              <a:solidFill>
                                <a:srgbClr val="00823B"/>
                              </a:solidFill>
                              <a:latin typeface="Cambria Math"/>
                            </a:rPr>
                            <m:t>𝜶</m:t>
                          </m:r>
                        </m:sup>
                      </m:sSup>
                    </m:oMath>
                  </m:oMathPara>
                </a14:m>
                <a:endParaRPr lang="en-US" b="1" dirty="0">
                  <a:solidFill>
                    <a:srgbClr val="00823B"/>
                  </a:solidFill>
                </a:endParaRPr>
              </a:p>
            </p:txBody>
          </p:sp>
        </mc:Choice>
        <mc:Fallback xmlns="">
          <p:sp>
            <p:nvSpPr>
              <p:cNvPr id="55" name="TextBox 54"/>
              <p:cNvSpPr txBox="1">
                <a:spLocks noRot="1" noChangeAspect="1" noMove="1" noResize="1" noEditPoints="1" noAdjustHandles="1" noChangeArrowheads="1" noChangeShapeType="1" noTextEdit="1"/>
              </p:cNvSpPr>
              <p:nvPr/>
            </p:nvSpPr>
            <p:spPr>
              <a:xfrm>
                <a:off x="7722534" y="4588425"/>
                <a:ext cx="891719" cy="400110"/>
              </a:xfrm>
              <a:prstGeom prst="rect">
                <a:avLst/>
              </a:prstGeom>
              <a:blipFill rotWithShape="1">
                <a:blip r:embed="rId7"/>
                <a:stretch>
                  <a:fillRect/>
                </a:stretch>
              </a:blipFill>
            </p:spPr>
            <p:txBody>
              <a:bodyPr/>
              <a:lstStyle/>
              <a:p>
                <a:r>
                  <a:rPr lang="en-US">
                    <a:noFill/>
                  </a:rPr>
                  <a:t> </a:t>
                </a:r>
              </a:p>
            </p:txBody>
          </p:sp>
        </mc:Fallback>
      </mc:AlternateContent>
      <p:cxnSp>
        <p:nvCxnSpPr>
          <p:cNvPr id="73" name="Straight Arrow Connector 72"/>
          <p:cNvCxnSpPr/>
          <p:nvPr/>
        </p:nvCxnSpPr>
        <p:spPr bwMode="auto">
          <a:xfrm flipV="1">
            <a:off x="5916985" y="4003448"/>
            <a:ext cx="0" cy="1661250"/>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74" name="Straight Arrow Connector 73"/>
          <p:cNvCxnSpPr/>
          <p:nvPr/>
        </p:nvCxnSpPr>
        <p:spPr bwMode="auto">
          <a:xfrm>
            <a:off x="5703710" y="5443892"/>
            <a:ext cx="3200400" cy="1"/>
          </a:xfrm>
          <a:prstGeom prst="straightConnector1">
            <a:avLst/>
          </a:prstGeom>
          <a:solidFill>
            <a:schemeClr val="accent1"/>
          </a:solidFill>
          <a:ln w="12700" cap="flat" cmpd="sng" algn="ctr">
            <a:solidFill>
              <a:schemeClr val="tx1"/>
            </a:solidFill>
            <a:prstDash val="solid"/>
            <a:round/>
            <a:headEnd type="none" w="sm" len="sm"/>
            <a:tailEnd type="arrow"/>
          </a:ln>
          <a:effectLst/>
        </p:spPr>
      </p:cxnSp>
      <p:sp>
        <p:nvSpPr>
          <p:cNvPr id="75" name="Rectangle 74"/>
          <p:cNvSpPr/>
          <p:nvPr/>
        </p:nvSpPr>
        <p:spPr bwMode="auto">
          <a:xfrm>
            <a:off x="5921437" y="4309425"/>
            <a:ext cx="168729" cy="1134468"/>
          </a:xfrm>
          <a:prstGeom prst="rect">
            <a:avLst/>
          </a:prstGeom>
          <a:solidFill>
            <a:schemeClr val="accent1">
              <a:lumMod val="20000"/>
              <a:lumOff val="8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1" u="none" strike="noStrike" cap="none" normalizeH="0" baseline="0" smtClean="0">
              <a:ln>
                <a:noFill/>
              </a:ln>
              <a:solidFill>
                <a:schemeClr val="tx1"/>
              </a:solidFill>
              <a:effectLst/>
              <a:latin typeface="Times New Roman" pitchFamily="18" charset="0"/>
            </a:endParaRPr>
          </a:p>
        </p:txBody>
      </p:sp>
      <p:sp>
        <p:nvSpPr>
          <p:cNvPr id="76" name="Rectangle 75"/>
          <p:cNvSpPr/>
          <p:nvPr/>
        </p:nvSpPr>
        <p:spPr bwMode="auto">
          <a:xfrm>
            <a:off x="6090167" y="4538026"/>
            <a:ext cx="163286" cy="905868"/>
          </a:xfrm>
          <a:prstGeom prst="rect">
            <a:avLst/>
          </a:prstGeom>
          <a:solidFill>
            <a:schemeClr val="accent1">
              <a:lumMod val="20000"/>
              <a:lumOff val="8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1" u="none" strike="noStrike" cap="none" normalizeH="0" baseline="0" smtClean="0">
              <a:ln>
                <a:noFill/>
              </a:ln>
              <a:solidFill>
                <a:schemeClr val="tx1"/>
              </a:solidFill>
              <a:effectLst/>
              <a:latin typeface="Times New Roman" pitchFamily="18" charset="0"/>
            </a:endParaRPr>
          </a:p>
        </p:txBody>
      </p:sp>
      <p:sp>
        <p:nvSpPr>
          <p:cNvPr id="77" name="Rectangle 76"/>
          <p:cNvSpPr/>
          <p:nvPr/>
        </p:nvSpPr>
        <p:spPr bwMode="auto">
          <a:xfrm>
            <a:off x="6253453" y="4668654"/>
            <a:ext cx="152401" cy="775239"/>
          </a:xfrm>
          <a:prstGeom prst="rect">
            <a:avLst/>
          </a:prstGeom>
          <a:solidFill>
            <a:schemeClr val="accent1">
              <a:lumMod val="20000"/>
              <a:lumOff val="8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1" u="none" strike="noStrike" cap="none" normalizeH="0" baseline="0" smtClean="0">
              <a:ln>
                <a:noFill/>
              </a:ln>
              <a:solidFill>
                <a:schemeClr val="tx1"/>
              </a:solidFill>
              <a:effectLst/>
              <a:latin typeface="Times New Roman" pitchFamily="18" charset="0"/>
            </a:endParaRPr>
          </a:p>
        </p:txBody>
      </p:sp>
      <p:sp>
        <p:nvSpPr>
          <p:cNvPr id="78" name="Rectangle 77"/>
          <p:cNvSpPr/>
          <p:nvPr/>
        </p:nvSpPr>
        <p:spPr bwMode="auto">
          <a:xfrm>
            <a:off x="6405854" y="4831939"/>
            <a:ext cx="163286" cy="611954"/>
          </a:xfrm>
          <a:prstGeom prst="rect">
            <a:avLst/>
          </a:prstGeom>
          <a:solidFill>
            <a:schemeClr val="accent1">
              <a:lumMod val="20000"/>
              <a:lumOff val="8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1" u="none" strike="noStrike" cap="none" normalizeH="0" baseline="0" smtClean="0">
              <a:ln>
                <a:noFill/>
              </a:ln>
              <a:solidFill>
                <a:schemeClr val="tx1"/>
              </a:solidFill>
              <a:effectLst/>
              <a:latin typeface="Times New Roman" pitchFamily="18" charset="0"/>
            </a:endParaRPr>
          </a:p>
        </p:txBody>
      </p:sp>
      <p:sp>
        <p:nvSpPr>
          <p:cNvPr id="79" name="Rectangle 78"/>
          <p:cNvSpPr/>
          <p:nvPr/>
        </p:nvSpPr>
        <p:spPr bwMode="auto">
          <a:xfrm>
            <a:off x="7086216" y="4976763"/>
            <a:ext cx="163286" cy="467130"/>
          </a:xfrm>
          <a:prstGeom prst="rect">
            <a:avLst/>
          </a:prstGeom>
          <a:solidFill>
            <a:schemeClr val="accent1">
              <a:lumMod val="20000"/>
              <a:lumOff val="8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1" u="none" strike="noStrike" cap="none" normalizeH="0" baseline="0" smtClean="0">
              <a:ln>
                <a:noFill/>
              </a:ln>
              <a:solidFill>
                <a:schemeClr val="tx1"/>
              </a:solidFill>
              <a:effectLst/>
              <a:latin typeface="Times New Roman" pitchFamily="18" charset="0"/>
            </a:endParaRPr>
          </a:p>
        </p:txBody>
      </p:sp>
      <p:sp>
        <p:nvSpPr>
          <p:cNvPr id="80" name="Rectangle 79"/>
          <p:cNvSpPr/>
          <p:nvPr/>
        </p:nvSpPr>
        <p:spPr bwMode="auto">
          <a:xfrm>
            <a:off x="7249502" y="5056273"/>
            <a:ext cx="163286" cy="387619"/>
          </a:xfrm>
          <a:prstGeom prst="rect">
            <a:avLst/>
          </a:prstGeom>
          <a:solidFill>
            <a:schemeClr val="accent1">
              <a:lumMod val="20000"/>
              <a:lumOff val="8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1" u="none" strike="noStrike" cap="none" normalizeH="0" baseline="0" smtClean="0">
              <a:ln>
                <a:noFill/>
              </a:ln>
              <a:solidFill>
                <a:schemeClr val="tx1"/>
              </a:solidFill>
              <a:effectLst/>
              <a:latin typeface="Times New Roman" pitchFamily="18" charset="0"/>
            </a:endParaRPr>
          </a:p>
        </p:txBody>
      </p:sp>
      <p:sp>
        <p:nvSpPr>
          <p:cNvPr id="81" name="Rectangle 80"/>
          <p:cNvSpPr/>
          <p:nvPr/>
        </p:nvSpPr>
        <p:spPr bwMode="auto">
          <a:xfrm>
            <a:off x="7412788" y="5154245"/>
            <a:ext cx="163286" cy="291780"/>
          </a:xfrm>
          <a:prstGeom prst="rect">
            <a:avLst/>
          </a:prstGeom>
          <a:solidFill>
            <a:schemeClr val="accent1">
              <a:lumMod val="20000"/>
              <a:lumOff val="8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1" u="none" strike="noStrike" cap="none" normalizeH="0" baseline="0" smtClean="0">
              <a:ln>
                <a:noFill/>
              </a:ln>
              <a:solidFill>
                <a:schemeClr val="tx1"/>
              </a:solidFill>
              <a:effectLst/>
              <a:latin typeface="Times New Roman" pitchFamily="18" charset="0"/>
            </a:endParaRPr>
          </a:p>
        </p:txBody>
      </p:sp>
      <p:sp>
        <p:nvSpPr>
          <p:cNvPr id="82" name="Rectangle 81"/>
          <p:cNvSpPr/>
          <p:nvPr/>
        </p:nvSpPr>
        <p:spPr bwMode="auto">
          <a:xfrm>
            <a:off x="7576074" y="5154245"/>
            <a:ext cx="163286" cy="291780"/>
          </a:xfrm>
          <a:prstGeom prst="rect">
            <a:avLst/>
          </a:prstGeom>
          <a:solidFill>
            <a:schemeClr val="accent1">
              <a:lumMod val="20000"/>
              <a:lumOff val="8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1" u="none" strike="noStrike" cap="none" normalizeH="0" baseline="0" smtClean="0">
              <a:ln>
                <a:noFill/>
              </a:ln>
              <a:solidFill>
                <a:schemeClr val="tx1"/>
              </a:solidFill>
              <a:effectLst/>
              <a:latin typeface="Times New Roman" pitchFamily="18" charset="0"/>
            </a:endParaRPr>
          </a:p>
        </p:txBody>
      </p:sp>
      <p:sp>
        <p:nvSpPr>
          <p:cNvPr id="83" name="Rectangle 82"/>
          <p:cNvSpPr/>
          <p:nvPr/>
        </p:nvSpPr>
        <p:spPr bwMode="auto">
          <a:xfrm>
            <a:off x="7739360" y="5250081"/>
            <a:ext cx="163286" cy="195943"/>
          </a:xfrm>
          <a:prstGeom prst="rect">
            <a:avLst/>
          </a:prstGeom>
          <a:solidFill>
            <a:schemeClr val="accent1">
              <a:lumMod val="20000"/>
              <a:lumOff val="8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1" u="none" strike="noStrike" cap="none" normalizeH="0" baseline="0" smtClean="0">
              <a:ln>
                <a:noFill/>
              </a:ln>
              <a:solidFill>
                <a:schemeClr val="tx1"/>
              </a:solidFill>
              <a:effectLst/>
              <a:latin typeface="Times New Roman" pitchFamily="18" charset="0"/>
            </a:endParaRPr>
          </a:p>
        </p:txBody>
      </p:sp>
      <p:sp>
        <p:nvSpPr>
          <p:cNvPr id="85" name="TextBox 84"/>
          <p:cNvSpPr txBox="1"/>
          <p:nvPr/>
        </p:nvSpPr>
        <p:spPr>
          <a:xfrm>
            <a:off x="6580716" y="4763885"/>
            <a:ext cx="550151" cy="584775"/>
          </a:xfrm>
          <a:prstGeom prst="rect">
            <a:avLst/>
          </a:prstGeom>
          <a:noFill/>
        </p:spPr>
        <p:txBody>
          <a:bodyPr wrap="none" rtlCol="0">
            <a:spAutoFit/>
          </a:bodyPr>
          <a:lstStyle/>
          <a:p>
            <a:r>
              <a:rPr lang="en-US" sz="3200" dirty="0" smtClean="0"/>
              <a:t>…</a:t>
            </a:r>
            <a:endParaRPr lang="en-US" sz="3200" dirty="0"/>
          </a:p>
        </p:txBody>
      </p:sp>
      <p:sp>
        <p:nvSpPr>
          <p:cNvPr id="86" name="TextBox 85"/>
          <p:cNvSpPr txBox="1"/>
          <p:nvPr/>
        </p:nvSpPr>
        <p:spPr>
          <a:xfrm>
            <a:off x="8110857" y="4910842"/>
            <a:ext cx="550151" cy="584775"/>
          </a:xfrm>
          <a:prstGeom prst="rect">
            <a:avLst/>
          </a:prstGeom>
          <a:noFill/>
        </p:spPr>
        <p:txBody>
          <a:bodyPr wrap="none" rtlCol="0">
            <a:spAutoFit/>
          </a:bodyPr>
          <a:lstStyle/>
          <a:p>
            <a:r>
              <a:rPr lang="en-US" sz="3200" dirty="0" smtClean="0"/>
              <a:t>…</a:t>
            </a:r>
            <a:endParaRPr lang="en-US" sz="3200" dirty="0"/>
          </a:p>
        </p:txBody>
      </p:sp>
      <p:sp>
        <p:nvSpPr>
          <p:cNvPr id="90" name="TextBox 89"/>
          <p:cNvSpPr txBox="1"/>
          <p:nvPr/>
        </p:nvSpPr>
        <p:spPr>
          <a:xfrm>
            <a:off x="5907852" y="3917112"/>
            <a:ext cx="1271630" cy="400110"/>
          </a:xfrm>
          <a:prstGeom prst="rect">
            <a:avLst/>
          </a:prstGeom>
          <a:noFill/>
        </p:spPr>
        <p:txBody>
          <a:bodyPr wrap="none" rtlCol="0">
            <a:spAutoFit/>
          </a:bodyPr>
          <a:lstStyle/>
          <a:p>
            <a:r>
              <a:rPr lang="en-US" dirty="0" smtClean="0"/>
              <a:t>Frequency</a:t>
            </a:r>
            <a:endParaRPr lang="en-US" dirty="0"/>
          </a:p>
        </p:txBody>
      </p:sp>
      <p:sp>
        <p:nvSpPr>
          <p:cNvPr id="91" name="TextBox 90"/>
          <p:cNvSpPr txBox="1"/>
          <p:nvPr/>
        </p:nvSpPr>
        <p:spPr>
          <a:xfrm>
            <a:off x="7947632" y="5437574"/>
            <a:ext cx="1029577" cy="400110"/>
          </a:xfrm>
          <a:prstGeom prst="rect">
            <a:avLst/>
          </a:prstGeom>
          <a:noFill/>
        </p:spPr>
        <p:txBody>
          <a:bodyPr wrap="none" rtlCol="0">
            <a:spAutoFit/>
          </a:bodyPr>
          <a:lstStyle/>
          <a:p>
            <a:r>
              <a:rPr lang="en-US" dirty="0" smtClean="0"/>
              <a:t>Degrees</a:t>
            </a:r>
            <a:endParaRPr lang="en-US" dirty="0"/>
          </a:p>
        </p:txBody>
      </p:sp>
      <p:sp>
        <p:nvSpPr>
          <p:cNvPr id="97" name="Rectangle 96"/>
          <p:cNvSpPr/>
          <p:nvPr/>
        </p:nvSpPr>
        <p:spPr bwMode="auto">
          <a:xfrm>
            <a:off x="6402959" y="4834071"/>
            <a:ext cx="163286" cy="611954"/>
          </a:xfrm>
          <a:prstGeom prst="rect">
            <a:avLst/>
          </a:prstGeom>
          <a:solidFill>
            <a:srgbClr val="3333CC"/>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1" u="none" strike="noStrike" cap="none" normalizeH="0" baseline="0" smtClean="0">
              <a:ln>
                <a:noFill/>
              </a:ln>
              <a:solidFill>
                <a:schemeClr val="tx1"/>
              </a:solidFill>
              <a:effectLst/>
              <a:latin typeface="Times New Roman" pitchFamily="18" charset="0"/>
            </a:endParaRPr>
          </a:p>
        </p:txBody>
      </p:sp>
      <p:sp>
        <p:nvSpPr>
          <p:cNvPr id="98" name="Rectangle 97"/>
          <p:cNvSpPr/>
          <p:nvPr/>
        </p:nvSpPr>
        <p:spPr bwMode="auto">
          <a:xfrm>
            <a:off x="7246607" y="5058406"/>
            <a:ext cx="163286" cy="387619"/>
          </a:xfrm>
          <a:prstGeom prst="rect">
            <a:avLst/>
          </a:prstGeom>
          <a:solidFill>
            <a:srgbClr val="3333CC"/>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1" u="none" strike="noStrike" cap="none" normalizeH="0" baseline="0" smtClean="0">
              <a:ln>
                <a:noFill/>
              </a:ln>
              <a:solidFill>
                <a:schemeClr val="tx1"/>
              </a:solidFill>
              <a:effectLst/>
              <a:latin typeface="Times New Roman" pitchFamily="18" charset="0"/>
            </a:endParaRPr>
          </a:p>
        </p:txBody>
      </p:sp>
      <p:sp>
        <p:nvSpPr>
          <p:cNvPr id="99" name="Rectangle 98"/>
          <p:cNvSpPr/>
          <p:nvPr/>
        </p:nvSpPr>
        <p:spPr bwMode="auto">
          <a:xfrm>
            <a:off x="7422313" y="5152113"/>
            <a:ext cx="163286" cy="291780"/>
          </a:xfrm>
          <a:prstGeom prst="rect">
            <a:avLst/>
          </a:prstGeom>
          <a:solidFill>
            <a:srgbClr val="00823B"/>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1" u="none" strike="noStrike" cap="none" normalizeH="0" baseline="0" smtClean="0">
              <a:ln>
                <a:noFill/>
              </a:ln>
              <a:solidFill>
                <a:schemeClr val="tx1"/>
              </a:solidFill>
              <a:effectLst/>
              <a:latin typeface="Times New Roman" pitchFamily="18" charset="0"/>
            </a:endParaRPr>
          </a:p>
        </p:txBody>
      </p:sp>
      <p:sp>
        <p:nvSpPr>
          <p:cNvPr id="100" name="Rectangle 99"/>
          <p:cNvSpPr/>
          <p:nvPr/>
        </p:nvSpPr>
        <p:spPr bwMode="auto">
          <a:xfrm>
            <a:off x="7585599" y="5152113"/>
            <a:ext cx="163286" cy="291780"/>
          </a:xfrm>
          <a:prstGeom prst="rect">
            <a:avLst/>
          </a:prstGeom>
          <a:solidFill>
            <a:srgbClr val="00823B"/>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1" u="none" strike="noStrike" cap="none" normalizeH="0" baseline="0" smtClean="0">
              <a:ln>
                <a:noFill/>
              </a:ln>
              <a:solidFill>
                <a:schemeClr val="tx1"/>
              </a:solidFill>
              <a:effectLst/>
              <a:latin typeface="Times New Roman" pitchFamily="18" charset="0"/>
            </a:endParaRPr>
          </a:p>
        </p:txBody>
      </p:sp>
      <p:sp>
        <p:nvSpPr>
          <p:cNvPr id="101" name="Rectangle 100"/>
          <p:cNvSpPr/>
          <p:nvPr/>
        </p:nvSpPr>
        <p:spPr bwMode="auto">
          <a:xfrm>
            <a:off x="7748885" y="5247950"/>
            <a:ext cx="163286" cy="195943"/>
          </a:xfrm>
          <a:prstGeom prst="rect">
            <a:avLst/>
          </a:prstGeom>
          <a:solidFill>
            <a:srgbClr val="00823B"/>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1" u="none" strike="noStrike" cap="none" normalizeH="0" baseline="0" smtClean="0">
              <a:ln>
                <a:noFill/>
              </a:ln>
              <a:solidFill>
                <a:schemeClr val="tx1"/>
              </a:solidFill>
              <a:effectLst/>
              <a:latin typeface="Times New Roman" pitchFamily="18" charset="0"/>
            </a:endParaRPr>
          </a:p>
        </p:txBody>
      </p:sp>
      <p:sp>
        <p:nvSpPr>
          <p:cNvPr id="103" name="TextBox 102"/>
          <p:cNvSpPr txBox="1"/>
          <p:nvPr/>
        </p:nvSpPr>
        <p:spPr>
          <a:xfrm>
            <a:off x="8110857" y="4910842"/>
            <a:ext cx="550151" cy="584775"/>
          </a:xfrm>
          <a:prstGeom prst="rect">
            <a:avLst/>
          </a:prstGeom>
          <a:noFill/>
        </p:spPr>
        <p:txBody>
          <a:bodyPr wrap="none" rtlCol="0">
            <a:spAutoFit/>
          </a:bodyPr>
          <a:lstStyle/>
          <a:p>
            <a:r>
              <a:rPr lang="en-US" sz="3200" dirty="0" smtClean="0">
                <a:solidFill>
                  <a:srgbClr val="00823B"/>
                </a:solidFill>
              </a:rPr>
              <a:t>…</a:t>
            </a:r>
            <a:endParaRPr lang="en-US" sz="3200" dirty="0">
              <a:solidFill>
                <a:srgbClr val="00823B"/>
              </a:solidFill>
            </a:endParaRPr>
          </a:p>
        </p:txBody>
      </p:sp>
      <p:sp>
        <p:nvSpPr>
          <p:cNvPr id="105" name="Right Brace 104"/>
          <p:cNvSpPr/>
          <p:nvPr/>
        </p:nvSpPr>
        <p:spPr bwMode="auto">
          <a:xfrm rot="17280000">
            <a:off x="7858465" y="4374304"/>
            <a:ext cx="259166" cy="1398142"/>
          </a:xfrm>
          <a:prstGeom prst="rightBrace">
            <a:avLst>
              <a:gd name="adj1" fmla="val 31743"/>
              <a:gd name="adj2" fmla="val 50000"/>
            </a:avLst>
          </a:prstGeom>
          <a:noFill/>
          <a:ln w="22225" cap="flat" cmpd="sng" algn="ctr">
            <a:solidFill>
              <a:srgbClr val="00823B"/>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1" u="none" strike="noStrike" cap="none" normalizeH="0" baseline="0" smtClean="0">
              <a:ln>
                <a:noFill/>
              </a:ln>
              <a:solidFill>
                <a:schemeClr val="tx1"/>
              </a:solidFill>
              <a:effectLst/>
              <a:latin typeface="Times New Roman" pitchFamily="18" charset="0"/>
            </a:endParaRPr>
          </a:p>
        </p:txBody>
      </p:sp>
      <p:grpSp>
        <p:nvGrpSpPr>
          <p:cNvPr id="122" name="Group 121"/>
          <p:cNvGrpSpPr/>
          <p:nvPr/>
        </p:nvGrpSpPr>
        <p:grpSpPr>
          <a:xfrm>
            <a:off x="4672568" y="1761801"/>
            <a:ext cx="432665" cy="482893"/>
            <a:chOff x="4593056" y="1655785"/>
            <a:chExt cx="432665" cy="482893"/>
          </a:xfrm>
        </p:grpSpPr>
        <p:cxnSp>
          <p:nvCxnSpPr>
            <p:cNvPr id="60" name="Straight Connector 59"/>
            <p:cNvCxnSpPr>
              <a:stCxn id="65" idx="5"/>
              <a:endCxn id="64" idx="1"/>
            </p:cNvCxnSpPr>
            <p:nvPr/>
          </p:nvCxnSpPr>
          <p:spPr>
            <a:xfrm flipH="1" flipV="1">
              <a:off x="4613578" y="1676307"/>
              <a:ext cx="391621" cy="4418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a:stCxn id="63" idx="4"/>
              <a:endCxn id="64" idx="0"/>
            </p:cNvCxnSpPr>
            <p:nvPr/>
          </p:nvCxnSpPr>
          <p:spPr>
            <a:xfrm flipV="1">
              <a:off x="4663121" y="1655785"/>
              <a:ext cx="0" cy="48289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a:stCxn id="65" idx="6"/>
              <a:endCxn id="63" idx="2"/>
            </p:cNvCxnSpPr>
            <p:nvPr/>
          </p:nvCxnSpPr>
          <p:spPr>
            <a:xfrm flipH="1">
              <a:off x="4593056" y="2068613"/>
              <a:ext cx="43266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3" name="Oval 62"/>
            <p:cNvSpPr/>
            <p:nvPr/>
          </p:nvSpPr>
          <p:spPr>
            <a:xfrm>
              <a:off x="4593056" y="1998548"/>
              <a:ext cx="140130" cy="140130"/>
            </a:xfrm>
            <a:prstGeom prst="ellipse">
              <a:avLst/>
            </a:prstGeom>
            <a:solidFill>
              <a:srgbClr val="F26EE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p:cNvSpPr/>
            <p:nvPr/>
          </p:nvSpPr>
          <p:spPr>
            <a:xfrm>
              <a:off x="4593056" y="1655785"/>
              <a:ext cx="140130" cy="140130"/>
            </a:xfrm>
            <a:prstGeom prst="ellipse">
              <a:avLst/>
            </a:prstGeom>
            <a:solidFill>
              <a:srgbClr val="F26EE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p:cNvSpPr/>
            <p:nvPr/>
          </p:nvSpPr>
          <p:spPr>
            <a:xfrm>
              <a:off x="4885591" y="1998548"/>
              <a:ext cx="140130" cy="140130"/>
            </a:xfrm>
            <a:prstGeom prst="ellipse">
              <a:avLst/>
            </a:prstGeom>
            <a:solidFill>
              <a:srgbClr val="F26EE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grpSp>
      <p:grpSp>
        <p:nvGrpSpPr>
          <p:cNvPr id="121" name="Group 120"/>
          <p:cNvGrpSpPr/>
          <p:nvPr/>
        </p:nvGrpSpPr>
        <p:grpSpPr>
          <a:xfrm>
            <a:off x="5586506" y="1361409"/>
            <a:ext cx="893113" cy="869318"/>
            <a:chOff x="5387726" y="1242141"/>
            <a:chExt cx="893113" cy="869318"/>
          </a:xfrm>
        </p:grpSpPr>
        <p:cxnSp>
          <p:nvCxnSpPr>
            <p:cNvPr id="84" name="Straight Connector 83"/>
            <p:cNvCxnSpPr>
              <a:stCxn id="72" idx="1"/>
              <a:endCxn id="88" idx="1"/>
            </p:cNvCxnSpPr>
            <p:nvPr/>
          </p:nvCxnSpPr>
          <p:spPr>
            <a:xfrm flipH="1" flipV="1">
              <a:off x="5408248" y="1621869"/>
              <a:ext cx="515702" cy="36998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a:stCxn id="72" idx="5"/>
              <a:endCxn id="71" idx="1"/>
            </p:cNvCxnSpPr>
            <p:nvPr/>
          </p:nvCxnSpPr>
          <p:spPr>
            <a:xfrm flipH="1" flipV="1">
              <a:off x="5655165" y="1625338"/>
              <a:ext cx="367871" cy="46559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a:stCxn id="70" idx="4"/>
              <a:endCxn id="71" idx="0"/>
            </p:cNvCxnSpPr>
            <p:nvPr/>
          </p:nvCxnSpPr>
          <p:spPr>
            <a:xfrm flipV="1">
              <a:off x="5680958" y="1604816"/>
              <a:ext cx="23750" cy="5066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a:stCxn id="72" idx="6"/>
              <a:endCxn id="70" idx="2"/>
            </p:cNvCxnSpPr>
            <p:nvPr/>
          </p:nvCxnSpPr>
          <p:spPr>
            <a:xfrm flipH="1">
              <a:off x="5610893" y="2041394"/>
              <a:ext cx="43266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0" name="Oval 69"/>
            <p:cNvSpPr/>
            <p:nvPr/>
          </p:nvSpPr>
          <p:spPr>
            <a:xfrm>
              <a:off x="5610893" y="1971329"/>
              <a:ext cx="140130" cy="140130"/>
            </a:xfrm>
            <a:prstGeom prst="ellipse">
              <a:avLst/>
            </a:prstGeom>
            <a:solidFill>
              <a:srgbClr val="F26EE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p:cNvSpPr/>
            <p:nvPr/>
          </p:nvSpPr>
          <p:spPr>
            <a:xfrm>
              <a:off x="5634643" y="1604816"/>
              <a:ext cx="140130" cy="140130"/>
            </a:xfrm>
            <a:prstGeom prst="ellipse">
              <a:avLst/>
            </a:prstGeom>
            <a:solidFill>
              <a:srgbClr val="F26EE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p:cNvSpPr/>
            <p:nvPr/>
          </p:nvSpPr>
          <p:spPr>
            <a:xfrm>
              <a:off x="5903428" y="1971329"/>
              <a:ext cx="140130" cy="140130"/>
            </a:xfrm>
            <a:prstGeom prst="ellipse">
              <a:avLst/>
            </a:prstGeom>
            <a:solidFill>
              <a:srgbClr val="F26EE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cxnSp>
          <p:nvCxnSpPr>
            <p:cNvPr id="87" name="Straight Connector 86"/>
            <p:cNvCxnSpPr>
              <a:stCxn id="70" idx="1"/>
              <a:endCxn id="88" idx="5"/>
            </p:cNvCxnSpPr>
            <p:nvPr/>
          </p:nvCxnSpPr>
          <p:spPr>
            <a:xfrm flipH="1" flipV="1">
              <a:off x="5507334" y="1720955"/>
              <a:ext cx="124081" cy="27089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8" name="Oval 87"/>
            <p:cNvSpPr/>
            <p:nvPr/>
          </p:nvSpPr>
          <p:spPr>
            <a:xfrm>
              <a:off x="5387726" y="1601347"/>
              <a:ext cx="140130" cy="140130"/>
            </a:xfrm>
            <a:prstGeom prst="ellipse">
              <a:avLst/>
            </a:prstGeom>
            <a:solidFill>
              <a:srgbClr val="F26EE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9" name="Straight Connector 88"/>
            <p:cNvCxnSpPr>
              <a:endCxn id="93" idx="4"/>
            </p:cNvCxnSpPr>
            <p:nvPr/>
          </p:nvCxnSpPr>
          <p:spPr>
            <a:xfrm flipV="1">
              <a:off x="6014410" y="1724826"/>
              <a:ext cx="196364" cy="2642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a:stCxn id="70" idx="7"/>
              <a:endCxn id="93" idx="3"/>
            </p:cNvCxnSpPr>
            <p:nvPr/>
          </p:nvCxnSpPr>
          <p:spPr>
            <a:xfrm flipV="1">
              <a:off x="5730501" y="1704304"/>
              <a:ext cx="430730" cy="28754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93" name="Oval 92"/>
            <p:cNvSpPr/>
            <p:nvPr/>
          </p:nvSpPr>
          <p:spPr>
            <a:xfrm>
              <a:off x="6140709" y="1584696"/>
              <a:ext cx="140130" cy="140130"/>
            </a:xfrm>
            <a:prstGeom prst="ellipse">
              <a:avLst/>
            </a:prstGeom>
            <a:solidFill>
              <a:srgbClr val="F26EE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5676118" y="1242141"/>
              <a:ext cx="601373" cy="584775"/>
            </a:xfrm>
            <a:prstGeom prst="rect">
              <a:avLst/>
            </a:prstGeom>
            <a:noFill/>
          </p:spPr>
          <p:txBody>
            <a:bodyPr wrap="square" rtlCol="0">
              <a:spAutoFit/>
            </a:bodyPr>
            <a:lstStyle/>
            <a:p>
              <a:pPr algn="ctr"/>
              <a:r>
                <a:rPr lang="en-US" sz="3200" dirty="0" smtClean="0"/>
                <a:t>…</a:t>
              </a:r>
              <a:endParaRPr lang="en-US" sz="3200" dirty="0"/>
            </a:p>
          </p:txBody>
        </p:sp>
      </p:grpSp>
      <p:grpSp>
        <p:nvGrpSpPr>
          <p:cNvPr id="120" name="Group 119"/>
          <p:cNvGrpSpPr/>
          <p:nvPr/>
        </p:nvGrpSpPr>
        <p:grpSpPr>
          <a:xfrm>
            <a:off x="6771399" y="1600607"/>
            <a:ext cx="757083" cy="776269"/>
            <a:chOff x="6771399" y="1574103"/>
            <a:chExt cx="757083" cy="776269"/>
          </a:xfrm>
        </p:grpSpPr>
        <p:sp>
          <p:nvSpPr>
            <p:cNvPr id="117" name="TextBox 116"/>
            <p:cNvSpPr txBox="1"/>
            <p:nvPr/>
          </p:nvSpPr>
          <p:spPr>
            <a:xfrm>
              <a:off x="6795914" y="1765597"/>
              <a:ext cx="601373" cy="584775"/>
            </a:xfrm>
            <a:prstGeom prst="rect">
              <a:avLst/>
            </a:prstGeom>
            <a:noFill/>
          </p:spPr>
          <p:txBody>
            <a:bodyPr wrap="square" rtlCol="0">
              <a:spAutoFit/>
            </a:bodyPr>
            <a:lstStyle/>
            <a:p>
              <a:pPr algn="ctr"/>
              <a:r>
                <a:rPr lang="en-US" sz="3200" dirty="0" smtClean="0"/>
                <a:t>…</a:t>
              </a:r>
              <a:endParaRPr lang="en-US" sz="3200" dirty="0"/>
            </a:p>
          </p:txBody>
        </p:sp>
        <p:cxnSp>
          <p:nvCxnSpPr>
            <p:cNvPr id="35" name="Straight Connector 34"/>
            <p:cNvCxnSpPr/>
            <p:nvPr/>
          </p:nvCxnSpPr>
          <p:spPr>
            <a:xfrm flipV="1">
              <a:off x="6958291" y="2015117"/>
              <a:ext cx="96159" cy="6259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94" idx="0"/>
              <a:endCxn id="54" idx="4"/>
            </p:cNvCxnSpPr>
            <p:nvPr/>
          </p:nvCxnSpPr>
          <p:spPr>
            <a:xfrm flipV="1">
              <a:off x="7124515" y="1714233"/>
              <a:ext cx="28746" cy="18127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94" idx="7"/>
              <a:endCxn id="56" idx="3"/>
            </p:cNvCxnSpPr>
            <p:nvPr/>
          </p:nvCxnSpPr>
          <p:spPr>
            <a:xfrm flipV="1">
              <a:off x="7174058" y="1754928"/>
              <a:ext cx="136619" cy="1611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endCxn id="57" idx="2"/>
            </p:cNvCxnSpPr>
            <p:nvPr/>
          </p:nvCxnSpPr>
          <p:spPr>
            <a:xfrm flipV="1">
              <a:off x="7167556" y="1872374"/>
              <a:ext cx="220796" cy="8869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endCxn id="58" idx="6"/>
            </p:cNvCxnSpPr>
            <p:nvPr/>
          </p:nvCxnSpPr>
          <p:spPr>
            <a:xfrm>
              <a:off x="7126237" y="1967101"/>
              <a:ext cx="383120" cy="844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a:stCxn id="49" idx="1"/>
              <a:endCxn id="94" idx="5"/>
            </p:cNvCxnSpPr>
            <p:nvPr/>
          </p:nvCxnSpPr>
          <p:spPr>
            <a:xfrm flipH="1" flipV="1">
              <a:off x="7174058" y="2015116"/>
              <a:ext cx="82215" cy="10039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a:endCxn id="52" idx="6"/>
            </p:cNvCxnSpPr>
            <p:nvPr/>
          </p:nvCxnSpPr>
          <p:spPr>
            <a:xfrm flipH="1" flipV="1">
              <a:off x="6911529" y="1902219"/>
              <a:ext cx="209155" cy="7819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a:stCxn id="94" idx="1"/>
            </p:cNvCxnSpPr>
            <p:nvPr/>
          </p:nvCxnSpPr>
          <p:spPr>
            <a:xfrm flipH="1" flipV="1">
              <a:off x="6986098" y="1768800"/>
              <a:ext cx="88874" cy="14723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8" name="Oval 47"/>
            <p:cNvSpPr/>
            <p:nvPr/>
          </p:nvSpPr>
          <p:spPr>
            <a:xfrm>
              <a:off x="6818161" y="2047508"/>
              <a:ext cx="140130" cy="140130"/>
            </a:xfrm>
            <a:prstGeom prst="ellipse">
              <a:avLst/>
            </a:prstGeom>
            <a:solidFill>
              <a:srgbClr val="F26EE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p:cNvSpPr/>
            <p:nvPr/>
          </p:nvSpPr>
          <p:spPr>
            <a:xfrm>
              <a:off x="7235751" y="2094984"/>
              <a:ext cx="140130" cy="140130"/>
            </a:xfrm>
            <a:prstGeom prst="ellipse">
              <a:avLst/>
            </a:prstGeom>
            <a:solidFill>
              <a:srgbClr val="F26EE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6771399" y="1832154"/>
              <a:ext cx="140130" cy="140130"/>
            </a:xfrm>
            <a:prstGeom prst="ellipse">
              <a:avLst/>
            </a:prstGeom>
            <a:solidFill>
              <a:srgbClr val="F26EE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p:cNvSpPr/>
            <p:nvPr/>
          </p:nvSpPr>
          <p:spPr>
            <a:xfrm>
              <a:off x="6884505" y="1628669"/>
              <a:ext cx="140130" cy="140130"/>
            </a:xfrm>
            <a:prstGeom prst="ellipse">
              <a:avLst/>
            </a:prstGeom>
            <a:solidFill>
              <a:srgbClr val="F26EE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p:cNvSpPr/>
            <p:nvPr/>
          </p:nvSpPr>
          <p:spPr>
            <a:xfrm>
              <a:off x="7083196" y="1574103"/>
              <a:ext cx="140130" cy="140130"/>
            </a:xfrm>
            <a:prstGeom prst="ellipse">
              <a:avLst/>
            </a:prstGeom>
            <a:solidFill>
              <a:srgbClr val="F26EE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p:cNvSpPr/>
            <p:nvPr/>
          </p:nvSpPr>
          <p:spPr>
            <a:xfrm>
              <a:off x="7290155" y="1635320"/>
              <a:ext cx="140130" cy="140130"/>
            </a:xfrm>
            <a:prstGeom prst="ellipse">
              <a:avLst/>
            </a:prstGeom>
            <a:solidFill>
              <a:srgbClr val="F26EE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p:cNvSpPr/>
            <p:nvPr/>
          </p:nvSpPr>
          <p:spPr>
            <a:xfrm>
              <a:off x="7388352" y="1802309"/>
              <a:ext cx="140130" cy="140130"/>
            </a:xfrm>
            <a:prstGeom prst="ellipse">
              <a:avLst/>
            </a:prstGeom>
            <a:solidFill>
              <a:srgbClr val="F26EE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p:cNvSpPr/>
            <p:nvPr/>
          </p:nvSpPr>
          <p:spPr>
            <a:xfrm>
              <a:off x="7369227" y="1981479"/>
              <a:ext cx="140130" cy="140130"/>
            </a:xfrm>
            <a:prstGeom prst="ellipse">
              <a:avLst/>
            </a:prstGeom>
            <a:solidFill>
              <a:srgbClr val="F26EE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val 93"/>
            <p:cNvSpPr/>
            <p:nvPr/>
          </p:nvSpPr>
          <p:spPr>
            <a:xfrm>
              <a:off x="7054450" y="1895508"/>
              <a:ext cx="140130" cy="140130"/>
            </a:xfrm>
            <a:prstGeom prst="ellipse">
              <a:avLst/>
            </a:prstGeom>
            <a:solidFill>
              <a:srgbClr val="F26EE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254755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8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8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8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7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6" end="6"/>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7"/>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98"/>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97"/>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50"/>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51"/>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103"/>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01"/>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00"/>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99"/>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55"/>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05"/>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3">
                                            <p:txEl>
                                              <p:pRg st="11" end="11"/>
                                            </p:txEl>
                                          </p:spTgt>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50" grpId="0"/>
      <p:bldP spid="51" grpId="0"/>
      <p:bldP spid="55" grpId="0"/>
      <p:bldP spid="75" grpId="0" animBg="1"/>
      <p:bldP spid="76" grpId="0" animBg="1"/>
      <p:bldP spid="77" grpId="0" animBg="1"/>
      <p:bldP spid="78" grpId="0" animBg="1"/>
      <p:bldP spid="79" grpId="0" animBg="1"/>
      <p:bldP spid="80" grpId="0" animBg="1"/>
      <p:bldP spid="81" grpId="0" animBg="1"/>
      <p:bldP spid="82" grpId="0" animBg="1"/>
      <p:bldP spid="83" grpId="0" animBg="1"/>
      <p:bldP spid="85" grpId="0"/>
      <p:bldP spid="86" grpId="0"/>
      <p:bldP spid="90" grpId="0"/>
      <p:bldP spid="91" grpId="0"/>
      <p:bldP spid="97" grpId="0" animBg="1"/>
      <p:bldP spid="98" grpId="0" animBg="1"/>
      <p:bldP spid="99" grpId="0" animBg="1"/>
      <p:bldP spid="100" grpId="0" animBg="1"/>
      <p:bldP spid="101" grpId="0" animBg="1"/>
      <p:bldP spid="103" grpId="0"/>
      <p:bldP spid="10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contributions: accuracy analysis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Node differentially private algorithms for releasing </a:t>
                </a:r>
              </a:p>
              <a:p>
                <a:pPr lvl="1"/>
                <a:r>
                  <a:rPr lang="en-US" dirty="0" smtClean="0"/>
                  <a:t>number of edges</a:t>
                </a:r>
              </a:p>
              <a:p>
                <a:pPr lvl="1"/>
                <a:r>
                  <a:rPr lang="en-US" dirty="0" smtClean="0"/>
                  <a:t>counts of small </a:t>
                </a:r>
                <a:r>
                  <a:rPr lang="en-US" dirty="0" err="1" smtClean="0"/>
                  <a:t>subgraphs</a:t>
                </a:r>
                <a:r>
                  <a:rPr lang="en-US" dirty="0" smtClean="0"/>
                  <a:t> </a:t>
                </a:r>
              </a:p>
              <a:p>
                <a:pPr marL="457200" lvl="1" indent="0" algn="ctr">
                  <a:buNone/>
                </a:pPr>
                <a:r>
                  <a:rPr lang="en-US" dirty="0" smtClean="0"/>
                  <a:t>                          (e.g., </a:t>
                </a:r>
                <a:r>
                  <a:rPr lang="en-US" b="1" dirty="0" smtClean="0">
                    <a:solidFill>
                      <a:srgbClr val="00B050"/>
                    </a:solidFill>
                  </a:rPr>
                  <a:t>triangles</a:t>
                </a:r>
                <a:r>
                  <a:rPr lang="en-US" dirty="0" smtClean="0"/>
                  <a:t>, </a:t>
                </a:r>
                <a14:m>
                  <m:oMath xmlns:m="http://schemas.openxmlformats.org/officeDocument/2006/math">
                    <m:r>
                      <a:rPr lang="en-US" b="1" i="1" dirty="0" smtClean="0">
                        <a:solidFill>
                          <a:srgbClr val="00B050"/>
                        </a:solidFill>
                        <a:latin typeface="Cambria Math"/>
                      </a:rPr>
                      <m:t>𝒌</m:t>
                    </m:r>
                  </m:oMath>
                </a14:m>
                <a:r>
                  <a:rPr lang="en-US" b="1" dirty="0" smtClean="0">
                    <a:solidFill>
                      <a:srgbClr val="00B050"/>
                    </a:solidFill>
                  </a:rPr>
                  <a:t>-triangles</a:t>
                </a:r>
                <a:r>
                  <a:rPr lang="en-US" dirty="0" smtClean="0"/>
                  <a:t>, </a:t>
                </a:r>
                <a14:m>
                  <m:oMath xmlns:m="http://schemas.openxmlformats.org/officeDocument/2006/math">
                    <m:r>
                      <a:rPr lang="en-US" b="1" i="1" dirty="0" smtClean="0">
                        <a:solidFill>
                          <a:srgbClr val="00B050"/>
                        </a:solidFill>
                        <a:latin typeface="Cambria Math"/>
                      </a:rPr>
                      <m:t>𝒌</m:t>
                    </m:r>
                  </m:oMath>
                </a14:m>
                <a:r>
                  <a:rPr lang="en-US" b="1" dirty="0" smtClean="0">
                    <a:solidFill>
                      <a:srgbClr val="00B050"/>
                    </a:solidFill>
                  </a:rPr>
                  <a:t>-stars</a:t>
                </a:r>
                <a:r>
                  <a:rPr lang="en-US" dirty="0" smtClean="0"/>
                  <a:t>)</a:t>
                </a:r>
              </a:p>
              <a:p>
                <a:pPr lvl="1"/>
                <a:r>
                  <a:rPr lang="en-US" dirty="0"/>
                  <a:t>d</a:t>
                </a:r>
                <a:r>
                  <a:rPr lang="en-US" dirty="0" smtClean="0"/>
                  <a:t>egree distribution</a:t>
                </a:r>
                <a:endParaRPr lang="en-US" dirty="0"/>
              </a:p>
              <a:p>
                <a:r>
                  <a:rPr lang="en-US" sz="2300" dirty="0"/>
                  <a:t>Accuracy analysis of our algorithms for graphs with not-too-heavy-tailed degree distribution: with </a:t>
                </a:r>
                <a14:m>
                  <m:oMath xmlns:m="http://schemas.openxmlformats.org/officeDocument/2006/math">
                    <m:r>
                      <a:rPr lang="en-US" sz="2300" b="1" i="1">
                        <a:solidFill>
                          <a:srgbClr val="FF0000"/>
                        </a:solidFill>
                        <a:latin typeface="Cambria Math"/>
                      </a:rPr>
                      <m:t>𝜶</m:t>
                    </m:r>
                  </m:oMath>
                </a14:m>
                <a:r>
                  <a:rPr lang="en-US" sz="2300" b="1" dirty="0">
                    <a:solidFill>
                      <a:srgbClr val="FF0000"/>
                    </a:solidFill>
                  </a:rPr>
                  <a:t>-decay</a:t>
                </a:r>
                <a:r>
                  <a:rPr lang="en-US" sz="2300" dirty="0"/>
                  <a:t> for constant </a:t>
                </a:r>
                <a14:m>
                  <m:oMath xmlns:m="http://schemas.openxmlformats.org/officeDocument/2006/math">
                    <m:r>
                      <a:rPr lang="en-US" sz="2300" i="1">
                        <a:latin typeface="Cambria Math"/>
                      </a:rPr>
                      <m:t>𝛼</m:t>
                    </m:r>
                    <m:r>
                      <a:rPr lang="en-US" sz="2300" i="1">
                        <a:latin typeface="Cambria Math"/>
                      </a:rPr>
                      <m:t>&gt;1</m:t>
                    </m:r>
                  </m:oMath>
                </a14:m>
                <a:endParaRPr lang="en-US" sz="2300" dirty="0"/>
              </a:p>
              <a:p>
                <a:pPr lvl="1"/>
                <a:endParaRPr lang="en-US" dirty="0" smtClean="0"/>
              </a:p>
              <a:p>
                <a:pPr lvl="1"/>
                <a:endParaRPr lang="en-US" dirty="0"/>
              </a:p>
              <a:p>
                <a:pPr lvl="1"/>
                <a:r>
                  <a:rPr lang="en-US" dirty="0" smtClean="0"/>
                  <a:t>number </a:t>
                </a:r>
                <a:r>
                  <a:rPr lang="en-US" dirty="0"/>
                  <a:t>of edges</a:t>
                </a:r>
              </a:p>
              <a:p>
                <a:pPr lvl="1"/>
                <a:r>
                  <a:rPr lang="en-US" dirty="0"/>
                  <a:t>counts of small </a:t>
                </a:r>
                <a:r>
                  <a:rPr lang="en-US" dirty="0" err="1"/>
                  <a:t>subgraphs</a:t>
                </a:r>
                <a:r>
                  <a:rPr lang="en-US" dirty="0"/>
                  <a:t> </a:t>
                </a:r>
              </a:p>
              <a:p>
                <a:pPr marL="457200" lvl="1" indent="0">
                  <a:buNone/>
                </a:pPr>
                <a:r>
                  <a:rPr lang="en-US" dirty="0"/>
                  <a:t>     (e.g., </a:t>
                </a:r>
                <a:r>
                  <a:rPr lang="en-US" b="1" dirty="0">
                    <a:solidFill>
                      <a:srgbClr val="00B050"/>
                    </a:solidFill>
                  </a:rPr>
                  <a:t>triangles</a:t>
                </a:r>
                <a:r>
                  <a:rPr lang="en-US" dirty="0"/>
                  <a:t>, </a:t>
                </a:r>
                <a14:m>
                  <m:oMath xmlns:m="http://schemas.openxmlformats.org/officeDocument/2006/math">
                    <m:r>
                      <a:rPr lang="en-US" b="1" i="1" dirty="0">
                        <a:solidFill>
                          <a:srgbClr val="00B050"/>
                        </a:solidFill>
                        <a:latin typeface="Cambria Math"/>
                      </a:rPr>
                      <m:t>𝒌</m:t>
                    </m:r>
                  </m:oMath>
                </a14:m>
                <a:r>
                  <a:rPr lang="en-US" b="1" dirty="0">
                    <a:solidFill>
                      <a:srgbClr val="00B050"/>
                    </a:solidFill>
                  </a:rPr>
                  <a:t>-triangles</a:t>
                </a:r>
                <a:r>
                  <a:rPr lang="en-US" dirty="0"/>
                  <a:t>, </a:t>
                </a:r>
                <a14:m>
                  <m:oMath xmlns:m="http://schemas.openxmlformats.org/officeDocument/2006/math">
                    <m:r>
                      <a:rPr lang="en-US" b="1" i="1" dirty="0">
                        <a:solidFill>
                          <a:srgbClr val="00B050"/>
                        </a:solidFill>
                        <a:latin typeface="Cambria Math"/>
                      </a:rPr>
                      <m:t>𝒌</m:t>
                    </m:r>
                  </m:oMath>
                </a14:m>
                <a:r>
                  <a:rPr lang="en-US" b="1" dirty="0">
                    <a:solidFill>
                      <a:srgbClr val="00B050"/>
                    </a:solidFill>
                  </a:rPr>
                  <a:t>-stars</a:t>
                </a:r>
                <a:r>
                  <a:rPr lang="en-US" dirty="0"/>
                  <a:t>)</a:t>
                </a:r>
              </a:p>
              <a:p>
                <a:pPr lvl="1"/>
                <a:r>
                  <a:rPr lang="en-US" dirty="0"/>
                  <a:t>d</a:t>
                </a:r>
                <a:r>
                  <a:rPr lang="en-US" dirty="0" smtClean="0"/>
                  <a:t>egree </a:t>
                </a:r>
                <a:r>
                  <a:rPr lang="en-US" dirty="0"/>
                  <a:t>distribution</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l="-1164" t="-1043"/>
                </a:stretch>
              </a:blipFill>
            </p:spPr>
            <p:txBody>
              <a:bodyPr/>
              <a:lstStyle/>
              <a:p>
                <a:r>
                  <a:rPr lang="en-US">
                    <a:noFill/>
                  </a:rPr>
                  <a:t> </a:t>
                </a:r>
              </a:p>
            </p:txBody>
          </p:sp>
        </mc:Fallback>
      </mc:AlternateContent>
      <p:sp>
        <p:nvSpPr>
          <p:cNvPr id="4" name="Slide Number Placeholder 3"/>
          <p:cNvSpPr>
            <a:spLocks noGrp="1"/>
          </p:cNvSpPr>
          <p:nvPr>
            <p:ph type="sldNum" sz="quarter" idx="11"/>
          </p:nvPr>
        </p:nvSpPr>
        <p:spPr/>
        <p:txBody>
          <a:bodyPr/>
          <a:lstStyle/>
          <a:p>
            <a:fld id="{FF308B7C-4F2A-4ED2-93F3-224C3EC9CBD5}" type="slidenum">
              <a:rPr lang="en-US" smtClean="0"/>
              <a:pPr/>
              <a:t>13</a:t>
            </a:fld>
            <a:endParaRPr lang="en-US"/>
          </a:p>
        </p:txBody>
      </p:sp>
      <mc:AlternateContent xmlns:mc="http://schemas.openxmlformats.org/markup-compatibility/2006" xmlns:a14="http://schemas.microsoft.com/office/drawing/2010/main">
        <mc:Choice Requires="a14">
          <p:sp>
            <p:nvSpPr>
              <p:cNvPr id="7" name="Content Placeholder 7"/>
              <p:cNvSpPr txBox="1">
                <a:spLocks/>
              </p:cNvSpPr>
              <p:nvPr/>
            </p:nvSpPr>
            <p:spPr bwMode="auto">
              <a:xfrm>
                <a:off x="909833" y="3773982"/>
                <a:ext cx="7835149" cy="482134"/>
              </a:xfrm>
              <a:prstGeom prst="roundRect">
                <a:avLst/>
              </a:prstGeom>
              <a:noFill/>
              <a:ln w="19050" cap="flat" cmpd="sng" algn="ctr">
                <a:solidFill>
                  <a:srgbClr val="C00000"/>
                </a:solidFill>
                <a:prstDash val="solid"/>
                <a:round/>
                <a:headEnd type="none" w="sm" len="sm"/>
                <a:tailEnd type="none" w="sm" len="sm"/>
              </a:ln>
              <a:effectLst>
                <a:innerShdw blurRad="63500" dist="50800" dir="2700000">
                  <a:prstClr val="black">
                    <a:alpha val="50000"/>
                  </a:prstClr>
                </a:innerShdw>
              </a:effectLst>
            </p:spPr>
            <p:txBody>
              <a:bodyPr vert="horz" wrap="square" lIns="91440" tIns="45720" rIns="91440" bIns="45720" numCol="1" rtlCol="0" anchor="t" anchorCtr="0" compatLnSpc="1">
                <a:prstTxWarp prst="textNoShape">
                  <a:avLst/>
                </a:prstTxWarp>
              </a:bodyPr>
              <a:lstStyle>
                <a:lvl1pPr marL="342900" indent="-342900" algn="l" rtl="0" fontAlgn="base">
                  <a:spcBef>
                    <a:spcPct val="20000"/>
                  </a:spcBef>
                  <a:spcAft>
                    <a:spcPct val="0"/>
                  </a:spcAft>
                  <a:buChar char="•"/>
                  <a:defRPr sz="2400">
                    <a:solidFill>
                      <a:schemeClr val="tx1"/>
                    </a:solidFill>
                    <a:latin typeface="Calibri" pitchFamily="34" charset="0"/>
                    <a:ea typeface="+mn-ea"/>
                    <a:cs typeface="+mn-cs"/>
                  </a:defRPr>
                </a:lvl1pPr>
                <a:lvl2pPr marL="742950" indent="-285750" algn="l" rtl="0" fontAlgn="base">
                  <a:spcBef>
                    <a:spcPct val="20000"/>
                  </a:spcBef>
                  <a:spcAft>
                    <a:spcPct val="0"/>
                  </a:spcAft>
                  <a:buChar char="–"/>
                  <a:defRPr sz="2000">
                    <a:solidFill>
                      <a:schemeClr val="tx1"/>
                    </a:solidFill>
                    <a:latin typeface="Calibri" pitchFamily="34" charset="0"/>
                  </a:defRPr>
                </a:lvl2pPr>
                <a:lvl3pPr marL="1143000" indent="-228600" algn="l" rtl="0" fontAlgn="base">
                  <a:spcBef>
                    <a:spcPct val="20000"/>
                  </a:spcBef>
                  <a:spcAft>
                    <a:spcPct val="0"/>
                  </a:spcAft>
                  <a:buChar char="•"/>
                  <a:defRPr sz="1800">
                    <a:solidFill>
                      <a:schemeClr val="tx1"/>
                    </a:solidFill>
                    <a:latin typeface="Calibri" pitchFamily="34" charset="0"/>
                  </a:defRPr>
                </a:lvl3pPr>
                <a:lvl4pPr marL="1600200" indent="-228600" algn="l" rtl="0" fontAlgn="base">
                  <a:spcBef>
                    <a:spcPct val="20000"/>
                  </a:spcBef>
                  <a:spcAft>
                    <a:spcPct val="0"/>
                  </a:spcAft>
                  <a:buChar char="–"/>
                  <a:defRPr sz="1600">
                    <a:solidFill>
                      <a:schemeClr val="tx1"/>
                    </a:solidFill>
                    <a:latin typeface="Calibri" pitchFamily="34" charset="0"/>
                  </a:defRPr>
                </a:lvl4pPr>
                <a:lvl5pPr marL="2057400" indent="-228600" algn="l" rtl="0" fontAlgn="base">
                  <a:spcBef>
                    <a:spcPct val="20000"/>
                  </a:spcBef>
                  <a:spcAft>
                    <a:spcPct val="0"/>
                  </a:spcAft>
                  <a:buChar char="•"/>
                  <a:defRPr sz="1600">
                    <a:solidFill>
                      <a:schemeClr val="tx1"/>
                    </a:solidFill>
                    <a:latin typeface="Calibri" pitchFamily="34" charset="0"/>
                  </a:defRPr>
                </a:lvl5pPr>
                <a:lvl6pPr marL="2514600" indent="-228600" algn="l" rtl="0" fontAlgn="base">
                  <a:spcBef>
                    <a:spcPct val="20000"/>
                  </a:spcBef>
                  <a:spcAft>
                    <a:spcPct val="0"/>
                  </a:spcAft>
                  <a:buChar char="•"/>
                  <a:defRPr sz="1400">
                    <a:solidFill>
                      <a:schemeClr val="tx1"/>
                    </a:solidFill>
                    <a:latin typeface="+mn-lt"/>
                  </a:defRPr>
                </a:lvl6pPr>
                <a:lvl7pPr marL="2971800" indent="-228600" algn="l" rtl="0" fontAlgn="base">
                  <a:spcBef>
                    <a:spcPct val="20000"/>
                  </a:spcBef>
                  <a:spcAft>
                    <a:spcPct val="0"/>
                  </a:spcAft>
                  <a:buChar char="•"/>
                  <a:defRPr sz="1400">
                    <a:solidFill>
                      <a:schemeClr val="tx1"/>
                    </a:solidFill>
                    <a:latin typeface="+mn-lt"/>
                  </a:defRPr>
                </a:lvl7pPr>
                <a:lvl8pPr marL="3429000" indent="-228600" algn="l" rtl="0" fontAlgn="base">
                  <a:spcBef>
                    <a:spcPct val="20000"/>
                  </a:spcBef>
                  <a:spcAft>
                    <a:spcPct val="0"/>
                  </a:spcAft>
                  <a:buChar char="•"/>
                  <a:defRPr sz="1400">
                    <a:solidFill>
                      <a:schemeClr val="tx1"/>
                    </a:solidFill>
                    <a:latin typeface="+mn-lt"/>
                  </a:defRPr>
                </a:lvl8pPr>
                <a:lvl9pPr marL="3886200" indent="-228600" algn="l" rtl="0" fontAlgn="base">
                  <a:spcBef>
                    <a:spcPct val="20000"/>
                  </a:spcBef>
                  <a:spcAft>
                    <a:spcPct val="0"/>
                  </a:spcAft>
                  <a:buChar char="•"/>
                  <a:defRPr sz="1400">
                    <a:solidFill>
                      <a:schemeClr val="tx1"/>
                    </a:solidFill>
                    <a:latin typeface="+mn-lt"/>
                  </a:defRPr>
                </a:lvl9pPr>
              </a:lstStyle>
              <a:p>
                <a:pPr marL="0" indent="0">
                  <a:buFontTx/>
                  <a:buNone/>
                </a:pPr>
                <a:r>
                  <a:rPr lang="en-US" i="0" dirty="0" smtClean="0"/>
                  <a:t>A graph G satisfies  </a:t>
                </a:r>
                <a14:m>
                  <m:oMath xmlns:m="http://schemas.openxmlformats.org/officeDocument/2006/math">
                    <m:r>
                      <a:rPr lang="en-US" b="1" i="1" smtClean="0">
                        <a:solidFill>
                          <a:srgbClr val="FF0000"/>
                        </a:solidFill>
                        <a:latin typeface="Cambria Math"/>
                      </a:rPr>
                      <m:t>𝜶</m:t>
                    </m:r>
                  </m:oMath>
                </a14:m>
                <a:r>
                  <a:rPr lang="en-US" b="1" i="0" dirty="0" smtClean="0">
                    <a:solidFill>
                      <a:srgbClr val="FF0000"/>
                    </a:solidFill>
                  </a:rPr>
                  <a:t>-decay</a:t>
                </a:r>
                <a:r>
                  <a:rPr lang="en-US" i="0" dirty="0" smtClean="0"/>
                  <a:t> if for all </a:t>
                </a:r>
                <a14:m>
                  <m:oMath xmlns:m="http://schemas.openxmlformats.org/officeDocument/2006/math">
                    <m:r>
                      <a:rPr lang="en-US">
                        <a:latin typeface="Cambria Math"/>
                      </a:rPr>
                      <m:t>𝑡</m:t>
                    </m:r>
                    <m:r>
                      <a:rPr lang="en-US">
                        <a:latin typeface="Cambria Math"/>
                      </a:rPr>
                      <m:t>&gt;1:</m:t>
                    </m:r>
                  </m:oMath>
                </a14:m>
                <a:r>
                  <a:rPr lang="en-US" dirty="0"/>
                  <a:t> </a:t>
                </a:r>
                <a:r>
                  <a:rPr lang="en-US" dirty="0" smtClean="0"/>
                  <a:t>   </a:t>
                </a:r>
                <a14:m>
                  <m:oMath xmlns:m="http://schemas.openxmlformats.org/officeDocument/2006/math">
                    <m:r>
                      <a:rPr lang="en-US" dirty="0">
                        <a:latin typeface="Cambria Math"/>
                      </a:rPr>
                      <m:t>𝑃</m:t>
                    </m:r>
                    <m:d>
                      <m:dPr>
                        <m:ctrlPr>
                          <a:rPr lang="en-US" i="1" dirty="0">
                            <a:latin typeface="Cambria Math" panose="02040503050406030204" pitchFamily="18" charset="0"/>
                          </a:rPr>
                        </m:ctrlPr>
                      </m:dPr>
                      <m:e>
                        <m:r>
                          <a:rPr lang="en-US" dirty="0">
                            <a:latin typeface="Cambria Math"/>
                          </a:rPr>
                          <m:t>𝑡</m:t>
                        </m:r>
                        <m:r>
                          <a:rPr lang="en-US" dirty="0">
                            <a:latin typeface="Cambria Math"/>
                          </a:rPr>
                          <m:t>⋅</m:t>
                        </m:r>
                        <m:acc>
                          <m:accPr>
                            <m:chr m:val="̅"/>
                            <m:ctrlPr>
                              <a:rPr lang="en-US" i="1" dirty="0">
                                <a:latin typeface="Cambria Math" panose="02040503050406030204" pitchFamily="18" charset="0"/>
                              </a:rPr>
                            </m:ctrlPr>
                          </m:accPr>
                          <m:e>
                            <m:r>
                              <a:rPr lang="en-US" dirty="0">
                                <a:latin typeface="Cambria Math"/>
                              </a:rPr>
                              <m:t>𝑑</m:t>
                            </m:r>
                          </m:e>
                        </m:acc>
                      </m:e>
                    </m:d>
                    <m:r>
                      <a:rPr lang="en-US" dirty="0">
                        <a:latin typeface="Cambria Math"/>
                      </a:rPr>
                      <m:t>≤</m:t>
                    </m:r>
                    <m:sSup>
                      <m:sSupPr>
                        <m:ctrlPr>
                          <a:rPr lang="en-US" i="1" dirty="0">
                            <a:latin typeface="Cambria Math" panose="02040503050406030204" pitchFamily="18" charset="0"/>
                          </a:rPr>
                        </m:ctrlPr>
                      </m:sSupPr>
                      <m:e>
                        <m:r>
                          <a:rPr lang="en-US" dirty="0">
                            <a:latin typeface="Cambria Math"/>
                          </a:rPr>
                          <m:t>𝑡</m:t>
                        </m:r>
                      </m:e>
                      <m:sup>
                        <m:r>
                          <a:rPr lang="en-US" dirty="0">
                            <a:latin typeface="Cambria Math"/>
                          </a:rPr>
                          <m:t>−</m:t>
                        </m:r>
                        <m:r>
                          <a:rPr lang="en-US" dirty="0">
                            <a:latin typeface="Cambria Math"/>
                          </a:rPr>
                          <m:t>𝛼</m:t>
                        </m:r>
                      </m:sup>
                    </m:sSup>
                  </m:oMath>
                </a14:m>
                <a:r>
                  <a:rPr lang="en-US" dirty="0"/>
                  <a:t> </a:t>
                </a:r>
                <a:endParaRPr lang="en-US" i="0" dirty="0"/>
              </a:p>
            </p:txBody>
          </p:sp>
        </mc:Choice>
        <mc:Fallback xmlns="">
          <p:sp>
            <p:nvSpPr>
              <p:cNvPr id="7" name="Content Placeholder 7"/>
              <p:cNvSpPr txBox="1">
                <a:spLocks noRot="1" noChangeAspect="1" noMove="1" noResize="1" noEditPoints="1" noAdjustHandles="1" noChangeArrowheads="1" noChangeShapeType="1" noTextEdit="1"/>
              </p:cNvSpPr>
              <p:nvPr/>
            </p:nvSpPr>
            <p:spPr bwMode="auto">
              <a:xfrm>
                <a:off x="909833" y="3773982"/>
                <a:ext cx="7835149" cy="482134"/>
              </a:xfrm>
              <a:prstGeom prst="roundRect">
                <a:avLst/>
              </a:prstGeom>
              <a:blipFill rotWithShape="1">
                <a:blip r:embed="rId4"/>
                <a:stretch>
                  <a:fillRect l="-776" b="-31707"/>
                </a:stretch>
              </a:blipFill>
              <a:ln w="19050" cap="flat" cmpd="sng" algn="ctr">
                <a:solidFill>
                  <a:srgbClr val="C00000"/>
                </a:solidFill>
                <a:prstDash val="solid"/>
                <a:round/>
                <a:headEnd type="none" w="sm" len="sm"/>
                <a:tailEnd type="none" w="sm" len="sm"/>
              </a:ln>
              <a:effectLst>
                <a:innerShdw blurRad="63500" dist="50800" dir="2700000">
                  <a:prstClr val="black">
                    <a:alpha val="50000"/>
                  </a:prstClr>
                </a:innerShdw>
              </a:effectLst>
            </p:spPr>
            <p:txBody>
              <a:bodyPr/>
              <a:lstStyle/>
              <a:p>
                <a:r>
                  <a:rPr lang="en-US">
                    <a:noFill/>
                  </a:rPr>
                  <a:t> </a:t>
                </a:r>
              </a:p>
            </p:txBody>
          </p:sp>
        </mc:Fallback>
      </mc:AlternateContent>
      <p:sp>
        <p:nvSpPr>
          <p:cNvPr id="31" name="TextBox 30"/>
          <p:cNvSpPr txBox="1"/>
          <p:nvPr/>
        </p:nvSpPr>
        <p:spPr>
          <a:xfrm>
            <a:off x="5524230" y="4817616"/>
            <a:ext cx="3391169" cy="461665"/>
          </a:xfrm>
          <a:prstGeom prst="rect">
            <a:avLst/>
          </a:prstGeom>
          <a:noFill/>
        </p:spPr>
        <p:txBody>
          <a:bodyPr wrap="square" rtlCol="0">
            <a:spAutoFit/>
          </a:bodyPr>
          <a:lstStyle/>
          <a:p>
            <a:r>
              <a:rPr lang="en-US" sz="2400" b="1" i="0" dirty="0" smtClean="0">
                <a:solidFill>
                  <a:srgbClr val="3333CC"/>
                </a:solidFill>
              </a:rPr>
              <a:t>(1+o(1))-approximation</a:t>
            </a:r>
            <a:endParaRPr lang="en-US" sz="2400" b="1" i="0" dirty="0">
              <a:solidFill>
                <a:srgbClr val="3333CC"/>
              </a:solidFill>
            </a:endParaRPr>
          </a:p>
        </p:txBody>
      </p:sp>
      <p:sp>
        <p:nvSpPr>
          <p:cNvPr id="32" name="Right Brace 31"/>
          <p:cNvSpPr/>
          <p:nvPr/>
        </p:nvSpPr>
        <p:spPr bwMode="auto">
          <a:xfrm>
            <a:off x="5193695" y="4557569"/>
            <a:ext cx="238112" cy="993179"/>
          </a:xfrm>
          <a:prstGeom prst="rightBrace">
            <a:avLst>
              <a:gd name="adj1" fmla="val 31743"/>
              <a:gd name="adj2" fmla="val 50000"/>
            </a:avLst>
          </a:prstGeom>
          <a:noFill/>
          <a:ln w="22225" cap="flat" cmpd="sng" algn="ctr">
            <a:solidFill>
              <a:srgbClr val="3333CC"/>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1" u="none" strike="noStrike" cap="none" normalizeH="0" baseline="0" smtClean="0">
              <a:ln>
                <a:noFill/>
              </a:ln>
              <a:solidFill>
                <a:schemeClr val="tx1"/>
              </a:solidFill>
              <a:effectLst/>
              <a:latin typeface="Times New Roman" pitchFamily="18" charset="0"/>
            </a:endParaRPr>
          </a:p>
        </p:txBody>
      </p:sp>
      <mc:AlternateContent xmlns:mc="http://schemas.openxmlformats.org/markup-compatibility/2006" xmlns:a14="http://schemas.microsoft.com/office/drawing/2010/main">
        <mc:Choice Requires="a14">
          <p:sp>
            <p:nvSpPr>
              <p:cNvPr id="33" name="TextBox 32"/>
              <p:cNvSpPr txBox="1"/>
              <p:nvPr/>
            </p:nvSpPr>
            <p:spPr>
              <a:xfrm>
                <a:off x="3524596" y="5522499"/>
                <a:ext cx="5410274" cy="557268"/>
              </a:xfrm>
              <a:prstGeom prst="rect">
                <a:avLst/>
              </a:prstGeom>
              <a:noFill/>
            </p:spPr>
            <p:txBody>
              <a:bodyPr wrap="square" rtlCol="0">
                <a:spAutoFit/>
              </a:bodyPr>
              <a:lstStyle/>
              <a:p>
                <a:r>
                  <a:rPr lang="en-US" sz="2800" i="0" kern="0" dirty="0" smtClean="0">
                    <a:solidFill>
                      <a:srgbClr val="3333CC"/>
                    </a:solidFill>
                    <a:latin typeface="Calibri" pitchFamily="34" charset="0"/>
                  </a:rPr>
                  <a:t>}</a:t>
                </a:r>
                <a:r>
                  <a:rPr lang="en-US" sz="2800" b="1" i="0" kern="0" dirty="0" smtClean="0">
                    <a:solidFill>
                      <a:srgbClr val="3333CC"/>
                    </a:solidFill>
                    <a:latin typeface="Calibri" pitchFamily="34" charset="0"/>
                  </a:rPr>
                  <a:t>  </a:t>
                </a:r>
                <a14:m>
                  <m:oMath xmlns:m="http://schemas.openxmlformats.org/officeDocument/2006/math">
                    <m:sSub>
                      <m:sSubPr>
                        <m:ctrlPr>
                          <a:rPr lang="en-US" sz="2400" b="1" i="1">
                            <a:solidFill>
                              <a:srgbClr val="3333CC"/>
                            </a:solidFill>
                            <a:latin typeface="Cambria Math" panose="02040503050406030204" pitchFamily="18" charset="0"/>
                          </a:rPr>
                        </m:ctrlPr>
                      </m:sSubPr>
                      <m:e>
                        <m:d>
                          <m:dPr>
                            <m:begChr m:val="‖"/>
                            <m:endChr m:val="‖"/>
                            <m:ctrlPr>
                              <a:rPr lang="en-US" sz="2400" b="1" i="1">
                                <a:solidFill>
                                  <a:srgbClr val="3333CC"/>
                                </a:solidFill>
                                <a:latin typeface="Cambria Math" panose="02040503050406030204" pitchFamily="18" charset="0"/>
                              </a:rPr>
                            </m:ctrlPr>
                          </m:dPr>
                          <m:e>
                            <m:sSub>
                              <m:sSubPr>
                                <m:ctrlPr>
                                  <a:rPr lang="en-US" sz="2400" b="1" i="1">
                                    <a:solidFill>
                                      <a:srgbClr val="3333CC"/>
                                    </a:solidFill>
                                    <a:latin typeface="Cambria Math" panose="02040503050406030204" pitchFamily="18" charset="0"/>
                                  </a:rPr>
                                </m:ctrlPr>
                              </m:sSubPr>
                              <m:e>
                                <m:r>
                                  <a:rPr lang="en-US" sz="2400" b="1" i="1">
                                    <a:solidFill>
                                      <a:srgbClr val="3333CC"/>
                                    </a:solidFill>
                                    <a:latin typeface="Cambria Math"/>
                                  </a:rPr>
                                  <m:t>𝐀</m:t>
                                </m:r>
                              </m:e>
                              <m:sub>
                                <m:r>
                                  <a:rPr lang="en-US" sz="2400" b="1" i="1">
                                    <a:solidFill>
                                      <a:srgbClr val="3333CC"/>
                                    </a:solidFill>
                                    <a:latin typeface="Cambria Math"/>
                                  </a:rPr>
                                  <m:t>𝛜</m:t>
                                </m:r>
                                <m:r>
                                  <a:rPr lang="en-US" sz="2400" b="1">
                                    <a:solidFill>
                                      <a:srgbClr val="3333CC"/>
                                    </a:solidFill>
                                    <a:latin typeface="Cambria Math"/>
                                  </a:rPr>
                                  <m:t>,</m:t>
                                </m:r>
                                <m:r>
                                  <a:rPr lang="en-US" sz="2400" b="1" i="1">
                                    <a:solidFill>
                                      <a:srgbClr val="3333CC"/>
                                    </a:solidFill>
                                    <a:latin typeface="Cambria Math"/>
                                  </a:rPr>
                                  <m:t>𝛂</m:t>
                                </m:r>
                              </m:sub>
                            </m:sSub>
                            <m:d>
                              <m:dPr>
                                <m:ctrlPr>
                                  <a:rPr lang="en-US" sz="2400" b="1" i="1">
                                    <a:solidFill>
                                      <a:srgbClr val="3333CC"/>
                                    </a:solidFill>
                                    <a:latin typeface="Cambria Math" panose="02040503050406030204" pitchFamily="18" charset="0"/>
                                  </a:rPr>
                                </m:ctrlPr>
                              </m:dPr>
                              <m:e>
                                <m:r>
                                  <a:rPr lang="en-US" sz="2400" b="1" i="1">
                                    <a:solidFill>
                                      <a:srgbClr val="3333CC"/>
                                    </a:solidFill>
                                    <a:latin typeface="Cambria Math"/>
                                  </a:rPr>
                                  <m:t>𝐆</m:t>
                                </m:r>
                              </m:e>
                            </m:d>
                            <m:r>
                              <a:rPr lang="en-US" sz="2400" b="1">
                                <a:solidFill>
                                  <a:srgbClr val="3333CC"/>
                                </a:solidFill>
                                <a:latin typeface="Cambria Math"/>
                              </a:rPr>
                              <m:t>−</m:t>
                            </m:r>
                            <m:r>
                              <a:rPr lang="en-US" sz="2400" b="1" i="1">
                                <a:solidFill>
                                  <a:srgbClr val="3333CC"/>
                                </a:solidFill>
                                <a:latin typeface="Cambria Math"/>
                              </a:rPr>
                              <m:t>𝐃𝐞𝐠𝐃𝐢𝐬𝐭𝐫𝐢𝐛</m:t>
                            </m:r>
                            <m:r>
                              <a:rPr lang="en-US" sz="2400" b="1">
                                <a:solidFill>
                                  <a:srgbClr val="3333CC"/>
                                </a:solidFill>
                                <a:latin typeface="Cambria Math"/>
                              </a:rPr>
                              <m:t>(</m:t>
                            </m:r>
                            <m:r>
                              <a:rPr lang="en-US" sz="2400" b="1" i="1">
                                <a:solidFill>
                                  <a:srgbClr val="3333CC"/>
                                </a:solidFill>
                                <a:latin typeface="Cambria Math"/>
                              </a:rPr>
                              <m:t>𝐆</m:t>
                            </m:r>
                            <m:r>
                              <a:rPr lang="en-US" sz="2400" b="1">
                                <a:solidFill>
                                  <a:srgbClr val="3333CC"/>
                                </a:solidFill>
                                <a:latin typeface="Cambria Math"/>
                              </a:rPr>
                              <m:t>)</m:t>
                            </m:r>
                          </m:e>
                        </m:d>
                      </m:e>
                      <m:sub>
                        <m:r>
                          <a:rPr lang="en-US" sz="2400" b="1" i="1">
                            <a:solidFill>
                              <a:srgbClr val="3333CC"/>
                            </a:solidFill>
                            <a:latin typeface="Cambria Math"/>
                          </a:rPr>
                          <m:t>𝟏</m:t>
                        </m:r>
                      </m:sub>
                    </m:sSub>
                    <m:r>
                      <a:rPr lang="en-US" sz="2400" b="1">
                        <a:solidFill>
                          <a:srgbClr val="3333CC"/>
                        </a:solidFill>
                        <a:latin typeface="Cambria Math"/>
                      </a:rPr>
                      <m:t>=</m:t>
                    </m:r>
                    <m:r>
                      <a:rPr lang="en-US" sz="2400" b="1" i="1">
                        <a:solidFill>
                          <a:srgbClr val="3333CC"/>
                        </a:solidFill>
                        <a:latin typeface="Cambria Math"/>
                      </a:rPr>
                      <m:t>𝐨</m:t>
                    </m:r>
                    <m:d>
                      <m:dPr>
                        <m:ctrlPr>
                          <a:rPr lang="en-US" sz="2400" b="1" i="1">
                            <a:solidFill>
                              <a:srgbClr val="3333CC"/>
                            </a:solidFill>
                            <a:latin typeface="Cambria Math" panose="02040503050406030204" pitchFamily="18" charset="0"/>
                          </a:rPr>
                        </m:ctrlPr>
                      </m:dPr>
                      <m:e>
                        <m:r>
                          <a:rPr lang="en-US" sz="2400" b="1" i="1">
                            <a:solidFill>
                              <a:srgbClr val="3333CC"/>
                            </a:solidFill>
                            <a:latin typeface="Cambria Math"/>
                          </a:rPr>
                          <m:t>𝟏</m:t>
                        </m:r>
                      </m:e>
                    </m:d>
                  </m:oMath>
                </a14:m>
                <a:endParaRPr lang="en-US" b="1" i="0" dirty="0">
                  <a:solidFill>
                    <a:srgbClr val="3333CC"/>
                  </a:solidFill>
                </a:endParaRPr>
              </a:p>
            </p:txBody>
          </p:sp>
        </mc:Choice>
        <mc:Fallback xmlns="">
          <p:sp>
            <p:nvSpPr>
              <p:cNvPr id="33" name="TextBox 32"/>
              <p:cNvSpPr txBox="1">
                <a:spLocks noRot="1" noChangeAspect="1" noMove="1" noResize="1" noEditPoints="1" noAdjustHandles="1" noChangeArrowheads="1" noChangeShapeType="1" noTextEdit="1"/>
              </p:cNvSpPr>
              <p:nvPr/>
            </p:nvSpPr>
            <p:spPr>
              <a:xfrm>
                <a:off x="3524596" y="5522499"/>
                <a:ext cx="5410274" cy="557268"/>
              </a:xfrm>
              <a:prstGeom prst="rect">
                <a:avLst/>
              </a:prstGeom>
              <a:blipFill rotWithShape="1">
                <a:blip r:embed="rId5"/>
                <a:stretch>
                  <a:fillRect l="-2252" t="-12088" b="-23077"/>
                </a:stretch>
              </a:blipFill>
            </p:spPr>
            <p:txBody>
              <a:bodyPr/>
              <a:lstStyle/>
              <a:p>
                <a:r>
                  <a:rPr lang="en-US">
                    <a:noFill/>
                  </a:rPr>
                  <a:t> </a:t>
                </a:r>
              </a:p>
            </p:txBody>
          </p:sp>
        </mc:Fallback>
      </mc:AlternateContent>
      <p:grpSp>
        <p:nvGrpSpPr>
          <p:cNvPr id="9" name="Group 8"/>
          <p:cNvGrpSpPr/>
          <p:nvPr/>
        </p:nvGrpSpPr>
        <p:grpSpPr>
          <a:xfrm>
            <a:off x="4672568" y="1761801"/>
            <a:ext cx="432665" cy="482893"/>
            <a:chOff x="4593056" y="1655785"/>
            <a:chExt cx="432665" cy="482893"/>
          </a:xfrm>
        </p:grpSpPr>
        <p:cxnSp>
          <p:nvCxnSpPr>
            <p:cNvPr id="10" name="Straight Connector 9"/>
            <p:cNvCxnSpPr>
              <a:stCxn id="15" idx="5"/>
              <a:endCxn id="14" idx="1"/>
            </p:cNvCxnSpPr>
            <p:nvPr/>
          </p:nvCxnSpPr>
          <p:spPr>
            <a:xfrm flipH="1" flipV="1">
              <a:off x="4613578" y="1676307"/>
              <a:ext cx="391621" cy="4418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13" idx="4"/>
              <a:endCxn id="14" idx="0"/>
            </p:cNvCxnSpPr>
            <p:nvPr/>
          </p:nvCxnSpPr>
          <p:spPr>
            <a:xfrm flipV="1">
              <a:off x="4663121" y="1655785"/>
              <a:ext cx="0" cy="48289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15" idx="6"/>
              <a:endCxn id="13" idx="2"/>
            </p:cNvCxnSpPr>
            <p:nvPr/>
          </p:nvCxnSpPr>
          <p:spPr>
            <a:xfrm flipH="1">
              <a:off x="4593056" y="2068613"/>
              <a:ext cx="43266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4593056" y="1998548"/>
              <a:ext cx="140130" cy="140130"/>
            </a:xfrm>
            <a:prstGeom prst="ellipse">
              <a:avLst/>
            </a:prstGeom>
            <a:solidFill>
              <a:srgbClr val="F26EE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4593056" y="1655785"/>
              <a:ext cx="140130" cy="140130"/>
            </a:xfrm>
            <a:prstGeom prst="ellipse">
              <a:avLst/>
            </a:prstGeom>
            <a:solidFill>
              <a:srgbClr val="F26EE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4885591" y="1998548"/>
              <a:ext cx="140130" cy="140130"/>
            </a:xfrm>
            <a:prstGeom prst="ellipse">
              <a:avLst/>
            </a:prstGeom>
            <a:solidFill>
              <a:srgbClr val="F26EE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grpSp>
      <p:grpSp>
        <p:nvGrpSpPr>
          <p:cNvPr id="16" name="Group 15"/>
          <p:cNvGrpSpPr/>
          <p:nvPr/>
        </p:nvGrpSpPr>
        <p:grpSpPr>
          <a:xfrm>
            <a:off x="5586506" y="1361409"/>
            <a:ext cx="893113" cy="869318"/>
            <a:chOff x="5387726" y="1242141"/>
            <a:chExt cx="893113" cy="869318"/>
          </a:xfrm>
        </p:grpSpPr>
        <p:cxnSp>
          <p:nvCxnSpPr>
            <p:cNvPr id="17" name="Straight Connector 16"/>
            <p:cNvCxnSpPr>
              <a:stCxn id="23" idx="1"/>
              <a:endCxn id="25" idx="1"/>
            </p:cNvCxnSpPr>
            <p:nvPr/>
          </p:nvCxnSpPr>
          <p:spPr>
            <a:xfrm flipH="1" flipV="1">
              <a:off x="5408248" y="1621869"/>
              <a:ext cx="515702" cy="36998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23" idx="5"/>
              <a:endCxn id="22" idx="1"/>
            </p:cNvCxnSpPr>
            <p:nvPr/>
          </p:nvCxnSpPr>
          <p:spPr>
            <a:xfrm flipH="1" flipV="1">
              <a:off x="5655165" y="1625338"/>
              <a:ext cx="367871" cy="46559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21" idx="4"/>
              <a:endCxn id="22" idx="0"/>
            </p:cNvCxnSpPr>
            <p:nvPr/>
          </p:nvCxnSpPr>
          <p:spPr>
            <a:xfrm flipV="1">
              <a:off x="5680958" y="1604816"/>
              <a:ext cx="23750" cy="5066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23" idx="6"/>
              <a:endCxn id="21" idx="2"/>
            </p:cNvCxnSpPr>
            <p:nvPr/>
          </p:nvCxnSpPr>
          <p:spPr>
            <a:xfrm flipH="1">
              <a:off x="5610893" y="2041394"/>
              <a:ext cx="43266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Oval 20"/>
            <p:cNvSpPr/>
            <p:nvPr/>
          </p:nvSpPr>
          <p:spPr>
            <a:xfrm>
              <a:off x="5610893" y="1971329"/>
              <a:ext cx="140130" cy="140130"/>
            </a:xfrm>
            <a:prstGeom prst="ellipse">
              <a:avLst/>
            </a:prstGeom>
            <a:solidFill>
              <a:srgbClr val="F26EE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5634643" y="1604816"/>
              <a:ext cx="140130" cy="140130"/>
            </a:xfrm>
            <a:prstGeom prst="ellipse">
              <a:avLst/>
            </a:prstGeom>
            <a:solidFill>
              <a:srgbClr val="F26EE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5903428" y="1971329"/>
              <a:ext cx="140130" cy="140130"/>
            </a:xfrm>
            <a:prstGeom prst="ellipse">
              <a:avLst/>
            </a:prstGeom>
            <a:solidFill>
              <a:srgbClr val="F26EE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cxnSp>
          <p:nvCxnSpPr>
            <p:cNvPr id="24" name="Straight Connector 23"/>
            <p:cNvCxnSpPr>
              <a:stCxn id="21" idx="1"/>
              <a:endCxn id="25" idx="5"/>
            </p:cNvCxnSpPr>
            <p:nvPr/>
          </p:nvCxnSpPr>
          <p:spPr>
            <a:xfrm flipH="1" flipV="1">
              <a:off x="5507334" y="1720955"/>
              <a:ext cx="124081" cy="27089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Oval 24"/>
            <p:cNvSpPr/>
            <p:nvPr/>
          </p:nvSpPr>
          <p:spPr>
            <a:xfrm>
              <a:off x="5387726" y="1601347"/>
              <a:ext cx="140130" cy="140130"/>
            </a:xfrm>
            <a:prstGeom prst="ellipse">
              <a:avLst/>
            </a:prstGeom>
            <a:solidFill>
              <a:srgbClr val="F26EE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Connector 25"/>
            <p:cNvCxnSpPr>
              <a:endCxn id="28" idx="4"/>
            </p:cNvCxnSpPr>
            <p:nvPr/>
          </p:nvCxnSpPr>
          <p:spPr>
            <a:xfrm flipV="1">
              <a:off x="6014410" y="1724826"/>
              <a:ext cx="196364" cy="2642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21" idx="7"/>
              <a:endCxn id="28" idx="3"/>
            </p:cNvCxnSpPr>
            <p:nvPr/>
          </p:nvCxnSpPr>
          <p:spPr>
            <a:xfrm flipV="1">
              <a:off x="5730501" y="1704304"/>
              <a:ext cx="430730" cy="28754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Oval 27"/>
            <p:cNvSpPr/>
            <p:nvPr/>
          </p:nvSpPr>
          <p:spPr>
            <a:xfrm>
              <a:off x="6140709" y="1584696"/>
              <a:ext cx="140130" cy="140130"/>
            </a:xfrm>
            <a:prstGeom prst="ellipse">
              <a:avLst/>
            </a:prstGeom>
            <a:solidFill>
              <a:srgbClr val="F26EE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5676118" y="1242141"/>
              <a:ext cx="601373" cy="584775"/>
            </a:xfrm>
            <a:prstGeom prst="rect">
              <a:avLst/>
            </a:prstGeom>
            <a:noFill/>
          </p:spPr>
          <p:txBody>
            <a:bodyPr wrap="square" rtlCol="0">
              <a:spAutoFit/>
            </a:bodyPr>
            <a:lstStyle/>
            <a:p>
              <a:pPr algn="ctr"/>
              <a:r>
                <a:rPr lang="en-US" sz="3200" dirty="0" smtClean="0"/>
                <a:t>…</a:t>
              </a:r>
              <a:endParaRPr lang="en-US" sz="3200" dirty="0"/>
            </a:p>
          </p:txBody>
        </p:sp>
      </p:grpSp>
      <p:grpSp>
        <p:nvGrpSpPr>
          <p:cNvPr id="30" name="Group 29"/>
          <p:cNvGrpSpPr/>
          <p:nvPr/>
        </p:nvGrpSpPr>
        <p:grpSpPr>
          <a:xfrm>
            <a:off x="6771399" y="1600607"/>
            <a:ext cx="757083" cy="776269"/>
            <a:chOff x="6771399" y="1574103"/>
            <a:chExt cx="757083" cy="776269"/>
          </a:xfrm>
        </p:grpSpPr>
        <p:sp>
          <p:nvSpPr>
            <p:cNvPr id="34" name="TextBox 33"/>
            <p:cNvSpPr txBox="1"/>
            <p:nvPr/>
          </p:nvSpPr>
          <p:spPr>
            <a:xfrm>
              <a:off x="6795914" y="1765597"/>
              <a:ext cx="601373" cy="584775"/>
            </a:xfrm>
            <a:prstGeom prst="rect">
              <a:avLst/>
            </a:prstGeom>
            <a:noFill/>
          </p:spPr>
          <p:txBody>
            <a:bodyPr wrap="square" rtlCol="0">
              <a:spAutoFit/>
            </a:bodyPr>
            <a:lstStyle/>
            <a:p>
              <a:pPr algn="ctr"/>
              <a:r>
                <a:rPr lang="en-US" sz="3200" dirty="0" smtClean="0"/>
                <a:t>…</a:t>
              </a:r>
              <a:endParaRPr lang="en-US" sz="3200" dirty="0"/>
            </a:p>
          </p:txBody>
        </p:sp>
        <p:cxnSp>
          <p:nvCxnSpPr>
            <p:cNvPr id="35" name="Straight Connector 34"/>
            <p:cNvCxnSpPr/>
            <p:nvPr/>
          </p:nvCxnSpPr>
          <p:spPr>
            <a:xfrm flipV="1">
              <a:off x="6958291" y="2015117"/>
              <a:ext cx="96159" cy="6259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51" idx="0"/>
              <a:endCxn id="47" idx="4"/>
            </p:cNvCxnSpPr>
            <p:nvPr/>
          </p:nvCxnSpPr>
          <p:spPr>
            <a:xfrm flipV="1">
              <a:off x="7124515" y="1714233"/>
              <a:ext cx="28746" cy="18127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51" idx="7"/>
              <a:endCxn id="48" idx="3"/>
            </p:cNvCxnSpPr>
            <p:nvPr/>
          </p:nvCxnSpPr>
          <p:spPr>
            <a:xfrm flipV="1">
              <a:off x="7174058" y="1754928"/>
              <a:ext cx="136619" cy="1611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endCxn id="49" idx="2"/>
            </p:cNvCxnSpPr>
            <p:nvPr/>
          </p:nvCxnSpPr>
          <p:spPr>
            <a:xfrm flipV="1">
              <a:off x="7167556" y="1872374"/>
              <a:ext cx="220796" cy="8869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endCxn id="50" idx="6"/>
            </p:cNvCxnSpPr>
            <p:nvPr/>
          </p:nvCxnSpPr>
          <p:spPr>
            <a:xfrm>
              <a:off x="7126237" y="1967101"/>
              <a:ext cx="383120" cy="844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a:stCxn id="44" idx="1"/>
              <a:endCxn id="51" idx="5"/>
            </p:cNvCxnSpPr>
            <p:nvPr/>
          </p:nvCxnSpPr>
          <p:spPr>
            <a:xfrm flipH="1" flipV="1">
              <a:off x="7174058" y="2015116"/>
              <a:ext cx="82215" cy="10039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a:endCxn id="45" idx="6"/>
            </p:cNvCxnSpPr>
            <p:nvPr/>
          </p:nvCxnSpPr>
          <p:spPr>
            <a:xfrm flipH="1" flipV="1">
              <a:off x="6911529" y="1902219"/>
              <a:ext cx="209155" cy="7819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51" idx="1"/>
            </p:cNvCxnSpPr>
            <p:nvPr/>
          </p:nvCxnSpPr>
          <p:spPr>
            <a:xfrm flipH="1" flipV="1">
              <a:off x="6986098" y="1768800"/>
              <a:ext cx="88874" cy="14723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Oval 42"/>
            <p:cNvSpPr/>
            <p:nvPr/>
          </p:nvSpPr>
          <p:spPr>
            <a:xfrm>
              <a:off x="6818161" y="2047508"/>
              <a:ext cx="140130" cy="140130"/>
            </a:xfrm>
            <a:prstGeom prst="ellipse">
              <a:avLst/>
            </a:prstGeom>
            <a:solidFill>
              <a:srgbClr val="F26EE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p:cNvSpPr/>
            <p:nvPr/>
          </p:nvSpPr>
          <p:spPr>
            <a:xfrm>
              <a:off x="7235751" y="2094984"/>
              <a:ext cx="140130" cy="140130"/>
            </a:xfrm>
            <a:prstGeom prst="ellipse">
              <a:avLst/>
            </a:prstGeom>
            <a:solidFill>
              <a:srgbClr val="F26EE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p:cNvSpPr/>
            <p:nvPr/>
          </p:nvSpPr>
          <p:spPr>
            <a:xfrm>
              <a:off x="6771399" y="1832154"/>
              <a:ext cx="140130" cy="140130"/>
            </a:xfrm>
            <a:prstGeom prst="ellipse">
              <a:avLst/>
            </a:prstGeom>
            <a:solidFill>
              <a:srgbClr val="F26EE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p:cNvSpPr/>
            <p:nvPr/>
          </p:nvSpPr>
          <p:spPr>
            <a:xfrm>
              <a:off x="6884505" y="1628669"/>
              <a:ext cx="140130" cy="140130"/>
            </a:xfrm>
            <a:prstGeom prst="ellipse">
              <a:avLst/>
            </a:prstGeom>
            <a:solidFill>
              <a:srgbClr val="F26EE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7083196" y="1574103"/>
              <a:ext cx="140130" cy="140130"/>
            </a:xfrm>
            <a:prstGeom prst="ellipse">
              <a:avLst/>
            </a:prstGeom>
            <a:solidFill>
              <a:srgbClr val="F26EE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p:cNvSpPr/>
            <p:nvPr/>
          </p:nvSpPr>
          <p:spPr>
            <a:xfrm>
              <a:off x="7290155" y="1635320"/>
              <a:ext cx="140130" cy="140130"/>
            </a:xfrm>
            <a:prstGeom prst="ellipse">
              <a:avLst/>
            </a:prstGeom>
            <a:solidFill>
              <a:srgbClr val="F26EE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p:cNvSpPr/>
            <p:nvPr/>
          </p:nvSpPr>
          <p:spPr>
            <a:xfrm>
              <a:off x="7388352" y="1802309"/>
              <a:ext cx="140130" cy="140130"/>
            </a:xfrm>
            <a:prstGeom prst="ellipse">
              <a:avLst/>
            </a:prstGeom>
            <a:solidFill>
              <a:srgbClr val="F26EE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p:cNvSpPr/>
            <p:nvPr/>
          </p:nvSpPr>
          <p:spPr>
            <a:xfrm>
              <a:off x="7369227" y="1981479"/>
              <a:ext cx="140130" cy="140130"/>
            </a:xfrm>
            <a:prstGeom prst="ellipse">
              <a:avLst/>
            </a:prstGeom>
            <a:solidFill>
              <a:srgbClr val="F26EE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p:cNvSpPr/>
            <p:nvPr/>
          </p:nvSpPr>
          <p:spPr>
            <a:xfrm>
              <a:off x="7054450" y="1895508"/>
              <a:ext cx="140130" cy="140130"/>
            </a:xfrm>
            <a:prstGeom prst="ellipse">
              <a:avLst/>
            </a:prstGeom>
            <a:solidFill>
              <a:srgbClr val="F26EE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757932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9" end="9"/>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10" end="1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2" grpId="0" animBg="1"/>
      <p:bldP spid="3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76200"/>
            <a:ext cx="8382000" cy="914400"/>
          </a:xfrm>
        </p:spPr>
        <p:txBody>
          <a:bodyPr/>
          <a:lstStyle/>
          <a:p>
            <a:r>
              <a:rPr lang="en-US" sz="3600" dirty="0" smtClean="0"/>
              <a:t>Previous work on</a:t>
            </a:r>
            <a:endParaRPr lang="en-US" sz="3600" dirty="0"/>
          </a:p>
        </p:txBody>
      </p:sp>
      <p:sp>
        <p:nvSpPr>
          <p:cNvPr id="3" name="Content Placeholder 2"/>
          <p:cNvSpPr>
            <a:spLocks noGrp="1"/>
          </p:cNvSpPr>
          <p:nvPr>
            <p:ph idx="1"/>
          </p:nvPr>
        </p:nvSpPr>
        <p:spPr>
          <a:xfrm>
            <a:off x="533400" y="916932"/>
            <a:ext cx="8470900" cy="5257800"/>
          </a:xfrm>
        </p:spPr>
        <p:txBody>
          <a:bodyPr/>
          <a:lstStyle/>
          <a:p>
            <a:pPr marL="0" indent="0" algn="r">
              <a:buNone/>
            </a:pPr>
            <a:r>
              <a:rPr lang="en-US" sz="3200" b="1" i="1" dirty="0">
                <a:latin typeface="+mj-lt"/>
              </a:rPr>
              <a:t>differentially private computations on graphs</a:t>
            </a:r>
            <a:endParaRPr lang="en-US" sz="3200" b="1" i="1" dirty="0" smtClean="0">
              <a:latin typeface="+mj-lt"/>
            </a:endParaRPr>
          </a:p>
          <a:p>
            <a:pPr marL="0" indent="0">
              <a:buNone/>
            </a:pPr>
            <a:r>
              <a:rPr lang="en-US" sz="2800" dirty="0" smtClean="0"/>
              <a:t>Edge differentially private algorithms</a:t>
            </a:r>
          </a:p>
          <a:p>
            <a:pPr>
              <a:lnSpc>
                <a:spcPct val="80000"/>
              </a:lnSpc>
            </a:pPr>
            <a:r>
              <a:rPr lang="en-US" b="1" dirty="0" smtClean="0">
                <a:solidFill>
                  <a:srgbClr val="00B050"/>
                </a:solidFill>
              </a:rPr>
              <a:t>number of triangles</a:t>
            </a:r>
            <a:r>
              <a:rPr lang="en-US" dirty="0" smtClean="0"/>
              <a:t>, </a:t>
            </a:r>
            <a:r>
              <a:rPr lang="en-US" b="1" dirty="0" smtClean="0">
                <a:solidFill>
                  <a:srgbClr val="00B050"/>
                </a:solidFill>
              </a:rPr>
              <a:t>MST cost </a:t>
            </a:r>
            <a:r>
              <a:rPr lang="en-US" sz="1900" kern="1200" dirty="0" smtClean="0">
                <a:solidFill>
                  <a:srgbClr val="990033"/>
                </a:solidFill>
                <a:cs typeface="Calibri" pitchFamily="34" charset="0"/>
              </a:rPr>
              <a:t>[</a:t>
            </a:r>
            <a:r>
              <a:rPr lang="en-US" sz="1900" dirty="0" err="1" smtClean="0">
                <a:solidFill>
                  <a:srgbClr val="990033"/>
                </a:solidFill>
              </a:rPr>
              <a:t>Nissim</a:t>
            </a:r>
            <a:r>
              <a:rPr lang="en-US" sz="1900" dirty="0" smtClean="0">
                <a:solidFill>
                  <a:srgbClr val="990033"/>
                </a:solidFill>
              </a:rPr>
              <a:t> </a:t>
            </a:r>
            <a:r>
              <a:rPr lang="en-US" sz="1900" dirty="0" err="1" smtClean="0">
                <a:solidFill>
                  <a:srgbClr val="990033"/>
                </a:solidFill>
              </a:rPr>
              <a:t>Raskhodnikova</a:t>
            </a:r>
            <a:r>
              <a:rPr lang="en-US" sz="1900" dirty="0" smtClean="0">
                <a:solidFill>
                  <a:srgbClr val="990033"/>
                </a:solidFill>
              </a:rPr>
              <a:t> Smith 07]</a:t>
            </a:r>
          </a:p>
          <a:p>
            <a:pPr>
              <a:lnSpc>
                <a:spcPct val="80000"/>
              </a:lnSpc>
            </a:pPr>
            <a:r>
              <a:rPr lang="en-US" b="1" dirty="0" smtClean="0">
                <a:solidFill>
                  <a:srgbClr val="00B050"/>
                </a:solidFill>
              </a:rPr>
              <a:t>degree distribution</a:t>
            </a:r>
            <a:r>
              <a:rPr lang="en-US" dirty="0" smtClean="0">
                <a:solidFill>
                  <a:srgbClr val="990033"/>
                </a:solidFill>
              </a:rPr>
              <a:t> </a:t>
            </a:r>
            <a:r>
              <a:rPr lang="en-US" sz="1900" dirty="0" smtClean="0">
                <a:solidFill>
                  <a:srgbClr val="990033"/>
                </a:solidFill>
              </a:rPr>
              <a:t>[Hay </a:t>
            </a:r>
            <a:r>
              <a:rPr lang="en-US" sz="1900" dirty="0" err="1" smtClean="0">
                <a:solidFill>
                  <a:srgbClr val="990033"/>
                </a:solidFill>
              </a:rPr>
              <a:t>Rastogi</a:t>
            </a:r>
            <a:r>
              <a:rPr lang="en-US" sz="1900" dirty="0" smtClean="0">
                <a:solidFill>
                  <a:srgbClr val="990033"/>
                </a:solidFill>
              </a:rPr>
              <a:t> </a:t>
            </a:r>
            <a:r>
              <a:rPr lang="en-US" sz="1900" dirty="0" err="1" smtClean="0">
                <a:solidFill>
                  <a:srgbClr val="990033"/>
                </a:solidFill>
              </a:rPr>
              <a:t>Miklau</a:t>
            </a:r>
            <a:r>
              <a:rPr lang="en-US" sz="1900" dirty="0" smtClean="0">
                <a:solidFill>
                  <a:srgbClr val="990033"/>
                </a:solidFill>
              </a:rPr>
              <a:t> </a:t>
            </a:r>
            <a:r>
              <a:rPr lang="en-US" sz="1900" dirty="0" err="1" smtClean="0">
                <a:solidFill>
                  <a:srgbClr val="990033"/>
                </a:solidFill>
              </a:rPr>
              <a:t>Suciu</a:t>
            </a:r>
            <a:r>
              <a:rPr lang="en-US" sz="1900" dirty="0" smtClean="0">
                <a:solidFill>
                  <a:srgbClr val="990033"/>
                </a:solidFill>
              </a:rPr>
              <a:t> 09, Hay Li </a:t>
            </a:r>
            <a:r>
              <a:rPr lang="en-US" sz="1900" dirty="0" err="1" smtClean="0">
                <a:solidFill>
                  <a:srgbClr val="990033"/>
                </a:solidFill>
              </a:rPr>
              <a:t>Miklau</a:t>
            </a:r>
            <a:r>
              <a:rPr lang="en-US" sz="1900" dirty="0" smtClean="0">
                <a:solidFill>
                  <a:srgbClr val="990033"/>
                </a:solidFill>
              </a:rPr>
              <a:t> Jensen 09, </a:t>
            </a:r>
            <a:r>
              <a:rPr lang="en-US" sz="1900" dirty="0" err="1">
                <a:solidFill>
                  <a:srgbClr val="990033"/>
                </a:solidFill>
              </a:rPr>
              <a:t>Karwa</a:t>
            </a:r>
            <a:r>
              <a:rPr lang="en-US" sz="1900" dirty="0">
                <a:solidFill>
                  <a:srgbClr val="990033"/>
                </a:solidFill>
              </a:rPr>
              <a:t> </a:t>
            </a:r>
            <a:r>
              <a:rPr lang="en-US" sz="1900" dirty="0" err="1">
                <a:solidFill>
                  <a:srgbClr val="990033"/>
                </a:solidFill>
              </a:rPr>
              <a:t>Slavkovic</a:t>
            </a:r>
            <a:r>
              <a:rPr lang="en-US" sz="1900" dirty="0">
                <a:solidFill>
                  <a:srgbClr val="990033"/>
                </a:solidFill>
              </a:rPr>
              <a:t> 12]</a:t>
            </a:r>
            <a:endParaRPr lang="en-US" sz="1900" dirty="0" smtClean="0">
              <a:solidFill>
                <a:srgbClr val="990033"/>
              </a:solidFill>
            </a:endParaRPr>
          </a:p>
          <a:p>
            <a:pPr>
              <a:lnSpc>
                <a:spcPct val="80000"/>
              </a:lnSpc>
            </a:pPr>
            <a:r>
              <a:rPr lang="en-US" b="1" dirty="0" smtClean="0">
                <a:solidFill>
                  <a:srgbClr val="00B050"/>
                </a:solidFill>
              </a:rPr>
              <a:t>small </a:t>
            </a:r>
            <a:r>
              <a:rPr lang="en-US" b="1" dirty="0" err="1" smtClean="0">
                <a:solidFill>
                  <a:srgbClr val="00B050"/>
                </a:solidFill>
              </a:rPr>
              <a:t>subgraph</a:t>
            </a:r>
            <a:r>
              <a:rPr lang="en-US" b="1" dirty="0" smtClean="0">
                <a:solidFill>
                  <a:srgbClr val="00B050"/>
                </a:solidFill>
              </a:rPr>
              <a:t> counts</a:t>
            </a:r>
            <a:r>
              <a:rPr lang="en-US" dirty="0" smtClean="0"/>
              <a:t> </a:t>
            </a:r>
            <a:r>
              <a:rPr lang="en-US" sz="1900" dirty="0" smtClean="0">
                <a:solidFill>
                  <a:srgbClr val="990033"/>
                </a:solidFill>
              </a:rPr>
              <a:t>[</a:t>
            </a:r>
            <a:r>
              <a:rPr lang="en-US" sz="1900" dirty="0" err="1" smtClean="0">
                <a:solidFill>
                  <a:srgbClr val="990033"/>
                </a:solidFill>
              </a:rPr>
              <a:t>Karwa</a:t>
            </a:r>
            <a:r>
              <a:rPr lang="en-US" sz="1900" dirty="0" smtClean="0">
                <a:solidFill>
                  <a:srgbClr val="990033"/>
                </a:solidFill>
              </a:rPr>
              <a:t> </a:t>
            </a:r>
            <a:r>
              <a:rPr lang="en-US" sz="1900" dirty="0" err="1" smtClean="0">
                <a:solidFill>
                  <a:srgbClr val="990033"/>
                </a:solidFill>
              </a:rPr>
              <a:t>Raskhodnikova</a:t>
            </a:r>
            <a:r>
              <a:rPr lang="en-US" sz="1900" dirty="0" smtClean="0">
                <a:solidFill>
                  <a:srgbClr val="990033"/>
                </a:solidFill>
              </a:rPr>
              <a:t> Smith </a:t>
            </a:r>
            <a:r>
              <a:rPr lang="en-US" sz="1900" dirty="0" err="1" smtClean="0">
                <a:solidFill>
                  <a:srgbClr val="990033"/>
                </a:solidFill>
              </a:rPr>
              <a:t>Yaroslavtsev</a:t>
            </a:r>
            <a:r>
              <a:rPr lang="en-US" sz="1900" dirty="0" smtClean="0">
                <a:solidFill>
                  <a:srgbClr val="990033"/>
                </a:solidFill>
              </a:rPr>
              <a:t> 11]</a:t>
            </a:r>
          </a:p>
          <a:p>
            <a:pPr>
              <a:lnSpc>
                <a:spcPct val="80000"/>
              </a:lnSpc>
            </a:pPr>
            <a:r>
              <a:rPr lang="en-US" b="1" dirty="0" smtClean="0">
                <a:solidFill>
                  <a:srgbClr val="00B050"/>
                </a:solidFill>
              </a:rPr>
              <a:t>cuts</a:t>
            </a:r>
            <a:r>
              <a:rPr lang="en-US" sz="2000" b="1" dirty="0" smtClean="0">
                <a:solidFill>
                  <a:srgbClr val="00B050"/>
                </a:solidFill>
              </a:rPr>
              <a:t> </a:t>
            </a:r>
            <a:r>
              <a:rPr lang="en-US" sz="1900" dirty="0" smtClean="0">
                <a:solidFill>
                  <a:srgbClr val="990033"/>
                </a:solidFill>
              </a:rPr>
              <a:t>[</a:t>
            </a:r>
            <a:r>
              <a:rPr lang="en-US" sz="1900" dirty="0" err="1">
                <a:solidFill>
                  <a:srgbClr val="990033"/>
                </a:solidFill>
              </a:rPr>
              <a:t>Blocki</a:t>
            </a:r>
            <a:r>
              <a:rPr lang="en-US" sz="1900" dirty="0">
                <a:solidFill>
                  <a:srgbClr val="990033"/>
                </a:solidFill>
              </a:rPr>
              <a:t> Blum </a:t>
            </a:r>
            <a:r>
              <a:rPr lang="en-US" sz="1900" dirty="0" err="1">
                <a:solidFill>
                  <a:srgbClr val="990033"/>
                </a:solidFill>
              </a:rPr>
              <a:t>Datta</a:t>
            </a:r>
            <a:r>
              <a:rPr lang="en-US" sz="1900" dirty="0">
                <a:solidFill>
                  <a:srgbClr val="990033"/>
                </a:solidFill>
              </a:rPr>
              <a:t> </a:t>
            </a:r>
            <a:r>
              <a:rPr lang="en-US" sz="1900" dirty="0" err="1">
                <a:solidFill>
                  <a:srgbClr val="990033"/>
                </a:solidFill>
              </a:rPr>
              <a:t>Sheffet</a:t>
            </a:r>
            <a:r>
              <a:rPr lang="en-US" sz="1900" dirty="0">
                <a:solidFill>
                  <a:srgbClr val="990033"/>
                </a:solidFill>
              </a:rPr>
              <a:t> </a:t>
            </a:r>
            <a:r>
              <a:rPr lang="en-US" sz="1900" dirty="0" smtClean="0">
                <a:solidFill>
                  <a:srgbClr val="990033"/>
                </a:solidFill>
              </a:rPr>
              <a:t>12]</a:t>
            </a:r>
            <a:endParaRPr lang="en-US" sz="1900" dirty="0">
              <a:solidFill>
                <a:srgbClr val="990033"/>
              </a:solidFill>
            </a:endParaRPr>
          </a:p>
          <a:p>
            <a:pPr marL="0" indent="0">
              <a:lnSpc>
                <a:spcPct val="80000"/>
              </a:lnSpc>
              <a:buNone/>
            </a:pPr>
            <a:endParaRPr lang="en-US" sz="1900" dirty="0" smtClean="0">
              <a:solidFill>
                <a:srgbClr val="990033"/>
              </a:solidFill>
            </a:endParaRPr>
          </a:p>
          <a:p>
            <a:pPr marL="0" indent="0">
              <a:lnSpc>
                <a:spcPct val="80000"/>
              </a:lnSpc>
              <a:buNone/>
            </a:pPr>
            <a:r>
              <a:rPr lang="en-US" sz="2800" dirty="0" smtClean="0"/>
              <a:t>Edge private against Bayesian adversary (</a:t>
            </a:r>
            <a:r>
              <a:rPr lang="en-US" sz="2800" i="1" dirty="0" smtClean="0"/>
              <a:t>weaker</a:t>
            </a:r>
            <a:r>
              <a:rPr lang="en-US" sz="2800" dirty="0" smtClean="0"/>
              <a:t> privacy)</a:t>
            </a:r>
          </a:p>
          <a:p>
            <a:pPr>
              <a:lnSpc>
                <a:spcPct val="80000"/>
              </a:lnSpc>
            </a:pPr>
            <a:r>
              <a:rPr lang="en-US" b="1" dirty="0">
                <a:solidFill>
                  <a:srgbClr val="00B050"/>
                </a:solidFill>
              </a:rPr>
              <a:t>small </a:t>
            </a:r>
            <a:r>
              <a:rPr lang="en-US" b="1" dirty="0" err="1">
                <a:solidFill>
                  <a:srgbClr val="00B050"/>
                </a:solidFill>
              </a:rPr>
              <a:t>subgraph</a:t>
            </a:r>
            <a:r>
              <a:rPr lang="en-US" b="1" dirty="0">
                <a:solidFill>
                  <a:srgbClr val="00B050"/>
                </a:solidFill>
              </a:rPr>
              <a:t> </a:t>
            </a:r>
            <a:r>
              <a:rPr lang="en-US" b="1" dirty="0" smtClean="0">
                <a:solidFill>
                  <a:srgbClr val="00B050"/>
                </a:solidFill>
              </a:rPr>
              <a:t>counts </a:t>
            </a:r>
            <a:r>
              <a:rPr lang="en-US" sz="1800" dirty="0" smtClean="0">
                <a:solidFill>
                  <a:srgbClr val="990033"/>
                </a:solidFill>
              </a:rPr>
              <a:t>[</a:t>
            </a:r>
            <a:r>
              <a:rPr lang="en-US" sz="1800" dirty="0" err="1" smtClean="0">
                <a:solidFill>
                  <a:srgbClr val="990033"/>
                </a:solidFill>
              </a:rPr>
              <a:t>Rastogi</a:t>
            </a:r>
            <a:r>
              <a:rPr lang="en-US" sz="1800" dirty="0" smtClean="0">
                <a:solidFill>
                  <a:srgbClr val="990033"/>
                </a:solidFill>
              </a:rPr>
              <a:t> Hay </a:t>
            </a:r>
            <a:r>
              <a:rPr lang="en-US" sz="1800" dirty="0" err="1" smtClean="0">
                <a:solidFill>
                  <a:srgbClr val="990033"/>
                </a:solidFill>
              </a:rPr>
              <a:t>Miklau</a:t>
            </a:r>
            <a:r>
              <a:rPr lang="en-US" sz="1800" dirty="0" smtClean="0">
                <a:solidFill>
                  <a:srgbClr val="990033"/>
                </a:solidFill>
              </a:rPr>
              <a:t> </a:t>
            </a:r>
            <a:r>
              <a:rPr lang="en-US" sz="1800" dirty="0" err="1">
                <a:solidFill>
                  <a:srgbClr val="990033"/>
                </a:solidFill>
              </a:rPr>
              <a:t>Suciu</a:t>
            </a:r>
            <a:r>
              <a:rPr lang="en-US" sz="1800" dirty="0">
                <a:solidFill>
                  <a:srgbClr val="990033"/>
                </a:solidFill>
              </a:rPr>
              <a:t> </a:t>
            </a:r>
            <a:r>
              <a:rPr lang="en-US" sz="1800" dirty="0" smtClean="0">
                <a:solidFill>
                  <a:srgbClr val="990033"/>
                </a:solidFill>
              </a:rPr>
              <a:t>09]</a:t>
            </a:r>
          </a:p>
          <a:p>
            <a:pPr>
              <a:lnSpc>
                <a:spcPct val="80000"/>
              </a:lnSpc>
            </a:pPr>
            <a:endParaRPr lang="en-US" sz="2000" dirty="0" smtClean="0">
              <a:solidFill>
                <a:srgbClr val="990033"/>
              </a:solidFill>
            </a:endParaRPr>
          </a:p>
          <a:p>
            <a:pPr marL="0" indent="0">
              <a:lnSpc>
                <a:spcPct val="80000"/>
              </a:lnSpc>
              <a:buNone/>
            </a:pPr>
            <a:r>
              <a:rPr lang="en-US" sz="2800" dirty="0" smtClean="0"/>
              <a:t>Node zero-knowledge private (</a:t>
            </a:r>
            <a:r>
              <a:rPr lang="en-US" sz="2800" i="1" dirty="0" smtClean="0"/>
              <a:t>stronger</a:t>
            </a:r>
            <a:r>
              <a:rPr lang="en-US" sz="2800" dirty="0" smtClean="0"/>
              <a:t> </a:t>
            </a:r>
            <a:r>
              <a:rPr lang="en-US" sz="2800" dirty="0"/>
              <a:t>privacy)</a:t>
            </a:r>
          </a:p>
          <a:p>
            <a:pPr>
              <a:lnSpc>
                <a:spcPct val="80000"/>
              </a:lnSpc>
            </a:pPr>
            <a:r>
              <a:rPr lang="en-US" b="1" dirty="0" smtClean="0">
                <a:solidFill>
                  <a:srgbClr val="00B050"/>
                </a:solidFill>
              </a:rPr>
              <a:t>average degree, distances to nearest connected, </a:t>
            </a:r>
            <a:r>
              <a:rPr lang="en-US" b="1" dirty="0" err="1">
                <a:solidFill>
                  <a:srgbClr val="00B050"/>
                </a:solidFill>
              </a:rPr>
              <a:t>E</a:t>
            </a:r>
            <a:r>
              <a:rPr lang="en-US" b="1" dirty="0" err="1" smtClean="0">
                <a:solidFill>
                  <a:srgbClr val="00B050"/>
                </a:solidFill>
              </a:rPr>
              <a:t>ulerian</a:t>
            </a:r>
            <a:r>
              <a:rPr lang="en-US" b="1" dirty="0" smtClean="0">
                <a:solidFill>
                  <a:srgbClr val="00B050"/>
                </a:solidFill>
              </a:rPr>
              <a:t>, cycle-free graphs </a:t>
            </a:r>
            <a:r>
              <a:rPr lang="en-US" b="1" dirty="0" smtClean="0">
                <a:solidFill>
                  <a:srgbClr val="3333CC"/>
                </a:solidFill>
              </a:rPr>
              <a:t>(privacy only for bounded-degree graphs</a:t>
            </a:r>
            <a:r>
              <a:rPr lang="en-US" b="1" dirty="0" smtClean="0">
                <a:solidFill>
                  <a:srgbClr val="3333CC"/>
                </a:solidFill>
              </a:rPr>
              <a:t>) </a:t>
            </a:r>
            <a:r>
              <a:rPr lang="en-US" sz="1800" dirty="0" smtClean="0">
                <a:solidFill>
                  <a:srgbClr val="990033"/>
                </a:solidFill>
              </a:rPr>
              <a:t>[</a:t>
            </a:r>
            <a:r>
              <a:rPr lang="en-US" sz="1800" dirty="0" err="1" smtClean="0">
                <a:solidFill>
                  <a:srgbClr val="990033"/>
                </a:solidFill>
              </a:rPr>
              <a:t>Gehrke</a:t>
            </a:r>
            <a:r>
              <a:rPr lang="en-US" sz="1800" dirty="0" smtClean="0">
                <a:solidFill>
                  <a:srgbClr val="990033"/>
                </a:solidFill>
              </a:rPr>
              <a:t> </a:t>
            </a:r>
            <a:r>
              <a:rPr lang="en-US" sz="1800" dirty="0" err="1" smtClean="0">
                <a:solidFill>
                  <a:srgbClr val="990033"/>
                </a:solidFill>
              </a:rPr>
              <a:t>Lui</a:t>
            </a:r>
            <a:r>
              <a:rPr lang="en-US" sz="1800" dirty="0" smtClean="0">
                <a:solidFill>
                  <a:srgbClr val="990033"/>
                </a:solidFill>
              </a:rPr>
              <a:t> Pass 12]</a:t>
            </a:r>
            <a:endParaRPr lang="en-US" sz="1800" dirty="0">
              <a:solidFill>
                <a:srgbClr val="990033"/>
              </a:solidFill>
            </a:endParaRPr>
          </a:p>
          <a:p>
            <a:endParaRPr lang="en-US" sz="2000" dirty="0" smtClean="0">
              <a:solidFill>
                <a:srgbClr val="990033"/>
              </a:solidFill>
            </a:endParaRPr>
          </a:p>
          <a:p>
            <a:endParaRPr lang="en-US" sz="2000" dirty="0" smtClean="0"/>
          </a:p>
          <a:p>
            <a:pPr marL="0" indent="0">
              <a:buNone/>
            </a:pPr>
            <a:endParaRPr lang="en-US" dirty="0" smtClean="0"/>
          </a:p>
        </p:txBody>
      </p:sp>
      <p:sp>
        <p:nvSpPr>
          <p:cNvPr id="4" name="Slide Number Placeholder 3"/>
          <p:cNvSpPr>
            <a:spLocks noGrp="1"/>
          </p:cNvSpPr>
          <p:nvPr>
            <p:ph type="sldNum" sz="quarter" idx="11"/>
          </p:nvPr>
        </p:nvSpPr>
        <p:spPr/>
        <p:txBody>
          <a:bodyPr/>
          <a:lstStyle/>
          <a:p>
            <a:fld id="{FF308B7C-4F2A-4ED2-93F3-224C3EC9CBD5}" type="slidenum">
              <a:rPr lang="en-US" smtClean="0"/>
              <a:pPr/>
              <a:t>14</a:t>
            </a:fld>
            <a:endParaRPr lang="en-US" dirty="0"/>
          </a:p>
        </p:txBody>
      </p:sp>
    </p:spTree>
    <p:extLst>
      <p:ext uri="{BB962C8B-B14F-4D97-AF65-F5344CB8AC3E}">
        <p14:creationId xmlns:p14="http://schemas.microsoft.com/office/powerpoint/2010/main" val="2732711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10" end="1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5344" y="76200"/>
            <a:ext cx="8610600" cy="914400"/>
          </a:xfrm>
        </p:spPr>
        <p:txBody>
          <a:bodyPr/>
          <a:lstStyle/>
          <a:p>
            <a:r>
              <a:rPr lang="en-US" dirty="0" smtClean="0"/>
              <a:t>Differential privacy basics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33400" y="3653404"/>
                <a:ext cx="8382000" cy="1101488"/>
              </a:xfrm>
            </p:spPr>
            <p:txBody>
              <a:bodyPr/>
              <a:lstStyle/>
              <a:p>
                <a:pPr marL="0" indent="0" algn="ctr">
                  <a:buNone/>
                </a:pPr>
                <a:r>
                  <a:rPr lang="en-US" sz="2800" b="1" dirty="0" smtClean="0">
                    <a:solidFill>
                      <a:srgbClr val="00B050"/>
                    </a:solidFill>
                  </a:rPr>
                  <a:t>How accurately </a:t>
                </a:r>
              </a:p>
              <a:p>
                <a:pPr marL="0" indent="0" algn="ctr">
                  <a:buNone/>
                </a:pPr>
                <a:r>
                  <a:rPr lang="en-US" sz="2800" b="1" dirty="0" smtClean="0">
                    <a:solidFill>
                      <a:srgbClr val="00B050"/>
                    </a:solidFill>
                  </a:rPr>
                  <a:t>can an </a:t>
                </a:r>
                <a14:m>
                  <m:oMath xmlns:m="http://schemas.openxmlformats.org/officeDocument/2006/math">
                    <m:r>
                      <a:rPr lang="en-US" sz="2800" b="1" i="1">
                        <a:solidFill>
                          <a:srgbClr val="00B050"/>
                        </a:solidFill>
                        <a:latin typeface="Cambria Math"/>
                      </a:rPr>
                      <m:t>𝝐</m:t>
                    </m:r>
                  </m:oMath>
                </a14:m>
                <a:r>
                  <a:rPr lang="en-US" sz="2800" b="1" dirty="0">
                    <a:solidFill>
                      <a:srgbClr val="00B050"/>
                    </a:solidFill>
                  </a:rPr>
                  <a:t>-differentially private</a:t>
                </a:r>
                <a:r>
                  <a:rPr lang="en-US" sz="2800" b="1" dirty="0" smtClean="0">
                    <a:solidFill>
                      <a:srgbClr val="00B050"/>
                    </a:solidFill>
                  </a:rPr>
                  <a:t> algorithm release f(G)?</a:t>
                </a:r>
              </a:p>
              <a:p>
                <a:endParaRPr lang="en-US" sz="2800" b="1" dirty="0">
                  <a:solidFill>
                    <a:srgbClr val="FF0000"/>
                  </a:solidFill>
                </a:endParaRPr>
              </a:p>
              <a:p>
                <a:pPr marL="0" indent="0">
                  <a:lnSpc>
                    <a:spcPct val="150000"/>
                  </a:lnSpc>
                  <a:buNone/>
                </a:pPr>
                <a:endParaRPr lang="en-US" sz="2800" dirty="0" smtClean="0"/>
              </a:p>
              <a:p>
                <a:pPr marL="0" indent="0">
                  <a:buNone/>
                </a:pPr>
                <a:endParaRPr lang="en-US" sz="2800" b="1" dirty="0" smtClean="0"/>
              </a:p>
              <a:p>
                <a:pPr marL="0" indent="0">
                  <a:buNone/>
                </a:pPr>
                <a:endParaRPr lang="en-US" sz="2800"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33400" y="3653404"/>
                <a:ext cx="8382000" cy="1101488"/>
              </a:xfrm>
              <a:blipFill rotWithShape="1">
                <a:blip r:embed="rId3"/>
                <a:stretch>
                  <a:fillRect t="-4972" b="-9392"/>
                </a:stretch>
              </a:blipFill>
            </p:spPr>
            <p:txBody>
              <a:bodyPr/>
              <a:lstStyle/>
              <a:p>
                <a:r>
                  <a:rPr lang="en-US">
                    <a:noFill/>
                  </a:rPr>
                  <a:t> </a:t>
                </a:r>
              </a:p>
            </p:txBody>
          </p:sp>
        </mc:Fallback>
      </mc:AlternateContent>
      <p:sp>
        <p:nvSpPr>
          <p:cNvPr id="4" name="Slide Number Placeholder 3"/>
          <p:cNvSpPr>
            <a:spLocks noGrp="1"/>
          </p:cNvSpPr>
          <p:nvPr>
            <p:ph type="sldNum" sz="quarter" idx="11"/>
          </p:nvPr>
        </p:nvSpPr>
        <p:spPr/>
        <p:txBody>
          <a:bodyPr/>
          <a:lstStyle/>
          <a:p>
            <a:fld id="{FF308B7C-4F2A-4ED2-93F3-224C3EC9CBD5}" type="slidenum">
              <a:rPr lang="en-US" smtClean="0"/>
              <a:pPr/>
              <a:t>15</a:t>
            </a:fld>
            <a:endParaRPr lang="en-US" dirty="0"/>
          </a:p>
        </p:txBody>
      </p:sp>
      <p:sp>
        <p:nvSpPr>
          <p:cNvPr id="38" name="Rectangle 37"/>
          <p:cNvSpPr>
            <a:spLocks/>
          </p:cNvSpPr>
          <p:nvPr/>
        </p:nvSpPr>
        <p:spPr bwMode="auto">
          <a:xfrm>
            <a:off x="4050514" y="1732317"/>
            <a:ext cx="1108087" cy="839877"/>
          </a:xfrm>
          <a:prstGeom prst="rect">
            <a:avLst/>
          </a:prstGeom>
          <a:noFill/>
          <a:ln w="25400" cap="flat">
            <a:solidFill>
              <a:schemeClr val="tx1"/>
            </a:solidFill>
            <a:prstDash val="solid"/>
            <a:miter lim="800000"/>
            <a:headEnd type="none" w="med" len="med"/>
            <a:tailEnd type="none" w="med" len="med"/>
          </a:ln>
          <a:effectLst>
            <a:outerShdw blurRad="38100" dist="38099" dir="2700000" algn="ctr" rotWithShape="0">
              <a:schemeClr val="bg2">
                <a:alpha val="75000"/>
              </a:schemeClr>
            </a:outerShdw>
          </a:effectLst>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39" name="Rectangle 38"/>
          <p:cNvSpPr>
            <a:spLocks/>
          </p:cNvSpPr>
          <p:nvPr/>
        </p:nvSpPr>
        <p:spPr bwMode="auto">
          <a:xfrm>
            <a:off x="785766" y="844532"/>
            <a:ext cx="2021531" cy="478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38100" tIns="38100" rIns="38100" bIns="38100" anchor="ctr"/>
          <a:lstStyle/>
          <a:p>
            <a:pPr algn="ctr"/>
            <a:r>
              <a:rPr lang="en-US" sz="2700" dirty="0" smtClean="0">
                <a:solidFill>
                  <a:schemeClr val="tx1"/>
                </a:solidFill>
                <a:ea typeface="Gill Sans" charset="0"/>
                <a:cs typeface="Gill Sans" charset="0"/>
              </a:rPr>
              <a:t>Graph </a:t>
            </a:r>
            <a:r>
              <a:rPr lang="en-US" sz="2700" b="1" dirty="0" smtClean="0">
                <a:solidFill>
                  <a:schemeClr val="tx1"/>
                </a:solidFill>
                <a:ea typeface="Gill Sans" charset="0"/>
                <a:cs typeface="Gill Sans" charset="0"/>
              </a:rPr>
              <a:t>G</a:t>
            </a:r>
            <a:endParaRPr lang="en-US" sz="2700" b="1" dirty="0">
              <a:solidFill>
                <a:schemeClr val="tx1"/>
              </a:solidFill>
              <a:ea typeface="Gill Sans" charset="0"/>
              <a:cs typeface="Gill Sans" charset="0"/>
            </a:endParaRPr>
          </a:p>
        </p:txBody>
      </p:sp>
      <p:sp>
        <p:nvSpPr>
          <p:cNvPr id="41" name="Rectangle 40"/>
          <p:cNvSpPr>
            <a:spLocks/>
          </p:cNvSpPr>
          <p:nvPr/>
        </p:nvSpPr>
        <p:spPr bwMode="auto">
          <a:xfrm>
            <a:off x="4290588" y="1824274"/>
            <a:ext cx="551744" cy="6620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38100" tIns="38100" rIns="38100" bIns="38100" anchor="ctr"/>
          <a:lstStyle/>
          <a:p>
            <a:pPr algn="ctr"/>
            <a:r>
              <a:rPr lang="en-US" sz="4800" dirty="0">
                <a:solidFill>
                  <a:schemeClr val="tx1"/>
                </a:solidFill>
                <a:ea typeface="Gill Sans" charset="0"/>
                <a:cs typeface="Gill Sans" charset="0"/>
              </a:rPr>
              <a:t>A</a:t>
            </a:r>
          </a:p>
        </p:txBody>
      </p:sp>
      <p:sp>
        <p:nvSpPr>
          <p:cNvPr id="42" name="Line 37"/>
          <p:cNvSpPr>
            <a:spLocks noChangeShapeType="1"/>
          </p:cNvSpPr>
          <p:nvPr/>
        </p:nvSpPr>
        <p:spPr bwMode="auto">
          <a:xfrm rot="10800000">
            <a:off x="5340385" y="2498628"/>
            <a:ext cx="1498925" cy="0"/>
          </a:xfrm>
          <a:prstGeom prst="line">
            <a:avLst/>
          </a:prstGeom>
          <a:noFill/>
          <a:ln w="38100" cap="flat">
            <a:solidFill>
              <a:schemeClr val="tx1"/>
            </a:solidFill>
            <a:prstDash val="solid"/>
            <a:miter lim="800000"/>
            <a:headEnd type="stealth"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44" name="Line 38"/>
          <p:cNvSpPr>
            <a:spLocks noChangeShapeType="1"/>
          </p:cNvSpPr>
          <p:nvPr/>
        </p:nvSpPr>
        <p:spPr bwMode="auto">
          <a:xfrm>
            <a:off x="5389865" y="1982134"/>
            <a:ext cx="1345228" cy="0"/>
          </a:xfrm>
          <a:prstGeom prst="line">
            <a:avLst/>
          </a:prstGeom>
          <a:noFill/>
          <a:ln w="38100" cap="flat">
            <a:solidFill>
              <a:schemeClr val="tx1"/>
            </a:solidFill>
            <a:prstDash val="solid"/>
            <a:miter lim="800000"/>
            <a:headEnd type="stealth"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45" name="Rectangle 44"/>
          <p:cNvSpPr>
            <a:spLocks/>
          </p:cNvSpPr>
          <p:nvPr/>
        </p:nvSpPr>
        <p:spPr bwMode="auto">
          <a:xfrm>
            <a:off x="5497698" y="1595913"/>
            <a:ext cx="1237395" cy="3187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38100" tIns="38100" rIns="38100" bIns="38100" anchor="ctr"/>
          <a:lstStyle/>
          <a:p>
            <a:pPr algn="ctr"/>
            <a:r>
              <a:rPr lang="en-US" sz="1900" b="1" dirty="0" smtClean="0">
                <a:solidFill>
                  <a:srgbClr val="00B050"/>
                </a:solidFill>
                <a:ea typeface="Gill Sans" charset="0"/>
                <a:cs typeface="Gill Sans" charset="0"/>
              </a:rPr>
              <a:t>statistic f</a:t>
            </a:r>
            <a:endParaRPr lang="en-US" sz="1900" b="1" dirty="0">
              <a:solidFill>
                <a:srgbClr val="00B050"/>
              </a:solidFill>
              <a:ea typeface="Gill Sans" charset="0"/>
              <a:cs typeface="Gill Sans" charset="0"/>
            </a:endParaRPr>
          </a:p>
        </p:txBody>
      </p:sp>
      <p:sp>
        <p:nvSpPr>
          <p:cNvPr id="47" name="Rectangle 46"/>
          <p:cNvSpPr>
            <a:spLocks/>
          </p:cNvSpPr>
          <p:nvPr/>
        </p:nvSpPr>
        <p:spPr bwMode="auto">
          <a:xfrm>
            <a:off x="5213773" y="2402026"/>
            <a:ext cx="1634252" cy="1985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38100" tIns="38100" rIns="38100" bIns="38100" anchor="ctr"/>
          <a:lstStyle/>
          <a:p>
            <a:pPr algn="ctr">
              <a:lnSpc>
                <a:spcPct val="120000"/>
              </a:lnSpc>
            </a:pPr>
            <a:r>
              <a:rPr lang="en-US" sz="1900" b="1" dirty="0" smtClean="0">
                <a:solidFill>
                  <a:srgbClr val="00B050"/>
                </a:solidFill>
                <a:ea typeface="Gill Sans" charset="0"/>
                <a:cs typeface="Gill Sans" charset="0"/>
              </a:rPr>
              <a:t>approximation to f(G)</a:t>
            </a:r>
            <a:endParaRPr lang="en-US" sz="1900" b="1" dirty="0">
              <a:solidFill>
                <a:srgbClr val="00B050"/>
              </a:solidFill>
              <a:ea typeface="Gill Sans" charset="0"/>
              <a:cs typeface="Gill Sans" charset="0"/>
            </a:endParaRPr>
          </a:p>
        </p:txBody>
      </p:sp>
      <p:sp>
        <p:nvSpPr>
          <p:cNvPr id="48" name="AutoShape 41"/>
          <p:cNvSpPr>
            <a:spLocks/>
          </p:cNvSpPr>
          <p:nvPr/>
        </p:nvSpPr>
        <p:spPr bwMode="auto">
          <a:xfrm>
            <a:off x="6961922" y="1301697"/>
            <a:ext cx="1618449" cy="1753320"/>
          </a:xfrm>
          <a:prstGeom prst="roundRect">
            <a:avLst>
              <a:gd name="adj" fmla="val 11361"/>
            </a:avLst>
          </a:prstGeom>
          <a:solidFill>
            <a:srgbClr val="F1F1F1"/>
          </a:solidFill>
          <a:ln>
            <a:noFill/>
          </a:ln>
          <a:effectLst>
            <a:outerShdw blurRad="38100" dist="38099" dir="2700000" algn="ctr" rotWithShape="0">
              <a:schemeClr val="bg2">
                <a:alpha val="75000"/>
              </a:schemeClr>
            </a:outerShdw>
          </a:effectLst>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49" name="Rectangle 48"/>
          <p:cNvSpPr>
            <a:spLocks/>
          </p:cNvSpPr>
          <p:nvPr/>
        </p:nvSpPr>
        <p:spPr bwMode="auto">
          <a:xfrm>
            <a:off x="6735093" y="1450314"/>
            <a:ext cx="208437" cy="7969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38100" tIns="38100" rIns="38100" bIns="38100" anchor="ctr"/>
          <a:lstStyle/>
          <a:p>
            <a:pPr algn="ctr"/>
            <a:r>
              <a:rPr lang="en-US" sz="4800" i="0" dirty="0">
                <a:solidFill>
                  <a:schemeClr val="tx1"/>
                </a:solidFill>
                <a:ea typeface="Gill Sans" charset="0"/>
                <a:cs typeface="Gill Sans" charset="0"/>
              </a:rPr>
              <a:t>)</a:t>
            </a:r>
          </a:p>
        </p:txBody>
      </p:sp>
      <p:sp>
        <p:nvSpPr>
          <p:cNvPr id="50" name="Rectangle 49"/>
          <p:cNvSpPr>
            <a:spLocks/>
          </p:cNvSpPr>
          <p:nvPr/>
        </p:nvSpPr>
        <p:spPr bwMode="auto">
          <a:xfrm>
            <a:off x="5257511" y="1462575"/>
            <a:ext cx="208437" cy="7847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38100" tIns="38100" rIns="38100" bIns="38100" anchor="ctr"/>
          <a:lstStyle/>
          <a:p>
            <a:pPr algn="ctr"/>
            <a:r>
              <a:rPr lang="en-US" sz="4800" i="0" dirty="0">
                <a:solidFill>
                  <a:schemeClr val="tx1"/>
                </a:solidFill>
                <a:ea typeface="Gill Sans" charset="0"/>
                <a:cs typeface="Gill Sans" charset="0"/>
              </a:rPr>
              <a:t>(</a:t>
            </a:r>
          </a:p>
        </p:txBody>
      </p:sp>
      <p:sp>
        <p:nvSpPr>
          <p:cNvPr id="51" name="Rectangle 50"/>
          <p:cNvSpPr>
            <a:spLocks/>
          </p:cNvSpPr>
          <p:nvPr/>
        </p:nvSpPr>
        <p:spPr bwMode="auto">
          <a:xfrm>
            <a:off x="7026292" y="1347675"/>
            <a:ext cx="1495840" cy="1606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38100" tIns="38100" rIns="38100" bIns="38100" anchor="ctr"/>
          <a:lstStyle/>
          <a:p>
            <a:pPr algn="ctr"/>
            <a:r>
              <a:rPr lang="en-US" sz="1900" dirty="0">
                <a:solidFill>
                  <a:schemeClr val="tx1"/>
                </a:solidFill>
                <a:ea typeface="Gill Sans" charset="0"/>
                <a:cs typeface="Gill Sans" charset="0"/>
              </a:rPr>
              <a:t>Government,</a:t>
            </a:r>
          </a:p>
          <a:p>
            <a:pPr algn="ctr"/>
            <a:r>
              <a:rPr lang="en-US" sz="1900" dirty="0">
                <a:solidFill>
                  <a:schemeClr val="tx1"/>
                </a:solidFill>
                <a:ea typeface="Gill Sans" charset="0"/>
                <a:cs typeface="Gill Sans" charset="0"/>
              </a:rPr>
              <a:t>researchers,</a:t>
            </a:r>
          </a:p>
          <a:p>
            <a:pPr algn="ctr"/>
            <a:r>
              <a:rPr lang="en-US" sz="1900" dirty="0">
                <a:solidFill>
                  <a:schemeClr val="tx1"/>
                </a:solidFill>
                <a:ea typeface="Gill Sans" charset="0"/>
                <a:cs typeface="Gill Sans" charset="0"/>
              </a:rPr>
              <a:t>businesses</a:t>
            </a:r>
          </a:p>
          <a:p>
            <a:pPr algn="ctr"/>
            <a:r>
              <a:rPr lang="en-US" sz="1900" dirty="0">
                <a:solidFill>
                  <a:schemeClr val="tx1"/>
                </a:solidFill>
                <a:ea typeface="Gill Sans" charset="0"/>
                <a:cs typeface="Gill Sans" charset="0"/>
              </a:rPr>
              <a:t>(or) </a:t>
            </a:r>
          </a:p>
          <a:p>
            <a:pPr algn="ctr"/>
            <a:r>
              <a:rPr lang="en-US" sz="1900" dirty="0">
                <a:ea typeface="Gill Sans" charset="0"/>
                <a:cs typeface="Gill Sans" charset="0"/>
              </a:rPr>
              <a:t>m</a:t>
            </a:r>
            <a:r>
              <a:rPr lang="en-US" sz="1900" dirty="0" smtClean="0">
                <a:solidFill>
                  <a:schemeClr val="tx1"/>
                </a:solidFill>
                <a:ea typeface="Gill Sans" charset="0"/>
                <a:cs typeface="Gill Sans" charset="0"/>
              </a:rPr>
              <a:t>alicious</a:t>
            </a:r>
            <a:endParaRPr lang="en-US" sz="1900" dirty="0">
              <a:solidFill>
                <a:schemeClr val="tx1"/>
              </a:solidFill>
              <a:ea typeface="Gill Sans" charset="0"/>
              <a:cs typeface="Gill Sans" charset="0"/>
            </a:endParaRPr>
          </a:p>
          <a:p>
            <a:pPr algn="ctr"/>
            <a:r>
              <a:rPr lang="en-US" sz="1900" dirty="0">
                <a:solidFill>
                  <a:schemeClr val="tx1"/>
                </a:solidFill>
                <a:ea typeface="Gill Sans" charset="0"/>
                <a:cs typeface="Gill Sans" charset="0"/>
              </a:rPr>
              <a:t>adversary</a:t>
            </a:r>
          </a:p>
        </p:txBody>
      </p:sp>
      <p:sp>
        <p:nvSpPr>
          <p:cNvPr id="52" name="Line 37"/>
          <p:cNvSpPr>
            <a:spLocks noChangeShapeType="1"/>
          </p:cNvSpPr>
          <p:nvPr/>
        </p:nvSpPr>
        <p:spPr bwMode="auto">
          <a:xfrm rot="10800000">
            <a:off x="2891616" y="2202152"/>
            <a:ext cx="1019202" cy="1"/>
          </a:xfrm>
          <a:prstGeom prst="line">
            <a:avLst/>
          </a:prstGeom>
          <a:noFill/>
          <a:ln w="38100" cap="flat">
            <a:solidFill>
              <a:schemeClr val="tx1"/>
            </a:solidFill>
            <a:prstDash val="solid"/>
            <a:miter lim="800000"/>
            <a:headEnd type="stealth"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pic>
        <p:nvPicPr>
          <p:cNvPr id="53" name="Picture 2" descr="http://community.expressor-software.com/blogs/mtarallo/attachments/378d1323563542-extracting-data-facebook-social-graph-expressor-tutorial-1210jk-matrix-relationships.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2292" y="1454017"/>
            <a:ext cx="2179930" cy="1525951"/>
          </a:xfrm>
          <a:prstGeom prst="rect">
            <a:avLst/>
          </a:prstGeom>
          <a:noFill/>
          <a:extLst>
            <a:ext uri="{909E8E84-426E-40DD-AFC4-6F175D3DCCD1}">
              <a14:hiddenFill xmlns:a14="http://schemas.microsoft.com/office/drawing/2010/main">
                <a:solidFill>
                  <a:srgbClr val="FFFFFF"/>
                </a:solidFill>
              </a14:hiddenFill>
            </a:ext>
          </a:extLst>
        </p:spPr>
      </p:pic>
      <p:sp>
        <p:nvSpPr>
          <p:cNvPr id="54" name="Rectangle 53"/>
          <p:cNvSpPr>
            <a:spLocks/>
          </p:cNvSpPr>
          <p:nvPr/>
        </p:nvSpPr>
        <p:spPr bwMode="auto">
          <a:xfrm>
            <a:off x="3615393" y="1055552"/>
            <a:ext cx="1872948" cy="449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38100" tIns="38100" rIns="38100" bIns="38100" anchor="ctr"/>
          <a:lstStyle/>
          <a:p>
            <a:pPr>
              <a:lnSpc>
                <a:spcPct val="60000"/>
              </a:lnSpc>
            </a:pPr>
            <a:r>
              <a:rPr lang="en-US" sz="2700" dirty="0" smtClean="0">
                <a:ea typeface="Gill Sans" charset="0"/>
                <a:cs typeface="Gill Sans" charset="0"/>
              </a:rPr>
              <a:t>Trusted</a:t>
            </a:r>
          </a:p>
          <a:p>
            <a:pPr algn="r">
              <a:lnSpc>
                <a:spcPct val="60000"/>
              </a:lnSpc>
            </a:pPr>
            <a:r>
              <a:rPr lang="en-US" sz="2700" dirty="0" smtClean="0">
                <a:ea typeface="Gill Sans" charset="0"/>
                <a:cs typeface="Gill Sans" charset="0"/>
              </a:rPr>
              <a:t>curator</a:t>
            </a:r>
            <a:endParaRPr lang="en-US" sz="2700" dirty="0">
              <a:solidFill>
                <a:schemeClr val="tx1"/>
              </a:solidFill>
              <a:ea typeface="Gill Sans" charset="0"/>
              <a:cs typeface="Gill Sans" charset="0"/>
            </a:endParaRPr>
          </a:p>
        </p:txBody>
      </p:sp>
      <p:sp>
        <p:nvSpPr>
          <p:cNvPr id="55" name="Rectangle 54"/>
          <p:cNvSpPr>
            <a:spLocks/>
          </p:cNvSpPr>
          <p:nvPr/>
        </p:nvSpPr>
        <p:spPr bwMode="auto">
          <a:xfrm>
            <a:off x="7167291" y="844532"/>
            <a:ext cx="1002335" cy="416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38100" tIns="38100" rIns="38100" bIns="38100" anchor="ctr"/>
          <a:lstStyle/>
          <a:p>
            <a:pPr algn="ctr"/>
            <a:r>
              <a:rPr lang="en-US" sz="2700" dirty="0">
                <a:solidFill>
                  <a:schemeClr val="tx1"/>
                </a:solidFill>
                <a:ea typeface="Gill Sans" charset="0"/>
                <a:cs typeface="Gill Sans" charset="0"/>
              </a:rPr>
              <a:t>Users</a:t>
            </a:r>
          </a:p>
        </p:txBody>
      </p:sp>
    </p:spTree>
    <p:extLst>
      <p:ext uri="{BB962C8B-B14F-4D97-AF65-F5344CB8AC3E}">
        <p14:creationId xmlns:p14="http://schemas.microsoft.com/office/powerpoint/2010/main" val="21717312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5344" y="76200"/>
            <a:ext cx="8610600" cy="914400"/>
          </a:xfrm>
        </p:spPr>
        <p:txBody>
          <a:bodyPr/>
          <a:lstStyle/>
          <a:p>
            <a:r>
              <a:rPr lang="en-US" dirty="0" smtClean="0"/>
              <a:t>Global sensitivity framework </a:t>
            </a:r>
            <a:r>
              <a:rPr lang="en-US" sz="2400" i="0" dirty="0">
                <a:solidFill>
                  <a:srgbClr val="C00000"/>
                </a:solidFill>
              </a:rPr>
              <a:t>[</a:t>
            </a:r>
            <a:r>
              <a:rPr lang="en-US" sz="2400" i="0" dirty="0" smtClean="0">
                <a:solidFill>
                  <a:srgbClr val="C00000"/>
                </a:solidFill>
              </a:rPr>
              <a:t>DMNS’06</a:t>
            </a:r>
            <a:r>
              <a:rPr lang="en-US" sz="2400" i="0" dirty="0">
                <a:solidFill>
                  <a:srgbClr val="C00000"/>
                </a:solidFill>
              </a:rPr>
              <a:t>]</a:t>
            </a:r>
            <a:endParaRPr lang="en-US" sz="2800" i="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33400" y="938280"/>
                <a:ext cx="8382000" cy="5257800"/>
              </a:xfrm>
            </p:spPr>
            <p:txBody>
              <a:bodyPr/>
              <a:lstStyle/>
              <a:p>
                <a:r>
                  <a:rPr lang="en-US" b="1" dirty="0" smtClean="0">
                    <a:solidFill>
                      <a:srgbClr val="FF0000"/>
                    </a:solidFill>
                  </a:rPr>
                  <a:t>Global sensitivity </a:t>
                </a:r>
                <a:r>
                  <a:rPr lang="en-US" dirty="0" smtClean="0">
                    <a:solidFill>
                      <a:schemeClr val="tx1"/>
                    </a:solidFill>
                  </a:rPr>
                  <a:t>of a function </a:t>
                </a:r>
                <a14:m>
                  <m:oMath xmlns:m="http://schemas.openxmlformats.org/officeDocument/2006/math">
                    <m:r>
                      <a:rPr lang="en-US" b="0" i="1" dirty="0" smtClean="0">
                        <a:solidFill>
                          <a:schemeClr val="tx1"/>
                        </a:solidFill>
                        <a:latin typeface="Cambria Math"/>
                      </a:rPr>
                      <m:t>𝑓</m:t>
                    </m:r>
                  </m:oMath>
                </a14:m>
                <a:r>
                  <a:rPr lang="en-US" dirty="0" smtClean="0">
                    <a:solidFill>
                      <a:srgbClr val="C00000"/>
                    </a:solidFill>
                  </a:rPr>
                  <a:t> </a:t>
                </a:r>
                <a:r>
                  <a:rPr lang="en-US" dirty="0" smtClean="0"/>
                  <a:t>is</a:t>
                </a:r>
              </a:p>
              <a:p>
                <a:pPr marL="0" indent="0">
                  <a:buNone/>
                </a:pPr>
                <a:endParaRPr lang="en-US" dirty="0" smtClean="0"/>
              </a:p>
              <a:p>
                <a:pPr marL="0" indent="0" algn="ctr">
                  <a:buNone/>
                </a:pPr>
                <a:endParaRPr lang="en-US" b="1" dirty="0" smtClean="0">
                  <a:solidFill>
                    <a:srgbClr val="00B050"/>
                  </a:solidFill>
                </a:endParaRPr>
              </a:p>
              <a:p>
                <a:endParaRPr lang="en-US" dirty="0" smtClean="0"/>
              </a:p>
              <a:p>
                <a:r>
                  <a:rPr lang="en-US" dirty="0" smtClean="0"/>
                  <a:t>For every function </a:t>
                </a:r>
                <a14:m>
                  <m:oMath xmlns:m="http://schemas.openxmlformats.org/officeDocument/2006/math">
                    <m:r>
                      <a:rPr lang="en-US" b="0" i="1" smtClean="0">
                        <a:latin typeface="Cambria Math"/>
                      </a:rPr>
                      <m:t>𝑓</m:t>
                    </m:r>
                    <m:r>
                      <a:rPr lang="en-US" b="0" i="1" smtClean="0">
                        <a:latin typeface="Cambria Math"/>
                      </a:rPr>
                      <m:t>,</m:t>
                    </m:r>
                  </m:oMath>
                </a14:m>
                <a:r>
                  <a:rPr lang="en-US" dirty="0" smtClean="0"/>
                  <a:t> there is an </a:t>
                </a:r>
                <a14:m>
                  <m:oMath xmlns:m="http://schemas.openxmlformats.org/officeDocument/2006/math">
                    <m:r>
                      <a:rPr lang="en-US" b="0" i="1" smtClean="0">
                        <a:latin typeface="Cambria Math"/>
                      </a:rPr>
                      <m:t>𝜖</m:t>
                    </m:r>
                  </m:oMath>
                </a14:m>
                <a:r>
                  <a:rPr lang="en-US" dirty="0" smtClean="0"/>
                  <a:t>-differentially private algorithm that </a:t>
                </a:r>
                <a:r>
                  <a:rPr lang="en-US" dirty="0" err="1" smtClean="0"/>
                  <a:t>w.h.p</a:t>
                </a:r>
                <a:r>
                  <a:rPr lang="en-US" dirty="0" smtClean="0"/>
                  <a:t>. approximates </a:t>
                </a:r>
                <a14:m>
                  <m:oMath xmlns:m="http://schemas.openxmlformats.org/officeDocument/2006/math">
                    <m:r>
                      <a:rPr lang="en-US" i="1" dirty="0" smtClean="0">
                        <a:latin typeface="Cambria Math"/>
                      </a:rPr>
                      <m:t>𝑓</m:t>
                    </m:r>
                  </m:oMath>
                </a14:m>
                <a:r>
                  <a:rPr lang="en-US" dirty="0" smtClean="0"/>
                  <a:t> with additive error </a:t>
                </a:r>
                <a14:m>
                  <m:oMath xmlns:m="http://schemas.openxmlformats.org/officeDocument/2006/math">
                    <m:f>
                      <m:fPr>
                        <m:ctrlPr>
                          <a:rPr lang="en-US" b="1" i="1" smtClean="0">
                            <a:latin typeface="Cambria Math" panose="02040503050406030204" pitchFamily="18" charset="0"/>
                          </a:rPr>
                        </m:ctrlPr>
                      </m:fPr>
                      <m:num>
                        <m:r>
                          <a:rPr lang="en-US" b="1" i="1" smtClean="0">
                            <a:latin typeface="Cambria Math"/>
                          </a:rPr>
                          <m:t>𝝏</m:t>
                        </m:r>
                        <m:r>
                          <a:rPr lang="en-US" b="1" i="1" smtClean="0">
                            <a:latin typeface="Cambria Math"/>
                          </a:rPr>
                          <m:t>𝒇</m:t>
                        </m:r>
                      </m:num>
                      <m:den>
                        <m:r>
                          <a:rPr lang="en-US" b="1" i="1" smtClean="0">
                            <a:latin typeface="Cambria Math"/>
                          </a:rPr>
                          <m:t>𝝐</m:t>
                        </m:r>
                      </m:den>
                    </m:f>
                  </m:oMath>
                </a14:m>
                <a:r>
                  <a:rPr lang="en-US" b="1" dirty="0" smtClean="0"/>
                  <a:t>.</a:t>
                </a:r>
                <a:endParaRPr lang="en-US" b="1" dirty="0"/>
              </a:p>
              <a:p>
                <a:pPr marL="457200" lvl="1" indent="0">
                  <a:buNone/>
                </a:pPr>
                <a:endParaRPr lang="en-US" dirty="0"/>
              </a:p>
              <a:p>
                <a:r>
                  <a:rPr lang="en-US" b="1" dirty="0">
                    <a:solidFill>
                      <a:srgbClr val="00B050"/>
                    </a:solidFill>
                  </a:rPr>
                  <a:t>Examples: </a:t>
                </a:r>
              </a:p>
              <a:p>
                <a:pPr>
                  <a:buFont typeface="Wingdings" pitchFamily="2" charset="2"/>
                  <a:buChar char="Ø"/>
                </a:pPr>
                <a14:m>
                  <m:oMath xmlns:m="http://schemas.openxmlformats.org/officeDocument/2006/math">
                    <m:sSub>
                      <m:sSubPr>
                        <m:ctrlPr>
                          <a:rPr lang="en-US" i="1" dirty="0">
                            <a:latin typeface="Cambria Math" panose="02040503050406030204" pitchFamily="18" charset="0"/>
                          </a:rPr>
                        </m:ctrlPr>
                      </m:sSubPr>
                      <m:e>
                        <m:r>
                          <a:rPr lang="en-US" i="1" dirty="0">
                            <a:latin typeface="Cambria Math"/>
                          </a:rPr>
                          <m:t>𝑓</m:t>
                        </m:r>
                      </m:e>
                      <m:sub>
                        <m:r>
                          <a:rPr lang="en-US" i="1" dirty="0">
                            <a:latin typeface="Cambria Math"/>
                          </a:rPr>
                          <m:t>−</m:t>
                        </m:r>
                      </m:sub>
                    </m:sSub>
                  </m:oMath>
                </a14:m>
                <a:r>
                  <a:rPr lang="en-US" dirty="0"/>
                  <a:t>(G</a:t>
                </a:r>
                <a:r>
                  <a:rPr lang="en-US" dirty="0" smtClean="0"/>
                  <a:t>) is the number of edges in G.</a:t>
                </a:r>
                <a:endParaRPr lang="en-US" i="1" dirty="0">
                  <a:latin typeface="Cambria Math"/>
                </a:endParaRPr>
              </a:p>
              <a:p>
                <a:pPr>
                  <a:buFont typeface="Wingdings" pitchFamily="2" charset="2"/>
                  <a:buChar char="Ø"/>
                </a:pPr>
                <a14:m>
                  <m:oMath xmlns:m="http://schemas.openxmlformats.org/officeDocument/2006/math">
                    <m:sSub>
                      <m:sSubPr>
                        <m:ctrlPr>
                          <a:rPr lang="en-US" i="1" dirty="0">
                            <a:latin typeface="Cambria Math" panose="02040503050406030204" pitchFamily="18" charset="0"/>
                          </a:rPr>
                        </m:ctrlPr>
                      </m:sSubPr>
                      <m:e>
                        <m:r>
                          <a:rPr lang="en-US" i="1" dirty="0">
                            <a:latin typeface="Cambria Math"/>
                          </a:rPr>
                          <m:t>𝑓</m:t>
                        </m:r>
                      </m:e>
                      <m:sub>
                        <m:r>
                          <a:rPr lang="en-US" i="1" dirty="0">
                            <a:latin typeface="Cambria Math"/>
                          </a:rPr>
                          <m:t>△</m:t>
                        </m:r>
                      </m:sub>
                    </m:sSub>
                  </m:oMath>
                </a14:m>
                <a:r>
                  <a:rPr lang="en-US" dirty="0"/>
                  <a:t>(</a:t>
                </a:r>
                <a:r>
                  <a:rPr lang="en-US" dirty="0" smtClean="0"/>
                  <a:t>G) is the number of triangles </a:t>
                </a:r>
                <a:r>
                  <a:rPr lang="en-US" dirty="0"/>
                  <a:t>in G. </a:t>
                </a:r>
                <a:endParaRPr lang="en-US" b="1" dirty="0">
                  <a:solidFill>
                    <a:srgbClr val="FF0000"/>
                  </a:solidFill>
                </a:endParaRPr>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33400" y="938280"/>
                <a:ext cx="8382000" cy="5257800"/>
              </a:xfrm>
              <a:blipFill rotWithShape="1">
                <a:blip r:embed="rId3"/>
                <a:stretch>
                  <a:fillRect l="-1164" t="-1044"/>
                </a:stretch>
              </a:blipFill>
            </p:spPr>
            <p:txBody>
              <a:bodyPr/>
              <a:lstStyle/>
              <a:p>
                <a:r>
                  <a:rPr lang="en-US">
                    <a:noFill/>
                  </a:rPr>
                  <a:t> </a:t>
                </a:r>
              </a:p>
            </p:txBody>
          </p:sp>
        </mc:Fallback>
      </mc:AlternateContent>
      <p:sp>
        <p:nvSpPr>
          <p:cNvPr id="4" name="Slide Number Placeholder 3"/>
          <p:cNvSpPr>
            <a:spLocks noGrp="1"/>
          </p:cNvSpPr>
          <p:nvPr>
            <p:ph type="sldNum" sz="quarter" idx="11"/>
          </p:nvPr>
        </p:nvSpPr>
        <p:spPr/>
        <p:txBody>
          <a:bodyPr/>
          <a:lstStyle/>
          <a:p>
            <a:fld id="{FF308B7C-4F2A-4ED2-93F3-224C3EC9CBD5}" type="slidenum">
              <a:rPr lang="en-US" smtClean="0"/>
              <a:pPr/>
              <a:t>16</a:t>
            </a:fld>
            <a:endParaRPr lang="en-US" dirty="0"/>
          </a:p>
        </p:txBody>
      </p:sp>
      <mc:AlternateContent xmlns:mc="http://schemas.openxmlformats.org/markup-compatibility/2006" xmlns:a14="http://schemas.microsoft.com/office/drawing/2010/main">
        <mc:Choice Requires="a14">
          <p:sp>
            <p:nvSpPr>
              <p:cNvPr id="5" name="TextBox 4"/>
              <p:cNvSpPr txBox="1"/>
              <p:nvPr/>
            </p:nvSpPr>
            <p:spPr>
              <a:xfrm>
                <a:off x="770959" y="1396560"/>
                <a:ext cx="5423167" cy="62267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smtClean="0">
                          <a:solidFill>
                            <a:srgbClr val="FF0000"/>
                          </a:solidFill>
                          <a:latin typeface="Cambria Math"/>
                        </a:rPr>
                        <m:t>𝝏</m:t>
                      </m:r>
                      <m:r>
                        <a:rPr lang="en-US" sz="2400" b="1" smtClean="0">
                          <a:solidFill>
                            <a:srgbClr val="FF0000"/>
                          </a:solidFill>
                          <a:latin typeface="Cambria Math"/>
                        </a:rPr>
                        <m:t>𝒇</m:t>
                      </m:r>
                      <m:r>
                        <a:rPr lang="en-US" sz="2400" i="1">
                          <a:latin typeface="Cambria Math"/>
                        </a:rPr>
                        <m:t>=</m:t>
                      </m:r>
                      <m:func>
                        <m:funcPr>
                          <m:ctrlPr>
                            <a:rPr lang="en-US" sz="2400" i="1">
                              <a:latin typeface="Cambria Math" panose="02040503050406030204" pitchFamily="18" charset="0"/>
                            </a:rPr>
                          </m:ctrlPr>
                        </m:funcPr>
                        <m:fName>
                          <m:limLow>
                            <m:limLowPr>
                              <m:ctrlPr>
                                <a:rPr lang="en-US" sz="2400" i="1">
                                  <a:latin typeface="Cambria Math" panose="02040503050406030204" pitchFamily="18" charset="0"/>
                                </a:rPr>
                              </m:ctrlPr>
                            </m:limLowPr>
                            <m:e>
                              <m:r>
                                <m:rPr>
                                  <m:sty m:val="p"/>
                                </m:rPr>
                                <a:rPr lang="en-US" sz="2400">
                                  <a:latin typeface="Cambria Math"/>
                                </a:rPr>
                                <m:t>max</m:t>
                              </m:r>
                            </m:e>
                            <m:lim>
                              <m:d>
                                <m:dPr>
                                  <m:ctrlPr>
                                    <a:rPr lang="en-US" sz="2400" b="1" i="1" smtClean="0">
                                      <a:solidFill>
                                        <a:srgbClr val="00B050"/>
                                      </a:solidFill>
                                      <a:latin typeface="Cambria Math" panose="02040503050406030204" pitchFamily="18" charset="0"/>
                                    </a:rPr>
                                  </m:ctrlPr>
                                </m:dPr>
                                <m:e>
                                  <m:r>
                                    <a:rPr lang="en-US" sz="2400" b="1" i="0" smtClean="0">
                                      <a:solidFill>
                                        <a:srgbClr val="00B050"/>
                                      </a:solidFill>
                                      <a:latin typeface="Cambria Math"/>
                                    </a:rPr>
                                    <m:t>𝐧𝐨𝐝𝐞</m:t>
                                  </m:r>
                                </m:e>
                              </m:d>
                              <m:r>
                                <a:rPr lang="en-US" sz="2400" b="1" i="0" smtClean="0">
                                  <a:solidFill>
                                    <a:srgbClr val="00B050"/>
                                  </a:solidFill>
                                  <a:latin typeface="Cambria Math"/>
                                </a:rPr>
                                <m:t>𝐧</m:t>
                              </m:r>
                              <m:r>
                                <a:rPr lang="en-US" sz="2400" b="1">
                                  <a:solidFill>
                                    <a:srgbClr val="00B050"/>
                                  </a:solidFill>
                                  <a:latin typeface="Cambria Math"/>
                                </a:rPr>
                                <m:t>𝐞𝐢𝐠𝐡𝐛𝐨𝐫</m:t>
                              </m:r>
                              <m:r>
                                <a:rPr lang="en-US" sz="2400" b="0" i="1" smtClean="0">
                                  <a:solidFill>
                                    <a:srgbClr val="00B050"/>
                                  </a:solidFill>
                                  <a:latin typeface="Cambria Math"/>
                                </a:rPr>
                                <m:t>𝑠</m:t>
                              </m:r>
                              <m:r>
                                <a:rPr lang="en-US" sz="2400" i="1">
                                  <a:latin typeface="Cambria Math"/>
                                </a:rPr>
                                <m:t> </m:t>
                              </m:r>
                              <m:r>
                                <a:rPr lang="en-US" sz="2400" i="1">
                                  <a:latin typeface="Cambria Math"/>
                                </a:rPr>
                                <m:t>𝐺</m:t>
                              </m:r>
                              <m:r>
                                <a:rPr lang="en-US" sz="2400" b="0" i="1" smtClean="0">
                                  <a:latin typeface="Cambria Math"/>
                                </a:rPr>
                                <m:t>,</m:t>
                              </m:r>
                              <m:r>
                                <a:rPr lang="en-US" sz="2400" b="0" i="1" smtClean="0">
                                  <a:latin typeface="Cambria Math"/>
                                </a:rPr>
                                <m:t>𝐺</m:t>
                              </m:r>
                              <m:r>
                                <a:rPr lang="en-US" sz="2400" b="0" i="1" smtClean="0">
                                  <a:latin typeface="Cambria Math"/>
                                </a:rPr>
                                <m:t>′</m:t>
                              </m:r>
                            </m:lim>
                          </m:limLow>
                        </m:fName>
                        <m:e>
                          <m:d>
                            <m:dPr>
                              <m:begChr m:val="|"/>
                              <m:endChr m:val="|"/>
                              <m:ctrlPr>
                                <a:rPr lang="en-US" sz="2400" i="1">
                                  <a:latin typeface="Cambria Math" panose="02040503050406030204" pitchFamily="18" charset="0"/>
                                </a:rPr>
                              </m:ctrlPr>
                            </m:dPr>
                            <m:e>
                              <m:r>
                                <a:rPr lang="en-US" sz="2400" i="1">
                                  <a:latin typeface="Cambria Math"/>
                                </a:rPr>
                                <m:t>𝑓</m:t>
                              </m:r>
                              <m:d>
                                <m:dPr>
                                  <m:ctrlPr>
                                    <a:rPr lang="en-US" sz="2400" i="1">
                                      <a:latin typeface="Cambria Math" panose="02040503050406030204" pitchFamily="18" charset="0"/>
                                    </a:rPr>
                                  </m:ctrlPr>
                                </m:dPr>
                                <m:e>
                                  <m:r>
                                    <a:rPr lang="en-US" sz="2400" i="1">
                                      <a:latin typeface="Cambria Math"/>
                                    </a:rPr>
                                    <m:t>𝐺</m:t>
                                  </m:r>
                                </m:e>
                              </m:d>
                              <m:r>
                                <a:rPr lang="en-US" sz="2400" i="1">
                                  <a:latin typeface="Cambria Math"/>
                                </a:rPr>
                                <m:t>−</m:t>
                              </m:r>
                              <m:r>
                                <a:rPr lang="en-US" sz="2400" i="1">
                                  <a:latin typeface="Cambria Math"/>
                                </a:rPr>
                                <m:t>𝑓</m:t>
                              </m:r>
                              <m:d>
                                <m:dPr>
                                  <m:ctrlPr>
                                    <a:rPr lang="en-US" sz="2400" i="1">
                                      <a:latin typeface="Cambria Math" panose="02040503050406030204" pitchFamily="18" charset="0"/>
                                    </a:rPr>
                                  </m:ctrlPr>
                                </m:dPr>
                                <m:e>
                                  <m:sSup>
                                    <m:sSupPr>
                                      <m:ctrlPr>
                                        <a:rPr lang="en-US" sz="2400" i="1">
                                          <a:latin typeface="Cambria Math" panose="02040503050406030204" pitchFamily="18" charset="0"/>
                                        </a:rPr>
                                      </m:ctrlPr>
                                    </m:sSupPr>
                                    <m:e>
                                      <m:r>
                                        <a:rPr lang="en-US" sz="2400" i="1">
                                          <a:latin typeface="Cambria Math"/>
                                        </a:rPr>
                                        <m:t>𝐺</m:t>
                                      </m:r>
                                    </m:e>
                                    <m:sup>
                                      <m:r>
                                        <a:rPr lang="en-US" sz="2400" i="1">
                                          <a:latin typeface="Cambria Math"/>
                                        </a:rPr>
                                        <m:t>′</m:t>
                                      </m:r>
                                    </m:sup>
                                  </m:sSup>
                                </m:e>
                              </m:d>
                            </m:e>
                          </m:d>
                        </m:e>
                      </m:func>
                    </m:oMath>
                  </m:oMathPara>
                </a14:m>
                <a:endParaRPr lang="en-US" sz="2400" dirty="0"/>
              </a:p>
            </p:txBody>
          </p:sp>
        </mc:Choice>
        <mc:Fallback xmlns="">
          <p:sp>
            <p:nvSpPr>
              <p:cNvPr id="5" name="TextBox 4"/>
              <p:cNvSpPr txBox="1">
                <a:spLocks noRot="1" noChangeAspect="1" noMove="1" noResize="1" noEditPoints="1" noAdjustHandles="1" noChangeArrowheads="1" noChangeShapeType="1" noTextEdit="1"/>
              </p:cNvSpPr>
              <p:nvPr/>
            </p:nvSpPr>
            <p:spPr>
              <a:xfrm>
                <a:off x="770959" y="1396560"/>
                <a:ext cx="5423167" cy="622671"/>
              </a:xfrm>
              <a:prstGeom prst="rect">
                <a:avLst/>
              </a:prstGeom>
              <a:blipFill rotWithShape="1">
                <a:blip r:embed="rId4"/>
                <a:stretch>
                  <a:fillRect b="-8824"/>
                </a:stretch>
              </a:blipFill>
            </p:spPr>
            <p:txBody>
              <a:bodyPr/>
              <a:lstStyle/>
              <a:p>
                <a:r>
                  <a:rPr lang="en-US">
                    <a:noFill/>
                  </a:rPr>
                  <a:t> </a:t>
                </a:r>
              </a:p>
            </p:txBody>
          </p:sp>
        </mc:Fallback>
      </mc:AlternateContent>
      <p:pic>
        <p:nvPicPr>
          <p:cNvPr id="23" name="Picture 2" descr="http://community.expressor-software.com/blogs/mtarallo/attachments/378d1323563542-extracting-data-facebook-social-graph-expressor-tutorial-1210jk-matrix-relationships.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974637" y="1079350"/>
            <a:ext cx="1743943" cy="1220761"/>
          </a:xfrm>
          <a:prstGeom prst="rect">
            <a:avLst/>
          </a:prstGeom>
          <a:noFill/>
          <a:extLst>
            <a:ext uri="{909E8E84-426E-40DD-AFC4-6F175D3DCCD1}">
              <a14:hiddenFill xmlns:a14="http://schemas.microsoft.com/office/drawing/2010/main">
                <a:solidFill>
                  <a:srgbClr val="FFFFFF"/>
                </a:solidFill>
              </a14:hiddenFill>
            </a:ext>
          </a:extLst>
        </p:spPr>
      </p:pic>
      <p:grpSp>
        <p:nvGrpSpPr>
          <p:cNvPr id="75" name="Group 74"/>
          <p:cNvGrpSpPr/>
          <p:nvPr/>
        </p:nvGrpSpPr>
        <p:grpSpPr>
          <a:xfrm>
            <a:off x="7191304" y="1351455"/>
            <a:ext cx="1360165" cy="1200005"/>
            <a:chOff x="7191304" y="1351455"/>
            <a:chExt cx="1360165" cy="1200005"/>
          </a:xfrm>
        </p:grpSpPr>
        <p:cxnSp>
          <p:nvCxnSpPr>
            <p:cNvPr id="24" name="Straight Connector 23"/>
            <p:cNvCxnSpPr/>
            <p:nvPr/>
          </p:nvCxnSpPr>
          <p:spPr bwMode="auto">
            <a:xfrm flipH="1">
              <a:off x="7681637" y="1596185"/>
              <a:ext cx="49576" cy="881378"/>
            </a:xfrm>
            <a:prstGeom prst="line">
              <a:avLst/>
            </a:prstGeom>
            <a:solidFill>
              <a:schemeClr val="accent1"/>
            </a:solidFill>
            <a:ln w="28575" cap="flat" cmpd="sng" algn="ctr">
              <a:solidFill>
                <a:srgbClr val="FF0000"/>
              </a:solidFill>
              <a:prstDash val="sysDash"/>
              <a:round/>
              <a:headEnd type="none" w="sm" len="sm"/>
              <a:tailEnd type="none" w="sm" len="sm"/>
            </a:ln>
            <a:effectLst/>
          </p:spPr>
        </p:cxnSp>
        <p:cxnSp>
          <p:nvCxnSpPr>
            <p:cNvPr id="25" name="Straight Connector 24"/>
            <p:cNvCxnSpPr/>
            <p:nvPr/>
          </p:nvCxnSpPr>
          <p:spPr bwMode="auto">
            <a:xfrm>
              <a:off x="7500460" y="1866626"/>
              <a:ext cx="119872" cy="684834"/>
            </a:xfrm>
            <a:prstGeom prst="line">
              <a:avLst/>
            </a:prstGeom>
            <a:solidFill>
              <a:schemeClr val="accent1"/>
            </a:solidFill>
            <a:ln w="28575" cap="flat" cmpd="sng" algn="ctr">
              <a:solidFill>
                <a:srgbClr val="FF0000"/>
              </a:solidFill>
              <a:prstDash val="sysDash"/>
              <a:round/>
              <a:headEnd type="none" w="sm" len="sm"/>
              <a:tailEnd type="none" w="sm" len="sm"/>
            </a:ln>
            <a:effectLst/>
          </p:spPr>
        </p:cxnSp>
        <p:cxnSp>
          <p:nvCxnSpPr>
            <p:cNvPr id="26" name="Straight Connector 25"/>
            <p:cNvCxnSpPr/>
            <p:nvPr/>
          </p:nvCxnSpPr>
          <p:spPr bwMode="auto">
            <a:xfrm flipH="1">
              <a:off x="7706426" y="1906527"/>
              <a:ext cx="223251" cy="599363"/>
            </a:xfrm>
            <a:prstGeom prst="line">
              <a:avLst/>
            </a:prstGeom>
            <a:solidFill>
              <a:schemeClr val="accent1"/>
            </a:solidFill>
            <a:ln w="28575" cap="flat" cmpd="sng" algn="ctr">
              <a:solidFill>
                <a:srgbClr val="FF0000"/>
              </a:solidFill>
              <a:prstDash val="sysDash"/>
              <a:round/>
              <a:headEnd type="none" w="sm" len="sm"/>
              <a:tailEnd type="none" w="sm" len="sm"/>
            </a:ln>
            <a:effectLst/>
          </p:spPr>
        </p:cxnSp>
        <p:cxnSp>
          <p:nvCxnSpPr>
            <p:cNvPr id="27" name="Straight Connector 26"/>
            <p:cNvCxnSpPr/>
            <p:nvPr/>
          </p:nvCxnSpPr>
          <p:spPr bwMode="auto">
            <a:xfrm>
              <a:off x="7286581" y="2269366"/>
              <a:ext cx="326395" cy="282094"/>
            </a:xfrm>
            <a:prstGeom prst="line">
              <a:avLst/>
            </a:prstGeom>
            <a:solidFill>
              <a:schemeClr val="accent1"/>
            </a:solidFill>
            <a:ln w="28575" cap="flat" cmpd="sng" algn="ctr">
              <a:solidFill>
                <a:srgbClr val="FF0000"/>
              </a:solidFill>
              <a:prstDash val="sysDash"/>
              <a:round/>
              <a:headEnd type="none" w="sm" len="sm"/>
              <a:tailEnd type="none" w="sm" len="sm"/>
            </a:ln>
            <a:effectLst/>
          </p:spPr>
        </p:cxnSp>
        <p:cxnSp>
          <p:nvCxnSpPr>
            <p:cNvPr id="28" name="Straight Connector 27"/>
            <p:cNvCxnSpPr/>
            <p:nvPr/>
          </p:nvCxnSpPr>
          <p:spPr bwMode="auto">
            <a:xfrm>
              <a:off x="7191304" y="1627220"/>
              <a:ext cx="369092" cy="838027"/>
            </a:xfrm>
            <a:prstGeom prst="line">
              <a:avLst/>
            </a:prstGeom>
            <a:solidFill>
              <a:schemeClr val="accent1"/>
            </a:solidFill>
            <a:ln w="28575" cap="flat" cmpd="sng" algn="ctr">
              <a:solidFill>
                <a:srgbClr val="FF0000"/>
              </a:solidFill>
              <a:prstDash val="sysDash"/>
              <a:round/>
              <a:headEnd type="none" w="sm" len="sm"/>
              <a:tailEnd type="none" w="sm" len="sm"/>
            </a:ln>
            <a:effectLst/>
          </p:spPr>
        </p:cxnSp>
        <p:cxnSp>
          <p:nvCxnSpPr>
            <p:cNvPr id="29" name="Straight Connector 28"/>
            <p:cNvCxnSpPr/>
            <p:nvPr/>
          </p:nvCxnSpPr>
          <p:spPr bwMode="auto">
            <a:xfrm flipH="1">
              <a:off x="7706686" y="2172535"/>
              <a:ext cx="341081" cy="378921"/>
            </a:xfrm>
            <a:prstGeom prst="line">
              <a:avLst/>
            </a:prstGeom>
            <a:solidFill>
              <a:schemeClr val="accent1"/>
            </a:solidFill>
            <a:ln w="28575" cap="flat" cmpd="sng" algn="ctr">
              <a:solidFill>
                <a:srgbClr val="FF0000"/>
              </a:solidFill>
              <a:prstDash val="sysDash"/>
              <a:round/>
              <a:headEnd type="none" w="sm" len="sm"/>
              <a:tailEnd type="none" w="sm" len="sm"/>
            </a:ln>
            <a:effectLst/>
          </p:spPr>
        </p:cxnSp>
        <p:cxnSp>
          <p:nvCxnSpPr>
            <p:cNvPr id="37" name="Straight Connector 36"/>
            <p:cNvCxnSpPr/>
            <p:nvPr/>
          </p:nvCxnSpPr>
          <p:spPr bwMode="auto">
            <a:xfrm>
              <a:off x="7286581" y="1381930"/>
              <a:ext cx="273815" cy="980065"/>
            </a:xfrm>
            <a:prstGeom prst="line">
              <a:avLst/>
            </a:prstGeom>
            <a:solidFill>
              <a:schemeClr val="accent1"/>
            </a:solidFill>
            <a:ln w="28575" cap="flat" cmpd="sng" algn="ctr">
              <a:solidFill>
                <a:srgbClr val="FF0000"/>
              </a:solidFill>
              <a:prstDash val="sysDash"/>
              <a:round/>
              <a:headEnd type="none" w="sm" len="sm"/>
              <a:tailEnd type="none" w="sm" len="sm"/>
            </a:ln>
            <a:effectLst/>
          </p:spPr>
        </p:cxnSp>
        <p:cxnSp>
          <p:nvCxnSpPr>
            <p:cNvPr id="40" name="Straight Connector 39"/>
            <p:cNvCxnSpPr>
              <a:endCxn id="35" idx="3"/>
            </p:cNvCxnSpPr>
            <p:nvPr/>
          </p:nvCxnSpPr>
          <p:spPr bwMode="auto">
            <a:xfrm>
              <a:off x="7614541" y="1380715"/>
              <a:ext cx="7460" cy="892042"/>
            </a:xfrm>
            <a:prstGeom prst="line">
              <a:avLst/>
            </a:prstGeom>
            <a:solidFill>
              <a:schemeClr val="accent1"/>
            </a:solidFill>
            <a:ln w="28575" cap="flat" cmpd="sng" algn="ctr">
              <a:solidFill>
                <a:srgbClr val="FF0000"/>
              </a:solidFill>
              <a:prstDash val="sysDash"/>
              <a:round/>
              <a:headEnd type="none" w="sm" len="sm"/>
              <a:tailEnd type="none" w="sm" len="sm"/>
            </a:ln>
            <a:effectLst/>
          </p:spPr>
        </p:cxnSp>
        <p:cxnSp>
          <p:nvCxnSpPr>
            <p:cNvPr id="43" name="Straight Connector 42"/>
            <p:cNvCxnSpPr/>
            <p:nvPr/>
          </p:nvCxnSpPr>
          <p:spPr bwMode="auto">
            <a:xfrm flipH="1">
              <a:off x="7739968" y="1975104"/>
              <a:ext cx="811501" cy="576352"/>
            </a:xfrm>
            <a:prstGeom prst="line">
              <a:avLst/>
            </a:prstGeom>
            <a:solidFill>
              <a:schemeClr val="accent1"/>
            </a:solidFill>
            <a:ln w="28575" cap="flat" cmpd="sng" algn="ctr">
              <a:solidFill>
                <a:srgbClr val="FF0000"/>
              </a:solidFill>
              <a:prstDash val="sysDash"/>
              <a:round/>
              <a:headEnd type="none" w="sm" len="sm"/>
              <a:tailEnd type="none" w="sm" len="sm"/>
            </a:ln>
            <a:effectLst/>
          </p:spPr>
        </p:cxnSp>
        <p:cxnSp>
          <p:nvCxnSpPr>
            <p:cNvPr id="46" name="Straight Connector 45"/>
            <p:cNvCxnSpPr/>
            <p:nvPr/>
          </p:nvCxnSpPr>
          <p:spPr bwMode="auto">
            <a:xfrm flipH="1">
              <a:off x="7709682" y="1492301"/>
              <a:ext cx="167544" cy="947472"/>
            </a:xfrm>
            <a:prstGeom prst="line">
              <a:avLst/>
            </a:prstGeom>
            <a:solidFill>
              <a:schemeClr val="accent1"/>
            </a:solidFill>
            <a:ln w="28575" cap="flat" cmpd="sng" algn="ctr">
              <a:solidFill>
                <a:srgbClr val="FF0000"/>
              </a:solidFill>
              <a:prstDash val="sysDash"/>
              <a:round/>
              <a:headEnd type="none" w="sm" len="sm"/>
              <a:tailEnd type="none" w="sm" len="sm"/>
            </a:ln>
            <a:effectLst/>
          </p:spPr>
        </p:cxnSp>
        <p:cxnSp>
          <p:nvCxnSpPr>
            <p:cNvPr id="57" name="Straight Connector 56"/>
            <p:cNvCxnSpPr>
              <a:cxnSpLocks noChangeAspect="1"/>
            </p:cNvCxnSpPr>
            <p:nvPr/>
          </p:nvCxnSpPr>
          <p:spPr bwMode="auto">
            <a:xfrm flipH="1">
              <a:off x="7819789" y="2023220"/>
              <a:ext cx="143115" cy="365760"/>
            </a:xfrm>
            <a:prstGeom prst="line">
              <a:avLst/>
            </a:prstGeom>
            <a:solidFill>
              <a:schemeClr val="accent1"/>
            </a:solidFill>
            <a:ln w="28575" cap="flat" cmpd="sng" algn="ctr">
              <a:solidFill>
                <a:srgbClr val="FF0000"/>
              </a:solidFill>
              <a:prstDash val="sysDash"/>
              <a:round/>
              <a:headEnd type="none" w="sm" len="sm"/>
              <a:tailEnd type="none" w="sm" len="sm"/>
            </a:ln>
            <a:effectLst/>
          </p:spPr>
        </p:cxnSp>
        <p:cxnSp>
          <p:nvCxnSpPr>
            <p:cNvPr id="69" name="Straight Connector 68"/>
            <p:cNvCxnSpPr>
              <a:cxnSpLocks noChangeAspect="1"/>
            </p:cNvCxnSpPr>
            <p:nvPr/>
          </p:nvCxnSpPr>
          <p:spPr bwMode="auto">
            <a:xfrm flipH="1">
              <a:off x="8059970" y="1351455"/>
              <a:ext cx="173648" cy="443795"/>
            </a:xfrm>
            <a:prstGeom prst="line">
              <a:avLst/>
            </a:prstGeom>
            <a:solidFill>
              <a:schemeClr val="accent1"/>
            </a:solidFill>
            <a:ln w="28575" cap="flat" cmpd="sng" algn="ctr">
              <a:solidFill>
                <a:srgbClr val="FF0000"/>
              </a:solidFill>
              <a:prstDash val="sysDash"/>
              <a:round/>
              <a:headEnd type="none" w="sm" len="sm"/>
              <a:tailEnd type="none" w="sm" len="sm"/>
            </a:ln>
            <a:effectLst/>
          </p:spPr>
        </p:cxnSp>
        <p:cxnSp>
          <p:nvCxnSpPr>
            <p:cNvPr id="72" name="Straight Connector 71"/>
            <p:cNvCxnSpPr/>
            <p:nvPr/>
          </p:nvCxnSpPr>
          <p:spPr bwMode="auto">
            <a:xfrm flipH="1">
              <a:off x="8139479" y="1659270"/>
              <a:ext cx="119209" cy="205377"/>
            </a:xfrm>
            <a:prstGeom prst="line">
              <a:avLst/>
            </a:prstGeom>
            <a:solidFill>
              <a:schemeClr val="accent1"/>
            </a:solidFill>
            <a:ln w="28575" cap="flat" cmpd="sng" algn="ctr">
              <a:solidFill>
                <a:srgbClr val="FF0000"/>
              </a:solidFill>
              <a:prstDash val="sysDash"/>
              <a:round/>
              <a:headEnd type="none" w="sm" len="sm"/>
              <a:tailEnd type="none" w="sm" len="sm"/>
            </a:ln>
            <a:effectLst/>
          </p:spPr>
        </p:cxnSp>
        <p:cxnSp>
          <p:nvCxnSpPr>
            <p:cNvPr id="74" name="Straight Connector 73"/>
            <p:cNvCxnSpPr/>
            <p:nvPr/>
          </p:nvCxnSpPr>
          <p:spPr bwMode="auto">
            <a:xfrm flipH="1">
              <a:off x="7860294" y="2111585"/>
              <a:ext cx="119209" cy="205377"/>
            </a:xfrm>
            <a:prstGeom prst="line">
              <a:avLst/>
            </a:prstGeom>
            <a:solidFill>
              <a:schemeClr val="accent1"/>
            </a:solidFill>
            <a:ln w="28575" cap="flat" cmpd="sng" algn="ctr">
              <a:solidFill>
                <a:srgbClr val="FF0000"/>
              </a:solidFill>
              <a:prstDash val="sysDash"/>
              <a:round/>
              <a:headEnd type="none" w="sm" len="sm"/>
              <a:tailEnd type="none" w="sm" len="sm"/>
            </a:ln>
            <a:effectLst/>
          </p:spPr>
        </p:cxnSp>
      </p:grpSp>
      <p:grpSp>
        <p:nvGrpSpPr>
          <p:cNvPr id="30" name="Group 29"/>
          <p:cNvGrpSpPr>
            <a:grpSpLocks/>
          </p:cNvGrpSpPr>
          <p:nvPr/>
        </p:nvGrpSpPr>
        <p:grpSpPr bwMode="auto">
          <a:xfrm>
            <a:off x="7565249" y="2209682"/>
            <a:ext cx="174719" cy="341774"/>
            <a:chOff x="0" y="0"/>
            <a:chExt cx="114" cy="222"/>
          </a:xfrm>
        </p:grpSpPr>
        <p:sp>
          <p:nvSpPr>
            <p:cNvPr id="31" name="Line 16"/>
            <p:cNvSpPr>
              <a:spLocks noChangeShapeType="1"/>
            </p:cNvSpPr>
            <p:nvPr/>
          </p:nvSpPr>
          <p:spPr bwMode="auto">
            <a:xfrm flipH="1">
              <a:off x="54" y="48"/>
              <a:ext cx="0" cy="114"/>
            </a:xfrm>
            <a:prstGeom prst="line">
              <a:avLst/>
            </a:prstGeom>
            <a:noFill/>
            <a:ln w="38100" cap="flat">
              <a:solidFill>
                <a:schemeClr val="tx1"/>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32" name="Line 17"/>
            <p:cNvSpPr>
              <a:spLocks noChangeShapeType="1"/>
            </p:cNvSpPr>
            <p:nvPr/>
          </p:nvSpPr>
          <p:spPr bwMode="auto">
            <a:xfrm>
              <a:off x="52" y="148"/>
              <a:ext cx="62" cy="74"/>
            </a:xfrm>
            <a:prstGeom prst="line">
              <a:avLst/>
            </a:prstGeom>
            <a:noFill/>
            <a:ln w="38100" cap="flat">
              <a:solidFill>
                <a:schemeClr val="tx1"/>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33" name="Line 18"/>
            <p:cNvSpPr>
              <a:spLocks noChangeShapeType="1"/>
            </p:cNvSpPr>
            <p:nvPr/>
          </p:nvSpPr>
          <p:spPr bwMode="auto">
            <a:xfrm flipH="1">
              <a:off x="0" y="152"/>
              <a:ext cx="52" cy="70"/>
            </a:xfrm>
            <a:prstGeom prst="line">
              <a:avLst/>
            </a:prstGeom>
            <a:noFill/>
            <a:ln w="38100" cap="flat">
              <a:solidFill>
                <a:schemeClr val="tx1"/>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34" name="Line 19"/>
            <p:cNvSpPr>
              <a:spLocks noChangeShapeType="1"/>
            </p:cNvSpPr>
            <p:nvPr/>
          </p:nvSpPr>
          <p:spPr bwMode="auto">
            <a:xfrm>
              <a:off x="0" y="56"/>
              <a:ext cx="50" cy="24"/>
            </a:xfrm>
            <a:prstGeom prst="line">
              <a:avLst/>
            </a:prstGeom>
            <a:noFill/>
            <a:ln w="38100" cap="flat">
              <a:solidFill>
                <a:schemeClr val="tx1"/>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35" name="Oval 34"/>
            <p:cNvSpPr>
              <a:spLocks/>
            </p:cNvSpPr>
            <p:nvPr/>
          </p:nvSpPr>
          <p:spPr bwMode="auto">
            <a:xfrm>
              <a:off x="30" y="0"/>
              <a:ext cx="48" cy="48"/>
            </a:xfrm>
            <a:prstGeom prst="ellipse">
              <a:avLst/>
            </a:prstGeom>
            <a:noFill/>
            <a:ln w="25400" cap="flat">
              <a:solidFill>
                <a:schemeClr val="tx1"/>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36" name="Line 21"/>
            <p:cNvSpPr>
              <a:spLocks noChangeShapeType="1"/>
            </p:cNvSpPr>
            <p:nvPr/>
          </p:nvSpPr>
          <p:spPr bwMode="auto">
            <a:xfrm rot="10800000" flipH="1">
              <a:off x="56" y="60"/>
              <a:ext cx="50" cy="20"/>
            </a:xfrm>
            <a:prstGeom prst="line">
              <a:avLst/>
            </a:prstGeom>
            <a:noFill/>
            <a:ln w="38100" cap="flat">
              <a:solidFill>
                <a:schemeClr val="tx1"/>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grpSp>
      <mc:AlternateContent xmlns:mc="http://schemas.openxmlformats.org/markup-compatibility/2006" xmlns:a14="http://schemas.microsoft.com/office/drawing/2010/main">
        <mc:Choice Requires="a14">
          <p:sp>
            <p:nvSpPr>
              <p:cNvPr id="38" name="TextBox 37"/>
              <p:cNvSpPr txBox="1"/>
              <p:nvPr/>
            </p:nvSpPr>
            <p:spPr>
              <a:xfrm>
                <a:off x="6549264" y="4437268"/>
                <a:ext cx="1530622" cy="461665"/>
              </a:xfrm>
              <a:prstGeom prst="rect">
                <a:avLst/>
              </a:prstGeom>
              <a:noFill/>
            </p:spPr>
            <p:txBody>
              <a:bodyPr wrap="square" rtlCol="0">
                <a:spAutoFit/>
              </a:bodyPr>
              <a:lstStyle/>
              <a:p>
                <a:pPr lvl="0">
                  <a:spcBef>
                    <a:spcPct val="20000"/>
                  </a:spcBef>
                </a:pPr>
                <a14:m>
                  <m:oMath xmlns:m="http://schemas.openxmlformats.org/officeDocument/2006/math">
                    <m:r>
                      <a:rPr lang="en-US" sz="2400" b="1" i="1" kern="0" dirty="0" smtClean="0">
                        <a:solidFill>
                          <a:srgbClr val="0033CC"/>
                        </a:solidFill>
                        <a:latin typeface="Cambria Math"/>
                      </a:rPr>
                      <m:t>𝝏</m:t>
                    </m:r>
                    <m:sSub>
                      <m:sSubPr>
                        <m:ctrlPr>
                          <a:rPr lang="en-US" sz="2400" b="1" i="1" dirty="0" smtClean="0">
                            <a:solidFill>
                              <a:srgbClr val="3333CC"/>
                            </a:solidFill>
                            <a:latin typeface="Cambria Math" panose="02040503050406030204" pitchFamily="18" charset="0"/>
                          </a:rPr>
                        </m:ctrlPr>
                      </m:sSubPr>
                      <m:e>
                        <m:r>
                          <a:rPr lang="en-US" sz="2400" b="1" i="1" dirty="0">
                            <a:solidFill>
                              <a:srgbClr val="3333CC"/>
                            </a:solidFill>
                            <a:latin typeface="Cambria Math"/>
                          </a:rPr>
                          <m:t>𝒇</m:t>
                        </m:r>
                      </m:e>
                      <m:sub>
                        <m:r>
                          <a:rPr lang="en-US" sz="2400" b="1" i="1" dirty="0">
                            <a:solidFill>
                              <a:srgbClr val="3333CC"/>
                            </a:solidFill>
                            <a:latin typeface="Cambria Math"/>
                          </a:rPr>
                          <m:t>−</m:t>
                        </m:r>
                      </m:sub>
                    </m:sSub>
                  </m:oMath>
                </a14:m>
                <a:r>
                  <a:rPr lang="en-US" sz="2400" b="1" i="0" kern="0" dirty="0" smtClean="0">
                    <a:solidFill>
                      <a:srgbClr val="0033CC"/>
                    </a:solidFill>
                    <a:latin typeface="Calibri" pitchFamily="34" charset="0"/>
                  </a:rPr>
                  <a:t> </a:t>
                </a:r>
                <a:r>
                  <a:rPr lang="en-US" sz="2400" i="0" kern="0" dirty="0" smtClean="0">
                    <a:latin typeface="Calibri" pitchFamily="34" charset="0"/>
                  </a:rPr>
                  <a:t>=</a:t>
                </a:r>
                <a:r>
                  <a:rPr lang="en-US" sz="2400" i="0" kern="0" dirty="0" smtClean="0">
                    <a:solidFill>
                      <a:srgbClr val="000000"/>
                    </a:solidFill>
                    <a:latin typeface="Calibri" pitchFamily="34" charset="0"/>
                  </a:rPr>
                  <a:t> </a:t>
                </a:r>
                <a14:m>
                  <m:oMath xmlns:m="http://schemas.openxmlformats.org/officeDocument/2006/math">
                    <m:r>
                      <a:rPr lang="en-US" sz="2400" kern="0" dirty="0">
                        <a:solidFill>
                          <a:srgbClr val="000000"/>
                        </a:solidFill>
                        <a:latin typeface="Cambria Math"/>
                      </a:rPr>
                      <m:t>𝑛</m:t>
                    </m:r>
                  </m:oMath>
                </a14:m>
                <a:r>
                  <a:rPr lang="en-US" sz="2400" i="0" kern="0" dirty="0">
                    <a:solidFill>
                      <a:srgbClr val="000000"/>
                    </a:solidFill>
                    <a:latin typeface="Calibri" pitchFamily="34" charset="0"/>
                  </a:rPr>
                  <a:t>.</a:t>
                </a:r>
                <a:r>
                  <a:rPr lang="en-US" sz="2400" b="1" i="0" kern="0" dirty="0">
                    <a:solidFill>
                      <a:srgbClr val="FF0000"/>
                    </a:solidFill>
                    <a:latin typeface="Calibri" pitchFamily="34" charset="0"/>
                  </a:rPr>
                  <a:t> </a:t>
                </a:r>
              </a:p>
            </p:txBody>
          </p:sp>
        </mc:Choice>
        <mc:Fallback xmlns="">
          <p:sp>
            <p:nvSpPr>
              <p:cNvPr id="38" name="TextBox 37"/>
              <p:cNvSpPr txBox="1">
                <a:spLocks noRot="1" noChangeAspect="1" noMove="1" noResize="1" noEditPoints="1" noAdjustHandles="1" noChangeArrowheads="1" noChangeShapeType="1" noTextEdit="1"/>
              </p:cNvSpPr>
              <p:nvPr/>
            </p:nvSpPr>
            <p:spPr>
              <a:xfrm>
                <a:off x="6549264" y="4437268"/>
                <a:ext cx="1530622" cy="461665"/>
              </a:xfrm>
              <a:prstGeom prst="rect">
                <a:avLst/>
              </a:prstGeom>
              <a:blipFill rotWithShape="1">
                <a:blip r:embed="rId6"/>
                <a:stretch>
                  <a:fillRect l="-797" t="-10526" b="-289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TextBox 38"/>
              <p:cNvSpPr txBox="1"/>
              <p:nvPr/>
            </p:nvSpPr>
            <p:spPr>
              <a:xfrm>
                <a:off x="6549264" y="4870878"/>
                <a:ext cx="1863130" cy="526939"/>
              </a:xfrm>
              <a:prstGeom prst="rect">
                <a:avLst/>
              </a:prstGeom>
              <a:noFill/>
            </p:spPr>
            <p:txBody>
              <a:bodyPr wrap="square" rtlCol="0">
                <a:spAutoFit/>
              </a:bodyPr>
              <a:lstStyle/>
              <a:p>
                <a14:m>
                  <m:oMath xmlns:m="http://schemas.openxmlformats.org/officeDocument/2006/math">
                    <m:r>
                      <a:rPr lang="en-US" sz="2400" b="1" kern="0" dirty="0" smtClean="0">
                        <a:solidFill>
                          <a:srgbClr val="0033CC"/>
                        </a:solidFill>
                        <a:latin typeface="Cambria Math"/>
                      </a:rPr>
                      <m:t>𝝏</m:t>
                    </m:r>
                    <m:sSub>
                      <m:sSubPr>
                        <m:ctrlPr>
                          <a:rPr lang="en-US" sz="2400" b="1" i="1" dirty="0" smtClean="0">
                            <a:solidFill>
                              <a:srgbClr val="3333CC"/>
                            </a:solidFill>
                            <a:latin typeface="Cambria Math" panose="02040503050406030204" pitchFamily="18" charset="0"/>
                          </a:rPr>
                        </m:ctrlPr>
                      </m:sSubPr>
                      <m:e>
                        <m:r>
                          <a:rPr lang="en-US" sz="2400" b="1" i="1" dirty="0">
                            <a:solidFill>
                              <a:srgbClr val="3333CC"/>
                            </a:solidFill>
                            <a:latin typeface="Cambria Math"/>
                          </a:rPr>
                          <m:t>𝒇</m:t>
                        </m:r>
                      </m:e>
                      <m:sub>
                        <m:r>
                          <a:rPr lang="en-US" sz="2400" b="1" i="1" dirty="0">
                            <a:solidFill>
                              <a:srgbClr val="3333CC"/>
                            </a:solidFill>
                            <a:latin typeface="Cambria Math"/>
                          </a:rPr>
                          <m:t>△</m:t>
                        </m:r>
                      </m:sub>
                    </m:sSub>
                  </m:oMath>
                </a14:m>
                <a:r>
                  <a:rPr lang="en-US" sz="2400" i="0" kern="0" dirty="0" smtClean="0">
                    <a:solidFill>
                      <a:srgbClr val="000000"/>
                    </a:solidFill>
                    <a:latin typeface="Calibri" pitchFamily="34" charset="0"/>
                  </a:rPr>
                  <a:t>=</a:t>
                </a:r>
                <a14:m>
                  <m:oMath xmlns:m="http://schemas.openxmlformats.org/officeDocument/2006/math">
                    <m:d>
                      <m:dPr>
                        <m:ctrlPr>
                          <a:rPr lang="en-US" sz="2400" b="1" i="1">
                            <a:latin typeface="Cambria Math" panose="02040503050406030204" pitchFamily="18" charset="0"/>
                          </a:rPr>
                        </m:ctrlPr>
                      </m:dPr>
                      <m:e>
                        <m:f>
                          <m:fPr>
                            <m:type m:val="noBar"/>
                            <m:ctrlPr>
                              <a:rPr lang="en-US" sz="2400" b="1" i="1">
                                <a:latin typeface="Cambria Math" panose="02040503050406030204" pitchFamily="18" charset="0"/>
                              </a:rPr>
                            </m:ctrlPr>
                          </m:fPr>
                          <m:num>
                            <m:r>
                              <a:rPr lang="en-US" sz="2400" b="1">
                                <a:latin typeface="Cambria Math"/>
                              </a:rPr>
                              <m:t>𝒏</m:t>
                            </m:r>
                          </m:num>
                          <m:den>
                            <m:r>
                              <a:rPr lang="en-US" sz="2400" b="1">
                                <a:latin typeface="Cambria Math"/>
                              </a:rPr>
                              <m:t>𝟐</m:t>
                            </m:r>
                          </m:den>
                        </m:f>
                      </m:e>
                    </m:d>
                  </m:oMath>
                </a14:m>
                <a:r>
                  <a:rPr lang="en-US" sz="2400" i="0" kern="0" dirty="0">
                    <a:solidFill>
                      <a:srgbClr val="000000"/>
                    </a:solidFill>
                    <a:latin typeface="Calibri" pitchFamily="34" charset="0"/>
                  </a:rPr>
                  <a:t>.</a:t>
                </a:r>
                <a:endParaRPr lang="en-US" dirty="0"/>
              </a:p>
            </p:txBody>
          </p:sp>
        </mc:Choice>
        <mc:Fallback xmlns="">
          <p:sp>
            <p:nvSpPr>
              <p:cNvPr id="39" name="TextBox 38"/>
              <p:cNvSpPr txBox="1">
                <a:spLocks noRot="1" noChangeAspect="1" noMove="1" noResize="1" noEditPoints="1" noAdjustHandles="1" noChangeArrowheads="1" noChangeShapeType="1" noTextEdit="1"/>
              </p:cNvSpPr>
              <p:nvPr/>
            </p:nvSpPr>
            <p:spPr>
              <a:xfrm>
                <a:off x="6549264" y="4870878"/>
                <a:ext cx="1863130" cy="526939"/>
              </a:xfrm>
              <a:prstGeom prst="rect">
                <a:avLst/>
              </a:prstGeom>
              <a:blipFill rotWithShape="1">
                <a:blip r:embed="rId7"/>
                <a:stretch>
                  <a:fillRect t="-3488" b="-19767"/>
                </a:stretch>
              </a:blipFill>
            </p:spPr>
            <p:txBody>
              <a:bodyPr/>
              <a:lstStyle/>
              <a:p>
                <a:r>
                  <a:rPr lang="en-US">
                    <a:noFill/>
                  </a:rPr>
                  <a:t> </a:t>
                </a:r>
              </a:p>
            </p:txBody>
          </p:sp>
        </mc:Fallback>
      </mc:AlternateContent>
    </p:spTree>
    <p:extLst>
      <p:ext uri="{BB962C8B-B14F-4D97-AF65-F5344CB8AC3E}">
        <p14:creationId xmlns:p14="http://schemas.microsoft.com/office/powerpoint/2010/main" val="28450542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“Projections” on graphs of small degree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33400" y="1020168"/>
                <a:ext cx="8382000" cy="5257800"/>
              </a:xfrm>
            </p:spPr>
            <p:txBody>
              <a:bodyPr/>
              <a:lstStyle/>
              <a:p>
                <a:pPr marL="0" indent="0">
                  <a:buNone/>
                </a:pPr>
                <a:r>
                  <a:rPr lang="en-US" dirty="0" smtClean="0"/>
                  <a:t>Let </a:t>
                </a:r>
                <a14:m>
                  <m:oMath xmlns:m="http://schemas.openxmlformats.org/officeDocument/2006/math">
                    <m:r>
                      <a:rPr lang="en-US" b="1" i="1" smtClean="0">
                        <a:latin typeface="Cambria Math"/>
                      </a:rPr>
                      <m:t>𝓖</m:t>
                    </m:r>
                    <m:r>
                      <a:rPr lang="en-US" b="0" i="1" smtClean="0">
                        <a:latin typeface="Cambria Math"/>
                      </a:rPr>
                      <m:t> </m:t>
                    </m:r>
                  </m:oMath>
                </a14:m>
                <a:r>
                  <a:rPr lang="en-US" dirty="0" smtClean="0"/>
                  <a:t>= family of all graphs,</a:t>
                </a:r>
                <a:r>
                  <a:rPr lang="en-US" b="0" dirty="0" smtClean="0"/>
                  <a:t> </a:t>
                </a:r>
              </a:p>
              <a:p>
                <a:pPr marL="0" indent="0">
                  <a:buNone/>
                </a:pPr>
                <a:r>
                  <a:rPr lang="en-US" dirty="0"/>
                  <a:t> </a:t>
                </a:r>
                <a:r>
                  <a:rPr lang="en-US" dirty="0" smtClean="0"/>
                  <a:t>     </a:t>
                </a:r>
                <a14:m>
                  <m:oMath xmlns:m="http://schemas.openxmlformats.org/officeDocument/2006/math">
                    <m:sSub>
                      <m:sSubPr>
                        <m:ctrlPr>
                          <a:rPr lang="en-US" b="0" i="1" dirty="0" smtClean="0">
                            <a:latin typeface="Cambria Math" panose="02040503050406030204" pitchFamily="18" charset="0"/>
                          </a:rPr>
                        </m:ctrlPr>
                      </m:sSubPr>
                      <m:e>
                        <m:r>
                          <a:rPr lang="en-US" b="1" i="1">
                            <a:latin typeface="Cambria Math"/>
                          </a:rPr>
                          <m:t>𝓖</m:t>
                        </m:r>
                      </m:e>
                      <m:sub>
                        <m:r>
                          <a:rPr lang="en-US" b="0" i="1" dirty="0" smtClean="0">
                            <a:latin typeface="Cambria Math"/>
                          </a:rPr>
                          <m:t>𝑑</m:t>
                        </m:r>
                      </m:sub>
                    </m:sSub>
                  </m:oMath>
                </a14:m>
                <a:r>
                  <a:rPr lang="en-US" dirty="0" smtClean="0"/>
                  <a:t> = family of graphs of degree  </a:t>
                </a:r>
                <a14:m>
                  <m:oMath xmlns:m="http://schemas.openxmlformats.org/officeDocument/2006/math">
                    <m:r>
                      <a:rPr lang="en-US" b="0" i="1" dirty="0" smtClean="0">
                        <a:latin typeface="Cambria Math"/>
                      </a:rPr>
                      <m:t>≤</m:t>
                    </m:r>
                    <m:r>
                      <a:rPr lang="en-US" i="1" dirty="0" smtClean="0">
                        <a:latin typeface="Cambria Math"/>
                      </a:rPr>
                      <m:t>𝑑</m:t>
                    </m:r>
                  </m:oMath>
                </a14:m>
                <a:r>
                  <a:rPr lang="en-US" dirty="0" smtClean="0"/>
                  <a:t>.</a:t>
                </a:r>
              </a:p>
              <a:p>
                <a:pPr marL="0" indent="0">
                  <a:buNone/>
                </a:pPr>
                <a:r>
                  <a:rPr lang="en-US" b="1" dirty="0" smtClean="0">
                    <a:solidFill>
                      <a:srgbClr val="00B050"/>
                    </a:solidFill>
                  </a:rPr>
                  <a:t>Notation. </a:t>
                </a:r>
                <a14:m>
                  <m:oMath xmlns:m="http://schemas.openxmlformats.org/officeDocument/2006/math">
                    <m:r>
                      <a:rPr lang="en-US" sz="2800" b="1" i="1" smtClean="0">
                        <a:solidFill>
                          <a:srgbClr val="FF0000"/>
                        </a:solidFill>
                        <a:latin typeface="Cambria Math"/>
                      </a:rPr>
                      <m:t>𝝏</m:t>
                    </m:r>
                    <m:r>
                      <a:rPr lang="en-US" sz="2800" b="1" i="1" smtClean="0">
                        <a:solidFill>
                          <a:srgbClr val="FF0000"/>
                        </a:solidFill>
                        <a:latin typeface="Cambria Math"/>
                      </a:rPr>
                      <m:t>𝒇</m:t>
                    </m:r>
                  </m:oMath>
                </a14:m>
                <a:r>
                  <a:rPr lang="en-US" b="1" dirty="0" smtClean="0">
                    <a:solidFill>
                      <a:srgbClr val="00B050"/>
                    </a:solidFill>
                  </a:rPr>
                  <a:t> </a:t>
                </a:r>
                <a:r>
                  <a:rPr lang="en-US" b="1" dirty="0" smtClean="0"/>
                  <a:t>= </a:t>
                </a:r>
                <a:r>
                  <a:rPr lang="en-US" sz="2200" b="1" dirty="0" smtClean="0">
                    <a:solidFill>
                      <a:srgbClr val="00B050"/>
                    </a:solidFill>
                  </a:rPr>
                  <a:t> </a:t>
                </a:r>
                <a:r>
                  <a:rPr lang="en-US" sz="2200" b="1" dirty="0" smtClean="0">
                    <a:solidFill>
                      <a:srgbClr val="0033CC"/>
                    </a:solidFill>
                  </a:rPr>
                  <a:t>global sensitivity of </a:t>
                </a:r>
                <a14:m>
                  <m:oMath xmlns:m="http://schemas.openxmlformats.org/officeDocument/2006/math">
                    <m:r>
                      <a:rPr lang="en-US" sz="2200" b="1" i="1" dirty="0" smtClean="0">
                        <a:solidFill>
                          <a:srgbClr val="0033CC"/>
                        </a:solidFill>
                        <a:latin typeface="Cambria Math"/>
                      </a:rPr>
                      <m:t>𝒇</m:t>
                    </m:r>
                  </m:oMath>
                </a14:m>
                <a:r>
                  <a:rPr lang="en-US" sz="2200" b="1" dirty="0" smtClean="0">
                    <a:solidFill>
                      <a:srgbClr val="0033CC"/>
                    </a:solidFill>
                  </a:rPr>
                  <a:t> </a:t>
                </a:r>
                <a:r>
                  <a:rPr lang="en-US" sz="2200" dirty="0"/>
                  <a:t>over</a:t>
                </a:r>
                <a14:m>
                  <m:oMath xmlns:m="http://schemas.openxmlformats.org/officeDocument/2006/math">
                    <m:r>
                      <a:rPr lang="en-US" sz="2200" b="0" i="0" smtClean="0">
                        <a:latin typeface="Cambria Math"/>
                      </a:rPr>
                      <m:t> </m:t>
                    </m:r>
                    <m:r>
                      <a:rPr lang="en-US" sz="2200" b="1" i="1">
                        <a:latin typeface="Cambria Math"/>
                      </a:rPr>
                      <m:t>𝓖</m:t>
                    </m:r>
                  </m:oMath>
                </a14:m>
                <a:r>
                  <a:rPr lang="en-US" sz="2200" dirty="0" smtClean="0"/>
                  <a:t>.</a:t>
                </a:r>
              </a:p>
              <a:p>
                <a:pPr marL="0" indent="0">
                  <a:buNone/>
                </a:pPr>
                <a:r>
                  <a:rPr lang="en-US" sz="2800" b="1" dirty="0" smtClean="0">
                    <a:solidFill>
                      <a:srgbClr val="FF0000"/>
                    </a:solidFill>
                  </a:rPr>
                  <a:t>             </a:t>
                </a:r>
                <a14:m>
                  <m:oMath xmlns:m="http://schemas.openxmlformats.org/officeDocument/2006/math">
                    <m:sSub>
                      <m:sSubPr>
                        <m:ctrlPr>
                          <a:rPr lang="en-US" sz="2800" b="1" i="1" smtClean="0">
                            <a:solidFill>
                              <a:srgbClr val="FF0000"/>
                            </a:solidFill>
                            <a:latin typeface="Cambria Math" panose="02040503050406030204" pitchFamily="18" charset="0"/>
                          </a:rPr>
                        </m:ctrlPr>
                      </m:sSubPr>
                      <m:e>
                        <m:r>
                          <a:rPr lang="en-US" sz="2800" b="1" i="1" smtClean="0">
                            <a:solidFill>
                              <a:srgbClr val="FF0000"/>
                            </a:solidFill>
                            <a:latin typeface="Cambria Math"/>
                          </a:rPr>
                          <m:t>𝝏</m:t>
                        </m:r>
                      </m:e>
                      <m:sub>
                        <m:r>
                          <a:rPr lang="en-US" sz="2800" b="1" i="1" smtClean="0">
                            <a:solidFill>
                              <a:srgbClr val="FF0000"/>
                            </a:solidFill>
                            <a:latin typeface="Cambria Math"/>
                          </a:rPr>
                          <m:t>𝒅</m:t>
                        </m:r>
                      </m:sub>
                    </m:sSub>
                    <m:r>
                      <a:rPr lang="en-US" sz="2800" b="1" i="1">
                        <a:solidFill>
                          <a:srgbClr val="FF0000"/>
                        </a:solidFill>
                        <a:latin typeface="Cambria Math"/>
                      </a:rPr>
                      <m:t>𝒇</m:t>
                    </m:r>
                  </m:oMath>
                </a14:m>
                <a:r>
                  <a:rPr lang="en-US" b="1" dirty="0">
                    <a:solidFill>
                      <a:srgbClr val="00B050"/>
                    </a:solidFill>
                  </a:rPr>
                  <a:t> </a:t>
                </a:r>
                <a:r>
                  <a:rPr lang="en-US" b="1" dirty="0"/>
                  <a:t>=</a:t>
                </a:r>
                <a:r>
                  <a:rPr lang="en-US" b="1" dirty="0">
                    <a:solidFill>
                      <a:srgbClr val="00B050"/>
                    </a:solidFill>
                  </a:rPr>
                  <a:t> </a:t>
                </a:r>
                <a:r>
                  <a:rPr lang="en-US" b="1" dirty="0" smtClean="0">
                    <a:solidFill>
                      <a:srgbClr val="00B050"/>
                    </a:solidFill>
                  </a:rPr>
                  <a:t> </a:t>
                </a:r>
                <a:r>
                  <a:rPr lang="en-US" sz="2200" b="1" dirty="0" smtClean="0">
                    <a:solidFill>
                      <a:srgbClr val="0033CC"/>
                    </a:solidFill>
                  </a:rPr>
                  <a:t>global sensitivity of </a:t>
                </a:r>
                <a14:m>
                  <m:oMath xmlns:m="http://schemas.openxmlformats.org/officeDocument/2006/math">
                    <m:r>
                      <a:rPr lang="en-US" sz="2200" b="1" i="1" dirty="0">
                        <a:solidFill>
                          <a:srgbClr val="0033CC"/>
                        </a:solidFill>
                        <a:latin typeface="Cambria Math"/>
                      </a:rPr>
                      <m:t>𝒇</m:t>
                    </m:r>
                    <m:r>
                      <a:rPr lang="en-US" sz="2200" b="1" i="1" dirty="0">
                        <a:solidFill>
                          <a:srgbClr val="0033CC"/>
                        </a:solidFill>
                        <a:latin typeface="Cambria Math"/>
                      </a:rPr>
                      <m:t> </m:t>
                    </m:r>
                  </m:oMath>
                </a14:m>
                <a:r>
                  <a:rPr lang="en-US" sz="2200" dirty="0" smtClean="0"/>
                  <a:t>over </a:t>
                </a:r>
                <a14:m>
                  <m:oMath xmlns:m="http://schemas.openxmlformats.org/officeDocument/2006/math">
                    <m:sSub>
                      <m:sSubPr>
                        <m:ctrlPr>
                          <a:rPr lang="en-US" sz="2200" i="1" dirty="0">
                            <a:latin typeface="Cambria Math" panose="02040503050406030204" pitchFamily="18" charset="0"/>
                          </a:rPr>
                        </m:ctrlPr>
                      </m:sSubPr>
                      <m:e>
                        <m:r>
                          <a:rPr lang="en-US" sz="2200" b="1" i="1">
                            <a:latin typeface="Cambria Math"/>
                          </a:rPr>
                          <m:t>𝓖</m:t>
                        </m:r>
                      </m:e>
                      <m:sub>
                        <m:r>
                          <a:rPr lang="en-US" sz="2200" i="1" dirty="0">
                            <a:latin typeface="Cambria Math"/>
                          </a:rPr>
                          <m:t>𝑑</m:t>
                        </m:r>
                      </m:sub>
                    </m:sSub>
                  </m:oMath>
                </a14:m>
                <a:r>
                  <a:rPr lang="en-US" sz="2200" dirty="0"/>
                  <a:t>.</a:t>
                </a:r>
                <a:endParaRPr lang="en-US" sz="2200" dirty="0" smtClean="0"/>
              </a:p>
              <a:p>
                <a:pPr marL="0" indent="0">
                  <a:buNone/>
                </a:pPr>
                <a:r>
                  <a:rPr lang="en-US" b="1" dirty="0" smtClean="0">
                    <a:solidFill>
                      <a:srgbClr val="00B050"/>
                    </a:solidFill>
                  </a:rPr>
                  <a:t>Observation. </a:t>
                </a:r>
                <a14:m>
                  <m:oMath xmlns:m="http://schemas.openxmlformats.org/officeDocument/2006/math">
                    <m:sSub>
                      <m:sSubPr>
                        <m:ctrlPr>
                          <a:rPr lang="en-US" b="1" i="1" smtClean="0">
                            <a:solidFill>
                              <a:srgbClr val="3333CC"/>
                            </a:solidFill>
                            <a:latin typeface="Cambria Math" panose="02040503050406030204" pitchFamily="18" charset="0"/>
                          </a:rPr>
                        </m:ctrlPr>
                      </m:sSubPr>
                      <m:e>
                        <m:r>
                          <a:rPr lang="en-US" b="1" i="1" smtClean="0">
                            <a:solidFill>
                              <a:srgbClr val="3333CC"/>
                            </a:solidFill>
                            <a:latin typeface="Cambria Math"/>
                          </a:rPr>
                          <m:t>𝝏</m:t>
                        </m:r>
                      </m:e>
                      <m:sub>
                        <m:r>
                          <a:rPr lang="en-US" b="1" i="1">
                            <a:solidFill>
                              <a:srgbClr val="3333CC"/>
                            </a:solidFill>
                            <a:latin typeface="Cambria Math"/>
                          </a:rPr>
                          <m:t>𝒅</m:t>
                        </m:r>
                      </m:sub>
                    </m:sSub>
                    <m:r>
                      <a:rPr lang="en-US" b="1" i="1">
                        <a:solidFill>
                          <a:srgbClr val="3333CC"/>
                        </a:solidFill>
                        <a:latin typeface="Cambria Math"/>
                      </a:rPr>
                      <m:t>𝒇</m:t>
                    </m:r>
                  </m:oMath>
                </a14:m>
                <a:r>
                  <a:rPr lang="en-US" dirty="0" smtClean="0"/>
                  <a:t> is low for many useful </a:t>
                </a:r>
                <a14:m>
                  <m:oMath xmlns:m="http://schemas.openxmlformats.org/officeDocument/2006/math">
                    <m:r>
                      <a:rPr lang="en-US" i="1" dirty="0" smtClean="0">
                        <a:latin typeface="Cambria Math"/>
                      </a:rPr>
                      <m:t>𝑓</m:t>
                    </m:r>
                  </m:oMath>
                </a14:m>
                <a:r>
                  <a:rPr lang="en-US" dirty="0" smtClean="0"/>
                  <a:t>.</a:t>
                </a:r>
                <a:endParaRPr lang="en-US" b="1" dirty="0" smtClean="0">
                  <a:solidFill>
                    <a:srgbClr val="00B050"/>
                  </a:solidFill>
                </a:endParaRPr>
              </a:p>
              <a:p>
                <a:pPr marL="0" indent="0">
                  <a:buNone/>
                </a:pPr>
                <a:r>
                  <a:rPr lang="en-US" b="1" dirty="0" smtClean="0">
                    <a:solidFill>
                      <a:srgbClr val="00B050"/>
                    </a:solidFill>
                  </a:rPr>
                  <a:t>Examples</a:t>
                </a:r>
                <a:r>
                  <a:rPr lang="en-US" b="1" dirty="0">
                    <a:solidFill>
                      <a:srgbClr val="00B050"/>
                    </a:solidFill>
                  </a:rPr>
                  <a:t>: </a:t>
                </a:r>
              </a:p>
              <a:p>
                <a:pPr>
                  <a:buFont typeface="Wingdings" pitchFamily="2" charset="2"/>
                  <a:buChar char="Ø"/>
                </a:pPr>
                <a:r>
                  <a:rPr lang="en-US" b="1" dirty="0" smtClean="0">
                    <a:solidFill>
                      <a:srgbClr val="3333CC"/>
                    </a:solidFill>
                  </a:rPr>
                  <a:t>  </a:t>
                </a:r>
                <a14:m>
                  <m:oMath xmlns:m="http://schemas.openxmlformats.org/officeDocument/2006/math">
                    <m:sSub>
                      <m:sSubPr>
                        <m:ctrlPr>
                          <a:rPr lang="en-US" b="1" i="1">
                            <a:solidFill>
                              <a:srgbClr val="3333CC"/>
                            </a:solidFill>
                            <a:latin typeface="Cambria Math" panose="02040503050406030204" pitchFamily="18" charset="0"/>
                          </a:rPr>
                        </m:ctrlPr>
                      </m:sSubPr>
                      <m:e>
                        <m:r>
                          <a:rPr lang="en-US" b="1" i="1" smtClean="0">
                            <a:solidFill>
                              <a:srgbClr val="3333CC"/>
                            </a:solidFill>
                            <a:latin typeface="Cambria Math"/>
                          </a:rPr>
                          <m:t>𝝏</m:t>
                        </m:r>
                      </m:e>
                      <m:sub>
                        <m:r>
                          <a:rPr lang="en-US" b="1" i="1">
                            <a:solidFill>
                              <a:srgbClr val="3333CC"/>
                            </a:solidFill>
                            <a:latin typeface="Cambria Math"/>
                          </a:rPr>
                          <m:t>𝒅</m:t>
                        </m:r>
                      </m:sub>
                    </m:sSub>
                    <m:sSub>
                      <m:sSubPr>
                        <m:ctrlPr>
                          <a:rPr lang="en-US" b="1" i="1" smtClean="0">
                            <a:solidFill>
                              <a:srgbClr val="3333CC"/>
                            </a:solidFill>
                            <a:latin typeface="Cambria Math" panose="02040503050406030204" pitchFamily="18" charset="0"/>
                          </a:rPr>
                        </m:ctrlPr>
                      </m:sSubPr>
                      <m:e>
                        <m:r>
                          <a:rPr lang="en-US" b="1" i="1">
                            <a:solidFill>
                              <a:srgbClr val="3333CC"/>
                            </a:solidFill>
                            <a:latin typeface="Cambria Math"/>
                          </a:rPr>
                          <m:t>𝒇</m:t>
                        </m:r>
                      </m:e>
                      <m:sub>
                        <m:r>
                          <a:rPr lang="en-US" b="1" i="1" smtClean="0">
                            <a:solidFill>
                              <a:srgbClr val="3333CC"/>
                            </a:solidFill>
                            <a:latin typeface="Cambria Math"/>
                          </a:rPr>
                          <m:t>−</m:t>
                        </m:r>
                      </m:sub>
                    </m:sSub>
                  </m:oMath>
                </a14:m>
                <a:r>
                  <a:rPr lang="en-US" dirty="0"/>
                  <a:t> </a:t>
                </a:r>
                <a:r>
                  <a:rPr lang="en-US" b="1" dirty="0"/>
                  <a:t>=</a:t>
                </a:r>
                <a:r>
                  <a:rPr lang="en-US" b="1" dirty="0" smtClean="0"/>
                  <a:t> </a:t>
                </a:r>
                <a14:m>
                  <m:oMath xmlns:m="http://schemas.openxmlformats.org/officeDocument/2006/math">
                    <m:r>
                      <a:rPr lang="en-US" b="1" i="1" dirty="0" smtClean="0">
                        <a:latin typeface="Cambria Math"/>
                      </a:rPr>
                      <m:t>𝒅</m:t>
                    </m:r>
                  </m:oMath>
                </a14:m>
                <a:r>
                  <a:rPr lang="en-US" b="1" dirty="0" smtClean="0">
                    <a:solidFill>
                      <a:srgbClr val="FF0000"/>
                    </a:solidFill>
                  </a:rPr>
                  <a:t>    </a:t>
                </a:r>
                <a:r>
                  <a:rPr lang="en-US" b="1" dirty="0" smtClean="0"/>
                  <a:t>(compare to</a:t>
                </a:r>
                <a:r>
                  <a:rPr lang="en-US" b="1" dirty="0" smtClean="0">
                    <a:solidFill>
                      <a:srgbClr val="990033"/>
                    </a:solidFill>
                  </a:rPr>
                  <a:t> </a:t>
                </a:r>
                <a14:m>
                  <m:oMath xmlns:m="http://schemas.openxmlformats.org/officeDocument/2006/math">
                    <m:r>
                      <a:rPr lang="en-US" b="1" i="1" smtClean="0">
                        <a:solidFill>
                          <a:srgbClr val="3333CC"/>
                        </a:solidFill>
                        <a:latin typeface="Cambria Math"/>
                      </a:rPr>
                      <m:t>𝝏</m:t>
                    </m:r>
                    <m:sSub>
                      <m:sSubPr>
                        <m:ctrlPr>
                          <a:rPr lang="en-US" b="1" i="1">
                            <a:solidFill>
                              <a:srgbClr val="3333CC"/>
                            </a:solidFill>
                            <a:latin typeface="Cambria Math" panose="02040503050406030204" pitchFamily="18" charset="0"/>
                          </a:rPr>
                        </m:ctrlPr>
                      </m:sSubPr>
                      <m:e>
                        <m:r>
                          <a:rPr lang="en-US" b="1" i="1">
                            <a:solidFill>
                              <a:srgbClr val="3333CC"/>
                            </a:solidFill>
                            <a:latin typeface="Cambria Math"/>
                          </a:rPr>
                          <m:t>𝒇</m:t>
                        </m:r>
                      </m:e>
                      <m:sub>
                        <m:r>
                          <a:rPr lang="en-US" b="1" i="1">
                            <a:solidFill>
                              <a:srgbClr val="3333CC"/>
                            </a:solidFill>
                            <a:latin typeface="Cambria Math"/>
                          </a:rPr>
                          <m:t>−</m:t>
                        </m:r>
                      </m:sub>
                    </m:sSub>
                    <m:r>
                      <a:rPr lang="en-US" b="1" i="1">
                        <a:solidFill>
                          <a:srgbClr val="3333CC"/>
                        </a:solidFill>
                        <a:latin typeface="Cambria Math"/>
                      </a:rPr>
                      <m:t> </m:t>
                    </m:r>
                  </m:oMath>
                </a14:m>
                <a:r>
                  <a:rPr lang="en-US" b="1" dirty="0" smtClean="0">
                    <a:solidFill>
                      <a:schemeClr val="tx1"/>
                    </a:solidFill>
                  </a:rPr>
                  <a:t>=  </a:t>
                </a:r>
                <a14:m>
                  <m:oMath xmlns:m="http://schemas.openxmlformats.org/officeDocument/2006/math">
                    <m:r>
                      <a:rPr lang="en-US" b="1" i="1" dirty="0" smtClean="0">
                        <a:solidFill>
                          <a:schemeClr val="tx1"/>
                        </a:solidFill>
                        <a:latin typeface="Cambria Math"/>
                      </a:rPr>
                      <m:t>𝒏</m:t>
                    </m:r>
                  </m:oMath>
                </a14:m>
                <a:r>
                  <a:rPr lang="en-US" b="1" dirty="0" smtClean="0">
                    <a:solidFill>
                      <a:schemeClr val="tx1"/>
                    </a:solidFill>
                  </a:rPr>
                  <a:t>)</a:t>
                </a:r>
                <a:endParaRPr lang="en-US" b="1" dirty="0">
                  <a:solidFill>
                    <a:schemeClr val="tx1"/>
                  </a:solidFill>
                </a:endParaRPr>
              </a:p>
              <a:p>
                <a:pPr>
                  <a:buFont typeface="Wingdings" pitchFamily="2" charset="2"/>
                  <a:buChar char="Ø"/>
                </a:pPr>
                <a:r>
                  <a:rPr lang="en-US" b="1" dirty="0" smtClean="0">
                    <a:solidFill>
                      <a:srgbClr val="3333CC"/>
                    </a:solidFill>
                  </a:rPr>
                  <a:t>  </a:t>
                </a:r>
                <a14:m>
                  <m:oMath xmlns:m="http://schemas.openxmlformats.org/officeDocument/2006/math">
                    <m:sSub>
                      <m:sSubPr>
                        <m:ctrlPr>
                          <a:rPr lang="en-US" b="1" i="1">
                            <a:solidFill>
                              <a:srgbClr val="3333CC"/>
                            </a:solidFill>
                            <a:latin typeface="Cambria Math" panose="02040503050406030204" pitchFamily="18" charset="0"/>
                          </a:rPr>
                        </m:ctrlPr>
                      </m:sSubPr>
                      <m:e>
                        <m:r>
                          <a:rPr lang="en-US" b="1" i="1" smtClean="0">
                            <a:solidFill>
                              <a:srgbClr val="3333CC"/>
                            </a:solidFill>
                            <a:latin typeface="Cambria Math"/>
                          </a:rPr>
                          <m:t>𝝏</m:t>
                        </m:r>
                      </m:e>
                      <m:sub>
                        <m:r>
                          <a:rPr lang="en-US" b="1" i="1">
                            <a:solidFill>
                              <a:srgbClr val="3333CC"/>
                            </a:solidFill>
                            <a:latin typeface="Cambria Math"/>
                          </a:rPr>
                          <m:t>𝒅</m:t>
                        </m:r>
                      </m:sub>
                    </m:sSub>
                    <m:sSub>
                      <m:sSubPr>
                        <m:ctrlPr>
                          <a:rPr lang="en-US" b="1" i="1">
                            <a:solidFill>
                              <a:srgbClr val="3333CC"/>
                            </a:solidFill>
                            <a:latin typeface="Cambria Math" panose="02040503050406030204" pitchFamily="18" charset="0"/>
                          </a:rPr>
                        </m:ctrlPr>
                      </m:sSubPr>
                      <m:e>
                        <m:r>
                          <a:rPr lang="en-US" b="1" i="1">
                            <a:solidFill>
                              <a:srgbClr val="3333CC"/>
                            </a:solidFill>
                            <a:latin typeface="Cambria Math"/>
                          </a:rPr>
                          <m:t>𝒇</m:t>
                        </m:r>
                      </m:e>
                      <m:sub>
                        <m:r>
                          <a:rPr lang="en-US" b="1" i="1" dirty="0" smtClean="0">
                            <a:solidFill>
                              <a:srgbClr val="3333CC"/>
                            </a:solidFill>
                            <a:latin typeface="Cambria Math"/>
                          </a:rPr>
                          <m:t>△</m:t>
                        </m:r>
                      </m:sub>
                    </m:sSub>
                  </m:oMath>
                </a14:m>
                <a:r>
                  <a:rPr lang="en-US" b="1" dirty="0" smtClean="0">
                    <a:solidFill>
                      <a:srgbClr val="FF0000"/>
                    </a:solidFill>
                  </a:rPr>
                  <a:t> </a:t>
                </a:r>
                <a:r>
                  <a:rPr lang="en-US" b="1" dirty="0" smtClean="0">
                    <a:solidFill>
                      <a:schemeClr val="tx1"/>
                    </a:solidFill>
                  </a:rPr>
                  <a:t>= </a:t>
                </a:r>
                <a14:m>
                  <m:oMath xmlns:m="http://schemas.openxmlformats.org/officeDocument/2006/math">
                    <m:d>
                      <m:dPr>
                        <m:ctrlPr>
                          <a:rPr lang="en-US" b="1" i="1">
                            <a:solidFill>
                              <a:schemeClr val="tx1"/>
                            </a:solidFill>
                            <a:latin typeface="Cambria Math" panose="02040503050406030204" pitchFamily="18" charset="0"/>
                          </a:rPr>
                        </m:ctrlPr>
                      </m:dPr>
                      <m:e>
                        <m:f>
                          <m:fPr>
                            <m:type m:val="noBar"/>
                            <m:ctrlPr>
                              <a:rPr lang="en-US" b="1" i="1">
                                <a:solidFill>
                                  <a:schemeClr val="tx1"/>
                                </a:solidFill>
                                <a:latin typeface="Cambria Math" panose="02040503050406030204" pitchFamily="18" charset="0"/>
                              </a:rPr>
                            </m:ctrlPr>
                          </m:fPr>
                          <m:num>
                            <m:r>
                              <a:rPr lang="en-US" b="1" i="1">
                                <a:solidFill>
                                  <a:schemeClr val="tx1"/>
                                </a:solidFill>
                                <a:latin typeface="Cambria Math"/>
                              </a:rPr>
                              <m:t>𝒅</m:t>
                            </m:r>
                          </m:num>
                          <m:den>
                            <m:r>
                              <a:rPr lang="en-US" b="1" i="1">
                                <a:solidFill>
                                  <a:schemeClr val="tx1"/>
                                </a:solidFill>
                                <a:latin typeface="Cambria Math"/>
                              </a:rPr>
                              <m:t>𝟐</m:t>
                            </m:r>
                          </m:den>
                        </m:f>
                      </m:e>
                    </m:d>
                    <m:r>
                      <a:rPr lang="en-US" i="1">
                        <a:latin typeface="Cambria Math"/>
                      </a:rPr>
                      <m:t> </m:t>
                    </m:r>
                  </m:oMath>
                </a14:m>
                <a:r>
                  <a:rPr lang="en-US" b="1" dirty="0" smtClean="0"/>
                  <a:t>(</a:t>
                </a:r>
                <a:r>
                  <a:rPr lang="en-US" b="1" dirty="0"/>
                  <a:t>compare to </a:t>
                </a:r>
                <a14:m>
                  <m:oMath xmlns:m="http://schemas.openxmlformats.org/officeDocument/2006/math">
                    <m:r>
                      <a:rPr lang="en-US" b="1" i="1" smtClean="0">
                        <a:solidFill>
                          <a:srgbClr val="3333CC"/>
                        </a:solidFill>
                        <a:latin typeface="Cambria Math"/>
                      </a:rPr>
                      <m:t>𝝏</m:t>
                    </m:r>
                    <m:sSub>
                      <m:sSubPr>
                        <m:ctrlPr>
                          <a:rPr lang="en-US" b="1" i="1">
                            <a:solidFill>
                              <a:srgbClr val="3333CC"/>
                            </a:solidFill>
                            <a:latin typeface="Cambria Math" panose="02040503050406030204" pitchFamily="18" charset="0"/>
                          </a:rPr>
                        </m:ctrlPr>
                      </m:sSubPr>
                      <m:e>
                        <m:r>
                          <a:rPr lang="en-US" b="1" i="1">
                            <a:solidFill>
                              <a:srgbClr val="3333CC"/>
                            </a:solidFill>
                            <a:latin typeface="Cambria Math"/>
                          </a:rPr>
                          <m:t>𝒇</m:t>
                        </m:r>
                      </m:e>
                      <m:sub>
                        <m:r>
                          <a:rPr lang="en-US" b="1" i="1" dirty="0">
                            <a:solidFill>
                              <a:srgbClr val="3333CC"/>
                            </a:solidFill>
                            <a:latin typeface="Cambria Math"/>
                          </a:rPr>
                          <m:t>△</m:t>
                        </m:r>
                      </m:sub>
                    </m:sSub>
                    <m:r>
                      <a:rPr lang="en-US" b="1" i="1">
                        <a:solidFill>
                          <a:srgbClr val="3333CC"/>
                        </a:solidFill>
                        <a:latin typeface="Cambria Math"/>
                      </a:rPr>
                      <m:t> </m:t>
                    </m:r>
                  </m:oMath>
                </a14:m>
                <a:r>
                  <a:rPr lang="en-US" b="1" dirty="0" smtClean="0">
                    <a:solidFill>
                      <a:schemeClr val="tx1"/>
                    </a:solidFill>
                  </a:rPr>
                  <a:t>= </a:t>
                </a:r>
                <a14:m>
                  <m:oMath xmlns:m="http://schemas.openxmlformats.org/officeDocument/2006/math">
                    <m:d>
                      <m:dPr>
                        <m:ctrlPr>
                          <a:rPr lang="en-US" b="1" i="1">
                            <a:latin typeface="Cambria Math" panose="02040503050406030204" pitchFamily="18" charset="0"/>
                          </a:rPr>
                        </m:ctrlPr>
                      </m:dPr>
                      <m:e>
                        <m:f>
                          <m:fPr>
                            <m:type m:val="noBar"/>
                            <m:ctrlPr>
                              <a:rPr lang="en-US" b="1" i="1">
                                <a:latin typeface="Cambria Math" panose="02040503050406030204" pitchFamily="18" charset="0"/>
                              </a:rPr>
                            </m:ctrlPr>
                          </m:fPr>
                          <m:num>
                            <m:r>
                              <a:rPr lang="en-US" b="1" i="1" smtClean="0">
                                <a:latin typeface="Cambria Math"/>
                              </a:rPr>
                              <m:t>𝒏</m:t>
                            </m:r>
                          </m:num>
                          <m:den>
                            <m:r>
                              <a:rPr lang="en-US" b="1" i="1">
                                <a:latin typeface="Cambria Math"/>
                              </a:rPr>
                              <m:t>𝟐</m:t>
                            </m:r>
                          </m:den>
                        </m:f>
                      </m:e>
                    </m:d>
                  </m:oMath>
                </a14:m>
                <a:r>
                  <a:rPr lang="en-US" b="1" dirty="0" smtClean="0">
                    <a:solidFill>
                      <a:schemeClr val="tx1"/>
                    </a:solidFill>
                  </a:rPr>
                  <a:t>)</a:t>
                </a:r>
              </a:p>
              <a:p>
                <a:pPr marL="0" indent="0">
                  <a:buNone/>
                </a:pPr>
                <a:endParaRPr lang="en-US" b="1" dirty="0">
                  <a:solidFill>
                    <a:srgbClr val="FF0000"/>
                  </a:solidFill>
                </a:endParaRPr>
              </a:p>
              <a:p>
                <a:pPr marL="0" indent="0">
                  <a:buNone/>
                </a:pPr>
                <a:endParaRPr lang="en-US" b="1" dirty="0" smtClean="0">
                  <a:solidFill>
                    <a:srgbClr val="FF0000"/>
                  </a:solidFill>
                </a:endParaRPr>
              </a:p>
              <a:p>
                <a:pPr marL="0" indent="0">
                  <a:buNone/>
                </a:pPr>
                <a:endParaRPr lang="en-US" b="1" dirty="0">
                  <a:solidFill>
                    <a:srgbClr val="FF0000"/>
                  </a:solidFill>
                </a:endParaRPr>
              </a:p>
              <a:p>
                <a:pPr marL="0" indent="0">
                  <a:buNone/>
                </a:pPr>
                <a:r>
                  <a:rPr lang="en-US" b="1" dirty="0" smtClean="0">
                    <a:solidFill>
                      <a:srgbClr val="00B050"/>
                    </a:solidFill>
                  </a:rPr>
                  <a:t>Idea: </a:t>
                </a:r>
                <a:r>
                  <a:rPr lang="en-US" b="1" dirty="0" smtClean="0">
                    <a:solidFill>
                      <a:srgbClr val="FF0000"/>
                    </a:solidFill>
                  </a:rPr>
                  <a:t>``Project’’ on graphs in </a:t>
                </a:r>
                <a14:m>
                  <m:oMath xmlns:m="http://schemas.openxmlformats.org/officeDocument/2006/math">
                    <m:sSub>
                      <m:sSubPr>
                        <m:ctrlPr>
                          <a:rPr lang="en-US" i="1" dirty="0">
                            <a:latin typeface="Cambria Math" panose="02040503050406030204" pitchFamily="18" charset="0"/>
                          </a:rPr>
                        </m:ctrlPr>
                      </m:sSubPr>
                      <m:e>
                        <m:r>
                          <a:rPr lang="en-US" b="1" i="1">
                            <a:latin typeface="Cambria Math"/>
                          </a:rPr>
                          <m:t>𝓖</m:t>
                        </m:r>
                      </m:e>
                      <m:sub>
                        <m:r>
                          <a:rPr lang="en-US" i="1" dirty="0">
                            <a:latin typeface="Cambria Math"/>
                          </a:rPr>
                          <m:t>𝑑</m:t>
                        </m:r>
                      </m:sub>
                    </m:sSub>
                  </m:oMath>
                </a14:m>
                <a:r>
                  <a:rPr lang="en-US" b="1" dirty="0" smtClean="0">
                    <a:solidFill>
                      <a:srgbClr val="FF0000"/>
                    </a:solidFill>
                  </a:rPr>
                  <a:t> for a carefully chosen d &lt;&lt; n.</a:t>
                </a:r>
              </a:p>
              <a:p>
                <a:pPr marL="0" indent="0">
                  <a:buNone/>
                </a:pPr>
                <a:endParaRPr lang="en-US" b="1" dirty="0" smtClean="0">
                  <a:solidFill>
                    <a:srgbClr val="FF0000"/>
                  </a:solidFill>
                </a:endParaRPr>
              </a:p>
              <a:p>
                <a:pPr marL="0" indent="0">
                  <a:buNone/>
                </a:pPr>
                <a:endParaRPr lang="en-US" b="1" dirty="0">
                  <a:solidFill>
                    <a:srgbClr val="FF0000"/>
                  </a:solidFill>
                </a:endParaRPr>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33400" y="1020168"/>
                <a:ext cx="8382000" cy="5257800"/>
              </a:xfrm>
              <a:blipFill rotWithShape="1">
                <a:blip r:embed="rId3"/>
                <a:stretch>
                  <a:fillRect l="-1164" t="-927" b="-7764"/>
                </a:stretch>
              </a:blipFill>
            </p:spPr>
            <p:txBody>
              <a:bodyPr/>
              <a:lstStyle/>
              <a:p>
                <a:r>
                  <a:rPr lang="en-US">
                    <a:noFill/>
                  </a:rPr>
                  <a:t> </a:t>
                </a:r>
              </a:p>
            </p:txBody>
          </p:sp>
        </mc:Fallback>
      </mc:AlternateContent>
      <p:sp>
        <p:nvSpPr>
          <p:cNvPr id="4" name="Slide Number Placeholder 3"/>
          <p:cNvSpPr>
            <a:spLocks noGrp="1"/>
          </p:cNvSpPr>
          <p:nvPr>
            <p:ph type="sldNum" sz="quarter" idx="11"/>
          </p:nvPr>
        </p:nvSpPr>
        <p:spPr/>
        <p:txBody>
          <a:bodyPr/>
          <a:lstStyle/>
          <a:p>
            <a:fld id="{FF308B7C-4F2A-4ED2-93F3-224C3EC9CBD5}" type="slidenum">
              <a:rPr lang="en-US" smtClean="0"/>
              <a:pPr/>
              <a:t>17</a:t>
            </a:fld>
            <a:endParaRPr lang="en-US" dirty="0"/>
          </a:p>
        </p:txBody>
      </p:sp>
      <p:grpSp>
        <p:nvGrpSpPr>
          <p:cNvPr id="10" name="Group 9"/>
          <p:cNvGrpSpPr/>
          <p:nvPr/>
        </p:nvGrpSpPr>
        <p:grpSpPr>
          <a:xfrm>
            <a:off x="6156514" y="1090319"/>
            <a:ext cx="2769118" cy="2826593"/>
            <a:chOff x="1173707" y="2074459"/>
            <a:chExt cx="3343701" cy="2743200"/>
          </a:xfrm>
        </p:grpSpPr>
        <p:sp>
          <p:nvSpPr>
            <p:cNvPr id="5" name="Rectangle 4"/>
            <p:cNvSpPr/>
            <p:nvPr/>
          </p:nvSpPr>
          <p:spPr bwMode="auto">
            <a:xfrm>
              <a:off x="1173707" y="2074459"/>
              <a:ext cx="3343701" cy="2743200"/>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1" u="none" strike="noStrike" cap="none" normalizeH="0" baseline="0" smtClean="0">
                <a:ln>
                  <a:noFill/>
                </a:ln>
                <a:solidFill>
                  <a:schemeClr val="tx1"/>
                </a:solidFill>
                <a:effectLst/>
                <a:latin typeface="Times New Roman" pitchFamily="18" charset="0"/>
              </a:endParaRPr>
            </a:p>
          </p:txBody>
        </p:sp>
        <p:sp>
          <p:nvSpPr>
            <p:cNvPr id="6" name="Oval 5"/>
            <p:cNvSpPr/>
            <p:nvPr/>
          </p:nvSpPr>
          <p:spPr bwMode="auto">
            <a:xfrm>
              <a:off x="1501244" y="3521119"/>
              <a:ext cx="2074459" cy="1037227"/>
            </a:xfrm>
            <a:prstGeom prst="ellipse">
              <a:avLst/>
            </a:prstGeom>
            <a:solidFill>
              <a:schemeClr val="accent5">
                <a:lumMod val="60000"/>
                <a:lumOff val="4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1" u="none" strike="noStrike" cap="none" normalizeH="0" baseline="0" smtClean="0">
                <a:ln>
                  <a:noFill/>
                </a:ln>
                <a:solidFill>
                  <a:schemeClr val="tx1"/>
                </a:solidFill>
                <a:effectLst/>
                <a:latin typeface="Times New Roman" pitchFamily="18" charset="0"/>
              </a:endParaRPr>
            </a:p>
          </p:txBody>
        </p:sp>
        <mc:AlternateContent xmlns:mc="http://schemas.openxmlformats.org/markup-compatibility/2006" xmlns:a14="http://schemas.microsoft.com/office/drawing/2010/main">
          <mc:Choice Requires="a14">
            <p:sp>
              <p:nvSpPr>
                <p:cNvPr id="7" name="Rectangle 6"/>
                <p:cNvSpPr/>
                <p:nvPr/>
              </p:nvSpPr>
              <p:spPr>
                <a:xfrm>
                  <a:off x="1335998" y="2150753"/>
                  <a:ext cx="412292"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1">
                            <a:latin typeface="Cambria Math"/>
                          </a:rPr>
                          <m:t>𝓖</m:t>
                        </m:r>
                      </m:oMath>
                    </m:oMathPara>
                  </a14:m>
                  <a:endParaRPr lang="en-US" dirty="0"/>
                </a:p>
              </p:txBody>
            </p:sp>
          </mc:Choice>
          <mc:Fallback xmlns="">
            <p:sp>
              <p:nvSpPr>
                <p:cNvPr id="7" name="Rectangle 6"/>
                <p:cNvSpPr>
                  <a:spLocks noRot="1" noChangeAspect="1" noMove="1" noResize="1" noEditPoints="1" noAdjustHandles="1" noChangeArrowheads="1" noChangeShapeType="1" noTextEdit="1"/>
                </p:cNvSpPr>
                <p:nvPr/>
              </p:nvSpPr>
              <p:spPr>
                <a:xfrm>
                  <a:off x="1335998" y="2150753"/>
                  <a:ext cx="412292" cy="400110"/>
                </a:xfrm>
                <a:prstGeom prst="rect">
                  <a:avLst/>
                </a:prstGeom>
                <a:blipFill rotWithShape="1">
                  <a:blip r:embed="rId4"/>
                  <a:stretch>
                    <a:fillRect l="-7143" r="-8929" b="-1029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1626509" y="3902838"/>
                  <a:ext cx="409433"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dirty="0">
                                <a:latin typeface="Cambria Math" panose="02040503050406030204" pitchFamily="18" charset="0"/>
                              </a:rPr>
                            </m:ctrlPr>
                          </m:sSubPr>
                          <m:e>
                            <m:r>
                              <a:rPr lang="en-US" b="1">
                                <a:latin typeface="Cambria Math"/>
                              </a:rPr>
                              <m:t>𝓖</m:t>
                            </m:r>
                          </m:e>
                          <m:sub>
                            <m:r>
                              <a:rPr lang="en-US" dirty="0">
                                <a:latin typeface="Cambria Math"/>
                              </a:rPr>
                              <m:t>𝑑</m:t>
                            </m:r>
                          </m:sub>
                        </m:sSub>
                      </m:oMath>
                    </m:oMathPara>
                  </a14:m>
                  <a:endParaRPr lang="en-US" dirty="0"/>
                </a:p>
              </p:txBody>
            </p:sp>
          </mc:Choice>
          <mc:Fallback xmlns="">
            <p:sp>
              <p:nvSpPr>
                <p:cNvPr id="9" name="TextBox 8"/>
                <p:cNvSpPr txBox="1">
                  <a:spLocks noRot="1" noChangeAspect="1" noMove="1" noResize="1" noEditPoints="1" noAdjustHandles="1" noChangeArrowheads="1" noChangeShapeType="1" noTextEdit="1"/>
                </p:cNvSpPr>
                <p:nvPr/>
              </p:nvSpPr>
              <p:spPr>
                <a:xfrm>
                  <a:off x="1626509" y="3902838"/>
                  <a:ext cx="409433" cy="400110"/>
                </a:xfrm>
                <a:prstGeom prst="rect">
                  <a:avLst/>
                </a:prstGeom>
                <a:blipFill rotWithShape="1">
                  <a:blip r:embed="rId5"/>
                  <a:stretch>
                    <a:fillRect l="-5357" r="-32143" b="-10294"/>
                  </a:stretch>
                </a:blipFill>
              </p:spPr>
              <p:txBody>
                <a:bodyPr/>
                <a:lstStyle/>
                <a:p>
                  <a:r>
                    <a:rPr lang="en-US">
                      <a:noFill/>
                    </a:rPr>
                    <a:t> </a:t>
                  </a:r>
                </a:p>
              </p:txBody>
            </p:sp>
          </mc:Fallback>
        </mc:AlternateContent>
      </p:grpSp>
      <p:sp>
        <p:nvSpPr>
          <p:cNvPr id="11" name="AutoShape 4"/>
          <p:cNvSpPr>
            <a:spLocks noChangeArrowheads="1"/>
          </p:cNvSpPr>
          <p:nvPr/>
        </p:nvSpPr>
        <p:spPr bwMode="auto">
          <a:xfrm>
            <a:off x="1309197" y="4927078"/>
            <a:ext cx="5377272" cy="1064536"/>
          </a:xfrm>
          <a:prstGeom prst="irregularSeal1">
            <a:avLst/>
          </a:prstGeom>
          <a:solidFill>
            <a:srgbClr val="FFCC00"/>
          </a:solidFill>
          <a:ln w="9525">
            <a:solidFill>
              <a:schemeClr val="tx1"/>
            </a:solidFill>
            <a:miter lim="800000"/>
            <a:headEnd/>
            <a:tailEnd/>
          </a:ln>
        </p:spPr>
        <p:txBody>
          <a:bodyPr wrap="none" anchor="ctr"/>
          <a:lstStyle/>
          <a:p>
            <a:pPr algn="ctr"/>
            <a:r>
              <a:rPr lang="en-US" sz="2400" dirty="0" smtClean="0">
                <a:solidFill>
                  <a:srgbClr val="3333CC"/>
                </a:solidFill>
              </a:rPr>
              <a:t>Goal: </a:t>
            </a:r>
            <a:r>
              <a:rPr lang="en-US" sz="2400" dirty="0" smtClean="0">
                <a:solidFill>
                  <a:srgbClr val="000000"/>
                </a:solidFill>
              </a:rPr>
              <a:t>privacy for all graphs</a:t>
            </a:r>
            <a:endParaRPr lang="en-US" dirty="0">
              <a:solidFill>
                <a:srgbClr val="000000"/>
              </a:solidFill>
            </a:endParaRPr>
          </a:p>
        </p:txBody>
      </p:sp>
    </p:spTree>
    <p:extLst>
      <p:ext uri="{BB962C8B-B14F-4D97-AF65-F5344CB8AC3E}">
        <p14:creationId xmlns:p14="http://schemas.microsoft.com/office/powerpoint/2010/main" val="36515884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53" presetClass="entr" presetSubtype="16"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p:cTn id="15" dur="500" fill="hold"/>
                                        <p:tgtEl>
                                          <p:spTgt spid="11"/>
                                        </p:tgtEl>
                                        <p:attrNameLst>
                                          <p:attrName>ppt_w</p:attrName>
                                        </p:attrNameLst>
                                      </p:cBhvr>
                                      <p:tavLst>
                                        <p:tav tm="0">
                                          <p:val>
                                            <p:fltVal val="0"/>
                                          </p:val>
                                        </p:tav>
                                        <p:tav tm="100000">
                                          <p:val>
                                            <p:strVal val="#ppt_w"/>
                                          </p:val>
                                        </p:tav>
                                      </p:tavLst>
                                    </p:anim>
                                    <p:anim calcmode="lin" valueType="num">
                                      <p:cBhvr>
                                        <p:cTn id="16" dur="500" fill="hold"/>
                                        <p:tgtEl>
                                          <p:spTgt spid="11"/>
                                        </p:tgtEl>
                                        <p:attrNameLst>
                                          <p:attrName>ppt_h</p:attrName>
                                        </p:attrNameLst>
                                      </p:cBhvr>
                                      <p:tavLst>
                                        <p:tav tm="0">
                                          <p:val>
                                            <p:fltVal val="0"/>
                                          </p:val>
                                        </p:tav>
                                        <p:tav tm="100000">
                                          <p:val>
                                            <p:strVal val="#ppt_h"/>
                                          </p:val>
                                        </p:tav>
                                      </p:tavLst>
                                    </p:anim>
                                    <p:animEffect transition="in" filter="fad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 1: </a:t>
            </a:r>
            <a:r>
              <a:rPr lang="en-US" dirty="0" err="1" smtClean="0"/>
              <a:t>Lipschitz</a:t>
            </a:r>
            <a:r>
              <a:rPr lang="en-US" dirty="0" smtClean="0"/>
              <a:t> extensions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endParaRPr lang="en-US" sz="2400" dirty="0" smtClean="0"/>
              </a:p>
              <a:p>
                <a:pPr marL="0" indent="0">
                  <a:buNone/>
                </a:pPr>
                <a:endParaRPr lang="en-US" sz="2600" dirty="0"/>
              </a:p>
              <a:p>
                <a:endParaRPr lang="en-US" sz="2600" dirty="0" smtClean="0"/>
              </a:p>
              <a:p>
                <a:endParaRPr lang="en-US" sz="2600" dirty="0"/>
              </a:p>
              <a:p>
                <a:endParaRPr lang="en-US" sz="2600" dirty="0" smtClean="0"/>
              </a:p>
              <a:p>
                <a:r>
                  <a:rPr lang="en-US" sz="2600" dirty="0" smtClean="0"/>
                  <a:t>Release </a:t>
                </a:r>
                <a14:m>
                  <m:oMath xmlns:m="http://schemas.openxmlformats.org/officeDocument/2006/math">
                    <m:r>
                      <a:rPr lang="en-US" sz="2600" i="1" dirty="0" smtClean="0">
                        <a:latin typeface="Cambria Math"/>
                      </a:rPr>
                      <m:t>𝑓</m:t>
                    </m:r>
                    <m:r>
                      <a:rPr lang="en-US" sz="2600" b="0" i="1" dirty="0" smtClean="0">
                        <a:latin typeface="Cambria Math"/>
                      </a:rPr>
                      <m:t>′</m:t>
                    </m:r>
                  </m:oMath>
                </a14:m>
                <a:r>
                  <a:rPr lang="en-US" sz="2600" dirty="0"/>
                  <a:t> </a:t>
                </a:r>
                <a:r>
                  <a:rPr lang="en-US" sz="2600" dirty="0" smtClean="0"/>
                  <a:t>via </a:t>
                </a:r>
                <a:r>
                  <a:rPr lang="en-US" sz="2600" dirty="0"/>
                  <a:t>GS</a:t>
                </a:r>
                <a:r>
                  <a:rPr lang="en-US" sz="2600" dirty="0" smtClean="0"/>
                  <a:t> framework</a:t>
                </a:r>
                <a:r>
                  <a:rPr lang="en-US" sz="2000" dirty="0" smtClean="0"/>
                  <a:t> </a:t>
                </a:r>
                <a:r>
                  <a:rPr lang="en-US" sz="2000" dirty="0">
                    <a:solidFill>
                      <a:srgbClr val="C00000"/>
                    </a:solidFill>
                  </a:rPr>
                  <a:t>[DMNS’06</a:t>
                </a:r>
                <a:r>
                  <a:rPr lang="en-US" sz="2000" dirty="0" smtClean="0">
                    <a:solidFill>
                      <a:srgbClr val="C00000"/>
                    </a:solidFill>
                  </a:rPr>
                  <a:t>]</a:t>
                </a:r>
                <a:endParaRPr lang="en-US" sz="2800" dirty="0" smtClean="0"/>
              </a:p>
              <a:p>
                <a:r>
                  <a:rPr lang="en-US" sz="2600" dirty="0" smtClean="0"/>
                  <a:t>Requires designing </a:t>
                </a:r>
                <a:r>
                  <a:rPr lang="en-US" sz="2600" dirty="0" err="1" smtClean="0"/>
                  <a:t>Lipschitz</a:t>
                </a:r>
                <a:r>
                  <a:rPr lang="en-US" sz="2600" dirty="0" smtClean="0"/>
                  <a:t> extension </a:t>
                </a:r>
                <a:r>
                  <a:rPr lang="en-US" sz="2600" dirty="0"/>
                  <a:t>for each </a:t>
                </a:r>
                <a:r>
                  <a:rPr lang="en-US" sz="2600" dirty="0" smtClean="0"/>
                  <a:t>function </a:t>
                </a:r>
                <a14:m>
                  <m:oMath xmlns:m="http://schemas.openxmlformats.org/officeDocument/2006/math">
                    <m:r>
                      <a:rPr lang="en-US" sz="2600" b="0" i="1" smtClean="0">
                        <a:latin typeface="Cambria Math"/>
                      </a:rPr>
                      <m:t>𝑓</m:t>
                    </m:r>
                  </m:oMath>
                </a14:m>
                <a:endParaRPr lang="en-US" sz="2600" dirty="0" smtClean="0"/>
              </a:p>
              <a:p>
                <a:pPr lvl="1"/>
                <a:r>
                  <a:rPr lang="en-US" sz="2200" dirty="0" smtClean="0"/>
                  <a:t>we base ours on maximum flow and linear and convex programs</a:t>
                </a:r>
                <a:endParaRPr lang="en-US" sz="2200" dirty="0"/>
              </a:p>
              <a:p>
                <a:endParaRPr lang="en-US" sz="28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l="-1382"/>
                </a:stretch>
              </a:blipFill>
            </p:spPr>
            <p:txBody>
              <a:bodyPr/>
              <a:lstStyle/>
              <a:p>
                <a:r>
                  <a:rPr lang="en-US">
                    <a:noFill/>
                  </a:rPr>
                  <a:t> </a:t>
                </a:r>
              </a:p>
            </p:txBody>
          </p:sp>
        </mc:Fallback>
      </mc:AlternateContent>
      <p:sp>
        <p:nvSpPr>
          <p:cNvPr id="4" name="Slide Number Placeholder 3"/>
          <p:cNvSpPr>
            <a:spLocks noGrp="1"/>
          </p:cNvSpPr>
          <p:nvPr>
            <p:ph type="sldNum" sz="quarter" idx="11"/>
          </p:nvPr>
        </p:nvSpPr>
        <p:spPr/>
        <p:txBody>
          <a:bodyPr/>
          <a:lstStyle/>
          <a:p>
            <a:fld id="{FF308B7C-4F2A-4ED2-93F3-224C3EC9CBD5}" type="slidenum">
              <a:rPr lang="en-US" smtClean="0"/>
              <a:pPr/>
              <a:t>18</a:t>
            </a:fld>
            <a:endParaRPr lang="en-US"/>
          </a:p>
        </p:txBody>
      </p:sp>
      <p:grpSp>
        <p:nvGrpSpPr>
          <p:cNvPr id="10" name="Group 9"/>
          <p:cNvGrpSpPr/>
          <p:nvPr/>
        </p:nvGrpSpPr>
        <p:grpSpPr>
          <a:xfrm>
            <a:off x="6156514" y="1090319"/>
            <a:ext cx="2769118" cy="2826593"/>
            <a:chOff x="1173707" y="2074459"/>
            <a:chExt cx="3343701" cy="2743200"/>
          </a:xfrm>
        </p:grpSpPr>
        <p:sp>
          <p:nvSpPr>
            <p:cNvPr id="11" name="Rectangle 10"/>
            <p:cNvSpPr/>
            <p:nvPr/>
          </p:nvSpPr>
          <p:spPr bwMode="auto">
            <a:xfrm>
              <a:off x="1173707" y="2074459"/>
              <a:ext cx="3343701" cy="2743200"/>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1" u="none" strike="noStrike" cap="none" normalizeH="0" baseline="0" smtClean="0">
                <a:ln>
                  <a:noFill/>
                </a:ln>
                <a:solidFill>
                  <a:schemeClr val="tx1"/>
                </a:solidFill>
                <a:effectLst/>
                <a:latin typeface="Times New Roman" pitchFamily="18" charset="0"/>
              </a:endParaRPr>
            </a:p>
          </p:txBody>
        </p:sp>
        <p:sp>
          <p:nvSpPr>
            <p:cNvPr id="12" name="Oval 11"/>
            <p:cNvSpPr/>
            <p:nvPr/>
          </p:nvSpPr>
          <p:spPr bwMode="auto">
            <a:xfrm>
              <a:off x="1501244" y="3521119"/>
              <a:ext cx="2074459" cy="1037227"/>
            </a:xfrm>
            <a:prstGeom prst="ellipse">
              <a:avLst/>
            </a:prstGeom>
            <a:solidFill>
              <a:schemeClr val="accent5">
                <a:lumMod val="60000"/>
                <a:lumOff val="4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1" u="none" strike="noStrike" cap="none" normalizeH="0" baseline="0" smtClean="0">
                <a:ln>
                  <a:noFill/>
                </a:ln>
                <a:solidFill>
                  <a:schemeClr val="tx1"/>
                </a:solidFill>
                <a:effectLst/>
                <a:latin typeface="Times New Roman" pitchFamily="18" charset="0"/>
              </a:endParaRPr>
            </a:p>
          </p:txBody>
        </p:sp>
        <mc:AlternateContent xmlns:mc="http://schemas.openxmlformats.org/markup-compatibility/2006" xmlns:a14="http://schemas.microsoft.com/office/drawing/2010/main">
          <mc:Choice Requires="a14">
            <p:sp>
              <p:nvSpPr>
                <p:cNvPr id="13" name="Rectangle 12"/>
                <p:cNvSpPr/>
                <p:nvPr/>
              </p:nvSpPr>
              <p:spPr>
                <a:xfrm>
                  <a:off x="1335998" y="2150753"/>
                  <a:ext cx="412292"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1">
                            <a:latin typeface="Cambria Math"/>
                          </a:rPr>
                          <m:t>𝓖</m:t>
                        </m:r>
                      </m:oMath>
                    </m:oMathPara>
                  </a14:m>
                  <a:endParaRPr lang="en-US" dirty="0"/>
                </a:p>
              </p:txBody>
            </p:sp>
          </mc:Choice>
          <mc:Fallback xmlns="">
            <p:sp>
              <p:nvSpPr>
                <p:cNvPr id="13" name="Rectangle 12"/>
                <p:cNvSpPr>
                  <a:spLocks noRot="1" noChangeAspect="1" noMove="1" noResize="1" noEditPoints="1" noAdjustHandles="1" noChangeArrowheads="1" noChangeShapeType="1" noTextEdit="1"/>
                </p:cNvSpPr>
                <p:nvPr/>
              </p:nvSpPr>
              <p:spPr>
                <a:xfrm>
                  <a:off x="1335998" y="2150753"/>
                  <a:ext cx="412292" cy="400110"/>
                </a:xfrm>
                <a:prstGeom prst="rect">
                  <a:avLst/>
                </a:prstGeom>
                <a:blipFill rotWithShape="1">
                  <a:blip r:embed="rId4"/>
                  <a:stretch>
                    <a:fillRect l="-7143" r="-8929" b="-1029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1626509" y="3902838"/>
                  <a:ext cx="409433"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dirty="0">
                                <a:latin typeface="Cambria Math" panose="02040503050406030204" pitchFamily="18" charset="0"/>
                              </a:rPr>
                            </m:ctrlPr>
                          </m:sSubPr>
                          <m:e>
                            <m:r>
                              <a:rPr lang="en-US" b="1">
                                <a:latin typeface="Cambria Math"/>
                              </a:rPr>
                              <m:t>𝓖</m:t>
                            </m:r>
                          </m:e>
                          <m:sub>
                            <m:r>
                              <a:rPr lang="en-US" dirty="0">
                                <a:latin typeface="Cambria Math"/>
                              </a:rPr>
                              <m:t>𝑑</m:t>
                            </m:r>
                          </m:sub>
                        </m:sSub>
                      </m:oMath>
                    </m:oMathPara>
                  </a14:m>
                  <a:endParaRPr lang="en-US" dirty="0"/>
                </a:p>
              </p:txBody>
            </p:sp>
          </mc:Choice>
          <mc:Fallback xmlns="">
            <p:sp>
              <p:nvSpPr>
                <p:cNvPr id="14" name="TextBox 13"/>
                <p:cNvSpPr txBox="1">
                  <a:spLocks noRot="1" noChangeAspect="1" noMove="1" noResize="1" noEditPoints="1" noAdjustHandles="1" noChangeArrowheads="1" noChangeShapeType="1" noTextEdit="1"/>
                </p:cNvSpPr>
                <p:nvPr/>
              </p:nvSpPr>
              <p:spPr>
                <a:xfrm>
                  <a:off x="1626509" y="3902838"/>
                  <a:ext cx="409433" cy="400110"/>
                </a:xfrm>
                <a:prstGeom prst="rect">
                  <a:avLst/>
                </a:prstGeom>
                <a:blipFill rotWithShape="1">
                  <a:blip r:embed="rId5"/>
                  <a:stretch>
                    <a:fillRect l="-5357" r="-32143" b="-10294"/>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15" name="TextBox 14"/>
              <p:cNvSpPr txBox="1"/>
              <p:nvPr/>
            </p:nvSpPr>
            <p:spPr>
              <a:xfrm>
                <a:off x="7003987" y="2744678"/>
                <a:ext cx="1273921" cy="400110"/>
              </a:xfrm>
              <a:prstGeom prst="rect">
                <a:avLst/>
              </a:prstGeom>
              <a:noFill/>
            </p:spPr>
            <p:txBody>
              <a:bodyPr wrap="square" rtlCol="0">
                <a:spAutoFit/>
              </a:bodyPr>
              <a:lstStyle/>
              <a:p>
                <a:r>
                  <a:rPr lang="en-US" b="1" i="0" dirty="0" smtClean="0">
                    <a:solidFill>
                      <a:srgbClr val="3333CC"/>
                    </a:solidFill>
                  </a:rPr>
                  <a:t>low </a:t>
                </a:r>
                <a14:m>
                  <m:oMath xmlns:m="http://schemas.openxmlformats.org/officeDocument/2006/math">
                    <m:sSub>
                      <m:sSubPr>
                        <m:ctrlPr>
                          <a:rPr lang="en-US" b="1" i="1">
                            <a:solidFill>
                              <a:srgbClr val="3333CC"/>
                            </a:solidFill>
                            <a:latin typeface="Cambria Math" panose="02040503050406030204" pitchFamily="18" charset="0"/>
                          </a:rPr>
                        </m:ctrlPr>
                      </m:sSubPr>
                      <m:e>
                        <m:r>
                          <a:rPr lang="en-US" b="1" i="1" smtClean="0">
                            <a:solidFill>
                              <a:srgbClr val="3333CC"/>
                            </a:solidFill>
                            <a:latin typeface="Cambria Math"/>
                          </a:rPr>
                          <m:t>𝝏</m:t>
                        </m:r>
                      </m:e>
                      <m:sub>
                        <m:r>
                          <a:rPr lang="en-US" b="1">
                            <a:solidFill>
                              <a:srgbClr val="3333CC"/>
                            </a:solidFill>
                            <a:latin typeface="Cambria Math"/>
                          </a:rPr>
                          <m:t>𝒅</m:t>
                        </m:r>
                      </m:sub>
                    </m:sSub>
                    <m:r>
                      <a:rPr lang="en-US" b="1">
                        <a:solidFill>
                          <a:srgbClr val="3333CC"/>
                        </a:solidFill>
                        <a:latin typeface="Cambria Math"/>
                      </a:rPr>
                      <m:t>𝒇</m:t>
                    </m:r>
                  </m:oMath>
                </a14:m>
                <a:endParaRPr lang="en-US" b="1" dirty="0">
                  <a:solidFill>
                    <a:srgbClr val="3333CC"/>
                  </a:solidFill>
                </a:endParaRPr>
              </a:p>
            </p:txBody>
          </p:sp>
        </mc:Choice>
        <mc:Fallback xmlns="">
          <p:sp>
            <p:nvSpPr>
              <p:cNvPr id="15" name="TextBox 14"/>
              <p:cNvSpPr txBox="1">
                <a:spLocks noRot="1" noChangeAspect="1" noMove="1" noResize="1" noEditPoints="1" noAdjustHandles="1" noChangeArrowheads="1" noChangeShapeType="1" noTextEdit="1"/>
              </p:cNvSpPr>
              <p:nvPr/>
            </p:nvSpPr>
            <p:spPr>
              <a:xfrm>
                <a:off x="7003987" y="2744678"/>
                <a:ext cx="1273921" cy="400110"/>
              </a:xfrm>
              <a:prstGeom prst="rect">
                <a:avLst/>
              </a:prstGeom>
              <a:blipFill rotWithShape="1">
                <a:blip r:embed="rId6"/>
                <a:stretch>
                  <a:fillRect l="-5263" t="-7576" b="-257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p:cNvSpPr txBox="1"/>
              <p:nvPr/>
            </p:nvSpPr>
            <p:spPr>
              <a:xfrm>
                <a:off x="7348634" y="1426272"/>
                <a:ext cx="1074222" cy="400110"/>
              </a:xfrm>
              <a:prstGeom prst="rect">
                <a:avLst/>
              </a:prstGeom>
              <a:noFill/>
            </p:spPr>
            <p:txBody>
              <a:bodyPr wrap="square" rtlCol="0">
                <a:spAutoFit/>
              </a:bodyPr>
              <a:lstStyle/>
              <a:p>
                <a:r>
                  <a:rPr lang="en-US" b="1" i="0" dirty="0" smtClean="0">
                    <a:solidFill>
                      <a:srgbClr val="3333CC"/>
                    </a:solidFill>
                  </a:rPr>
                  <a:t>high</a:t>
                </a:r>
                <a:r>
                  <a:rPr lang="en-US" dirty="0" smtClean="0">
                    <a:solidFill>
                      <a:srgbClr val="3333CC"/>
                    </a:solidFill>
                  </a:rPr>
                  <a:t> </a:t>
                </a:r>
                <a14:m>
                  <m:oMath xmlns:m="http://schemas.openxmlformats.org/officeDocument/2006/math">
                    <m:r>
                      <a:rPr lang="en-US" b="1" i="1" smtClean="0">
                        <a:solidFill>
                          <a:srgbClr val="3333CC"/>
                        </a:solidFill>
                        <a:latin typeface="Cambria Math"/>
                      </a:rPr>
                      <m:t>𝝏</m:t>
                    </m:r>
                    <m:r>
                      <a:rPr lang="en-US" b="1">
                        <a:solidFill>
                          <a:srgbClr val="3333CC"/>
                        </a:solidFill>
                        <a:latin typeface="Cambria Math"/>
                      </a:rPr>
                      <m:t>𝒇</m:t>
                    </m:r>
                  </m:oMath>
                </a14:m>
                <a:endParaRPr lang="en-US" b="1" dirty="0">
                  <a:solidFill>
                    <a:srgbClr val="3333CC"/>
                  </a:solidFill>
                </a:endParaRPr>
              </a:p>
            </p:txBody>
          </p:sp>
        </mc:Choice>
        <mc:Fallback xmlns="">
          <p:sp>
            <p:nvSpPr>
              <p:cNvPr id="16" name="TextBox 15"/>
              <p:cNvSpPr txBox="1">
                <a:spLocks noRot="1" noChangeAspect="1" noMove="1" noResize="1" noEditPoints="1" noAdjustHandles="1" noChangeArrowheads="1" noChangeShapeType="1" noTextEdit="1"/>
              </p:cNvSpPr>
              <p:nvPr/>
            </p:nvSpPr>
            <p:spPr>
              <a:xfrm>
                <a:off x="7348634" y="1426272"/>
                <a:ext cx="1074222" cy="400110"/>
              </a:xfrm>
              <a:prstGeom prst="rect">
                <a:avLst/>
              </a:prstGeom>
              <a:blipFill rotWithShape="1">
                <a:blip r:embed="rId7"/>
                <a:stretch>
                  <a:fillRect l="-5650" t="-7576" b="-257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p:cNvSpPr txBox="1"/>
              <p:nvPr/>
            </p:nvSpPr>
            <p:spPr>
              <a:xfrm>
                <a:off x="6846679" y="3088802"/>
                <a:ext cx="1273921"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b="1" i="1" dirty="0" smtClean="0">
                              <a:solidFill>
                                <a:srgbClr val="FF0000"/>
                              </a:solidFill>
                              <a:latin typeface="Cambria Math" panose="02040503050406030204" pitchFamily="18" charset="0"/>
                            </a:rPr>
                          </m:ctrlPr>
                        </m:sSupPr>
                        <m:e>
                          <m:r>
                            <a:rPr lang="en-US" b="1" i="1" dirty="0" smtClean="0">
                              <a:solidFill>
                                <a:srgbClr val="FF0000"/>
                              </a:solidFill>
                              <a:latin typeface="Cambria Math"/>
                            </a:rPr>
                            <m:t>𝒇</m:t>
                          </m:r>
                        </m:e>
                        <m:sup>
                          <m:r>
                            <a:rPr lang="en-US" b="1" i="1" dirty="0" smtClean="0">
                              <a:solidFill>
                                <a:srgbClr val="FF0000"/>
                              </a:solidFill>
                              <a:latin typeface="Cambria Math"/>
                            </a:rPr>
                            <m:t>′</m:t>
                          </m:r>
                        </m:sup>
                      </m:sSup>
                      <m:r>
                        <a:rPr lang="en-US" b="1" i="1" dirty="0" smtClean="0">
                          <a:solidFill>
                            <a:srgbClr val="FF0000"/>
                          </a:solidFill>
                          <a:latin typeface="Cambria Math"/>
                        </a:rPr>
                        <m:t>=</m:t>
                      </m:r>
                      <m:r>
                        <a:rPr lang="en-US" b="1" i="1" dirty="0" smtClean="0">
                          <a:solidFill>
                            <a:srgbClr val="FF0000"/>
                          </a:solidFill>
                          <a:latin typeface="Cambria Math"/>
                        </a:rPr>
                        <m:t>𝒇</m:t>
                      </m:r>
                    </m:oMath>
                  </m:oMathPara>
                </a14:m>
                <a:endParaRPr lang="en-US" b="1" dirty="0">
                  <a:solidFill>
                    <a:srgbClr val="FF0000"/>
                  </a:solidFill>
                </a:endParaRPr>
              </a:p>
            </p:txBody>
          </p:sp>
        </mc:Choice>
        <mc:Fallback xmlns="">
          <p:sp>
            <p:nvSpPr>
              <p:cNvPr id="17" name="TextBox 16"/>
              <p:cNvSpPr txBox="1">
                <a:spLocks noRot="1" noChangeAspect="1" noMove="1" noResize="1" noEditPoints="1" noAdjustHandles="1" noChangeArrowheads="1" noChangeShapeType="1" noTextEdit="1"/>
              </p:cNvSpPr>
              <p:nvPr/>
            </p:nvSpPr>
            <p:spPr>
              <a:xfrm>
                <a:off x="6846679" y="3088802"/>
                <a:ext cx="1273921" cy="400110"/>
              </a:xfrm>
              <a:prstGeom prst="rect">
                <a:avLst/>
              </a:prstGeom>
              <a:blipFill rotWithShape="1">
                <a:blip r:embed="rId8"/>
                <a:stretch>
                  <a:fillRect b="-1692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p:cNvSpPr txBox="1"/>
              <p:nvPr/>
            </p:nvSpPr>
            <p:spPr>
              <a:xfrm>
                <a:off x="7353554" y="1740900"/>
                <a:ext cx="1591754" cy="400110"/>
              </a:xfrm>
              <a:prstGeom prst="rect">
                <a:avLst/>
              </a:prstGeom>
              <a:noFill/>
            </p:spPr>
            <p:txBody>
              <a:bodyPr wrap="square" rtlCol="0">
                <a:spAutoFit/>
              </a:bodyPr>
              <a:lstStyle/>
              <a:p>
                <a14:m>
                  <m:oMath xmlns:m="http://schemas.openxmlformats.org/officeDocument/2006/math">
                    <m:r>
                      <a:rPr lang="en-US" b="1" i="1" smtClean="0">
                        <a:solidFill>
                          <a:srgbClr val="FF0000"/>
                        </a:solidFill>
                        <a:latin typeface="Cambria Math"/>
                      </a:rPr>
                      <m:t>𝝏</m:t>
                    </m:r>
                    <m:r>
                      <a:rPr lang="en-US" b="1">
                        <a:solidFill>
                          <a:srgbClr val="FF0000"/>
                        </a:solidFill>
                        <a:latin typeface="Cambria Math"/>
                      </a:rPr>
                      <m:t>𝒇</m:t>
                    </m:r>
                    <m:r>
                      <a:rPr lang="en-US" b="1">
                        <a:solidFill>
                          <a:srgbClr val="FF0000"/>
                        </a:solidFill>
                        <a:latin typeface="Cambria Math"/>
                      </a:rPr>
                      <m:t>′ </m:t>
                    </m:r>
                  </m:oMath>
                </a14:m>
                <a:r>
                  <a:rPr lang="en-US" b="1" dirty="0">
                    <a:solidFill>
                      <a:srgbClr val="FF0000"/>
                    </a:solidFill>
                  </a:rPr>
                  <a:t>=</a:t>
                </a:r>
                <a:r>
                  <a:rPr lang="en-US" dirty="0">
                    <a:solidFill>
                      <a:srgbClr val="FF0000"/>
                    </a:solidFill>
                  </a:rPr>
                  <a:t> </a:t>
                </a:r>
                <a14:m>
                  <m:oMath xmlns:m="http://schemas.openxmlformats.org/officeDocument/2006/math">
                    <m:sSub>
                      <m:sSubPr>
                        <m:ctrlPr>
                          <a:rPr lang="en-US" b="1" i="1">
                            <a:solidFill>
                              <a:srgbClr val="FF0000"/>
                            </a:solidFill>
                            <a:latin typeface="Cambria Math" panose="02040503050406030204" pitchFamily="18" charset="0"/>
                          </a:rPr>
                        </m:ctrlPr>
                      </m:sSubPr>
                      <m:e>
                        <m:r>
                          <a:rPr lang="en-US" b="1" i="1" smtClean="0">
                            <a:solidFill>
                              <a:srgbClr val="FF0000"/>
                            </a:solidFill>
                            <a:latin typeface="Cambria Math"/>
                          </a:rPr>
                          <m:t>𝝏</m:t>
                        </m:r>
                      </m:e>
                      <m:sub>
                        <m:r>
                          <a:rPr lang="en-US" b="1">
                            <a:solidFill>
                              <a:srgbClr val="FF0000"/>
                            </a:solidFill>
                            <a:latin typeface="Cambria Math"/>
                          </a:rPr>
                          <m:t>𝒅</m:t>
                        </m:r>
                      </m:sub>
                    </m:sSub>
                    <m:r>
                      <a:rPr lang="en-US" b="1">
                        <a:solidFill>
                          <a:srgbClr val="FF0000"/>
                        </a:solidFill>
                        <a:latin typeface="Cambria Math"/>
                      </a:rPr>
                      <m:t>𝒇</m:t>
                    </m:r>
                  </m:oMath>
                </a14:m>
                <a:endParaRPr lang="en-US" b="1" dirty="0">
                  <a:solidFill>
                    <a:srgbClr val="FF0000"/>
                  </a:solidFill>
                </a:endParaRPr>
              </a:p>
            </p:txBody>
          </p:sp>
        </mc:Choice>
        <mc:Fallback xmlns="">
          <p:sp>
            <p:nvSpPr>
              <p:cNvPr id="18" name="TextBox 17"/>
              <p:cNvSpPr txBox="1">
                <a:spLocks noRot="1" noChangeAspect="1" noMove="1" noResize="1" noEditPoints="1" noAdjustHandles="1" noChangeArrowheads="1" noChangeShapeType="1" noTextEdit="1"/>
              </p:cNvSpPr>
              <p:nvPr/>
            </p:nvSpPr>
            <p:spPr>
              <a:xfrm>
                <a:off x="7353554" y="1740900"/>
                <a:ext cx="1591754" cy="400110"/>
              </a:xfrm>
              <a:prstGeom prst="rect">
                <a:avLst/>
              </a:prstGeom>
              <a:blipFill rotWithShape="1">
                <a:blip r:embed="rId9"/>
                <a:stretch>
                  <a:fillRect t="-7692" b="-2769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8" name="Content Placeholder 7"/>
              <p:cNvSpPr txBox="1">
                <a:spLocks/>
              </p:cNvSpPr>
              <p:nvPr/>
            </p:nvSpPr>
            <p:spPr bwMode="auto">
              <a:xfrm>
                <a:off x="533401" y="1095095"/>
                <a:ext cx="5403374" cy="1882769"/>
              </a:xfrm>
              <a:prstGeom prst="roundRect">
                <a:avLst/>
              </a:prstGeom>
              <a:noFill/>
              <a:ln w="19050" cap="flat" cmpd="sng" algn="ctr">
                <a:solidFill>
                  <a:srgbClr val="C00000"/>
                </a:solidFill>
                <a:prstDash val="solid"/>
                <a:round/>
                <a:headEnd type="none" w="sm" len="sm"/>
                <a:tailEnd type="none" w="sm" len="sm"/>
              </a:ln>
              <a:effectLst>
                <a:innerShdw blurRad="63500" dist="50800" dir="2700000">
                  <a:prstClr val="black">
                    <a:alpha val="50000"/>
                  </a:prstClr>
                </a:innerShdw>
              </a:effectLst>
            </p:spPr>
            <p:txBody>
              <a:bodyPr vert="horz" wrap="square" lIns="91440" tIns="45720" rIns="91440" bIns="45720" numCol="1" rtlCol="0" anchor="t" anchorCtr="0" compatLnSpc="1">
                <a:prstTxWarp prst="textNoShape">
                  <a:avLst/>
                </a:prstTxWarp>
              </a:bodyPr>
              <a:lstStyle>
                <a:lvl1pPr marL="342900" indent="-342900" algn="l" rtl="0" fontAlgn="base">
                  <a:spcBef>
                    <a:spcPct val="20000"/>
                  </a:spcBef>
                  <a:spcAft>
                    <a:spcPct val="0"/>
                  </a:spcAft>
                  <a:buChar char="•"/>
                  <a:defRPr sz="2400">
                    <a:solidFill>
                      <a:schemeClr val="tx1"/>
                    </a:solidFill>
                    <a:latin typeface="Calibri" pitchFamily="34" charset="0"/>
                    <a:ea typeface="+mn-ea"/>
                    <a:cs typeface="+mn-cs"/>
                  </a:defRPr>
                </a:lvl1pPr>
                <a:lvl2pPr marL="742950" indent="-285750" algn="l" rtl="0" fontAlgn="base">
                  <a:spcBef>
                    <a:spcPct val="20000"/>
                  </a:spcBef>
                  <a:spcAft>
                    <a:spcPct val="0"/>
                  </a:spcAft>
                  <a:buChar char="–"/>
                  <a:defRPr sz="2000">
                    <a:solidFill>
                      <a:schemeClr val="tx1"/>
                    </a:solidFill>
                    <a:latin typeface="Calibri" pitchFamily="34" charset="0"/>
                  </a:defRPr>
                </a:lvl2pPr>
                <a:lvl3pPr marL="1143000" indent="-228600" algn="l" rtl="0" fontAlgn="base">
                  <a:spcBef>
                    <a:spcPct val="20000"/>
                  </a:spcBef>
                  <a:spcAft>
                    <a:spcPct val="0"/>
                  </a:spcAft>
                  <a:buChar char="•"/>
                  <a:defRPr sz="1800">
                    <a:solidFill>
                      <a:schemeClr val="tx1"/>
                    </a:solidFill>
                    <a:latin typeface="Calibri" pitchFamily="34" charset="0"/>
                  </a:defRPr>
                </a:lvl3pPr>
                <a:lvl4pPr marL="1600200" indent="-228600" algn="l" rtl="0" fontAlgn="base">
                  <a:spcBef>
                    <a:spcPct val="20000"/>
                  </a:spcBef>
                  <a:spcAft>
                    <a:spcPct val="0"/>
                  </a:spcAft>
                  <a:buChar char="–"/>
                  <a:defRPr sz="1600">
                    <a:solidFill>
                      <a:schemeClr val="tx1"/>
                    </a:solidFill>
                    <a:latin typeface="Calibri" pitchFamily="34" charset="0"/>
                  </a:defRPr>
                </a:lvl4pPr>
                <a:lvl5pPr marL="2057400" indent="-228600" algn="l" rtl="0" fontAlgn="base">
                  <a:spcBef>
                    <a:spcPct val="20000"/>
                  </a:spcBef>
                  <a:spcAft>
                    <a:spcPct val="0"/>
                  </a:spcAft>
                  <a:buChar char="•"/>
                  <a:defRPr sz="1600">
                    <a:solidFill>
                      <a:schemeClr val="tx1"/>
                    </a:solidFill>
                    <a:latin typeface="Calibri" pitchFamily="34" charset="0"/>
                  </a:defRPr>
                </a:lvl5pPr>
                <a:lvl6pPr marL="2514600" indent="-228600" algn="l" rtl="0" fontAlgn="base">
                  <a:spcBef>
                    <a:spcPct val="20000"/>
                  </a:spcBef>
                  <a:spcAft>
                    <a:spcPct val="0"/>
                  </a:spcAft>
                  <a:buChar char="•"/>
                  <a:defRPr sz="1400">
                    <a:solidFill>
                      <a:schemeClr val="tx1"/>
                    </a:solidFill>
                    <a:latin typeface="+mn-lt"/>
                  </a:defRPr>
                </a:lvl6pPr>
                <a:lvl7pPr marL="2971800" indent="-228600" algn="l" rtl="0" fontAlgn="base">
                  <a:spcBef>
                    <a:spcPct val="20000"/>
                  </a:spcBef>
                  <a:spcAft>
                    <a:spcPct val="0"/>
                  </a:spcAft>
                  <a:buChar char="•"/>
                  <a:defRPr sz="1400">
                    <a:solidFill>
                      <a:schemeClr val="tx1"/>
                    </a:solidFill>
                    <a:latin typeface="+mn-lt"/>
                  </a:defRPr>
                </a:lvl7pPr>
                <a:lvl8pPr marL="3429000" indent="-228600" algn="l" rtl="0" fontAlgn="base">
                  <a:spcBef>
                    <a:spcPct val="20000"/>
                  </a:spcBef>
                  <a:spcAft>
                    <a:spcPct val="0"/>
                  </a:spcAft>
                  <a:buChar char="•"/>
                  <a:defRPr sz="1400">
                    <a:solidFill>
                      <a:schemeClr val="tx1"/>
                    </a:solidFill>
                    <a:latin typeface="+mn-lt"/>
                  </a:defRPr>
                </a:lvl8pPr>
                <a:lvl9pPr marL="3886200" indent="-228600" algn="l" rtl="0" fontAlgn="base">
                  <a:spcBef>
                    <a:spcPct val="20000"/>
                  </a:spcBef>
                  <a:spcAft>
                    <a:spcPct val="0"/>
                  </a:spcAft>
                  <a:buChar char="•"/>
                  <a:defRPr sz="1400">
                    <a:solidFill>
                      <a:schemeClr val="tx1"/>
                    </a:solidFill>
                    <a:latin typeface="+mn-lt"/>
                  </a:defRPr>
                </a:lvl9pPr>
              </a:lstStyle>
              <a:p>
                <a:pPr marL="0" lvl="0" indent="0">
                  <a:buNone/>
                </a:pPr>
                <a:r>
                  <a:rPr lang="en-US" sz="2600" i="0" kern="0" dirty="0" smtClean="0">
                    <a:solidFill>
                      <a:srgbClr val="000000"/>
                    </a:solidFill>
                  </a:rPr>
                  <a:t>A function </a:t>
                </a:r>
                <a14:m>
                  <m:oMath xmlns:m="http://schemas.openxmlformats.org/officeDocument/2006/math">
                    <m:r>
                      <a:rPr lang="en-US" sz="2600" kern="0">
                        <a:solidFill>
                          <a:srgbClr val="000000"/>
                        </a:solidFill>
                        <a:latin typeface="Cambria Math"/>
                      </a:rPr>
                      <m:t>𝑓</m:t>
                    </m:r>
                    <m:r>
                      <a:rPr lang="en-US" sz="2600" kern="0">
                        <a:solidFill>
                          <a:srgbClr val="000000"/>
                        </a:solidFill>
                        <a:latin typeface="Cambria Math"/>
                      </a:rPr>
                      <m:t>′</m:t>
                    </m:r>
                  </m:oMath>
                </a14:m>
                <a:r>
                  <a:rPr lang="en-US" sz="2600" i="0" kern="0" dirty="0">
                    <a:solidFill>
                      <a:srgbClr val="000000"/>
                    </a:solidFill>
                  </a:rPr>
                  <a:t> is a </a:t>
                </a:r>
                <a:r>
                  <a:rPr lang="en-US" sz="2600" b="1" i="0" kern="0" dirty="0" err="1">
                    <a:solidFill>
                      <a:srgbClr val="FF0000"/>
                    </a:solidFill>
                  </a:rPr>
                  <a:t>Lipschitz</a:t>
                </a:r>
                <a:r>
                  <a:rPr lang="en-US" sz="2600" b="1" i="0" kern="0" dirty="0">
                    <a:solidFill>
                      <a:srgbClr val="FF0000"/>
                    </a:solidFill>
                  </a:rPr>
                  <a:t> extension</a:t>
                </a:r>
                <a:endParaRPr lang="en-US" sz="2600" i="0" kern="0" dirty="0">
                  <a:solidFill>
                    <a:srgbClr val="000000"/>
                  </a:solidFill>
                </a:endParaRPr>
              </a:p>
              <a:p>
                <a:pPr marL="0" lvl="0" indent="0">
                  <a:buNone/>
                </a:pPr>
                <a:r>
                  <a:rPr lang="en-US" sz="2600" i="0" kern="0" dirty="0">
                    <a:solidFill>
                      <a:srgbClr val="000000"/>
                    </a:solidFill>
                  </a:rPr>
                  <a:t>                of </a:t>
                </a:r>
                <a14:m>
                  <m:oMath xmlns:m="http://schemas.openxmlformats.org/officeDocument/2006/math">
                    <m:r>
                      <a:rPr lang="en-US" sz="2600" kern="0" dirty="0">
                        <a:solidFill>
                          <a:srgbClr val="000000"/>
                        </a:solidFill>
                        <a:latin typeface="Cambria Math"/>
                      </a:rPr>
                      <m:t>𝑓</m:t>
                    </m:r>
                  </m:oMath>
                </a14:m>
                <a:r>
                  <a:rPr lang="en-US" sz="2600" i="0" kern="0" dirty="0">
                    <a:solidFill>
                      <a:srgbClr val="000000"/>
                    </a:solidFill>
                  </a:rPr>
                  <a:t> from </a:t>
                </a:r>
                <a14:m>
                  <m:oMath xmlns:m="http://schemas.openxmlformats.org/officeDocument/2006/math">
                    <m:sSub>
                      <m:sSubPr>
                        <m:ctrlPr>
                          <a:rPr lang="en-US" sz="2600" i="1" kern="0" dirty="0">
                            <a:solidFill>
                              <a:srgbClr val="000000"/>
                            </a:solidFill>
                            <a:latin typeface="Cambria Math" panose="02040503050406030204" pitchFamily="18" charset="0"/>
                          </a:rPr>
                        </m:ctrlPr>
                      </m:sSubPr>
                      <m:e>
                        <m:r>
                          <a:rPr lang="en-US" sz="2600" b="1" kern="0">
                            <a:solidFill>
                              <a:srgbClr val="000000"/>
                            </a:solidFill>
                            <a:latin typeface="Cambria Math"/>
                          </a:rPr>
                          <m:t>𝓖</m:t>
                        </m:r>
                      </m:e>
                      <m:sub>
                        <m:r>
                          <a:rPr lang="en-US" sz="2600" kern="0" dirty="0">
                            <a:solidFill>
                              <a:srgbClr val="000000"/>
                            </a:solidFill>
                            <a:latin typeface="Cambria Math"/>
                          </a:rPr>
                          <m:t>𝑑</m:t>
                        </m:r>
                      </m:sub>
                    </m:sSub>
                  </m:oMath>
                </a14:m>
                <a:r>
                  <a:rPr lang="en-US" sz="2600" i="0" kern="0" dirty="0">
                    <a:solidFill>
                      <a:srgbClr val="000000"/>
                    </a:solidFill>
                  </a:rPr>
                  <a:t> to  </a:t>
                </a:r>
                <a14:m>
                  <m:oMath xmlns:m="http://schemas.openxmlformats.org/officeDocument/2006/math">
                    <m:r>
                      <a:rPr lang="en-US" sz="2600" b="1" kern="0">
                        <a:solidFill>
                          <a:srgbClr val="000000"/>
                        </a:solidFill>
                        <a:latin typeface="Cambria Math"/>
                      </a:rPr>
                      <m:t>𝓖</m:t>
                    </m:r>
                  </m:oMath>
                </a14:m>
                <a:r>
                  <a:rPr lang="en-US" sz="2600" i="0" kern="0" dirty="0">
                    <a:solidFill>
                      <a:srgbClr val="000000"/>
                    </a:solidFill>
                  </a:rPr>
                  <a:t> </a:t>
                </a:r>
                <a:r>
                  <a:rPr lang="en-US" sz="2600" i="0" kern="0" dirty="0" smtClean="0">
                    <a:solidFill>
                      <a:srgbClr val="000000"/>
                    </a:solidFill>
                  </a:rPr>
                  <a:t>if</a:t>
                </a:r>
                <a:endParaRPr lang="en-US" sz="2600" i="0" kern="0" dirty="0">
                  <a:solidFill>
                    <a:srgbClr val="000000"/>
                  </a:solidFill>
                </a:endParaRPr>
              </a:p>
              <a:p>
                <a:pPr lvl="1">
                  <a:buFont typeface="Wingdings" pitchFamily="2" charset="2"/>
                  <a:buChar char="Ø"/>
                </a:pPr>
                <a14:m>
                  <m:oMath xmlns:m="http://schemas.openxmlformats.org/officeDocument/2006/math">
                    <m:r>
                      <a:rPr lang="en-US" sz="2400" kern="0">
                        <a:solidFill>
                          <a:srgbClr val="000000"/>
                        </a:solidFill>
                        <a:latin typeface="Cambria Math"/>
                      </a:rPr>
                      <m:t>𝑓</m:t>
                    </m:r>
                    <m:r>
                      <a:rPr lang="en-US" sz="2400" kern="0">
                        <a:solidFill>
                          <a:srgbClr val="000000"/>
                        </a:solidFill>
                        <a:latin typeface="Cambria Math"/>
                      </a:rPr>
                      <m:t>′</m:t>
                    </m:r>
                  </m:oMath>
                </a14:m>
                <a:r>
                  <a:rPr lang="en-US" sz="2400" i="0" kern="0" dirty="0">
                    <a:solidFill>
                      <a:srgbClr val="000000"/>
                    </a:solidFill>
                  </a:rPr>
                  <a:t> agrees with </a:t>
                </a:r>
                <a14:m>
                  <m:oMath xmlns:m="http://schemas.openxmlformats.org/officeDocument/2006/math">
                    <m:r>
                      <a:rPr lang="en-US" sz="2400" kern="0" dirty="0">
                        <a:solidFill>
                          <a:srgbClr val="000000"/>
                        </a:solidFill>
                        <a:latin typeface="Cambria Math"/>
                      </a:rPr>
                      <m:t>𝑓</m:t>
                    </m:r>
                  </m:oMath>
                </a14:m>
                <a:r>
                  <a:rPr lang="en-US" sz="2400" i="0" kern="0" dirty="0">
                    <a:solidFill>
                      <a:srgbClr val="000000"/>
                    </a:solidFill>
                  </a:rPr>
                  <a:t> on </a:t>
                </a:r>
                <a14:m>
                  <m:oMath xmlns:m="http://schemas.openxmlformats.org/officeDocument/2006/math">
                    <m:sSub>
                      <m:sSubPr>
                        <m:ctrlPr>
                          <a:rPr lang="en-US" sz="2400" i="1" kern="0" dirty="0">
                            <a:solidFill>
                              <a:srgbClr val="000000"/>
                            </a:solidFill>
                            <a:latin typeface="Cambria Math" panose="02040503050406030204" pitchFamily="18" charset="0"/>
                          </a:rPr>
                        </m:ctrlPr>
                      </m:sSubPr>
                      <m:e>
                        <m:r>
                          <a:rPr lang="en-US" sz="2400" b="1" kern="0">
                            <a:solidFill>
                              <a:srgbClr val="000000"/>
                            </a:solidFill>
                            <a:latin typeface="Cambria Math"/>
                          </a:rPr>
                          <m:t>𝓖</m:t>
                        </m:r>
                      </m:e>
                      <m:sub>
                        <m:r>
                          <a:rPr lang="en-US" sz="2400" kern="0" dirty="0">
                            <a:solidFill>
                              <a:srgbClr val="000000"/>
                            </a:solidFill>
                            <a:latin typeface="Cambria Math"/>
                          </a:rPr>
                          <m:t>𝑑</m:t>
                        </m:r>
                      </m:sub>
                    </m:sSub>
                  </m:oMath>
                </a14:m>
                <a:r>
                  <a:rPr lang="en-US" sz="2400" i="0" kern="0" dirty="0">
                    <a:solidFill>
                      <a:srgbClr val="000000"/>
                    </a:solidFill>
                  </a:rPr>
                  <a:t>  </a:t>
                </a:r>
                <a:r>
                  <a:rPr lang="en-US" sz="2400" kern="0" dirty="0">
                    <a:solidFill>
                      <a:srgbClr val="000000"/>
                    </a:solidFill>
                  </a:rPr>
                  <a:t>and</a:t>
                </a:r>
              </a:p>
              <a:p>
                <a:pPr lvl="1">
                  <a:buFont typeface="Wingdings" pitchFamily="2" charset="2"/>
                  <a:buChar char="Ø"/>
                </a:pPr>
                <a14:m>
                  <m:oMath xmlns:m="http://schemas.openxmlformats.org/officeDocument/2006/math">
                    <m:r>
                      <a:rPr lang="en-US" sz="2400" b="1" i="1" kern="0" smtClean="0">
                        <a:solidFill>
                          <a:srgbClr val="3333CC"/>
                        </a:solidFill>
                        <a:latin typeface="Cambria Math"/>
                      </a:rPr>
                      <m:t>𝝏</m:t>
                    </m:r>
                    <m:r>
                      <a:rPr lang="en-US" sz="2400" b="1" kern="0">
                        <a:solidFill>
                          <a:srgbClr val="3333CC"/>
                        </a:solidFill>
                        <a:latin typeface="Cambria Math"/>
                      </a:rPr>
                      <m:t>𝒇</m:t>
                    </m:r>
                    <m:r>
                      <a:rPr lang="en-US" sz="2400" b="1" kern="0">
                        <a:solidFill>
                          <a:srgbClr val="3333CC"/>
                        </a:solidFill>
                        <a:latin typeface="Cambria Math"/>
                      </a:rPr>
                      <m:t>′ </m:t>
                    </m:r>
                  </m:oMath>
                </a14:m>
                <a:r>
                  <a:rPr lang="en-US" sz="2400" b="1" i="0" kern="0" dirty="0">
                    <a:solidFill>
                      <a:srgbClr val="000000"/>
                    </a:solidFill>
                  </a:rPr>
                  <a:t>=</a:t>
                </a:r>
                <a:r>
                  <a:rPr lang="en-US" sz="2400" i="0" kern="0" dirty="0">
                    <a:solidFill>
                      <a:srgbClr val="000000"/>
                    </a:solidFill>
                  </a:rPr>
                  <a:t> </a:t>
                </a:r>
                <a14:m>
                  <m:oMath xmlns:m="http://schemas.openxmlformats.org/officeDocument/2006/math">
                    <m:sSub>
                      <m:sSubPr>
                        <m:ctrlPr>
                          <a:rPr lang="en-US" sz="2400" b="1" i="1" kern="0">
                            <a:solidFill>
                              <a:srgbClr val="3333CC"/>
                            </a:solidFill>
                            <a:latin typeface="Cambria Math" panose="02040503050406030204" pitchFamily="18" charset="0"/>
                          </a:rPr>
                        </m:ctrlPr>
                      </m:sSubPr>
                      <m:e>
                        <m:r>
                          <a:rPr lang="en-US" sz="2400" b="1" i="1" kern="0" smtClean="0">
                            <a:solidFill>
                              <a:srgbClr val="3333CC"/>
                            </a:solidFill>
                            <a:latin typeface="Cambria Math"/>
                          </a:rPr>
                          <m:t>𝝏</m:t>
                        </m:r>
                      </m:e>
                      <m:sub>
                        <m:r>
                          <a:rPr lang="en-US" sz="2400" b="1" kern="0">
                            <a:solidFill>
                              <a:srgbClr val="3333CC"/>
                            </a:solidFill>
                            <a:latin typeface="Cambria Math"/>
                          </a:rPr>
                          <m:t>𝒅</m:t>
                        </m:r>
                      </m:sub>
                    </m:sSub>
                    <m:r>
                      <a:rPr lang="en-US" sz="2400" b="1" kern="0">
                        <a:solidFill>
                          <a:srgbClr val="3333CC"/>
                        </a:solidFill>
                        <a:latin typeface="Cambria Math"/>
                      </a:rPr>
                      <m:t>𝒇</m:t>
                    </m:r>
                  </m:oMath>
                </a14:m>
                <a:endParaRPr lang="en-US" sz="2400" b="1" i="0" kern="0" dirty="0">
                  <a:solidFill>
                    <a:srgbClr val="3333CC"/>
                  </a:solidFill>
                </a:endParaRPr>
              </a:p>
            </p:txBody>
          </p:sp>
        </mc:Choice>
        <mc:Fallback xmlns="">
          <p:sp>
            <p:nvSpPr>
              <p:cNvPr id="58" name="Content Placeholder 7"/>
              <p:cNvSpPr txBox="1">
                <a:spLocks noRot="1" noChangeAspect="1" noMove="1" noResize="1" noEditPoints="1" noAdjustHandles="1" noChangeArrowheads="1" noChangeShapeType="1" noTextEdit="1"/>
              </p:cNvSpPr>
              <p:nvPr/>
            </p:nvSpPr>
            <p:spPr bwMode="auto">
              <a:xfrm>
                <a:off x="533401" y="1095095"/>
                <a:ext cx="5403374" cy="1882769"/>
              </a:xfrm>
              <a:prstGeom prst="roundRect">
                <a:avLst/>
              </a:prstGeom>
              <a:blipFill rotWithShape="1">
                <a:blip r:embed="rId10"/>
                <a:stretch>
                  <a:fillRect l="-225" b="-9646"/>
                </a:stretch>
              </a:blipFill>
              <a:ln w="19050" cap="flat" cmpd="sng" algn="ctr">
                <a:solidFill>
                  <a:srgbClr val="C00000"/>
                </a:solidFill>
                <a:prstDash val="solid"/>
                <a:round/>
                <a:headEnd type="none" w="sm" len="sm"/>
                <a:tailEnd type="none" w="sm" len="sm"/>
              </a:ln>
              <a:effectLst>
                <a:innerShdw blurRad="63500" dist="50800" dir="2700000">
                  <a:prstClr val="black">
                    <a:alpha val="50000"/>
                  </a:prstClr>
                </a:innerShdw>
              </a:effectLst>
            </p:spPr>
            <p:txBody>
              <a:bodyPr/>
              <a:lstStyle/>
              <a:p>
                <a:r>
                  <a:rPr lang="en-US">
                    <a:noFill/>
                  </a:rPr>
                  <a:t> </a:t>
                </a:r>
              </a:p>
            </p:txBody>
          </p:sp>
        </mc:Fallback>
      </mc:AlternateContent>
    </p:spTree>
    <p:extLst>
      <p:ext uri="{BB962C8B-B14F-4D97-AF65-F5344CB8AC3E}">
        <p14:creationId xmlns:p14="http://schemas.microsoft.com/office/powerpoint/2010/main" val="4027236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5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ounded Rectangle 9"/>
          <p:cNvSpPr/>
          <p:nvPr/>
        </p:nvSpPr>
        <p:spPr bwMode="auto">
          <a:xfrm>
            <a:off x="1364255" y="1460897"/>
            <a:ext cx="6707690" cy="2228234"/>
          </a:xfrm>
          <a:prstGeom prst="roundRect">
            <a:avLst/>
          </a:prstGeom>
          <a:solidFill>
            <a:srgbClr val="FFFEAB"/>
          </a:solidFill>
          <a:ln w="12700" cap="flat" cmpd="sng" algn="ctr">
            <a:solidFill>
              <a:srgbClr val="FFFEAB"/>
            </a:solidFill>
            <a:prstDash val="solid"/>
            <a:round/>
            <a:headEnd type="none" w="sm" len="sm"/>
            <a:tailEnd type="none" w="sm" len="sm"/>
          </a:ln>
          <a:effectLst/>
          <a:scene3d>
            <a:camera prst="orthographicFront"/>
            <a:lightRig rig="threePt" dir="t"/>
          </a:scene3d>
          <a:sp3d>
            <a:bevelT h="57150"/>
            <a:bevelB w="57150"/>
          </a:sp3d>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1" u="none" strike="noStrike" cap="none" normalizeH="0" baseline="0" smtClean="0">
              <a:ln>
                <a:noFill/>
              </a:ln>
              <a:solidFill>
                <a:schemeClr val="tx1"/>
              </a:solidFill>
              <a:effectLst/>
              <a:latin typeface="Times New Roman" pitchFamily="18" charset="0"/>
            </a:endParaRPr>
          </a:p>
        </p:txBody>
      </p:sp>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r>
                  <a:rPr lang="en-US" dirty="0" err="1" smtClean="0"/>
                  <a:t>Lipschitz</a:t>
                </a:r>
                <a:r>
                  <a:rPr lang="en-US" dirty="0" smtClean="0"/>
                  <a:t> extension of </a:t>
                </a:r>
                <a14:m>
                  <m:oMath xmlns:m="http://schemas.openxmlformats.org/officeDocument/2006/math">
                    <m:sSub>
                      <m:sSubPr>
                        <m:ctrlPr>
                          <a:rPr lang="en-US" b="1" i="1" smtClean="0">
                            <a:solidFill>
                              <a:srgbClr val="3333CC"/>
                            </a:solidFill>
                            <a:latin typeface="Cambria Math" panose="02040503050406030204" pitchFamily="18" charset="0"/>
                          </a:rPr>
                        </m:ctrlPr>
                      </m:sSubPr>
                      <m:e>
                        <m:r>
                          <a:rPr lang="en-US" b="1" i="1" smtClean="0">
                            <a:solidFill>
                              <a:srgbClr val="3333CC"/>
                            </a:solidFill>
                            <a:latin typeface="Cambria Math"/>
                          </a:rPr>
                          <m:t>𝒇</m:t>
                        </m:r>
                      </m:e>
                      <m:sub>
                        <m:r>
                          <a:rPr lang="en-US" b="1" i="1" smtClean="0">
                            <a:solidFill>
                              <a:srgbClr val="3333CC"/>
                            </a:solidFill>
                            <a:latin typeface="Cambria Math"/>
                          </a:rPr>
                          <m:t>−</m:t>
                        </m:r>
                      </m:sub>
                    </m:sSub>
                  </m:oMath>
                </a14:m>
                <a:r>
                  <a:rPr lang="en-US" dirty="0" smtClean="0"/>
                  <a:t>: flow graph</a:t>
                </a:r>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rotWithShape="1">
                <a:blip r:embed="rId3"/>
                <a:stretch>
                  <a:fillRect l="-2039" b="-2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dirty="0" smtClean="0"/>
                  <a:t>For a graph G=(V, E), define </a:t>
                </a:r>
                <a:r>
                  <a:rPr lang="en-US" b="1" dirty="0" smtClean="0">
                    <a:solidFill>
                      <a:srgbClr val="FF0000"/>
                    </a:solidFill>
                  </a:rPr>
                  <a:t>flow graph of G</a:t>
                </a:r>
                <a:r>
                  <a:rPr lang="en-US" dirty="0" smtClean="0"/>
                  <a:t>:</a:t>
                </a:r>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smtClean="0"/>
              </a:p>
              <a:p>
                <a:pPr marL="0" indent="0" algn="ctr">
                  <a:buNone/>
                </a:pPr>
                <a:r>
                  <a:rPr lang="en-US" dirty="0" smtClean="0"/>
                  <a:t>Add edge </a:t>
                </a:r>
                <a14:m>
                  <m:oMath xmlns:m="http://schemas.openxmlformats.org/officeDocument/2006/math">
                    <m:r>
                      <a:rPr lang="en-US" i="1" dirty="0" smtClean="0">
                        <a:latin typeface="Cambria Math"/>
                      </a:rPr>
                      <m:t>(</m:t>
                    </m:r>
                    <m:r>
                      <a:rPr lang="en-US" i="1" dirty="0" err="1" smtClean="0">
                        <a:latin typeface="Cambria Math"/>
                      </a:rPr>
                      <m:t>𝑢</m:t>
                    </m:r>
                    <m:r>
                      <a:rPr lang="en-US" i="1" dirty="0" err="1" smtClean="0">
                        <a:latin typeface="Cambria Math"/>
                      </a:rPr>
                      <m:t>,</m:t>
                    </m:r>
                    <m:r>
                      <a:rPr lang="en-US" i="1" dirty="0" err="1" smtClean="0">
                        <a:latin typeface="Cambria Math"/>
                      </a:rPr>
                      <m:t>𝑣</m:t>
                    </m:r>
                    <m:r>
                      <a:rPr lang="en-US" b="0" i="1" dirty="0" smtClean="0">
                        <a:latin typeface="Cambria Math"/>
                      </a:rPr>
                      <m:t>′</m:t>
                    </m:r>
                    <m:r>
                      <a:rPr lang="en-US" i="1" dirty="0" smtClean="0">
                        <a:latin typeface="Cambria Math"/>
                      </a:rPr>
                      <m:t>)</m:t>
                    </m:r>
                  </m:oMath>
                </a14:m>
                <a:r>
                  <a:rPr lang="en-US" dirty="0" smtClean="0"/>
                  <a:t> </a:t>
                </a:r>
                <a:r>
                  <a:rPr lang="en-US" dirty="0" err="1" smtClean="0"/>
                  <a:t>iff</a:t>
                </a:r>
                <a:r>
                  <a:rPr lang="en-US" dirty="0" smtClean="0"/>
                  <a:t> </a:t>
                </a:r>
                <a14:m>
                  <m:oMath xmlns:m="http://schemas.openxmlformats.org/officeDocument/2006/math">
                    <m:d>
                      <m:dPr>
                        <m:ctrlPr>
                          <a:rPr lang="en-US" i="1" dirty="0" smtClean="0">
                            <a:latin typeface="Cambria Math" panose="02040503050406030204" pitchFamily="18" charset="0"/>
                          </a:rPr>
                        </m:ctrlPr>
                      </m:dPr>
                      <m:e>
                        <m:r>
                          <a:rPr lang="en-US" i="1" dirty="0" err="1" smtClean="0">
                            <a:latin typeface="Cambria Math"/>
                          </a:rPr>
                          <m:t>𝑢</m:t>
                        </m:r>
                        <m:r>
                          <a:rPr lang="en-US" i="1" dirty="0" err="1" smtClean="0">
                            <a:latin typeface="Cambria Math"/>
                          </a:rPr>
                          <m:t>,</m:t>
                        </m:r>
                        <m:r>
                          <a:rPr lang="en-US" i="1" dirty="0" err="1" smtClean="0">
                            <a:latin typeface="Cambria Math"/>
                          </a:rPr>
                          <m:t>𝑣</m:t>
                        </m:r>
                      </m:e>
                    </m:d>
                    <m:r>
                      <a:rPr lang="en-US" i="1" dirty="0" smtClean="0">
                        <a:latin typeface="Cambria Math"/>
                      </a:rPr>
                      <m:t>∈ </m:t>
                    </m:r>
                    <m:r>
                      <a:rPr lang="en-US" i="1" dirty="0" smtClean="0">
                        <a:latin typeface="Cambria Math"/>
                      </a:rPr>
                      <m:t>𝐸</m:t>
                    </m:r>
                  </m:oMath>
                </a14:m>
                <a:r>
                  <a:rPr lang="en-US" dirty="0" smtClean="0"/>
                  <a:t>.</a:t>
                </a:r>
              </a:p>
              <a:p>
                <a:pPr marL="0" indent="0">
                  <a:buNone/>
                </a:pPr>
                <a14:m>
                  <m:oMath xmlns:m="http://schemas.openxmlformats.org/officeDocument/2006/math">
                    <m:sSub>
                      <m:sSubPr>
                        <m:ctrlPr>
                          <a:rPr lang="en-US" b="1" i="1" dirty="0" smtClean="0">
                            <a:solidFill>
                              <a:srgbClr val="FF0000"/>
                            </a:solidFill>
                            <a:latin typeface="Cambria Math" panose="02040503050406030204" pitchFamily="18" charset="0"/>
                          </a:rPr>
                        </m:ctrlPr>
                      </m:sSubPr>
                      <m:e>
                        <m:r>
                          <a:rPr lang="en-US" b="1" i="1" dirty="0" smtClean="0">
                            <a:solidFill>
                              <a:srgbClr val="FF0000"/>
                            </a:solidFill>
                            <a:latin typeface="Cambria Math"/>
                          </a:rPr>
                          <m:t>𝒗</m:t>
                        </m:r>
                      </m:e>
                      <m:sub>
                        <m:r>
                          <a:rPr lang="en-US" b="1" i="0" dirty="0" smtClean="0">
                            <a:solidFill>
                              <a:srgbClr val="FF0000"/>
                            </a:solidFill>
                            <a:latin typeface="Cambria Math"/>
                          </a:rPr>
                          <m:t>𝐟𝐥𝐨𝐰</m:t>
                        </m:r>
                      </m:sub>
                    </m:sSub>
                  </m:oMath>
                </a14:m>
                <a:r>
                  <a:rPr lang="en-US" b="1" dirty="0" smtClean="0">
                    <a:solidFill>
                      <a:srgbClr val="FF0000"/>
                    </a:solidFill>
                  </a:rPr>
                  <a:t>(G) </a:t>
                </a:r>
                <a:r>
                  <a:rPr lang="en-US" dirty="0" smtClean="0"/>
                  <a:t>is the value of the maximum flow in this graph.</a:t>
                </a:r>
              </a:p>
              <a:p>
                <a:pPr marL="0" indent="0">
                  <a:buNone/>
                </a:pPr>
                <a:r>
                  <a:rPr lang="en-US" b="1" dirty="0" smtClean="0">
                    <a:solidFill>
                      <a:srgbClr val="00B050"/>
                    </a:solidFill>
                  </a:rPr>
                  <a:t>Lemma</a:t>
                </a:r>
                <a:r>
                  <a:rPr lang="en-US" dirty="0" smtClean="0">
                    <a:solidFill>
                      <a:srgbClr val="00B050"/>
                    </a:solidFill>
                  </a:rPr>
                  <a:t>.</a:t>
                </a:r>
                <a:r>
                  <a:rPr lang="en-US" dirty="0" smtClean="0"/>
                  <a:t> </a:t>
                </a:r>
                <a14:m>
                  <m:oMath xmlns:m="http://schemas.openxmlformats.org/officeDocument/2006/math">
                    <m:sSub>
                      <m:sSubPr>
                        <m:ctrlPr>
                          <a:rPr lang="en-US" b="1" i="1" dirty="0" smtClean="0">
                            <a:solidFill>
                              <a:srgbClr val="3333CC"/>
                            </a:solidFill>
                            <a:latin typeface="Cambria Math" panose="02040503050406030204" pitchFamily="18" charset="0"/>
                          </a:rPr>
                        </m:ctrlPr>
                      </m:sSubPr>
                      <m:e>
                        <m:r>
                          <a:rPr lang="en-US" b="1" i="1" dirty="0">
                            <a:solidFill>
                              <a:srgbClr val="3333CC"/>
                            </a:solidFill>
                            <a:latin typeface="Cambria Math"/>
                          </a:rPr>
                          <m:t>𝒗</m:t>
                        </m:r>
                      </m:e>
                      <m:sub>
                        <m:r>
                          <a:rPr lang="en-US" b="1" dirty="0">
                            <a:solidFill>
                              <a:srgbClr val="3333CC"/>
                            </a:solidFill>
                            <a:latin typeface="Cambria Math"/>
                          </a:rPr>
                          <m:t>𝐟𝐥𝐨𝐰</m:t>
                        </m:r>
                      </m:sub>
                    </m:sSub>
                  </m:oMath>
                </a14:m>
                <a:r>
                  <a:rPr lang="en-US" b="1" dirty="0">
                    <a:solidFill>
                      <a:srgbClr val="3333CC"/>
                    </a:solidFill>
                  </a:rPr>
                  <a:t>(G</a:t>
                </a:r>
                <a:r>
                  <a:rPr lang="en-US" b="1" dirty="0" smtClean="0">
                    <a:solidFill>
                      <a:srgbClr val="3333CC"/>
                    </a:solidFill>
                  </a:rPr>
                  <a:t>)/2</a:t>
                </a:r>
                <a:r>
                  <a:rPr lang="en-US" b="1" dirty="0" smtClean="0">
                    <a:solidFill>
                      <a:srgbClr val="FF0000"/>
                    </a:solidFill>
                  </a:rPr>
                  <a:t> </a:t>
                </a:r>
                <a:r>
                  <a:rPr lang="en-US" dirty="0" smtClean="0"/>
                  <a:t>is a </a:t>
                </a:r>
                <a:r>
                  <a:rPr lang="en-US" dirty="0" err="1" smtClean="0"/>
                  <a:t>Lipschitz</a:t>
                </a:r>
                <a:r>
                  <a:rPr lang="en-US" dirty="0" smtClean="0"/>
                  <a:t> extension of </a:t>
                </a:r>
                <a14:m>
                  <m:oMath xmlns:m="http://schemas.openxmlformats.org/officeDocument/2006/math">
                    <m:sSub>
                      <m:sSubPr>
                        <m:ctrlPr>
                          <a:rPr lang="en-US" b="1" i="1">
                            <a:solidFill>
                              <a:srgbClr val="3333CC"/>
                            </a:solidFill>
                            <a:latin typeface="Cambria Math" panose="02040503050406030204" pitchFamily="18" charset="0"/>
                          </a:rPr>
                        </m:ctrlPr>
                      </m:sSubPr>
                      <m:e>
                        <m:r>
                          <a:rPr lang="en-US" b="1" i="1">
                            <a:solidFill>
                              <a:srgbClr val="3333CC"/>
                            </a:solidFill>
                            <a:latin typeface="Cambria Math"/>
                          </a:rPr>
                          <m:t>𝒇</m:t>
                        </m:r>
                      </m:e>
                      <m:sub>
                        <m:r>
                          <a:rPr lang="en-US" b="1" i="1">
                            <a:solidFill>
                              <a:srgbClr val="3333CC"/>
                            </a:solidFill>
                            <a:latin typeface="Cambria Math"/>
                          </a:rPr>
                          <m:t>−</m:t>
                        </m:r>
                      </m:sub>
                    </m:sSub>
                  </m:oMath>
                </a14:m>
                <a:r>
                  <a:rPr lang="en-US" dirty="0" smtClean="0"/>
                  <a:t>.</a:t>
                </a:r>
              </a:p>
              <a:p>
                <a:pPr marL="0" indent="0" algn="ctr">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4"/>
                <a:stretch>
                  <a:fillRect l="-1164" t="-927"/>
                </a:stretch>
              </a:blipFill>
            </p:spPr>
            <p:txBody>
              <a:bodyPr/>
              <a:lstStyle/>
              <a:p>
                <a:r>
                  <a:rPr lang="en-US">
                    <a:noFill/>
                  </a:rPr>
                  <a:t> </a:t>
                </a:r>
              </a:p>
            </p:txBody>
          </p:sp>
        </mc:Fallback>
      </mc:AlternateContent>
      <p:sp>
        <p:nvSpPr>
          <p:cNvPr id="4" name="Slide Number Placeholder 3"/>
          <p:cNvSpPr>
            <a:spLocks noGrp="1"/>
          </p:cNvSpPr>
          <p:nvPr>
            <p:ph type="sldNum" sz="quarter" idx="11"/>
          </p:nvPr>
        </p:nvSpPr>
        <p:spPr/>
        <p:txBody>
          <a:bodyPr/>
          <a:lstStyle/>
          <a:p>
            <a:fld id="{FF308B7C-4F2A-4ED2-93F3-224C3EC9CBD5}" type="slidenum">
              <a:rPr lang="en-US" smtClean="0"/>
              <a:pPr/>
              <a:t>19</a:t>
            </a:fld>
            <a:endParaRPr lang="en-US"/>
          </a:p>
        </p:txBody>
      </p:sp>
      <p:sp>
        <p:nvSpPr>
          <p:cNvPr id="45" name="Oval 5"/>
          <p:cNvSpPr>
            <a:spLocks noChangeAspect="1" noChangeArrowheads="1"/>
          </p:cNvSpPr>
          <p:nvPr/>
        </p:nvSpPr>
        <p:spPr bwMode="auto">
          <a:xfrm>
            <a:off x="1563688" y="2297516"/>
            <a:ext cx="231775" cy="231775"/>
          </a:xfrm>
          <a:prstGeom prst="ellipse">
            <a:avLst/>
          </a:prstGeom>
          <a:solidFill>
            <a:srgbClr val="C0C0C0"/>
          </a:solidFill>
          <a:ln w="9525">
            <a:solidFill>
              <a:srgbClr val="000000"/>
            </a:solidFill>
            <a:round/>
            <a:headEnd/>
            <a:tailEnd/>
          </a:ln>
        </p:spPr>
        <p:txBody>
          <a:bodyPr wrap="none" lIns="92075" tIns="46038" rIns="92075" bIns="46038"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srgbClr val="000000"/>
                </a:solidFill>
                <a:effectLst/>
                <a:uLnTx/>
                <a:uFillTx/>
                <a:cs typeface="Arial" charset="0"/>
              </a:rPr>
              <a:t>s</a:t>
            </a:r>
          </a:p>
        </p:txBody>
      </p:sp>
      <p:sp>
        <p:nvSpPr>
          <p:cNvPr id="46" name="Oval 6"/>
          <p:cNvSpPr>
            <a:spLocks noChangeAspect="1" noChangeArrowheads="1"/>
          </p:cNvSpPr>
          <p:nvPr/>
        </p:nvSpPr>
        <p:spPr bwMode="auto">
          <a:xfrm>
            <a:off x="3402013" y="1526289"/>
            <a:ext cx="233362" cy="231775"/>
          </a:xfrm>
          <a:prstGeom prst="ellipse">
            <a:avLst/>
          </a:prstGeom>
          <a:solidFill>
            <a:srgbClr val="C0C0C0"/>
          </a:solidFill>
          <a:ln w="9525">
            <a:solidFill>
              <a:srgbClr val="000000"/>
            </a:solidFill>
            <a:round/>
            <a:headEnd/>
            <a:tailEnd/>
          </a:ln>
        </p:spPr>
        <p:txBody>
          <a:bodyPr wrap="none" lIns="92075" tIns="46038" rIns="92075" bIns="46038"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smtClean="0">
                <a:ln>
                  <a:noFill/>
                </a:ln>
                <a:solidFill>
                  <a:srgbClr val="000000"/>
                </a:solidFill>
                <a:effectLst/>
                <a:uLnTx/>
                <a:uFillTx/>
                <a:cs typeface="Arial" charset="0"/>
              </a:rPr>
              <a:t>1</a:t>
            </a:r>
          </a:p>
        </p:txBody>
      </p:sp>
      <p:sp>
        <p:nvSpPr>
          <p:cNvPr id="47" name="Oval 7"/>
          <p:cNvSpPr>
            <a:spLocks noChangeAspect="1" noChangeArrowheads="1"/>
          </p:cNvSpPr>
          <p:nvPr/>
        </p:nvSpPr>
        <p:spPr bwMode="auto">
          <a:xfrm>
            <a:off x="3402013" y="2297516"/>
            <a:ext cx="233362" cy="231775"/>
          </a:xfrm>
          <a:prstGeom prst="ellipse">
            <a:avLst/>
          </a:prstGeom>
          <a:solidFill>
            <a:srgbClr val="C0C0C0"/>
          </a:solidFill>
          <a:ln w="9525">
            <a:solidFill>
              <a:srgbClr val="000000"/>
            </a:solidFill>
            <a:round/>
            <a:headEnd/>
            <a:tailEnd/>
          </a:ln>
        </p:spPr>
        <p:txBody>
          <a:bodyPr wrap="none" lIns="92075" tIns="46038" rIns="92075" bIns="46038"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srgbClr val="000000"/>
                </a:solidFill>
                <a:effectLst/>
                <a:uLnTx/>
                <a:uFillTx/>
                <a:cs typeface="Arial" charset="0"/>
              </a:rPr>
              <a:t>3</a:t>
            </a:r>
          </a:p>
        </p:txBody>
      </p:sp>
      <p:sp>
        <p:nvSpPr>
          <p:cNvPr id="48" name="Oval 8"/>
          <p:cNvSpPr>
            <a:spLocks noChangeAspect="1" noChangeArrowheads="1"/>
          </p:cNvSpPr>
          <p:nvPr/>
        </p:nvSpPr>
        <p:spPr bwMode="auto">
          <a:xfrm>
            <a:off x="3402013" y="2963969"/>
            <a:ext cx="233362" cy="231775"/>
          </a:xfrm>
          <a:prstGeom prst="ellipse">
            <a:avLst/>
          </a:prstGeom>
          <a:solidFill>
            <a:srgbClr val="C0C0C0"/>
          </a:solidFill>
          <a:ln w="9525">
            <a:solidFill>
              <a:srgbClr val="000000"/>
            </a:solidFill>
            <a:round/>
            <a:headEnd/>
            <a:tailEnd/>
          </a:ln>
        </p:spPr>
        <p:txBody>
          <a:bodyPr wrap="none" lIns="92075" tIns="46038" rIns="92075" bIns="46038"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srgbClr val="000000"/>
                </a:solidFill>
                <a:effectLst/>
                <a:uLnTx/>
                <a:uFillTx/>
                <a:cs typeface="Arial" charset="0"/>
              </a:rPr>
              <a:t>5</a:t>
            </a:r>
          </a:p>
        </p:txBody>
      </p:sp>
      <p:cxnSp>
        <p:nvCxnSpPr>
          <p:cNvPr id="49" name="AutoShape 9"/>
          <p:cNvCxnSpPr>
            <a:cxnSpLocks noChangeShapeType="1"/>
            <a:stCxn id="45" idx="6"/>
            <a:endCxn id="46" idx="3"/>
          </p:cNvCxnSpPr>
          <p:nvPr/>
        </p:nvCxnSpPr>
        <p:spPr bwMode="auto">
          <a:xfrm flipV="1">
            <a:off x="1795463" y="1724121"/>
            <a:ext cx="1640725" cy="689283"/>
          </a:xfrm>
          <a:prstGeom prst="straightConnector1">
            <a:avLst/>
          </a:prstGeom>
          <a:noFill/>
          <a:ln w="9525">
            <a:solidFill>
              <a:srgbClr val="000000"/>
            </a:solidFill>
            <a:round/>
            <a:headEnd/>
            <a:tailEnd type="triangle" w="sm" len="sm"/>
          </a:ln>
          <a:extLst>
            <a:ext uri="{909E8E84-426E-40DD-AFC4-6F175D3DCCD1}">
              <a14:hiddenFill xmlns:a14="http://schemas.microsoft.com/office/drawing/2010/main">
                <a:noFill/>
              </a14:hiddenFill>
            </a:ext>
          </a:extLst>
        </p:spPr>
      </p:cxnSp>
      <p:cxnSp>
        <p:nvCxnSpPr>
          <p:cNvPr id="50" name="AutoShape 10"/>
          <p:cNvCxnSpPr>
            <a:cxnSpLocks noChangeShapeType="1"/>
            <a:stCxn id="45" idx="6"/>
            <a:endCxn id="47" idx="2"/>
          </p:cNvCxnSpPr>
          <p:nvPr/>
        </p:nvCxnSpPr>
        <p:spPr bwMode="auto">
          <a:xfrm>
            <a:off x="1795463" y="2413404"/>
            <a:ext cx="1606550" cy="0"/>
          </a:xfrm>
          <a:prstGeom prst="straightConnector1">
            <a:avLst/>
          </a:prstGeom>
          <a:noFill/>
          <a:ln w="9525">
            <a:solidFill>
              <a:srgbClr val="000000"/>
            </a:solidFill>
            <a:round/>
            <a:headEnd/>
            <a:tailEnd type="triangle" w="sm" len="sm"/>
          </a:ln>
          <a:extLst>
            <a:ext uri="{909E8E84-426E-40DD-AFC4-6F175D3DCCD1}">
              <a14:hiddenFill xmlns:a14="http://schemas.microsoft.com/office/drawing/2010/main">
                <a:noFill/>
              </a14:hiddenFill>
            </a:ext>
          </a:extLst>
        </p:spPr>
      </p:cxnSp>
      <p:cxnSp>
        <p:nvCxnSpPr>
          <p:cNvPr id="51" name="AutoShape 11"/>
          <p:cNvCxnSpPr>
            <a:cxnSpLocks noChangeShapeType="1"/>
            <a:stCxn id="45" idx="6"/>
            <a:endCxn id="48" idx="1"/>
          </p:cNvCxnSpPr>
          <p:nvPr/>
        </p:nvCxnSpPr>
        <p:spPr bwMode="auto">
          <a:xfrm>
            <a:off x="1795463" y="2413404"/>
            <a:ext cx="1640725" cy="584508"/>
          </a:xfrm>
          <a:prstGeom prst="straightConnector1">
            <a:avLst/>
          </a:prstGeom>
          <a:noFill/>
          <a:ln w="9525">
            <a:solidFill>
              <a:srgbClr val="000000"/>
            </a:solidFill>
            <a:round/>
            <a:headEnd/>
            <a:tailEnd type="triangle" w="sm" len="sm"/>
          </a:ln>
          <a:extLst>
            <a:ext uri="{909E8E84-426E-40DD-AFC4-6F175D3DCCD1}">
              <a14:hiddenFill xmlns:a14="http://schemas.microsoft.com/office/drawing/2010/main">
                <a:noFill/>
              </a14:hiddenFill>
            </a:ext>
          </a:extLst>
        </p:spPr>
      </p:cxnSp>
      <p:cxnSp>
        <p:nvCxnSpPr>
          <p:cNvPr id="52" name="AutoShape 12"/>
          <p:cNvCxnSpPr>
            <a:cxnSpLocks noChangeShapeType="1"/>
            <a:stCxn id="47" idx="6"/>
            <a:endCxn id="65" idx="2"/>
          </p:cNvCxnSpPr>
          <p:nvPr/>
        </p:nvCxnSpPr>
        <p:spPr bwMode="auto">
          <a:xfrm flipV="1">
            <a:off x="3635375" y="2029378"/>
            <a:ext cx="2227263" cy="384026"/>
          </a:xfrm>
          <a:prstGeom prst="straightConnector1">
            <a:avLst/>
          </a:prstGeom>
          <a:noFill/>
          <a:ln w="9525">
            <a:solidFill>
              <a:srgbClr val="000000"/>
            </a:solidFill>
            <a:round/>
            <a:headEnd/>
            <a:tailEnd type="triangle" w="sm" len="sm"/>
          </a:ln>
          <a:extLst>
            <a:ext uri="{909E8E84-426E-40DD-AFC4-6F175D3DCCD1}">
              <a14:hiddenFill xmlns:a14="http://schemas.microsoft.com/office/drawing/2010/main">
                <a:noFill/>
              </a14:hiddenFill>
            </a:ext>
          </a:extLst>
        </p:spPr>
      </p:cxnSp>
      <p:cxnSp>
        <p:nvCxnSpPr>
          <p:cNvPr id="53" name="AutoShape 13"/>
          <p:cNvCxnSpPr>
            <a:cxnSpLocks noChangeShapeType="1"/>
            <a:stCxn id="63" idx="7"/>
            <a:endCxn id="55" idx="2"/>
          </p:cNvCxnSpPr>
          <p:nvPr/>
        </p:nvCxnSpPr>
        <p:spPr bwMode="auto">
          <a:xfrm flipV="1">
            <a:off x="3601200" y="1642177"/>
            <a:ext cx="2261438" cy="304694"/>
          </a:xfrm>
          <a:prstGeom prst="straightConnector1">
            <a:avLst/>
          </a:prstGeom>
          <a:noFill/>
          <a:ln w="9525">
            <a:solidFill>
              <a:srgbClr val="000000"/>
            </a:solidFill>
            <a:round/>
            <a:headEnd/>
            <a:tailEnd type="triangle" w="sm" len="sm"/>
          </a:ln>
          <a:extLst>
            <a:ext uri="{909E8E84-426E-40DD-AFC4-6F175D3DCCD1}">
              <a14:hiddenFill xmlns:a14="http://schemas.microsoft.com/office/drawing/2010/main">
                <a:noFill/>
              </a14:hiddenFill>
            </a:ext>
          </a:extLst>
        </p:spPr>
      </p:cxnSp>
      <p:cxnSp>
        <p:nvCxnSpPr>
          <p:cNvPr id="54" name="AutoShape 14"/>
          <p:cNvCxnSpPr>
            <a:cxnSpLocks noChangeShapeType="1"/>
            <a:stCxn id="48" idx="5"/>
            <a:endCxn id="66" idx="3"/>
          </p:cNvCxnSpPr>
          <p:nvPr/>
        </p:nvCxnSpPr>
        <p:spPr bwMode="auto">
          <a:xfrm flipV="1">
            <a:off x="3601200" y="2814849"/>
            <a:ext cx="2295381" cy="346952"/>
          </a:xfrm>
          <a:prstGeom prst="straightConnector1">
            <a:avLst/>
          </a:prstGeom>
          <a:noFill/>
          <a:ln w="9525">
            <a:solidFill>
              <a:srgbClr val="000000"/>
            </a:solidFill>
            <a:round/>
            <a:headEnd/>
            <a:tailEnd type="triangle" w="sm" len="sm"/>
          </a:ln>
          <a:extLst>
            <a:ext uri="{909E8E84-426E-40DD-AFC4-6F175D3DCCD1}">
              <a14:hiddenFill xmlns:a14="http://schemas.microsoft.com/office/drawing/2010/main">
                <a:noFill/>
              </a14:hiddenFill>
            </a:ext>
          </a:extLst>
        </p:spPr>
      </p:cxnSp>
      <p:sp>
        <p:nvSpPr>
          <p:cNvPr id="55" name="Oval 15"/>
          <p:cNvSpPr>
            <a:spLocks noChangeAspect="1" noChangeArrowheads="1"/>
          </p:cNvSpPr>
          <p:nvPr/>
        </p:nvSpPr>
        <p:spPr bwMode="auto">
          <a:xfrm>
            <a:off x="5862638" y="1526289"/>
            <a:ext cx="231775" cy="231775"/>
          </a:xfrm>
          <a:prstGeom prst="ellipse">
            <a:avLst/>
          </a:prstGeom>
          <a:solidFill>
            <a:srgbClr val="C0C0C0"/>
          </a:solidFill>
          <a:ln w="9525">
            <a:solidFill>
              <a:srgbClr val="000000"/>
            </a:solidFill>
            <a:round/>
            <a:headEnd/>
            <a:tailEnd/>
          </a:ln>
        </p:spPr>
        <p:txBody>
          <a:bodyPr wrap="none" lIns="92075" tIns="46038" rIns="92075" bIns="46038"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smtClean="0">
                <a:ln>
                  <a:noFill/>
                </a:ln>
                <a:solidFill>
                  <a:srgbClr val="000000"/>
                </a:solidFill>
                <a:effectLst/>
                <a:uLnTx/>
                <a:uFillTx/>
                <a:cs typeface="Arial" charset="0"/>
              </a:rPr>
              <a:t>1'</a:t>
            </a:r>
          </a:p>
        </p:txBody>
      </p:sp>
      <p:sp>
        <p:nvSpPr>
          <p:cNvPr id="56" name="Oval 16"/>
          <p:cNvSpPr>
            <a:spLocks noChangeAspect="1" noChangeArrowheads="1"/>
          </p:cNvSpPr>
          <p:nvPr/>
        </p:nvSpPr>
        <p:spPr bwMode="auto">
          <a:xfrm>
            <a:off x="5862638" y="2297516"/>
            <a:ext cx="231775" cy="231775"/>
          </a:xfrm>
          <a:prstGeom prst="ellipse">
            <a:avLst/>
          </a:prstGeom>
          <a:solidFill>
            <a:srgbClr val="C0C0C0"/>
          </a:solidFill>
          <a:ln w="9525">
            <a:solidFill>
              <a:srgbClr val="000000"/>
            </a:solidFill>
            <a:round/>
            <a:headEnd/>
            <a:tailEnd/>
          </a:ln>
        </p:spPr>
        <p:txBody>
          <a:bodyPr wrap="none" lIns="92075" tIns="46038" rIns="92075" bIns="46038"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smtClean="0">
                <a:ln>
                  <a:noFill/>
                </a:ln>
                <a:solidFill>
                  <a:srgbClr val="000000"/>
                </a:solidFill>
                <a:effectLst/>
                <a:uLnTx/>
                <a:uFillTx/>
                <a:cs typeface="Arial" charset="0"/>
              </a:rPr>
              <a:t>3'</a:t>
            </a:r>
          </a:p>
        </p:txBody>
      </p:sp>
      <p:sp>
        <p:nvSpPr>
          <p:cNvPr id="57" name="Oval 17"/>
          <p:cNvSpPr>
            <a:spLocks noChangeAspect="1" noChangeArrowheads="1"/>
          </p:cNvSpPr>
          <p:nvPr/>
        </p:nvSpPr>
        <p:spPr bwMode="auto">
          <a:xfrm>
            <a:off x="5862638" y="2963969"/>
            <a:ext cx="231775" cy="231775"/>
          </a:xfrm>
          <a:prstGeom prst="ellipse">
            <a:avLst/>
          </a:prstGeom>
          <a:solidFill>
            <a:srgbClr val="C0C0C0"/>
          </a:solidFill>
          <a:ln w="9525">
            <a:solidFill>
              <a:srgbClr val="000000"/>
            </a:solidFill>
            <a:round/>
            <a:headEnd/>
            <a:tailEnd/>
          </a:ln>
        </p:spPr>
        <p:txBody>
          <a:bodyPr wrap="none" lIns="92075" tIns="46038" rIns="92075" bIns="46038"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srgbClr val="000000"/>
                </a:solidFill>
                <a:effectLst/>
                <a:uLnTx/>
                <a:uFillTx/>
                <a:cs typeface="Arial" charset="0"/>
              </a:rPr>
              <a:t>5'</a:t>
            </a:r>
          </a:p>
        </p:txBody>
      </p:sp>
      <p:cxnSp>
        <p:nvCxnSpPr>
          <p:cNvPr id="58" name="AutoShape 18"/>
          <p:cNvCxnSpPr>
            <a:cxnSpLocks noChangeShapeType="1"/>
            <a:stCxn id="46" idx="6"/>
            <a:endCxn id="65" idx="1"/>
          </p:cNvCxnSpPr>
          <p:nvPr/>
        </p:nvCxnSpPr>
        <p:spPr bwMode="auto">
          <a:xfrm>
            <a:off x="3635375" y="1642177"/>
            <a:ext cx="2261206" cy="304694"/>
          </a:xfrm>
          <a:prstGeom prst="straightConnector1">
            <a:avLst/>
          </a:prstGeom>
          <a:noFill/>
          <a:ln w="9525">
            <a:solidFill>
              <a:srgbClr val="000000"/>
            </a:solidFill>
            <a:round/>
            <a:headEnd/>
            <a:tailEnd type="triangle" w="sm" len="sm"/>
          </a:ln>
          <a:extLst>
            <a:ext uri="{909E8E84-426E-40DD-AFC4-6F175D3DCCD1}">
              <a14:hiddenFill xmlns:a14="http://schemas.microsoft.com/office/drawing/2010/main">
                <a:noFill/>
              </a14:hiddenFill>
            </a:ext>
          </a:extLst>
        </p:spPr>
      </p:cxnSp>
      <p:sp>
        <p:nvSpPr>
          <p:cNvPr id="59" name="Oval 19"/>
          <p:cNvSpPr>
            <a:spLocks noChangeAspect="1" noChangeArrowheads="1"/>
          </p:cNvSpPr>
          <p:nvPr/>
        </p:nvSpPr>
        <p:spPr bwMode="auto">
          <a:xfrm>
            <a:off x="7669213" y="2297516"/>
            <a:ext cx="231775" cy="231775"/>
          </a:xfrm>
          <a:prstGeom prst="ellipse">
            <a:avLst/>
          </a:prstGeom>
          <a:solidFill>
            <a:srgbClr val="C0C0C0"/>
          </a:solidFill>
          <a:ln w="9525">
            <a:solidFill>
              <a:srgbClr val="000000"/>
            </a:solidFill>
            <a:round/>
            <a:headEnd/>
            <a:tailEnd/>
          </a:ln>
        </p:spPr>
        <p:txBody>
          <a:bodyPr wrap="none" lIns="92075" tIns="46038" rIns="92075" bIns="46038"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smtClean="0">
                <a:ln>
                  <a:noFill/>
                </a:ln>
                <a:solidFill>
                  <a:srgbClr val="000000"/>
                </a:solidFill>
                <a:effectLst/>
                <a:uLnTx/>
                <a:uFillTx/>
                <a:cs typeface="Arial" charset="0"/>
              </a:rPr>
              <a:t>t</a:t>
            </a:r>
          </a:p>
        </p:txBody>
      </p:sp>
      <p:cxnSp>
        <p:nvCxnSpPr>
          <p:cNvPr id="60" name="AutoShape 20"/>
          <p:cNvCxnSpPr>
            <a:cxnSpLocks noChangeShapeType="1"/>
            <a:stCxn id="55" idx="6"/>
            <a:endCxn id="59" idx="0"/>
          </p:cNvCxnSpPr>
          <p:nvPr/>
        </p:nvCxnSpPr>
        <p:spPr bwMode="auto">
          <a:xfrm>
            <a:off x="6094413" y="1642177"/>
            <a:ext cx="1690688" cy="655339"/>
          </a:xfrm>
          <a:prstGeom prst="straightConnector1">
            <a:avLst/>
          </a:prstGeom>
          <a:noFill/>
          <a:ln w="9525">
            <a:solidFill>
              <a:srgbClr val="000000"/>
            </a:solidFill>
            <a:round/>
            <a:headEnd/>
            <a:tailEnd type="triangle" w="sm" len="sm"/>
          </a:ln>
          <a:extLst>
            <a:ext uri="{909E8E84-426E-40DD-AFC4-6F175D3DCCD1}">
              <a14:hiddenFill xmlns:a14="http://schemas.microsoft.com/office/drawing/2010/main">
                <a:noFill/>
              </a14:hiddenFill>
            </a:ext>
          </a:extLst>
        </p:spPr>
      </p:cxnSp>
      <p:cxnSp>
        <p:nvCxnSpPr>
          <p:cNvPr id="61" name="AutoShape 21"/>
          <p:cNvCxnSpPr>
            <a:cxnSpLocks noChangeShapeType="1"/>
            <a:stCxn id="56" idx="6"/>
            <a:endCxn id="59" idx="2"/>
          </p:cNvCxnSpPr>
          <p:nvPr/>
        </p:nvCxnSpPr>
        <p:spPr bwMode="auto">
          <a:xfrm>
            <a:off x="6094413" y="2413404"/>
            <a:ext cx="1574800" cy="0"/>
          </a:xfrm>
          <a:prstGeom prst="straightConnector1">
            <a:avLst/>
          </a:prstGeom>
          <a:noFill/>
          <a:ln w="9525">
            <a:solidFill>
              <a:srgbClr val="000000"/>
            </a:solidFill>
            <a:round/>
            <a:headEnd/>
            <a:tailEnd type="triangle" w="sm" len="sm"/>
          </a:ln>
          <a:extLst>
            <a:ext uri="{909E8E84-426E-40DD-AFC4-6F175D3DCCD1}">
              <a14:hiddenFill xmlns:a14="http://schemas.microsoft.com/office/drawing/2010/main">
                <a:noFill/>
              </a14:hiddenFill>
            </a:ext>
          </a:extLst>
        </p:spPr>
      </p:cxnSp>
      <p:cxnSp>
        <p:nvCxnSpPr>
          <p:cNvPr id="62" name="AutoShape 22"/>
          <p:cNvCxnSpPr>
            <a:cxnSpLocks noChangeShapeType="1"/>
            <a:stCxn id="57" idx="7"/>
            <a:endCxn id="59" idx="4"/>
          </p:cNvCxnSpPr>
          <p:nvPr/>
        </p:nvCxnSpPr>
        <p:spPr bwMode="auto">
          <a:xfrm flipV="1">
            <a:off x="6060470" y="2529291"/>
            <a:ext cx="1724631" cy="468621"/>
          </a:xfrm>
          <a:prstGeom prst="straightConnector1">
            <a:avLst/>
          </a:prstGeom>
          <a:noFill/>
          <a:ln w="9525">
            <a:solidFill>
              <a:srgbClr val="000000"/>
            </a:solidFill>
            <a:round/>
            <a:headEnd/>
            <a:tailEnd type="triangle" w="sm" len="sm"/>
          </a:ln>
          <a:extLst>
            <a:ext uri="{909E8E84-426E-40DD-AFC4-6F175D3DCCD1}">
              <a14:hiddenFill xmlns:a14="http://schemas.microsoft.com/office/drawing/2010/main">
                <a:noFill/>
              </a14:hiddenFill>
            </a:ext>
          </a:extLst>
        </p:spPr>
      </p:cxnSp>
      <p:sp>
        <p:nvSpPr>
          <p:cNvPr id="63" name="Oval 23"/>
          <p:cNvSpPr>
            <a:spLocks noChangeAspect="1" noChangeArrowheads="1"/>
          </p:cNvSpPr>
          <p:nvPr/>
        </p:nvSpPr>
        <p:spPr bwMode="auto">
          <a:xfrm>
            <a:off x="3402013" y="1912696"/>
            <a:ext cx="233362" cy="233363"/>
          </a:xfrm>
          <a:prstGeom prst="ellipse">
            <a:avLst/>
          </a:prstGeom>
          <a:solidFill>
            <a:srgbClr val="C0C0C0"/>
          </a:solidFill>
          <a:ln w="9525">
            <a:solidFill>
              <a:srgbClr val="000000"/>
            </a:solidFill>
            <a:round/>
            <a:headEnd/>
            <a:tailEnd/>
          </a:ln>
        </p:spPr>
        <p:txBody>
          <a:bodyPr wrap="none" lIns="92075" tIns="46038" rIns="92075" bIns="46038"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srgbClr val="000000"/>
                </a:solidFill>
                <a:effectLst/>
                <a:uLnTx/>
                <a:uFillTx/>
                <a:cs typeface="Arial" charset="0"/>
              </a:rPr>
              <a:t>2</a:t>
            </a:r>
          </a:p>
        </p:txBody>
      </p:sp>
      <p:sp>
        <p:nvSpPr>
          <p:cNvPr id="64" name="Oval 24"/>
          <p:cNvSpPr>
            <a:spLocks noChangeAspect="1" noChangeArrowheads="1"/>
          </p:cNvSpPr>
          <p:nvPr/>
        </p:nvSpPr>
        <p:spPr bwMode="auto">
          <a:xfrm>
            <a:off x="3402013" y="2615661"/>
            <a:ext cx="233362" cy="233363"/>
          </a:xfrm>
          <a:prstGeom prst="ellipse">
            <a:avLst/>
          </a:prstGeom>
          <a:solidFill>
            <a:srgbClr val="C0C0C0"/>
          </a:solidFill>
          <a:ln w="9525">
            <a:solidFill>
              <a:srgbClr val="000000"/>
            </a:solidFill>
            <a:round/>
            <a:headEnd/>
            <a:tailEnd/>
          </a:ln>
        </p:spPr>
        <p:txBody>
          <a:bodyPr wrap="none" lIns="92075" tIns="46038" rIns="92075" bIns="46038"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srgbClr val="000000"/>
                </a:solidFill>
                <a:effectLst/>
                <a:uLnTx/>
                <a:uFillTx/>
                <a:cs typeface="Arial" charset="0"/>
              </a:rPr>
              <a:t>4</a:t>
            </a:r>
          </a:p>
        </p:txBody>
      </p:sp>
      <p:sp>
        <p:nvSpPr>
          <p:cNvPr id="65" name="Oval 25"/>
          <p:cNvSpPr>
            <a:spLocks noChangeAspect="1" noChangeArrowheads="1"/>
          </p:cNvSpPr>
          <p:nvPr/>
        </p:nvSpPr>
        <p:spPr bwMode="auto">
          <a:xfrm>
            <a:off x="5862638" y="1912696"/>
            <a:ext cx="231775" cy="233363"/>
          </a:xfrm>
          <a:prstGeom prst="ellipse">
            <a:avLst/>
          </a:prstGeom>
          <a:solidFill>
            <a:srgbClr val="C0C0C0"/>
          </a:solidFill>
          <a:ln w="9525">
            <a:solidFill>
              <a:srgbClr val="000000"/>
            </a:solidFill>
            <a:round/>
            <a:headEnd/>
            <a:tailEnd/>
          </a:ln>
        </p:spPr>
        <p:txBody>
          <a:bodyPr wrap="none" lIns="92075" tIns="46038" rIns="92075" bIns="46038"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srgbClr val="000000"/>
                </a:solidFill>
                <a:effectLst/>
                <a:uLnTx/>
                <a:uFillTx/>
                <a:cs typeface="Arial" charset="0"/>
              </a:rPr>
              <a:t>2'</a:t>
            </a:r>
          </a:p>
        </p:txBody>
      </p:sp>
      <p:sp>
        <p:nvSpPr>
          <p:cNvPr id="66" name="Oval 26"/>
          <p:cNvSpPr>
            <a:spLocks noChangeAspect="1" noChangeArrowheads="1"/>
          </p:cNvSpPr>
          <p:nvPr/>
        </p:nvSpPr>
        <p:spPr bwMode="auto">
          <a:xfrm>
            <a:off x="5862638" y="2615661"/>
            <a:ext cx="231775" cy="233363"/>
          </a:xfrm>
          <a:prstGeom prst="ellipse">
            <a:avLst/>
          </a:prstGeom>
          <a:solidFill>
            <a:srgbClr val="C0C0C0"/>
          </a:solidFill>
          <a:ln w="9525">
            <a:solidFill>
              <a:srgbClr val="000000"/>
            </a:solidFill>
            <a:round/>
            <a:headEnd/>
            <a:tailEnd/>
          </a:ln>
        </p:spPr>
        <p:txBody>
          <a:bodyPr wrap="none" lIns="92075" tIns="46038" rIns="92075" bIns="46038"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smtClean="0">
                <a:ln>
                  <a:noFill/>
                </a:ln>
                <a:solidFill>
                  <a:srgbClr val="000000"/>
                </a:solidFill>
                <a:effectLst/>
                <a:uLnTx/>
                <a:uFillTx/>
                <a:cs typeface="Arial" charset="0"/>
              </a:rPr>
              <a:t>4'</a:t>
            </a:r>
          </a:p>
        </p:txBody>
      </p:sp>
      <p:cxnSp>
        <p:nvCxnSpPr>
          <p:cNvPr id="67" name="AutoShape 27"/>
          <p:cNvCxnSpPr>
            <a:cxnSpLocks noChangeShapeType="1"/>
            <a:stCxn id="46" idx="5"/>
            <a:endCxn id="56" idx="1"/>
          </p:cNvCxnSpPr>
          <p:nvPr/>
        </p:nvCxnSpPr>
        <p:spPr bwMode="auto">
          <a:xfrm>
            <a:off x="3601200" y="1724121"/>
            <a:ext cx="2295381" cy="607338"/>
          </a:xfrm>
          <a:prstGeom prst="straightConnector1">
            <a:avLst/>
          </a:prstGeom>
          <a:noFill/>
          <a:ln w="9525">
            <a:solidFill>
              <a:srgbClr val="000000"/>
            </a:solidFill>
            <a:round/>
            <a:headEnd/>
            <a:tailEnd type="triangle" w="sm" len="sm"/>
          </a:ln>
          <a:extLst>
            <a:ext uri="{909E8E84-426E-40DD-AFC4-6F175D3DCCD1}">
              <a14:hiddenFill xmlns:a14="http://schemas.microsoft.com/office/drawing/2010/main">
                <a:noFill/>
              </a14:hiddenFill>
            </a:ext>
          </a:extLst>
        </p:spPr>
      </p:cxnSp>
      <p:cxnSp>
        <p:nvCxnSpPr>
          <p:cNvPr id="68" name="AutoShape 28"/>
          <p:cNvCxnSpPr>
            <a:cxnSpLocks noChangeShapeType="1"/>
            <a:stCxn id="63" idx="5"/>
            <a:endCxn id="57" idx="1"/>
          </p:cNvCxnSpPr>
          <p:nvPr/>
        </p:nvCxnSpPr>
        <p:spPr bwMode="auto">
          <a:xfrm>
            <a:off x="3601200" y="2111884"/>
            <a:ext cx="2295381" cy="886028"/>
          </a:xfrm>
          <a:prstGeom prst="straightConnector1">
            <a:avLst/>
          </a:prstGeom>
          <a:noFill/>
          <a:ln w="9525">
            <a:solidFill>
              <a:srgbClr val="000000"/>
            </a:solidFill>
            <a:round/>
            <a:headEnd/>
            <a:tailEnd type="triangle" w="sm" len="sm"/>
          </a:ln>
          <a:extLst>
            <a:ext uri="{909E8E84-426E-40DD-AFC4-6F175D3DCCD1}">
              <a14:hiddenFill xmlns:a14="http://schemas.microsoft.com/office/drawing/2010/main">
                <a:noFill/>
              </a14:hiddenFill>
            </a:ext>
          </a:extLst>
        </p:spPr>
      </p:cxnSp>
      <p:cxnSp>
        <p:nvCxnSpPr>
          <p:cNvPr id="69" name="AutoShape 29"/>
          <p:cNvCxnSpPr>
            <a:cxnSpLocks noChangeShapeType="1"/>
            <a:stCxn id="63" idx="6"/>
            <a:endCxn id="56" idx="2"/>
          </p:cNvCxnSpPr>
          <p:nvPr/>
        </p:nvCxnSpPr>
        <p:spPr bwMode="auto">
          <a:xfrm>
            <a:off x="3635375" y="2029378"/>
            <a:ext cx="2227263" cy="384026"/>
          </a:xfrm>
          <a:prstGeom prst="straightConnector1">
            <a:avLst/>
          </a:prstGeom>
          <a:noFill/>
          <a:ln w="9525">
            <a:solidFill>
              <a:srgbClr val="000000"/>
            </a:solidFill>
            <a:round/>
            <a:headEnd/>
            <a:tailEnd type="triangle" w="sm" len="sm"/>
          </a:ln>
          <a:extLst>
            <a:ext uri="{909E8E84-426E-40DD-AFC4-6F175D3DCCD1}">
              <a14:hiddenFill xmlns:a14="http://schemas.microsoft.com/office/drawing/2010/main">
                <a:noFill/>
              </a14:hiddenFill>
            </a:ext>
          </a:extLst>
        </p:spPr>
      </p:cxnSp>
      <p:cxnSp>
        <p:nvCxnSpPr>
          <p:cNvPr id="70" name="AutoShape 30"/>
          <p:cNvCxnSpPr>
            <a:cxnSpLocks noChangeShapeType="1"/>
            <a:stCxn id="64" idx="6"/>
            <a:endCxn id="57" idx="2"/>
          </p:cNvCxnSpPr>
          <p:nvPr/>
        </p:nvCxnSpPr>
        <p:spPr bwMode="auto">
          <a:xfrm>
            <a:off x="3635375" y="2732343"/>
            <a:ext cx="2227263" cy="347514"/>
          </a:xfrm>
          <a:prstGeom prst="straightConnector1">
            <a:avLst/>
          </a:prstGeom>
          <a:noFill/>
          <a:ln w="9525">
            <a:solidFill>
              <a:srgbClr val="000000"/>
            </a:solidFill>
            <a:round/>
            <a:headEnd/>
            <a:tailEnd type="triangle" w="sm" len="sm"/>
          </a:ln>
          <a:extLst>
            <a:ext uri="{909E8E84-426E-40DD-AFC4-6F175D3DCCD1}">
              <a14:hiddenFill xmlns:a14="http://schemas.microsoft.com/office/drawing/2010/main">
                <a:noFill/>
              </a14:hiddenFill>
            </a:ext>
          </a:extLst>
        </p:spPr>
      </p:cxnSp>
      <p:cxnSp>
        <p:nvCxnSpPr>
          <p:cNvPr id="71" name="AutoShape 31"/>
          <p:cNvCxnSpPr>
            <a:cxnSpLocks noChangeShapeType="1"/>
            <a:stCxn id="48" idx="6"/>
            <a:endCxn id="65" idx="4"/>
          </p:cNvCxnSpPr>
          <p:nvPr/>
        </p:nvCxnSpPr>
        <p:spPr bwMode="auto">
          <a:xfrm flipV="1">
            <a:off x="3635375" y="2146059"/>
            <a:ext cx="2343151" cy="933798"/>
          </a:xfrm>
          <a:prstGeom prst="straightConnector1">
            <a:avLst/>
          </a:prstGeom>
          <a:noFill/>
          <a:ln w="9525">
            <a:solidFill>
              <a:srgbClr val="000000"/>
            </a:solidFill>
            <a:round/>
            <a:headEnd/>
            <a:tailEnd type="triangle" w="sm" len="sm"/>
          </a:ln>
          <a:extLst>
            <a:ext uri="{909E8E84-426E-40DD-AFC4-6F175D3DCCD1}">
              <a14:hiddenFill xmlns:a14="http://schemas.microsoft.com/office/drawing/2010/main">
                <a:noFill/>
              </a14:hiddenFill>
            </a:ext>
          </a:extLst>
        </p:spPr>
      </p:cxnSp>
      <p:cxnSp>
        <p:nvCxnSpPr>
          <p:cNvPr id="72" name="AutoShape 32"/>
          <p:cNvCxnSpPr>
            <a:cxnSpLocks noChangeShapeType="1"/>
            <a:stCxn id="47" idx="7"/>
            <a:endCxn id="55" idx="3"/>
          </p:cNvCxnSpPr>
          <p:nvPr/>
        </p:nvCxnSpPr>
        <p:spPr bwMode="auto">
          <a:xfrm flipV="1">
            <a:off x="3601200" y="1724121"/>
            <a:ext cx="2295381" cy="607338"/>
          </a:xfrm>
          <a:prstGeom prst="straightConnector1">
            <a:avLst/>
          </a:prstGeom>
          <a:noFill/>
          <a:ln w="9525">
            <a:solidFill>
              <a:srgbClr val="000000"/>
            </a:solidFill>
            <a:round/>
            <a:headEnd/>
            <a:tailEnd type="triangle" w="sm" len="sm"/>
          </a:ln>
          <a:extLst>
            <a:ext uri="{909E8E84-426E-40DD-AFC4-6F175D3DCCD1}">
              <a14:hiddenFill xmlns:a14="http://schemas.microsoft.com/office/drawing/2010/main">
                <a:noFill/>
              </a14:hiddenFill>
            </a:ext>
          </a:extLst>
        </p:spPr>
      </p:cxnSp>
      <p:cxnSp>
        <p:nvCxnSpPr>
          <p:cNvPr id="73" name="AutoShape 33"/>
          <p:cNvCxnSpPr>
            <a:cxnSpLocks noChangeShapeType="1"/>
            <a:stCxn id="45" idx="6"/>
            <a:endCxn id="63" idx="2"/>
          </p:cNvCxnSpPr>
          <p:nvPr/>
        </p:nvCxnSpPr>
        <p:spPr bwMode="auto">
          <a:xfrm flipV="1">
            <a:off x="1795463" y="2029378"/>
            <a:ext cx="1606550" cy="384026"/>
          </a:xfrm>
          <a:prstGeom prst="straightConnector1">
            <a:avLst/>
          </a:prstGeom>
          <a:noFill/>
          <a:ln w="9525">
            <a:solidFill>
              <a:srgbClr val="000000"/>
            </a:solidFill>
            <a:round/>
            <a:headEnd/>
            <a:tailEnd type="triangle" w="sm" len="sm"/>
          </a:ln>
          <a:extLst>
            <a:ext uri="{909E8E84-426E-40DD-AFC4-6F175D3DCCD1}">
              <a14:hiddenFill xmlns:a14="http://schemas.microsoft.com/office/drawing/2010/main">
                <a:noFill/>
              </a14:hiddenFill>
            </a:ext>
          </a:extLst>
        </p:spPr>
      </p:cxnSp>
      <p:cxnSp>
        <p:nvCxnSpPr>
          <p:cNvPr id="74" name="AutoShape 34"/>
          <p:cNvCxnSpPr>
            <a:cxnSpLocks noChangeShapeType="1"/>
            <a:stCxn id="45" idx="6"/>
            <a:endCxn id="64" idx="2"/>
          </p:cNvCxnSpPr>
          <p:nvPr/>
        </p:nvCxnSpPr>
        <p:spPr bwMode="auto">
          <a:xfrm>
            <a:off x="1795463" y="2413404"/>
            <a:ext cx="1606550" cy="318939"/>
          </a:xfrm>
          <a:prstGeom prst="straightConnector1">
            <a:avLst/>
          </a:prstGeom>
          <a:noFill/>
          <a:ln w="9525">
            <a:solidFill>
              <a:srgbClr val="000000"/>
            </a:solidFill>
            <a:round/>
            <a:headEnd/>
            <a:tailEnd type="triangle" w="sm" len="sm"/>
          </a:ln>
          <a:extLst>
            <a:ext uri="{909E8E84-426E-40DD-AFC4-6F175D3DCCD1}">
              <a14:hiddenFill xmlns:a14="http://schemas.microsoft.com/office/drawing/2010/main">
                <a:noFill/>
              </a14:hiddenFill>
            </a:ext>
          </a:extLst>
        </p:spPr>
      </p:cxnSp>
      <p:cxnSp>
        <p:nvCxnSpPr>
          <p:cNvPr id="75" name="AutoShape 35"/>
          <p:cNvCxnSpPr>
            <a:cxnSpLocks noChangeShapeType="1"/>
            <a:stCxn id="65" idx="6"/>
            <a:endCxn id="59" idx="1"/>
          </p:cNvCxnSpPr>
          <p:nvPr/>
        </p:nvCxnSpPr>
        <p:spPr bwMode="auto">
          <a:xfrm>
            <a:off x="6094413" y="2029378"/>
            <a:ext cx="1608743" cy="302081"/>
          </a:xfrm>
          <a:prstGeom prst="straightConnector1">
            <a:avLst/>
          </a:prstGeom>
          <a:noFill/>
          <a:ln w="9525">
            <a:solidFill>
              <a:srgbClr val="000000"/>
            </a:solidFill>
            <a:round/>
            <a:headEnd/>
            <a:tailEnd type="triangle" w="sm" len="sm"/>
          </a:ln>
          <a:extLst>
            <a:ext uri="{909E8E84-426E-40DD-AFC4-6F175D3DCCD1}">
              <a14:hiddenFill xmlns:a14="http://schemas.microsoft.com/office/drawing/2010/main">
                <a:noFill/>
              </a14:hiddenFill>
            </a:ext>
          </a:extLst>
        </p:spPr>
      </p:cxnSp>
      <p:cxnSp>
        <p:nvCxnSpPr>
          <p:cNvPr id="76" name="AutoShape 36"/>
          <p:cNvCxnSpPr>
            <a:cxnSpLocks noChangeShapeType="1"/>
            <a:stCxn id="66" idx="6"/>
            <a:endCxn id="59" idx="3"/>
          </p:cNvCxnSpPr>
          <p:nvPr/>
        </p:nvCxnSpPr>
        <p:spPr bwMode="auto">
          <a:xfrm flipV="1">
            <a:off x="6094413" y="2495348"/>
            <a:ext cx="1608743" cy="236995"/>
          </a:xfrm>
          <a:prstGeom prst="straightConnector1">
            <a:avLst/>
          </a:prstGeom>
          <a:noFill/>
          <a:ln w="9525">
            <a:solidFill>
              <a:srgbClr val="000000"/>
            </a:solidFill>
            <a:round/>
            <a:headEnd/>
            <a:tailEnd type="triangle" w="sm" len="sm"/>
          </a:ln>
          <a:extLst>
            <a:ext uri="{909E8E84-426E-40DD-AFC4-6F175D3DCCD1}">
              <a14:hiddenFill xmlns:a14="http://schemas.microsoft.com/office/drawing/2010/main">
                <a:noFill/>
              </a14:hiddenFill>
            </a:ext>
          </a:extLst>
        </p:spPr>
      </p:cxnSp>
      <mc:AlternateContent xmlns:mc="http://schemas.openxmlformats.org/markup-compatibility/2006" xmlns:a14="http://schemas.microsoft.com/office/drawing/2010/main">
        <mc:Choice Requires="a14">
          <p:sp>
            <p:nvSpPr>
              <p:cNvPr id="77" name="Text Box 37"/>
              <p:cNvSpPr txBox="1">
                <a:spLocks noChangeArrowheads="1"/>
              </p:cNvSpPr>
              <p:nvPr/>
            </p:nvSpPr>
            <p:spPr bwMode="auto">
              <a:xfrm>
                <a:off x="2639980" y="1746122"/>
                <a:ext cx="346075" cy="276999"/>
              </a:xfrm>
              <a:prstGeom prst="rect">
                <a:avLst/>
              </a:prstGeom>
              <a:solidFill>
                <a:srgbClr val="C0C0C0"/>
              </a:solidFill>
              <a:ln>
                <a:noFill/>
              </a:ln>
              <a:extLst>
                <a:ext uri="{91240B29-F687-4F45-9708-019B960494DF}">
                  <a14:hiddenLine w="9525">
                    <a:solidFill>
                      <a:srgbClr val="000000"/>
                    </a:solidFill>
                    <a:miter lim="800000"/>
                    <a:headEnd/>
                    <a:tailEnd/>
                  </a14:hiddenLine>
                </a:ext>
              </a:extLst>
            </p:spPr>
            <p:txBody>
              <a:bodyPr lIns="0" tIns="0" rIns="0" bIns="0">
                <a:spAutoFit/>
              </a:bodyPr>
              <a:lstStyle>
                <a:lvl1pPr>
                  <a:defRPr kumimoji="1">
                    <a:solidFill>
                      <a:schemeClr val="tx1"/>
                    </a:solidFill>
                    <a:latin typeface="Comic Sans MS" pitchFamily="66" charset="0"/>
                  </a:defRPr>
                </a:lvl1pPr>
                <a:lvl2pPr marL="742950" indent="-285750">
                  <a:defRPr kumimoji="1">
                    <a:solidFill>
                      <a:schemeClr val="tx1"/>
                    </a:solidFill>
                    <a:latin typeface="Comic Sans MS" pitchFamily="66" charset="0"/>
                  </a:defRPr>
                </a:lvl2pPr>
                <a:lvl3pPr marL="1143000" indent="-228600">
                  <a:defRPr kumimoji="1">
                    <a:solidFill>
                      <a:schemeClr val="tx1"/>
                    </a:solidFill>
                    <a:latin typeface="Comic Sans MS" pitchFamily="66" charset="0"/>
                  </a:defRPr>
                </a:lvl3pPr>
                <a:lvl4pPr marL="1600200" indent="-228600">
                  <a:defRPr kumimoji="1">
                    <a:solidFill>
                      <a:schemeClr val="tx1"/>
                    </a:solidFill>
                    <a:latin typeface="Comic Sans MS" pitchFamily="66" charset="0"/>
                  </a:defRPr>
                </a:lvl4pPr>
                <a:lvl5pPr marL="2057400" indent="-228600">
                  <a:defRPr kumimoji="1">
                    <a:solidFill>
                      <a:schemeClr val="tx1"/>
                    </a:solidFill>
                    <a:latin typeface="Comic Sans MS" pitchFamily="66" charset="0"/>
                  </a:defRPr>
                </a:lvl5pPr>
                <a:lvl6pPr marL="2514600" indent="-228600" eaLnBrk="0" fontAlgn="base" hangingPunct="0">
                  <a:spcBef>
                    <a:spcPct val="0"/>
                  </a:spcBef>
                  <a:spcAft>
                    <a:spcPct val="0"/>
                  </a:spcAft>
                  <a:defRPr kumimoji="1">
                    <a:solidFill>
                      <a:schemeClr val="tx1"/>
                    </a:solidFill>
                    <a:latin typeface="Comic Sans MS" pitchFamily="66" charset="0"/>
                  </a:defRPr>
                </a:lvl6pPr>
                <a:lvl7pPr marL="2971800" indent="-228600" eaLnBrk="0" fontAlgn="base" hangingPunct="0">
                  <a:spcBef>
                    <a:spcPct val="0"/>
                  </a:spcBef>
                  <a:spcAft>
                    <a:spcPct val="0"/>
                  </a:spcAft>
                  <a:defRPr kumimoji="1">
                    <a:solidFill>
                      <a:schemeClr val="tx1"/>
                    </a:solidFill>
                    <a:latin typeface="Comic Sans MS" pitchFamily="66" charset="0"/>
                  </a:defRPr>
                </a:lvl7pPr>
                <a:lvl8pPr marL="3429000" indent="-228600" eaLnBrk="0" fontAlgn="base" hangingPunct="0">
                  <a:spcBef>
                    <a:spcPct val="0"/>
                  </a:spcBef>
                  <a:spcAft>
                    <a:spcPct val="0"/>
                  </a:spcAft>
                  <a:defRPr kumimoji="1">
                    <a:solidFill>
                      <a:schemeClr val="tx1"/>
                    </a:solidFill>
                    <a:latin typeface="Comic Sans MS" pitchFamily="66" charset="0"/>
                  </a:defRPr>
                </a:lvl8pPr>
                <a:lvl9pPr marL="3886200" indent="-228600" eaLnBrk="0" fontAlgn="base" hangingPunct="0">
                  <a:spcBef>
                    <a:spcPct val="0"/>
                  </a:spcBef>
                  <a:spcAft>
                    <a:spcPct val="0"/>
                  </a:spcAft>
                  <a:defRPr kumimoji="1">
                    <a:solidFill>
                      <a:schemeClr val="tx1"/>
                    </a:solidFill>
                    <a:latin typeface="Comic Sans MS" pitchFamily="66" charset="0"/>
                  </a:defRPr>
                </a:lvl9pPr>
              </a:lstStyle>
              <a:p>
                <a:pPr marL="0" marR="0" lvl="0" indent="0" algn="ctr" defTabSz="914400" eaLnBrk="1" fontAlgn="auto" latinLnBrk="0" hangingPunct="1">
                  <a:lnSpc>
                    <a:spcPct val="100000"/>
                  </a:lnSpc>
                  <a:spcBef>
                    <a:spcPct val="5000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sz="1800" b="0" i="1" u="none" strike="noStrike" kern="0" cap="none" spc="0" normalizeH="0" baseline="0" noProof="0" dirty="0" smtClean="0">
                          <a:ln>
                            <a:noFill/>
                          </a:ln>
                          <a:solidFill>
                            <a:srgbClr val="000000"/>
                          </a:solidFill>
                          <a:effectLst/>
                          <a:uLnTx/>
                          <a:uFillTx/>
                          <a:latin typeface="Cambria Math"/>
                          <a:cs typeface="Arial" charset="0"/>
                        </a:rPr>
                        <m:t>𝑑</m:t>
                      </m:r>
                    </m:oMath>
                  </m:oMathPara>
                </a14:m>
                <a:endParaRPr kumimoji="1" lang="en-US" sz="1400" b="0" i="0" u="none" strike="noStrike" kern="0" cap="none" spc="0" normalizeH="0" baseline="0" noProof="0" dirty="0" smtClean="0">
                  <a:ln>
                    <a:noFill/>
                  </a:ln>
                  <a:solidFill>
                    <a:srgbClr val="000000"/>
                  </a:solidFill>
                  <a:effectLst/>
                  <a:uLnTx/>
                  <a:uFillTx/>
                  <a:latin typeface="Comic Sans MS" pitchFamily="66" charset="0"/>
                  <a:cs typeface="Arial" charset="0"/>
                </a:endParaRPr>
              </a:p>
            </p:txBody>
          </p:sp>
        </mc:Choice>
        <mc:Fallback xmlns="">
          <p:sp>
            <p:nvSpPr>
              <p:cNvPr id="77" name="Text Box 37"/>
              <p:cNvSpPr txBox="1">
                <a:spLocks noRot="1" noChangeAspect="1" noMove="1" noResize="1" noEditPoints="1" noAdjustHandles="1" noChangeArrowheads="1" noChangeShapeType="1" noTextEdit="1"/>
              </p:cNvSpPr>
              <p:nvPr/>
            </p:nvSpPr>
            <p:spPr bwMode="auto">
              <a:xfrm>
                <a:off x="2639980" y="1746122"/>
                <a:ext cx="346075" cy="276999"/>
              </a:xfrm>
              <a:prstGeom prst="rect">
                <a:avLst/>
              </a:prstGeom>
              <a:blipFill rotWithShape="1">
                <a:blip r:embed="rId5"/>
                <a:stretch>
                  <a:fillRect l="-3509" b="-8696"/>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
        <p:nvSpPr>
          <p:cNvPr id="79" name="Text Box 39"/>
          <p:cNvSpPr txBox="1">
            <a:spLocks noChangeArrowheads="1"/>
          </p:cNvSpPr>
          <p:nvPr/>
        </p:nvSpPr>
        <p:spPr bwMode="auto">
          <a:xfrm>
            <a:off x="5140030" y="1577619"/>
            <a:ext cx="346075" cy="212725"/>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kumimoji="1">
                <a:solidFill>
                  <a:schemeClr val="tx1"/>
                </a:solidFill>
                <a:latin typeface="Comic Sans MS" pitchFamily="66" charset="0"/>
              </a:defRPr>
            </a:lvl1pPr>
            <a:lvl2pPr marL="742950" indent="-285750">
              <a:defRPr kumimoji="1">
                <a:solidFill>
                  <a:schemeClr val="tx1"/>
                </a:solidFill>
                <a:latin typeface="Comic Sans MS" pitchFamily="66" charset="0"/>
              </a:defRPr>
            </a:lvl2pPr>
            <a:lvl3pPr marL="1143000" indent="-228600">
              <a:defRPr kumimoji="1">
                <a:solidFill>
                  <a:schemeClr val="tx1"/>
                </a:solidFill>
                <a:latin typeface="Comic Sans MS" pitchFamily="66" charset="0"/>
              </a:defRPr>
            </a:lvl3pPr>
            <a:lvl4pPr marL="1600200" indent="-228600">
              <a:defRPr kumimoji="1">
                <a:solidFill>
                  <a:schemeClr val="tx1"/>
                </a:solidFill>
                <a:latin typeface="Comic Sans MS" pitchFamily="66" charset="0"/>
              </a:defRPr>
            </a:lvl4pPr>
            <a:lvl5pPr marL="2057400" indent="-228600">
              <a:defRPr kumimoji="1">
                <a:solidFill>
                  <a:schemeClr val="tx1"/>
                </a:solidFill>
                <a:latin typeface="Comic Sans MS" pitchFamily="66" charset="0"/>
              </a:defRPr>
            </a:lvl5pPr>
            <a:lvl6pPr marL="2514600" indent="-228600" eaLnBrk="0" fontAlgn="base" hangingPunct="0">
              <a:spcBef>
                <a:spcPct val="0"/>
              </a:spcBef>
              <a:spcAft>
                <a:spcPct val="0"/>
              </a:spcAft>
              <a:defRPr kumimoji="1">
                <a:solidFill>
                  <a:schemeClr val="tx1"/>
                </a:solidFill>
                <a:latin typeface="Comic Sans MS" pitchFamily="66" charset="0"/>
              </a:defRPr>
            </a:lvl6pPr>
            <a:lvl7pPr marL="2971800" indent="-228600" eaLnBrk="0" fontAlgn="base" hangingPunct="0">
              <a:spcBef>
                <a:spcPct val="0"/>
              </a:spcBef>
              <a:spcAft>
                <a:spcPct val="0"/>
              </a:spcAft>
              <a:defRPr kumimoji="1">
                <a:solidFill>
                  <a:schemeClr val="tx1"/>
                </a:solidFill>
                <a:latin typeface="Comic Sans MS" pitchFamily="66" charset="0"/>
              </a:defRPr>
            </a:lvl7pPr>
            <a:lvl8pPr marL="3429000" indent="-228600" eaLnBrk="0" fontAlgn="base" hangingPunct="0">
              <a:spcBef>
                <a:spcPct val="0"/>
              </a:spcBef>
              <a:spcAft>
                <a:spcPct val="0"/>
              </a:spcAft>
              <a:defRPr kumimoji="1">
                <a:solidFill>
                  <a:schemeClr val="tx1"/>
                </a:solidFill>
                <a:latin typeface="Comic Sans MS" pitchFamily="66" charset="0"/>
              </a:defRPr>
            </a:lvl8pPr>
            <a:lvl9pPr marL="3886200" indent="-228600" eaLnBrk="0" fontAlgn="base" hangingPunct="0">
              <a:spcBef>
                <a:spcPct val="0"/>
              </a:spcBef>
              <a:spcAft>
                <a:spcPct val="0"/>
              </a:spcAft>
              <a:defRPr kumimoji="1">
                <a:solidFill>
                  <a:schemeClr val="tx1"/>
                </a:solidFill>
                <a:latin typeface="Comic Sans MS" pitchFamily="66" charset="0"/>
              </a:defRPr>
            </a:lvl9p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1" lang="en-US" sz="1400" b="0" i="0" u="none" strike="noStrike" kern="0" cap="none" spc="0" normalizeH="0" baseline="0" noProof="0" dirty="0" smtClean="0">
                <a:ln>
                  <a:noFill/>
                </a:ln>
                <a:solidFill>
                  <a:srgbClr val="000000"/>
                </a:solidFill>
                <a:effectLst/>
                <a:uLnTx/>
                <a:uFillTx/>
                <a:latin typeface="Comic Sans MS" pitchFamily="66" charset="0"/>
                <a:cs typeface="Arial" charset="0"/>
                <a:sym typeface="Symbol" pitchFamily="18" charset="2"/>
              </a:rPr>
              <a:t>1</a:t>
            </a:r>
            <a:endParaRPr kumimoji="1" lang="en-US" sz="1400" b="0" i="0" u="none" strike="noStrike" kern="0" cap="none" spc="0" normalizeH="0" baseline="0" noProof="0" dirty="0" smtClean="0">
              <a:ln>
                <a:noFill/>
              </a:ln>
              <a:solidFill>
                <a:srgbClr val="000000"/>
              </a:solidFill>
              <a:effectLst/>
              <a:uLnTx/>
              <a:uFillTx/>
              <a:latin typeface="Comic Sans MS" pitchFamily="66" charset="0"/>
              <a:cs typeface="Arial" charset="0"/>
            </a:endParaRPr>
          </a:p>
        </p:txBody>
      </p:sp>
      <mc:AlternateContent xmlns:mc="http://schemas.openxmlformats.org/markup-compatibility/2006" xmlns:a14="http://schemas.microsoft.com/office/drawing/2010/main">
        <mc:Choice Requires="a14">
          <p:sp>
            <p:nvSpPr>
              <p:cNvPr id="42" name="Text Box 38"/>
              <p:cNvSpPr txBox="1">
                <a:spLocks noChangeArrowheads="1"/>
              </p:cNvSpPr>
              <p:nvPr/>
            </p:nvSpPr>
            <p:spPr bwMode="auto">
              <a:xfrm>
                <a:off x="7031867" y="1756426"/>
                <a:ext cx="346075" cy="276999"/>
              </a:xfrm>
              <a:prstGeom prst="rect">
                <a:avLst/>
              </a:prstGeom>
              <a:solidFill>
                <a:srgbClr val="C0C0C0"/>
              </a:solidFill>
              <a:ln>
                <a:noFill/>
              </a:ln>
              <a:extLst>
                <a:ext uri="{91240B29-F687-4F45-9708-019B960494DF}">
                  <a14:hiddenLine w="9525">
                    <a:solidFill>
                      <a:srgbClr val="000000"/>
                    </a:solidFill>
                    <a:miter lim="800000"/>
                    <a:headEnd/>
                    <a:tailEnd/>
                  </a14:hiddenLine>
                </a:ext>
              </a:extLst>
            </p:spPr>
            <p:txBody>
              <a:bodyPr lIns="0" tIns="0" rIns="0" bIns="0">
                <a:spAutoFit/>
              </a:bodyPr>
              <a:lstStyle>
                <a:lvl1pPr>
                  <a:defRPr kumimoji="1">
                    <a:solidFill>
                      <a:schemeClr val="tx1"/>
                    </a:solidFill>
                    <a:latin typeface="Comic Sans MS" pitchFamily="66" charset="0"/>
                  </a:defRPr>
                </a:lvl1pPr>
                <a:lvl2pPr marL="742950" indent="-285750">
                  <a:defRPr kumimoji="1">
                    <a:solidFill>
                      <a:schemeClr val="tx1"/>
                    </a:solidFill>
                    <a:latin typeface="Comic Sans MS" pitchFamily="66" charset="0"/>
                  </a:defRPr>
                </a:lvl2pPr>
                <a:lvl3pPr marL="1143000" indent="-228600">
                  <a:defRPr kumimoji="1">
                    <a:solidFill>
                      <a:schemeClr val="tx1"/>
                    </a:solidFill>
                    <a:latin typeface="Comic Sans MS" pitchFamily="66" charset="0"/>
                  </a:defRPr>
                </a:lvl3pPr>
                <a:lvl4pPr marL="1600200" indent="-228600">
                  <a:defRPr kumimoji="1">
                    <a:solidFill>
                      <a:schemeClr val="tx1"/>
                    </a:solidFill>
                    <a:latin typeface="Comic Sans MS" pitchFamily="66" charset="0"/>
                  </a:defRPr>
                </a:lvl4pPr>
                <a:lvl5pPr marL="2057400" indent="-228600">
                  <a:defRPr kumimoji="1">
                    <a:solidFill>
                      <a:schemeClr val="tx1"/>
                    </a:solidFill>
                    <a:latin typeface="Comic Sans MS" pitchFamily="66" charset="0"/>
                  </a:defRPr>
                </a:lvl5pPr>
                <a:lvl6pPr marL="2514600" indent="-228600" eaLnBrk="0" fontAlgn="base" hangingPunct="0">
                  <a:spcBef>
                    <a:spcPct val="0"/>
                  </a:spcBef>
                  <a:spcAft>
                    <a:spcPct val="0"/>
                  </a:spcAft>
                  <a:defRPr kumimoji="1">
                    <a:solidFill>
                      <a:schemeClr val="tx1"/>
                    </a:solidFill>
                    <a:latin typeface="Comic Sans MS" pitchFamily="66" charset="0"/>
                  </a:defRPr>
                </a:lvl6pPr>
                <a:lvl7pPr marL="2971800" indent="-228600" eaLnBrk="0" fontAlgn="base" hangingPunct="0">
                  <a:spcBef>
                    <a:spcPct val="0"/>
                  </a:spcBef>
                  <a:spcAft>
                    <a:spcPct val="0"/>
                  </a:spcAft>
                  <a:defRPr kumimoji="1">
                    <a:solidFill>
                      <a:schemeClr val="tx1"/>
                    </a:solidFill>
                    <a:latin typeface="Comic Sans MS" pitchFamily="66" charset="0"/>
                  </a:defRPr>
                </a:lvl7pPr>
                <a:lvl8pPr marL="3429000" indent="-228600" eaLnBrk="0" fontAlgn="base" hangingPunct="0">
                  <a:spcBef>
                    <a:spcPct val="0"/>
                  </a:spcBef>
                  <a:spcAft>
                    <a:spcPct val="0"/>
                  </a:spcAft>
                  <a:defRPr kumimoji="1">
                    <a:solidFill>
                      <a:schemeClr val="tx1"/>
                    </a:solidFill>
                    <a:latin typeface="Comic Sans MS" pitchFamily="66" charset="0"/>
                  </a:defRPr>
                </a:lvl8pPr>
                <a:lvl9pPr marL="3886200" indent="-228600" eaLnBrk="0" fontAlgn="base" hangingPunct="0">
                  <a:spcBef>
                    <a:spcPct val="0"/>
                  </a:spcBef>
                  <a:spcAft>
                    <a:spcPct val="0"/>
                  </a:spcAft>
                  <a:defRPr kumimoji="1">
                    <a:solidFill>
                      <a:schemeClr val="tx1"/>
                    </a:solidFill>
                    <a:latin typeface="Comic Sans MS" pitchFamily="66" charset="0"/>
                  </a:defRPr>
                </a:lvl9pPr>
              </a:lstStyle>
              <a:p>
                <a:pPr marL="0" marR="0" lvl="0" indent="0" algn="ctr" defTabSz="914400" eaLnBrk="1" fontAlgn="auto" latinLnBrk="0" hangingPunct="1">
                  <a:lnSpc>
                    <a:spcPct val="100000"/>
                  </a:lnSpc>
                  <a:spcBef>
                    <a:spcPct val="5000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sz="1800" b="0" i="1" u="none" strike="noStrike" kern="0" cap="none" spc="0" normalizeH="0" baseline="0" noProof="0" dirty="0" smtClean="0">
                          <a:ln>
                            <a:noFill/>
                          </a:ln>
                          <a:solidFill>
                            <a:srgbClr val="000000"/>
                          </a:solidFill>
                          <a:effectLst/>
                          <a:uLnTx/>
                          <a:uFillTx/>
                          <a:latin typeface="Cambria Math"/>
                          <a:cs typeface="Arial" charset="0"/>
                        </a:rPr>
                        <m:t>𝑑</m:t>
                      </m:r>
                    </m:oMath>
                  </m:oMathPara>
                </a14:m>
                <a:endParaRPr kumimoji="1" lang="en-US" sz="1400" b="0" i="0" u="none" strike="noStrike" kern="0" cap="none" spc="0" normalizeH="0" baseline="0" noProof="0" dirty="0" smtClean="0">
                  <a:ln>
                    <a:noFill/>
                  </a:ln>
                  <a:solidFill>
                    <a:srgbClr val="000000"/>
                  </a:solidFill>
                  <a:effectLst/>
                  <a:uLnTx/>
                  <a:uFillTx/>
                  <a:latin typeface="Comic Sans MS" pitchFamily="66" charset="0"/>
                  <a:cs typeface="Arial" charset="0"/>
                </a:endParaRPr>
              </a:p>
            </p:txBody>
          </p:sp>
        </mc:Choice>
        <mc:Fallback xmlns="">
          <p:sp>
            <p:nvSpPr>
              <p:cNvPr id="42" name="Text Box 38"/>
              <p:cNvSpPr txBox="1">
                <a:spLocks noRot="1" noChangeAspect="1" noMove="1" noResize="1" noEditPoints="1" noAdjustHandles="1" noChangeArrowheads="1" noChangeShapeType="1" noTextEdit="1"/>
              </p:cNvSpPr>
              <p:nvPr/>
            </p:nvSpPr>
            <p:spPr bwMode="auto">
              <a:xfrm>
                <a:off x="7031867" y="1756426"/>
                <a:ext cx="346075" cy="276999"/>
              </a:xfrm>
              <a:prstGeom prst="rect">
                <a:avLst/>
              </a:prstGeom>
              <a:blipFill rotWithShape="1">
                <a:blip r:embed="rId6"/>
                <a:stretch>
                  <a:fillRect l="-5357" b="-8696"/>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Tree>
    <p:extLst>
      <p:ext uri="{BB962C8B-B14F-4D97-AF65-F5344CB8AC3E}">
        <p14:creationId xmlns:p14="http://schemas.microsoft.com/office/powerpoint/2010/main" val="1684069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59" grpId="0" animBg="1"/>
      <p:bldP spid="77" grpId="0" animBg="1"/>
      <p:bldP spid="4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1312" y="3141408"/>
            <a:ext cx="5715000" cy="3434013"/>
          </a:xfrm>
          <a:prstGeom prst="rect">
            <a:avLst/>
          </a:prstGeom>
        </p:spPr>
      </p:pic>
      <p:sp>
        <p:nvSpPr>
          <p:cNvPr id="2" name="Title 1"/>
          <p:cNvSpPr>
            <a:spLocks noGrp="1"/>
          </p:cNvSpPr>
          <p:nvPr>
            <p:ph type="title"/>
          </p:nvPr>
        </p:nvSpPr>
        <p:spPr/>
        <p:txBody>
          <a:bodyPr/>
          <a:lstStyle/>
          <a:p>
            <a:r>
              <a:rPr lang="en-US" dirty="0" smtClean="0"/>
              <a:t>Publishing information about graphs</a:t>
            </a:r>
            <a:endParaRPr lang="en-US" dirty="0"/>
          </a:p>
        </p:txBody>
      </p:sp>
      <p:sp>
        <p:nvSpPr>
          <p:cNvPr id="3" name="Content Placeholder 2"/>
          <p:cNvSpPr>
            <a:spLocks noGrp="1"/>
          </p:cNvSpPr>
          <p:nvPr>
            <p:ph idx="1"/>
          </p:nvPr>
        </p:nvSpPr>
        <p:spPr/>
        <p:txBody>
          <a:bodyPr/>
          <a:lstStyle/>
          <a:p>
            <a:pPr marL="0" indent="0">
              <a:buNone/>
            </a:pPr>
            <a:r>
              <a:rPr lang="en-US" sz="2800" dirty="0" smtClean="0"/>
              <a:t>Many types of data can be represented as graphs</a:t>
            </a:r>
          </a:p>
          <a:p>
            <a:pPr lvl="1">
              <a:lnSpc>
                <a:spcPct val="80000"/>
              </a:lnSpc>
              <a:buFont typeface="Arial" charset="0"/>
              <a:buChar char="•"/>
            </a:pPr>
            <a:r>
              <a:rPr lang="en-US" sz="2300" b="1" dirty="0" smtClean="0">
                <a:solidFill>
                  <a:srgbClr val="00B050"/>
                </a:solidFill>
                <a:cs typeface="Calibri" pitchFamily="34" charset="0"/>
              </a:rPr>
              <a:t>“Friendships” </a:t>
            </a:r>
            <a:r>
              <a:rPr lang="en-US" sz="2300" b="1" dirty="0">
                <a:solidFill>
                  <a:srgbClr val="00B050"/>
                </a:solidFill>
                <a:cs typeface="Calibri" pitchFamily="34" charset="0"/>
              </a:rPr>
              <a:t>in online social network</a:t>
            </a:r>
          </a:p>
          <a:p>
            <a:pPr lvl="1">
              <a:lnSpc>
                <a:spcPct val="80000"/>
              </a:lnSpc>
              <a:buFont typeface="Arial" charset="0"/>
              <a:buChar char="•"/>
            </a:pPr>
            <a:r>
              <a:rPr lang="en-US" sz="2300" b="1" dirty="0">
                <a:solidFill>
                  <a:srgbClr val="00B050"/>
                </a:solidFill>
                <a:cs typeface="Calibri" pitchFamily="34" charset="0"/>
              </a:rPr>
              <a:t>Financial </a:t>
            </a:r>
            <a:r>
              <a:rPr lang="en-US" sz="2300" b="1" dirty="0" smtClean="0">
                <a:solidFill>
                  <a:srgbClr val="00B050"/>
                </a:solidFill>
                <a:cs typeface="Calibri" pitchFamily="34" charset="0"/>
              </a:rPr>
              <a:t>transactions</a:t>
            </a:r>
          </a:p>
          <a:p>
            <a:pPr lvl="1">
              <a:lnSpc>
                <a:spcPct val="80000"/>
              </a:lnSpc>
              <a:buFont typeface="Arial" charset="0"/>
              <a:buChar char="•"/>
            </a:pPr>
            <a:r>
              <a:rPr lang="en-US" sz="2300" b="1" dirty="0" smtClean="0">
                <a:solidFill>
                  <a:srgbClr val="00B050"/>
                </a:solidFill>
                <a:cs typeface="Calibri" pitchFamily="34" charset="0"/>
              </a:rPr>
              <a:t>Email communication</a:t>
            </a:r>
          </a:p>
          <a:p>
            <a:pPr lvl="1">
              <a:lnSpc>
                <a:spcPct val="80000"/>
              </a:lnSpc>
              <a:buFont typeface="Arial" charset="0"/>
              <a:buChar char="•"/>
            </a:pPr>
            <a:r>
              <a:rPr lang="en-US" sz="2300" b="1" dirty="0" smtClean="0">
                <a:solidFill>
                  <a:srgbClr val="00B050"/>
                </a:solidFill>
                <a:cs typeface="Calibri" pitchFamily="34" charset="0"/>
              </a:rPr>
              <a:t>Health networks (of doctors and patients)</a:t>
            </a:r>
            <a:endParaRPr lang="en-US" sz="2300" b="1" dirty="0">
              <a:solidFill>
                <a:srgbClr val="00B050"/>
              </a:solidFill>
              <a:cs typeface="Calibri" pitchFamily="34" charset="0"/>
            </a:endParaRPr>
          </a:p>
          <a:p>
            <a:pPr lvl="1">
              <a:lnSpc>
                <a:spcPct val="80000"/>
              </a:lnSpc>
              <a:buFont typeface="Arial" charset="0"/>
              <a:buChar char="•"/>
            </a:pPr>
            <a:r>
              <a:rPr lang="en-US" sz="2300" b="1" dirty="0">
                <a:solidFill>
                  <a:srgbClr val="00B050"/>
                </a:solidFill>
                <a:cs typeface="Calibri" pitchFamily="34" charset="0"/>
              </a:rPr>
              <a:t>Romantic relationships</a:t>
            </a:r>
          </a:p>
          <a:p>
            <a:endParaRPr lang="en-US" sz="2800" dirty="0"/>
          </a:p>
        </p:txBody>
      </p:sp>
      <p:sp>
        <p:nvSpPr>
          <p:cNvPr id="4" name="Slide Number Placeholder 3"/>
          <p:cNvSpPr>
            <a:spLocks noGrp="1"/>
          </p:cNvSpPr>
          <p:nvPr>
            <p:ph type="sldNum" sz="quarter" idx="11"/>
          </p:nvPr>
        </p:nvSpPr>
        <p:spPr/>
        <p:txBody>
          <a:bodyPr/>
          <a:lstStyle/>
          <a:p>
            <a:fld id="{FF308B7C-4F2A-4ED2-93F3-224C3EC9CBD5}" type="slidenum">
              <a:rPr lang="en-US" smtClean="0"/>
              <a:pPr/>
              <a:t>2</a:t>
            </a:fld>
            <a:endParaRPr lang="en-US"/>
          </a:p>
        </p:txBody>
      </p:sp>
      <p:pic>
        <p:nvPicPr>
          <p:cNvPr id="2050" name="Picture 2" descr="http://community.expressor-software.com/blogs/mtarallo/attachments/378d1323563542-extracting-data-facebook-social-graph-expressor-tutorial-1210jk-matrix-relationships.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03720" y="1594697"/>
            <a:ext cx="2179930" cy="1525951"/>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597300" y="6019084"/>
            <a:ext cx="2573601" cy="646331"/>
          </a:xfrm>
          <a:prstGeom prst="rect">
            <a:avLst/>
          </a:prstGeom>
          <a:noFill/>
        </p:spPr>
        <p:txBody>
          <a:bodyPr wrap="square" rtlCol="0">
            <a:spAutoFit/>
          </a:bodyPr>
          <a:lstStyle/>
          <a:p>
            <a:r>
              <a:rPr lang="en-US" sz="1800" dirty="0" smtClean="0">
                <a:solidFill>
                  <a:schemeClr val="bg1">
                    <a:lumMod val="65000"/>
                  </a:schemeClr>
                </a:solidFill>
              </a:rPr>
              <a:t>American J. Sociology</a:t>
            </a:r>
            <a:r>
              <a:rPr lang="en-US" sz="1800" i="1" dirty="0" smtClean="0">
                <a:solidFill>
                  <a:schemeClr val="bg1">
                    <a:lumMod val="65000"/>
                  </a:schemeClr>
                </a:solidFill>
              </a:rPr>
              <a:t>,</a:t>
            </a:r>
            <a:r>
              <a:rPr lang="en-US" sz="1800" dirty="0" smtClean="0">
                <a:solidFill>
                  <a:schemeClr val="bg1">
                    <a:lumMod val="65000"/>
                  </a:schemeClr>
                </a:solidFill>
              </a:rPr>
              <a:t> </a:t>
            </a:r>
            <a:r>
              <a:rPr lang="en-US" sz="1800" i="1" dirty="0" smtClean="0">
                <a:solidFill>
                  <a:schemeClr val="bg1">
                    <a:lumMod val="65000"/>
                  </a:schemeClr>
                </a:solidFill>
              </a:rPr>
              <a:t> </a:t>
            </a:r>
          </a:p>
          <a:p>
            <a:r>
              <a:rPr lang="en-US" sz="1800" i="1" dirty="0" err="1" smtClean="0">
                <a:solidFill>
                  <a:schemeClr val="bg1">
                    <a:lumMod val="65000"/>
                  </a:schemeClr>
                </a:solidFill>
              </a:rPr>
              <a:t>Bearman</a:t>
            </a:r>
            <a:r>
              <a:rPr lang="en-US" sz="1800" i="1" dirty="0" smtClean="0">
                <a:solidFill>
                  <a:schemeClr val="bg1">
                    <a:lumMod val="65000"/>
                  </a:schemeClr>
                </a:solidFill>
              </a:rPr>
              <a:t>, Moody, </a:t>
            </a:r>
            <a:r>
              <a:rPr lang="en-US" sz="1800" i="1" dirty="0" err="1" smtClean="0">
                <a:solidFill>
                  <a:schemeClr val="bg1">
                    <a:lumMod val="65000"/>
                  </a:schemeClr>
                </a:solidFill>
              </a:rPr>
              <a:t>Stovel</a:t>
            </a:r>
            <a:endParaRPr lang="en-US" sz="1800" dirty="0">
              <a:solidFill>
                <a:schemeClr val="bg1">
                  <a:lumMod val="65000"/>
                </a:schemeClr>
              </a:solidFill>
            </a:endParaRPr>
          </a:p>
        </p:txBody>
      </p:sp>
      <p:sp>
        <p:nvSpPr>
          <p:cNvPr id="11" name="TextBox 13"/>
          <p:cNvSpPr txBox="1">
            <a:spLocks noChangeArrowheads="1"/>
          </p:cNvSpPr>
          <p:nvPr/>
        </p:nvSpPr>
        <p:spPr bwMode="auto">
          <a:xfrm>
            <a:off x="6557963" y="3058748"/>
            <a:ext cx="2689277" cy="553998"/>
          </a:xfrm>
          <a:prstGeom prst="rect">
            <a:avLst/>
          </a:prstGeom>
          <a:noFill/>
          <a:ln w="9525">
            <a:noFill/>
            <a:miter lim="800000"/>
            <a:headEnd/>
            <a:tailEnd/>
          </a:ln>
        </p:spPr>
        <p:txBody>
          <a:bodyPr wrap="square">
            <a:spAutoFit/>
          </a:bodyPr>
          <a:lstStyle/>
          <a:p>
            <a:r>
              <a:rPr lang="en-US" sz="1000" dirty="0">
                <a:solidFill>
                  <a:srgbClr val="A6A6A6"/>
                </a:solidFill>
              </a:rPr>
              <a:t>image </a:t>
            </a:r>
            <a:r>
              <a:rPr lang="en-US" sz="1000" dirty="0" smtClean="0">
                <a:solidFill>
                  <a:srgbClr val="A6A6A6"/>
                </a:solidFill>
              </a:rPr>
              <a:t>source </a:t>
            </a:r>
            <a:r>
              <a:rPr lang="en-US" sz="1000" dirty="0">
                <a:solidFill>
                  <a:srgbClr val="A6A6A6"/>
                </a:solidFill>
              </a:rPr>
              <a:t>http://community.expressor-software.com/blogs/mtarallo/36-extracting-data-facebook-social-graph-expressor-tutorial.html</a:t>
            </a:r>
          </a:p>
        </p:txBody>
      </p:sp>
      <p:grpSp>
        <p:nvGrpSpPr>
          <p:cNvPr id="8" name="Group 7"/>
          <p:cNvGrpSpPr/>
          <p:nvPr/>
        </p:nvGrpSpPr>
        <p:grpSpPr>
          <a:xfrm>
            <a:off x="3881038" y="3803221"/>
            <a:ext cx="2571750" cy="2571750"/>
            <a:chOff x="3831163" y="3620346"/>
            <a:chExt cx="2571750" cy="2571750"/>
          </a:xfrm>
        </p:grpSpPr>
        <p:pic>
          <p:nvPicPr>
            <p:cNvPr id="2058" name="Picture 10" descr="http://www.photoshopcstutorial.com/tutorials/magnify/images/magnifyingglass.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6000000">
              <a:off x="3831163" y="3620346"/>
              <a:ext cx="2571750" cy="2571750"/>
            </a:xfrm>
            <a:prstGeom prst="rect">
              <a:avLst/>
            </a:prstGeom>
            <a:noFill/>
            <a:extLst>
              <a:ext uri="{909E8E84-426E-40DD-AFC4-6F175D3DCCD1}">
                <a14:hiddenFill xmlns:a14="http://schemas.microsoft.com/office/drawing/2010/main">
                  <a:solidFill>
                    <a:srgbClr val="FFFFFF"/>
                  </a:solidFill>
                </a14:hiddenFill>
              </a:ext>
            </a:extLst>
          </p:spPr>
        </p:pic>
        <p:sp>
          <p:nvSpPr>
            <p:cNvPr id="5" name="Oval 4"/>
            <p:cNvSpPr>
              <a:spLocks noChangeAspect="1"/>
            </p:cNvSpPr>
            <p:nvPr/>
          </p:nvSpPr>
          <p:spPr bwMode="auto">
            <a:xfrm>
              <a:off x="4125526" y="3795465"/>
              <a:ext cx="1143000" cy="1143000"/>
            </a:xfrm>
            <a:prstGeom prst="ellipse">
              <a:avLst/>
            </a:prstGeom>
            <a:solidFill>
              <a:schemeClr val="bg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1" u="none" strike="noStrike" cap="none" normalizeH="0" baseline="0" smtClean="0">
                <a:ln>
                  <a:noFill/>
                </a:ln>
                <a:solidFill>
                  <a:schemeClr val="tx1"/>
                </a:solidFill>
                <a:effectLst/>
                <a:latin typeface="Times New Roman" pitchFamily="18" charset="0"/>
              </a:endParaRPr>
            </a:p>
          </p:txBody>
        </p:sp>
        <p:grpSp>
          <p:nvGrpSpPr>
            <p:cNvPr id="15" name="Group 14"/>
            <p:cNvGrpSpPr/>
            <p:nvPr/>
          </p:nvGrpSpPr>
          <p:grpSpPr>
            <a:xfrm>
              <a:off x="4287880" y="3878590"/>
              <a:ext cx="878691" cy="865360"/>
              <a:chOff x="6629400" y="4936825"/>
              <a:chExt cx="1218733" cy="1200243"/>
            </a:xfrm>
          </p:grpSpPr>
          <p:cxnSp>
            <p:nvCxnSpPr>
              <p:cNvPr id="16" name="Straight Connector 15"/>
              <p:cNvCxnSpPr>
                <a:stCxn id="29" idx="3"/>
                <a:endCxn id="28" idx="7"/>
              </p:cNvCxnSpPr>
              <p:nvPr/>
            </p:nvCxnSpPr>
            <p:spPr>
              <a:xfrm flipV="1">
                <a:off x="6657863" y="5495765"/>
                <a:ext cx="569891" cy="61284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28" idx="4"/>
                <a:endCxn id="33" idx="0"/>
              </p:cNvCxnSpPr>
              <p:nvPr/>
            </p:nvCxnSpPr>
            <p:spPr>
              <a:xfrm flipV="1">
                <a:off x="7159038" y="4936825"/>
                <a:ext cx="68716" cy="724835"/>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28" idx="3"/>
                <a:endCxn id="34" idx="7"/>
              </p:cNvCxnSpPr>
              <p:nvPr/>
            </p:nvCxnSpPr>
            <p:spPr>
              <a:xfrm flipV="1">
                <a:off x="7090322" y="5062467"/>
                <a:ext cx="543173" cy="57073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28" idx="2"/>
                <a:endCxn id="35" idx="6"/>
              </p:cNvCxnSpPr>
              <p:nvPr/>
            </p:nvCxnSpPr>
            <p:spPr>
              <a:xfrm flipV="1">
                <a:off x="7061859" y="5431511"/>
                <a:ext cx="786274" cy="13297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28" idx="2"/>
                <a:endCxn id="36" idx="6"/>
              </p:cNvCxnSpPr>
              <p:nvPr/>
            </p:nvCxnSpPr>
            <p:spPr>
              <a:xfrm>
                <a:off x="7061859" y="5564481"/>
                <a:ext cx="697278" cy="140525"/>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30" idx="5"/>
                <a:endCxn id="28" idx="1"/>
              </p:cNvCxnSpPr>
              <p:nvPr/>
            </p:nvCxnSpPr>
            <p:spPr>
              <a:xfrm flipH="1" flipV="1">
                <a:off x="7090322" y="5495765"/>
                <a:ext cx="543173" cy="61284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27" idx="4"/>
                <a:endCxn id="28" idx="0"/>
              </p:cNvCxnSpPr>
              <p:nvPr/>
            </p:nvCxnSpPr>
            <p:spPr>
              <a:xfrm flipV="1">
                <a:off x="7159038" y="5467302"/>
                <a:ext cx="0" cy="669766"/>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30" idx="6"/>
                <a:endCxn id="27" idx="2"/>
              </p:cNvCxnSpPr>
              <p:nvPr/>
            </p:nvCxnSpPr>
            <p:spPr>
              <a:xfrm flipH="1">
                <a:off x="7061859" y="6039889"/>
                <a:ext cx="600099"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27" idx="6"/>
                <a:endCxn id="29" idx="2"/>
              </p:cNvCxnSpPr>
              <p:nvPr/>
            </p:nvCxnSpPr>
            <p:spPr>
              <a:xfrm flipH="1">
                <a:off x="6629400" y="6039889"/>
                <a:ext cx="626817"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28" idx="5"/>
                <a:endCxn id="31" idx="6"/>
              </p:cNvCxnSpPr>
              <p:nvPr/>
            </p:nvCxnSpPr>
            <p:spPr>
              <a:xfrm flipH="1" flipV="1">
                <a:off x="6823758" y="5441671"/>
                <a:ext cx="403996" cy="191526"/>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28" idx="5"/>
                <a:endCxn id="32" idx="5"/>
              </p:cNvCxnSpPr>
              <p:nvPr/>
            </p:nvCxnSpPr>
            <p:spPr>
              <a:xfrm flipH="1" flipV="1">
                <a:off x="6989653" y="5184428"/>
                <a:ext cx="238101" cy="448769"/>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Oval 26"/>
              <p:cNvSpPr/>
              <p:nvPr/>
            </p:nvSpPr>
            <p:spPr>
              <a:xfrm>
                <a:off x="7061859" y="5942710"/>
                <a:ext cx="194358" cy="194358"/>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7061859" y="5467302"/>
                <a:ext cx="194358" cy="194358"/>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6629400" y="5942710"/>
                <a:ext cx="194358" cy="194358"/>
              </a:xfrm>
              <a:prstGeom prst="ellipse">
                <a:avLst/>
              </a:prstGeom>
              <a:solidFill>
                <a:srgbClr val="F26EE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7467600" y="5942710"/>
                <a:ext cx="194358" cy="194358"/>
              </a:xfrm>
              <a:prstGeom prst="ellipse">
                <a:avLst/>
              </a:prstGeom>
              <a:solidFill>
                <a:srgbClr val="F26EE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6629400" y="5344492"/>
                <a:ext cx="194358" cy="194358"/>
              </a:xfrm>
              <a:prstGeom prst="ellipse">
                <a:avLst/>
              </a:prstGeom>
              <a:solidFill>
                <a:srgbClr val="F26EE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6823758" y="5018533"/>
                <a:ext cx="194358" cy="194358"/>
              </a:xfrm>
              <a:prstGeom prst="ellipse">
                <a:avLst/>
              </a:prstGeom>
              <a:solidFill>
                <a:srgbClr val="F26EE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7130575" y="4936825"/>
                <a:ext cx="194358" cy="194358"/>
              </a:xfrm>
              <a:prstGeom prst="ellipse">
                <a:avLst/>
              </a:prstGeom>
              <a:solidFill>
                <a:srgbClr val="F26EE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7467600" y="5034004"/>
                <a:ext cx="194358" cy="194358"/>
              </a:xfrm>
              <a:prstGeom prst="ellipse">
                <a:avLst/>
              </a:prstGeom>
              <a:solidFill>
                <a:srgbClr val="F26EE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7653775" y="5334332"/>
                <a:ext cx="194358" cy="194358"/>
              </a:xfrm>
              <a:prstGeom prst="ellipse">
                <a:avLst/>
              </a:prstGeom>
              <a:solidFill>
                <a:srgbClr val="F26EE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7564779" y="5607827"/>
                <a:ext cx="194358" cy="194358"/>
              </a:xfrm>
              <a:prstGeom prst="ellipse">
                <a:avLst/>
              </a:prstGeom>
              <a:solidFill>
                <a:srgbClr val="F26EE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2" name="TextBox 11"/>
          <p:cNvSpPr txBox="1"/>
          <p:nvPr/>
        </p:nvSpPr>
        <p:spPr>
          <a:xfrm>
            <a:off x="6699187" y="5087393"/>
            <a:ext cx="2178801" cy="1077218"/>
          </a:xfrm>
          <a:prstGeom prst="rect">
            <a:avLst/>
          </a:prstGeom>
          <a:noFill/>
        </p:spPr>
        <p:txBody>
          <a:bodyPr wrap="square" rtlCol="0">
            <a:spAutoFit/>
          </a:bodyPr>
          <a:lstStyle/>
          <a:p>
            <a:pPr algn="ctr"/>
            <a:r>
              <a:rPr lang="en-US" sz="3200" b="1" dirty="0" smtClean="0">
                <a:solidFill>
                  <a:srgbClr val="FF0000"/>
                </a:solidFill>
              </a:rPr>
              <a:t>Privacy is a big issue!</a:t>
            </a:r>
            <a:endParaRPr lang="en-US" sz="3200" b="1" dirty="0">
              <a:solidFill>
                <a:srgbClr val="FF0000"/>
              </a:solidFill>
            </a:endParaRPr>
          </a:p>
        </p:txBody>
      </p:sp>
      <p:grpSp>
        <p:nvGrpSpPr>
          <p:cNvPr id="90" name="Group 89"/>
          <p:cNvGrpSpPr/>
          <p:nvPr/>
        </p:nvGrpSpPr>
        <p:grpSpPr>
          <a:xfrm>
            <a:off x="913679" y="3894077"/>
            <a:ext cx="2571750" cy="2571750"/>
            <a:chOff x="-2808091" y="3396775"/>
            <a:chExt cx="2571750" cy="2571750"/>
          </a:xfrm>
        </p:grpSpPr>
        <p:grpSp>
          <p:nvGrpSpPr>
            <p:cNvPr id="89" name="Group 88"/>
            <p:cNvGrpSpPr/>
            <p:nvPr/>
          </p:nvGrpSpPr>
          <p:grpSpPr>
            <a:xfrm>
              <a:off x="-2808091" y="3396775"/>
              <a:ext cx="2571750" cy="2571750"/>
              <a:chOff x="-2808091" y="3396775"/>
              <a:chExt cx="2571750" cy="2571750"/>
            </a:xfrm>
          </p:grpSpPr>
          <p:pic>
            <p:nvPicPr>
              <p:cNvPr id="38" name="Picture 10" descr="http://www.photoshopcstutorial.com/tutorials/magnify/images/magnifyingglass.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15600000">
                <a:off x="-2808091" y="3396775"/>
                <a:ext cx="2571750" cy="2571750"/>
              </a:xfrm>
              <a:prstGeom prst="rect">
                <a:avLst/>
              </a:prstGeom>
              <a:noFill/>
              <a:extLst>
                <a:ext uri="{909E8E84-426E-40DD-AFC4-6F175D3DCCD1}">
                  <a14:hiddenFill xmlns:a14="http://schemas.microsoft.com/office/drawing/2010/main">
                    <a:solidFill>
                      <a:srgbClr val="FFFFFF"/>
                    </a:solidFill>
                  </a14:hiddenFill>
                </a:ext>
              </a:extLst>
            </p:spPr>
          </p:pic>
          <p:sp>
            <p:nvSpPr>
              <p:cNvPr id="39" name="Oval 38"/>
              <p:cNvSpPr>
                <a:spLocks noChangeAspect="1"/>
              </p:cNvSpPr>
              <p:nvPr/>
            </p:nvSpPr>
            <p:spPr bwMode="auto">
              <a:xfrm>
                <a:off x="-2524361" y="3582527"/>
                <a:ext cx="1143000" cy="1143000"/>
              </a:xfrm>
              <a:prstGeom prst="ellipse">
                <a:avLst/>
              </a:prstGeom>
              <a:solidFill>
                <a:schemeClr val="bg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1" u="none" strike="noStrike" cap="none" normalizeH="0" baseline="0" smtClean="0">
                  <a:ln>
                    <a:noFill/>
                  </a:ln>
                  <a:solidFill>
                    <a:schemeClr val="tx1"/>
                  </a:solidFill>
                  <a:effectLst/>
                  <a:latin typeface="Times New Roman" pitchFamily="18" charset="0"/>
                </a:endParaRPr>
              </a:p>
            </p:txBody>
          </p:sp>
        </p:grpSp>
        <p:grpSp>
          <p:nvGrpSpPr>
            <p:cNvPr id="40" name="Group 39"/>
            <p:cNvGrpSpPr/>
            <p:nvPr/>
          </p:nvGrpSpPr>
          <p:grpSpPr>
            <a:xfrm>
              <a:off x="-2211241" y="3854492"/>
              <a:ext cx="473723" cy="627138"/>
              <a:chOff x="6823758" y="5095495"/>
              <a:chExt cx="657047" cy="869830"/>
            </a:xfrm>
          </p:grpSpPr>
          <p:cxnSp>
            <p:nvCxnSpPr>
              <p:cNvPr id="43" name="Straight Connector 42"/>
              <p:cNvCxnSpPr/>
              <p:nvPr/>
            </p:nvCxnSpPr>
            <p:spPr>
              <a:xfrm flipV="1">
                <a:off x="7129955" y="5095495"/>
                <a:ext cx="280099" cy="537701"/>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flipV="1">
                <a:off x="7132616" y="5506938"/>
                <a:ext cx="251015" cy="364157"/>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flipV="1">
                <a:off x="6823758" y="5441671"/>
                <a:ext cx="403996" cy="191526"/>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flipV="1">
                <a:off x="6989653" y="5184428"/>
                <a:ext cx="238101" cy="448769"/>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52" name="Oval 51"/>
              <p:cNvSpPr/>
              <p:nvPr/>
            </p:nvSpPr>
            <p:spPr>
              <a:xfrm>
                <a:off x="7286447" y="5770967"/>
                <a:ext cx="194358" cy="194358"/>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5" name="Oval 84"/>
            <p:cNvSpPr/>
            <p:nvPr/>
          </p:nvSpPr>
          <p:spPr>
            <a:xfrm>
              <a:off x="-2187218" y="3784428"/>
              <a:ext cx="140130" cy="140130"/>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85"/>
            <p:cNvSpPr/>
            <p:nvPr/>
          </p:nvSpPr>
          <p:spPr>
            <a:xfrm>
              <a:off x="-2353902" y="4017787"/>
              <a:ext cx="140130" cy="140130"/>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86"/>
            <p:cNvSpPr/>
            <p:nvPr/>
          </p:nvSpPr>
          <p:spPr>
            <a:xfrm>
              <a:off x="-2037049" y="4122426"/>
              <a:ext cx="140130" cy="140130"/>
            </a:xfrm>
            <a:prstGeom prst="ellipse">
              <a:avLst/>
            </a:prstGeom>
            <a:solidFill>
              <a:srgbClr val="F26EE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Oval 87"/>
            <p:cNvSpPr/>
            <p:nvPr/>
          </p:nvSpPr>
          <p:spPr>
            <a:xfrm>
              <a:off x="-1863368" y="3784428"/>
              <a:ext cx="140130" cy="140130"/>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469795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9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ounded Rectangle 9"/>
          <p:cNvSpPr/>
          <p:nvPr/>
        </p:nvSpPr>
        <p:spPr bwMode="auto">
          <a:xfrm>
            <a:off x="1364255" y="1460897"/>
            <a:ext cx="6707690" cy="2228234"/>
          </a:xfrm>
          <a:prstGeom prst="roundRect">
            <a:avLst/>
          </a:prstGeom>
          <a:solidFill>
            <a:srgbClr val="FFFEAB"/>
          </a:solidFill>
          <a:ln w="12700" cap="flat" cmpd="sng" algn="ctr">
            <a:solidFill>
              <a:srgbClr val="FFFEAB"/>
            </a:solidFill>
            <a:prstDash val="solid"/>
            <a:round/>
            <a:headEnd type="none" w="sm" len="sm"/>
            <a:tailEnd type="none" w="sm" len="sm"/>
          </a:ln>
          <a:effectLst/>
          <a:scene3d>
            <a:camera prst="orthographicFront"/>
            <a:lightRig rig="threePt" dir="t"/>
          </a:scene3d>
          <a:sp3d>
            <a:bevelT h="57150"/>
            <a:bevelB w="57150"/>
          </a:sp3d>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1" u="none" strike="noStrike" cap="none" normalizeH="0" baseline="0" smtClean="0">
              <a:ln>
                <a:noFill/>
              </a:ln>
              <a:solidFill>
                <a:schemeClr val="tx1"/>
              </a:solidFill>
              <a:effectLst/>
              <a:latin typeface="Times New Roman" pitchFamily="18" charset="0"/>
            </a:endParaRPr>
          </a:p>
        </p:txBody>
      </p:sp>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r>
                  <a:rPr lang="en-US" dirty="0" err="1" smtClean="0"/>
                  <a:t>Lipschitz</a:t>
                </a:r>
                <a:r>
                  <a:rPr lang="en-US" dirty="0" smtClean="0"/>
                  <a:t> extension of </a:t>
                </a:r>
                <a14:m>
                  <m:oMath xmlns:m="http://schemas.openxmlformats.org/officeDocument/2006/math">
                    <m:sSub>
                      <m:sSubPr>
                        <m:ctrlPr>
                          <a:rPr lang="en-US" b="1" i="1" smtClean="0">
                            <a:solidFill>
                              <a:srgbClr val="3333CC"/>
                            </a:solidFill>
                            <a:latin typeface="Cambria Math" panose="02040503050406030204" pitchFamily="18" charset="0"/>
                          </a:rPr>
                        </m:ctrlPr>
                      </m:sSubPr>
                      <m:e>
                        <m:r>
                          <a:rPr lang="en-US" b="1" i="1" smtClean="0">
                            <a:solidFill>
                              <a:srgbClr val="3333CC"/>
                            </a:solidFill>
                            <a:latin typeface="Cambria Math"/>
                          </a:rPr>
                          <m:t>𝒇</m:t>
                        </m:r>
                      </m:e>
                      <m:sub>
                        <m:r>
                          <a:rPr lang="en-US" b="1" i="1" smtClean="0">
                            <a:solidFill>
                              <a:srgbClr val="3333CC"/>
                            </a:solidFill>
                            <a:latin typeface="Cambria Math"/>
                          </a:rPr>
                          <m:t>−</m:t>
                        </m:r>
                      </m:sub>
                    </m:sSub>
                  </m:oMath>
                </a14:m>
                <a:r>
                  <a:rPr lang="en-US" dirty="0" smtClean="0"/>
                  <a:t>: flow graph</a:t>
                </a:r>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rotWithShape="1">
                <a:blip r:embed="rId3"/>
                <a:stretch>
                  <a:fillRect l="-2039" b="-2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dirty="0" smtClean="0"/>
                  <a:t>For a graph G=(V, E), define </a:t>
                </a:r>
                <a:r>
                  <a:rPr lang="en-US" b="1" dirty="0" smtClean="0">
                    <a:solidFill>
                      <a:srgbClr val="FF0000"/>
                    </a:solidFill>
                  </a:rPr>
                  <a:t>flow graph of G</a:t>
                </a:r>
                <a:r>
                  <a:rPr lang="en-US" dirty="0" smtClean="0"/>
                  <a:t>:</a:t>
                </a:r>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smtClean="0"/>
              </a:p>
              <a:p>
                <a:pPr marL="0" indent="0" algn="ctr">
                  <a:buNone/>
                </a:pPr>
                <a:r>
                  <a:rPr lang="en-US" dirty="0" smtClean="0"/>
                  <a:t>Add edge </a:t>
                </a:r>
                <a14:m>
                  <m:oMath xmlns:m="http://schemas.openxmlformats.org/officeDocument/2006/math">
                    <m:r>
                      <a:rPr lang="en-US" i="1" dirty="0" smtClean="0">
                        <a:latin typeface="Cambria Math"/>
                      </a:rPr>
                      <m:t>(</m:t>
                    </m:r>
                    <m:r>
                      <a:rPr lang="en-US" i="1" dirty="0" err="1" smtClean="0">
                        <a:latin typeface="Cambria Math"/>
                      </a:rPr>
                      <m:t>𝑢</m:t>
                    </m:r>
                    <m:r>
                      <a:rPr lang="en-US" i="1" dirty="0" err="1" smtClean="0">
                        <a:latin typeface="Cambria Math"/>
                      </a:rPr>
                      <m:t>,</m:t>
                    </m:r>
                    <m:r>
                      <a:rPr lang="en-US" i="1" dirty="0" err="1" smtClean="0">
                        <a:latin typeface="Cambria Math"/>
                      </a:rPr>
                      <m:t>𝑣</m:t>
                    </m:r>
                    <m:r>
                      <a:rPr lang="en-US" b="0" i="1" dirty="0" smtClean="0">
                        <a:latin typeface="Cambria Math"/>
                      </a:rPr>
                      <m:t>′</m:t>
                    </m:r>
                    <m:r>
                      <a:rPr lang="en-US" i="1" dirty="0" smtClean="0">
                        <a:latin typeface="Cambria Math"/>
                      </a:rPr>
                      <m:t>)</m:t>
                    </m:r>
                  </m:oMath>
                </a14:m>
                <a:r>
                  <a:rPr lang="en-US" dirty="0" smtClean="0"/>
                  <a:t> </a:t>
                </a:r>
                <a:r>
                  <a:rPr lang="en-US" dirty="0" err="1" smtClean="0"/>
                  <a:t>iff</a:t>
                </a:r>
                <a:r>
                  <a:rPr lang="en-US" dirty="0" smtClean="0"/>
                  <a:t> </a:t>
                </a:r>
                <a14:m>
                  <m:oMath xmlns:m="http://schemas.openxmlformats.org/officeDocument/2006/math">
                    <m:d>
                      <m:dPr>
                        <m:ctrlPr>
                          <a:rPr lang="en-US" i="1" dirty="0" smtClean="0">
                            <a:latin typeface="Cambria Math" panose="02040503050406030204" pitchFamily="18" charset="0"/>
                          </a:rPr>
                        </m:ctrlPr>
                      </m:dPr>
                      <m:e>
                        <m:r>
                          <a:rPr lang="en-US" i="1" dirty="0" err="1" smtClean="0">
                            <a:latin typeface="Cambria Math"/>
                          </a:rPr>
                          <m:t>𝑢</m:t>
                        </m:r>
                        <m:r>
                          <a:rPr lang="en-US" i="1" dirty="0" err="1" smtClean="0">
                            <a:latin typeface="Cambria Math"/>
                          </a:rPr>
                          <m:t>,</m:t>
                        </m:r>
                        <m:r>
                          <a:rPr lang="en-US" i="1" dirty="0" err="1" smtClean="0">
                            <a:latin typeface="Cambria Math"/>
                          </a:rPr>
                          <m:t>𝑣</m:t>
                        </m:r>
                      </m:e>
                    </m:d>
                    <m:r>
                      <a:rPr lang="en-US" i="1" dirty="0" smtClean="0">
                        <a:latin typeface="Cambria Math"/>
                      </a:rPr>
                      <m:t>∈ </m:t>
                    </m:r>
                    <m:r>
                      <a:rPr lang="en-US" i="1" dirty="0" smtClean="0">
                        <a:latin typeface="Cambria Math"/>
                      </a:rPr>
                      <m:t>𝐸</m:t>
                    </m:r>
                  </m:oMath>
                </a14:m>
                <a:r>
                  <a:rPr lang="en-US" dirty="0" smtClean="0"/>
                  <a:t>.</a:t>
                </a:r>
              </a:p>
              <a:p>
                <a:pPr marL="0" indent="0">
                  <a:buNone/>
                </a:pPr>
                <a14:m>
                  <m:oMath xmlns:m="http://schemas.openxmlformats.org/officeDocument/2006/math">
                    <m:sSub>
                      <m:sSubPr>
                        <m:ctrlPr>
                          <a:rPr lang="en-US" b="1" i="1" dirty="0" smtClean="0">
                            <a:solidFill>
                              <a:srgbClr val="FF0000"/>
                            </a:solidFill>
                            <a:latin typeface="Cambria Math" panose="02040503050406030204" pitchFamily="18" charset="0"/>
                          </a:rPr>
                        </m:ctrlPr>
                      </m:sSubPr>
                      <m:e>
                        <m:r>
                          <a:rPr lang="en-US" b="1" i="1" dirty="0" smtClean="0">
                            <a:solidFill>
                              <a:srgbClr val="FF0000"/>
                            </a:solidFill>
                            <a:latin typeface="Cambria Math"/>
                          </a:rPr>
                          <m:t>𝒗</m:t>
                        </m:r>
                      </m:e>
                      <m:sub>
                        <m:r>
                          <a:rPr lang="en-US" b="1" i="0" dirty="0" smtClean="0">
                            <a:solidFill>
                              <a:srgbClr val="FF0000"/>
                            </a:solidFill>
                            <a:latin typeface="Cambria Math"/>
                          </a:rPr>
                          <m:t>𝐟𝐥𝐨𝐰</m:t>
                        </m:r>
                      </m:sub>
                    </m:sSub>
                  </m:oMath>
                </a14:m>
                <a:r>
                  <a:rPr lang="en-US" b="1" dirty="0" smtClean="0">
                    <a:solidFill>
                      <a:srgbClr val="FF0000"/>
                    </a:solidFill>
                  </a:rPr>
                  <a:t>(G) </a:t>
                </a:r>
                <a:r>
                  <a:rPr lang="en-US" dirty="0" smtClean="0"/>
                  <a:t>is the value of the maximum flow in this graph.</a:t>
                </a:r>
              </a:p>
              <a:p>
                <a:pPr marL="0" indent="0">
                  <a:buNone/>
                </a:pPr>
                <a:r>
                  <a:rPr lang="en-US" b="1" dirty="0" smtClean="0">
                    <a:solidFill>
                      <a:srgbClr val="00B050"/>
                    </a:solidFill>
                  </a:rPr>
                  <a:t>Lemma</a:t>
                </a:r>
                <a:r>
                  <a:rPr lang="en-US" dirty="0" smtClean="0">
                    <a:solidFill>
                      <a:srgbClr val="00B050"/>
                    </a:solidFill>
                  </a:rPr>
                  <a:t>.</a:t>
                </a:r>
                <a:r>
                  <a:rPr lang="en-US" dirty="0" smtClean="0"/>
                  <a:t> </a:t>
                </a:r>
                <a14:m>
                  <m:oMath xmlns:m="http://schemas.openxmlformats.org/officeDocument/2006/math">
                    <m:sSub>
                      <m:sSubPr>
                        <m:ctrlPr>
                          <a:rPr lang="en-US" b="1" i="1" dirty="0" smtClean="0">
                            <a:solidFill>
                              <a:srgbClr val="3333CC"/>
                            </a:solidFill>
                            <a:latin typeface="Cambria Math" panose="02040503050406030204" pitchFamily="18" charset="0"/>
                          </a:rPr>
                        </m:ctrlPr>
                      </m:sSubPr>
                      <m:e>
                        <m:r>
                          <a:rPr lang="en-US" b="1" i="1" dirty="0">
                            <a:solidFill>
                              <a:srgbClr val="3333CC"/>
                            </a:solidFill>
                            <a:latin typeface="Cambria Math"/>
                          </a:rPr>
                          <m:t>𝒗</m:t>
                        </m:r>
                      </m:e>
                      <m:sub>
                        <m:r>
                          <a:rPr lang="en-US" b="1" dirty="0">
                            <a:solidFill>
                              <a:srgbClr val="3333CC"/>
                            </a:solidFill>
                            <a:latin typeface="Cambria Math"/>
                          </a:rPr>
                          <m:t>𝐟𝐥𝐨𝐰</m:t>
                        </m:r>
                      </m:sub>
                    </m:sSub>
                  </m:oMath>
                </a14:m>
                <a:r>
                  <a:rPr lang="en-US" b="1" dirty="0">
                    <a:solidFill>
                      <a:srgbClr val="3333CC"/>
                    </a:solidFill>
                  </a:rPr>
                  <a:t>(G</a:t>
                </a:r>
                <a:r>
                  <a:rPr lang="en-US" b="1" dirty="0" smtClean="0">
                    <a:solidFill>
                      <a:srgbClr val="3333CC"/>
                    </a:solidFill>
                  </a:rPr>
                  <a:t>)/2</a:t>
                </a:r>
                <a:r>
                  <a:rPr lang="en-US" b="1" dirty="0" smtClean="0">
                    <a:solidFill>
                      <a:srgbClr val="FF0000"/>
                    </a:solidFill>
                  </a:rPr>
                  <a:t> </a:t>
                </a:r>
                <a:r>
                  <a:rPr lang="en-US" dirty="0" smtClean="0"/>
                  <a:t>is a </a:t>
                </a:r>
                <a:r>
                  <a:rPr lang="en-US" dirty="0" err="1" smtClean="0"/>
                  <a:t>Lipschitz</a:t>
                </a:r>
                <a:r>
                  <a:rPr lang="en-US" dirty="0" smtClean="0"/>
                  <a:t> extension of </a:t>
                </a:r>
                <a14:m>
                  <m:oMath xmlns:m="http://schemas.openxmlformats.org/officeDocument/2006/math">
                    <m:sSub>
                      <m:sSubPr>
                        <m:ctrlPr>
                          <a:rPr lang="en-US" b="1" i="1">
                            <a:solidFill>
                              <a:srgbClr val="3333CC"/>
                            </a:solidFill>
                            <a:latin typeface="Cambria Math" panose="02040503050406030204" pitchFamily="18" charset="0"/>
                          </a:rPr>
                        </m:ctrlPr>
                      </m:sSubPr>
                      <m:e>
                        <m:r>
                          <a:rPr lang="en-US" b="1" i="1">
                            <a:solidFill>
                              <a:srgbClr val="3333CC"/>
                            </a:solidFill>
                            <a:latin typeface="Cambria Math"/>
                          </a:rPr>
                          <m:t>𝒇</m:t>
                        </m:r>
                      </m:e>
                      <m:sub>
                        <m:r>
                          <a:rPr lang="en-US" b="1" i="1">
                            <a:solidFill>
                              <a:srgbClr val="3333CC"/>
                            </a:solidFill>
                            <a:latin typeface="Cambria Math"/>
                          </a:rPr>
                          <m:t>−</m:t>
                        </m:r>
                      </m:sub>
                    </m:sSub>
                  </m:oMath>
                </a14:m>
                <a:r>
                  <a:rPr lang="en-US" dirty="0" smtClean="0"/>
                  <a:t>.</a:t>
                </a:r>
              </a:p>
              <a:p>
                <a:pPr marL="0" lvl="0" indent="0">
                  <a:buNone/>
                </a:pPr>
                <a:r>
                  <a:rPr lang="en-US" b="1" dirty="0" smtClean="0">
                    <a:solidFill>
                      <a:srgbClr val="00B050"/>
                    </a:solidFill>
                  </a:rPr>
                  <a:t>Proof: (1)  </a:t>
                </a:r>
                <a14:m>
                  <m:oMath xmlns:m="http://schemas.openxmlformats.org/officeDocument/2006/math">
                    <m:sSub>
                      <m:sSubPr>
                        <m:ctrlPr>
                          <a:rPr lang="en-US" sz="2400" b="1" i="1" dirty="0">
                            <a:solidFill>
                              <a:srgbClr val="3333CC"/>
                            </a:solidFill>
                            <a:latin typeface="Cambria Math" panose="02040503050406030204" pitchFamily="18" charset="0"/>
                          </a:rPr>
                        </m:ctrlPr>
                      </m:sSubPr>
                      <m:e>
                        <m:r>
                          <a:rPr lang="en-US" sz="2400" b="1" i="1" dirty="0">
                            <a:solidFill>
                              <a:srgbClr val="3333CC"/>
                            </a:solidFill>
                            <a:latin typeface="Cambria Math"/>
                          </a:rPr>
                          <m:t>𝒗</m:t>
                        </m:r>
                      </m:e>
                      <m:sub>
                        <m:r>
                          <a:rPr lang="en-US" sz="2400" b="1" dirty="0">
                            <a:solidFill>
                              <a:srgbClr val="3333CC"/>
                            </a:solidFill>
                            <a:latin typeface="Cambria Math"/>
                          </a:rPr>
                          <m:t>𝐟𝐥𝐨𝐰</m:t>
                        </m:r>
                      </m:sub>
                    </m:sSub>
                  </m:oMath>
                </a14:m>
                <a:r>
                  <a:rPr lang="en-US" sz="2400" b="1" dirty="0">
                    <a:solidFill>
                      <a:srgbClr val="3333CC"/>
                    </a:solidFill>
                  </a:rPr>
                  <a:t>(G</a:t>
                </a:r>
                <a:r>
                  <a:rPr lang="en-US" sz="2400" b="1" dirty="0" smtClean="0">
                    <a:solidFill>
                      <a:srgbClr val="3333CC"/>
                    </a:solidFill>
                  </a:rPr>
                  <a:t>) =</a:t>
                </a:r>
                <a14:m>
                  <m:oMath xmlns:m="http://schemas.openxmlformats.org/officeDocument/2006/math">
                    <m:r>
                      <a:rPr lang="en-US" sz="2400" b="1" i="0" smtClean="0">
                        <a:solidFill>
                          <a:srgbClr val="3333CC"/>
                        </a:solidFill>
                        <a:latin typeface="Cambria Math"/>
                      </a:rPr>
                      <m:t> </m:t>
                    </m:r>
                    <m:sSub>
                      <m:sSubPr>
                        <m:ctrlPr>
                          <a:rPr lang="en-US" sz="2400" b="1" i="1">
                            <a:solidFill>
                              <a:srgbClr val="3333CC"/>
                            </a:solidFill>
                            <a:latin typeface="Cambria Math" panose="02040503050406030204" pitchFamily="18" charset="0"/>
                          </a:rPr>
                        </m:ctrlPr>
                      </m:sSubPr>
                      <m:e>
                        <m:r>
                          <a:rPr lang="en-US" sz="2400" b="1" i="1" smtClean="0">
                            <a:solidFill>
                              <a:srgbClr val="3333CC"/>
                            </a:solidFill>
                            <a:latin typeface="Cambria Math"/>
                          </a:rPr>
                          <m:t>𝟐</m:t>
                        </m:r>
                        <m:r>
                          <a:rPr lang="en-US" sz="2400" b="1" i="1">
                            <a:solidFill>
                              <a:srgbClr val="3333CC"/>
                            </a:solidFill>
                            <a:latin typeface="Cambria Math"/>
                          </a:rPr>
                          <m:t>𝒇</m:t>
                        </m:r>
                      </m:e>
                      <m:sub>
                        <m:r>
                          <a:rPr lang="en-US" sz="2400" b="1" i="1">
                            <a:solidFill>
                              <a:srgbClr val="3333CC"/>
                            </a:solidFill>
                            <a:latin typeface="Cambria Math"/>
                          </a:rPr>
                          <m:t>−</m:t>
                        </m:r>
                      </m:sub>
                    </m:sSub>
                    <m:r>
                      <m:rPr>
                        <m:nor/>
                      </m:rPr>
                      <a:rPr lang="en-US" b="1" dirty="0">
                        <a:solidFill>
                          <a:srgbClr val="3333CC"/>
                        </a:solidFill>
                      </a:rPr>
                      <m:t>(</m:t>
                    </m:r>
                    <m:r>
                      <m:rPr>
                        <m:nor/>
                      </m:rPr>
                      <a:rPr lang="en-US" b="1" dirty="0">
                        <a:solidFill>
                          <a:srgbClr val="3333CC"/>
                        </a:solidFill>
                      </a:rPr>
                      <m:t>G</m:t>
                    </m:r>
                    <m:r>
                      <m:rPr>
                        <m:nor/>
                      </m:rPr>
                      <a:rPr lang="en-US" b="1" dirty="0">
                        <a:solidFill>
                          <a:srgbClr val="3333CC"/>
                        </a:solidFill>
                      </a:rPr>
                      <m:t>)</m:t>
                    </m:r>
                  </m:oMath>
                </a14:m>
                <a:r>
                  <a:rPr lang="en-US" sz="2400" dirty="0" smtClean="0">
                    <a:solidFill>
                      <a:srgbClr val="000000"/>
                    </a:solidFill>
                  </a:rPr>
                  <a:t> for all </a:t>
                </a:r>
                <a:r>
                  <a:rPr lang="en-US" sz="2400" b="1" dirty="0" smtClean="0">
                    <a:solidFill>
                      <a:srgbClr val="000000"/>
                    </a:solidFill>
                  </a:rPr>
                  <a:t>G</a:t>
                </a:r>
                <a14:m>
                  <m:oMath xmlns:m="http://schemas.openxmlformats.org/officeDocument/2006/math">
                    <m:r>
                      <a:rPr lang="en-US" sz="2400" b="1" i="1" dirty="0" smtClean="0">
                        <a:solidFill>
                          <a:srgbClr val="000000"/>
                        </a:solidFill>
                        <a:latin typeface="Cambria Math"/>
                      </a:rPr>
                      <m:t>∈</m:t>
                    </m:r>
                    <m:sSub>
                      <m:sSubPr>
                        <m:ctrlPr>
                          <a:rPr lang="en-US" sz="2400" i="1" dirty="0">
                            <a:solidFill>
                              <a:srgbClr val="000000"/>
                            </a:solidFill>
                            <a:latin typeface="Cambria Math" panose="02040503050406030204" pitchFamily="18" charset="0"/>
                          </a:rPr>
                        </m:ctrlPr>
                      </m:sSubPr>
                      <m:e>
                        <m:r>
                          <a:rPr lang="en-US" sz="2400" b="1">
                            <a:solidFill>
                              <a:srgbClr val="000000"/>
                            </a:solidFill>
                            <a:latin typeface="Cambria Math"/>
                          </a:rPr>
                          <m:t>𝓖</m:t>
                        </m:r>
                      </m:e>
                      <m:sub>
                        <m:r>
                          <a:rPr lang="en-US" sz="2400" dirty="0">
                            <a:solidFill>
                              <a:srgbClr val="000000"/>
                            </a:solidFill>
                            <a:latin typeface="Cambria Math"/>
                          </a:rPr>
                          <m:t>𝑑</m:t>
                        </m:r>
                      </m:sub>
                    </m:sSub>
                  </m:oMath>
                </a14:m>
                <a:endParaRPr lang="en-US" sz="2400" dirty="0" smtClean="0">
                  <a:solidFill>
                    <a:srgbClr val="000000"/>
                  </a:solidFill>
                </a:endParaRPr>
              </a:p>
              <a:p>
                <a:pPr marL="0" indent="0">
                  <a:buNone/>
                </a:pPr>
                <a:r>
                  <a:rPr lang="en-US" dirty="0" smtClean="0">
                    <a:solidFill>
                      <a:srgbClr val="000000"/>
                    </a:solidFill>
                  </a:rPr>
                  <a:t>            </a:t>
                </a:r>
                <a:r>
                  <a:rPr lang="en-US" b="1" dirty="0" smtClean="0">
                    <a:solidFill>
                      <a:srgbClr val="00B050"/>
                    </a:solidFill>
                  </a:rPr>
                  <a:t>(2)  </a:t>
                </a:r>
                <a14:m>
                  <m:oMath xmlns:m="http://schemas.openxmlformats.org/officeDocument/2006/math">
                    <m:r>
                      <a:rPr lang="en-US" b="1" i="1" smtClean="0">
                        <a:solidFill>
                          <a:srgbClr val="3333CC"/>
                        </a:solidFill>
                        <a:latin typeface="Cambria Math"/>
                      </a:rPr>
                      <m:t>𝝏</m:t>
                    </m:r>
                    <m:r>
                      <a:rPr lang="en-US" b="1" i="1">
                        <a:solidFill>
                          <a:srgbClr val="3333CC"/>
                        </a:solidFill>
                        <a:latin typeface="Cambria Math"/>
                      </a:rPr>
                      <m:t> </m:t>
                    </m:r>
                    <m:sSub>
                      <m:sSubPr>
                        <m:ctrlPr>
                          <a:rPr lang="en-US" b="1" i="1" dirty="0">
                            <a:solidFill>
                              <a:srgbClr val="3333CC"/>
                            </a:solidFill>
                            <a:latin typeface="Cambria Math" panose="02040503050406030204" pitchFamily="18" charset="0"/>
                          </a:rPr>
                        </m:ctrlPr>
                      </m:sSubPr>
                      <m:e>
                        <m:r>
                          <a:rPr lang="en-US" b="1" i="1" dirty="0">
                            <a:solidFill>
                              <a:srgbClr val="3333CC"/>
                            </a:solidFill>
                            <a:latin typeface="Cambria Math"/>
                          </a:rPr>
                          <m:t>𝒗</m:t>
                        </m:r>
                      </m:e>
                      <m:sub>
                        <m:r>
                          <a:rPr lang="en-US" b="1" dirty="0">
                            <a:solidFill>
                              <a:srgbClr val="3333CC"/>
                            </a:solidFill>
                            <a:latin typeface="Cambria Math"/>
                          </a:rPr>
                          <m:t>𝐟𝐥𝐨𝐰</m:t>
                        </m:r>
                      </m:sub>
                    </m:sSub>
                  </m:oMath>
                </a14:m>
                <a:r>
                  <a:rPr lang="en-US" b="1" dirty="0">
                    <a:solidFill>
                      <a:srgbClr val="3333CC"/>
                    </a:solidFill>
                  </a:rPr>
                  <a:t> = 2⋅</a:t>
                </a:r>
                <a14:m>
                  <m:oMath xmlns:m="http://schemas.openxmlformats.org/officeDocument/2006/math">
                    <m:sSub>
                      <m:sSubPr>
                        <m:ctrlPr>
                          <a:rPr lang="en-US" b="1" i="1">
                            <a:solidFill>
                              <a:srgbClr val="3333CC"/>
                            </a:solidFill>
                            <a:latin typeface="Cambria Math" panose="02040503050406030204" pitchFamily="18" charset="0"/>
                          </a:rPr>
                        </m:ctrlPr>
                      </m:sSubPr>
                      <m:e>
                        <m:r>
                          <a:rPr lang="en-US" b="1" i="1" smtClean="0">
                            <a:solidFill>
                              <a:srgbClr val="3333CC"/>
                            </a:solidFill>
                            <a:latin typeface="Cambria Math"/>
                          </a:rPr>
                          <m:t>𝝏</m:t>
                        </m:r>
                      </m:e>
                      <m:sub>
                        <m:r>
                          <a:rPr lang="en-US" b="1">
                            <a:solidFill>
                              <a:srgbClr val="3333CC"/>
                            </a:solidFill>
                            <a:latin typeface="Cambria Math"/>
                          </a:rPr>
                          <m:t>𝒅</m:t>
                        </m:r>
                      </m:sub>
                    </m:sSub>
                    <m:sSub>
                      <m:sSubPr>
                        <m:ctrlPr>
                          <a:rPr lang="en-US" b="1" i="1">
                            <a:solidFill>
                              <a:srgbClr val="3333CC"/>
                            </a:solidFill>
                            <a:latin typeface="Cambria Math" panose="02040503050406030204" pitchFamily="18" charset="0"/>
                          </a:rPr>
                        </m:ctrlPr>
                      </m:sSubPr>
                      <m:e>
                        <m:r>
                          <a:rPr lang="en-US" b="1" i="1">
                            <a:solidFill>
                              <a:srgbClr val="3333CC"/>
                            </a:solidFill>
                            <a:latin typeface="Cambria Math"/>
                          </a:rPr>
                          <m:t>𝒇</m:t>
                        </m:r>
                      </m:e>
                      <m:sub>
                        <m:r>
                          <a:rPr lang="en-US" b="1" i="1">
                            <a:solidFill>
                              <a:srgbClr val="3333CC"/>
                            </a:solidFill>
                            <a:latin typeface="Cambria Math"/>
                          </a:rPr>
                          <m:t>−</m:t>
                        </m:r>
                      </m:sub>
                    </m:sSub>
                  </m:oMath>
                </a14:m>
                <a:endParaRPr lang="en-US" sz="2400" b="1" baseline="-25000" dirty="0" smtClean="0">
                  <a:solidFill>
                    <a:srgbClr val="3333CC"/>
                  </a:solidFill>
                  <a:latin typeface="Cambria Math"/>
                </a:endParaRPr>
              </a:p>
              <a:p>
                <a:pPr marL="0" indent="0">
                  <a:buNone/>
                </a:pPr>
                <a:endParaRPr lang="en-US" dirty="0" smtClean="0"/>
              </a:p>
              <a:p>
                <a:pPr marL="0" indent="0" algn="ctr">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4"/>
                <a:stretch>
                  <a:fillRect l="-1164" t="-927"/>
                </a:stretch>
              </a:blipFill>
            </p:spPr>
            <p:txBody>
              <a:bodyPr/>
              <a:lstStyle/>
              <a:p>
                <a:r>
                  <a:rPr lang="en-US">
                    <a:noFill/>
                  </a:rPr>
                  <a:t> </a:t>
                </a:r>
              </a:p>
            </p:txBody>
          </p:sp>
        </mc:Fallback>
      </mc:AlternateContent>
      <p:sp>
        <p:nvSpPr>
          <p:cNvPr id="4" name="Slide Number Placeholder 3"/>
          <p:cNvSpPr>
            <a:spLocks noGrp="1"/>
          </p:cNvSpPr>
          <p:nvPr>
            <p:ph type="sldNum" sz="quarter" idx="11"/>
          </p:nvPr>
        </p:nvSpPr>
        <p:spPr/>
        <p:txBody>
          <a:bodyPr/>
          <a:lstStyle/>
          <a:p>
            <a:fld id="{FF308B7C-4F2A-4ED2-93F3-224C3EC9CBD5}" type="slidenum">
              <a:rPr lang="en-US" smtClean="0"/>
              <a:pPr/>
              <a:t>20</a:t>
            </a:fld>
            <a:endParaRPr lang="en-US"/>
          </a:p>
        </p:txBody>
      </p:sp>
      <p:sp>
        <p:nvSpPr>
          <p:cNvPr id="45" name="Oval 5"/>
          <p:cNvSpPr>
            <a:spLocks noChangeAspect="1" noChangeArrowheads="1"/>
          </p:cNvSpPr>
          <p:nvPr/>
        </p:nvSpPr>
        <p:spPr bwMode="auto">
          <a:xfrm>
            <a:off x="1563688" y="2297516"/>
            <a:ext cx="231775" cy="231775"/>
          </a:xfrm>
          <a:prstGeom prst="ellipse">
            <a:avLst/>
          </a:prstGeom>
          <a:solidFill>
            <a:srgbClr val="C0C0C0"/>
          </a:solidFill>
          <a:ln w="9525">
            <a:solidFill>
              <a:srgbClr val="000000"/>
            </a:solidFill>
            <a:round/>
            <a:headEnd/>
            <a:tailEnd/>
          </a:ln>
        </p:spPr>
        <p:txBody>
          <a:bodyPr wrap="none" lIns="92075" tIns="46038" rIns="92075" bIns="46038"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srgbClr val="000000"/>
                </a:solidFill>
                <a:effectLst/>
                <a:uLnTx/>
                <a:uFillTx/>
                <a:cs typeface="Arial" charset="0"/>
              </a:rPr>
              <a:t>s</a:t>
            </a:r>
          </a:p>
        </p:txBody>
      </p:sp>
      <p:sp>
        <p:nvSpPr>
          <p:cNvPr id="46" name="Oval 6"/>
          <p:cNvSpPr>
            <a:spLocks noChangeAspect="1" noChangeArrowheads="1"/>
          </p:cNvSpPr>
          <p:nvPr/>
        </p:nvSpPr>
        <p:spPr bwMode="auto">
          <a:xfrm>
            <a:off x="3402013" y="1526289"/>
            <a:ext cx="233362" cy="231775"/>
          </a:xfrm>
          <a:prstGeom prst="ellipse">
            <a:avLst/>
          </a:prstGeom>
          <a:solidFill>
            <a:srgbClr val="C0C0C0"/>
          </a:solidFill>
          <a:ln w="9525">
            <a:solidFill>
              <a:srgbClr val="000000"/>
            </a:solidFill>
            <a:round/>
            <a:headEnd/>
            <a:tailEnd/>
          </a:ln>
        </p:spPr>
        <p:txBody>
          <a:bodyPr wrap="none" lIns="92075" tIns="46038" rIns="92075" bIns="46038"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smtClean="0">
                <a:ln>
                  <a:noFill/>
                </a:ln>
                <a:solidFill>
                  <a:srgbClr val="000000"/>
                </a:solidFill>
                <a:effectLst/>
                <a:uLnTx/>
                <a:uFillTx/>
                <a:cs typeface="Arial" charset="0"/>
              </a:rPr>
              <a:t>1</a:t>
            </a:r>
          </a:p>
        </p:txBody>
      </p:sp>
      <p:sp>
        <p:nvSpPr>
          <p:cNvPr id="47" name="Oval 7"/>
          <p:cNvSpPr>
            <a:spLocks noChangeAspect="1" noChangeArrowheads="1"/>
          </p:cNvSpPr>
          <p:nvPr/>
        </p:nvSpPr>
        <p:spPr bwMode="auto">
          <a:xfrm>
            <a:off x="3402013" y="2297516"/>
            <a:ext cx="233362" cy="231775"/>
          </a:xfrm>
          <a:prstGeom prst="ellipse">
            <a:avLst/>
          </a:prstGeom>
          <a:solidFill>
            <a:srgbClr val="C0C0C0"/>
          </a:solidFill>
          <a:ln w="9525">
            <a:solidFill>
              <a:srgbClr val="000000"/>
            </a:solidFill>
            <a:round/>
            <a:headEnd/>
            <a:tailEnd/>
          </a:ln>
        </p:spPr>
        <p:txBody>
          <a:bodyPr wrap="none" lIns="92075" tIns="46038" rIns="92075" bIns="46038"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srgbClr val="000000"/>
                </a:solidFill>
                <a:effectLst/>
                <a:uLnTx/>
                <a:uFillTx/>
                <a:cs typeface="Arial" charset="0"/>
              </a:rPr>
              <a:t>3</a:t>
            </a:r>
          </a:p>
        </p:txBody>
      </p:sp>
      <p:sp>
        <p:nvSpPr>
          <p:cNvPr id="48" name="Oval 8"/>
          <p:cNvSpPr>
            <a:spLocks noChangeAspect="1" noChangeArrowheads="1"/>
          </p:cNvSpPr>
          <p:nvPr/>
        </p:nvSpPr>
        <p:spPr bwMode="auto">
          <a:xfrm>
            <a:off x="3402013" y="2963969"/>
            <a:ext cx="233362" cy="231775"/>
          </a:xfrm>
          <a:prstGeom prst="ellipse">
            <a:avLst/>
          </a:prstGeom>
          <a:solidFill>
            <a:srgbClr val="C0C0C0"/>
          </a:solidFill>
          <a:ln w="9525">
            <a:solidFill>
              <a:srgbClr val="000000"/>
            </a:solidFill>
            <a:round/>
            <a:headEnd/>
            <a:tailEnd/>
          </a:ln>
        </p:spPr>
        <p:txBody>
          <a:bodyPr wrap="none" lIns="92075" tIns="46038" rIns="92075" bIns="46038"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srgbClr val="000000"/>
                </a:solidFill>
                <a:effectLst/>
                <a:uLnTx/>
                <a:uFillTx/>
                <a:cs typeface="Arial" charset="0"/>
              </a:rPr>
              <a:t>5</a:t>
            </a:r>
          </a:p>
        </p:txBody>
      </p:sp>
      <p:cxnSp>
        <p:nvCxnSpPr>
          <p:cNvPr id="49" name="AutoShape 9"/>
          <p:cNvCxnSpPr>
            <a:cxnSpLocks noChangeShapeType="1"/>
            <a:stCxn id="45" idx="6"/>
            <a:endCxn id="46" idx="3"/>
          </p:cNvCxnSpPr>
          <p:nvPr/>
        </p:nvCxnSpPr>
        <p:spPr bwMode="auto">
          <a:xfrm flipV="1">
            <a:off x="1795463" y="1724121"/>
            <a:ext cx="1640725" cy="689283"/>
          </a:xfrm>
          <a:prstGeom prst="straightConnector1">
            <a:avLst/>
          </a:prstGeom>
          <a:noFill/>
          <a:ln w="9525">
            <a:solidFill>
              <a:srgbClr val="000000"/>
            </a:solidFill>
            <a:round/>
            <a:headEnd/>
            <a:tailEnd type="triangle" w="sm" len="sm"/>
          </a:ln>
          <a:extLst>
            <a:ext uri="{909E8E84-426E-40DD-AFC4-6F175D3DCCD1}">
              <a14:hiddenFill xmlns:a14="http://schemas.microsoft.com/office/drawing/2010/main">
                <a:noFill/>
              </a14:hiddenFill>
            </a:ext>
          </a:extLst>
        </p:spPr>
      </p:cxnSp>
      <p:cxnSp>
        <p:nvCxnSpPr>
          <p:cNvPr id="50" name="AutoShape 10"/>
          <p:cNvCxnSpPr>
            <a:cxnSpLocks noChangeShapeType="1"/>
            <a:stCxn id="45" idx="6"/>
            <a:endCxn id="47" idx="2"/>
          </p:cNvCxnSpPr>
          <p:nvPr/>
        </p:nvCxnSpPr>
        <p:spPr bwMode="auto">
          <a:xfrm>
            <a:off x="1795463" y="2413404"/>
            <a:ext cx="1606550" cy="0"/>
          </a:xfrm>
          <a:prstGeom prst="straightConnector1">
            <a:avLst/>
          </a:prstGeom>
          <a:noFill/>
          <a:ln w="9525">
            <a:solidFill>
              <a:srgbClr val="000000"/>
            </a:solidFill>
            <a:round/>
            <a:headEnd/>
            <a:tailEnd type="triangle" w="sm" len="sm"/>
          </a:ln>
          <a:extLst>
            <a:ext uri="{909E8E84-426E-40DD-AFC4-6F175D3DCCD1}">
              <a14:hiddenFill xmlns:a14="http://schemas.microsoft.com/office/drawing/2010/main">
                <a:noFill/>
              </a14:hiddenFill>
            </a:ext>
          </a:extLst>
        </p:spPr>
      </p:cxnSp>
      <p:cxnSp>
        <p:nvCxnSpPr>
          <p:cNvPr id="51" name="AutoShape 11"/>
          <p:cNvCxnSpPr>
            <a:cxnSpLocks noChangeShapeType="1"/>
            <a:stCxn id="45" idx="6"/>
            <a:endCxn id="48" idx="1"/>
          </p:cNvCxnSpPr>
          <p:nvPr/>
        </p:nvCxnSpPr>
        <p:spPr bwMode="auto">
          <a:xfrm>
            <a:off x="1795463" y="2413404"/>
            <a:ext cx="1640725" cy="584508"/>
          </a:xfrm>
          <a:prstGeom prst="straightConnector1">
            <a:avLst/>
          </a:prstGeom>
          <a:noFill/>
          <a:ln w="9525">
            <a:solidFill>
              <a:srgbClr val="000000"/>
            </a:solidFill>
            <a:round/>
            <a:headEnd/>
            <a:tailEnd type="triangle" w="sm" len="sm"/>
          </a:ln>
          <a:extLst>
            <a:ext uri="{909E8E84-426E-40DD-AFC4-6F175D3DCCD1}">
              <a14:hiddenFill xmlns:a14="http://schemas.microsoft.com/office/drawing/2010/main">
                <a:noFill/>
              </a14:hiddenFill>
            </a:ext>
          </a:extLst>
        </p:spPr>
      </p:cxnSp>
      <p:cxnSp>
        <p:nvCxnSpPr>
          <p:cNvPr id="52" name="AutoShape 12"/>
          <p:cNvCxnSpPr>
            <a:cxnSpLocks noChangeShapeType="1"/>
            <a:stCxn id="47" idx="6"/>
            <a:endCxn id="65" idx="2"/>
          </p:cNvCxnSpPr>
          <p:nvPr/>
        </p:nvCxnSpPr>
        <p:spPr bwMode="auto">
          <a:xfrm flipV="1">
            <a:off x="3635375" y="2029378"/>
            <a:ext cx="2227263" cy="384026"/>
          </a:xfrm>
          <a:prstGeom prst="straightConnector1">
            <a:avLst/>
          </a:prstGeom>
          <a:noFill/>
          <a:ln w="9525">
            <a:solidFill>
              <a:srgbClr val="000000"/>
            </a:solidFill>
            <a:round/>
            <a:headEnd/>
            <a:tailEnd type="triangle" w="sm" len="sm"/>
          </a:ln>
          <a:extLst>
            <a:ext uri="{909E8E84-426E-40DD-AFC4-6F175D3DCCD1}">
              <a14:hiddenFill xmlns:a14="http://schemas.microsoft.com/office/drawing/2010/main">
                <a:noFill/>
              </a14:hiddenFill>
            </a:ext>
          </a:extLst>
        </p:spPr>
      </p:cxnSp>
      <p:cxnSp>
        <p:nvCxnSpPr>
          <p:cNvPr id="53" name="AutoShape 13"/>
          <p:cNvCxnSpPr>
            <a:cxnSpLocks noChangeShapeType="1"/>
            <a:stCxn id="63" idx="7"/>
            <a:endCxn id="55" idx="2"/>
          </p:cNvCxnSpPr>
          <p:nvPr/>
        </p:nvCxnSpPr>
        <p:spPr bwMode="auto">
          <a:xfrm flipV="1">
            <a:off x="3601200" y="1642177"/>
            <a:ext cx="2261438" cy="304694"/>
          </a:xfrm>
          <a:prstGeom prst="straightConnector1">
            <a:avLst/>
          </a:prstGeom>
          <a:noFill/>
          <a:ln w="9525">
            <a:solidFill>
              <a:srgbClr val="000000"/>
            </a:solidFill>
            <a:round/>
            <a:headEnd/>
            <a:tailEnd type="triangle" w="sm" len="sm"/>
          </a:ln>
          <a:extLst>
            <a:ext uri="{909E8E84-426E-40DD-AFC4-6F175D3DCCD1}">
              <a14:hiddenFill xmlns:a14="http://schemas.microsoft.com/office/drawing/2010/main">
                <a:noFill/>
              </a14:hiddenFill>
            </a:ext>
          </a:extLst>
        </p:spPr>
      </p:cxnSp>
      <p:cxnSp>
        <p:nvCxnSpPr>
          <p:cNvPr id="54" name="AutoShape 14"/>
          <p:cNvCxnSpPr>
            <a:cxnSpLocks noChangeShapeType="1"/>
            <a:stCxn id="48" idx="5"/>
            <a:endCxn id="66" idx="3"/>
          </p:cNvCxnSpPr>
          <p:nvPr/>
        </p:nvCxnSpPr>
        <p:spPr bwMode="auto">
          <a:xfrm flipV="1">
            <a:off x="3601200" y="2814849"/>
            <a:ext cx="2295381" cy="346952"/>
          </a:xfrm>
          <a:prstGeom prst="straightConnector1">
            <a:avLst/>
          </a:prstGeom>
          <a:noFill/>
          <a:ln w="9525">
            <a:solidFill>
              <a:srgbClr val="000000"/>
            </a:solidFill>
            <a:round/>
            <a:headEnd/>
            <a:tailEnd type="triangle" w="sm" len="sm"/>
          </a:ln>
          <a:extLst>
            <a:ext uri="{909E8E84-426E-40DD-AFC4-6F175D3DCCD1}">
              <a14:hiddenFill xmlns:a14="http://schemas.microsoft.com/office/drawing/2010/main">
                <a:noFill/>
              </a14:hiddenFill>
            </a:ext>
          </a:extLst>
        </p:spPr>
      </p:cxnSp>
      <p:sp>
        <p:nvSpPr>
          <p:cNvPr id="55" name="Oval 15"/>
          <p:cNvSpPr>
            <a:spLocks noChangeAspect="1" noChangeArrowheads="1"/>
          </p:cNvSpPr>
          <p:nvPr/>
        </p:nvSpPr>
        <p:spPr bwMode="auto">
          <a:xfrm>
            <a:off x="5862638" y="1526289"/>
            <a:ext cx="231775" cy="231775"/>
          </a:xfrm>
          <a:prstGeom prst="ellipse">
            <a:avLst/>
          </a:prstGeom>
          <a:solidFill>
            <a:srgbClr val="C0C0C0"/>
          </a:solidFill>
          <a:ln w="9525">
            <a:solidFill>
              <a:srgbClr val="000000"/>
            </a:solidFill>
            <a:round/>
            <a:headEnd/>
            <a:tailEnd/>
          </a:ln>
        </p:spPr>
        <p:txBody>
          <a:bodyPr wrap="none" lIns="92075" tIns="46038" rIns="92075" bIns="46038"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smtClean="0">
                <a:ln>
                  <a:noFill/>
                </a:ln>
                <a:solidFill>
                  <a:srgbClr val="000000"/>
                </a:solidFill>
                <a:effectLst/>
                <a:uLnTx/>
                <a:uFillTx/>
                <a:cs typeface="Arial" charset="0"/>
              </a:rPr>
              <a:t>1'</a:t>
            </a:r>
          </a:p>
        </p:txBody>
      </p:sp>
      <p:sp>
        <p:nvSpPr>
          <p:cNvPr id="56" name="Oval 16"/>
          <p:cNvSpPr>
            <a:spLocks noChangeAspect="1" noChangeArrowheads="1"/>
          </p:cNvSpPr>
          <p:nvPr/>
        </p:nvSpPr>
        <p:spPr bwMode="auto">
          <a:xfrm>
            <a:off x="5862638" y="2297516"/>
            <a:ext cx="231775" cy="231775"/>
          </a:xfrm>
          <a:prstGeom prst="ellipse">
            <a:avLst/>
          </a:prstGeom>
          <a:solidFill>
            <a:srgbClr val="C0C0C0"/>
          </a:solidFill>
          <a:ln w="9525">
            <a:solidFill>
              <a:srgbClr val="000000"/>
            </a:solidFill>
            <a:round/>
            <a:headEnd/>
            <a:tailEnd/>
          </a:ln>
        </p:spPr>
        <p:txBody>
          <a:bodyPr wrap="none" lIns="92075" tIns="46038" rIns="92075" bIns="46038"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smtClean="0">
                <a:ln>
                  <a:noFill/>
                </a:ln>
                <a:solidFill>
                  <a:srgbClr val="000000"/>
                </a:solidFill>
                <a:effectLst/>
                <a:uLnTx/>
                <a:uFillTx/>
                <a:cs typeface="Arial" charset="0"/>
              </a:rPr>
              <a:t>3'</a:t>
            </a:r>
          </a:p>
        </p:txBody>
      </p:sp>
      <p:sp>
        <p:nvSpPr>
          <p:cNvPr id="57" name="Oval 17"/>
          <p:cNvSpPr>
            <a:spLocks noChangeAspect="1" noChangeArrowheads="1"/>
          </p:cNvSpPr>
          <p:nvPr/>
        </p:nvSpPr>
        <p:spPr bwMode="auto">
          <a:xfrm>
            <a:off x="5862638" y="2963969"/>
            <a:ext cx="231775" cy="231775"/>
          </a:xfrm>
          <a:prstGeom prst="ellipse">
            <a:avLst/>
          </a:prstGeom>
          <a:solidFill>
            <a:srgbClr val="C0C0C0"/>
          </a:solidFill>
          <a:ln w="9525">
            <a:solidFill>
              <a:srgbClr val="000000"/>
            </a:solidFill>
            <a:round/>
            <a:headEnd/>
            <a:tailEnd/>
          </a:ln>
        </p:spPr>
        <p:txBody>
          <a:bodyPr wrap="none" lIns="92075" tIns="46038" rIns="92075" bIns="46038"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srgbClr val="000000"/>
                </a:solidFill>
                <a:effectLst/>
                <a:uLnTx/>
                <a:uFillTx/>
                <a:cs typeface="Arial" charset="0"/>
              </a:rPr>
              <a:t>5'</a:t>
            </a:r>
          </a:p>
        </p:txBody>
      </p:sp>
      <p:cxnSp>
        <p:nvCxnSpPr>
          <p:cNvPr id="58" name="AutoShape 18"/>
          <p:cNvCxnSpPr>
            <a:cxnSpLocks noChangeShapeType="1"/>
            <a:stCxn id="46" idx="6"/>
            <a:endCxn id="65" idx="1"/>
          </p:cNvCxnSpPr>
          <p:nvPr/>
        </p:nvCxnSpPr>
        <p:spPr bwMode="auto">
          <a:xfrm>
            <a:off x="3635375" y="1642177"/>
            <a:ext cx="2261206" cy="304694"/>
          </a:xfrm>
          <a:prstGeom prst="straightConnector1">
            <a:avLst/>
          </a:prstGeom>
          <a:noFill/>
          <a:ln w="9525">
            <a:solidFill>
              <a:srgbClr val="000000"/>
            </a:solidFill>
            <a:round/>
            <a:headEnd/>
            <a:tailEnd type="triangle" w="sm" len="sm"/>
          </a:ln>
          <a:extLst>
            <a:ext uri="{909E8E84-426E-40DD-AFC4-6F175D3DCCD1}">
              <a14:hiddenFill xmlns:a14="http://schemas.microsoft.com/office/drawing/2010/main">
                <a:noFill/>
              </a14:hiddenFill>
            </a:ext>
          </a:extLst>
        </p:spPr>
      </p:cxnSp>
      <p:sp>
        <p:nvSpPr>
          <p:cNvPr id="59" name="Oval 19"/>
          <p:cNvSpPr>
            <a:spLocks noChangeAspect="1" noChangeArrowheads="1"/>
          </p:cNvSpPr>
          <p:nvPr/>
        </p:nvSpPr>
        <p:spPr bwMode="auto">
          <a:xfrm>
            <a:off x="7669213" y="2297516"/>
            <a:ext cx="231775" cy="231775"/>
          </a:xfrm>
          <a:prstGeom prst="ellipse">
            <a:avLst/>
          </a:prstGeom>
          <a:solidFill>
            <a:srgbClr val="C0C0C0"/>
          </a:solidFill>
          <a:ln w="9525">
            <a:solidFill>
              <a:srgbClr val="000000"/>
            </a:solidFill>
            <a:round/>
            <a:headEnd/>
            <a:tailEnd/>
          </a:ln>
        </p:spPr>
        <p:txBody>
          <a:bodyPr wrap="none" lIns="92075" tIns="46038" rIns="92075" bIns="46038"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smtClean="0">
                <a:ln>
                  <a:noFill/>
                </a:ln>
                <a:solidFill>
                  <a:srgbClr val="000000"/>
                </a:solidFill>
                <a:effectLst/>
                <a:uLnTx/>
                <a:uFillTx/>
                <a:cs typeface="Arial" charset="0"/>
              </a:rPr>
              <a:t>t</a:t>
            </a:r>
          </a:p>
        </p:txBody>
      </p:sp>
      <p:cxnSp>
        <p:nvCxnSpPr>
          <p:cNvPr id="60" name="AutoShape 20"/>
          <p:cNvCxnSpPr>
            <a:cxnSpLocks noChangeShapeType="1"/>
            <a:stCxn id="55" idx="6"/>
            <a:endCxn id="59" idx="0"/>
          </p:cNvCxnSpPr>
          <p:nvPr/>
        </p:nvCxnSpPr>
        <p:spPr bwMode="auto">
          <a:xfrm>
            <a:off x="6094413" y="1642177"/>
            <a:ext cx="1690688" cy="655339"/>
          </a:xfrm>
          <a:prstGeom prst="straightConnector1">
            <a:avLst/>
          </a:prstGeom>
          <a:noFill/>
          <a:ln w="9525">
            <a:solidFill>
              <a:srgbClr val="000000"/>
            </a:solidFill>
            <a:round/>
            <a:headEnd/>
            <a:tailEnd type="triangle" w="sm" len="sm"/>
          </a:ln>
          <a:extLst>
            <a:ext uri="{909E8E84-426E-40DD-AFC4-6F175D3DCCD1}">
              <a14:hiddenFill xmlns:a14="http://schemas.microsoft.com/office/drawing/2010/main">
                <a:noFill/>
              </a14:hiddenFill>
            </a:ext>
          </a:extLst>
        </p:spPr>
      </p:cxnSp>
      <p:cxnSp>
        <p:nvCxnSpPr>
          <p:cNvPr id="61" name="AutoShape 21"/>
          <p:cNvCxnSpPr>
            <a:cxnSpLocks noChangeShapeType="1"/>
            <a:stCxn id="56" idx="6"/>
            <a:endCxn id="59" idx="2"/>
          </p:cNvCxnSpPr>
          <p:nvPr/>
        </p:nvCxnSpPr>
        <p:spPr bwMode="auto">
          <a:xfrm>
            <a:off x="6094413" y="2413404"/>
            <a:ext cx="1574800" cy="0"/>
          </a:xfrm>
          <a:prstGeom prst="straightConnector1">
            <a:avLst/>
          </a:prstGeom>
          <a:noFill/>
          <a:ln w="9525">
            <a:solidFill>
              <a:srgbClr val="000000"/>
            </a:solidFill>
            <a:round/>
            <a:headEnd/>
            <a:tailEnd type="triangle" w="sm" len="sm"/>
          </a:ln>
          <a:extLst>
            <a:ext uri="{909E8E84-426E-40DD-AFC4-6F175D3DCCD1}">
              <a14:hiddenFill xmlns:a14="http://schemas.microsoft.com/office/drawing/2010/main">
                <a:noFill/>
              </a14:hiddenFill>
            </a:ext>
          </a:extLst>
        </p:spPr>
      </p:cxnSp>
      <p:cxnSp>
        <p:nvCxnSpPr>
          <p:cNvPr id="62" name="AutoShape 22"/>
          <p:cNvCxnSpPr>
            <a:cxnSpLocks noChangeShapeType="1"/>
            <a:stCxn id="57" idx="7"/>
            <a:endCxn id="59" idx="4"/>
          </p:cNvCxnSpPr>
          <p:nvPr/>
        </p:nvCxnSpPr>
        <p:spPr bwMode="auto">
          <a:xfrm flipV="1">
            <a:off x="6060470" y="2529291"/>
            <a:ext cx="1724631" cy="468621"/>
          </a:xfrm>
          <a:prstGeom prst="straightConnector1">
            <a:avLst/>
          </a:prstGeom>
          <a:noFill/>
          <a:ln w="9525">
            <a:solidFill>
              <a:srgbClr val="000000"/>
            </a:solidFill>
            <a:round/>
            <a:headEnd/>
            <a:tailEnd type="triangle" w="sm" len="sm"/>
          </a:ln>
          <a:extLst>
            <a:ext uri="{909E8E84-426E-40DD-AFC4-6F175D3DCCD1}">
              <a14:hiddenFill xmlns:a14="http://schemas.microsoft.com/office/drawing/2010/main">
                <a:noFill/>
              </a14:hiddenFill>
            </a:ext>
          </a:extLst>
        </p:spPr>
      </p:cxnSp>
      <p:sp>
        <p:nvSpPr>
          <p:cNvPr id="63" name="Oval 23"/>
          <p:cNvSpPr>
            <a:spLocks noChangeAspect="1" noChangeArrowheads="1"/>
          </p:cNvSpPr>
          <p:nvPr/>
        </p:nvSpPr>
        <p:spPr bwMode="auto">
          <a:xfrm>
            <a:off x="3402013" y="1912696"/>
            <a:ext cx="233362" cy="233363"/>
          </a:xfrm>
          <a:prstGeom prst="ellipse">
            <a:avLst/>
          </a:prstGeom>
          <a:solidFill>
            <a:srgbClr val="C0C0C0"/>
          </a:solidFill>
          <a:ln w="9525">
            <a:solidFill>
              <a:srgbClr val="000000"/>
            </a:solidFill>
            <a:round/>
            <a:headEnd/>
            <a:tailEnd/>
          </a:ln>
        </p:spPr>
        <p:txBody>
          <a:bodyPr wrap="none" lIns="92075" tIns="46038" rIns="92075" bIns="46038"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srgbClr val="000000"/>
                </a:solidFill>
                <a:effectLst/>
                <a:uLnTx/>
                <a:uFillTx/>
                <a:cs typeface="Arial" charset="0"/>
              </a:rPr>
              <a:t>2</a:t>
            </a:r>
          </a:p>
        </p:txBody>
      </p:sp>
      <p:sp>
        <p:nvSpPr>
          <p:cNvPr id="64" name="Oval 24"/>
          <p:cNvSpPr>
            <a:spLocks noChangeAspect="1" noChangeArrowheads="1"/>
          </p:cNvSpPr>
          <p:nvPr/>
        </p:nvSpPr>
        <p:spPr bwMode="auto">
          <a:xfrm>
            <a:off x="3402013" y="2615661"/>
            <a:ext cx="233362" cy="233363"/>
          </a:xfrm>
          <a:prstGeom prst="ellipse">
            <a:avLst/>
          </a:prstGeom>
          <a:solidFill>
            <a:srgbClr val="C0C0C0"/>
          </a:solidFill>
          <a:ln w="9525">
            <a:solidFill>
              <a:srgbClr val="000000"/>
            </a:solidFill>
            <a:round/>
            <a:headEnd/>
            <a:tailEnd/>
          </a:ln>
        </p:spPr>
        <p:txBody>
          <a:bodyPr wrap="none" lIns="92075" tIns="46038" rIns="92075" bIns="46038"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srgbClr val="000000"/>
                </a:solidFill>
                <a:effectLst/>
                <a:uLnTx/>
                <a:uFillTx/>
                <a:cs typeface="Arial" charset="0"/>
              </a:rPr>
              <a:t>4</a:t>
            </a:r>
          </a:p>
        </p:txBody>
      </p:sp>
      <p:sp>
        <p:nvSpPr>
          <p:cNvPr id="65" name="Oval 25"/>
          <p:cNvSpPr>
            <a:spLocks noChangeAspect="1" noChangeArrowheads="1"/>
          </p:cNvSpPr>
          <p:nvPr/>
        </p:nvSpPr>
        <p:spPr bwMode="auto">
          <a:xfrm>
            <a:off x="5862638" y="1912696"/>
            <a:ext cx="231775" cy="233363"/>
          </a:xfrm>
          <a:prstGeom prst="ellipse">
            <a:avLst/>
          </a:prstGeom>
          <a:solidFill>
            <a:srgbClr val="C0C0C0"/>
          </a:solidFill>
          <a:ln w="9525">
            <a:solidFill>
              <a:srgbClr val="000000"/>
            </a:solidFill>
            <a:round/>
            <a:headEnd/>
            <a:tailEnd/>
          </a:ln>
        </p:spPr>
        <p:txBody>
          <a:bodyPr wrap="none" lIns="92075" tIns="46038" rIns="92075" bIns="46038"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srgbClr val="000000"/>
                </a:solidFill>
                <a:effectLst/>
                <a:uLnTx/>
                <a:uFillTx/>
                <a:cs typeface="Arial" charset="0"/>
              </a:rPr>
              <a:t>2'</a:t>
            </a:r>
          </a:p>
        </p:txBody>
      </p:sp>
      <p:sp>
        <p:nvSpPr>
          <p:cNvPr id="66" name="Oval 26"/>
          <p:cNvSpPr>
            <a:spLocks noChangeAspect="1" noChangeArrowheads="1"/>
          </p:cNvSpPr>
          <p:nvPr/>
        </p:nvSpPr>
        <p:spPr bwMode="auto">
          <a:xfrm>
            <a:off x="5862638" y="2615661"/>
            <a:ext cx="231775" cy="233363"/>
          </a:xfrm>
          <a:prstGeom prst="ellipse">
            <a:avLst/>
          </a:prstGeom>
          <a:solidFill>
            <a:srgbClr val="C0C0C0"/>
          </a:solidFill>
          <a:ln w="9525">
            <a:solidFill>
              <a:srgbClr val="000000"/>
            </a:solidFill>
            <a:round/>
            <a:headEnd/>
            <a:tailEnd/>
          </a:ln>
        </p:spPr>
        <p:txBody>
          <a:bodyPr wrap="none" lIns="92075" tIns="46038" rIns="92075" bIns="46038"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smtClean="0">
                <a:ln>
                  <a:noFill/>
                </a:ln>
                <a:solidFill>
                  <a:srgbClr val="000000"/>
                </a:solidFill>
                <a:effectLst/>
                <a:uLnTx/>
                <a:uFillTx/>
                <a:cs typeface="Arial" charset="0"/>
              </a:rPr>
              <a:t>4'</a:t>
            </a:r>
          </a:p>
        </p:txBody>
      </p:sp>
      <p:cxnSp>
        <p:nvCxnSpPr>
          <p:cNvPr id="67" name="AutoShape 27"/>
          <p:cNvCxnSpPr>
            <a:cxnSpLocks noChangeShapeType="1"/>
            <a:stCxn id="46" idx="5"/>
            <a:endCxn id="56" idx="1"/>
          </p:cNvCxnSpPr>
          <p:nvPr/>
        </p:nvCxnSpPr>
        <p:spPr bwMode="auto">
          <a:xfrm>
            <a:off x="3601200" y="1724121"/>
            <a:ext cx="2295381" cy="607338"/>
          </a:xfrm>
          <a:prstGeom prst="straightConnector1">
            <a:avLst/>
          </a:prstGeom>
          <a:noFill/>
          <a:ln w="9525">
            <a:solidFill>
              <a:srgbClr val="000000"/>
            </a:solidFill>
            <a:round/>
            <a:headEnd/>
            <a:tailEnd type="triangle" w="sm" len="sm"/>
          </a:ln>
          <a:extLst>
            <a:ext uri="{909E8E84-426E-40DD-AFC4-6F175D3DCCD1}">
              <a14:hiddenFill xmlns:a14="http://schemas.microsoft.com/office/drawing/2010/main">
                <a:noFill/>
              </a14:hiddenFill>
            </a:ext>
          </a:extLst>
        </p:spPr>
      </p:cxnSp>
      <p:cxnSp>
        <p:nvCxnSpPr>
          <p:cNvPr id="68" name="AutoShape 28"/>
          <p:cNvCxnSpPr>
            <a:cxnSpLocks noChangeShapeType="1"/>
            <a:stCxn id="63" idx="5"/>
            <a:endCxn id="57" idx="1"/>
          </p:cNvCxnSpPr>
          <p:nvPr/>
        </p:nvCxnSpPr>
        <p:spPr bwMode="auto">
          <a:xfrm>
            <a:off x="3601200" y="2111884"/>
            <a:ext cx="2295381" cy="886028"/>
          </a:xfrm>
          <a:prstGeom prst="straightConnector1">
            <a:avLst/>
          </a:prstGeom>
          <a:noFill/>
          <a:ln w="9525">
            <a:solidFill>
              <a:srgbClr val="000000"/>
            </a:solidFill>
            <a:round/>
            <a:headEnd/>
            <a:tailEnd type="triangle" w="sm" len="sm"/>
          </a:ln>
          <a:extLst>
            <a:ext uri="{909E8E84-426E-40DD-AFC4-6F175D3DCCD1}">
              <a14:hiddenFill xmlns:a14="http://schemas.microsoft.com/office/drawing/2010/main">
                <a:noFill/>
              </a14:hiddenFill>
            </a:ext>
          </a:extLst>
        </p:spPr>
      </p:cxnSp>
      <p:cxnSp>
        <p:nvCxnSpPr>
          <p:cNvPr id="69" name="AutoShape 29"/>
          <p:cNvCxnSpPr>
            <a:cxnSpLocks noChangeShapeType="1"/>
            <a:stCxn id="63" idx="6"/>
            <a:endCxn id="56" idx="2"/>
          </p:cNvCxnSpPr>
          <p:nvPr/>
        </p:nvCxnSpPr>
        <p:spPr bwMode="auto">
          <a:xfrm>
            <a:off x="3635375" y="2029378"/>
            <a:ext cx="2227263" cy="384026"/>
          </a:xfrm>
          <a:prstGeom prst="straightConnector1">
            <a:avLst/>
          </a:prstGeom>
          <a:noFill/>
          <a:ln w="9525">
            <a:solidFill>
              <a:srgbClr val="000000"/>
            </a:solidFill>
            <a:round/>
            <a:headEnd/>
            <a:tailEnd type="triangle" w="sm" len="sm"/>
          </a:ln>
          <a:extLst>
            <a:ext uri="{909E8E84-426E-40DD-AFC4-6F175D3DCCD1}">
              <a14:hiddenFill xmlns:a14="http://schemas.microsoft.com/office/drawing/2010/main">
                <a:noFill/>
              </a14:hiddenFill>
            </a:ext>
          </a:extLst>
        </p:spPr>
      </p:cxnSp>
      <p:cxnSp>
        <p:nvCxnSpPr>
          <p:cNvPr id="70" name="AutoShape 30"/>
          <p:cNvCxnSpPr>
            <a:cxnSpLocks noChangeShapeType="1"/>
            <a:stCxn id="64" idx="6"/>
            <a:endCxn id="57" idx="2"/>
          </p:cNvCxnSpPr>
          <p:nvPr/>
        </p:nvCxnSpPr>
        <p:spPr bwMode="auto">
          <a:xfrm>
            <a:off x="3635375" y="2732343"/>
            <a:ext cx="2227263" cy="347514"/>
          </a:xfrm>
          <a:prstGeom prst="straightConnector1">
            <a:avLst/>
          </a:prstGeom>
          <a:noFill/>
          <a:ln w="9525">
            <a:solidFill>
              <a:srgbClr val="000000"/>
            </a:solidFill>
            <a:round/>
            <a:headEnd/>
            <a:tailEnd type="triangle" w="sm" len="sm"/>
          </a:ln>
          <a:extLst>
            <a:ext uri="{909E8E84-426E-40DD-AFC4-6F175D3DCCD1}">
              <a14:hiddenFill xmlns:a14="http://schemas.microsoft.com/office/drawing/2010/main">
                <a:noFill/>
              </a14:hiddenFill>
            </a:ext>
          </a:extLst>
        </p:spPr>
      </p:cxnSp>
      <p:cxnSp>
        <p:nvCxnSpPr>
          <p:cNvPr id="71" name="AutoShape 31"/>
          <p:cNvCxnSpPr>
            <a:cxnSpLocks noChangeShapeType="1"/>
            <a:stCxn id="48" idx="6"/>
            <a:endCxn id="65" idx="4"/>
          </p:cNvCxnSpPr>
          <p:nvPr/>
        </p:nvCxnSpPr>
        <p:spPr bwMode="auto">
          <a:xfrm flipV="1">
            <a:off x="3635375" y="2146059"/>
            <a:ext cx="2343151" cy="933798"/>
          </a:xfrm>
          <a:prstGeom prst="straightConnector1">
            <a:avLst/>
          </a:prstGeom>
          <a:noFill/>
          <a:ln w="9525">
            <a:solidFill>
              <a:srgbClr val="000000"/>
            </a:solidFill>
            <a:round/>
            <a:headEnd/>
            <a:tailEnd type="triangle" w="sm" len="sm"/>
          </a:ln>
          <a:extLst>
            <a:ext uri="{909E8E84-426E-40DD-AFC4-6F175D3DCCD1}">
              <a14:hiddenFill xmlns:a14="http://schemas.microsoft.com/office/drawing/2010/main">
                <a:noFill/>
              </a14:hiddenFill>
            </a:ext>
          </a:extLst>
        </p:spPr>
      </p:cxnSp>
      <p:cxnSp>
        <p:nvCxnSpPr>
          <p:cNvPr id="72" name="AutoShape 32"/>
          <p:cNvCxnSpPr>
            <a:cxnSpLocks noChangeShapeType="1"/>
            <a:stCxn id="47" idx="7"/>
            <a:endCxn id="55" idx="3"/>
          </p:cNvCxnSpPr>
          <p:nvPr/>
        </p:nvCxnSpPr>
        <p:spPr bwMode="auto">
          <a:xfrm flipV="1">
            <a:off x="3601200" y="1724121"/>
            <a:ext cx="2295381" cy="607338"/>
          </a:xfrm>
          <a:prstGeom prst="straightConnector1">
            <a:avLst/>
          </a:prstGeom>
          <a:noFill/>
          <a:ln w="9525">
            <a:solidFill>
              <a:srgbClr val="000000"/>
            </a:solidFill>
            <a:round/>
            <a:headEnd/>
            <a:tailEnd type="triangle" w="sm" len="sm"/>
          </a:ln>
          <a:extLst>
            <a:ext uri="{909E8E84-426E-40DD-AFC4-6F175D3DCCD1}">
              <a14:hiddenFill xmlns:a14="http://schemas.microsoft.com/office/drawing/2010/main">
                <a:noFill/>
              </a14:hiddenFill>
            </a:ext>
          </a:extLst>
        </p:spPr>
      </p:cxnSp>
      <p:cxnSp>
        <p:nvCxnSpPr>
          <p:cNvPr id="73" name="AutoShape 33"/>
          <p:cNvCxnSpPr>
            <a:cxnSpLocks noChangeShapeType="1"/>
            <a:stCxn id="45" idx="6"/>
            <a:endCxn id="63" idx="2"/>
          </p:cNvCxnSpPr>
          <p:nvPr/>
        </p:nvCxnSpPr>
        <p:spPr bwMode="auto">
          <a:xfrm flipV="1">
            <a:off x="1795463" y="2029378"/>
            <a:ext cx="1606550" cy="384026"/>
          </a:xfrm>
          <a:prstGeom prst="straightConnector1">
            <a:avLst/>
          </a:prstGeom>
          <a:noFill/>
          <a:ln w="9525">
            <a:solidFill>
              <a:srgbClr val="000000"/>
            </a:solidFill>
            <a:round/>
            <a:headEnd/>
            <a:tailEnd type="triangle" w="sm" len="sm"/>
          </a:ln>
          <a:extLst>
            <a:ext uri="{909E8E84-426E-40DD-AFC4-6F175D3DCCD1}">
              <a14:hiddenFill xmlns:a14="http://schemas.microsoft.com/office/drawing/2010/main">
                <a:noFill/>
              </a14:hiddenFill>
            </a:ext>
          </a:extLst>
        </p:spPr>
      </p:cxnSp>
      <p:cxnSp>
        <p:nvCxnSpPr>
          <p:cNvPr id="74" name="AutoShape 34"/>
          <p:cNvCxnSpPr>
            <a:cxnSpLocks noChangeShapeType="1"/>
            <a:stCxn id="45" idx="6"/>
            <a:endCxn id="64" idx="2"/>
          </p:cNvCxnSpPr>
          <p:nvPr/>
        </p:nvCxnSpPr>
        <p:spPr bwMode="auto">
          <a:xfrm>
            <a:off x="1795463" y="2413404"/>
            <a:ext cx="1606550" cy="318939"/>
          </a:xfrm>
          <a:prstGeom prst="straightConnector1">
            <a:avLst/>
          </a:prstGeom>
          <a:noFill/>
          <a:ln w="9525">
            <a:solidFill>
              <a:srgbClr val="000000"/>
            </a:solidFill>
            <a:round/>
            <a:headEnd/>
            <a:tailEnd type="triangle" w="sm" len="sm"/>
          </a:ln>
          <a:extLst>
            <a:ext uri="{909E8E84-426E-40DD-AFC4-6F175D3DCCD1}">
              <a14:hiddenFill xmlns:a14="http://schemas.microsoft.com/office/drawing/2010/main">
                <a:noFill/>
              </a14:hiddenFill>
            </a:ext>
          </a:extLst>
        </p:spPr>
      </p:cxnSp>
      <p:cxnSp>
        <p:nvCxnSpPr>
          <p:cNvPr id="75" name="AutoShape 35"/>
          <p:cNvCxnSpPr>
            <a:cxnSpLocks noChangeShapeType="1"/>
            <a:stCxn id="65" idx="6"/>
            <a:endCxn id="59" idx="1"/>
          </p:cNvCxnSpPr>
          <p:nvPr/>
        </p:nvCxnSpPr>
        <p:spPr bwMode="auto">
          <a:xfrm>
            <a:off x="6094413" y="2029378"/>
            <a:ext cx="1608743" cy="302081"/>
          </a:xfrm>
          <a:prstGeom prst="straightConnector1">
            <a:avLst/>
          </a:prstGeom>
          <a:noFill/>
          <a:ln w="9525">
            <a:solidFill>
              <a:srgbClr val="000000"/>
            </a:solidFill>
            <a:round/>
            <a:headEnd/>
            <a:tailEnd type="triangle" w="sm" len="sm"/>
          </a:ln>
          <a:extLst>
            <a:ext uri="{909E8E84-426E-40DD-AFC4-6F175D3DCCD1}">
              <a14:hiddenFill xmlns:a14="http://schemas.microsoft.com/office/drawing/2010/main">
                <a:noFill/>
              </a14:hiddenFill>
            </a:ext>
          </a:extLst>
        </p:spPr>
      </p:cxnSp>
      <p:cxnSp>
        <p:nvCxnSpPr>
          <p:cNvPr id="76" name="AutoShape 36"/>
          <p:cNvCxnSpPr>
            <a:cxnSpLocks noChangeShapeType="1"/>
            <a:stCxn id="66" idx="6"/>
            <a:endCxn id="59" idx="3"/>
          </p:cNvCxnSpPr>
          <p:nvPr/>
        </p:nvCxnSpPr>
        <p:spPr bwMode="auto">
          <a:xfrm flipV="1">
            <a:off x="6094413" y="2495348"/>
            <a:ext cx="1608743" cy="236995"/>
          </a:xfrm>
          <a:prstGeom prst="straightConnector1">
            <a:avLst/>
          </a:prstGeom>
          <a:noFill/>
          <a:ln w="9525">
            <a:solidFill>
              <a:srgbClr val="000000"/>
            </a:solidFill>
            <a:round/>
            <a:headEnd/>
            <a:tailEnd type="triangle" w="sm" len="sm"/>
          </a:ln>
          <a:extLst>
            <a:ext uri="{909E8E84-426E-40DD-AFC4-6F175D3DCCD1}">
              <a14:hiddenFill xmlns:a14="http://schemas.microsoft.com/office/drawing/2010/main">
                <a:noFill/>
              </a14:hiddenFill>
            </a:ext>
          </a:extLst>
        </p:spPr>
      </p:cxnSp>
      <mc:AlternateContent xmlns:mc="http://schemas.openxmlformats.org/markup-compatibility/2006" xmlns:a14="http://schemas.microsoft.com/office/drawing/2010/main">
        <mc:Choice Requires="a14">
          <p:sp>
            <p:nvSpPr>
              <p:cNvPr id="77" name="Text Box 37"/>
              <p:cNvSpPr txBox="1">
                <a:spLocks noChangeArrowheads="1"/>
              </p:cNvSpPr>
              <p:nvPr/>
            </p:nvSpPr>
            <p:spPr bwMode="auto">
              <a:xfrm>
                <a:off x="2639980" y="1746122"/>
                <a:ext cx="346075" cy="276999"/>
              </a:xfrm>
              <a:prstGeom prst="rect">
                <a:avLst/>
              </a:prstGeom>
              <a:solidFill>
                <a:srgbClr val="C0C0C0"/>
              </a:solidFill>
              <a:ln>
                <a:noFill/>
              </a:ln>
              <a:extLst>
                <a:ext uri="{91240B29-F687-4F45-9708-019B960494DF}">
                  <a14:hiddenLine w="9525">
                    <a:solidFill>
                      <a:srgbClr val="000000"/>
                    </a:solidFill>
                    <a:miter lim="800000"/>
                    <a:headEnd/>
                    <a:tailEnd/>
                  </a14:hiddenLine>
                </a:ext>
              </a:extLst>
            </p:spPr>
            <p:txBody>
              <a:bodyPr lIns="0" tIns="0" rIns="0" bIns="0">
                <a:spAutoFit/>
              </a:bodyPr>
              <a:lstStyle>
                <a:lvl1pPr>
                  <a:defRPr kumimoji="1">
                    <a:solidFill>
                      <a:schemeClr val="tx1"/>
                    </a:solidFill>
                    <a:latin typeface="Comic Sans MS" pitchFamily="66" charset="0"/>
                  </a:defRPr>
                </a:lvl1pPr>
                <a:lvl2pPr marL="742950" indent="-285750">
                  <a:defRPr kumimoji="1">
                    <a:solidFill>
                      <a:schemeClr val="tx1"/>
                    </a:solidFill>
                    <a:latin typeface="Comic Sans MS" pitchFamily="66" charset="0"/>
                  </a:defRPr>
                </a:lvl2pPr>
                <a:lvl3pPr marL="1143000" indent="-228600">
                  <a:defRPr kumimoji="1">
                    <a:solidFill>
                      <a:schemeClr val="tx1"/>
                    </a:solidFill>
                    <a:latin typeface="Comic Sans MS" pitchFamily="66" charset="0"/>
                  </a:defRPr>
                </a:lvl3pPr>
                <a:lvl4pPr marL="1600200" indent="-228600">
                  <a:defRPr kumimoji="1">
                    <a:solidFill>
                      <a:schemeClr val="tx1"/>
                    </a:solidFill>
                    <a:latin typeface="Comic Sans MS" pitchFamily="66" charset="0"/>
                  </a:defRPr>
                </a:lvl4pPr>
                <a:lvl5pPr marL="2057400" indent="-228600">
                  <a:defRPr kumimoji="1">
                    <a:solidFill>
                      <a:schemeClr val="tx1"/>
                    </a:solidFill>
                    <a:latin typeface="Comic Sans MS" pitchFamily="66" charset="0"/>
                  </a:defRPr>
                </a:lvl5pPr>
                <a:lvl6pPr marL="2514600" indent="-228600" eaLnBrk="0" fontAlgn="base" hangingPunct="0">
                  <a:spcBef>
                    <a:spcPct val="0"/>
                  </a:spcBef>
                  <a:spcAft>
                    <a:spcPct val="0"/>
                  </a:spcAft>
                  <a:defRPr kumimoji="1">
                    <a:solidFill>
                      <a:schemeClr val="tx1"/>
                    </a:solidFill>
                    <a:latin typeface="Comic Sans MS" pitchFamily="66" charset="0"/>
                  </a:defRPr>
                </a:lvl6pPr>
                <a:lvl7pPr marL="2971800" indent="-228600" eaLnBrk="0" fontAlgn="base" hangingPunct="0">
                  <a:spcBef>
                    <a:spcPct val="0"/>
                  </a:spcBef>
                  <a:spcAft>
                    <a:spcPct val="0"/>
                  </a:spcAft>
                  <a:defRPr kumimoji="1">
                    <a:solidFill>
                      <a:schemeClr val="tx1"/>
                    </a:solidFill>
                    <a:latin typeface="Comic Sans MS" pitchFamily="66" charset="0"/>
                  </a:defRPr>
                </a:lvl7pPr>
                <a:lvl8pPr marL="3429000" indent="-228600" eaLnBrk="0" fontAlgn="base" hangingPunct="0">
                  <a:spcBef>
                    <a:spcPct val="0"/>
                  </a:spcBef>
                  <a:spcAft>
                    <a:spcPct val="0"/>
                  </a:spcAft>
                  <a:defRPr kumimoji="1">
                    <a:solidFill>
                      <a:schemeClr val="tx1"/>
                    </a:solidFill>
                    <a:latin typeface="Comic Sans MS" pitchFamily="66" charset="0"/>
                  </a:defRPr>
                </a:lvl8pPr>
                <a:lvl9pPr marL="3886200" indent="-228600" eaLnBrk="0" fontAlgn="base" hangingPunct="0">
                  <a:spcBef>
                    <a:spcPct val="0"/>
                  </a:spcBef>
                  <a:spcAft>
                    <a:spcPct val="0"/>
                  </a:spcAft>
                  <a:defRPr kumimoji="1">
                    <a:solidFill>
                      <a:schemeClr val="tx1"/>
                    </a:solidFill>
                    <a:latin typeface="Comic Sans MS" pitchFamily="66" charset="0"/>
                  </a:defRPr>
                </a:lvl9pPr>
              </a:lstStyle>
              <a:p>
                <a:pPr marL="0" marR="0" lvl="0" indent="0" algn="ctr" defTabSz="914400" eaLnBrk="1" fontAlgn="auto" latinLnBrk="0" hangingPunct="1">
                  <a:lnSpc>
                    <a:spcPct val="100000"/>
                  </a:lnSpc>
                  <a:spcBef>
                    <a:spcPct val="5000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sz="1800" b="0" i="1" u="none" strike="noStrike" kern="0" cap="none" spc="0" normalizeH="0" baseline="0" noProof="0" dirty="0" smtClean="0">
                          <a:ln>
                            <a:noFill/>
                          </a:ln>
                          <a:solidFill>
                            <a:srgbClr val="000000"/>
                          </a:solidFill>
                          <a:effectLst/>
                          <a:uLnTx/>
                          <a:uFillTx/>
                          <a:latin typeface="Cambria Math"/>
                          <a:cs typeface="Arial" charset="0"/>
                        </a:rPr>
                        <m:t>𝑑</m:t>
                      </m:r>
                    </m:oMath>
                  </m:oMathPara>
                </a14:m>
                <a:endParaRPr kumimoji="1" lang="en-US" sz="1400" b="0" i="0" u="none" strike="noStrike" kern="0" cap="none" spc="0" normalizeH="0" baseline="0" noProof="0" dirty="0" smtClean="0">
                  <a:ln>
                    <a:noFill/>
                  </a:ln>
                  <a:solidFill>
                    <a:srgbClr val="000000"/>
                  </a:solidFill>
                  <a:effectLst/>
                  <a:uLnTx/>
                  <a:uFillTx/>
                  <a:latin typeface="Comic Sans MS" pitchFamily="66" charset="0"/>
                  <a:cs typeface="Arial" charset="0"/>
                </a:endParaRPr>
              </a:p>
            </p:txBody>
          </p:sp>
        </mc:Choice>
        <mc:Fallback xmlns="">
          <p:sp>
            <p:nvSpPr>
              <p:cNvPr id="77" name="Text Box 37"/>
              <p:cNvSpPr txBox="1">
                <a:spLocks noRot="1" noChangeAspect="1" noMove="1" noResize="1" noEditPoints="1" noAdjustHandles="1" noChangeArrowheads="1" noChangeShapeType="1" noTextEdit="1"/>
              </p:cNvSpPr>
              <p:nvPr/>
            </p:nvSpPr>
            <p:spPr bwMode="auto">
              <a:xfrm>
                <a:off x="2639980" y="1746122"/>
                <a:ext cx="346075" cy="276999"/>
              </a:xfrm>
              <a:prstGeom prst="rect">
                <a:avLst/>
              </a:prstGeom>
              <a:blipFill rotWithShape="1">
                <a:blip r:embed="rId5"/>
                <a:stretch>
                  <a:fillRect l="-3509" b="-8696"/>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8" name="Text Box 38"/>
              <p:cNvSpPr txBox="1">
                <a:spLocks noChangeArrowheads="1"/>
              </p:cNvSpPr>
              <p:nvPr/>
            </p:nvSpPr>
            <p:spPr bwMode="auto">
              <a:xfrm>
                <a:off x="7031867" y="1756426"/>
                <a:ext cx="346075" cy="276999"/>
              </a:xfrm>
              <a:prstGeom prst="rect">
                <a:avLst/>
              </a:prstGeom>
              <a:solidFill>
                <a:srgbClr val="C0C0C0"/>
              </a:solidFill>
              <a:ln>
                <a:noFill/>
              </a:ln>
              <a:extLst>
                <a:ext uri="{91240B29-F687-4F45-9708-019B960494DF}">
                  <a14:hiddenLine w="9525">
                    <a:solidFill>
                      <a:srgbClr val="000000"/>
                    </a:solidFill>
                    <a:miter lim="800000"/>
                    <a:headEnd/>
                    <a:tailEnd/>
                  </a14:hiddenLine>
                </a:ext>
              </a:extLst>
            </p:spPr>
            <p:txBody>
              <a:bodyPr lIns="0" tIns="0" rIns="0" bIns="0">
                <a:spAutoFit/>
              </a:bodyPr>
              <a:lstStyle>
                <a:lvl1pPr>
                  <a:defRPr kumimoji="1">
                    <a:solidFill>
                      <a:schemeClr val="tx1"/>
                    </a:solidFill>
                    <a:latin typeface="Comic Sans MS" pitchFamily="66" charset="0"/>
                  </a:defRPr>
                </a:lvl1pPr>
                <a:lvl2pPr marL="742950" indent="-285750">
                  <a:defRPr kumimoji="1">
                    <a:solidFill>
                      <a:schemeClr val="tx1"/>
                    </a:solidFill>
                    <a:latin typeface="Comic Sans MS" pitchFamily="66" charset="0"/>
                  </a:defRPr>
                </a:lvl2pPr>
                <a:lvl3pPr marL="1143000" indent="-228600">
                  <a:defRPr kumimoji="1">
                    <a:solidFill>
                      <a:schemeClr val="tx1"/>
                    </a:solidFill>
                    <a:latin typeface="Comic Sans MS" pitchFamily="66" charset="0"/>
                  </a:defRPr>
                </a:lvl3pPr>
                <a:lvl4pPr marL="1600200" indent="-228600">
                  <a:defRPr kumimoji="1">
                    <a:solidFill>
                      <a:schemeClr val="tx1"/>
                    </a:solidFill>
                    <a:latin typeface="Comic Sans MS" pitchFamily="66" charset="0"/>
                  </a:defRPr>
                </a:lvl4pPr>
                <a:lvl5pPr marL="2057400" indent="-228600">
                  <a:defRPr kumimoji="1">
                    <a:solidFill>
                      <a:schemeClr val="tx1"/>
                    </a:solidFill>
                    <a:latin typeface="Comic Sans MS" pitchFamily="66" charset="0"/>
                  </a:defRPr>
                </a:lvl5pPr>
                <a:lvl6pPr marL="2514600" indent="-228600" eaLnBrk="0" fontAlgn="base" hangingPunct="0">
                  <a:spcBef>
                    <a:spcPct val="0"/>
                  </a:spcBef>
                  <a:spcAft>
                    <a:spcPct val="0"/>
                  </a:spcAft>
                  <a:defRPr kumimoji="1">
                    <a:solidFill>
                      <a:schemeClr val="tx1"/>
                    </a:solidFill>
                    <a:latin typeface="Comic Sans MS" pitchFamily="66" charset="0"/>
                  </a:defRPr>
                </a:lvl6pPr>
                <a:lvl7pPr marL="2971800" indent="-228600" eaLnBrk="0" fontAlgn="base" hangingPunct="0">
                  <a:spcBef>
                    <a:spcPct val="0"/>
                  </a:spcBef>
                  <a:spcAft>
                    <a:spcPct val="0"/>
                  </a:spcAft>
                  <a:defRPr kumimoji="1">
                    <a:solidFill>
                      <a:schemeClr val="tx1"/>
                    </a:solidFill>
                    <a:latin typeface="Comic Sans MS" pitchFamily="66" charset="0"/>
                  </a:defRPr>
                </a:lvl7pPr>
                <a:lvl8pPr marL="3429000" indent="-228600" eaLnBrk="0" fontAlgn="base" hangingPunct="0">
                  <a:spcBef>
                    <a:spcPct val="0"/>
                  </a:spcBef>
                  <a:spcAft>
                    <a:spcPct val="0"/>
                  </a:spcAft>
                  <a:defRPr kumimoji="1">
                    <a:solidFill>
                      <a:schemeClr val="tx1"/>
                    </a:solidFill>
                    <a:latin typeface="Comic Sans MS" pitchFamily="66" charset="0"/>
                  </a:defRPr>
                </a:lvl8pPr>
                <a:lvl9pPr marL="3886200" indent="-228600" eaLnBrk="0" fontAlgn="base" hangingPunct="0">
                  <a:spcBef>
                    <a:spcPct val="0"/>
                  </a:spcBef>
                  <a:spcAft>
                    <a:spcPct val="0"/>
                  </a:spcAft>
                  <a:defRPr kumimoji="1">
                    <a:solidFill>
                      <a:schemeClr val="tx1"/>
                    </a:solidFill>
                    <a:latin typeface="Comic Sans MS" pitchFamily="66" charset="0"/>
                  </a:defRPr>
                </a:lvl9pPr>
              </a:lstStyle>
              <a:p>
                <a:pPr marL="0" marR="0" lvl="0" indent="0" algn="ctr" defTabSz="914400" eaLnBrk="1" fontAlgn="auto" latinLnBrk="0" hangingPunct="1">
                  <a:lnSpc>
                    <a:spcPct val="100000"/>
                  </a:lnSpc>
                  <a:spcBef>
                    <a:spcPct val="5000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sz="1800" b="0" i="1" u="none" strike="noStrike" kern="0" cap="none" spc="0" normalizeH="0" baseline="0" noProof="0" dirty="0" smtClean="0">
                          <a:ln>
                            <a:noFill/>
                          </a:ln>
                          <a:solidFill>
                            <a:srgbClr val="000000"/>
                          </a:solidFill>
                          <a:effectLst/>
                          <a:uLnTx/>
                          <a:uFillTx/>
                          <a:latin typeface="Cambria Math"/>
                          <a:cs typeface="Arial" charset="0"/>
                        </a:rPr>
                        <m:t>𝑑</m:t>
                      </m:r>
                    </m:oMath>
                  </m:oMathPara>
                </a14:m>
                <a:endParaRPr kumimoji="1" lang="en-US" sz="1400" b="0" i="0" u="none" strike="noStrike" kern="0" cap="none" spc="0" normalizeH="0" baseline="0" noProof="0" dirty="0" smtClean="0">
                  <a:ln>
                    <a:noFill/>
                  </a:ln>
                  <a:solidFill>
                    <a:srgbClr val="000000"/>
                  </a:solidFill>
                  <a:effectLst/>
                  <a:uLnTx/>
                  <a:uFillTx/>
                  <a:latin typeface="Comic Sans MS" pitchFamily="66" charset="0"/>
                  <a:cs typeface="Arial" charset="0"/>
                </a:endParaRPr>
              </a:p>
            </p:txBody>
          </p:sp>
        </mc:Choice>
        <mc:Fallback xmlns="">
          <p:sp>
            <p:nvSpPr>
              <p:cNvPr id="78" name="Text Box 38"/>
              <p:cNvSpPr txBox="1">
                <a:spLocks noRot="1" noChangeAspect="1" noMove="1" noResize="1" noEditPoints="1" noAdjustHandles="1" noChangeArrowheads="1" noChangeShapeType="1" noTextEdit="1"/>
              </p:cNvSpPr>
              <p:nvPr/>
            </p:nvSpPr>
            <p:spPr bwMode="auto">
              <a:xfrm>
                <a:off x="7031867" y="1756426"/>
                <a:ext cx="346075" cy="276999"/>
              </a:xfrm>
              <a:prstGeom prst="rect">
                <a:avLst/>
              </a:prstGeom>
              <a:blipFill rotWithShape="1">
                <a:blip r:embed="rId6"/>
                <a:stretch>
                  <a:fillRect l="-5357" b="-8696"/>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
        <p:nvSpPr>
          <p:cNvPr id="79" name="Text Box 39"/>
          <p:cNvSpPr txBox="1">
            <a:spLocks noChangeArrowheads="1"/>
          </p:cNvSpPr>
          <p:nvPr/>
        </p:nvSpPr>
        <p:spPr bwMode="auto">
          <a:xfrm>
            <a:off x="5140030" y="1577619"/>
            <a:ext cx="346075" cy="212725"/>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kumimoji="1">
                <a:solidFill>
                  <a:schemeClr val="tx1"/>
                </a:solidFill>
                <a:latin typeface="Comic Sans MS" pitchFamily="66" charset="0"/>
              </a:defRPr>
            </a:lvl1pPr>
            <a:lvl2pPr marL="742950" indent="-285750">
              <a:defRPr kumimoji="1">
                <a:solidFill>
                  <a:schemeClr val="tx1"/>
                </a:solidFill>
                <a:latin typeface="Comic Sans MS" pitchFamily="66" charset="0"/>
              </a:defRPr>
            </a:lvl2pPr>
            <a:lvl3pPr marL="1143000" indent="-228600">
              <a:defRPr kumimoji="1">
                <a:solidFill>
                  <a:schemeClr val="tx1"/>
                </a:solidFill>
                <a:latin typeface="Comic Sans MS" pitchFamily="66" charset="0"/>
              </a:defRPr>
            </a:lvl3pPr>
            <a:lvl4pPr marL="1600200" indent="-228600">
              <a:defRPr kumimoji="1">
                <a:solidFill>
                  <a:schemeClr val="tx1"/>
                </a:solidFill>
                <a:latin typeface="Comic Sans MS" pitchFamily="66" charset="0"/>
              </a:defRPr>
            </a:lvl4pPr>
            <a:lvl5pPr marL="2057400" indent="-228600">
              <a:defRPr kumimoji="1">
                <a:solidFill>
                  <a:schemeClr val="tx1"/>
                </a:solidFill>
                <a:latin typeface="Comic Sans MS" pitchFamily="66" charset="0"/>
              </a:defRPr>
            </a:lvl5pPr>
            <a:lvl6pPr marL="2514600" indent="-228600" eaLnBrk="0" fontAlgn="base" hangingPunct="0">
              <a:spcBef>
                <a:spcPct val="0"/>
              </a:spcBef>
              <a:spcAft>
                <a:spcPct val="0"/>
              </a:spcAft>
              <a:defRPr kumimoji="1">
                <a:solidFill>
                  <a:schemeClr val="tx1"/>
                </a:solidFill>
                <a:latin typeface="Comic Sans MS" pitchFamily="66" charset="0"/>
              </a:defRPr>
            </a:lvl6pPr>
            <a:lvl7pPr marL="2971800" indent="-228600" eaLnBrk="0" fontAlgn="base" hangingPunct="0">
              <a:spcBef>
                <a:spcPct val="0"/>
              </a:spcBef>
              <a:spcAft>
                <a:spcPct val="0"/>
              </a:spcAft>
              <a:defRPr kumimoji="1">
                <a:solidFill>
                  <a:schemeClr val="tx1"/>
                </a:solidFill>
                <a:latin typeface="Comic Sans MS" pitchFamily="66" charset="0"/>
              </a:defRPr>
            </a:lvl7pPr>
            <a:lvl8pPr marL="3429000" indent="-228600" eaLnBrk="0" fontAlgn="base" hangingPunct="0">
              <a:spcBef>
                <a:spcPct val="0"/>
              </a:spcBef>
              <a:spcAft>
                <a:spcPct val="0"/>
              </a:spcAft>
              <a:defRPr kumimoji="1">
                <a:solidFill>
                  <a:schemeClr val="tx1"/>
                </a:solidFill>
                <a:latin typeface="Comic Sans MS" pitchFamily="66" charset="0"/>
              </a:defRPr>
            </a:lvl8pPr>
            <a:lvl9pPr marL="3886200" indent="-228600" eaLnBrk="0" fontAlgn="base" hangingPunct="0">
              <a:spcBef>
                <a:spcPct val="0"/>
              </a:spcBef>
              <a:spcAft>
                <a:spcPct val="0"/>
              </a:spcAft>
              <a:defRPr kumimoji="1">
                <a:solidFill>
                  <a:schemeClr val="tx1"/>
                </a:solidFill>
                <a:latin typeface="Comic Sans MS" pitchFamily="66" charset="0"/>
              </a:defRPr>
            </a:lvl9p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1" lang="en-US" sz="1400" b="0" i="0" u="none" strike="noStrike" kern="0" cap="none" spc="0" normalizeH="0" baseline="0" noProof="0" dirty="0" smtClean="0">
                <a:ln>
                  <a:noFill/>
                </a:ln>
                <a:solidFill>
                  <a:srgbClr val="000000"/>
                </a:solidFill>
                <a:effectLst/>
                <a:uLnTx/>
                <a:uFillTx/>
                <a:latin typeface="Comic Sans MS" pitchFamily="66" charset="0"/>
                <a:cs typeface="Arial" charset="0"/>
                <a:sym typeface="Symbol" pitchFamily="18" charset="2"/>
              </a:rPr>
              <a:t>1</a:t>
            </a:r>
            <a:endParaRPr kumimoji="1" lang="en-US" sz="1400" b="0" i="0" u="none" strike="noStrike" kern="0" cap="none" spc="0" normalizeH="0" baseline="0" noProof="0" dirty="0" smtClean="0">
              <a:ln>
                <a:noFill/>
              </a:ln>
              <a:solidFill>
                <a:srgbClr val="000000"/>
              </a:solidFill>
              <a:effectLst/>
              <a:uLnTx/>
              <a:uFillTx/>
              <a:latin typeface="Comic Sans MS" pitchFamily="66" charset="0"/>
              <a:cs typeface="Arial" charset="0"/>
            </a:endParaRPr>
          </a:p>
        </p:txBody>
      </p:sp>
      <mc:AlternateContent xmlns:mc="http://schemas.openxmlformats.org/markup-compatibility/2006" xmlns:a14="http://schemas.microsoft.com/office/drawing/2010/main">
        <mc:Choice Requires="a14">
          <p:sp>
            <p:nvSpPr>
              <p:cNvPr id="41" name="Text Box 37"/>
              <p:cNvSpPr txBox="1">
                <a:spLocks noChangeArrowheads="1"/>
              </p:cNvSpPr>
              <p:nvPr/>
            </p:nvSpPr>
            <p:spPr bwMode="auto">
              <a:xfrm>
                <a:off x="1821470" y="1746122"/>
                <a:ext cx="903396" cy="276999"/>
              </a:xfrm>
              <a:prstGeom prst="rect">
                <a:avLst/>
              </a:prstGeom>
              <a:solidFill>
                <a:srgbClr val="C0C0C0"/>
              </a:solidFill>
              <a:ln>
                <a:noFill/>
              </a:ln>
              <a:extLst>
                <a:ext uri="{91240B29-F687-4F45-9708-019B960494DF}">
                  <a14:hiddenLine w="9525">
                    <a:solidFill>
                      <a:srgbClr val="000000"/>
                    </a:solidFill>
                    <a:miter lim="800000"/>
                    <a:headEnd/>
                    <a:tailEnd/>
                  </a14:hiddenLine>
                </a:ext>
              </a:extLst>
            </p:spPr>
            <p:txBody>
              <a:bodyPr wrap="square" lIns="0" tIns="0" rIns="0" bIns="0">
                <a:spAutoFit/>
              </a:bodyPr>
              <a:lstStyle>
                <a:lvl1pPr>
                  <a:defRPr kumimoji="1">
                    <a:solidFill>
                      <a:schemeClr val="tx1"/>
                    </a:solidFill>
                    <a:latin typeface="Comic Sans MS" pitchFamily="66" charset="0"/>
                  </a:defRPr>
                </a:lvl1pPr>
                <a:lvl2pPr marL="742950" indent="-285750">
                  <a:defRPr kumimoji="1">
                    <a:solidFill>
                      <a:schemeClr val="tx1"/>
                    </a:solidFill>
                    <a:latin typeface="Comic Sans MS" pitchFamily="66" charset="0"/>
                  </a:defRPr>
                </a:lvl2pPr>
                <a:lvl3pPr marL="1143000" indent="-228600">
                  <a:defRPr kumimoji="1">
                    <a:solidFill>
                      <a:schemeClr val="tx1"/>
                    </a:solidFill>
                    <a:latin typeface="Comic Sans MS" pitchFamily="66" charset="0"/>
                  </a:defRPr>
                </a:lvl3pPr>
                <a:lvl4pPr marL="1600200" indent="-228600">
                  <a:defRPr kumimoji="1">
                    <a:solidFill>
                      <a:schemeClr val="tx1"/>
                    </a:solidFill>
                    <a:latin typeface="Comic Sans MS" pitchFamily="66" charset="0"/>
                  </a:defRPr>
                </a:lvl4pPr>
                <a:lvl5pPr marL="2057400" indent="-228600">
                  <a:defRPr kumimoji="1">
                    <a:solidFill>
                      <a:schemeClr val="tx1"/>
                    </a:solidFill>
                    <a:latin typeface="Comic Sans MS" pitchFamily="66" charset="0"/>
                  </a:defRPr>
                </a:lvl5pPr>
                <a:lvl6pPr marL="2514600" indent="-228600" eaLnBrk="0" fontAlgn="base" hangingPunct="0">
                  <a:spcBef>
                    <a:spcPct val="0"/>
                  </a:spcBef>
                  <a:spcAft>
                    <a:spcPct val="0"/>
                  </a:spcAft>
                  <a:defRPr kumimoji="1">
                    <a:solidFill>
                      <a:schemeClr val="tx1"/>
                    </a:solidFill>
                    <a:latin typeface="Comic Sans MS" pitchFamily="66" charset="0"/>
                  </a:defRPr>
                </a:lvl6pPr>
                <a:lvl7pPr marL="2971800" indent="-228600" eaLnBrk="0" fontAlgn="base" hangingPunct="0">
                  <a:spcBef>
                    <a:spcPct val="0"/>
                  </a:spcBef>
                  <a:spcAft>
                    <a:spcPct val="0"/>
                  </a:spcAft>
                  <a:defRPr kumimoji="1">
                    <a:solidFill>
                      <a:schemeClr val="tx1"/>
                    </a:solidFill>
                    <a:latin typeface="Comic Sans MS" pitchFamily="66" charset="0"/>
                  </a:defRPr>
                </a:lvl7pPr>
                <a:lvl8pPr marL="3429000" indent="-228600" eaLnBrk="0" fontAlgn="base" hangingPunct="0">
                  <a:spcBef>
                    <a:spcPct val="0"/>
                  </a:spcBef>
                  <a:spcAft>
                    <a:spcPct val="0"/>
                  </a:spcAft>
                  <a:defRPr kumimoji="1">
                    <a:solidFill>
                      <a:schemeClr val="tx1"/>
                    </a:solidFill>
                    <a:latin typeface="Comic Sans MS" pitchFamily="66" charset="0"/>
                  </a:defRPr>
                </a:lvl8pPr>
                <a:lvl9pPr marL="3886200" indent="-228600" eaLnBrk="0" fontAlgn="base" hangingPunct="0">
                  <a:spcBef>
                    <a:spcPct val="0"/>
                  </a:spcBef>
                  <a:spcAft>
                    <a:spcPct val="0"/>
                  </a:spcAft>
                  <a:defRPr kumimoji="1">
                    <a:solidFill>
                      <a:schemeClr val="tx1"/>
                    </a:solidFill>
                    <a:latin typeface="Comic Sans MS" pitchFamily="66" charset="0"/>
                  </a:defRPr>
                </a:lvl9pPr>
              </a:lstStyle>
              <a:p>
                <a:pPr marL="0" marR="0" lvl="0" indent="0" algn="ctr" defTabSz="914400" eaLnBrk="1" fontAlgn="auto" latinLnBrk="0" hangingPunct="1">
                  <a:lnSpc>
                    <a:spcPct val="100000"/>
                  </a:lnSpc>
                  <a:spcBef>
                    <a:spcPct val="50000"/>
                  </a:spcBef>
                  <a:spcAft>
                    <a:spcPts val="0"/>
                  </a:spcAft>
                  <a:buClrTx/>
                  <a:buSzTx/>
                  <a:buFontTx/>
                  <a:buNone/>
                  <a:tabLst/>
                  <a:defRPr/>
                </a:pPr>
                <a14:m>
                  <m:oMathPara xmlns:m="http://schemas.openxmlformats.org/officeDocument/2006/math">
                    <m:oMathParaPr>
                      <m:jc m:val="right"/>
                    </m:oMathParaPr>
                    <m:oMath xmlns:m="http://schemas.openxmlformats.org/officeDocument/2006/math">
                      <m:func>
                        <m:funcPr>
                          <m:ctrlPr>
                            <a:rPr kumimoji="1" lang="en-US" sz="1800" i="1" u="none" strike="noStrike" kern="0" cap="none" spc="0" normalizeH="0" baseline="0" noProof="0" dirty="0" smtClean="0">
                              <a:ln>
                                <a:noFill/>
                              </a:ln>
                              <a:solidFill>
                                <a:srgbClr val="3333CC"/>
                              </a:solidFill>
                              <a:effectLst/>
                              <a:uLnTx/>
                              <a:uFillTx/>
                              <a:latin typeface="Cambria Math" panose="02040503050406030204" pitchFamily="18" charset="0"/>
                              <a:cs typeface="Arial" charset="0"/>
                            </a:rPr>
                          </m:ctrlPr>
                        </m:funcPr>
                        <m:fName>
                          <m:r>
                            <m:rPr>
                              <m:sty m:val="p"/>
                            </m:rPr>
                            <a:rPr kumimoji="1" lang="en-US" sz="1800" b="0" i="0" u="none" strike="noStrike" kern="0" cap="none" spc="0" normalizeH="0" baseline="0" noProof="0" dirty="0" smtClean="0">
                              <a:ln>
                                <a:noFill/>
                              </a:ln>
                              <a:solidFill>
                                <a:srgbClr val="3333CC"/>
                              </a:solidFill>
                              <a:effectLst/>
                              <a:uLnTx/>
                              <a:uFillTx/>
                              <a:latin typeface="Cambria Math"/>
                              <a:cs typeface="Arial" charset="0"/>
                            </a:rPr>
                            <m:t>deg</m:t>
                          </m:r>
                        </m:fName>
                        <m:e>
                          <m:d>
                            <m:dPr>
                              <m:ctrlPr>
                                <a:rPr kumimoji="1" lang="en-US" sz="1800" i="1" u="none" strike="noStrike" kern="0" cap="none" spc="0" normalizeH="0" baseline="0" noProof="0" dirty="0" smtClean="0">
                                  <a:ln>
                                    <a:noFill/>
                                  </a:ln>
                                  <a:solidFill>
                                    <a:srgbClr val="3333CC"/>
                                  </a:solidFill>
                                  <a:effectLst/>
                                  <a:uLnTx/>
                                  <a:uFillTx/>
                                  <a:latin typeface="Cambria Math" panose="02040503050406030204" pitchFamily="18" charset="0"/>
                                  <a:cs typeface="Arial" charset="0"/>
                                </a:rPr>
                              </m:ctrlPr>
                            </m:dPr>
                            <m:e>
                              <m:r>
                                <a:rPr kumimoji="1" lang="en-US" sz="1800" b="0" i="1" u="none" strike="noStrike" kern="0" cap="none" spc="0" normalizeH="0" baseline="0" noProof="0" dirty="0" smtClean="0">
                                  <a:ln>
                                    <a:noFill/>
                                  </a:ln>
                                  <a:solidFill>
                                    <a:srgbClr val="3333CC"/>
                                  </a:solidFill>
                                  <a:effectLst/>
                                  <a:uLnTx/>
                                  <a:uFillTx/>
                                  <a:latin typeface="Cambria Math"/>
                                  <a:cs typeface="Arial" charset="0"/>
                                </a:rPr>
                                <m:t>𝑣</m:t>
                              </m:r>
                            </m:e>
                          </m:d>
                        </m:e>
                      </m:func>
                      <m:r>
                        <a:rPr kumimoji="1" lang="en-US" sz="1800" b="0" i="1" u="none" strike="noStrike" kern="0" cap="none" spc="0" normalizeH="0" baseline="0" noProof="0" dirty="0" smtClean="0">
                          <a:ln>
                            <a:noFill/>
                          </a:ln>
                          <a:solidFill>
                            <a:srgbClr val="3333CC"/>
                          </a:solidFill>
                          <a:effectLst/>
                          <a:uLnTx/>
                          <a:uFillTx/>
                          <a:latin typeface="Cambria Math"/>
                          <a:cs typeface="Arial" charset="0"/>
                        </a:rPr>
                        <m:t>/</m:t>
                      </m:r>
                    </m:oMath>
                  </m:oMathPara>
                </a14:m>
                <a:endParaRPr kumimoji="1" lang="en-US" sz="1400" i="0" u="none" strike="noStrike" kern="0" cap="none" spc="0" normalizeH="0" baseline="0" noProof="0" dirty="0" smtClean="0">
                  <a:ln>
                    <a:noFill/>
                  </a:ln>
                  <a:solidFill>
                    <a:srgbClr val="3333CC"/>
                  </a:solidFill>
                  <a:effectLst/>
                  <a:uLnTx/>
                  <a:uFillTx/>
                  <a:cs typeface="Arial" charset="0"/>
                </a:endParaRPr>
              </a:p>
            </p:txBody>
          </p:sp>
        </mc:Choice>
        <mc:Fallback xmlns="">
          <p:sp>
            <p:nvSpPr>
              <p:cNvPr id="41" name="Text Box 37"/>
              <p:cNvSpPr txBox="1">
                <a:spLocks noRot="1" noChangeAspect="1" noMove="1" noResize="1" noEditPoints="1" noAdjustHandles="1" noChangeArrowheads="1" noChangeShapeType="1" noTextEdit="1"/>
              </p:cNvSpPr>
              <p:nvPr/>
            </p:nvSpPr>
            <p:spPr bwMode="auto">
              <a:xfrm>
                <a:off x="1821470" y="1746122"/>
                <a:ext cx="903396" cy="276999"/>
              </a:xfrm>
              <a:prstGeom prst="rect">
                <a:avLst/>
              </a:prstGeom>
              <a:blipFill rotWithShape="1">
                <a:blip r:embed="rId7"/>
                <a:stretch>
                  <a:fillRect l="-3378" r="-12838" b="-34783"/>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Text Box 37"/>
              <p:cNvSpPr txBox="1">
                <a:spLocks noChangeArrowheads="1"/>
              </p:cNvSpPr>
              <p:nvPr/>
            </p:nvSpPr>
            <p:spPr bwMode="auto">
              <a:xfrm>
                <a:off x="6217312" y="1756426"/>
                <a:ext cx="903396" cy="276999"/>
              </a:xfrm>
              <a:prstGeom prst="rect">
                <a:avLst/>
              </a:prstGeom>
              <a:solidFill>
                <a:srgbClr val="C0C0C0"/>
              </a:solidFill>
              <a:ln>
                <a:noFill/>
              </a:ln>
              <a:extLst>
                <a:ext uri="{91240B29-F687-4F45-9708-019B960494DF}">
                  <a14:hiddenLine w="9525">
                    <a:solidFill>
                      <a:srgbClr val="000000"/>
                    </a:solidFill>
                    <a:miter lim="800000"/>
                    <a:headEnd/>
                    <a:tailEnd/>
                  </a14:hiddenLine>
                </a:ext>
              </a:extLst>
            </p:spPr>
            <p:txBody>
              <a:bodyPr wrap="square" lIns="0" tIns="0" rIns="0" bIns="0">
                <a:spAutoFit/>
              </a:bodyPr>
              <a:lstStyle>
                <a:lvl1pPr>
                  <a:defRPr kumimoji="1">
                    <a:solidFill>
                      <a:schemeClr val="tx1"/>
                    </a:solidFill>
                    <a:latin typeface="Comic Sans MS" pitchFamily="66" charset="0"/>
                  </a:defRPr>
                </a:lvl1pPr>
                <a:lvl2pPr marL="742950" indent="-285750">
                  <a:defRPr kumimoji="1">
                    <a:solidFill>
                      <a:schemeClr val="tx1"/>
                    </a:solidFill>
                    <a:latin typeface="Comic Sans MS" pitchFamily="66" charset="0"/>
                  </a:defRPr>
                </a:lvl2pPr>
                <a:lvl3pPr marL="1143000" indent="-228600">
                  <a:defRPr kumimoji="1">
                    <a:solidFill>
                      <a:schemeClr val="tx1"/>
                    </a:solidFill>
                    <a:latin typeface="Comic Sans MS" pitchFamily="66" charset="0"/>
                  </a:defRPr>
                </a:lvl3pPr>
                <a:lvl4pPr marL="1600200" indent="-228600">
                  <a:defRPr kumimoji="1">
                    <a:solidFill>
                      <a:schemeClr val="tx1"/>
                    </a:solidFill>
                    <a:latin typeface="Comic Sans MS" pitchFamily="66" charset="0"/>
                  </a:defRPr>
                </a:lvl4pPr>
                <a:lvl5pPr marL="2057400" indent="-228600">
                  <a:defRPr kumimoji="1">
                    <a:solidFill>
                      <a:schemeClr val="tx1"/>
                    </a:solidFill>
                    <a:latin typeface="Comic Sans MS" pitchFamily="66" charset="0"/>
                  </a:defRPr>
                </a:lvl5pPr>
                <a:lvl6pPr marL="2514600" indent="-228600" eaLnBrk="0" fontAlgn="base" hangingPunct="0">
                  <a:spcBef>
                    <a:spcPct val="0"/>
                  </a:spcBef>
                  <a:spcAft>
                    <a:spcPct val="0"/>
                  </a:spcAft>
                  <a:defRPr kumimoji="1">
                    <a:solidFill>
                      <a:schemeClr val="tx1"/>
                    </a:solidFill>
                    <a:latin typeface="Comic Sans MS" pitchFamily="66" charset="0"/>
                  </a:defRPr>
                </a:lvl6pPr>
                <a:lvl7pPr marL="2971800" indent="-228600" eaLnBrk="0" fontAlgn="base" hangingPunct="0">
                  <a:spcBef>
                    <a:spcPct val="0"/>
                  </a:spcBef>
                  <a:spcAft>
                    <a:spcPct val="0"/>
                  </a:spcAft>
                  <a:defRPr kumimoji="1">
                    <a:solidFill>
                      <a:schemeClr val="tx1"/>
                    </a:solidFill>
                    <a:latin typeface="Comic Sans MS" pitchFamily="66" charset="0"/>
                  </a:defRPr>
                </a:lvl7pPr>
                <a:lvl8pPr marL="3429000" indent="-228600" eaLnBrk="0" fontAlgn="base" hangingPunct="0">
                  <a:spcBef>
                    <a:spcPct val="0"/>
                  </a:spcBef>
                  <a:spcAft>
                    <a:spcPct val="0"/>
                  </a:spcAft>
                  <a:defRPr kumimoji="1">
                    <a:solidFill>
                      <a:schemeClr val="tx1"/>
                    </a:solidFill>
                    <a:latin typeface="Comic Sans MS" pitchFamily="66" charset="0"/>
                  </a:defRPr>
                </a:lvl8pPr>
                <a:lvl9pPr marL="3886200" indent="-228600" eaLnBrk="0" fontAlgn="base" hangingPunct="0">
                  <a:spcBef>
                    <a:spcPct val="0"/>
                  </a:spcBef>
                  <a:spcAft>
                    <a:spcPct val="0"/>
                  </a:spcAft>
                  <a:defRPr kumimoji="1">
                    <a:solidFill>
                      <a:schemeClr val="tx1"/>
                    </a:solidFill>
                    <a:latin typeface="Comic Sans MS" pitchFamily="66" charset="0"/>
                  </a:defRPr>
                </a:lvl9pPr>
              </a:lstStyle>
              <a:p>
                <a:pPr marL="0" marR="0" lvl="0" indent="0" algn="ctr" defTabSz="914400" eaLnBrk="1" fontAlgn="auto" latinLnBrk="0" hangingPunct="1">
                  <a:lnSpc>
                    <a:spcPct val="100000"/>
                  </a:lnSpc>
                  <a:spcBef>
                    <a:spcPct val="50000"/>
                  </a:spcBef>
                  <a:spcAft>
                    <a:spcPts val="0"/>
                  </a:spcAft>
                  <a:buClrTx/>
                  <a:buSzTx/>
                  <a:buFontTx/>
                  <a:buNone/>
                  <a:tabLst/>
                  <a:defRPr/>
                </a:pPr>
                <a14:m>
                  <m:oMathPara xmlns:m="http://schemas.openxmlformats.org/officeDocument/2006/math">
                    <m:oMathParaPr>
                      <m:jc m:val="right"/>
                    </m:oMathParaPr>
                    <m:oMath xmlns:m="http://schemas.openxmlformats.org/officeDocument/2006/math">
                      <m:func>
                        <m:funcPr>
                          <m:ctrlPr>
                            <a:rPr kumimoji="1" lang="en-US" sz="1800" i="1" u="none" strike="noStrike" kern="0" cap="none" spc="0" normalizeH="0" baseline="0" noProof="0" dirty="0" smtClean="0">
                              <a:ln>
                                <a:noFill/>
                              </a:ln>
                              <a:solidFill>
                                <a:srgbClr val="3333CC"/>
                              </a:solidFill>
                              <a:effectLst/>
                              <a:uLnTx/>
                              <a:uFillTx/>
                              <a:latin typeface="Cambria Math" panose="02040503050406030204" pitchFamily="18" charset="0"/>
                              <a:cs typeface="Arial" charset="0"/>
                            </a:rPr>
                          </m:ctrlPr>
                        </m:funcPr>
                        <m:fName>
                          <m:r>
                            <m:rPr>
                              <m:sty m:val="p"/>
                            </m:rPr>
                            <a:rPr kumimoji="1" lang="en-US" sz="1800" b="0" i="0" u="none" strike="noStrike" kern="0" cap="none" spc="0" normalizeH="0" baseline="0" noProof="0" dirty="0" smtClean="0">
                              <a:ln>
                                <a:noFill/>
                              </a:ln>
                              <a:solidFill>
                                <a:srgbClr val="3333CC"/>
                              </a:solidFill>
                              <a:effectLst/>
                              <a:uLnTx/>
                              <a:uFillTx/>
                              <a:latin typeface="Cambria Math"/>
                              <a:cs typeface="Arial" charset="0"/>
                            </a:rPr>
                            <m:t>deg</m:t>
                          </m:r>
                        </m:fName>
                        <m:e>
                          <m:d>
                            <m:dPr>
                              <m:ctrlPr>
                                <a:rPr kumimoji="1" lang="en-US" sz="1800" i="1" u="none" strike="noStrike" kern="0" cap="none" spc="0" normalizeH="0" baseline="0" noProof="0" dirty="0" smtClean="0">
                                  <a:ln>
                                    <a:noFill/>
                                  </a:ln>
                                  <a:solidFill>
                                    <a:srgbClr val="3333CC"/>
                                  </a:solidFill>
                                  <a:effectLst/>
                                  <a:uLnTx/>
                                  <a:uFillTx/>
                                  <a:latin typeface="Cambria Math" panose="02040503050406030204" pitchFamily="18" charset="0"/>
                                  <a:cs typeface="Arial" charset="0"/>
                                </a:rPr>
                              </m:ctrlPr>
                            </m:dPr>
                            <m:e>
                              <m:r>
                                <a:rPr kumimoji="1" lang="en-US" sz="1800" b="0" i="1" u="none" strike="noStrike" kern="0" cap="none" spc="0" normalizeH="0" baseline="0" noProof="0" dirty="0" smtClean="0">
                                  <a:ln>
                                    <a:noFill/>
                                  </a:ln>
                                  <a:solidFill>
                                    <a:srgbClr val="3333CC"/>
                                  </a:solidFill>
                                  <a:effectLst/>
                                  <a:uLnTx/>
                                  <a:uFillTx/>
                                  <a:latin typeface="Cambria Math"/>
                                  <a:cs typeface="Arial" charset="0"/>
                                </a:rPr>
                                <m:t>𝑣</m:t>
                              </m:r>
                            </m:e>
                          </m:d>
                        </m:e>
                      </m:func>
                      <m:r>
                        <a:rPr kumimoji="1" lang="en-US" sz="1800" b="0" i="1" u="none" strike="noStrike" kern="0" cap="none" spc="0" normalizeH="0" baseline="0" noProof="0" dirty="0" smtClean="0">
                          <a:ln>
                            <a:noFill/>
                          </a:ln>
                          <a:solidFill>
                            <a:srgbClr val="3333CC"/>
                          </a:solidFill>
                          <a:effectLst/>
                          <a:uLnTx/>
                          <a:uFillTx/>
                          <a:latin typeface="Cambria Math"/>
                          <a:cs typeface="Arial" charset="0"/>
                        </a:rPr>
                        <m:t>/</m:t>
                      </m:r>
                    </m:oMath>
                  </m:oMathPara>
                </a14:m>
                <a:endParaRPr kumimoji="1" lang="en-US" sz="1400" i="0" u="none" strike="noStrike" kern="0" cap="none" spc="0" normalizeH="0" baseline="0" noProof="0" dirty="0" smtClean="0">
                  <a:ln>
                    <a:noFill/>
                  </a:ln>
                  <a:solidFill>
                    <a:srgbClr val="3333CC"/>
                  </a:solidFill>
                  <a:effectLst/>
                  <a:uLnTx/>
                  <a:uFillTx/>
                  <a:cs typeface="Arial" charset="0"/>
                </a:endParaRPr>
              </a:p>
            </p:txBody>
          </p:sp>
        </mc:Choice>
        <mc:Fallback xmlns="">
          <p:sp>
            <p:nvSpPr>
              <p:cNvPr id="42" name="Text Box 37"/>
              <p:cNvSpPr txBox="1">
                <a:spLocks noRot="1" noChangeAspect="1" noMove="1" noResize="1" noEditPoints="1" noAdjustHandles="1" noChangeArrowheads="1" noChangeShapeType="1" noTextEdit="1"/>
              </p:cNvSpPr>
              <p:nvPr/>
            </p:nvSpPr>
            <p:spPr bwMode="auto">
              <a:xfrm>
                <a:off x="6217312" y="1756426"/>
                <a:ext cx="903396" cy="276999"/>
              </a:xfrm>
              <a:prstGeom prst="rect">
                <a:avLst/>
              </a:prstGeom>
              <a:blipFill rotWithShape="1">
                <a:blip r:embed="rId8"/>
                <a:stretch>
                  <a:fillRect l="-3378" r="-12838" b="-34783"/>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
        <p:nvSpPr>
          <p:cNvPr id="43" name="Text Box 39"/>
          <p:cNvSpPr txBox="1">
            <a:spLocks noChangeArrowheads="1"/>
          </p:cNvSpPr>
          <p:nvPr/>
        </p:nvSpPr>
        <p:spPr bwMode="auto">
          <a:xfrm>
            <a:off x="5014032" y="1577619"/>
            <a:ext cx="251749" cy="215444"/>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kumimoji="1">
                <a:solidFill>
                  <a:schemeClr val="tx1"/>
                </a:solidFill>
                <a:latin typeface="Comic Sans MS" pitchFamily="66" charset="0"/>
              </a:defRPr>
            </a:lvl1pPr>
            <a:lvl2pPr marL="742950" indent="-285750">
              <a:defRPr kumimoji="1">
                <a:solidFill>
                  <a:schemeClr val="tx1"/>
                </a:solidFill>
                <a:latin typeface="Comic Sans MS" pitchFamily="66" charset="0"/>
              </a:defRPr>
            </a:lvl2pPr>
            <a:lvl3pPr marL="1143000" indent="-228600">
              <a:defRPr kumimoji="1">
                <a:solidFill>
                  <a:schemeClr val="tx1"/>
                </a:solidFill>
                <a:latin typeface="Comic Sans MS" pitchFamily="66" charset="0"/>
              </a:defRPr>
            </a:lvl3pPr>
            <a:lvl4pPr marL="1600200" indent="-228600">
              <a:defRPr kumimoji="1">
                <a:solidFill>
                  <a:schemeClr val="tx1"/>
                </a:solidFill>
                <a:latin typeface="Comic Sans MS" pitchFamily="66" charset="0"/>
              </a:defRPr>
            </a:lvl4pPr>
            <a:lvl5pPr marL="2057400" indent="-228600">
              <a:defRPr kumimoji="1">
                <a:solidFill>
                  <a:schemeClr val="tx1"/>
                </a:solidFill>
                <a:latin typeface="Comic Sans MS" pitchFamily="66" charset="0"/>
              </a:defRPr>
            </a:lvl5pPr>
            <a:lvl6pPr marL="2514600" indent="-228600" eaLnBrk="0" fontAlgn="base" hangingPunct="0">
              <a:spcBef>
                <a:spcPct val="0"/>
              </a:spcBef>
              <a:spcAft>
                <a:spcPct val="0"/>
              </a:spcAft>
              <a:defRPr kumimoji="1">
                <a:solidFill>
                  <a:schemeClr val="tx1"/>
                </a:solidFill>
                <a:latin typeface="Comic Sans MS" pitchFamily="66" charset="0"/>
              </a:defRPr>
            </a:lvl6pPr>
            <a:lvl7pPr marL="2971800" indent="-228600" eaLnBrk="0" fontAlgn="base" hangingPunct="0">
              <a:spcBef>
                <a:spcPct val="0"/>
              </a:spcBef>
              <a:spcAft>
                <a:spcPct val="0"/>
              </a:spcAft>
              <a:defRPr kumimoji="1">
                <a:solidFill>
                  <a:schemeClr val="tx1"/>
                </a:solidFill>
                <a:latin typeface="Comic Sans MS" pitchFamily="66" charset="0"/>
              </a:defRPr>
            </a:lvl7pPr>
            <a:lvl8pPr marL="3429000" indent="-228600" eaLnBrk="0" fontAlgn="base" hangingPunct="0">
              <a:spcBef>
                <a:spcPct val="0"/>
              </a:spcBef>
              <a:spcAft>
                <a:spcPct val="0"/>
              </a:spcAft>
              <a:defRPr kumimoji="1">
                <a:solidFill>
                  <a:schemeClr val="tx1"/>
                </a:solidFill>
                <a:latin typeface="Comic Sans MS" pitchFamily="66" charset="0"/>
              </a:defRPr>
            </a:lvl8pPr>
            <a:lvl9pPr marL="3886200" indent="-228600" eaLnBrk="0" fontAlgn="base" hangingPunct="0">
              <a:spcBef>
                <a:spcPct val="0"/>
              </a:spcBef>
              <a:spcAft>
                <a:spcPct val="0"/>
              </a:spcAft>
              <a:defRPr kumimoji="1">
                <a:solidFill>
                  <a:schemeClr val="tx1"/>
                </a:solidFill>
                <a:latin typeface="Comic Sans MS" pitchFamily="66" charset="0"/>
              </a:defRPr>
            </a:lvl9pPr>
          </a:lstStyle>
          <a:p>
            <a:pPr marL="0" marR="0" lvl="0" indent="0" algn="r" defTabSz="914400" eaLnBrk="1" fontAlgn="auto" latinLnBrk="0" hangingPunct="1">
              <a:lnSpc>
                <a:spcPct val="100000"/>
              </a:lnSpc>
              <a:spcBef>
                <a:spcPct val="50000"/>
              </a:spcBef>
              <a:spcAft>
                <a:spcPts val="0"/>
              </a:spcAft>
              <a:buClrTx/>
              <a:buSzTx/>
              <a:buFontTx/>
              <a:buNone/>
              <a:tabLst/>
              <a:defRPr/>
            </a:pPr>
            <a:r>
              <a:rPr kumimoji="1" lang="en-US" sz="1400" b="0" i="0" u="none" strike="noStrike" kern="0" cap="none" spc="0" normalizeH="0" baseline="0" noProof="0" dirty="0" smtClean="0">
                <a:ln>
                  <a:noFill/>
                </a:ln>
                <a:solidFill>
                  <a:srgbClr val="3333CC"/>
                </a:solidFill>
                <a:effectLst/>
                <a:uLnTx/>
                <a:uFillTx/>
                <a:latin typeface="Comic Sans MS" pitchFamily="66" charset="0"/>
                <a:cs typeface="Arial" charset="0"/>
                <a:sym typeface="Symbol" pitchFamily="18" charset="2"/>
              </a:rPr>
              <a:t>1/</a:t>
            </a:r>
            <a:endParaRPr kumimoji="1" lang="en-US" sz="1400" b="0" i="0" u="none" strike="noStrike" kern="0" cap="none" spc="0" normalizeH="0" baseline="0" noProof="0" dirty="0" smtClean="0">
              <a:ln>
                <a:noFill/>
              </a:ln>
              <a:solidFill>
                <a:srgbClr val="3333CC"/>
              </a:solidFill>
              <a:effectLst/>
              <a:uLnTx/>
              <a:uFillTx/>
              <a:latin typeface="Comic Sans MS" pitchFamily="66" charset="0"/>
              <a:cs typeface="Arial" charset="0"/>
            </a:endParaRPr>
          </a:p>
        </p:txBody>
      </p:sp>
      <p:cxnSp>
        <p:nvCxnSpPr>
          <p:cNvPr id="6" name="Straight Connector 5"/>
          <p:cNvCxnSpPr/>
          <p:nvPr/>
        </p:nvCxnSpPr>
        <p:spPr bwMode="auto">
          <a:xfrm>
            <a:off x="4767037" y="1542319"/>
            <a:ext cx="0" cy="1664570"/>
          </a:xfrm>
          <a:prstGeom prst="line">
            <a:avLst/>
          </a:prstGeom>
          <a:solidFill>
            <a:schemeClr val="accent1"/>
          </a:solidFill>
          <a:ln w="38100" cap="flat" cmpd="sng" algn="ctr">
            <a:solidFill>
              <a:srgbClr val="00B050"/>
            </a:solidFill>
            <a:prstDash val="solid"/>
            <a:round/>
            <a:headEnd type="none" w="sm" len="sm"/>
            <a:tailEnd type="none" w="sm" len="sm"/>
          </a:ln>
          <a:effectLst/>
        </p:spPr>
      </p:cxnSp>
    </p:spTree>
    <p:extLst>
      <p:ext uri="{BB962C8B-B14F-4D97-AF65-F5344CB8AC3E}">
        <p14:creationId xmlns:p14="http://schemas.microsoft.com/office/powerpoint/2010/main" val="539937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41"/>
                                        </p:tgtEl>
                                        <p:attrNameLst>
                                          <p:attrName>style.visibility</p:attrName>
                                        </p:attrNameLst>
                                      </p:cBhvr>
                                      <p:to>
                                        <p:strVal val="hidden"/>
                                      </p:to>
                                    </p:set>
                                  </p:childTnLst>
                                </p:cTn>
                              </p:par>
                              <p:par>
                                <p:cTn id="19" presetID="1" presetClass="exit" presetSubtype="0" fill="hold" grpId="1" nodeType="withEffect">
                                  <p:stCondLst>
                                    <p:cond delay="0"/>
                                  </p:stCondLst>
                                  <p:childTnLst>
                                    <p:set>
                                      <p:cBhvr>
                                        <p:cTn id="20" dur="1" fill="hold">
                                          <p:stCondLst>
                                            <p:cond delay="0"/>
                                          </p:stCondLst>
                                        </p:cTn>
                                        <p:tgtEl>
                                          <p:spTgt spid="43"/>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42"/>
                                        </p:tgtEl>
                                        <p:attrNameLst>
                                          <p:attrName>style.visibility</p:attrName>
                                        </p:attrNameLst>
                                      </p:cBhvr>
                                      <p:to>
                                        <p:strVal val="hidden"/>
                                      </p:to>
                                    </p:set>
                                  </p:childTnLst>
                                </p:cTn>
                              </p:par>
                              <p:par>
                                <p:cTn id="23" presetID="1" presetClass="exit" presetSubtype="0" fill="hold" nodeType="withEffect">
                                  <p:stCondLst>
                                    <p:cond delay="0"/>
                                  </p:stCondLst>
                                  <p:childTnLst>
                                    <p:set>
                                      <p:cBhvr>
                                        <p:cTn id="24" dur="1" fill="hold">
                                          <p:stCondLst>
                                            <p:cond delay="0"/>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41" grpId="1" animBg="1"/>
      <p:bldP spid="42" grpId="0" animBg="1"/>
      <p:bldP spid="42" grpId="1" animBg="1"/>
      <p:bldP spid="43" grpId="0" animBg="1"/>
      <p:bldP spid="43" grpId="1"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ounded Rectangle 9"/>
          <p:cNvSpPr/>
          <p:nvPr/>
        </p:nvSpPr>
        <p:spPr bwMode="auto">
          <a:xfrm>
            <a:off x="1364255" y="1460897"/>
            <a:ext cx="6707690" cy="2228234"/>
          </a:xfrm>
          <a:prstGeom prst="roundRect">
            <a:avLst/>
          </a:prstGeom>
          <a:solidFill>
            <a:srgbClr val="FFFEAB"/>
          </a:solidFill>
          <a:ln w="12700" cap="flat" cmpd="sng" algn="ctr">
            <a:solidFill>
              <a:srgbClr val="FFFEAB"/>
            </a:solidFill>
            <a:prstDash val="solid"/>
            <a:round/>
            <a:headEnd type="none" w="sm" len="sm"/>
            <a:tailEnd type="none" w="sm" len="sm"/>
          </a:ln>
          <a:effectLst/>
          <a:scene3d>
            <a:camera prst="orthographicFront"/>
            <a:lightRig rig="threePt" dir="t"/>
          </a:scene3d>
          <a:sp3d>
            <a:bevelT h="57150"/>
            <a:bevelB w="57150"/>
          </a:sp3d>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1" u="none" strike="noStrike" cap="none" normalizeH="0" baseline="0" smtClean="0">
              <a:ln>
                <a:noFill/>
              </a:ln>
              <a:solidFill>
                <a:schemeClr val="tx1"/>
              </a:solidFill>
              <a:effectLst/>
              <a:latin typeface="Times New Roman" pitchFamily="18" charset="0"/>
            </a:endParaRPr>
          </a:p>
        </p:txBody>
      </p:sp>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r>
                  <a:rPr lang="en-US" dirty="0" err="1" smtClean="0"/>
                  <a:t>Lipschitz</a:t>
                </a:r>
                <a:r>
                  <a:rPr lang="en-US" dirty="0" smtClean="0"/>
                  <a:t> extension of </a:t>
                </a:r>
                <a14:m>
                  <m:oMath xmlns:m="http://schemas.openxmlformats.org/officeDocument/2006/math">
                    <m:sSub>
                      <m:sSubPr>
                        <m:ctrlPr>
                          <a:rPr lang="en-US" b="1" i="1" smtClean="0">
                            <a:solidFill>
                              <a:srgbClr val="3333CC"/>
                            </a:solidFill>
                            <a:latin typeface="Cambria Math" panose="02040503050406030204" pitchFamily="18" charset="0"/>
                          </a:rPr>
                        </m:ctrlPr>
                      </m:sSubPr>
                      <m:e>
                        <m:r>
                          <a:rPr lang="en-US" b="1" i="1" smtClean="0">
                            <a:solidFill>
                              <a:srgbClr val="3333CC"/>
                            </a:solidFill>
                            <a:latin typeface="Cambria Math"/>
                          </a:rPr>
                          <m:t>𝒇</m:t>
                        </m:r>
                      </m:e>
                      <m:sub>
                        <m:r>
                          <a:rPr lang="en-US" b="1" i="1" smtClean="0">
                            <a:solidFill>
                              <a:srgbClr val="3333CC"/>
                            </a:solidFill>
                            <a:latin typeface="Cambria Math"/>
                          </a:rPr>
                          <m:t>−</m:t>
                        </m:r>
                      </m:sub>
                    </m:sSub>
                  </m:oMath>
                </a14:m>
                <a:r>
                  <a:rPr lang="en-US" dirty="0" smtClean="0"/>
                  <a:t>: flow graph</a:t>
                </a:r>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rotWithShape="1">
                <a:blip r:embed="rId3"/>
                <a:stretch>
                  <a:fillRect l="-2039" b="-2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33400" y="1020168"/>
                <a:ext cx="8382000" cy="5212080"/>
              </a:xfrm>
            </p:spPr>
            <p:txBody>
              <a:bodyPr/>
              <a:lstStyle/>
              <a:p>
                <a:pPr marL="0" indent="0">
                  <a:buNone/>
                </a:pPr>
                <a:r>
                  <a:rPr lang="en-US" dirty="0" smtClean="0"/>
                  <a:t>For a graph G=(V, E), define </a:t>
                </a:r>
                <a:r>
                  <a:rPr lang="en-US" b="1" dirty="0" smtClean="0">
                    <a:solidFill>
                      <a:srgbClr val="FF0000"/>
                    </a:solidFill>
                  </a:rPr>
                  <a:t>flow graph of G</a:t>
                </a:r>
                <a:r>
                  <a:rPr lang="en-US" dirty="0" smtClean="0"/>
                  <a:t>:</a:t>
                </a:r>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smtClean="0"/>
              </a:p>
              <a:p>
                <a:pPr marL="0" indent="0">
                  <a:buNone/>
                </a:pPr>
                <a:endParaRPr lang="en-US" b="1" i="1" dirty="0" smtClean="0">
                  <a:solidFill>
                    <a:srgbClr val="FF0000"/>
                  </a:solidFill>
                  <a:latin typeface="Cambria Math"/>
                </a:endParaRPr>
              </a:p>
              <a:p>
                <a:pPr marL="0" indent="0">
                  <a:buNone/>
                </a:pPr>
                <a14:m>
                  <m:oMath xmlns:m="http://schemas.openxmlformats.org/officeDocument/2006/math">
                    <m:sSub>
                      <m:sSubPr>
                        <m:ctrlPr>
                          <a:rPr lang="en-US" b="1" i="1" dirty="0" smtClean="0">
                            <a:solidFill>
                              <a:srgbClr val="FF0000"/>
                            </a:solidFill>
                            <a:latin typeface="Cambria Math" panose="02040503050406030204" pitchFamily="18" charset="0"/>
                          </a:rPr>
                        </m:ctrlPr>
                      </m:sSubPr>
                      <m:e>
                        <m:r>
                          <a:rPr lang="en-US" b="1" i="1" dirty="0" smtClean="0">
                            <a:solidFill>
                              <a:srgbClr val="FF0000"/>
                            </a:solidFill>
                            <a:latin typeface="Cambria Math"/>
                          </a:rPr>
                          <m:t>𝒗</m:t>
                        </m:r>
                      </m:e>
                      <m:sub>
                        <m:r>
                          <a:rPr lang="en-US" b="1" i="0" dirty="0" smtClean="0">
                            <a:solidFill>
                              <a:srgbClr val="FF0000"/>
                            </a:solidFill>
                            <a:latin typeface="Cambria Math"/>
                          </a:rPr>
                          <m:t>𝐟𝐥𝐨𝐰</m:t>
                        </m:r>
                      </m:sub>
                    </m:sSub>
                  </m:oMath>
                </a14:m>
                <a:r>
                  <a:rPr lang="en-US" b="1" dirty="0" smtClean="0">
                    <a:solidFill>
                      <a:srgbClr val="FF0000"/>
                    </a:solidFill>
                  </a:rPr>
                  <a:t>(G) </a:t>
                </a:r>
                <a:r>
                  <a:rPr lang="en-US" dirty="0" smtClean="0"/>
                  <a:t>is the value of the maximum flow in this graph.</a:t>
                </a:r>
              </a:p>
              <a:p>
                <a:pPr marL="0" indent="0">
                  <a:buNone/>
                </a:pPr>
                <a:r>
                  <a:rPr lang="en-US" b="1" dirty="0" smtClean="0">
                    <a:solidFill>
                      <a:srgbClr val="00B050"/>
                    </a:solidFill>
                  </a:rPr>
                  <a:t>Lemma</a:t>
                </a:r>
                <a:r>
                  <a:rPr lang="en-US" dirty="0" smtClean="0">
                    <a:solidFill>
                      <a:srgbClr val="00B050"/>
                    </a:solidFill>
                  </a:rPr>
                  <a:t>.</a:t>
                </a:r>
                <a:r>
                  <a:rPr lang="en-US" dirty="0" smtClean="0"/>
                  <a:t> </a:t>
                </a:r>
                <a14:m>
                  <m:oMath xmlns:m="http://schemas.openxmlformats.org/officeDocument/2006/math">
                    <m:sSub>
                      <m:sSubPr>
                        <m:ctrlPr>
                          <a:rPr lang="en-US" b="1" i="1" dirty="0" smtClean="0">
                            <a:solidFill>
                              <a:srgbClr val="3333CC"/>
                            </a:solidFill>
                            <a:latin typeface="Cambria Math" panose="02040503050406030204" pitchFamily="18" charset="0"/>
                          </a:rPr>
                        </m:ctrlPr>
                      </m:sSubPr>
                      <m:e>
                        <m:r>
                          <a:rPr lang="en-US" b="1" i="1" dirty="0">
                            <a:solidFill>
                              <a:srgbClr val="3333CC"/>
                            </a:solidFill>
                            <a:latin typeface="Cambria Math"/>
                          </a:rPr>
                          <m:t>𝒗</m:t>
                        </m:r>
                      </m:e>
                      <m:sub>
                        <m:r>
                          <a:rPr lang="en-US" b="1" dirty="0">
                            <a:solidFill>
                              <a:srgbClr val="3333CC"/>
                            </a:solidFill>
                            <a:latin typeface="Cambria Math"/>
                          </a:rPr>
                          <m:t>𝐟𝐥𝐨𝐰</m:t>
                        </m:r>
                      </m:sub>
                    </m:sSub>
                  </m:oMath>
                </a14:m>
                <a:r>
                  <a:rPr lang="en-US" b="1" dirty="0">
                    <a:solidFill>
                      <a:srgbClr val="3333CC"/>
                    </a:solidFill>
                  </a:rPr>
                  <a:t>(G</a:t>
                </a:r>
                <a:r>
                  <a:rPr lang="en-US" b="1" dirty="0" smtClean="0">
                    <a:solidFill>
                      <a:srgbClr val="3333CC"/>
                    </a:solidFill>
                  </a:rPr>
                  <a:t>)/2</a:t>
                </a:r>
                <a:r>
                  <a:rPr lang="en-US" b="1" dirty="0" smtClean="0">
                    <a:solidFill>
                      <a:srgbClr val="FF0000"/>
                    </a:solidFill>
                  </a:rPr>
                  <a:t> </a:t>
                </a:r>
                <a:r>
                  <a:rPr lang="en-US" dirty="0" smtClean="0"/>
                  <a:t>is a </a:t>
                </a:r>
                <a:r>
                  <a:rPr lang="en-US" dirty="0" err="1" smtClean="0"/>
                  <a:t>Lipschitz</a:t>
                </a:r>
                <a:r>
                  <a:rPr lang="en-US" dirty="0" smtClean="0"/>
                  <a:t> extension of </a:t>
                </a:r>
                <a14:m>
                  <m:oMath xmlns:m="http://schemas.openxmlformats.org/officeDocument/2006/math">
                    <m:sSub>
                      <m:sSubPr>
                        <m:ctrlPr>
                          <a:rPr lang="en-US" b="1" i="1">
                            <a:solidFill>
                              <a:srgbClr val="3333CC"/>
                            </a:solidFill>
                            <a:latin typeface="Cambria Math" panose="02040503050406030204" pitchFamily="18" charset="0"/>
                          </a:rPr>
                        </m:ctrlPr>
                      </m:sSubPr>
                      <m:e>
                        <m:r>
                          <a:rPr lang="en-US" b="1" i="1">
                            <a:solidFill>
                              <a:srgbClr val="3333CC"/>
                            </a:solidFill>
                            <a:latin typeface="Cambria Math"/>
                          </a:rPr>
                          <m:t>𝒇</m:t>
                        </m:r>
                      </m:e>
                      <m:sub>
                        <m:r>
                          <a:rPr lang="en-US" b="1" i="1">
                            <a:solidFill>
                              <a:srgbClr val="3333CC"/>
                            </a:solidFill>
                            <a:latin typeface="Cambria Math"/>
                          </a:rPr>
                          <m:t>−</m:t>
                        </m:r>
                      </m:sub>
                    </m:sSub>
                  </m:oMath>
                </a14:m>
                <a:r>
                  <a:rPr lang="en-US" dirty="0" smtClean="0"/>
                  <a:t>.</a:t>
                </a:r>
              </a:p>
              <a:p>
                <a:pPr marL="0" lvl="0" indent="0">
                  <a:buNone/>
                </a:pPr>
                <a:r>
                  <a:rPr lang="en-US" b="1" dirty="0" smtClean="0">
                    <a:solidFill>
                      <a:srgbClr val="00B050"/>
                    </a:solidFill>
                  </a:rPr>
                  <a:t>Proof: (1)  </a:t>
                </a:r>
                <a14:m>
                  <m:oMath xmlns:m="http://schemas.openxmlformats.org/officeDocument/2006/math">
                    <m:sSub>
                      <m:sSubPr>
                        <m:ctrlPr>
                          <a:rPr lang="en-US" sz="2400" b="1" i="1" dirty="0">
                            <a:solidFill>
                              <a:srgbClr val="3333CC"/>
                            </a:solidFill>
                            <a:latin typeface="Cambria Math" panose="02040503050406030204" pitchFamily="18" charset="0"/>
                          </a:rPr>
                        </m:ctrlPr>
                      </m:sSubPr>
                      <m:e>
                        <m:r>
                          <a:rPr lang="en-US" sz="2400" b="1" i="1" dirty="0">
                            <a:solidFill>
                              <a:srgbClr val="3333CC"/>
                            </a:solidFill>
                            <a:latin typeface="Cambria Math"/>
                          </a:rPr>
                          <m:t>𝒗</m:t>
                        </m:r>
                      </m:e>
                      <m:sub>
                        <m:r>
                          <a:rPr lang="en-US" sz="2400" b="1" dirty="0">
                            <a:solidFill>
                              <a:srgbClr val="3333CC"/>
                            </a:solidFill>
                            <a:latin typeface="Cambria Math"/>
                          </a:rPr>
                          <m:t>𝐟𝐥𝐨𝐰</m:t>
                        </m:r>
                      </m:sub>
                    </m:sSub>
                  </m:oMath>
                </a14:m>
                <a:r>
                  <a:rPr lang="en-US" sz="2400" b="1" dirty="0">
                    <a:solidFill>
                      <a:srgbClr val="3333CC"/>
                    </a:solidFill>
                  </a:rPr>
                  <a:t>(G</a:t>
                </a:r>
                <a:r>
                  <a:rPr lang="en-US" sz="2400" b="1" dirty="0" smtClean="0">
                    <a:solidFill>
                      <a:srgbClr val="3333CC"/>
                    </a:solidFill>
                  </a:rPr>
                  <a:t>) = </a:t>
                </a:r>
                <a14:m>
                  <m:oMath xmlns:m="http://schemas.openxmlformats.org/officeDocument/2006/math">
                    <m:sSub>
                      <m:sSubPr>
                        <m:ctrlPr>
                          <a:rPr lang="en-US" sz="2400" b="1" i="1">
                            <a:solidFill>
                              <a:srgbClr val="3333CC"/>
                            </a:solidFill>
                            <a:latin typeface="Cambria Math" panose="02040503050406030204" pitchFamily="18" charset="0"/>
                          </a:rPr>
                        </m:ctrlPr>
                      </m:sSubPr>
                      <m:e>
                        <m:r>
                          <a:rPr lang="en-US" sz="2400" b="1" i="1" smtClean="0">
                            <a:solidFill>
                              <a:srgbClr val="3333CC"/>
                            </a:solidFill>
                            <a:latin typeface="Cambria Math"/>
                          </a:rPr>
                          <m:t>𝟐</m:t>
                        </m:r>
                        <m:r>
                          <a:rPr lang="en-US" sz="2400" b="1" i="1">
                            <a:solidFill>
                              <a:srgbClr val="3333CC"/>
                            </a:solidFill>
                            <a:latin typeface="Cambria Math"/>
                          </a:rPr>
                          <m:t>𝒇</m:t>
                        </m:r>
                      </m:e>
                      <m:sub>
                        <m:r>
                          <a:rPr lang="en-US" sz="2400" b="1" i="1">
                            <a:solidFill>
                              <a:srgbClr val="3333CC"/>
                            </a:solidFill>
                            <a:latin typeface="Cambria Math"/>
                          </a:rPr>
                          <m:t>−</m:t>
                        </m:r>
                      </m:sub>
                    </m:sSub>
                    <m:r>
                      <m:rPr>
                        <m:nor/>
                      </m:rPr>
                      <a:rPr lang="en-US" b="1" dirty="0">
                        <a:solidFill>
                          <a:srgbClr val="3333CC"/>
                        </a:solidFill>
                      </a:rPr>
                      <m:t>(</m:t>
                    </m:r>
                    <m:r>
                      <m:rPr>
                        <m:nor/>
                      </m:rPr>
                      <a:rPr lang="en-US" b="1" dirty="0">
                        <a:solidFill>
                          <a:srgbClr val="3333CC"/>
                        </a:solidFill>
                      </a:rPr>
                      <m:t>G</m:t>
                    </m:r>
                    <m:r>
                      <m:rPr>
                        <m:nor/>
                      </m:rPr>
                      <a:rPr lang="en-US" b="1" dirty="0">
                        <a:solidFill>
                          <a:srgbClr val="3333CC"/>
                        </a:solidFill>
                      </a:rPr>
                      <m:t>)</m:t>
                    </m:r>
                  </m:oMath>
                </a14:m>
                <a:r>
                  <a:rPr lang="en-US" sz="2400" dirty="0" smtClean="0">
                    <a:solidFill>
                      <a:srgbClr val="000000"/>
                    </a:solidFill>
                  </a:rPr>
                  <a:t> for all </a:t>
                </a:r>
                <a:r>
                  <a:rPr lang="en-US" sz="2400" b="1" dirty="0" smtClean="0">
                    <a:solidFill>
                      <a:srgbClr val="000000"/>
                    </a:solidFill>
                  </a:rPr>
                  <a:t>G</a:t>
                </a:r>
                <a14:m>
                  <m:oMath xmlns:m="http://schemas.openxmlformats.org/officeDocument/2006/math">
                    <m:r>
                      <a:rPr lang="en-US" sz="2400" b="1" i="1" dirty="0" smtClean="0">
                        <a:solidFill>
                          <a:srgbClr val="000000"/>
                        </a:solidFill>
                        <a:latin typeface="Cambria Math"/>
                      </a:rPr>
                      <m:t>∈</m:t>
                    </m:r>
                    <m:sSub>
                      <m:sSubPr>
                        <m:ctrlPr>
                          <a:rPr lang="en-US" sz="2400" i="1" dirty="0">
                            <a:solidFill>
                              <a:srgbClr val="000000"/>
                            </a:solidFill>
                            <a:latin typeface="Cambria Math" panose="02040503050406030204" pitchFamily="18" charset="0"/>
                          </a:rPr>
                        </m:ctrlPr>
                      </m:sSubPr>
                      <m:e>
                        <m:r>
                          <a:rPr lang="en-US" sz="2400" b="1">
                            <a:solidFill>
                              <a:srgbClr val="000000"/>
                            </a:solidFill>
                            <a:latin typeface="Cambria Math"/>
                          </a:rPr>
                          <m:t>𝓖</m:t>
                        </m:r>
                      </m:e>
                      <m:sub>
                        <m:r>
                          <a:rPr lang="en-US" sz="2400" dirty="0">
                            <a:solidFill>
                              <a:srgbClr val="000000"/>
                            </a:solidFill>
                            <a:latin typeface="Cambria Math"/>
                          </a:rPr>
                          <m:t>𝑑</m:t>
                        </m:r>
                      </m:sub>
                    </m:sSub>
                  </m:oMath>
                </a14:m>
                <a:endParaRPr lang="en-US" sz="2400" dirty="0" smtClean="0">
                  <a:solidFill>
                    <a:srgbClr val="000000"/>
                  </a:solidFill>
                </a:endParaRPr>
              </a:p>
              <a:p>
                <a:pPr marL="0" indent="0">
                  <a:buNone/>
                </a:pPr>
                <a:r>
                  <a:rPr lang="en-US" dirty="0">
                    <a:solidFill>
                      <a:srgbClr val="000000"/>
                    </a:solidFill>
                  </a:rPr>
                  <a:t> </a:t>
                </a:r>
                <a:r>
                  <a:rPr lang="en-US" dirty="0" smtClean="0">
                    <a:solidFill>
                      <a:srgbClr val="000000"/>
                    </a:solidFill>
                  </a:rPr>
                  <a:t>           </a:t>
                </a:r>
                <a:r>
                  <a:rPr lang="en-US" b="1" dirty="0" smtClean="0">
                    <a:solidFill>
                      <a:srgbClr val="00B050"/>
                    </a:solidFill>
                  </a:rPr>
                  <a:t>(2)  </a:t>
                </a:r>
                <a14:m>
                  <m:oMath xmlns:m="http://schemas.openxmlformats.org/officeDocument/2006/math">
                    <m:r>
                      <a:rPr lang="en-US" b="1" i="1" smtClean="0">
                        <a:solidFill>
                          <a:srgbClr val="3333CC"/>
                        </a:solidFill>
                        <a:latin typeface="Cambria Math"/>
                      </a:rPr>
                      <m:t>𝝏</m:t>
                    </m:r>
                    <m:r>
                      <a:rPr lang="en-US" b="1" i="1">
                        <a:solidFill>
                          <a:srgbClr val="3333CC"/>
                        </a:solidFill>
                        <a:latin typeface="Cambria Math"/>
                      </a:rPr>
                      <m:t> </m:t>
                    </m:r>
                    <m:sSub>
                      <m:sSubPr>
                        <m:ctrlPr>
                          <a:rPr lang="en-US" b="1" i="1" dirty="0">
                            <a:solidFill>
                              <a:srgbClr val="3333CC"/>
                            </a:solidFill>
                            <a:latin typeface="Cambria Math" panose="02040503050406030204" pitchFamily="18" charset="0"/>
                          </a:rPr>
                        </m:ctrlPr>
                      </m:sSubPr>
                      <m:e>
                        <m:r>
                          <a:rPr lang="en-US" b="1" i="1" dirty="0">
                            <a:solidFill>
                              <a:srgbClr val="3333CC"/>
                            </a:solidFill>
                            <a:latin typeface="Cambria Math"/>
                          </a:rPr>
                          <m:t>𝒗</m:t>
                        </m:r>
                      </m:e>
                      <m:sub>
                        <m:r>
                          <a:rPr lang="en-US" b="1" dirty="0">
                            <a:solidFill>
                              <a:srgbClr val="3333CC"/>
                            </a:solidFill>
                            <a:latin typeface="Cambria Math"/>
                          </a:rPr>
                          <m:t>𝐟𝐥𝐨𝐰</m:t>
                        </m:r>
                      </m:sub>
                    </m:sSub>
                  </m:oMath>
                </a14:m>
                <a:r>
                  <a:rPr lang="en-US" b="1" dirty="0" smtClean="0">
                    <a:solidFill>
                      <a:srgbClr val="3333CC"/>
                    </a:solidFill>
                  </a:rPr>
                  <a:t> = 2⋅</a:t>
                </a:r>
                <a14:m>
                  <m:oMath xmlns:m="http://schemas.openxmlformats.org/officeDocument/2006/math">
                    <m:sSub>
                      <m:sSubPr>
                        <m:ctrlPr>
                          <a:rPr lang="en-US" b="1" i="1">
                            <a:solidFill>
                              <a:srgbClr val="3333CC"/>
                            </a:solidFill>
                            <a:latin typeface="Cambria Math" panose="02040503050406030204" pitchFamily="18" charset="0"/>
                          </a:rPr>
                        </m:ctrlPr>
                      </m:sSubPr>
                      <m:e>
                        <m:r>
                          <a:rPr lang="en-US" b="1" i="1" smtClean="0">
                            <a:solidFill>
                              <a:srgbClr val="3333CC"/>
                            </a:solidFill>
                            <a:latin typeface="Cambria Math"/>
                          </a:rPr>
                          <m:t>𝝏</m:t>
                        </m:r>
                      </m:e>
                      <m:sub>
                        <m:r>
                          <a:rPr lang="en-US" b="1">
                            <a:solidFill>
                              <a:srgbClr val="3333CC"/>
                            </a:solidFill>
                            <a:latin typeface="Cambria Math"/>
                          </a:rPr>
                          <m:t>𝒅</m:t>
                        </m:r>
                      </m:sub>
                    </m:sSub>
                    <m:sSub>
                      <m:sSubPr>
                        <m:ctrlPr>
                          <a:rPr lang="en-US" b="1" i="1">
                            <a:solidFill>
                              <a:srgbClr val="3333CC"/>
                            </a:solidFill>
                            <a:latin typeface="Cambria Math" panose="02040503050406030204" pitchFamily="18" charset="0"/>
                          </a:rPr>
                        </m:ctrlPr>
                      </m:sSubPr>
                      <m:e>
                        <m:r>
                          <a:rPr lang="en-US" b="1" i="1">
                            <a:solidFill>
                              <a:srgbClr val="3333CC"/>
                            </a:solidFill>
                            <a:latin typeface="Cambria Math"/>
                          </a:rPr>
                          <m:t>𝒇</m:t>
                        </m:r>
                      </m:e>
                      <m:sub>
                        <m:r>
                          <a:rPr lang="en-US" b="1" i="1">
                            <a:solidFill>
                              <a:srgbClr val="3333CC"/>
                            </a:solidFill>
                            <a:latin typeface="Cambria Math"/>
                          </a:rPr>
                          <m:t>−</m:t>
                        </m:r>
                      </m:sub>
                    </m:sSub>
                  </m:oMath>
                </a14:m>
                <a:r>
                  <a:rPr lang="en-US" b="1" dirty="0" smtClean="0"/>
                  <a:t> </a:t>
                </a:r>
                <a:r>
                  <a:rPr lang="en-US" b="1" dirty="0"/>
                  <a:t>= </a:t>
                </a:r>
                <a:r>
                  <a:rPr lang="en-US" b="1" dirty="0" smtClean="0"/>
                  <a:t>2</a:t>
                </a:r>
                <a14:m>
                  <m:oMath xmlns:m="http://schemas.openxmlformats.org/officeDocument/2006/math">
                    <m:r>
                      <a:rPr lang="en-US" b="1" i="1" dirty="0">
                        <a:latin typeface="Cambria Math"/>
                      </a:rPr>
                      <m:t>𝒅</m:t>
                    </m:r>
                  </m:oMath>
                </a14:m>
                <a:endParaRPr lang="en-US" b="1" dirty="0">
                  <a:solidFill>
                    <a:srgbClr val="3333CC"/>
                  </a:solidFill>
                </a:endParaRPr>
              </a:p>
              <a:p>
                <a:pPr marL="0" indent="0">
                  <a:buNone/>
                </a:pPr>
                <a:endParaRPr lang="en-US" b="1" dirty="0">
                  <a:solidFill>
                    <a:srgbClr val="3333CC"/>
                  </a:solidFill>
                </a:endParaRPr>
              </a:p>
              <a:p>
                <a:pPr marL="0" lvl="0" indent="0">
                  <a:buNone/>
                </a:pPr>
                <a:endParaRPr lang="en-US" sz="2400" b="1" dirty="0" smtClean="0">
                  <a:solidFill>
                    <a:srgbClr val="00B050"/>
                  </a:solidFill>
                </a:endParaRPr>
              </a:p>
              <a:p>
                <a:pPr marL="457200" lvl="1" indent="0">
                  <a:buNone/>
                </a:pPr>
                <a:endParaRPr lang="en-US" sz="2400" b="1" dirty="0" smtClean="0">
                  <a:solidFill>
                    <a:srgbClr val="3333CC"/>
                  </a:solidFill>
                  <a:latin typeface="Cambria Math"/>
                </a:endParaRPr>
              </a:p>
              <a:p>
                <a:pPr marL="0" indent="0">
                  <a:buNone/>
                </a:pPr>
                <a:endParaRPr lang="en-US" dirty="0" smtClean="0"/>
              </a:p>
              <a:p>
                <a:pPr marL="0" indent="0" algn="ctr">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33400" y="1020168"/>
                <a:ext cx="8382000" cy="5212080"/>
              </a:xfrm>
              <a:blipFill rotWithShape="1">
                <a:blip r:embed="rId4"/>
                <a:stretch>
                  <a:fillRect l="-1164" t="-936"/>
                </a:stretch>
              </a:blipFill>
            </p:spPr>
            <p:txBody>
              <a:bodyPr/>
              <a:lstStyle/>
              <a:p>
                <a:r>
                  <a:rPr lang="en-US">
                    <a:noFill/>
                  </a:rPr>
                  <a:t> </a:t>
                </a:r>
              </a:p>
            </p:txBody>
          </p:sp>
        </mc:Fallback>
      </mc:AlternateContent>
      <p:sp>
        <p:nvSpPr>
          <p:cNvPr id="4" name="Slide Number Placeholder 3"/>
          <p:cNvSpPr>
            <a:spLocks noGrp="1"/>
          </p:cNvSpPr>
          <p:nvPr>
            <p:ph type="sldNum" sz="quarter" idx="11"/>
          </p:nvPr>
        </p:nvSpPr>
        <p:spPr/>
        <p:txBody>
          <a:bodyPr/>
          <a:lstStyle/>
          <a:p>
            <a:fld id="{FF308B7C-4F2A-4ED2-93F3-224C3EC9CBD5}" type="slidenum">
              <a:rPr lang="en-US" smtClean="0"/>
              <a:pPr/>
              <a:t>21</a:t>
            </a:fld>
            <a:endParaRPr lang="en-US"/>
          </a:p>
        </p:txBody>
      </p:sp>
      <p:sp>
        <p:nvSpPr>
          <p:cNvPr id="45" name="Oval 5"/>
          <p:cNvSpPr>
            <a:spLocks noChangeAspect="1" noChangeArrowheads="1"/>
          </p:cNvSpPr>
          <p:nvPr/>
        </p:nvSpPr>
        <p:spPr bwMode="auto">
          <a:xfrm>
            <a:off x="1563688" y="2297516"/>
            <a:ext cx="231775" cy="231775"/>
          </a:xfrm>
          <a:prstGeom prst="ellipse">
            <a:avLst/>
          </a:prstGeom>
          <a:solidFill>
            <a:srgbClr val="C0C0C0"/>
          </a:solidFill>
          <a:ln w="9525">
            <a:solidFill>
              <a:srgbClr val="000000"/>
            </a:solidFill>
            <a:round/>
            <a:headEnd/>
            <a:tailEnd/>
          </a:ln>
        </p:spPr>
        <p:txBody>
          <a:bodyPr wrap="none" lIns="92075" tIns="46038" rIns="92075" bIns="46038"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srgbClr val="000000"/>
                </a:solidFill>
                <a:effectLst/>
                <a:uLnTx/>
                <a:uFillTx/>
                <a:cs typeface="Arial" charset="0"/>
              </a:rPr>
              <a:t>s</a:t>
            </a:r>
          </a:p>
        </p:txBody>
      </p:sp>
      <p:sp>
        <p:nvSpPr>
          <p:cNvPr id="46" name="Oval 6"/>
          <p:cNvSpPr>
            <a:spLocks noChangeAspect="1" noChangeArrowheads="1"/>
          </p:cNvSpPr>
          <p:nvPr/>
        </p:nvSpPr>
        <p:spPr bwMode="auto">
          <a:xfrm>
            <a:off x="3402013" y="1526289"/>
            <a:ext cx="233362" cy="231775"/>
          </a:xfrm>
          <a:prstGeom prst="ellipse">
            <a:avLst/>
          </a:prstGeom>
          <a:solidFill>
            <a:srgbClr val="C0C0C0"/>
          </a:solidFill>
          <a:ln w="9525">
            <a:solidFill>
              <a:srgbClr val="000000"/>
            </a:solidFill>
            <a:round/>
            <a:headEnd/>
            <a:tailEnd/>
          </a:ln>
        </p:spPr>
        <p:txBody>
          <a:bodyPr wrap="none" lIns="92075" tIns="46038" rIns="92075" bIns="46038"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smtClean="0">
                <a:ln>
                  <a:noFill/>
                </a:ln>
                <a:solidFill>
                  <a:srgbClr val="000000"/>
                </a:solidFill>
                <a:effectLst/>
                <a:uLnTx/>
                <a:uFillTx/>
                <a:cs typeface="Arial" charset="0"/>
              </a:rPr>
              <a:t>1</a:t>
            </a:r>
          </a:p>
        </p:txBody>
      </p:sp>
      <p:sp>
        <p:nvSpPr>
          <p:cNvPr id="47" name="Oval 7"/>
          <p:cNvSpPr>
            <a:spLocks noChangeAspect="1" noChangeArrowheads="1"/>
          </p:cNvSpPr>
          <p:nvPr/>
        </p:nvSpPr>
        <p:spPr bwMode="auto">
          <a:xfrm>
            <a:off x="3402013" y="2297516"/>
            <a:ext cx="233362" cy="231775"/>
          </a:xfrm>
          <a:prstGeom prst="ellipse">
            <a:avLst/>
          </a:prstGeom>
          <a:solidFill>
            <a:srgbClr val="C0C0C0"/>
          </a:solidFill>
          <a:ln w="9525">
            <a:solidFill>
              <a:srgbClr val="000000"/>
            </a:solidFill>
            <a:round/>
            <a:headEnd/>
            <a:tailEnd/>
          </a:ln>
        </p:spPr>
        <p:txBody>
          <a:bodyPr wrap="none" lIns="92075" tIns="46038" rIns="92075" bIns="46038"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srgbClr val="000000"/>
                </a:solidFill>
                <a:effectLst/>
                <a:uLnTx/>
                <a:uFillTx/>
                <a:cs typeface="Arial" charset="0"/>
              </a:rPr>
              <a:t>3</a:t>
            </a:r>
          </a:p>
        </p:txBody>
      </p:sp>
      <p:sp>
        <p:nvSpPr>
          <p:cNvPr id="48" name="Oval 8"/>
          <p:cNvSpPr>
            <a:spLocks noChangeAspect="1" noChangeArrowheads="1"/>
          </p:cNvSpPr>
          <p:nvPr/>
        </p:nvSpPr>
        <p:spPr bwMode="auto">
          <a:xfrm>
            <a:off x="3402013" y="2963969"/>
            <a:ext cx="233362" cy="231775"/>
          </a:xfrm>
          <a:prstGeom prst="ellipse">
            <a:avLst/>
          </a:prstGeom>
          <a:solidFill>
            <a:srgbClr val="C0C0C0"/>
          </a:solidFill>
          <a:ln w="9525">
            <a:solidFill>
              <a:srgbClr val="000000"/>
            </a:solidFill>
            <a:round/>
            <a:headEnd/>
            <a:tailEnd/>
          </a:ln>
        </p:spPr>
        <p:txBody>
          <a:bodyPr wrap="none" lIns="92075" tIns="46038" rIns="92075" bIns="46038"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srgbClr val="000000"/>
                </a:solidFill>
                <a:effectLst/>
                <a:uLnTx/>
                <a:uFillTx/>
                <a:cs typeface="Arial" charset="0"/>
              </a:rPr>
              <a:t>5</a:t>
            </a:r>
          </a:p>
        </p:txBody>
      </p:sp>
      <p:cxnSp>
        <p:nvCxnSpPr>
          <p:cNvPr id="49" name="AutoShape 9"/>
          <p:cNvCxnSpPr>
            <a:cxnSpLocks noChangeShapeType="1"/>
            <a:stCxn id="45" idx="6"/>
            <a:endCxn id="46" idx="3"/>
          </p:cNvCxnSpPr>
          <p:nvPr/>
        </p:nvCxnSpPr>
        <p:spPr bwMode="auto">
          <a:xfrm flipV="1">
            <a:off x="1795463" y="1724121"/>
            <a:ext cx="1640725" cy="689283"/>
          </a:xfrm>
          <a:prstGeom prst="straightConnector1">
            <a:avLst/>
          </a:prstGeom>
          <a:noFill/>
          <a:ln w="9525">
            <a:solidFill>
              <a:srgbClr val="000000"/>
            </a:solidFill>
            <a:round/>
            <a:headEnd/>
            <a:tailEnd type="triangle" w="sm" len="sm"/>
          </a:ln>
          <a:extLst>
            <a:ext uri="{909E8E84-426E-40DD-AFC4-6F175D3DCCD1}">
              <a14:hiddenFill xmlns:a14="http://schemas.microsoft.com/office/drawing/2010/main">
                <a:noFill/>
              </a14:hiddenFill>
            </a:ext>
          </a:extLst>
        </p:spPr>
      </p:cxnSp>
      <p:cxnSp>
        <p:nvCxnSpPr>
          <p:cNvPr id="50" name="AutoShape 10"/>
          <p:cNvCxnSpPr>
            <a:cxnSpLocks noChangeShapeType="1"/>
            <a:stCxn id="45" idx="6"/>
            <a:endCxn id="47" idx="2"/>
          </p:cNvCxnSpPr>
          <p:nvPr/>
        </p:nvCxnSpPr>
        <p:spPr bwMode="auto">
          <a:xfrm>
            <a:off x="1795463" y="2413404"/>
            <a:ext cx="1606550" cy="0"/>
          </a:xfrm>
          <a:prstGeom prst="straightConnector1">
            <a:avLst/>
          </a:prstGeom>
          <a:noFill/>
          <a:ln w="9525">
            <a:solidFill>
              <a:srgbClr val="000000"/>
            </a:solidFill>
            <a:round/>
            <a:headEnd/>
            <a:tailEnd type="triangle" w="sm" len="sm"/>
          </a:ln>
          <a:extLst>
            <a:ext uri="{909E8E84-426E-40DD-AFC4-6F175D3DCCD1}">
              <a14:hiddenFill xmlns:a14="http://schemas.microsoft.com/office/drawing/2010/main">
                <a:noFill/>
              </a14:hiddenFill>
            </a:ext>
          </a:extLst>
        </p:spPr>
      </p:cxnSp>
      <p:cxnSp>
        <p:nvCxnSpPr>
          <p:cNvPr id="51" name="AutoShape 11"/>
          <p:cNvCxnSpPr>
            <a:cxnSpLocks noChangeShapeType="1"/>
            <a:stCxn id="45" idx="6"/>
            <a:endCxn id="48" idx="1"/>
          </p:cNvCxnSpPr>
          <p:nvPr/>
        </p:nvCxnSpPr>
        <p:spPr bwMode="auto">
          <a:xfrm>
            <a:off x="1795463" y="2413404"/>
            <a:ext cx="1640725" cy="584508"/>
          </a:xfrm>
          <a:prstGeom prst="straightConnector1">
            <a:avLst/>
          </a:prstGeom>
          <a:noFill/>
          <a:ln w="9525">
            <a:solidFill>
              <a:srgbClr val="000000"/>
            </a:solidFill>
            <a:round/>
            <a:headEnd/>
            <a:tailEnd type="triangle" w="sm" len="sm"/>
          </a:ln>
          <a:extLst>
            <a:ext uri="{909E8E84-426E-40DD-AFC4-6F175D3DCCD1}">
              <a14:hiddenFill xmlns:a14="http://schemas.microsoft.com/office/drawing/2010/main">
                <a:noFill/>
              </a14:hiddenFill>
            </a:ext>
          </a:extLst>
        </p:spPr>
      </p:cxnSp>
      <p:cxnSp>
        <p:nvCxnSpPr>
          <p:cNvPr id="52" name="AutoShape 12"/>
          <p:cNvCxnSpPr>
            <a:cxnSpLocks noChangeShapeType="1"/>
            <a:stCxn id="47" idx="6"/>
            <a:endCxn id="65" idx="2"/>
          </p:cNvCxnSpPr>
          <p:nvPr/>
        </p:nvCxnSpPr>
        <p:spPr bwMode="auto">
          <a:xfrm flipV="1">
            <a:off x="3635375" y="2029378"/>
            <a:ext cx="2227263" cy="384026"/>
          </a:xfrm>
          <a:prstGeom prst="straightConnector1">
            <a:avLst/>
          </a:prstGeom>
          <a:noFill/>
          <a:ln w="9525">
            <a:solidFill>
              <a:srgbClr val="000000"/>
            </a:solidFill>
            <a:round/>
            <a:headEnd/>
            <a:tailEnd type="triangle" w="sm" len="sm"/>
          </a:ln>
          <a:extLst>
            <a:ext uri="{909E8E84-426E-40DD-AFC4-6F175D3DCCD1}">
              <a14:hiddenFill xmlns:a14="http://schemas.microsoft.com/office/drawing/2010/main">
                <a:noFill/>
              </a14:hiddenFill>
            </a:ext>
          </a:extLst>
        </p:spPr>
      </p:cxnSp>
      <p:cxnSp>
        <p:nvCxnSpPr>
          <p:cNvPr id="53" name="AutoShape 13"/>
          <p:cNvCxnSpPr>
            <a:cxnSpLocks noChangeShapeType="1"/>
            <a:stCxn id="63" idx="7"/>
            <a:endCxn id="55" idx="2"/>
          </p:cNvCxnSpPr>
          <p:nvPr/>
        </p:nvCxnSpPr>
        <p:spPr bwMode="auto">
          <a:xfrm flipV="1">
            <a:off x="3601200" y="1642177"/>
            <a:ext cx="2261438" cy="304694"/>
          </a:xfrm>
          <a:prstGeom prst="straightConnector1">
            <a:avLst/>
          </a:prstGeom>
          <a:noFill/>
          <a:ln w="9525">
            <a:solidFill>
              <a:srgbClr val="000000"/>
            </a:solidFill>
            <a:round/>
            <a:headEnd/>
            <a:tailEnd type="triangle" w="sm" len="sm"/>
          </a:ln>
          <a:extLst>
            <a:ext uri="{909E8E84-426E-40DD-AFC4-6F175D3DCCD1}">
              <a14:hiddenFill xmlns:a14="http://schemas.microsoft.com/office/drawing/2010/main">
                <a:noFill/>
              </a14:hiddenFill>
            </a:ext>
          </a:extLst>
        </p:spPr>
      </p:cxnSp>
      <p:cxnSp>
        <p:nvCxnSpPr>
          <p:cNvPr id="54" name="AutoShape 14"/>
          <p:cNvCxnSpPr>
            <a:cxnSpLocks noChangeShapeType="1"/>
            <a:stCxn id="48" idx="5"/>
            <a:endCxn id="66" idx="3"/>
          </p:cNvCxnSpPr>
          <p:nvPr/>
        </p:nvCxnSpPr>
        <p:spPr bwMode="auto">
          <a:xfrm flipV="1">
            <a:off x="3601200" y="2814849"/>
            <a:ext cx="2295381" cy="346952"/>
          </a:xfrm>
          <a:prstGeom prst="straightConnector1">
            <a:avLst/>
          </a:prstGeom>
          <a:noFill/>
          <a:ln w="9525">
            <a:solidFill>
              <a:srgbClr val="000000"/>
            </a:solidFill>
            <a:round/>
            <a:headEnd/>
            <a:tailEnd type="triangle" w="sm" len="sm"/>
          </a:ln>
          <a:extLst>
            <a:ext uri="{909E8E84-426E-40DD-AFC4-6F175D3DCCD1}">
              <a14:hiddenFill xmlns:a14="http://schemas.microsoft.com/office/drawing/2010/main">
                <a:noFill/>
              </a14:hiddenFill>
            </a:ext>
          </a:extLst>
        </p:spPr>
      </p:cxnSp>
      <p:sp>
        <p:nvSpPr>
          <p:cNvPr id="55" name="Oval 15"/>
          <p:cNvSpPr>
            <a:spLocks noChangeAspect="1" noChangeArrowheads="1"/>
          </p:cNvSpPr>
          <p:nvPr/>
        </p:nvSpPr>
        <p:spPr bwMode="auto">
          <a:xfrm>
            <a:off x="5862638" y="1526289"/>
            <a:ext cx="231775" cy="231775"/>
          </a:xfrm>
          <a:prstGeom prst="ellipse">
            <a:avLst/>
          </a:prstGeom>
          <a:solidFill>
            <a:srgbClr val="C0C0C0"/>
          </a:solidFill>
          <a:ln w="9525">
            <a:solidFill>
              <a:srgbClr val="000000"/>
            </a:solidFill>
            <a:round/>
            <a:headEnd/>
            <a:tailEnd/>
          </a:ln>
        </p:spPr>
        <p:txBody>
          <a:bodyPr wrap="none" lIns="92075" tIns="46038" rIns="92075" bIns="46038"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smtClean="0">
                <a:ln>
                  <a:noFill/>
                </a:ln>
                <a:solidFill>
                  <a:srgbClr val="000000"/>
                </a:solidFill>
                <a:effectLst/>
                <a:uLnTx/>
                <a:uFillTx/>
                <a:cs typeface="Arial" charset="0"/>
              </a:rPr>
              <a:t>1'</a:t>
            </a:r>
          </a:p>
        </p:txBody>
      </p:sp>
      <p:sp>
        <p:nvSpPr>
          <p:cNvPr id="56" name="Oval 16"/>
          <p:cNvSpPr>
            <a:spLocks noChangeAspect="1" noChangeArrowheads="1"/>
          </p:cNvSpPr>
          <p:nvPr/>
        </p:nvSpPr>
        <p:spPr bwMode="auto">
          <a:xfrm>
            <a:off x="5862638" y="2297516"/>
            <a:ext cx="231775" cy="231775"/>
          </a:xfrm>
          <a:prstGeom prst="ellipse">
            <a:avLst/>
          </a:prstGeom>
          <a:solidFill>
            <a:srgbClr val="C0C0C0"/>
          </a:solidFill>
          <a:ln w="9525">
            <a:solidFill>
              <a:srgbClr val="000000"/>
            </a:solidFill>
            <a:round/>
            <a:headEnd/>
            <a:tailEnd/>
          </a:ln>
        </p:spPr>
        <p:txBody>
          <a:bodyPr wrap="none" lIns="92075" tIns="46038" rIns="92075" bIns="46038"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smtClean="0">
                <a:ln>
                  <a:noFill/>
                </a:ln>
                <a:solidFill>
                  <a:srgbClr val="000000"/>
                </a:solidFill>
                <a:effectLst/>
                <a:uLnTx/>
                <a:uFillTx/>
                <a:cs typeface="Arial" charset="0"/>
              </a:rPr>
              <a:t>3'</a:t>
            </a:r>
          </a:p>
        </p:txBody>
      </p:sp>
      <p:sp>
        <p:nvSpPr>
          <p:cNvPr id="57" name="Oval 17"/>
          <p:cNvSpPr>
            <a:spLocks noChangeAspect="1" noChangeArrowheads="1"/>
          </p:cNvSpPr>
          <p:nvPr/>
        </p:nvSpPr>
        <p:spPr bwMode="auto">
          <a:xfrm>
            <a:off x="5862638" y="2963969"/>
            <a:ext cx="231775" cy="231775"/>
          </a:xfrm>
          <a:prstGeom prst="ellipse">
            <a:avLst/>
          </a:prstGeom>
          <a:solidFill>
            <a:srgbClr val="C0C0C0"/>
          </a:solidFill>
          <a:ln w="9525">
            <a:solidFill>
              <a:srgbClr val="000000"/>
            </a:solidFill>
            <a:round/>
            <a:headEnd/>
            <a:tailEnd/>
          </a:ln>
        </p:spPr>
        <p:txBody>
          <a:bodyPr wrap="none" lIns="92075" tIns="46038" rIns="92075" bIns="46038"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srgbClr val="000000"/>
                </a:solidFill>
                <a:effectLst/>
                <a:uLnTx/>
                <a:uFillTx/>
                <a:cs typeface="Arial" charset="0"/>
              </a:rPr>
              <a:t>5'</a:t>
            </a:r>
          </a:p>
        </p:txBody>
      </p:sp>
      <p:cxnSp>
        <p:nvCxnSpPr>
          <p:cNvPr id="58" name="AutoShape 18"/>
          <p:cNvCxnSpPr>
            <a:cxnSpLocks noChangeShapeType="1"/>
            <a:stCxn id="46" idx="6"/>
            <a:endCxn id="65" idx="1"/>
          </p:cNvCxnSpPr>
          <p:nvPr/>
        </p:nvCxnSpPr>
        <p:spPr bwMode="auto">
          <a:xfrm>
            <a:off x="3635375" y="1642177"/>
            <a:ext cx="2261206" cy="304694"/>
          </a:xfrm>
          <a:prstGeom prst="straightConnector1">
            <a:avLst/>
          </a:prstGeom>
          <a:noFill/>
          <a:ln w="9525">
            <a:solidFill>
              <a:srgbClr val="000000"/>
            </a:solidFill>
            <a:round/>
            <a:headEnd/>
            <a:tailEnd type="triangle" w="sm" len="sm"/>
          </a:ln>
          <a:extLst>
            <a:ext uri="{909E8E84-426E-40DD-AFC4-6F175D3DCCD1}">
              <a14:hiddenFill xmlns:a14="http://schemas.microsoft.com/office/drawing/2010/main">
                <a:noFill/>
              </a14:hiddenFill>
            </a:ext>
          </a:extLst>
        </p:spPr>
      </p:cxnSp>
      <p:sp>
        <p:nvSpPr>
          <p:cNvPr id="59" name="Oval 19"/>
          <p:cNvSpPr>
            <a:spLocks noChangeAspect="1" noChangeArrowheads="1"/>
          </p:cNvSpPr>
          <p:nvPr/>
        </p:nvSpPr>
        <p:spPr bwMode="auto">
          <a:xfrm>
            <a:off x="7669213" y="2297516"/>
            <a:ext cx="231775" cy="231775"/>
          </a:xfrm>
          <a:prstGeom prst="ellipse">
            <a:avLst/>
          </a:prstGeom>
          <a:solidFill>
            <a:srgbClr val="C0C0C0"/>
          </a:solidFill>
          <a:ln w="9525">
            <a:solidFill>
              <a:srgbClr val="000000"/>
            </a:solidFill>
            <a:round/>
            <a:headEnd/>
            <a:tailEnd/>
          </a:ln>
        </p:spPr>
        <p:txBody>
          <a:bodyPr wrap="none" lIns="92075" tIns="46038" rIns="92075" bIns="46038"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smtClean="0">
                <a:ln>
                  <a:noFill/>
                </a:ln>
                <a:solidFill>
                  <a:srgbClr val="000000"/>
                </a:solidFill>
                <a:effectLst/>
                <a:uLnTx/>
                <a:uFillTx/>
                <a:cs typeface="Arial" charset="0"/>
              </a:rPr>
              <a:t>t</a:t>
            </a:r>
          </a:p>
        </p:txBody>
      </p:sp>
      <p:cxnSp>
        <p:nvCxnSpPr>
          <p:cNvPr id="60" name="AutoShape 20"/>
          <p:cNvCxnSpPr>
            <a:cxnSpLocks noChangeShapeType="1"/>
            <a:stCxn id="55" idx="6"/>
            <a:endCxn id="59" idx="0"/>
          </p:cNvCxnSpPr>
          <p:nvPr/>
        </p:nvCxnSpPr>
        <p:spPr bwMode="auto">
          <a:xfrm>
            <a:off x="6094413" y="1642177"/>
            <a:ext cx="1690688" cy="655339"/>
          </a:xfrm>
          <a:prstGeom prst="straightConnector1">
            <a:avLst/>
          </a:prstGeom>
          <a:noFill/>
          <a:ln w="9525">
            <a:solidFill>
              <a:srgbClr val="000000"/>
            </a:solidFill>
            <a:round/>
            <a:headEnd/>
            <a:tailEnd type="triangle" w="sm" len="sm"/>
          </a:ln>
          <a:extLst>
            <a:ext uri="{909E8E84-426E-40DD-AFC4-6F175D3DCCD1}">
              <a14:hiddenFill xmlns:a14="http://schemas.microsoft.com/office/drawing/2010/main">
                <a:noFill/>
              </a14:hiddenFill>
            </a:ext>
          </a:extLst>
        </p:spPr>
      </p:cxnSp>
      <p:cxnSp>
        <p:nvCxnSpPr>
          <p:cNvPr id="61" name="AutoShape 21"/>
          <p:cNvCxnSpPr>
            <a:cxnSpLocks noChangeShapeType="1"/>
            <a:stCxn id="56" idx="6"/>
            <a:endCxn id="59" idx="2"/>
          </p:cNvCxnSpPr>
          <p:nvPr/>
        </p:nvCxnSpPr>
        <p:spPr bwMode="auto">
          <a:xfrm>
            <a:off x="6094413" y="2413404"/>
            <a:ext cx="1574800" cy="0"/>
          </a:xfrm>
          <a:prstGeom prst="straightConnector1">
            <a:avLst/>
          </a:prstGeom>
          <a:noFill/>
          <a:ln w="9525">
            <a:solidFill>
              <a:srgbClr val="000000"/>
            </a:solidFill>
            <a:round/>
            <a:headEnd/>
            <a:tailEnd type="triangle" w="sm" len="sm"/>
          </a:ln>
          <a:extLst>
            <a:ext uri="{909E8E84-426E-40DD-AFC4-6F175D3DCCD1}">
              <a14:hiddenFill xmlns:a14="http://schemas.microsoft.com/office/drawing/2010/main">
                <a:noFill/>
              </a14:hiddenFill>
            </a:ext>
          </a:extLst>
        </p:spPr>
      </p:cxnSp>
      <p:cxnSp>
        <p:nvCxnSpPr>
          <p:cNvPr id="62" name="AutoShape 22"/>
          <p:cNvCxnSpPr>
            <a:cxnSpLocks noChangeShapeType="1"/>
            <a:stCxn id="57" idx="7"/>
            <a:endCxn id="59" idx="4"/>
          </p:cNvCxnSpPr>
          <p:nvPr/>
        </p:nvCxnSpPr>
        <p:spPr bwMode="auto">
          <a:xfrm flipV="1">
            <a:off x="6060470" y="2529291"/>
            <a:ext cx="1724631" cy="468621"/>
          </a:xfrm>
          <a:prstGeom prst="straightConnector1">
            <a:avLst/>
          </a:prstGeom>
          <a:noFill/>
          <a:ln w="9525">
            <a:solidFill>
              <a:srgbClr val="000000"/>
            </a:solidFill>
            <a:round/>
            <a:headEnd/>
            <a:tailEnd type="triangle" w="sm" len="sm"/>
          </a:ln>
          <a:extLst>
            <a:ext uri="{909E8E84-426E-40DD-AFC4-6F175D3DCCD1}">
              <a14:hiddenFill xmlns:a14="http://schemas.microsoft.com/office/drawing/2010/main">
                <a:noFill/>
              </a14:hiddenFill>
            </a:ext>
          </a:extLst>
        </p:spPr>
      </p:cxnSp>
      <p:sp>
        <p:nvSpPr>
          <p:cNvPr id="63" name="Oval 23"/>
          <p:cNvSpPr>
            <a:spLocks noChangeAspect="1" noChangeArrowheads="1"/>
          </p:cNvSpPr>
          <p:nvPr/>
        </p:nvSpPr>
        <p:spPr bwMode="auto">
          <a:xfrm>
            <a:off x="3402013" y="1912696"/>
            <a:ext cx="233362" cy="233363"/>
          </a:xfrm>
          <a:prstGeom prst="ellipse">
            <a:avLst/>
          </a:prstGeom>
          <a:solidFill>
            <a:srgbClr val="C0C0C0"/>
          </a:solidFill>
          <a:ln w="9525">
            <a:solidFill>
              <a:srgbClr val="000000"/>
            </a:solidFill>
            <a:round/>
            <a:headEnd/>
            <a:tailEnd/>
          </a:ln>
        </p:spPr>
        <p:txBody>
          <a:bodyPr wrap="none" lIns="92075" tIns="46038" rIns="92075" bIns="46038"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srgbClr val="000000"/>
                </a:solidFill>
                <a:effectLst/>
                <a:uLnTx/>
                <a:uFillTx/>
                <a:cs typeface="Arial" charset="0"/>
              </a:rPr>
              <a:t>2</a:t>
            </a:r>
          </a:p>
        </p:txBody>
      </p:sp>
      <p:sp>
        <p:nvSpPr>
          <p:cNvPr id="64" name="Oval 24"/>
          <p:cNvSpPr>
            <a:spLocks noChangeAspect="1" noChangeArrowheads="1"/>
          </p:cNvSpPr>
          <p:nvPr/>
        </p:nvSpPr>
        <p:spPr bwMode="auto">
          <a:xfrm>
            <a:off x="3402013" y="2615661"/>
            <a:ext cx="233362" cy="233363"/>
          </a:xfrm>
          <a:prstGeom prst="ellipse">
            <a:avLst/>
          </a:prstGeom>
          <a:solidFill>
            <a:srgbClr val="C0C0C0"/>
          </a:solidFill>
          <a:ln w="9525">
            <a:solidFill>
              <a:srgbClr val="000000"/>
            </a:solidFill>
            <a:round/>
            <a:headEnd/>
            <a:tailEnd/>
          </a:ln>
        </p:spPr>
        <p:txBody>
          <a:bodyPr wrap="none" lIns="92075" tIns="46038" rIns="92075" bIns="46038"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srgbClr val="000000"/>
                </a:solidFill>
                <a:effectLst/>
                <a:uLnTx/>
                <a:uFillTx/>
                <a:cs typeface="Arial" charset="0"/>
              </a:rPr>
              <a:t>4</a:t>
            </a:r>
          </a:p>
        </p:txBody>
      </p:sp>
      <p:sp>
        <p:nvSpPr>
          <p:cNvPr id="65" name="Oval 25"/>
          <p:cNvSpPr>
            <a:spLocks noChangeAspect="1" noChangeArrowheads="1"/>
          </p:cNvSpPr>
          <p:nvPr/>
        </p:nvSpPr>
        <p:spPr bwMode="auto">
          <a:xfrm>
            <a:off x="5862638" y="1912696"/>
            <a:ext cx="231775" cy="233363"/>
          </a:xfrm>
          <a:prstGeom prst="ellipse">
            <a:avLst/>
          </a:prstGeom>
          <a:solidFill>
            <a:srgbClr val="C0C0C0"/>
          </a:solidFill>
          <a:ln w="9525">
            <a:solidFill>
              <a:srgbClr val="000000"/>
            </a:solidFill>
            <a:round/>
            <a:headEnd/>
            <a:tailEnd/>
          </a:ln>
        </p:spPr>
        <p:txBody>
          <a:bodyPr wrap="none" lIns="92075" tIns="46038" rIns="92075" bIns="46038"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srgbClr val="000000"/>
                </a:solidFill>
                <a:effectLst/>
                <a:uLnTx/>
                <a:uFillTx/>
                <a:cs typeface="Arial" charset="0"/>
              </a:rPr>
              <a:t>2'</a:t>
            </a:r>
          </a:p>
        </p:txBody>
      </p:sp>
      <p:sp>
        <p:nvSpPr>
          <p:cNvPr id="66" name="Oval 26"/>
          <p:cNvSpPr>
            <a:spLocks noChangeAspect="1" noChangeArrowheads="1"/>
          </p:cNvSpPr>
          <p:nvPr/>
        </p:nvSpPr>
        <p:spPr bwMode="auto">
          <a:xfrm>
            <a:off x="5862638" y="2615661"/>
            <a:ext cx="231775" cy="233363"/>
          </a:xfrm>
          <a:prstGeom prst="ellipse">
            <a:avLst/>
          </a:prstGeom>
          <a:solidFill>
            <a:srgbClr val="C0C0C0"/>
          </a:solidFill>
          <a:ln w="9525">
            <a:solidFill>
              <a:srgbClr val="000000"/>
            </a:solidFill>
            <a:round/>
            <a:headEnd/>
            <a:tailEnd/>
          </a:ln>
        </p:spPr>
        <p:txBody>
          <a:bodyPr wrap="none" lIns="92075" tIns="46038" rIns="92075" bIns="46038"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smtClean="0">
                <a:ln>
                  <a:noFill/>
                </a:ln>
                <a:solidFill>
                  <a:srgbClr val="000000"/>
                </a:solidFill>
                <a:effectLst/>
                <a:uLnTx/>
                <a:uFillTx/>
                <a:cs typeface="Arial" charset="0"/>
              </a:rPr>
              <a:t>4'</a:t>
            </a:r>
          </a:p>
        </p:txBody>
      </p:sp>
      <p:cxnSp>
        <p:nvCxnSpPr>
          <p:cNvPr id="67" name="AutoShape 27"/>
          <p:cNvCxnSpPr>
            <a:cxnSpLocks noChangeShapeType="1"/>
            <a:stCxn id="46" idx="5"/>
            <a:endCxn id="56" idx="1"/>
          </p:cNvCxnSpPr>
          <p:nvPr/>
        </p:nvCxnSpPr>
        <p:spPr bwMode="auto">
          <a:xfrm>
            <a:off x="3601200" y="1724121"/>
            <a:ext cx="2295381" cy="607338"/>
          </a:xfrm>
          <a:prstGeom prst="straightConnector1">
            <a:avLst/>
          </a:prstGeom>
          <a:noFill/>
          <a:ln w="9525">
            <a:solidFill>
              <a:srgbClr val="000000"/>
            </a:solidFill>
            <a:round/>
            <a:headEnd/>
            <a:tailEnd type="triangle" w="sm" len="sm"/>
          </a:ln>
          <a:extLst>
            <a:ext uri="{909E8E84-426E-40DD-AFC4-6F175D3DCCD1}">
              <a14:hiddenFill xmlns:a14="http://schemas.microsoft.com/office/drawing/2010/main">
                <a:noFill/>
              </a14:hiddenFill>
            </a:ext>
          </a:extLst>
        </p:spPr>
      </p:cxnSp>
      <p:cxnSp>
        <p:nvCxnSpPr>
          <p:cNvPr id="68" name="AutoShape 28"/>
          <p:cNvCxnSpPr>
            <a:cxnSpLocks noChangeShapeType="1"/>
            <a:stCxn id="63" idx="5"/>
            <a:endCxn id="57" idx="1"/>
          </p:cNvCxnSpPr>
          <p:nvPr/>
        </p:nvCxnSpPr>
        <p:spPr bwMode="auto">
          <a:xfrm>
            <a:off x="3601200" y="2111884"/>
            <a:ext cx="2295381" cy="886028"/>
          </a:xfrm>
          <a:prstGeom prst="straightConnector1">
            <a:avLst/>
          </a:prstGeom>
          <a:noFill/>
          <a:ln w="9525">
            <a:solidFill>
              <a:srgbClr val="000000"/>
            </a:solidFill>
            <a:round/>
            <a:headEnd/>
            <a:tailEnd type="triangle" w="sm" len="sm"/>
          </a:ln>
          <a:extLst>
            <a:ext uri="{909E8E84-426E-40DD-AFC4-6F175D3DCCD1}">
              <a14:hiddenFill xmlns:a14="http://schemas.microsoft.com/office/drawing/2010/main">
                <a:noFill/>
              </a14:hiddenFill>
            </a:ext>
          </a:extLst>
        </p:spPr>
      </p:cxnSp>
      <p:cxnSp>
        <p:nvCxnSpPr>
          <p:cNvPr id="69" name="AutoShape 29"/>
          <p:cNvCxnSpPr>
            <a:cxnSpLocks noChangeShapeType="1"/>
            <a:stCxn id="63" idx="6"/>
            <a:endCxn id="56" idx="2"/>
          </p:cNvCxnSpPr>
          <p:nvPr/>
        </p:nvCxnSpPr>
        <p:spPr bwMode="auto">
          <a:xfrm>
            <a:off x="3635375" y="2029378"/>
            <a:ext cx="2227263" cy="384026"/>
          </a:xfrm>
          <a:prstGeom prst="straightConnector1">
            <a:avLst/>
          </a:prstGeom>
          <a:noFill/>
          <a:ln w="9525">
            <a:solidFill>
              <a:srgbClr val="000000"/>
            </a:solidFill>
            <a:round/>
            <a:headEnd/>
            <a:tailEnd type="triangle" w="sm" len="sm"/>
          </a:ln>
          <a:extLst>
            <a:ext uri="{909E8E84-426E-40DD-AFC4-6F175D3DCCD1}">
              <a14:hiddenFill xmlns:a14="http://schemas.microsoft.com/office/drawing/2010/main">
                <a:noFill/>
              </a14:hiddenFill>
            </a:ext>
          </a:extLst>
        </p:spPr>
      </p:cxnSp>
      <p:cxnSp>
        <p:nvCxnSpPr>
          <p:cNvPr id="70" name="AutoShape 30"/>
          <p:cNvCxnSpPr>
            <a:cxnSpLocks noChangeShapeType="1"/>
            <a:stCxn id="64" idx="6"/>
            <a:endCxn id="57" idx="2"/>
          </p:cNvCxnSpPr>
          <p:nvPr/>
        </p:nvCxnSpPr>
        <p:spPr bwMode="auto">
          <a:xfrm>
            <a:off x="3635375" y="2732343"/>
            <a:ext cx="2227263" cy="347514"/>
          </a:xfrm>
          <a:prstGeom prst="straightConnector1">
            <a:avLst/>
          </a:prstGeom>
          <a:noFill/>
          <a:ln w="9525">
            <a:solidFill>
              <a:srgbClr val="000000"/>
            </a:solidFill>
            <a:round/>
            <a:headEnd/>
            <a:tailEnd type="triangle" w="sm" len="sm"/>
          </a:ln>
          <a:extLst>
            <a:ext uri="{909E8E84-426E-40DD-AFC4-6F175D3DCCD1}">
              <a14:hiddenFill xmlns:a14="http://schemas.microsoft.com/office/drawing/2010/main">
                <a:noFill/>
              </a14:hiddenFill>
            </a:ext>
          </a:extLst>
        </p:spPr>
      </p:cxnSp>
      <p:cxnSp>
        <p:nvCxnSpPr>
          <p:cNvPr id="71" name="AutoShape 31"/>
          <p:cNvCxnSpPr>
            <a:cxnSpLocks noChangeShapeType="1"/>
            <a:stCxn id="48" idx="6"/>
            <a:endCxn id="65" idx="4"/>
          </p:cNvCxnSpPr>
          <p:nvPr/>
        </p:nvCxnSpPr>
        <p:spPr bwMode="auto">
          <a:xfrm flipV="1">
            <a:off x="3635375" y="2146059"/>
            <a:ext cx="2343151" cy="933798"/>
          </a:xfrm>
          <a:prstGeom prst="straightConnector1">
            <a:avLst/>
          </a:prstGeom>
          <a:noFill/>
          <a:ln w="9525">
            <a:solidFill>
              <a:srgbClr val="000000"/>
            </a:solidFill>
            <a:round/>
            <a:headEnd/>
            <a:tailEnd type="triangle" w="sm" len="sm"/>
          </a:ln>
          <a:extLst>
            <a:ext uri="{909E8E84-426E-40DD-AFC4-6F175D3DCCD1}">
              <a14:hiddenFill xmlns:a14="http://schemas.microsoft.com/office/drawing/2010/main">
                <a:noFill/>
              </a14:hiddenFill>
            </a:ext>
          </a:extLst>
        </p:spPr>
      </p:cxnSp>
      <p:cxnSp>
        <p:nvCxnSpPr>
          <p:cNvPr id="72" name="AutoShape 32"/>
          <p:cNvCxnSpPr>
            <a:cxnSpLocks noChangeShapeType="1"/>
            <a:stCxn id="47" idx="7"/>
            <a:endCxn id="55" idx="3"/>
          </p:cNvCxnSpPr>
          <p:nvPr/>
        </p:nvCxnSpPr>
        <p:spPr bwMode="auto">
          <a:xfrm flipV="1">
            <a:off x="3601200" y="1724121"/>
            <a:ext cx="2295381" cy="607338"/>
          </a:xfrm>
          <a:prstGeom prst="straightConnector1">
            <a:avLst/>
          </a:prstGeom>
          <a:noFill/>
          <a:ln w="9525">
            <a:solidFill>
              <a:srgbClr val="000000"/>
            </a:solidFill>
            <a:round/>
            <a:headEnd/>
            <a:tailEnd type="triangle" w="sm" len="sm"/>
          </a:ln>
          <a:extLst>
            <a:ext uri="{909E8E84-426E-40DD-AFC4-6F175D3DCCD1}">
              <a14:hiddenFill xmlns:a14="http://schemas.microsoft.com/office/drawing/2010/main">
                <a:noFill/>
              </a14:hiddenFill>
            </a:ext>
          </a:extLst>
        </p:spPr>
      </p:cxnSp>
      <p:cxnSp>
        <p:nvCxnSpPr>
          <p:cNvPr id="73" name="AutoShape 33"/>
          <p:cNvCxnSpPr>
            <a:cxnSpLocks noChangeShapeType="1"/>
            <a:stCxn id="45" idx="6"/>
            <a:endCxn id="63" idx="2"/>
          </p:cNvCxnSpPr>
          <p:nvPr/>
        </p:nvCxnSpPr>
        <p:spPr bwMode="auto">
          <a:xfrm flipV="1">
            <a:off x="1795463" y="2029378"/>
            <a:ext cx="1606550" cy="384026"/>
          </a:xfrm>
          <a:prstGeom prst="straightConnector1">
            <a:avLst/>
          </a:prstGeom>
          <a:noFill/>
          <a:ln w="9525">
            <a:solidFill>
              <a:srgbClr val="000000"/>
            </a:solidFill>
            <a:round/>
            <a:headEnd/>
            <a:tailEnd type="triangle" w="sm" len="sm"/>
          </a:ln>
          <a:extLst>
            <a:ext uri="{909E8E84-426E-40DD-AFC4-6F175D3DCCD1}">
              <a14:hiddenFill xmlns:a14="http://schemas.microsoft.com/office/drawing/2010/main">
                <a:noFill/>
              </a14:hiddenFill>
            </a:ext>
          </a:extLst>
        </p:spPr>
      </p:cxnSp>
      <p:cxnSp>
        <p:nvCxnSpPr>
          <p:cNvPr id="74" name="AutoShape 34"/>
          <p:cNvCxnSpPr>
            <a:cxnSpLocks noChangeShapeType="1"/>
            <a:stCxn id="45" idx="6"/>
            <a:endCxn id="64" idx="2"/>
          </p:cNvCxnSpPr>
          <p:nvPr/>
        </p:nvCxnSpPr>
        <p:spPr bwMode="auto">
          <a:xfrm>
            <a:off x="1795463" y="2413404"/>
            <a:ext cx="1606550" cy="318939"/>
          </a:xfrm>
          <a:prstGeom prst="straightConnector1">
            <a:avLst/>
          </a:prstGeom>
          <a:noFill/>
          <a:ln w="9525">
            <a:solidFill>
              <a:srgbClr val="000000"/>
            </a:solidFill>
            <a:round/>
            <a:headEnd/>
            <a:tailEnd type="triangle" w="sm" len="sm"/>
          </a:ln>
          <a:extLst>
            <a:ext uri="{909E8E84-426E-40DD-AFC4-6F175D3DCCD1}">
              <a14:hiddenFill xmlns:a14="http://schemas.microsoft.com/office/drawing/2010/main">
                <a:noFill/>
              </a14:hiddenFill>
            </a:ext>
          </a:extLst>
        </p:spPr>
      </p:cxnSp>
      <p:cxnSp>
        <p:nvCxnSpPr>
          <p:cNvPr id="75" name="AutoShape 35"/>
          <p:cNvCxnSpPr>
            <a:cxnSpLocks noChangeShapeType="1"/>
            <a:stCxn id="65" idx="6"/>
            <a:endCxn id="59" idx="1"/>
          </p:cNvCxnSpPr>
          <p:nvPr/>
        </p:nvCxnSpPr>
        <p:spPr bwMode="auto">
          <a:xfrm>
            <a:off x="6094413" y="2029378"/>
            <a:ext cx="1608743" cy="302081"/>
          </a:xfrm>
          <a:prstGeom prst="straightConnector1">
            <a:avLst/>
          </a:prstGeom>
          <a:noFill/>
          <a:ln w="9525">
            <a:solidFill>
              <a:srgbClr val="000000"/>
            </a:solidFill>
            <a:round/>
            <a:headEnd/>
            <a:tailEnd type="triangle" w="sm" len="sm"/>
          </a:ln>
          <a:extLst>
            <a:ext uri="{909E8E84-426E-40DD-AFC4-6F175D3DCCD1}">
              <a14:hiddenFill xmlns:a14="http://schemas.microsoft.com/office/drawing/2010/main">
                <a:noFill/>
              </a14:hiddenFill>
            </a:ext>
          </a:extLst>
        </p:spPr>
      </p:cxnSp>
      <p:cxnSp>
        <p:nvCxnSpPr>
          <p:cNvPr id="76" name="AutoShape 36"/>
          <p:cNvCxnSpPr>
            <a:cxnSpLocks noChangeShapeType="1"/>
            <a:stCxn id="66" idx="6"/>
            <a:endCxn id="59" idx="3"/>
          </p:cNvCxnSpPr>
          <p:nvPr/>
        </p:nvCxnSpPr>
        <p:spPr bwMode="auto">
          <a:xfrm flipV="1">
            <a:off x="6094413" y="2495348"/>
            <a:ext cx="1608743" cy="236995"/>
          </a:xfrm>
          <a:prstGeom prst="straightConnector1">
            <a:avLst/>
          </a:prstGeom>
          <a:noFill/>
          <a:ln w="9525">
            <a:solidFill>
              <a:srgbClr val="000000"/>
            </a:solidFill>
            <a:round/>
            <a:headEnd/>
            <a:tailEnd type="triangle" w="sm" len="sm"/>
          </a:ln>
          <a:extLst>
            <a:ext uri="{909E8E84-426E-40DD-AFC4-6F175D3DCCD1}">
              <a14:hiddenFill xmlns:a14="http://schemas.microsoft.com/office/drawing/2010/main">
                <a:noFill/>
              </a14:hiddenFill>
            </a:ext>
          </a:extLst>
        </p:spPr>
      </p:cxnSp>
      <mc:AlternateContent xmlns:mc="http://schemas.openxmlformats.org/markup-compatibility/2006" xmlns:a14="http://schemas.microsoft.com/office/drawing/2010/main">
        <mc:Choice Requires="a14">
          <p:sp>
            <p:nvSpPr>
              <p:cNvPr id="77" name="Text Box 37"/>
              <p:cNvSpPr txBox="1">
                <a:spLocks noChangeArrowheads="1"/>
              </p:cNvSpPr>
              <p:nvPr/>
            </p:nvSpPr>
            <p:spPr bwMode="auto">
              <a:xfrm>
                <a:off x="2639980" y="1746122"/>
                <a:ext cx="346075" cy="276999"/>
              </a:xfrm>
              <a:prstGeom prst="rect">
                <a:avLst/>
              </a:prstGeom>
              <a:solidFill>
                <a:srgbClr val="C0C0C0"/>
              </a:solidFill>
              <a:ln>
                <a:noFill/>
              </a:ln>
              <a:extLst>
                <a:ext uri="{91240B29-F687-4F45-9708-019B960494DF}">
                  <a14:hiddenLine w="9525">
                    <a:solidFill>
                      <a:srgbClr val="000000"/>
                    </a:solidFill>
                    <a:miter lim="800000"/>
                    <a:headEnd/>
                    <a:tailEnd/>
                  </a14:hiddenLine>
                </a:ext>
              </a:extLst>
            </p:spPr>
            <p:txBody>
              <a:bodyPr lIns="0" tIns="0" rIns="0" bIns="0">
                <a:spAutoFit/>
              </a:bodyPr>
              <a:lstStyle>
                <a:lvl1pPr>
                  <a:defRPr kumimoji="1">
                    <a:solidFill>
                      <a:schemeClr val="tx1"/>
                    </a:solidFill>
                    <a:latin typeface="Comic Sans MS" pitchFamily="66" charset="0"/>
                  </a:defRPr>
                </a:lvl1pPr>
                <a:lvl2pPr marL="742950" indent="-285750">
                  <a:defRPr kumimoji="1">
                    <a:solidFill>
                      <a:schemeClr val="tx1"/>
                    </a:solidFill>
                    <a:latin typeface="Comic Sans MS" pitchFamily="66" charset="0"/>
                  </a:defRPr>
                </a:lvl2pPr>
                <a:lvl3pPr marL="1143000" indent="-228600">
                  <a:defRPr kumimoji="1">
                    <a:solidFill>
                      <a:schemeClr val="tx1"/>
                    </a:solidFill>
                    <a:latin typeface="Comic Sans MS" pitchFamily="66" charset="0"/>
                  </a:defRPr>
                </a:lvl3pPr>
                <a:lvl4pPr marL="1600200" indent="-228600">
                  <a:defRPr kumimoji="1">
                    <a:solidFill>
                      <a:schemeClr val="tx1"/>
                    </a:solidFill>
                    <a:latin typeface="Comic Sans MS" pitchFamily="66" charset="0"/>
                  </a:defRPr>
                </a:lvl4pPr>
                <a:lvl5pPr marL="2057400" indent="-228600">
                  <a:defRPr kumimoji="1">
                    <a:solidFill>
                      <a:schemeClr val="tx1"/>
                    </a:solidFill>
                    <a:latin typeface="Comic Sans MS" pitchFamily="66" charset="0"/>
                  </a:defRPr>
                </a:lvl5pPr>
                <a:lvl6pPr marL="2514600" indent="-228600" eaLnBrk="0" fontAlgn="base" hangingPunct="0">
                  <a:spcBef>
                    <a:spcPct val="0"/>
                  </a:spcBef>
                  <a:spcAft>
                    <a:spcPct val="0"/>
                  </a:spcAft>
                  <a:defRPr kumimoji="1">
                    <a:solidFill>
                      <a:schemeClr val="tx1"/>
                    </a:solidFill>
                    <a:latin typeface="Comic Sans MS" pitchFamily="66" charset="0"/>
                  </a:defRPr>
                </a:lvl6pPr>
                <a:lvl7pPr marL="2971800" indent="-228600" eaLnBrk="0" fontAlgn="base" hangingPunct="0">
                  <a:spcBef>
                    <a:spcPct val="0"/>
                  </a:spcBef>
                  <a:spcAft>
                    <a:spcPct val="0"/>
                  </a:spcAft>
                  <a:defRPr kumimoji="1">
                    <a:solidFill>
                      <a:schemeClr val="tx1"/>
                    </a:solidFill>
                    <a:latin typeface="Comic Sans MS" pitchFamily="66" charset="0"/>
                  </a:defRPr>
                </a:lvl7pPr>
                <a:lvl8pPr marL="3429000" indent="-228600" eaLnBrk="0" fontAlgn="base" hangingPunct="0">
                  <a:spcBef>
                    <a:spcPct val="0"/>
                  </a:spcBef>
                  <a:spcAft>
                    <a:spcPct val="0"/>
                  </a:spcAft>
                  <a:defRPr kumimoji="1">
                    <a:solidFill>
                      <a:schemeClr val="tx1"/>
                    </a:solidFill>
                    <a:latin typeface="Comic Sans MS" pitchFamily="66" charset="0"/>
                  </a:defRPr>
                </a:lvl8pPr>
                <a:lvl9pPr marL="3886200" indent="-228600" eaLnBrk="0" fontAlgn="base" hangingPunct="0">
                  <a:spcBef>
                    <a:spcPct val="0"/>
                  </a:spcBef>
                  <a:spcAft>
                    <a:spcPct val="0"/>
                  </a:spcAft>
                  <a:defRPr kumimoji="1">
                    <a:solidFill>
                      <a:schemeClr val="tx1"/>
                    </a:solidFill>
                    <a:latin typeface="Comic Sans MS" pitchFamily="66" charset="0"/>
                  </a:defRPr>
                </a:lvl9pPr>
              </a:lstStyle>
              <a:p>
                <a:pPr marL="0" marR="0" lvl="0" indent="0" algn="ctr" defTabSz="914400" eaLnBrk="1" fontAlgn="auto" latinLnBrk="0" hangingPunct="1">
                  <a:lnSpc>
                    <a:spcPct val="100000"/>
                  </a:lnSpc>
                  <a:spcBef>
                    <a:spcPct val="5000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sz="1800" b="0" i="1" u="none" strike="noStrike" kern="0" cap="none" spc="0" normalizeH="0" baseline="0" noProof="0" dirty="0" smtClean="0">
                          <a:ln>
                            <a:noFill/>
                          </a:ln>
                          <a:solidFill>
                            <a:srgbClr val="000000"/>
                          </a:solidFill>
                          <a:effectLst/>
                          <a:uLnTx/>
                          <a:uFillTx/>
                          <a:latin typeface="Cambria Math"/>
                          <a:cs typeface="Arial" charset="0"/>
                        </a:rPr>
                        <m:t>𝑑</m:t>
                      </m:r>
                    </m:oMath>
                  </m:oMathPara>
                </a14:m>
                <a:endParaRPr kumimoji="1" lang="en-US" sz="1400" b="0" i="0" u="none" strike="noStrike" kern="0" cap="none" spc="0" normalizeH="0" baseline="0" noProof="0" dirty="0" smtClean="0">
                  <a:ln>
                    <a:noFill/>
                  </a:ln>
                  <a:solidFill>
                    <a:srgbClr val="000000"/>
                  </a:solidFill>
                  <a:effectLst/>
                  <a:uLnTx/>
                  <a:uFillTx/>
                  <a:latin typeface="Comic Sans MS" pitchFamily="66" charset="0"/>
                  <a:cs typeface="Arial" charset="0"/>
                </a:endParaRPr>
              </a:p>
            </p:txBody>
          </p:sp>
        </mc:Choice>
        <mc:Fallback xmlns="">
          <p:sp>
            <p:nvSpPr>
              <p:cNvPr id="77" name="Text Box 37"/>
              <p:cNvSpPr txBox="1">
                <a:spLocks noRot="1" noChangeAspect="1" noMove="1" noResize="1" noEditPoints="1" noAdjustHandles="1" noChangeArrowheads="1" noChangeShapeType="1" noTextEdit="1"/>
              </p:cNvSpPr>
              <p:nvPr/>
            </p:nvSpPr>
            <p:spPr bwMode="auto">
              <a:xfrm>
                <a:off x="2639980" y="1746122"/>
                <a:ext cx="346075" cy="276999"/>
              </a:xfrm>
              <a:prstGeom prst="rect">
                <a:avLst/>
              </a:prstGeom>
              <a:blipFill rotWithShape="1">
                <a:blip r:embed="rId5"/>
                <a:stretch>
                  <a:fillRect l="-3509" b="-8696"/>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8" name="Text Box 38"/>
              <p:cNvSpPr txBox="1">
                <a:spLocks noChangeArrowheads="1"/>
              </p:cNvSpPr>
              <p:nvPr/>
            </p:nvSpPr>
            <p:spPr bwMode="auto">
              <a:xfrm>
                <a:off x="7031867" y="1756426"/>
                <a:ext cx="346075" cy="276999"/>
              </a:xfrm>
              <a:prstGeom prst="rect">
                <a:avLst/>
              </a:prstGeom>
              <a:solidFill>
                <a:srgbClr val="C0C0C0"/>
              </a:solidFill>
              <a:ln>
                <a:noFill/>
              </a:ln>
              <a:extLst>
                <a:ext uri="{91240B29-F687-4F45-9708-019B960494DF}">
                  <a14:hiddenLine w="9525">
                    <a:solidFill>
                      <a:srgbClr val="000000"/>
                    </a:solidFill>
                    <a:miter lim="800000"/>
                    <a:headEnd/>
                    <a:tailEnd/>
                  </a14:hiddenLine>
                </a:ext>
              </a:extLst>
            </p:spPr>
            <p:txBody>
              <a:bodyPr lIns="0" tIns="0" rIns="0" bIns="0">
                <a:spAutoFit/>
              </a:bodyPr>
              <a:lstStyle>
                <a:lvl1pPr>
                  <a:defRPr kumimoji="1">
                    <a:solidFill>
                      <a:schemeClr val="tx1"/>
                    </a:solidFill>
                    <a:latin typeface="Comic Sans MS" pitchFamily="66" charset="0"/>
                  </a:defRPr>
                </a:lvl1pPr>
                <a:lvl2pPr marL="742950" indent="-285750">
                  <a:defRPr kumimoji="1">
                    <a:solidFill>
                      <a:schemeClr val="tx1"/>
                    </a:solidFill>
                    <a:latin typeface="Comic Sans MS" pitchFamily="66" charset="0"/>
                  </a:defRPr>
                </a:lvl2pPr>
                <a:lvl3pPr marL="1143000" indent="-228600">
                  <a:defRPr kumimoji="1">
                    <a:solidFill>
                      <a:schemeClr val="tx1"/>
                    </a:solidFill>
                    <a:latin typeface="Comic Sans MS" pitchFamily="66" charset="0"/>
                  </a:defRPr>
                </a:lvl3pPr>
                <a:lvl4pPr marL="1600200" indent="-228600">
                  <a:defRPr kumimoji="1">
                    <a:solidFill>
                      <a:schemeClr val="tx1"/>
                    </a:solidFill>
                    <a:latin typeface="Comic Sans MS" pitchFamily="66" charset="0"/>
                  </a:defRPr>
                </a:lvl4pPr>
                <a:lvl5pPr marL="2057400" indent="-228600">
                  <a:defRPr kumimoji="1">
                    <a:solidFill>
                      <a:schemeClr val="tx1"/>
                    </a:solidFill>
                    <a:latin typeface="Comic Sans MS" pitchFamily="66" charset="0"/>
                  </a:defRPr>
                </a:lvl5pPr>
                <a:lvl6pPr marL="2514600" indent="-228600" eaLnBrk="0" fontAlgn="base" hangingPunct="0">
                  <a:spcBef>
                    <a:spcPct val="0"/>
                  </a:spcBef>
                  <a:spcAft>
                    <a:spcPct val="0"/>
                  </a:spcAft>
                  <a:defRPr kumimoji="1">
                    <a:solidFill>
                      <a:schemeClr val="tx1"/>
                    </a:solidFill>
                    <a:latin typeface="Comic Sans MS" pitchFamily="66" charset="0"/>
                  </a:defRPr>
                </a:lvl6pPr>
                <a:lvl7pPr marL="2971800" indent="-228600" eaLnBrk="0" fontAlgn="base" hangingPunct="0">
                  <a:spcBef>
                    <a:spcPct val="0"/>
                  </a:spcBef>
                  <a:spcAft>
                    <a:spcPct val="0"/>
                  </a:spcAft>
                  <a:defRPr kumimoji="1">
                    <a:solidFill>
                      <a:schemeClr val="tx1"/>
                    </a:solidFill>
                    <a:latin typeface="Comic Sans MS" pitchFamily="66" charset="0"/>
                  </a:defRPr>
                </a:lvl7pPr>
                <a:lvl8pPr marL="3429000" indent="-228600" eaLnBrk="0" fontAlgn="base" hangingPunct="0">
                  <a:spcBef>
                    <a:spcPct val="0"/>
                  </a:spcBef>
                  <a:spcAft>
                    <a:spcPct val="0"/>
                  </a:spcAft>
                  <a:defRPr kumimoji="1">
                    <a:solidFill>
                      <a:schemeClr val="tx1"/>
                    </a:solidFill>
                    <a:latin typeface="Comic Sans MS" pitchFamily="66" charset="0"/>
                  </a:defRPr>
                </a:lvl8pPr>
                <a:lvl9pPr marL="3886200" indent="-228600" eaLnBrk="0" fontAlgn="base" hangingPunct="0">
                  <a:spcBef>
                    <a:spcPct val="0"/>
                  </a:spcBef>
                  <a:spcAft>
                    <a:spcPct val="0"/>
                  </a:spcAft>
                  <a:defRPr kumimoji="1">
                    <a:solidFill>
                      <a:schemeClr val="tx1"/>
                    </a:solidFill>
                    <a:latin typeface="Comic Sans MS" pitchFamily="66" charset="0"/>
                  </a:defRPr>
                </a:lvl9pPr>
              </a:lstStyle>
              <a:p>
                <a:pPr marL="0" marR="0" lvl="0" indent="0" algn="ctr" defTabSz="914400" eaLnBrk="1" fontAlgn="auto" latinLnBrk="0" hangingPunct="1">
                  <a:lnSpc>
                    <a:spcPct val="100000"/>
                  </a:lnSpc>
                  <a:spcBef>
                    <a:spcPct val="5000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sz="1800" b="0" i="1" u="none" strike="noStrike" kern="0" cap="none" spc="0" normalizeH="0" baseline="0" noProof="0" dirty="0" smtClean="0">
                          <a:ln>
                            <a:noFill/>
                          </a:ln>
                          <a:solidFill>
                            <a:srgbClr val="000000"/>
                          </a:solidFill>
                          <a:effectLst/>
                          <a:uLnTx/>
                          <a:uFillTx/>
                          <a:latin typeface="Cambria Math"/>
                          <a:cs typeface="Arial" charset="0"/>
                        </a:rPr>
                        <m:t>𝑑</m:t>
                      </m:r>
                    </m:oMath>
                  </m:oMathPara>
                </a14:m>
                <a:endParaRPr kumimoji="1" lang="en-US" sz="1400" b="0" i="0" u="none" strike="noStrike" kern="0" cap="none" spc="0" normalizeH="0" baseline="0" noProof="0" dirty="0" smtClean="0">
                  <a:ln>
                    <a:noFill/>
                  </a:ln>
                  <a:solidFill>
                    <a:srgbClr val="000000"/>
                  </a:solidFill>
                  <a:effectLst/>
                  <a:uLnTx/>
                  <a:uFillTx/>
                  <a:latin typeface="Comic Sans MS" pitchFamily="66" charset="0"/>
                  <a:cs typeface="Arial" charset="0"/>
                </a:endParaRPr>
              </a:p>
            </p:txBody>
          </p:sp>
        </mc:Choice>
        <mc:Fallback xmlns="">
          <p:sp>
            <p:nvSpPr>
              <p:cNvPr id="78" name="Text Box 38"/>
              <p:cNvSpPr txBox="1">
                <a:spLocks noRot="1" noChangeAspect="1" noMove="1" noResize="1" noEditPoints="1" noAdjustHandles="1" noChangeArrowheads="1" noChangeShapeType="1" noTextEdit="1"/>
              </p:cNvSpPr>
              <p:nvPr/>
            </p:nvSpPr>
            <p:spPr bwMode="auto">
              <a:xfrm>
                <a:off x="7031867" y="1756426"/>
                <a:ext cx="346075" cy="276999"/>
              </a:xfrm>
              <a:prstGeom prst="rect">
                <a:avLst/>
              </a:prstGeom>
              <a:blipFill rotWithShape="1">
                <a:blip r:embed="rId6"/>
                <a:stretch>
                  <a:fillRect l="-5357" b="-8696"/>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
        <p:nvSpPr>
          <p:cNvPr id="79" name="Text Box 39"/>
          <p:cNvSpPr txBox="1">
            <a:spLocks noChangeArrowheads="1"/>
          </p:cNvSpPr>
          <p:nvPr/>
        </p:nvSpPr>
        <p:spPr bwMode="auto">
          <a:xfrm>
            <a:off x="5140030" y="1577619"/>
            <a:ext cx="346075" cy="212725"/>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kumimoji="1">
                <a:solidFill>
                  <a:schemeClr val="tx1"/>
                </a:solidFill>
                <a:latin typeface="Comic Sans MS" pitchFamily="66" charset="0"/>
              </a:defRPr>
            </a:lvl1pPr>
            <a:lvl2pPr marL="742950" indent="-285750">
              <a:defRPr kumimoji="1">
                <a:solidFill>
                  <a:schemeClr val="tx1"/>
                </a:solidFill>
                <a:latin typeface="Comic Sans MS" pitchFamily="66" charset="0"/>
              </a:defRPr>
            </a:lvl2pPr>
            <a:lvl3pPr marL="1143000" indent="-228600">
              <a:defRPr kumimoji="1">
                <a:solidFill>
                  <a:schemeClr val="tx1"/>
                </a:solidFill>
                <a:latin typeface="Comic Sans MS" pitchFamily="66" charset="0"/>
              </a:defRPr>
            </a:lvl3pPr>
            <a:lvl4pPr marL="1600200" indent="-228600">
              <a:defRPr kumimoji="1">
                <a:solidFill>
                  <a:schemeClr val="tx1"/>
                </a:solidFill>
                <a:latin typeface="Comic Sans MS" pitchFamily="66" charset="0"/>
              </a:defRPr>
            </a:lvl4pPr>
            <a:lvl5pPr marL="2057400" indent="-228600">
              <a:defRPr kumimoji="1">
                <a:solidFill>
                  <a:schemeClr val="tx1"/>
                </a:solidFill>
                <a:latin typeface="Comic Sans MS" pitchFamily="66" charset="0"/>
              </a:defRPr>
            </a:lvl5pPr>
            <a:lvl6pPr marL="2514600" indent="-228600" eaLnBrk="0" fontAlgn="base" hangingPunct="0">
              <a:spcBef>
                <a:spcPct val="0"/>
              </a:spcBef>
              <a:spcAft>
                <a:spcPct val="0"/>
              </a:spcAft>
              <a:defRPr kumimoji="1">
                <a:solidFill>
                  <a:schemeClr val="tx1"/>
                </a:solidFill>
                <a:latin typeface="Comic Sans MS" pitchFamily="66" charset="0"/>
              </a:defRPr>
            </a:lvl6pPr>
            <a:lvl7pPr marL="2971800" indent="-228600" eaLnBrk="0" fontAlgn="base" hangingPunct="0">
              <a:spcBef>
                <a:spcPct val="0"/>
              </a:spcBef>
              <a:spcAft>
                <a:spcPct val="0"/>
              </a:spcAft>
              <a:defRPr kumimoji="1">
                <a:solidFill>
                  <a:schemeClr val="tx1"/>
                </a:solidFill>
                <a:latin typeface="Comic Sans MS" pitchFamily="66" charset="0"/>
              </a:defRPr>
            </a:lvl7pPr>
            <a:lvl8pPr marL="3429000" indent="-228600" eaLnBrk="0" fontAlgn="base" hangingPunct="0">
              <a:spcBef>
                <a:spcPct val="0"/>
              </a:spcBef>
              <a:spcAft>
                <a:spcPct val="0"/>
              </a:spcAft>
              <a:defRPr kumimoji="1">
                <a:solidFill>
                  <a:schemeClr val="tx1"/>
                </a:solidFill>
                <a:latin typeface="Comic Sans MS" pitchFamily="66" charset="0"/>
              </a:defRPr>
            </a:lvl8pPr>
            <a:lvl9pPr marL="3886200" indent="-228600" eaLnBrk="0" fontAlgn="base" hangingPunct="0">
              <a:spcBef>
                <a:spcPct val="0"/>
              </a:spcBef>
              <a:spcAft>
                <a:spcPct val="0"/>
              </a:spcAft>
              <a:defRPr kumimoji="1">
                <a:solidFill>
                  <a:schemeClr val="tx1"/>
                </a:solidFill>
                <a:latin typeface="Comic Sans MS" pitchFamily="66" charset="0"/>
              </a:defRPr>
            </a:lvl9p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1" lang="en-US" sz="1400" b="0" i="0" u="none" strike="noStrike" kern="0" cap="none" spc="0" normalizeH="0" baseline="0" noProof="0" dirty="0" smtClean="0">
                <a:ln>
                  <a:noFill/>
                </a:ln>
                <a:solidFill>
                  <a:srgbClr val="000000"/>
                </a:solidFill>
                <a:effectLst/>
                <a:uLnTx/>
                <a:uFillTx/>
                <a:latin typeface="Comic Sans MS" pitchFamily="66" charset="0"/>
                <a:cs typeface="Arial" charset="0"/>
                <a:sym typeface="Symbol" pitchFamily="18" charset="2"/>
              </a:rPr>
              <a:t>1</a:t>
            </a:r>
            <a:endParaRPr kumimoji="1" lang="en-US" sz="1400" b="0" i="0" u="none" strike="noStrike" kern="0" cap="none" spc="0" normalizeH="0" baseline="0" noProof="0" dirty="0" smtClean="0">
              <a:ln>
                <a:noFill/>
              </a:ln>
              <a:solidFill>
                <a:srgbClr val="000000"/>
              </a:solidFill>
              <a:effectLst/>
              <a:uLnTx/>
              <a:uFillTx/>
              <a:latin typeface="Comic Sans MS" pitchFamily="66" charset="0"/>
              <a:cs typeface="Arial" charset="0"/>
            </a:endParaRPr>
          </a:p>
        </p:txBody>
      </p:sp>
      <p:sp>
        <p:nvSpPr>
          <p:cNvPr id="81" name="Oval 17"/>
          <p:cNvSpPr>
            <a:spLocks noChangeAspect="1" noChangeArrowheads="1"/>
          </p:cNvSpPr>
          <p:nvPr/>
        </p:nvSpPr>
        <p:spPr bwMode="auto">
          <a:xfrm>
            <a:off x="5898663" y="3332494"/>
            <a:ext cx="231775" cy="231775"/>
          </a:xfrm>
          <a:prstGeom prst="ellipse">
            <a:avLst/>
          </a:prstGeom>
          <a:solidFill>
            <a:srgbClr val="C0C0C0"/>
          </a:solidFill>
          <a:ln w="9525">
            <a:solidFill>
              <a:srgbClr val="FF0000"/>
            </a:solidFill>
            <a:round/>
            <a:headEnd/>
            <a:tailEnd/>
          </a:ln>
        </p:spPr>
        <p:txBody>
          <a:bodyPr wrap="none" lIns="92075" tIns="46038" rIns="92075" bIns="46038"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400" b="1" i="0" kern="0" dirty="0">
                <a:solidFill>
                  <a:srgbClr val="FF0000"/>
                </a:solidFill>
                <a:cs typeface="Arial" charset="0"/>
              </a:rPr>
              <a:t>6</a:t>
            </a:r>
            <a:r>
              <a:rPr kumimoji="0" lang="en-US" sz="1400" b="1" i="0" u="none" strike="noStrike" kern="0" cap="none" spc="0" normalizeH="0" baseline="0" noProof="0" dirty="0" smtClean="0">
                <a:ln>
                  <a:noFill/>
                </a:ln>
                <a:solidFill>
                  <a:srgbClr val="FF0000"/>
                </a:solidFill>
                <a:effectLst/>
                <a:uLnTx/>
                <a:uFillTx/>
                <a:cs typeface="Arial" charset="0"/>
              </a:rPr>
              <a:t>'</a:t>
            </a:r>
          </a:p>
        </p:txBody>
      </p:sp>
      <p:cxnSp>
        <p:nvCxnSpPr>
          <p:cNvPr id="82" name="AutoShape 11"/>
          <p:cNvCxnSpPr>
            <a:cxnSpLocks noChangeShapeType="1"/>
            <a:endCxn id="80" idx="1"/>
          </p:cNvCxnSpPr>
          <p:nvPr/>
        </p:nvCxnSpPr>
        <p:spPr bwMode="auto">
          <a:xfrm>
            <a:off x="1738583" y="2408676"/>
            <a:ext cx="1693286" cy="937589"/>
          </a:xfrm>
          <a:prstGeom prst="straightConnector1">
            <a:avLst/>
          </a:prstGeom>
          <a:noFill/>
          <a:ln w="9525">
            <a:solidFill>
              <a:srgbClr val="FF0000"/>
            </a:solidFill>
            <a:round/>
            <a:headEnd/>
            <a:tailEnd type="triangle" w="sm" len="sm"/>
          </a:ln>
          <a:extLst>
            <a:ext uri="{909E8E84-426E-40DD-AFC4-6F175D3DCCD1}">
              <a14:hiddenFill xmlns:a14="http://schemas.microsoft.com/office/drawing/2010/main">
                <a:noFill/>
              </a14:hiddenFill>
            </a:ext>
          </a:extLst>
        </p:spPr>
      </p:cxnSp>
      <p:cxnSp>
        <p:nvCxnSpPr>
          <p:cNvPr id="83" name="AutoShape 22"/>
          <p:cNvCxnSpPr>
            <a:cxnSpLocks noChangeShapeType="1"/>
            <a:stCxn id="81" idx="6"/>
          </p:cNvCxnSpPr>
          <p:nvPr/>
        </p:nvCxnSpPr>
        <p:spPr bwMode="auto">
          <a:xfrm flipV="1">
            <a:off x="6130438" y="2554898"/>
            <a:ext cx="1654663" cy="893484"/>
          </a:xfrm>
          <a:prstGeom prst="straightConnector1">
            <a:avLst/>
          </a:prstGeom>
          <a:noFill/>
          <a:ln w="9525">
            <a:solidFill>
              <a:srgbClr val="FF0000"/>
            </a:solidFill>
            <a:round/>
            <a:headEnd/>
            <a:tailEnd type="triangle" w="sm" len="sm"/>
          </a:ln>
          <a:extLst>
            <a:ext uri="{909E8E84-426E-40DD-AFC4-6F175D3DCCD1}">
              <a14:hiddenFill xmlns:a14="http://schemas.microsoft.com/office/drawing/2010/main">
                <a:noFill/>
              </a14:hiddenFill>
            </a:ext>
          </a:extLst>
        </p:spPr>
      </p:cxnSp>
      <mc:AlternateContent xmlns:mc="http://schemas.openxmlformats.org/markup-compatibility/2006" xmlns:a14="http://schemas.microsoft.com/office/drawing/2010/main">
        <mc:Choice Requires="a14">
          <p:sp>
            <p:nvSpPr>
              <p:cNvPr id="84" name="Text Box 37"/>
              <p:cNvSpPr txBox="1">
                <a:spLocks noChangeArrowheads="1"/>
              </p:cNvSpPr>
              <p:nvPr/>
            </p:nvSpPr>
            <p:spPr bwMode="auto">
              <a:xfrm>
                <a:off x="2349940" y="2768654"/>
                <a:ext cx="346075" cy="276999"/>
              </a:xfrm>
              <a:prstGeom prst="rect">
                <a:avLst/>
              </a:prstGeom>
              <a:solidFill>
                <a:srgbClr val="C0C0C0"/>
              </a:solidFill>
              <a:ln w="9525">
                <a:solidFill>
                  <a:srgbClr val="FF0000"/>
                </a:solidFill>
                <a:miter lim="800000"/>
                <a:headEnd/>
                <a:tailEnd/>
              </a:ln>
              <a:extLst/>
            </p:spPr>
            <p:txBody>
              <a:bodyPr lIns="0" tIns="0" rIns="0" bIns="0">
                <a:spAutoFit/>
              </a:bodyPr>
              <a:lstStyle>
                <a:lvl1pPr>
                  <a:defRPr kumimoji="1">
                    <a:solidFill>
                      <a:schemeClr val="tx1"/>
                    </a:solidFill>
                    <a:latin typeface="Comic Sans MS" pitchFamily="66" charset="0"/>
                  </a:defRPr>
                </a:lvl1pPr>
                <a:lvl2pPr marL="742950" indent="-285750">
                  <a:defRPr kumimoji="1">
                    <a:solidFill>
                      <a:schemeClr val="tx1"/>
                    </a:solidFill>
                    <a:latin typeface="Comic Sans MS" pitchFamily="66" charset="0"/>
                  </a:defRPr>
                </a:lvl2pPr>
                <a:lvl3pPr marL="1143000" indent="-228600">
                  <a:defRPr kumimoji="1">
                    <a:solidFill>
                      <a:schemeClr val="tx1"/>
                    </a:solidFill>
                    <a:latin typeface="Comic Sans MS" pitchFamily="66" charset="0"/>
                  </a:defRPr>
                </a:lvl3pPr>
                <a:lvl4pPr marL="1600200" indent="-228600">
                  <a:defRPr kumimoji="1">
                    <a:solidFill>
                      <a:schemeClr val="tx1"/>
                    </a:solidFill>
                    <a:latin typeface="Comic Sans MS" pitchFamily="66" charset="0"/>
                  </a:defRPr>
                </a:lvl4pPr>
                <a:lvl5pPr marL="2057400" indent="-228600">
                  <a:defRPr kumimoji="1">
                    <a:solidFill>
                      <a:schemeClr val="tx1"/>
                    </a:solidFill>
                    <a:latin typeface="Comic Sans MS" pitchFamily="66" charset="0"/>
                  </a:defRPr>
                </a:lvl5pPr>
                <a:lvl6pPr marL="2514600" indent="-228600" eaLnBrk="0" fontAlgn="base" hangingPunct="0">
                  <a:spcBef>
                    <a:spcPct val="0"/>
                  </a:spcBef>
                  <a:spcAft>
                    <a:spcPct val="0"/>
                  </a:spcAft>
                  <a:defRPr kumimoji="1">
                    <a:solidFill>
                      <a:schemeClr val="tx1"/>
                    </a:solidFill>
                    <a:latin typeface="Comic Sans MS" pitchFamily="66" charset="0"/>
                  </a:defRPr>
                </a:lvl6pPr>
                <a:lvl7pPr marL="2971800" indent="-228600" eaLnBrk="0" fontAlgn="base" hangingPunct="0">
                  <a:spcBef>
                    <a:spcPct val="0"/>
                  </a:spcBef>
                  <a:spcAft>
                    <a:spcPct val="0"/>
                  </a:spcAft>
                  <a:defRPr kumimoji="1">
                    <a:solidFill>
                      <a:schemeClr val="tx1"/>
                    </a:solidFill>
                    <a:latin typeface="Comic Sans MS" pitchFamily="66" charset="0"/>
                  </a:defRPr>
                </a:lvl7pPr>
                <a:lvl8pPr marL="3429000" indent="-228600" eaLnBrk="0" fontAlgn="base" hangingPunct="0">
                  <a:spcBef>
                    <a:spcPct val="0"/>
                  </a:spcBef>
                  <a:spcAft>
                    <a:spcPct val="0"/>
                  </a:spcAft>
                  <a:defRPr kumimoji="1">
                    <a:solidFill>
                      <a:schemeClr val="tx1"/>
                    </a:solidFill>
                    <a:latin typeface="Comic Sans MS" pitchFamily="66" charset="0"/>
                  </a:defRPr>
                </a:lvl8pPr>
                <a:lvl9pPr marL="3886200" indent="-228600" eaLnBrk="0" fontAlgn="base" hangingPunct="0">
                  <a:spcBef>
                    <a:spcPct val="0"/>
                  </a:spcBef>
                  <a:spcAft>
                    <a:spcPct val="0"/>
                  </a:spcAft>
                  <a:defRPr kumimoji="1">
                    <a:solidFill>
                      <a:schemeClr val="tx1"/>
                    </a:solidFill>
                    <a:latin typeface="Comic Sans MS" pitchFamily="66" charset="0"/>
                  </a:defRPr>
                </a:lvl9pPr>
              </a:lstStyle>
              <a:p>
                <a:pPr marL="0" marR="0" lvl="0" indent="0" algn="ctr" defTabSz="914400" eaLnBrk="1" fontAlgn="auto" latinLnBrk="0" hangingPunct="1">
                  <a:lnSpc>
                    <a:spcPct val="100000"/>
                  </a:lnSpc>
                  <a:spcBef>
                    <a:spcPct val="5000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sz="1800" b="0" i="1" u="none" strike="noStrike" kern="0" cap="none" spc="0" normalizeH="0" baseline="0" noProof="0" dirty="0" smtClean="0">
                          <a:ln>
                            <a:noFill/>
                          </a:ln>
                          <a:solidFill>
                            <a:srgbClr val="000000"/>
                          </a:solidFill>
                          <a:effectLst/>
                          <a:uLnTx/>
                          <a:uFillTx/>
                          <a:latin typeface="Cambria Math"/>
                          <a:cs typeface="Arial" charset="0"/>
                        </a:rPr>
                        <m:t>𝑑</m:t>
                      </m:r>
                    </m:oMath>
                  </m:oMathPara>
                </a14:m>
                <a:endParaRPr kumimoji="1" lang="en-US" sz="1400" b="0" i="0" u="none" strike="noStrike" kern="0" cap="none" spc="0" normalizeH="0" baseline="0" noProof="0" dirty="0" smtClean="0">
                  <a:ln>
                    <a:noFill/>
                  </a:ln>
                  <a:solidFill>
                    <a:srgbClr val="000000"/>
                  </a:solidFill>
                  <a:effectLst/>
                  <a:uLnTx/>
                  <a:uFillTx/>
                  <a:latin typeface="Comic Sans MS" pitchFamily="66" charset="0"/>
                  <a:cs typeface="Arial" charset="0"/>
                </a:endParaRPr>
              </a:p>
            </p:txBody>
          </p:sp>
        </mc:Choice>
        <mc:Fallback xmlns="">
          <p:sp>
            <p:nvSpPr>
              <p:cNvPr id="84" name="Text Box 37"/>
              <p:cNvSpPr txBox="1">
                <a:spLocks noRot="1" noChangeAspect="1" noMove="1" noResize="1" noEditPoints="1" noAdjustHandles="1" noChangeArrowheads="1" noChangeShapeType="1" noTextEdit="1"/>
              </p:cNvSpPr>
              <p:nvPr/>
            </p:nvSpPr>
            <p:spPr bwMode="auto">
              <a:xfrm>
                <a:off x="2349940" y="2768654"/>
                <a:ext cx="346075" cy="276999"/>
              </a:xfrm>
              <a:prstGeom prst="rect">
                <a:avLst/>
              </a:prstGeom>
              <a:blipFill rotWithShape="1">
                <a:blip r:embed="rId7"/>
                <a:stretch>
                  <a:fillRect l="-1695" b="-6250"/>
                </a:stretch>
              </a:blipFill>
              <a:ln w="9525">
                <a:solidFill>
                  <a:srgbClr val="FF0000"/>
                </a:solidFill>
                <a:miter lim="800000"/>
                <a:headEnd/>
                <a:tailEnd/>
              </a:ln>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5" name="Text Box 38"/>
              <p:cNvSpPr txBox="1">
                <a:spLocks noChangeArrowheads="1"/>
              </p:cNvSpPr>
              <p:nvPr/>
            </p:nvSpPr>
            <p:spPr bwMode="auto">
              <a:xfrm>
                <a:off x="7066283" y="2823202"/>
                <a:ext cx="346075" cy="276999"/>
              </a:xfrm>
              <a:prstGeom prst="rect">
                <a:avLst/>
              </a:prstGeom>
              <a:solidFill>
                <a:srgbClr val="C0C0C0"/>
              </a:solidFill>
              <a:ln w="9525">
                <a:solidFill>
                  <a:srgbClr val="FF0000"/>
                </a:solidFill>
                <a:miter lim="800000"/>
                <a:headEnd/>
                <a:tailEnd/>
              </a:ln>
              <a:extLst/>
            </p:spPr>
            <p:txBody>
              <a:bodyPr lIns="0" tIns="0" rIns="0" bIns="0">
                <a:spAutoFit/>
              </a:bodyPr>
              <a:lstStyle>
                <a:lvl1pPr>
                  <a:defRPr kumimoji="1">
                    <a:solidFill>
                      <a:schemeClr val="tx1"/>
                    </a:solidFill>
                    <a:latin typeface="Comic Sans MS" pitchFamily="66" charset="0"/>
                  </a:defRPr>
                </a:lvl1pPr>
                <a:lvl2pPr marL="742950" indent="-285750">
                  <a:defRPr kumimoji="1">
                    <a:solidFill>
                      <a:schemeClr val="tx1"/>
                    </a:solidFill>
                    <a:latin typeface="Comic Sans MS" pitchFamily="66" charset="0"/>
                  </a:defRPr>
                </a:lvl2pPr>
                <a:lvl3pPr marL="1143000" indent="-228600">
                  <a:defRPr kumimoji="1">
                    <a:solidFill>
                      <a:schemeClr val="tx1"/>
                    </a:solidFill>
                    <a:latin typeface="Comic Sans MS" pitchFamily="66" charset="0"/>
                  </a:defRPr>
                </a:lvl3pPr>
                <a:lvl4pPr marL="1600200" indent="-228600">
                  <a:defRPr kumimoji="1">
                    <a:solidFill>
                      <a:schemeClr val="tx1"/>
                    </a:solidFill>
                    <a:latin typeface="Comic Sans MS" pitchFamily="66" charset="0"/>
                  </a:defRPr>
                </a:lvl4pPr>
                <a:lvl5pPr marL="2057400" indent="-228600">
                  <a:defRPr kumimoji="1">
                    <a:solidFill>
                      <a:schemeClr val="tx1"/>
                    </a:solidFill>
                    <a:latin typeface="Comic Sans MS" pitchFamily="66" charset="0"/>
                  </a:defRPr>
                </a:lvl5pPr>
                <a:lvl6pPr marL="2514600" indent="-228600" eaLnBrk="0" fontAlgn="base" hangingPunct="0">
                  <a:spcBef>
                    <a:spcPct val="0"/>
                  </a:spcBef>
                  <a:spcAft>
                    <a:spcPct val="0"/>
                  </a:spcAft>
                  <a:defRPr kumimoji="1">
                    <a:solidFill>
                      <a:schemeClr val="tx1"/>
                    </a:solidFill>
                    <a:latin typeface="Comic Sans MS" pitchFamily="66" charset="0"/>
                  </a:defRPr>
                </a:lvl6pPr>
                <a:lvl7pPr marL="2971800" indent="-228600" eaLnBrk="0" fontAlgn="base" hangingPunct="0">
                  <a:spcBef>
                    <a:spcPct val="0"/>
                  </a:spcBef>
                  <a:spcAft>
                    <a:spcPct val="0"/>
                  </a:spcAft>
                  <a:defRPr kumimoji="1">
                    <a:solidFill>
                      <a:schemeClr val="tx1"/>
                    </a:solidFill>
                    <a:latin typeface="Comic Sans MS" pitchFamily="66" charset="0"/>
                  </a:defRPr>
                </a:lvl7pPr>
                <a:lvl8pPr marL="3429000" indent="-228600" eaLnBrk="0" fontAlgn="base" hangingPunct="0">
                  <a:spcBef>
                    <a:spcPct val="0"/>
                  </a:spcBef>
                  <a:spcAft>
                    <a:spcPct val="0"/>
                  </a:spcAft>
                  <a:defRPr kumimoji="1">
                    <a:solidFill>
                      <a:schemeClr val="tx1"/>
                    </a:solidFill>
                    <a:latin typeface="Comic Sans MS" pitchFamily="66" charset="0"/>
                  </a:defRPr>
                </a:lvl8pPr>
                <a:lvl9pPr marL="3886200" indent="-228600" eaLnBrk="0" fontAlgn="base" hangingPunct="0">
                  <a:spcBef>
                    <a:spcPct val="0"/>
                  </a:spcBef>
                  <a:spcAft>
                    <a:spcPct val="0"/>
                  </a:spcAft>
                  <a:defRPr kumimoji="1">
                    <a:solidFill>
                      <a:schemeClr val="tx1"/>
                    </a:solidFill>
                    <a:latin typeface="Comic Sans MS" pitchFamily="66" charset="0"/>
                  </a:defRPr>
                </a:lvl9pPr>
              </a:lstStyle>
              <a:p>
                <a:pPr marL="0" marR="0" lvl="0" indent="0" algn="ctr" defTabSz="914400" eaLnBrk="1" fontAlgn="auto" latinLnBrk="0" hangingPunct="1">
                  <a:lnSpc>
                    <a:spcPct val="100000"/>
                  </a:lnSpc>
                  <a:spcBef>
                    <a:spcPct val="5000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sz="1800" b="0" i="1" u="none" strike="noStrike" kern="0" cap="none" spc="0" normalizeH="0" baseline="0" noProof="0" dirty="0" smtClean="0">
                          <a:ln>
                            <a:noFill/>
                          </a:ln>
                          <a:solidFill>
                            <a:srgbClr val="000000"/>
                          </a:solidFill>
                          <a:effectLst/>
                          <a:uLnTx/>
                          <a:uFillTx/>
                          <a:latin typeface="Cambria Math"/>
                          <a:cs typeface="Arial" charset="0"/>
                        </a:rPr>
                        <m:t>𝑑</m:t>
                      </m:r>
                    </m:oMath>
                  </m:oMathPara>
                </a14:m>
                <a:endParaRPr kumimoji="1" lang="en-US" sz="1400" b="0" i="0" u="none" strike="noStrike" kern="0" cap="none" spc="0" normalizeH="0" baseline="0" noProof="0" dirty="0" smtClean="0">
                  <a:ln>
                    <a:noFill/>
                  </a:ln>
                  <a:solidFill>
                    <a:srgbClr val="000000"/>
                  </a:solidFill>
                  <a:effectLst/>
                  <a:uLnTx/>
                  <a:uFillTx/>
                  <a:latin typeface="Comic Sans MS" pitchFamily="66" charset="0"/>
                  <a:cs typeface="Arial" charset="0"/>
                </a:endParaRPr>
              </a:p>
            </p:txBody>
          </p:sp>
        </mc:Choice>
        <mc:Fallback xmlns="">
          <p:sp>
            <p:nvSpPr>
              <p:cNvPr id="85" name="Text Box 38"/>
              <p:cNvSpPr txBox="1">
                <a:spLocks noRot="1" noChangeAspect="1" noMove="1" noResize="1" noEditPoints="1" noAdjustHandles="1" noChangeArrowheads="1" noChangeShapeType="1" noTextEdit="1"/>
              </p:cNvSpPr>
              <p:nvPr/>
            </p:nvSpPr>
            <p:spPr bwMode="auto">
              <a:xfrm>
                <a:off x="7066283" y="2823202"/>
                <a:ext cx="346075" cy="276999"/>
              </a:xfrm>
              <a:prstGeom prst="rect">
                <a:avLst/>
              </a:prstGeom>
              <a:blipFill rotWithShape="1">
                <a:blip r:embed="rId8"/>
                <a:stretch>
                  <a:fillRect l="-1695" b="-6250"/>
                </a:stretch>
              </a:blipFill>
              <a:ln w="9525">
                <a:solidFill>
                  <a:srgbClr val="FF0000"/>
                </a:solidFill>
                <a:miter lim="800000"/>
                <a:headEnd/>
                <a:tailEnd/>
              </a:ln>
              <a:extLst/>
            </p:spPr>
            <p:txBody>
              <a:bodyPr/>
              <a:lstStyle/>
              <a:p>
                <a:r>
                  <a:rPr lang="en-US">
                    <a:noFill/>
                  </a:rPr>
                  <a:t> </a:t>
                </a:r>
              </a:p>
            </p:txBody>
          </p:sp>
        </mc:Fallback>
      </mc:AlternateContent>
      <p:cxnSp>
        <p:nvCxnSpPr>
          <p:cNvPr id="89" name="AutoShape 28"/>
          <p:cNvCxnSpPr>
            <a:cxnSpLocks noChangeAspect="1" noChangeShapeType="1"/>
            <a:stCxn id="63" idx="5"/>
          </p:cNvCxnSpPr>
          <p:nvPr/>
        </p:nvCxnSpPr>
        <p:spPr bwMode="auto">
          <a:xfrm>
            <a:off x="3601200" y="2111883"/>
            <a:ext cx="2305234" cy="1289304"/>
          </a:xfrm>
          <a:prstGeom prst="straightConnector1">
            <a:avLst/>
          </a:prstGeom>
          <a:noFill/>
          <a:ln w="9525">
            <a:solidFill>
              <a:srgbClr val="FF0000"/>
            </a:solidFill>
            <a:round/>
            <a:headEnd/>
            <a:tailEnd type="triangle" w="sm" len="sm"/>
          </a:ln>
          <a:extLst>
            <a:ext uri="{909E8E84-426E-40DD-AFC4-6F175D3DCCD1}">
              <a14:hiddenFill xmlns:a14="http://schemas.microsoft.com/office/drawing/2010/main">
                <a:noFill/>
              </a14:hiddenFill>
            </a:ext>
          </a:extLst>
        </p:spPr>
      </p:cxnSp>
      <p:cxnSp>
        <p:nvCxnSpPr>
          <p:cNvPr id="90" name="AutoShape 30"/>
          <p:cNvCxnSpPr>
            <a:cxnSpLocks noChangeAspect="1" noChangeShapeType="1"/>
          </p:cNvCxnSpPr>
          <p:nvPr/>
        </p:nvCxnSpPr>
        <p:spPr bwMode="auto">
          <a:xfrm>
            <a:off x="3624024" y="3120710"/>
            <a:ext cx="2286135" cy="338328"/>
          </a:xfrm>
          <a:prstGeom prst="straightConnector1">
            <a:avLst/>
          </a:prstGeom>
          <a:noFill/>
          <a:ln w="9525">
            <a:solidFill>
              <a:srgbClr val="FF0000"/>
            </a:solidFill>
            <a:round/>
            <a:headEnd/>
            <a:tailEnd type="triangle" w="sm" len="sm"/>
          </a:ln>
          <a:extLst>
            <a:ext uri="{909E8E84-426E-40DD-AFC4-6F175D3DCCD1}">
              <a14:hiddenFill xmlns:a14="http://schemas.microsoft.com/office/drawing/2010/main">
                <a:noFill/>
              </a14:hiddenFill>
            </a:ext>
          </a:extLst>
        </p:spPr>
      </p:cxnSp>
      <p:cxnSp>
        <p:nvCxnSpPr>
          <p:cNvPr id="93" name="AutoShape 28"/>
          <p:cNvCxnSpPr>
            <a:cxnSpLocks noChangeShapeType="1"/>
            <a:stCxn id="46" idx="5"/>
            <a:endCxn id="81" idx="1"/>
          </p:cNvCxnSpPr>
          <p:nvPr/>
        </p:nvCxnSpPr>
        <p:spPr bwMode="auto">
          <a:xfrm>
            <a:off x="3601200" y="1724121"/>
            <a:ext cx="2331406" cy="1642316"/>
          </a:xfrm>
          <a:prstGeom prst="straightConnector1">
            <a:avLst/>
          </a:prstGeom>
          <a:noFill/>
          <a:ln w="9525">
            <a:solidFill>
              <a:srgbClr val="FF0000"/>
            </a:solidFill>
            <a:round/>
            <a:headEnd/>
            <a:tailEnd type="triangle" w="sm" len="sm"/>
          </a:ln>
          <a:extLst>
            <a:ext uri="{909E8E84-426E-40DD-AFC4-6F175D3DCCD1}">
              <a14:hiddenFill xmlns:a14="http://schemas.microsoft.com/office/drawing/2010/main">
                <a:noFill/>
              </a14:hiddenFill>
            </a:ext>
          </a:extLst>
        </p:spPr>
      </p:cxnSp>
      <p:cxnSp>
        <p:nvCxnSpPr>
          <p:cNvPr id="94" name="AutoShape 30"/>
          <p:cNvCxnSpPr>
            <a:cxnSpLocks noChangeShapeType="1"/>
          </p:cNvCxnSpPr>
          <p:nvPr/>
        </p:nvCxnSpPr>
        <p:spPr bwMode="auto">
          <a:xfrm>
            <a:off x="3624024" y="2773196"/>
            <a:ext cx="2272557" cy="685842"/>
          </a:xfrm>
          <a:prstGeom prst="straightConnector1">
            <a:avLst/>
          </a:prstGeom>
          <a:noFill/>
          <a:ln w="9525">
            <a:solidFill>
              <a:srgbClr val="FF0000"/>
            </a:solidFill>
            <a:round/>
            <a:headEnd/>
            <a:tailEnd type="triangle" w="sm" len="sm"/>
          </a:ln>
          <a:extLst>
            <a:ext uri="{909E8E84-426E-40DD-AFC4-6F175D3DCCD1}">
              <a14:hiddenFill xmlns:a14="http://schemas.microsoft.com/office/drawing/2010/main">
                <a:noFill/>
              </a14:hiddenFill>
            </a:ext>
          </a:extLst>
        </p:spPr>
      </p:cxnSp>
      <p:cxnSp>
        <p:nvCxnSpPr>
          <p:cNvPr id="96" name="AutoShape 28"/>
          <p:cNvCxnSpPr>
            <a:cxnSpLocks noChangeShapeType="1"/>
            <a:endCxn id="81" idx="2"/>
          </p:cNvCxnSpPr>
          <p:nvPr/>
        </p:nvCxnSpPr>
        <p:spPr bwMode="auto">
          <a:xfrm>
            <a:off x="3642099" y="2447024"/>
            <a:ext cx="2256564" cy="1001358"/>
          </a:xfrm>
          <a:prstGeom prst="straightConnector1">
            <a:avLst/>
          </a:prstGeom>
          <a:noFill/>
          <a:ln w="9525">
            <a:solidFill>
              <a:srgbClr val="FF0000"/>
            </a:solidFill>
            <a:round/>
            <a:headEnd/>
            <a:tailEnd type="triangle" w="sm" len="sm"/>
          </a:ln>
          <a:extLst>
            <a:ext uri="{909E8E84-426E-40DD-AFC4-6F175D3DCCD1}">
              <a14:hiddenFill xmlns:a14="http://schemas.microsoft.com/office/drawing/2010/main">
                <a:noFill/>
              </a14:hiddenFill>
            </a:ext>
          </a:extLst>
        </p:spPr>
      </p:cxnSp>
      <p:cxnSp>
        <p:nvCxnSpPr>
          <p:cNvPr id="97" name="AutoShape 28"/>
          <p:cNvCxnSpPr>
            <a:cxnSpLocks noChangeAspect="1" noChangeShapeType="1"/>
          </p:cNvCxnSpPr>
          <p:nvPr/>
        </p:nvCxnSpPr>
        <p:spPr bwMode="auto">
          <a:xfrm flipV="1">
            <a:off x="3572052" y="2076011"/>
            <a:ext cx="2305234" cy="1289304"/>
          </a:xfrm>
          <a:prstGeom prst="straightConnector1">
            <a:avLst/>
          </a:prstGeom>
          <a:noFill/>
          <a:ln w="9525">
            <a:solidFill>
              <a:srgbClr val="FF0000"/>
            </a:solidFill>
            <a:round/>
            <a:headEnd/>
            <a:tailEnd type="triangle" w="sm" len="sm"/>
          </a:ln>
          <a:extLst>
            <a:ext uri="{909E8E84-426E-40DD-AFC4-6F175D3DCCD1}">
              <a14:hiddenFill xmlns:a14="http://schemas.microsoft.com/office/drawing/2010/main">
                <a:noFill/>
              </a14:hiddenFill>
            </a:ext>
          </a:extLst>
        </p:spPr>
      </p:cxnSp>
      <p:cxnSp>
        <p:nvCxnSpPr>
          <p:cNvPr id="98" name="AutoShape 30"/>
          <p:cNvCxnSpPr>
            <a:cxnSpLocks noChangeAspect="1" noChangeShapeType="1"/>
          </p:cNvCxnSpPr>
          <p:nvPr/>
        </p:nvCxnSpPr>
        <p:spPr bwMode="auto">
          <a:xfrm flipV="1">
            <a:off x="3594876" y="3084838"/>
            <a:ext cx="2286135" cy="338328"/>
          </a:xfrm>
          <a:prstGeom prst="straightConnector1">
            <a:avLst/>
          </a:prstGeom>
          <a:noFill/>
          <a:ln w="9525">
            <a:solidFill>
              <a:srgbClr val="FF0000"/>
            </a:solidFill>
            <a:round/>
            <a:headEnd/>
            <a:tailEnd type="triangle" w="sm" len="sm"/>
          </a:ln>
          <a:extLst>
            <a:ext uri="{909E8E84-426E-40DD-AFC4-6F175D3DCCD1}">
              <a14:hiddenFill xmlns:a14="http://schemas.microsoft.com/office/drawing/2010/main">
                <a:noFill/>
              </a14:hiddenFill>
            </a:ext>
          </a:extLst>
        </p:spPr>
      </p:cxnSp>
      <p:cxnSp>
        <p:nvCxnSpPr>
          <p:cNvPr id="99" name="AutoShape 28"/>
          <p:cNvCxnSpPr>
            <a:cxnSpLocks noChangeShapeType="1"/>
          </p:cNvCxnSpPr>
          <p:nvPr/>
        </p:nvCxnSpPr>
        <p:spPr bwMode="auto">
          <a:xfrm flipV="1">
            <a:off x="3572052" y="1688249"/>
            <a:ext cx="2331406" cy="1642316"/>
          </a:xfrm>
          <a:prstGeom prst="straightConnector1">
            <a:avLst/>
          </a:prstGeom>
          <a:noFill/>
          <a:ln w="9525">
            <a:solidFill>
              <a:srgbClr val="FF0000"/>
            </a:solidFill>
            <a:round/>
            <a:headEnd/>
            <a:tailEnd type="triangle" w="sm" len="sm"/>
          </a:ln>
          <a:extLst>
            <a:ext uri="{909E8E84-426E-40DD-AFC4-6F175D3DCCD1}">
              <a14:hiddenFill xmlns:a14="http://schemas.microsoft.com/office/drawing/2010/main">
                <a:noFill/>
              </a14:hiddenFill>
            </a:ext>
          </a:extLst>
        </p:spPr>
      </p:cxnSp>
      <p:cxnSp>
        <p:nvCxnSpPr>
          <p:cNvPr id="100" name="AutoShape 30"/>
          <p:cNvCxnSpPr>
            <a:cxnSpLocks noChangeShapeType="1"/>
          </p:cNvCxnSpPr>
          <p:nvPr/>
        </p:nvCxnSpPr>
        <p:spPr bwMode="auto">
          <a:xfrm flipV="1">
            <a:off x="3594876" y="2737324"/>
            <a:ext cx="2272557" cy="685842"/>
          </a:xfrm>
          <a:prstGeom prst="straightConnector1">
            <a:avLst/>
          </a:prstGeom>
          <a:noFill/>
          <a:ln w="9525">
            <a:solidFill>
              <a:srgbClr val="FF0000"/>
            </a:solidFill>
            <a:round/>
            <a:headEnd/>
            <a:tailEnd type="triangle" w="sm" len="sm"/>
          </a:ln>
          <a:extLst>
            <a:ext uri="{909E8E84-426E-40DD-AFC4-6F175D3DCCD1}">
              <a14:hiddenFill xmlns:a14="http://schemas.microsoft.com/office/drawing/2010/main">
                <a:noFill/>
              </a14:hiddenFill>
            </a:ext>
          </a:extLst>
        </p:spPr>
      </p:cxnSp>
      <p:cxnSp>
        <p:nvCxnSpPr>
          <p:cNvPr id="101" name="AutoShape 28"/>
          <p:cNvCxnSpPr>
            <a:cxnSpLocks noChangeShapeType="1"/>
          </p:cNvCxnSpPr>
          <p:nvPr/>
        </p:nvCxnSpPr>
        <p:spPr bwMode="auto">
          <a:xfrm flipV="1">
            <a:off x="3612951" y="2411152"/>
            <a:ext cx="2256564" cy="1001358"/>
          </a:xfrm>
          <a:prstGeom prst="straightConnector1">
            <a:avLst/>
          </a:prstGeom>
          <a:noFill/>
          <a:ln w="9525">
            <a:solidFill>
              <a:srgbClr val="FF0000"/>
            </a:solidFill>
            <a:round/>
            <a:headEnd/>
            <a:tailEnd type="triangle" w="sm" len="sm"/>
          </a:ln>
          <a:extLst>
            <a:ext uri="{909E8E84-426E-40DD-AFC4-6F175D3DCCD1}">
              <a14:hiddenFill xmlns:a14="http://schemas.microsoft.com/office/drawing/2010/main">
                <a:noFill/>
              </a14:hiddenFill>
            </a:ext>
          </a:extLst>
        </p:spPr>
      </p:cxnSp>
      <p:sp>
        <p:nvSpPr>
          <p:cNvPr id="80" name="Oval 8"/>
          <p:cNvSpPr>
            <a:spLocks noChangeAspect="1" noChangeArrowheads="1"/>
          </p:cNvSpPr>
          <p:nvPr/>
        </p:nvSpPr>
        <p:spPr bwMode="auto">
          <a:xfrm>
            <a:off x="3397694" y="3312322"/>
            <a:ext cx="233362" cy="231775"/>
          </a:xfrm>
          <a:prstGeom prst="ellipse">
            <a:avLst/>
          </a:prstGeom>
          <a:solidFill>
            <a:srgbClr val="C0C0C0"/>
          </a:solidFill>
          <a:ln w="9525">
            <a:solidFill>
              <a:srgbClr val="FF0000"/>
            </a:solidFill>
            <a:round/>
            <a:headEnd/>
            <a:tailEnd/>
          </a:ln>
        </p:spPr>
        <p:txBody>
          <a:bodyPr wrap="none" lIns="92075" tIns="46038" rIns="92075" bIns="46038"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smtClean="0">
                <a:ln>
                  <a:noFill/>
                </a:ln>
                <a:solidFill>
                  <a:srgbClr val="FF0000"/>
                </a:solidFill>
                <a:effectLst/>
                <a:uLnTx/>
                <a:uFillTx/>
                <a:cs typeface="Arial" charset="0"/>
              </a:rPr>
              <a:t>6</a:t>
            </a:r>
          </a:p>
        </p:txBody>
      </p:sp>
      <p:sp>
        <p:nvSpPr>
          <p:cNvPr id="103" name="Freeform 102"/>
          <p:cNvSpPr/>
          <p:nvPr/>
        </p:nvSpPr>
        <p:spPr bwMode="auto">
          <a:xfrm>
            <a:off x="2869375" y="1578077"/>
            <a:ext cx="3991851" cy="1399226"/>
          </a:xfrm>
          <a:custGeom>
            <a:avLst/>
            <a:gdLst>
              <a:gd name="connsiteX0" fmla="*/ 272031 w 3991851"/>
              <a:gd name="connsiteY0" fmla="*/ 0 h 1399226"/>
              <a:gd name="connsiteX1" fmla="*/ 419515 w 3991851"/>
              <a:gd name="connsiteY1" fmla="*/ 309717 h 1399226"/>
              <a:gd name="connsiteX2" fmla="*/ 3413438 w 3991851"/>
              <a:gd name="connsiteY2" fmla="*/ 265471 h 1399226"/>
              <a:gd name="connsiteX3" fmla="*/ 3708406 w 3991851"/>
              <a:gd name="connsiteY3" fmla="*/ 943897 h 1399226"/>
              <a:gd name="connsiteX4" fmla="*/ 242535 w 3991851"/>
              <a:gd name="connsiteY4" fmla="*/ 958646 h 1399226"/>
              <a:gd name="connsiteX5" fmla="*/ 670238 w 3991851"/>
              <a:gd name="connsiteY5" fmla="*/ 1371600 h 1399226"/>
              <a:gd name="connsiteX6" fmla="*/ 3708406 w 3991851"/>
              <a:gd name="connsiteY6" fmla="*/ 1327355 h 13992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91851" h="1399226">
                <a:moveTo>
                  <a:pt x="272031" y="0"/>
                </a:moveTo>
                <a:cubicBezTo>
                  <a:pt x="83989" y="132736"/>
                  <a:pt x="-104053" y="265472"/>
                  <a:pt x="419515" y="309717"/>
                </a:cubicBezTo>
                <a:cubicBezTo>
                  <a:pt x="943083" y="353962"/>
                  <a:pt x="2865290" y="159774"/>
                  <a:pt x="3413438" y="265471"/>
                </a:cubicBezTo>
                <a:cubicBezTo>
                  <a:pt x="3961586" y="371168"/>
                  <a:pt x="4236890" y="828368"/>
                  <a:pt x="3708406" y="943897"/>
                </a:cubicBezTo>
                <a:cubicBezTo>
                  <a:pt x="3179922" y="1059426"/>
                  <a:pt x="748896" y="887362"/>
                  <a:pt x="242535" y="958646"/>
                </a:cubicBezTo>
                <a:cubicBezTo>
                  <a:pt x="-263826" y="1029930"/>
                  <a:pt x="92593" y="1310148"/>
                  <a:pt x="670238" y="1371600"/>
                </a:cubicBezTo>
                <a:cubicBezTo>
                  <a:pt x="1247883" y="1433052"/>
                  <a:pt x="2478144" y="1380203"/>
                  <a:pt x="3708406" y="1327355"/>
                </a:cubicBezTo>
              </a:path>
            </a:pathLst>
          </a:custGeom>
          <a:noFill/>
          <a:ln w="38100" cap="flat" cmpd="sng" algn="ctr">
            <a:solidFill>
              <a:srgbClr val="00B050"/>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1" u="none" strike="noStrike" cap="none" normalizeH="0" baseline="0" smtClean="0">
              <a:ln>
                <a:noFill/>
              </a:ln>
              <a:solidFill>
                <a:schemeClr val="tx1"/>
              </a:solidFill>
              <a:effectLst/>
              <a:latin typeface="Times New Roman" pitchFamily="18" charset="0"/>
            </a:endParaRPr>
          </a:p>
        </p:txBody>
      </p:sp>
      <p:sp>
        <p:nvSpPr>
          <p:cNvPr id="104" name="Freeform 103"/>
          <p:cNvSpPr/>
          <p:nvPr/>
        </p:nvSpPr>
        <p:spPr bwMode="auto">
          <a:xfrm>
            <a:off x="2679869" y="2892885"/>
            <a:ext cx="4213008" cy="768950"/>
          </a:xfrm>
          <a:custGeom>
            <a:avLst/>
            <a:gdLst>
              <a:gd name="connsiteX0" fmla="*/ 3885364 w 4213008"/>
              <a:gd name="connsiteY0" fmla="*/ 0 h 815684"/>
              <a:gd name="connsiteX1" fmla="*/ 4195080 w 4213008"/>
              <a:gd name="connsiteY1" fmla="*/ 516193 h 815684"/>
              <a:gd name="connsiteX2" fmla="*/ 3413416 w 4213008"/>
              <a:gd name="connsiteY2" fmla="*/ 811161 h 815684"/>
              <a:gd name="connsiteX3" fmla="*/ 537480 w 4213008"/>
              <a:gd name="connsiteY3" fmla="*/ 294967 h 815684"/>
              <a:gd name="connsiteX4" fmla="*/ 6538 w 4213008"/>
              <a:gd name="connsiteY4" fmla="*/ 353961 h 8156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13008" h="815684">
                <a:moveTo>
                  <a:pt x="3885364" y="0"/>
                </a:moveTo>
                <a:cubicBezTo>
                  <a:pt x="4079551" y="190499"/>
                  <a:pt x="4273738" y="380999"/>
                  <a:pt x="4195080" y="516193"/>
                </a:cubicBezTo>
                <a:cubicBezTo>
                  <a:pt x="4116422" y="651387"/>
                  <a:pt x="4023016" y="848032"/>
                  <a:pt x="3413416" y="811161"/>
                </a:cubicBezTo>
                <a:cubicBezTo>
                  <a:pt x="2803816" y="774290"/>
                  <a:pt x="1105293" y="371167"/>
                  <a:pt x="537480" y="294967"/>
                </a:cubicBezTo>
                <a:cubicBezTo>
                  <a:pt x="-30333" y="218767"/>
                  <a:pt x="-11898" y="286364"/>
                  <a:pt x="6538" y="353961"/>
                </a:cubicBezTo>
              </a:path>
            </a:pathLst>
          </a:custGeom>
          <a:noFill/>
          <a:ln w="38100" cap="flat" cmpd="sng" algn="ctr">
            <a:solidFill>
              <a:srgbClr val="3333CC"/>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1" u="none" strike="noStrike" cap="none" normalizeH="0" baseline="0" smtClean="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828884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9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9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01"/>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9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94"/>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96"/>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89"/>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9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03"/>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animBg="1"/>
      <p:bldP spid="84" grpId="0" animBg="1"/>
      <p:bldP spid="85" grpId="0" animBg="1"/>
      <p:bldP spid="80" grpId="0" animBg="1"/>
      <p:bldP spid="103" grpId="0" animBg="1"/>
      <p:bldP spid="10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 name="Content Placeholder 2"/>
              <p:cNvSpPr>
                <a:spLocks noGrp="1"/>
              </p:cNvSpPr>
              <p:nvPr>
                <p:ph idx="1"/>
              </p:nvPr>
            </p:nvSpPr>
            <p:spPr>
              <a:xfrm>
                <a:off x="533400" y="1020168"/>
                <a:ext cx="8382000" cy="5257800"/>
              </a:xfrm>
            </p:spPr>
            <p:txBody>
              <a:bodyPr/>
              <a:lstStyle/>
              <a:p>
                <a:pPr marL="0" indent="0">
                  <a:buNone/>
                </a:pPr>
                <a:r>
                  <a:rPr lang="en-US" sz="2300" dirty="0" smtClean="0"/>
                  <a:t>For a graph G=([n], E), define </a:t>
                </a:r>
                <a:r>
                  <a:rPr lang="en-US" sz="2300" b="1" dirty="0" smtClean="0">
                    <a:solidFill>
                      <a:srgbClr val="FF0000"/>
                    </a:solidFill>
                  </a:rPr>
                  <a:t>LP </a:t>
                </a:r>
                <a:r>
                  <a:rPr lang="en-US" sz="2300" dirty="0" smtClean="0"/>
                  <a:t>with variables </a:t>
                </a:r>
                <a14:m>
                  <m:oMath xmlns:m="http://schemas.openxmlformats.org/officeDocument/2006/math">
                    <m:sSub>
                      <m:sSubPr>
                        <m:ctrlPr>
                          <a:rPr lang="en-US" sz="2300" b="0" i="1" smtClean="0">
                            <a:latin typeface="Cambria Math" panose="02040503050406030204" pitchFamily="18" charset="0"/>
                          </a:rPr>
                        </m:ctrlPr>
                      </m:sSubPr>
                      <m:e>
                        <m:r>
                          <a:rPr lang="en-US" sz="2300" b="0" i="1" smtClean="0">
                            <a:latin typeface="Cambria Math"/>
                          </a:rPr>
                          <m:t>𝑥</m:t>
                        </m:r>
                      </m:e>
                      <m:sub>
                        <m:r>
                          <a:rPr lang="en-US" sz="2300" b="0" i="1" smtClean="0">
                            <a:latin typeface="Cambria Math"/>
                          </a:rPr>
                          <m:t>𝑇</m:t>
                        </m:r>
                      </m:sub>
                    </m:sSub>
                  </m:oMath>
                </a14:m>
                <a:r>
                  <a:rPr lang="en-US" sz="2300" dirty="0" smtClean="0"/>
                  <a:t> for all triangles </a:t>
                </a:r>
                <a14:m>
                  <m:oMath xmlns:m="http://schemas.openxmlformats.org/officeDocument/2006/math">
                    <m:r>
                      <a:rPr lang="en-US" sz="2300" i="1" dirty="0" smtClean="0">
                        <a:latin typeface="Cambria Math"/>
                      </a:rPr>
                      <m:t>𝑇</m:t>
                    </m:r>
                  </m:oMath>
                </a14:m>
                <a:r>
                  <a:rPr lang="en-US" sz="2300" dirty="0" smtClean="0"/>
                  <a:t>:</a:t>
                </a:r>
              </a:p>
              <a:p>
                <a:pPr marL="0" indent="0">
                  <a:buNone/>
                </a:pPr>
                <a:endParaRPr lang="en-US" dirty="0"/>
              </a:p>
              <a:p>
                <a:pPr marL="0" indent="0">
                  <a:lnSpc>
                    <a:spcPct val="150000"/>
                  </a:lnSpc>
                  <a:buNone/>
                </a:pPr>
                <a:endParaRPr lang="en-US" dirty="0" smtClean="0"/>
              </a:p>
              <a:p>
                <a:pPr marL="0" indent="0">
                  <a:buNone/>
                </a:pPr>
                <a:endParaRPr lang="en-US" dirty="0" smtClean="0"/>
              </a:p>
              <a:p>
                <a:pPr marL="0" indent="0">
                  <a:buNone/>
                </a:pPr>
                <a:endParaRPr lang="en-US" dirty="0" smtClean="0"/>
              </a:p>
              <a:p>
                <a:pPr marL="0" indent="0">
                  <a:lnSpc>
                    <a:spcPct val="200000"/>
                  </a:lnSpc>
                  <a:buNone/>
                </a:pPr>
                <a14:m>
                  <m:oMath xmlns:m="http://schemas.openxmlformats.org/officeDocument/2006/math">
                    <m:sSub>
                      <m:sSubPr>
                        <m:ctrlPr>
                          <a:rPr lang="en-US" b="1" i="1" dirty="0" smtClean="0">
                            <a:solidFill>
                              <a:srgbClr val="FF0000"/>
                            </a:solidFill>
                            <a:latin typeface="Cambria Math" panose="02040503050406030204" pitchFamily="18" charset="0"/>
                          </a:rPr>
                        </m:ctrlPr>
                      </m:sSubPr>
                      <m:e>
                        <m:r>
                          <a:rPr lang="en-US" b="1" i="1" dirty="0" smtClean="0">
                            <a:solidFill>
                              <a:srgbClr val="FF0000"/>
                            </a:solidFill>
                            <a:latin typeface="Cambria Math"/>
                          </a:rPr>
                          <m:t>𝒗</m:t>
                        </m:r>
                      </m:e>
                      <m:sub>
                        <m:r>
                          <a:rPr lang="en-US" b="1" i="0" dirty="0" smtClean="0">
                            <a:solidFill>
                              <a:srgbClr val="FF0000"/>
                            </a:solidFill>
                            <a:latin typeface="Cambria Math"/>
                          </a:rPr>
                          <m:t>𝐋𝐏</m:t>
                        </m:r>
                      </m:sub>
                    </m:sSub>
                  </m:oMath>
                </a14:m>
                <a:r>
                  <a:rPr lang="en-US" b="1" dirty="0" smtClean="0">
                    <a:solidFill>
                      <a:srgbClr val="FF0000"/>
                    </a:solidFill>
                  </a:rPr>
                  <a:t>(G) </a:t>
                </a:r>
                <a:r>
                  <a:rPr lang="en-US" dirty="0" smtClean="0"/>
                  <a:t>is the value of </a:t>
                </a:r>
                <a:r>
                  <a:rPr lang="en-US" b="1" dirty="0" smtClean="0">
                    <a:solidFill>
                      <a:srgbClr val="FF0000"/>
                    </a:solidFill>
                  </a:rPr>
                  <a:t>LP</a:t>
                </a:r>
                <a:r>
                  <a:rPr lang="en-US" dirty="0" smtClean="0"/>
                  <a:t>.</a:t>
                </a:r>
              </a:p>
              <a:p>
                <a:pPr marL="0" indent="0">
                  <a:buNone/>
                </a:pPr>
                <a:r>
                  <a:rPr lang="en-US" b="1" dirty="0" smtClean="0">
                    <a:solidFill>
                      <a:srgbClr val="00B050"/>
                    </a:solidFill>
                  </a:rPr>
                  <a:t>Lemma</a:t>
                </a:r>
                <a:r>
                  <a:rPr lang="en-US" dirty="0" smtClean="0">
                    <a:solidFill>
                      <a:srgbClr val="00B050"/>
                    </a:solidFill>
                  </a:rPr>
                  <a:t>.</a:t>
                </a:r>
                <a:r>
                  <a:rPr lang="en-US" dirty="0" smtClean="0"/>
                  <a:t> </a:t>
                </a:r>
                <a14:m>
                  <m:oMath xmlns:m="http://schemas.openxmlformats.org/officeDocument/2006/math">
                    <m:sSub>
                      <m:sSubPr>
                        <m:ctrlPr>
                          <a:rPr lang="en-US" b="1" i="1" dirty="0" smtClean="0">
                            <a:solidFill>
                              <a:srgbClr val="3333CC"/>
                            </a:solidFill>
                            <a:latin typeface="Cambria Math" panose="02040503050406030204" pitchFamily="18" charset="0"/>
                          </a:rPr>
                        </m:ctrlPr>
                      </m:sSubPr>
                      <m:e>
                        <m:r>
                          <a:rPr lang="en-US" b="1" i="1" dirty="0">
                            <a:solidFill>
                              <a:srgbClr val="3333CC"/>
                            </a:solidFill>
                            <a:latin typeface="Cambria Math"/>
                          </a:rPr>
                          <m:t>𝒗</m:t>
                        </m:r>
                      </m:e>
                      <m:sub>
                        <m:r>
                          <a:rPr lang="en-US" b="1" i="0" dirty="0" smtClean="0">
                            <a:solidFill>
                              <a:srgbClr val="3333CC"/>
                            </a:solidFill>
                            <a:latin typeface="Cambria Math"/>
                          </a:rPr>
                          <m:t>𝐋𝐏</m:t>
                        </m:r>
                      </m:sub>
                    </m:sSub>
                  </m:oMath>
                </a14:m>
                <a:r>
                  <a:rPr lang="en-US" b="1" dirty="0">
                    <a:solidFill>
                      <a:srgbClr val="3333CC"/>
                    </a:solidFill>
                  </a:rPr>
                  <a:t>(G</a:t>
                </a:r>
                <a:r>
                  <a:rPr lang="en-US" b="1" dirty="0" smtClean="0">
                    <a:solidFill>
                      <a:srgbClr val="3333CC"/>
                    </a:solidFill>
                  </a:rPr>
                  <a:t>)</a:t>
                </a:r>
                <a:r>
                  <a:rPr lang="en-US" b="1" dirty="0" smtClean="0">
                    <a:solidFill>
                      <a:srgbClr val="FF0000"/>
                    </a:solidFill>
                  </a:rPr>
                  <a:t> </a:t>
                </a:r>
                <a:r>
                  <a:rPr lang="en-US" dirty="0" smtClean="0"/>
                  <a:t>is a </a:t>
                </a:r>
                <a:r>
                  <a:rPr lang="en-US" dirty="0" err="1" smtClean="0"/>
                  <a:t>Lipschitz</a:t>
                </a:r>
                <a:r>
                  <a:rPr lang="en-US" dirty="0" smtClean="0"/>
                  <a:t> extension of </a:t>
                </a:r>
                <a14:m>
                  <m:oMath xmlns:m="http://schemas.openxmlformats.org/officeDocument/2006/math">
                    <m:sSub>
                      <m:sSubPr>
                        <m:ctrlPr>
                          <a:rPr lang="en-US" b="1" i="1">
                            <a:solidFill>
                              <a:srgbClr val="3333CC"/>
                            </a:solidFill>
                            <a:latin typeface="Cambria Math" panose="02040503050406030204" pitchFamily="18" charset="0"/>
                          </a:rPr>
                        </m:ctrlPr>
                      </m:sSubPr>
                      <m:e>
                        <m:r>
                          <a:rPr lang="en-US" b="1" i="1">
                            <a:solidFill>
                              <a:srgbClr val="3333CC"/>
                            </a:solidFill>
                            <a:latin typeface="Cambria Math"/>
                          </a:rPr>
                          <m:t>𝒇</m:t>
                        </m:r>
                      </m:e>
                      <m:sub>
                        <m:r>
                          <a:rPr lang="en-US" b="1" i="1" dirty="0">
                            <a:solidFill>
                              <a:srgbClr val="3333CC"/>
                            </a:solidFill>
                            <a:latin typeface="Cambria Math"/>
                          </a:rPr>
                          <m:t>△</m:t>
                        </m:r>
                      </m:sub>
                    </m:sSub>
                  </m:oMath>
                </a14:m>
                <a:r>
                  <a:rPr lang="en-US" dirty="0" smtClean="0"/>
                  <a:t>.</a:t>
                </a:r>
              </a:p>
              <a:p>
                <a:pPr marL="0" indent="0">
                  <a:buNone/>
                </a:pPr>
                <a:endParaRPr lang="en-US" dirty="0"/>
              </a:p>
              <a:p>
                <a:r>
                  <a:rPr lang="en-US" dirty="0" smtClean="0"/>
                  <a:t>Can be generalized to other counting queries</a:t>
                </a:r>
              </a:p>
              <a:p>
                <a:r>
                  <a:rPr lang="en-US" dirty="0" smtClean="0"/>
                  <a:t>Other queries use convex programs</a:t>
                </a:r>
              </a:p>
              <a:p>
                <a:pPr marL="0" indent="0" algn="ctr">
                  <a:buNone/>
                </a:pPr>
                <a:endParaRPr lang="en-US" dirty="0"/>
              </a:p>
            </p:txBody>
          </p:sp>
        </mc:Choice>
        <mc:Fallback xmlns="">
          <p:sp>
            <p:nvSpPr>
              <p:cNvPr id="8" name="Content Placeholder 2"/>
              <p:cNvSpPr>
                <a:spLocks noGrp="1" noRot="1" noChangeAspect="1" noMove="1" noResize="1" noEditPoints="1" noAdjustHandles="1" noChangeArrowheads="1" noChangeShapeType="1" noTextEdit="1"/>
              </p:cNvSpPr>
              <p:nvPr>
                <p:ph idx="1"/>
              </p:nvPr>
            </p:nvSpPr>
            <p:spPr>
              <a:xfrm>
                <a:off x="533400" y="1020168"/>
                <a:ext cx="8382000" cy="5257800"/>
              </a:xfrm>
              <a:blipFill rotWithShape="1">
                <a:blip r:embed="rId3"/>
                <a:stretch>
                  <a:fillRect l="-1164" t="-811"/>
                </a:stretch>
              </a:blipFill>
            </p:spPr>
            <p:txBody>
              <a:bodyPr/>
              <a:lstStyle/>
              <a:p>
                <a:r>
                  <a:rPr lang="en-US">
                    <a:noFill/>
                  </a:rPr>
                  <a:t> </a:t>
                </a:r>
              </a:p>
            </p:txBody>
          </p:sp>
        </mc:Fallback>
      </mc:AlternateContent>
      <p:sp>
        <p:nvSpPr>
          <p:cNvPr id="2" name="Title 1"/>
          <p:cNvSpPr>
            <a:spLocks noGrp="1"/>
          </p:cNvSpPr>
          <p:nvPr>
            <p:ph type="title"/>
          </p:nvPr>
        </p:nvSpPr>
        <p:spPr>
          <a:xfrm>
            <a:off x="533400" y="76200"/>
            <a:ext cx="8470900" cy="914400"/>
          </a:xfrm>
        </p:spPr>
        <p:txBody>
          <a:bodyPr/>
          <a:lstStyle/>
          <a:p>
            <a:r>
              <a:rPr lang="en-US" dirty="0" err="1" smtClean="0"/>
              <a:t>Lipschitz</a:t>
            </a:r>
            <a:r>
              <a:rPr lang="en-US" dirty="0" smtClean="0"/>
              <a:t> extensions via linear/convex programs</a:t>
            </a:r>
            <a:endParaRPr lang="en-US" dirty="0"/>
          </a:p>
        </p:txBody>
      </p:sp>
      <p:sp>
        <p:nvSpPr>
          <p:cNvPr id="4" name="Slide Number Placeholder 3"/>
          <p:cNvSpPr>
            <a:spLocks noGrp="1"/>
          </p:cNvSpPr>
          <p:nvPr>
            <p:ph type="sldNum" sz="quarter" idx="11"/>
          </p:nvPr>
        </p:nvSpPr>
        <p:spPr/>
        <p:txBody>
          <a:bodyPr/>
          <a:lstStyle/>
          <a:p>
            <a:fld id="{FF308B7C-4F2A-4ED2-93F3-224C3EC9CBD5}" type="slidenum">
              <a:rPr lang="en-US" smtClean="0"/>
              <a:pPr/>
              <a:t>22</a:t>
            </a:fld>
            <a:endParaRPr lang="en-US"/>
          </a:p>
        </p:txBody>
      </p:sp>
      <p:grpSp>
        <p:nvGrpSpPr>
          <p:cNvPr id="10" name="Group 9"/>
          <p:cNvGrpSpPr/>
          <p:nvPr/>
        </p:nvGrpSpPr>
        <p:grpSpPr>
          <a:xfrm>
            <a:off x="1870313" y="1381479"/>
            <a:ext cx="5403374" cy="2651171"/>
            <a:chOff x="533401" y="1460310"/>
            <a:chExt cx="5403374" cy="2541144"/>
          </a:xfrm>
          <a:solidFill>
            <a:srgbClr val="FFFEAB"/>
          </a:solidFill>
        </p:grpSpPr>
        <mc:AlternateContent xmlns:mc="http://schemas.openxmlformats.org/markup-compatibility/2006" xmlns:a14="http://schemas.microsoft.com/office/drawing/2010/main">
          <mc:Choice Requires="a14">
            <p:sp>
              <p:nvSpPr>
                <p:cNvPr id="5" name="Content Placeholder 7"/>
                <p:cNvSpPr txBox="1">
                  <a:spLocks/>
                </p:cNvSpPr>
                <p:nvPr/>
              </p:nvSpPr>
              <p:spPr bwMode="auto">
                <a:xfrm>
                  <a:off x="533401" y="1559127"/>
                  <a:ext cx="5403374" cy="2153064"/>
                </a:xfrm>
                <a:prstGeom prst="roundRect">
                  <a:avLst/>
                </a:prstGeom>
                <a:grpFill/>
                <a:ln w="19050" cap="flat" cmpd="sng" algn="ctr">
                  <a:noFill/>
                  <a:prstDash val="solid"/>
                  <a:round/>
                  <a:headEnd type="none" w="sm" len="sm"/>
                  <a:tailEnd type="none" w="sm" len="sm"/>
                </a:ln>
                <a:effectLst>
                  <a:innerShdw blurRad="63500" dist="50800" dir="2700000">
                    <a:prstClr val="black">
                      <a:alpha val="50000"/>
                    </a:prstClr>
                  </a:innerShdw>
                </a:effectLst>
              </p:spPr>
              <p:txBody>
                <a:bodyPr vert="horz" wrap="square" lIns="91440" tIns="45720" rIns="91440" bIns="45720" numCol="1" rtlCol="0" anchor="t" anchorCtr="0" compatLnSpc="1">
                  <a:prstTxWarp prst="textNoShape">
                    <a:avLst/>
                  </a:prstTxWarp>
                </a:bodyPr>
                <a:lstStyle>
                  <a:lvl1pPr marL="342900" indent="-342900" algn="l" rtl="0" fontAlgn="base">
                    <a:spcBef>
                      <a:spcPct val="20000"/>
                    </a:spcBef>
                    <a:spcAft>
                      <a:spcPct val="0"/>
                    </a:spcAft>
                    <a:buChar char="•"/>
                    <a:defRPr sz="2400">
                      <a:solidFill>
                        <a:schemeClr val="tx1"/>
                      </a:solidFill>
                      <a:latin typeface="Calibri" pitchFamily="34" charset="0"/>
                      <a:ea typeface="+mn-ea"/>
                      <a:cs typeface="+mn-cs"/>
                    </a:defRPr>
                  </a:lvl1pPr>
                  <a:lvl2pPr marL="742950" indent="-285750" algn="l" rtl="0" fontAlgn="base">
                    <a:spcBef>
                      <a:spcPct val="20000"/>
                    </a:spcBef>
                    <a:spcAft>
                      <a:spcPct val="0"/>
                    </a:spcAft>
                    <a:buChar char="–"/>
                    <a:defRPr sz="2000">
                      <a:solidFill>
                        <a:schemeClr val="tx1"/>
                      </a:solidFill>
                      <a:latin typeface="Calibri" pitchFamily="34" charset="0"/>
                    </a:defRPr>
                  </a:lvl2pPr>
                  <a:lvl3pPr marL="1143000" indent="-228600" algn="l" rtl="0" fontAlgn="base">
                    <a:spcBef>
                      <a:spcPct val="20000"/>
                    </a:spcBef>
                    <a:spcAft>
                      <a:spcPct val="0"/>
                    </a:spcAft>
                    <a:buChar char="•"/>
                    <a:defRPr sz="1800">
                      <a:solidFill>
                        <a:schemeClr val="tx1"/>
                      </a:solidFill>
                      <a:latin typeface="Calibri" pitchFamily="34" charset="0"/>
                    </a:defRPr>
                  </a:lvl3pPr>
                  <a:lvl4pPr marL="1600200" indent="-228600" algn="l" rtl="0" fontAlgn="base">
                    <a:spcBef>
                      <a:spcPct val="20000"/>
                    </a:spcBef>
                    <a:spcAft>
                      <a:spcPct val="0"/>
                    </a:spcAft>
                    <a:buChar char="–"/>
                    <a:defRPr sz="1600">
                      <a:solidFill>
                        <a:schemeClr val="tx1"/>
                      </a:solidFill>
                      <a:latin typeface="Calibri" pitchFamily="34" charset="0"/>
                    </a:defRPr>
                  </a:lvl4pPr>
                  <a:lvl5pPr marL="2057400" indent="-228600" algn="l" rtl="0" fontAlgn="base">
                    <a:spcBef>
                      <a:spcPct val="20000"/>
                    </a:spcBef>
                    <a:spcAft>
                      <a:spcPct val="0"/>
                    </a:spcAft>
                    <a:buChar char="•"/>
                    <a:defRPr sz="1600">
                      <a:solidFill>
                        <a:schemeClr val="tx1"/>
                      </a:solidFill>
                      <a:latin typeface="Calibri" pitchFamily="34" charset="0"/>
                    </a:defRPr>
                  </a:lvl5pPr>
                  <a:lvl6pPr marL="2514600" indent="-228600" algn="l" rtl="0" fontAlgn="base">
                    <a:spcBef>
                      <a:spcPct val="20000"/>
                    </a:spcBef>
                    <a:spcAft>
                      <a:spcPct val="0"/>
                    </a:spcAft>
                    <a:buChar char="•"/>
                    <a:defRPr sz="1400">
                      <a:solidFill>
                        <a:schemeClr val="tx1"/>
                      </a:solidFill>
                      <a:latin typeface="+mn-lt"/>
                    </a:defRPr>
                  </a:lvl6pPr>
                  <a:lvl7pPr marL="2971800" indent="-228600" algn="l" rtl="0" fontAlgn="base">
                    <a:spcBef>
                      <a:spcPct val="20000"/>
                    </a:spcBef>
                    <a:spcAft>
                      <a:spcPct val="0"/>
                    </a:spcAft>
                    <a:buChar char="•"/>
                    <a:defRPr sz="1400">
                      <a:solidFill>
                        <a:schemeClr val="tx1"/>
                      </a:solidFill>
                      <a:latin typeface="+mn-lt"/>
                    </a:defRPr>
                  </a:lvl7pPr>
                  <a:lvl8pPr marL="3429000" indent="-228600" algn="l" rtl="0" fontAlgn="base">
                    <a:spcBef>
                      <a:spcPct val="20000"/>
                    </a:spcBef>
                    <a:spcAft>
                      <a:spcPct val="0"/>
                    </a:spcAft>
                    <a:buChar char="•"/>
                    <a:defRPr sz="1400">
                      <a:solidFill>
                        <a:schemeClr val="tx1"/>
                      </a:solidFill>
                      <a:latin typeface="+mn-lt"/>
                    </a:defRPr>
                  </a:lvl8pPr>
                  <a:lvl9pPr marL="3886200" indent="-228600" algn="l" rtl="0" fontAlgn="base">
                    <a:spcBef>
                      <a:spcPct val="20000"/>
                    </a:spcBef>
                    <a:spcAft>
                      <a:spcPct val="0"/>
                    </a:spcAft>
                    <a:buChar char="•"/>
                    <a:defRPr sz="1400">
                      <a:solidFill>
                        <a:schemeClr val="tx1"/>
                      </a:solidFill>
                      <a:latin typeface="+mn-lt"/>
                    </a:defRPr>
                  </a:lvl9pPr>
                </a:lstStyle>
                <a:p>
                  <a:pPr marL="0" lvl="0" indent="0">
                    <a:buNone/>
                  </a:pPr>
                  <a:r>
                    <a:rPr lang="en-US" sz="2600" i="0" kern="0" dirty="0" smtClean="0">
                      <a:solidFill>
                        <a:srgbClr val="000000"/>
                      </a:solidFill>
                    </a:rPr>
                    <a:t>Maximize </a:t>
                  </a:r>
                </a:p>
                <a:p>
                  <a:pPr marL="0" indent="0">
                    <a:lnSpc>
                      <a:spcPct val="200000"/>
                    </a:lnSpc>
                    <a:buNone/>
                  </a:pPr>
                  <a:r>
                    <a:rPr lang="en-US" sz="2400" kern="0" dirty="0" smtClean="0">
                      <a:solidFill>
                        <a:srgbClr val="000000"/>
                      </a:solidFill>
                    </a:rPr>
                    <a:t>       </a:t>
                  </a:r>
                  <a14:m>
                    <m:oMath xmlns:m="http://schemas.openxmlformats.org/officeDocument/2006/math">
                      <m:r>
                        <a:rPr lang="en-US" sz="2400" i="1" kern="0" smtClean="0">
                          <a:solidFill>
                            <a:srgbClr val="000000"/>
                          </a:solidFill>
                          <a:latin typeface="Cambria Math"/>
                        </a:rPr>
                        <m:t>0</m:t>
                      </m:r>
                      <m:r>
                        <a:rPr lang="en-US" sz="2400" b="0" i="1" kern="0" smtClean="0">
                          <a:solidFill>
                            <a:srgbClr val="000000"/>
                          </a:solidFill>
                          <a:latin typeface="Cambria Math"/>
                        </a:rPr>
                        <m:t>≤</m:t>
                      </m:r>
                      <m:sSub>
                        <m:sSubPr>
                          <m:ctrlPr>
                            <a:rPr lang="en-US" sz="2400" b="0" i="1" kern="0" smtClean="0">
                              <a:solidFill>
                                <a:srgbClr val="000000"/>
                              </a:solidFill>
                              <a:latin typeface="Cambria Math" panose="02040503050406030204" pitchFamily="18" charset="0"/>
                            </a:rPr>
                          </m:ctrlPr>
                        </m:sSubPr>
                        <m:e>
                          <m:r>
                            <a:rPr lang="en-US" sz="2400" b="0" i="1" kern="0" smtClean="0">
                              <a:solidFill>
                                <a:srgbClr val="000000"/>
                              </a:solidFill>
                              <a:latin typeface="Cambria Math"/>
                            </a:rPr>
                            <m:t>𝑥</m:t>
                          </m:r>
                        </m:e>
                        <m:sub>
                          <m:r>
                            <a:rPr lang="en-US" sz="2400" b="0" i="1" kern="0" smtClean="0">
                              <a:solidFill>
                                <a:srgbClr val="000000"/>
                              </a:solidFill>
                              <a:latin typeface="Cambria Math"/>
                            </a:rPr>
                            <m:t>𝑇</m:t>
                          </m:r>
                        </m:sub>
                      </m:sSub>
                      <m:r>
                        <a:rPr lang="en-US" sz="2400" b="0" i="1" kern="0" smtClean="0">
                          <a:solidFill>
                            <a:srgbClr val="000000"/>
                          </a:solidFill>
                          <a:latin typeface="Cambria Math"/>
                        </a:rPr>
                        <m:t>≤1</m:t>
                      </m:r>
                    </m:oMath>
                  </a14:m>
                  <a:r>
                    <a:rPr lang="en-US" sz="2400" b="0" i="1" kern="0" dirty="0" smtClean="0">
                      <a:solidFill>
                        <a:srgbClr val="000000"/>
                      </a:solidFill>
                      <a:latin typeface="Cambria Math"/>
                    </a:rPr>
                    <a:t>             </a:t>
                  </a:r>
                  <a:r>
                    <a:rPr lang="en-US" sz="2400" i="0" kern="0" dirty="0" smtClean="0">
                      <a:solidFill>
                        <a:srgbClr val="000000"/>
                      </a:solidFill>
                      <a:cs typeface="Calibri" pitchFamily="34" charset="0"/>
                    </a:rPr>
                    <a:t>for all  triangles</a:t>
                  </a:r>
                  <a:r>
                    <a:rPr lang="en-US" sz="2400" i="0" kern="0" dirty="0" smtClean="0">
                      <a:solidFill>
                        <a:srgbClr val="000000"/>
                      </a:solidFill>
                      <a:latin typeface="Cambria Math"/>
                    </a:rPr>
                    <a:t> </a:t>
                  </a:r>
                  <a14:m>
                    <m:oMath xmlns:m="http://schemas.openxmlformats.org/officeDocument/2006/math">
                      <m:r>
                        <a:rPr lang="en-US" sz="2400" b="0" i="1" kern="0" dirty="0" smtClean="0">
                          <a:solidFill>
                            <a:srgbClr val="000000"/>
                          </a:solidFill>
                          <a:latin typeface="Cambria Math"/>
                        </a:rPr>
                        <m:t>𝑇</m:t>
                      </m:r>
                    </m:oMath>
                  </a14:m>
                  <a:endParaRPr lang="en-US" sz="2400" b="0" i="1" kern="0" dirty="0" smtClean="0">
                    <a:solidFill>
                      <a:srgbClr val="000000"/>
                    </a:solidFill>
                    <a:latin typeface="Cambria Math"/>
                  </a:endParaRPr>
                </a:p>
                <a:p>
                  <a:pPr marL="0" indent="0">
                    <a:buNone/>
                  </a:pPr>
                  <a:r>
                    <a:rPr lang="en-US" kern="0" dirty="0">
                      <a:solidFill>
                        <a:srgbClr val="000000"/>
                      </a:solidFill>
                      <a:latin typeface="Cambria Math"/>
                    </a:rPr>
                    <a:t> </a:t>
                  </a:r>
                  <a:r>
                    <a:rPr lang="en-US" kern="0" dirty="0" smtClean="0">
                      <a:solidFill>
                        <a:srgbClr val="000000"/>
                      </a:solidFill>
                      <a:latin typeface="Cambria Math"/>
                    </a:rPr>
                    <a:t>                                         </a:t>
                  </a:r>
                  <a:r>
                    <a:rPr lang="en-US" i="0" kern="0" dirty="0" smtClean="0">
                      <a:solidFill>
                        <a:srgbClr val="000000"/>
                      </a:solidFill>
                      <a:cs typeface="Calibri" pitchFamily="34" charset="0"/>
                    </a:rPr>
                    <a:t>for all nodes </a:t>
                  </a:r>
                  <a14:m>
                    <m:oMath xmlns:m="http://schemas.openxmlformats.org/officeDocument/2006/math">
                      <m:r>
                        <a:rPr lang="en-US" b="0" i="1" kern="0" smtClean="0">
                          <a:solidFill>
                            <a:srgbClr val="000000"/>
                          </a:solidFill>
                          <a:latin typeface="Cambria Math"/>
                          <a:cs typeface="Calibri" pitchFamily="34" charset="0"/>
                        </a:rPr>
                        <m:t>𝑣</m:t>
                      </m:r>
                    </m:oMath>
                  </a14:m>
                  <a:endParaRPr lang="en-US" sz="2400" b="0" i="0" kern="0" dirty="0" smtClean="0">
                    <a:solidFill>
                      <a:srgbClr val="000000"/>
                    </a:solidFill>
                    <a:cs typeface="Calibri" pitchFamily="34" charset="0"/>
                  </a:endParaRPr>
                </a:p>
              </p:txBody>
            </p:sp>
          </mc:Choice>
          <mc:Fallback xmlns="">
            <p:sp>
              <p:nvSpPr>
                <p:cNvPr id="5" name="Content Placeholder 7"/>
                <p:cNvSpPr txBox="1">
                  <a:spLocks noRot="1" noChangeAspect="1" noMove="1" noResize="1" noEditPoints="1" noAdjustHandles="1" noChangeArrowheads="1" noChangeShapeType="1" noTextEdit="1"/>
                </p:cNvSpPr>
                <p:nvPr/>
              </p:nvSpPr>
              <p:spPr bwMode="auto">
                <a:xfrm>
                  <a:off x="533401" y="1559127"/>
                  <a:ext cx="5403374" cy="2153064"/>
                </a:xfrm>
                <a:prstGeom prst="roundRect">
                  <a:avLst/>
                </a:prstGeom>
                <a:blipFill rotWithShape="1">
                  <a:blip r:embed="rId4"/>
                  <a:stretch>
                    <a:fillRect/>
                  </a:stretch>
                </a:blipFill>
                <a:ln w="19050" cap="flat" cmpd="sng" algn="ctr">
                  <a:noFill/>
                  <a:prstDash val="solid"/>
                  <a:round/>
                  <a:headEnd type="none" w="sm" len="sm"/>
                  <a:tailEnd type="none" w="sm" len="sm"/>
                </a:ln>
                <a:effectLst>
                  <a:innerShdw blurRad="63500" dist="50800" dir="2700000">
                    <a:prstClr val="black">
                      <a:alpha val="50000"/>
                    </a:prstClr>
                  </a:innerShdw>
                </a:effectLst>
              </p:spPr>
              <p:txBody>
                <a:bodyPr/>
                <a:lstStyle/>
                <a:p>
                  <a:r>
                    <a:rPr lang="en-US">
                      <a:noFill/>
                    </a:rPr>
                    <a:t> </a:t>
                  </a:r>
                </a:p>
              </p:txBody>
            </p:sp>
          </mc:Fallback>
        </mc:AlternateContent>
        <p:grpSp>
          <p:nvGrpSpPr>
            <p:cNvPr id="9" name="Group 8"/>
            <p:cNvGrpSpPr/>
            <p:nvPr/>
          </p:nvGrpSpPr>
          <p:grpSpPr>
            <a:xfrm>
              <a:off x="750637" y="1460310"/>
              <a:ext cx="3957851" cy="2541144"/>
              <a:chOff x="750637" y="1460310"/>
              <a:chExt cx="3957851" cy="2541144"/>
            </a:xfrm>
            <a:grpFill/>
          </p:grpSpPr>
          <mc:AlternateContent xmlns:mc="http://schemas.openxmlformats.org/markup-compatibility/2006" xmlns:a14="http://schemas.microsoft.com/office/drawing/2010/main">
            <mc:Choice Requires="a14">
              <p:sp>
                <p:nvSpPr>
                  <p:cNvPr id="6" name="TextBox 5"/>
                  <p:cNvSpPr txBox="1"/>
                  <p:nvPr/>
                </p:nvSpPr>
                <p:spPr>
                  <a:xfrm>
                    <a:off x="750637" y="1460310"/>
                    <a:ext cx="3957851" cy="947883"/>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nary>
                            <m:naryPr>
                              <m:chr m:val="∑"/>
                              <m:supHide m:val="on"/>
                              <m:ctrlPr>
                                <a:rPr lang="en-US" sz="2400" i="1" smtClean="0">
                                  <a:latin typeface="Cambria Math" panose="02040503050406030204" pitchFamily="18" charset="0"/>
                                </a:rPr>
                              </m:ctrlPr>
                            </m:naryPr>
                            <m:sub>
                              <m:r>
                                <m:rPr>
                                  <m:brk m:alnAt="7"/>
                                </m:rPr>
                                <a:rPr lang="en-US" sz="2400" b="0" i="1" smtClean="0">
                                  <a:latin typeface="Cambria Math"/>
                                </a:rPr>
                                <m:t>𝑇</m:t>
                              </m:r>
                              <m:r>
                                <a:rPr lang="en-US" sz="2400" b="0" i="1" smtClean="0">
                                  <a:latin typeface="Cambria Math"/>
                                </a:rPr>
                                <m:t>=</m:t>
                              </m:r>
                              <m:r>
                                <a:rPr lang="en-US" sz="2400" b="1" dirty="0">
                                  <a:solidFill>
                                    <a:srgbClr val="3333CC"/>
                                  </a:solidFill>
                                  <a:latin typeface="Cambria Math"/>
                                </a:rPr>
                                <m:t>△</m:t>
                              </m:r>
                              <m:r>
                                <a:rPr lang="en-US" sz="2400" b="0" i="0" dirty="0" smtClean="0">
                                  <a:solidFill>
                                    <a:srgbClr val="3333CC"/>
                                  </a:solidFill>
                                  <a:latin typeface="Cambria Math"/>
                                </a:rPr>
                                <m:t> </m:t>
                              </m:r>
                              <m:r>
                                <m:rPr>
                                  <m:sty m:val="p"/>
                                </m:rPr>
                                <a:rPr lang="en-US" sz="2400" b="0" i="0" smtClean="0">
                                  <a:latin typeface="Cambria Math"/>
                                </a:rPr>
                                <m:t>of</m:t>
                              </m:r>
                              <m:r>
                                <a:rPr lang="en-US" sz="2400" b="0" i="1" smtClean="0">
                                  <a:latin typeface="Cambria Math"/>
                                </a:rPr>
                                <m:t> </m:t>
                              </m:r>
                              <m:r>
                                <a:rPr lang="en-US" sz="2400" b="0" i="1" smtClean="0">
                                  <a:latin typeface="Cambria Math"/>
                                </a:rPr>
                                <m:t>𝐺</m:t>
                              </m:r>
                            </m:sub>
                            <m:sup/>
                            <m:e>
                              <m:sSub>
                                <m:sSubPr>
                                  <m:ctrlPr>
                                    <a:rPr lang="en-US" sz="2400" b="0" i="1" smtClean="0">
                                      <a:latin typeface="Cambria Math" panose="02040503050406030204" pitchFamily="18" charset="0"/>
                                    </a:rPr>
                                  </m:ctrlPr>
                                </m:sSubPr>
                                <m:e>
                                  <m:r>
                                    <a:rPr lang="en-US" sz="2400" b="0" i="1" smtClean="0">
                                      <a:latin typeface="Cambria Math"/>
                                    </a:rPr>
                                    <m:t>𝑥</m:t>
                                  </m:r>
                                </m:e>
                                <m:sub>
                                  <m:r>
                                    <a:rPr lang="en-US" sz="2400" b="0" i="1" smtClean="0">
                                      <a:latin typeface="Cambria Math"/>
                                    </a:rPr>
                                    <m:t>𝑇</m:t>
                                  </m:r>
                                </m:sub>
                              </m:sSub>
                            </m:e>
                          </m:nary>
                        </m:oMath>
                      </m:oMathPara>
                    </a14:m>
                    <a:endParaRPr lang="en-US" dirty="0"/>
                  </a:p>
                </p:txBody>
              </p:sp>
            </mc:Choice>
            <mc:Fallback xmlns="">
              <p:sp>
                <p:nvSpPr>
                  <p:cNvPr id="6" name="TextBox 5"/>
                  <p:cNvSpPr txBox="1">
                    <a:spLocks noRot="1" noChangeAspect="1" noMove="1" noResize="1" noEditPoints="1" noAdjustHandles="1" noChangeArrowheads="1" noChangeShapeType="1" noTextEdit="1"/>
                  </p:cNvSpPr>
                  <p:nvPr/>
                </p:nvSpPr>
                <p:spPr>
                  <a:xfrm>
                    <a:off x="750637" y="1460310"/>
                    <a:ext cx="3957851" cy="947883"/>
                  </a:xfrm>
                  <a:prstGeom prst="rect">
                    <a:avLst/>
                  </a:prstGeom>
                  <a:blipFill rotWithShape="1">
                    <a:blip r:embed="rId5"/>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766557" y="2690902"/>
                    <a:ext cx="2713639" cy="1310552"/>
                  </a:xfrm>
                  <a:prstGeom prst="rect">
                    <a:avLst/>
                  </a:prstGeom>
                  <a:noFill/>
                  <a:ln>
                    <a:noFill/>
                  </a:ln>
                </p:spPr>
                <p:txBody>
                  <a:bodyPr wrap="square" rtlCol="0">
                    <a:spAutoFit/>
                  </a:bodyPr>
                  <a:lstStyle/>
                  <a:p>
                    <a:pPr marL="0" lvl="1"/>
                    <a14:m>
                      <m:oMathPara xmlns:m="http://schemas.openxmlformats.org/officeDocument/2006/math">
                        <m:oMathParaPr>
                          <m:jc m:val="centerGroup"/>
                        </m:oMathParaPr>
                        <m:oMath xmlns:m="http://schemas.openxmlformats.org/officeDocument/2006/math">
                          <m:nary>
                            <m:naryPr>
                              <m:chr m:val="∑"/>
                              <m:supHide m:val="on"/>
                              <m:ctrlPr>
                                <a:rPr lang="en-US" sz="2400" i="1" smtClean="0">
                                  <a:latin typeface="Cambria Math" panose="02040503050406030204" pitchFamily="18" charset="0"/>
                                </a:rPr>
                              </m:ctrlPr>
                            </m:naryPr>
                            <m:sub>
                              <m:r>
                                <m:rPr>
                                  <m:brk m:alnAt="7"/>
                                </m:rPr>
                                <a:rPr lang="en-US" sz="2400" b="0" i="1" smtClean="0">
                                  <a:latin typeface="Cambria Math"/>
                                </a:rPr>
                                <m:t>𝑇</m:t>
                              </m:r>
                              <m:r>
                                <a:rPr lang="en-US" sz="2400" b="0" i="1" smtClean="0">
                                  <a:latin typeface="Cambria Math"/>
                                </a:rPr>
                                <m:t>:</m:t>
                              </m:r>
                              <m:r>
                                <a:rPr lang="en-US" sz="2400" b="0" i="1" smtClean="0">
                                  <a:latin typeface="Cambria Math"/>
                                </a:rPr>
                                <m:t>𝑣</m:t>
                              </m:r>
                              <m:r>
                                <a:rPr lang="en-US" sz="2400" b="0" i="1" smtClean="0">
                                  <a:latin typeface="Cambria Math"/>
                                </a:rPr>
                                <m:t>∈</m:t>
                              </m:r>
                              <m:r>
                                <a:rPr lang="en-US" sz="2400" b="0" i="1" smtClean="0">
                                  <a:latin typeface="Cambria Math"/>
                                </a:rPr>
                                <m:t>𝑉</m:t>
                              </m:r>
                              <m:r>
                                <a:rPr lang="en-US" sz="2400" b="0" i="1" smtClean="0">
                                  <a:latin typeface="Cambria Math"/>
                                </a:rPr>
                                <m:t>(</m:t>
                              </m:r>
                              <m:r>
                                <a:rPr lang="en-US" sz="2400" b="0" i="1" smtClean="0">
                                  <a:latin typeface="Cambria Math"/>
                                </a:rPr>
                                <m:t>𝑇</m:t>
                              </m:r>
                              <m:r>
                                <a:rPr lang="en-US" sz="2400" b="0" i="1" smtClean="0">
                                  <a:latin typeface="Cambria Math"/>
                                </a:rPr>
                                <m:t>)</m:t>
                              </m:r>
                            </m:sub>
                            <m:sup/>
                            <m:e>
                              <m:sSub>
                                <m:sSubPr>
                                  <m:ctrlPr>
                                    <a:rPr lang="en-US" sz="2400" b="0" i="1" smtClean="0">
                                      <a:latin typeface="Cambria Math" panose="02040503050406030204" pitchFamily="18" charset="0"/>
                                    </a:rPr>
                                  </m:ctrlPr>
                                </m:sSubPr>
                                <m:e>
                                  <m:r>
                                    <a:rPr lang="en-US" sz="2400" b="0" i="1" smtClean="0">
                                      <a:latin typeface="Cambria Math"/>
                                    </a:rPr>
                                    <m:t>𝑥</m:t>
                                  </m:r>
                                </m:e>
                                <m:sub>
                                  <m:r>
                                    <a:rPr lang="en-US" sz="2400" b="0" i="1" smtClean="0">
                                      <a:latin typeface="Cambria Math"/>
                                    </a:rPr>
                                    <m:t>𝑇</m:t>
                                  </m:r>
                                </m:sub>
                              </m:sSub>
                            </m:e>
                          </m:nary>
                          <m:r>
                            <a:rPr lang="en-US" sz="2400" b="0" i="1" smtClean="0">
                              <a:latin typeface="Cambria Math"/>
                            </a:rPr>
                            <m:t>≤</m:t>
                          </m:r>
                          <m:d>
                            <m:dPr>
                              <m:ctrlPr>
                                <a:rPr lang="en-US" sz="2400" b="1" i="1" smtClean="0">
                                  <a:solidFill>
                                    <a:srgbClr val="3333CC"/>
                                  </a:solidFill>
                                  <a:latin typeface="Cambria Math" panose="02040503050406030204" pitchFamily="18" charset="0"/>
                                </a:rPr>
                              </m:ctrlPr>
                            </m:dPr>
                            <m:e>
                              <m:f>
                                <m:fPr>
                                  <m:type m:val="noBar"/>
                                  <m:ctrlPr>
                                    <a:rPr lang="en-US" sz="2400" b="1" i="1" smtClean="0">
                                      <a:solidFill>
                                        <a:srgbClr val="3333CC"/>
                                      </a:solidFill>
                                      <a:latin typeface="Cambria Math" panose="02040503050406030204" pitchFamily="18" charset="0"/>
                                    </a:rPr>
                                  </m:ctrlPr>
                                </m:fPr>
                                <m:num>
                                  <m:r>
                                    <a:rPr lang="en-US" sz="2400" b="1" i="1" smtClean="0">
                                      <a:solidFill>
                                        <a:srgbClr val="3333CC"/>
                                      </a:solidFill>
                                      <a:latin typeface="Cambria Math"/>
                                    </a:rPr>
                                    <m:t>𝒅</m:t>
                                  </m:r>
                                </m:num>
                                <m:den>
                                  <m:r>
                                    <a:rPr lang="en-US" sz="2400" b="1" i="1" smtClean="0">
                                      <a:solidFill>
                                        <a:srgbClr val="3333CC"/>
                                      </a:solidFill>
                                      <a:latin typeface="Cambria Math"/>
                                    </a:rPr>
                                    <m:t>𝟐</m:t>
                                  </m:r>
                                </m:den>
                              </m:f>
                            </m:e>
                          </m:d>
                        </m:oMath>
                      </m:oMathPara>
                    </a14:m>
                    <a:endParaRPr lang="en-US" sz="2400" b="1" i="0" kern="0" dirty="0">
                      <a:solidFill>
                        <a:srgbClr val="3333CC"/>
                      </a:solidFill>
                    </a:endParaRPr>
                  </a:p>
                  <a:p>
                    <a:endParaRPr lang="en-US" dirty="0"/>
                  </a:p>
                </p:txBody>
              </p:sp>
            </mc:Choice>
            <mc:Fallback xmlns="">
              <p:sp>
                <p:nvSpPr>
                  <p:cNvPr id="7" name="TextBox 6"/>
                  <p:cNvSpPr txBox="1">
                    <a:spLocks noRot="1" noChangeAspect="1" noMove="1" noResize="1" noEditPoints="1" noAdjustHandles="1" noChangeArrowheads="1" noChangeShapeType="1" noTextEdit="1"/>
                  </p:cNvSpPr>
                  <p:nvPr/>
                </p:nvSpPr>
                <p:spPr>
                  <a:xfrm>
                    <a:off x="766557" y="2690902"/>
                    <a:ext cx="2713639" cy="1310552"/>
                  </a:xfrm>
                  <a:prstGeom prst="rect">
                    <a:avLst/>
                  </a:prstGeom>
                  <a:blipFill rotWithShape="1">
                    <a:blip r:embed="rId6"/>
                    <a:stretch>
                      <a:fillRect/>
                    </a:stretch>
                  </a:blipFill>
                  <a:ln>
                    <a:noFill/>
                  </a:ln>
                </p:spPr>
                <p:txBody>
                  <a:bodyPr/>
                  <a:lstStyle/>
                  <a:p>
                    <a:r>
                      <a:rPr lang="en-US">
                        <a:noFill/>
                      </a:rPr>
                      <a:t> </a:t>
                    </a:r>
                  </a:p>
                </p:txBody>
              </p:sp>
            </mc:Fallback>
          </mc:AlternateContent>
        </p:grpSp>
      </p:grpSp>
      <mc:AlternateContent xmlns:mc="http://schemas.openxmlformats.org/markup-compatibility/2006" xmlns:a14="http://schemas.microsoft.com/office/drawing/2010/main">
        <mc:Choice Requires="a14">
          <p:sp>
            <p:nvSpPr>
              <p:cNvPr id="3" name="TextBox 2"/>
              <p:cNvSpPr txBox="1"/>
              <p:nvPr/>
            </p:nvSpPr>
            <p:spPr>
              <a:xfrm>
                <a:off x="4501232" y="3266677"/>
                <a:ext cx="1251175" cy="461665"/>
              </a:xfrm>
              <a:prstGeom prst="rect">
                <a:avLst/>
              </a:prstGeom>
              <a:noFill/>
              <a:ln>
                <a:solidFill>
                  <a:srgbClr val="3333CC"/>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1" kern="0" smtClean="0">
                          <a:solidFill>
                            <a:srgbClr val="3333CC"/>
                          </a:solidFill>
                          <a:latin typeface="Cambria Math"/>
                        </a:rPr>
                        <m:t>=</m:t>
                      </m:r>
                      <m:sSub>
                        <m:sSubPr>
                          <m:ctrlPr>
                            <a:rPr lang="en-US" sz="2400" b="1" i="1" kern="0">
                              <a:solidFill>
                                <a:srgbClr val="3333CC"/>
                              </a:solidFill>
                              <a:latin typeface="Cambria Math" panose="02040503050406030204" pitchFamily="18" charset="0"/>
                            </a:rPr>
                          </m:ctrlPr>
                        </m:sSubPr>
                        <m:e>
                          <m:r>
                            <a:rPr lang="en-US" sz="2400" b="1" i="1" kern="0" smtClean="0">
                              <a:solidFill>
                                <a:srgbClr val="3333CC"/>
                              </a:solidFill>
                              <a:latin typeface="Cambria Math"/>
                            </a:rPr>
                            <m:t>𝝏</m:t>
                          </m:r>
                        </m:e>
                        <m:sub>
                          <m:r>
                            <a:rPr lang="en-US" sz="2400" b="1" i="1" kern="0">
                              <a:solidFill>
                                <a:srgbClr val="3333CC"/>
                              </a:solidFill>
                              <a:latin typeface="Cambria Math"/>
                            </a:rPr>
                            <m:t>𝒅</m:t>
                          </m:r>
                        </m:sub>
                      </m:sSub>
                      <m:sSub>
                        <m:sSubPr>
                          <m:ctrlPr>
                            <a:rPr lang="en-US" sz="2400" b="1" i="1" kern="0">
                              <a:solidFill>
                                <a:srgbClr val="3333CC"/>
                              </a:solidFill>
                              <a:latin typeface="Cambria Math" panose="02040503050406030204" pitchFamily="18" charset="0"/>
                            </a:rPr>
                          </m:ctrlPr>
                        </m:sSubPr>
                        <m:e>
                          <m:r>
                            <a:rPr lang="en-US" sz="2400" b="1" i="1" kern="0">
                              <a:solidFill>
                                <a:srgbClr val="3333CC"/>
                              </a:solidFill>
                              <a:latin typeface="Cambria Math"/>
                            </a:rPr>
                            <m:t>𝒇</m:t>
                          </m:r>
                        </m:e>
                        <m:sub>
                          <m:r>
                            <a:rPr lang="en-US" sz="2400" b="1" dirty="0">
                              <a:solidFill>
                                <a:srgbClr val="3333CC"/>
                              </a:solidFill>
                              <a:latin typeface="Cambria Math"/>
                            </a:rPr>
                            <m:t>△</m:t>
                          </m:r>
                        </m:sub>
                      </m:sSub>
                    </m:oMath>
                  </m:oMathPara>
                </a14:m>
                <a:endParaRPr lang="en-US" sz="2400" b="1" dirty="0"/>
              </a:p>
            </p:txBody>
          </p:sp>
        </mc:Choice>
        <mc:Fallback xmlns="">
          <p:sp>
            <p:nvSpPr>
              <p:cNvPr id="3" name="TextBox 2"/>
              <p:cNvSpPr txBox="1">
                <a:spLocks noRot="1" noChangeAspect="1" noMove="1" noResize="1" noEditPoints="1" noAdjustHandles="1" noChangeArrowheads="1" noChangeShapeType="1" noTextEdit="1"/>
              </p:cNvSpPr>
              <p:nvPr/>
            </p:nvSpPr>
            <p:spPr>
              <a:xfrm>
                <a:off x="4501232" y="3266677"/>
                <a:ext cx="1251175" cy="461665"/>
              </a:xfrm>
              <a:prstGeom prst="rect">
                <a:avLst/>
              </a:prstGeom>
              <a:blipFill rotWithShape="1">
                <a:blip r:embed="rId7"/>
                <a:stretch>
                  <a:fillRect b="-16667"/>
                </a:stretch>
              </a:blipFill>
              <a:ln>
                <a:solidFill>
                  <a:srgbClr val="3333CC"/>
                </a:solidFill>
              </a:ln>
            </p:spPr>
            <p:txBody>
              <a:bodyPr/>
              <a:lstStyle/>
              <a:p>
                <a:r>
                  <a:rPr lang="en-US">
                    <a:noFill/>
                  </a:rPr>
                  <a:t> </a:t>
                </a:r>
              </a:p>
            </p:txBody>
          </p:sp>
        </mc:Fallback>
      </mc:AlternateContent>
    </p:spTree>
    <p:extLst>
      <p:ext uri="{BB962C8B-B14F-4D97-AF65-F5344CB8AC3E}">
        <p14:creationId xmlns:p14="http://schemas.microsoft.com/office/powerpoint/2010/main" val="17952437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533400" y="76200"/>
                <a:ext cx="8382000" cy="914400"/>
              </a:xfrm>
            </p:spPr>
            <p:txBody>
              <a:bodyPr/>
              <a:lstStyle/>
              <a:p>
                <a:r>
                  <a:rPr lang="en-US" dirty="0" smtClean="0"/>
                  <a:t>Method 2: Generic reduction to privacy over </a:t>
                </a:r>
                <a14:m>
                  <m:oMath xmlns:m="http://schemas.openxmlformats.org/officeDocument/2006/math">
                    <m:sSub>
                      <m:sSubPr>
                        <m:ctrlPr>
                          <a:rPr lang="en-US" i="1" dirty="0">
                            <a:latin typeface="Cambria Math" panose="02040503050406030204" pitchFamily="18" charset="0"/>
                          </a:rPr>
                        </m:ctrlPr>
                      </m:sSubPr>
                      <m:e>
                        <m:r>
                          <a:rPr lang="en-US">
                            <a:latin typeface="Cambria Math"/>
                          </a:rPr>
                          <m:t>𝓖</m:t>
                        </m:r>
                      </m:e>
                      <m:sub>
                        <m:r>
                          <a:rPr lang="en-US" dirty="0">
                            <a:latin typeface="Cambria Math"/>
                          </a:rPr>
                          <m:t>𝑑</m:t>
                        </m:r>
                      </m:sub>
                    </m:sSub>
                  </m:oMath>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533400" y="76200"/>
                <a:ext cx="8382000" cy="914400"/>
              </a:xfrm>
              <a:blipFill rotWithShape="1">
                <a:blip r:embed="rId3"/>
                <a:stretch>
                  <a:fillRect l="-1891" b="-2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33400" y="990600"/>
                <a:ext cx="5623114" cy="5287368"/>
              </a:xfrm>
            </p:spPr>
            <p:txBody>
              <a:bodyPr/>
              <a:lstStyle/>
              <a:p>
                <a:endParaRPr lang="en-US" dirty="0" smtClean="0"/>
              </a:p>
              <a:p>
                <a:endParaRPr lang="en-US" dirty="0"/>
              </a:p>
              <a:p>
                <a:pPr marL="0" indent="0">
                  <a:buNone/>
                </a:pPr>
                <a:endParaRPr lang="en-US" sz="2000" dirty="0" smtClean="0"/>
              </a:p>
              <a:p>
                <a:pPr>
                  <a:lnSpc>
                    <a:spcPct val="90000"/>
                  </a:lnSpc>
                </a:pPr>
                <a:r>
                  <a:rPr lang="en-US" sz="2000" dirty="0" smtClean="0">
                    <a:solidFill>
                      <a:srgbClr val="000000"/>
                    </a:solidFill>
                  </a:rPr>
                  <a:t>Time(A</a:t>
                </a:r>
                <a:r>
                  <a:rPr lang="en-US" sz="2000" dirty="0">
                    <a:solidFill>
                      <a:srgbClr val="000000"/>
                    </a:solidFill>
                  </a:rPr>
                  <a:t>) = Time(B) + O(</a:t>
                </a:r>
                <a:r>
                  <a:rPr lang="en-US" sz="2000" dirty="0" err="1">
                    <a:solidFill>
                      <a:srgbClr val="000000"/>
                    </a:solidFill>
                  </a:rPr>
                  <a:t>m+n</a:t>
                </a:r>
                <a:r>
                  <a:rPr lang="en-US" sz="2000" dirty="0">
                    <a:solidFill>
                      <a:srgbClr val="000000"/>
                    </a:solidFill>
                  </a:rPr>
                  <a:t>)</a:t>
                </a:r>
              </a:p>
              <a:p>
                <a:pPr>
                  <a:lnSpc>
                    <a:spcPct val="90000"/>
                  </a:lnSpc>
                </a:pPr>
                <a:r>
                  <a:rPr lang="en-US" sz="2000" dirty="0" smtClean="0"/>
                  <a:t>Reduction works for all functions </a:t>
                </a:r>
                <a14:m>
                  <m:oMath xmlns:m="http://schemas.openxmlformats.org/officeDocument/2006/math">
                    <m:r>
                      <a:rPr lang="en-US" sz="2000" i="1" dirty="0" smtClean="0">
                        <a:latin typeface="Cambria Math"/>
                      </a:rPr>
                      <m:t>𝑓</m:t>
                    </m:r>
                  </m:oMath>
                </a14:m>
                <a:endParaRPr lang="en-US" sz="2000" dirty="0" smtClean="0"/>
              </a:p>
              <a:p>
                <a:pPr marL="0" indent="0">
                  <a:lnSpc>
                    <a:spcPct val="90000"/>
                  </a:lnSpc>
                  <a:buNone/>
                </a:pPr>
                <a:r>
                  <a:rPr lang="en-US" b="1" dirty="0" smtClean="0">
                    <a:solidFill>
                      <a:srgbClr val="00B050"/>
                    </a:solidFill>
                  </a:rPr>
                  <a:t>How it works:</a:t>
                </a:r>
                <a:r>
                  <a:rPr lang="en-US" b="1" dirty="0" smtClean="0">
                    <a:solidFill>
                      <a:srgbClr val="FF0000"/>
                    </a:solidFill>
                  </a:rPr>
                  <a:t> Truncation T(G) </a:t>
                </a:r>
                <a:r>
                  <a:rPr lang="en-US" dirty="0" smtClean="0"/>
                  <a:t>outputs G with nodes of degree </a:t>
                </a:r>
                <a14:m>
                  <m:oMath xmlns:m="http://schemas.openxmlformats.org/officeDocument/2006/math">
                    <m:r>
                      <a:rPr lang="en-US" b="0" i="1" smtClean="0">
                        <a:latin typeface="Cambria Math"/>
                      </a:rPr>
                      <m:t>&gt;</m:t>
                    </m:r>
                    <m:r>
                      <a:rPr lang="en-US" b="0" i="1" smtClean="0">
                        <a:latin typeface="Cambria Math"/>
                      </a:rPr>
                      <m:t>𝑑</m:t>
                    </m:r>
                  </m:oMath>
                </a14:m>
                <a:r>
                  <a:rPr lang="en-US" dirty="0" smtClean="0"/>
                  <a:t> removed.</a:t>
                </a:r>
              </a:p>
              <a:p>
                <a:pPr>
                  <a:lnSpc>
                    <a:spcPct val="90000"/>
                  </a:lnSpc>
                </a:pPr>
                <a:r>
                  <a:rPr lang="en-US" dirty="0" smtClean="0"/>
                  <a:t>Answer queries on T(G) instead of G</a:t>
                </a:r>
              </a:p>
              <a:p>
                <a:pPr marL="0" indent="0">
                  <a:buNone/>
                </a:pPr>
                <a:r>
                  <a:rPr lang="en-US" sz="2000" dirty="0" smtClean="0"/>
                  <a:t>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33400" y="990600"/>
                <a:ext cx="5623114" cy="5287368"/>
              </a:xfrm>
              <a:blipFill rotWithShape="1">
                <a:blip r:embed="rId4"/>
                <a:stretch>
                  <a:fillRect l="-1735"/>
                </a:stretch>
              </a:blipFill>
            </p:spPr>
            <p:txBody>
              <a:bodyPr/>
              <a:lstStyle/>
              <a:p>
                <a:r>
                  <a:rPr lang="en-US">
                    <a:noFill/>
                  </a:rPr>
                  <a:t> </a:t>
                </a:r>
              </a:p>
            </p:txBody>
          </p:sp>
        </mc:Fallback>
      </mc:AlternateContent>
      <p:sp>
        <p:nvSpPr>
          <p:cNvPr id="4" name="Slide Number Placeholder 3"/>
          <p:cNvSpPr>
            <a:spLocks noGrp="1"/>
          </p:cNvSpPr>
          <p:nvPr>
            <p:ph type="sldNum" sz="quarter" idx="11"/>
          </p:nvPr>
        </p:nvSpPr>
        <p:spPr/>
        <p:txBody>
          <a:bodyPr/>
          <a:lstStyle/>
          <a:p>
            <a:fld id="{FF308B7C-4F2A-4ED2-93F3-224C3EC9CBD5}" type="slidenum">
              <a:rPr lang="en-US" smtClean="0"/>
              <a:pPr/>
              <a:t>23</a:t>
            </a:fld>
            <a:endParaRPr lang="en-US"/>
          </a:p>
        </p:txBody>
      </p:sp>
      <p:grpSp>
        <p:nvGrpSpPr>
          <p:cNvPr id="5" name="Group 4"/>
          <p:cNvGrpSpPr/>
          <p:nvPr/>
        </p:nvGrpSpPr>
        <p:grpSpPr>
          <a:xfrm>
            <a:off x="6156514" y="1090319"/>
            <a:ext cx="2769118" cy="2826593"/>
            <a:chOff x="1173707" y="2074459"/>
            <a:chExt cx="3343701" cy="2743200"/>
          </a:xfrm>
        </p:grpSpPr>
        <p:sp>
          <p:nvSpPr>
            <p:cNvPr id="6" name="Rectangle 5"/>
            <p:cNvSpPr/>
            <p:nvPr/>
          </p:nvSpPr>
          <p:spPr bwMode="auto">
            <a:xfrm>
              <a:off x="1173707" y="2074459"/>
              <a:ext cx="3343701" cy="2743200"/>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1" u="none" strike="noStrike" cap="none" normalizeH="0" baseline="0" smtClean="0">
                <a:ln>
                  <a:noFill/>
                </a:ln>
                <a:solidFill>
                  <a:schemeClr val="tx1"/>
                </a:solidFill>
                <a:effectLst/>
                <a:latin typeface="Times New Roman" pitchFamily="18" charset="0"/>
              </a:endParaRPr>
            </a:p>
          </p:txBody>
        </p:sp>
        <p:sp>
          <p:nvSpPr>
            <p:cNvPr id="7" name="Oval 6"/>
            <p:cNvSpPr/>
            <p:nvPr/>
          </p:nvSpPr>
          <p:spPr bwMode="auto">
            <a:xfrm>
              <a:off x="1501244" y="3521119"/>
              <a:ext cx="2074459" cy="1037227"/>
            </a:xfrm>
            <a:prstGeom prst="ellipse">
              <a:avLst/>
            </a:prstGeom>
            <a:solidFill>
              <a:schemeClr val="accent5">
                <a:lumMod val="60000"/>
                <a:lumOff val="4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1" u="none" strike="noStrike" cap="none" normalizeH="0" baseline="0" smtClean="0">
                <a:ln>
                  <a:noFill/>
                </a:ln>
                <a:solidFill>
                  <a:schemeClr val="tx1"/>
                </a:solidFill>
                <a:effectLst/>
                <a:latin typeface="Times New Roman" pitchFamily="18" charset="0"/>
              </a:endParaRPr>
            </a:p>
          </p:txBody>
        </p:sp>
        <mc:AlternateContent xmlns:mc="http://schemas.openxmlformats.org/markup-compatibility/2006" xmlns:a14="http://schemas.microsoft.com/office/drawing/2010/main">
          <mc:Choice Requires="a14">
            <p:sp>
              <p:nvSpPr>
                <p:cNvPr id="8" name="Rectangle 7"/>
                <p:cNvSpPr/>
                <p:nvPr/>
              </p:nvSpPr>
              <p:spPr>
                <a:xfrm>
                  <a:off x="1335998" y="2150753"/>
                  <a:ext cx="412293"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1">
                            <a:latin typeface="Cambria Math"/>
                          </a:rPr>
                          <m:t>𝓖</m:t>
                        </m:r>
                      </m:oMath>
                    </m:oMathPara>
                  </a14:m>
                  <a:endParaRPr lang="en-US" dirty="0"/>
                </a:p>
              </p:txBody>
            </p:sp>
          </mc:Choice>
          <mc:Fallback xmlns="">
            <p:sp>
              <p:nvSpPr>
                <p:cNvPr id="8" name="Rectangle 7"/>
                <p:cNvSpPr>
                  <a:spLocks noRot="1" noChangeAspect="1" noMove="1" noResize="1" noEditPoints="1" noAdjustHandles="1" noChangeArrowheads="1" noChangeShapeType="1" noTextEdit="1"/>
                </p:cNvSpPr>
                <p:nvPr/>
              </p:nvSpPr>
              <p:spPr>
                <a:xfrm>
                  <a:off x="1335998" y="2150753"/>
                  <a:ext cx="412292" cy="400110"/>
                </a:xfrm>
                <a:prstGeom prst="rect">
                  <a:avLst/>
                </a:prstGeom>
                <a:blipFill rotWithShape="1">
                  <a:blip r:embed="rId5"/>
                  <a:stretch>
                    <a:fillRect l="-7143" r="-8929" b="-1029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1626509" y="3902838"/>
                  <a:ext cx="409433"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dirty="0">
                                <a:latin typeface="Cambria Math" panose="02040503050406030204" pitchFamily="18" charset="0"/>
                              </a:rPr>
                            </m:ctrlPr>
                          </m:sSubPr>
                          <m:e>
                            <m:r>
                              <a:rPr lang="en-US" b="1">
                                <a:latin typeface="Cambria Math"/>
                              </a:rPr>
                              <m:t>𝓖</m:t>
                            </m:r>
                          </m:e>
                          <m:sub>
                            <m:r>
                              <a:rPr lang="en-US" dirty="0">
                                <a:latin typeface="Cambria Math"/>
                              </a:rPr>
                              <m:t>𝑑</m:t>
                            </m:r>
                          </m:sub>
                        </m:sSub>
                      </m:oMath>
                    </m:oMathPara>
                  </a14:m>
                  <a:endParaRPr lang="en-US" dirty="0"/>
                </a:p>
              </p:txBody>
            </p:sp>
          </mc:Choice>
          <mc:Fallback xmlns="">
            <p:sp>
              <p:nvSpPr>
                <p:cNvPr id="9" name="TextBox 8"/>
                <p:cNvSpPr txBox="1">
                  <a:spLocks noRot="1" noChangeAspect="1" noMove="1" noResize="1" noEditPoints="1" noAdjustHandles="1" noChangeArrowheads="1" noChangeShapeType="1" noTextEdit="1"/>
                </p:cNvSpPr>
                <p:nvPr/>
              </p:nvSpPr>
              <p:spPr>
                <a:xfrm>
                  <a:off x="1626509" y="3902838"/>
                  <a:ext cx="409433" cy="400110"/>
                </a:xfrm>
                <a:prstGeom prst="rect">
                  <a:avLst/>
                </a:prstGeom>
                <a:blipFill rotWithShape="1">
                  <a:blip r:embed="rId6"/>
                  <a:stretch>
                    <a:fillRect l="-5357" r="-32143" b="-10294"/>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10" name="TextBox 9"/>
              <p:cNvSpPr txBox="1"/>
              <p:nvPr/>
            </p:nvSpPr>
            <p:spPr>
              <a:xfrm>
                <a:off x="7003987" y="2744678"/>
                <a:ext cx="1273921" cy="400110"/>
              </a:xfrm>
              <a:prstGeom prst="rect">
                <a:avLst/>
              </a:prstGeom>
              <a:noFill/>
            </p:spPr>
            <p:txBody>
              <a:bodyPr wrap="square" rtlCol="0">
                <a:spAutoFit/>
              </a:bodyPr>
              <a:lstStyle/>
              <a:p>
                <a:r>
                  <a:rPr lang="en-US" b="1" i="0" dirty="0" smtClean="0">
                    <a:solidFill>
                      <a:srgbClr val="3333CC"/>
                    </a:solidFill>
                  </a:rPr>
                  <a:t>low </a:t>
                </a:r>
                <a14:m>
                  <m:oMath xmlns:m="http://schemas.openxmlformats.org/officeDocument/2006/math">
                    <m:sSub>
                      <m:sSubPr>
                        <m:ctrlPr>
                          <a:rPr lang="en-US" b="1" i="1">
                            <a:solidFill>
                              <a:srgbClr val="3333CC"/>
                            </a:solidFill>
                            <a:latin typeface="Cambria Math" panose="02040503050406030204" pitchFamily="18" charset="0"/>
                          </a:rPr>
                        </m:ctrlPr>
                      </m:sSubPr>
                      <m:e>
                        <m:r>
                          <a:rPr lang="en-US" b="1">
                            <a:solidFill>
                              <a:srgbClr val="3333CC"/>
                            </a:solidFill>
                            <a:latin typeface="Cambria Math"/>
                          </a:rPr>
                          <m:t>𝝏</m:t>
                        </m:r>
                      </m:e>
                      <m:sub>
                        <m:r>
                          <a:rPr lang="en-US" b="1">
                            <a:solidFill>
                              <a:srgbClr val="3333CC"/>
                            </a:solidFill>
                            <a:latin typeface="Cambria Math"/>
                          </a:rPr>
                          <m:t>𝒅</m:t>
                        </m:r>
                      </m:sub>
                    </m:sSub>
                    <m:r>
                      <a:rPr lang="en-US" b="1">
                        <a:solidFill>
                          <a:srgbClr val="3333CC"/>
                        </a:solidFill>
                        <a:latin typeface="Cambria Math"/>
                      </a:rPr>
                      <m:t>𝒇</m:t>
                    </m:r>
                  </m:oMath>
                </a14:m>
                <a:endParaRPr lang="en-US" b="1" dirty="0">
                  <a:solidFill>
                    <a:srgbClr val="3333CC"/>
                  </a:solidFill>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7003987" y="2744678"/>
                <a:ext cx="1273921" cy="400110"/>
              </a:xfrm>
              <a:prstGeom prst="rect">
                <a:avLst/>
              </a:prstGeom>
              <a:blipFill rotWithShape="1">
                <a:blip r:embed="rId7"/>
                <a:stretch>
                  <a:fillRect l="-5263" t="-7576" b="-257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7348634" y="1426272"/>
                <a:ext cx="1074222" cy="400110"/>
              </a:xfrm>
              <a:prstGeom prst="rect">
                <a:avLst/>
              </a:prstGeom>
              <a:noFill/>
            </p:spPr>
            <p:txBody>
              <a:bodyPr wrap="square" rtlCol="0">
                <a:spAutoFit/>
              </a:bodyPr>
              <a:lstStyle/>
              <a:p>
                <a:r>
                  <a:rPr lang="en-US" b="1" i="0" dirty="0" smtClean="0">
                    <a:solidFill>
                      <a:srgbClr val="3333CC"/>
                    </a:solidFill>
                  </a:rPr>
                  <a:t>high </a:t>
                </a:r>
                <a14:m>
                  <m:oMath xmlns:m="http://schemas.openxmlformats.org/officeDocument/2006/math">
                    <m:r>
                      <a:rPr lang="en-US" b="1">
                        <a:solidFill>
                          <a:srgbClr val="3333CC"/>
                        </a:solidFill>
                        <a:latin typeface="Cambria Math"/>
                      </a:rPr>
                      <m:t>𝝏</m:t>
                    </m:r>
                    <m:r>
                      <a:rPr lang="en-US" b="1">
                        <a:solidFill>
                          <a:srgbClr val="3333CC"/>
                        </a:solidFill>
                        <a:latin typeface="Cambria Math"/>
                      </a:rPr>
                      <m:t>𝒇</m:t>
                    </m:r>
                  </m:oMath>
                </a14:m>
                <a:endParaRPr lang="en-US" b="1" dirty="0">
                  <a:solidFill>
                    <a:srgbClr val="3333CC"/>
                  </a:solidFill>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7348634" y="1426272"/>
                <a:ext cx="1074222" cy="400110"/>
              </a:xfrm>
              <a:prstGeom prst="rect">
                <a:avLst/>
              </a:prstGeom>
              <a:blipFill rotWithShape="1">
                <a:blip r:embed="rId8"/>
                <a:stretch>
                  <a:fillRect l="-5650" t="-7576" b="-25758"/>
                </a:stretch>
              </a:blipFill>
            </p:spPr>
            <p:txBody>
              <a:bodyPr/>
              <a:lstStyle/>
              <a:p>
                <a:r>
                  <a:rPr lang="en-US">
                    <a:noFill/>
                  </a:rPr>
                  <a:t> </a:t>
                </a:r>
              </a:p>
            </p:txBody>
          </p:sp>
        </mc:Fallback>
      </mc:AlternateContent>
      <p:cxnSp>
        <p:nvCxnSpPr>
          <p:cNvPr id="15" name="Straight Arrow Connector 14"/>
          <p:cNvCxnSpPr/>
          <p:nvPr/>
        </p:nvCxnSpPr>
        <p:spPr bwMode="auto">
          <a:xfrm>
            <a:off x="6701044" y="2215771"/>
            <a:ext cx="302943" cy="602647"/>
          </a:xfrm>
          <a:prstGeom prst="straightConnector1">
            <a:avLst/>
          </a:prstGeom>
          <a:solidFill>
            <a:schemeClr val="accent1"/>
          </a:solidFill>
          <a:ln w="25400" cap="flat" cmpd="sng" algn="ctr">
            <a:solidFill>
              <a:srgbClr val="FF0000"/>
            </a:solidFill>
            <a:prstDash val="solid"/>
            <a:round/>
            <a:headEnd type="none" w="sm" len="sm"/>
            <a:tailEnd type="stealth" w="lg" len="lg"/>
          </a:ln>
          <a:effectLst/>
        </p:spPr>
      </p:cxnSp>
      <p:cxnSp>
        <p:nvCxnSpPr>
          <p:cNvPr id="18" name="Straight Arrow Connector 17"/>
          <p:cNvCxnSpPr/>
          <p:nvPr/>
        </p:nvCxnSpPr>
        <p:spPr bwMode="auto">
          <a:xfrm>
            <a:off x="7259623" y="2176447"/>
            <a:ext cx="0" cy="602647"/>
          </a:xfrm>
          <a:prstGeom prst="straightConnector1">
            <a:avLst/>
          </a:prstGeom>
          <a:solidFill>
            <a:schemeClr val="accent1"/>
          </a:solidFill>
          <a:ln w="25400" cap="flat" cmpd="sng" algn="ctr">
            <a:solidFill>
              <a:srgbClr val="FF0000"/>
            </a:solidFill>
            <a:prstDash val="solid"/>
            <a:round/>
            <a:headEnd type="none" w="sm" len="sm"/>
            <a:tailEnd type="stealth" w="lg" len="lg"/>
          </a:ln>
          <a:effectLst/>
        </p:spPr>
      </p:cxnSp>
      <p:cxnSp>
        <p:nvCxnSpPr>
          <p:cNvPr id="19" name="Straight Arrow Connector 18"/>
          <p:cNvCxnSpPr/>
          <p:nvPr/>
        </p:nvCxnSpPr>
        <p:spPr bwMode="auto">
          <a:xfrm flipH="1">
            <a:off x="7515259" y="2260015"/>
            <a:ext cx="340990" cy="538747"/>
          </a:xfrm>
          <a:prstGeom prst="straightConnector1">
            <a:avLst/>
          </a:prstGeom>
          <a:solidFill>
            <a:schemeClr val="accent1"/>
          </a:solidFill>
          <a:ln w="25400" cap="flat" cmpd="sng" algn="ctr">
            <a:solidFill>
              <a:srgbClr val="FF0000"/>
            </a:solidFill>
            <a:prstDash val="solid"/>
            <a:round/>
            <a:headEnd type="none" w="sm" len="sm"/>
            <a:tailEnd type="stealth" w="lg" len="lg"/>
          </a:ln>
          <a:effectLst/>
        </p:spPr>
      </p:cxnSp>
      <p:cxnSp>
        <p:nvCxnSpPr>
          <p:cNvPr id="21" name="Straight Arrow Connector 20"/>
          <p:cNvCxnSpPr/>
          <p:nvPr/>
        </p:nvCxnSpPr>
        <p:spPr bwMode="auto">
          <a:xfrm flipH="1">
            <a:off x="7962619" y="2589391"/>
            <a:ext cx="532454" cy="538747"/>
          </a:xfrm>
          <a:prstGeom prst="straightConnector1">
            <a:avLst/>
          </a:prstGeom>
          <a:solidFill>
            <a:schemeClr val="accent1"/>
          </a:solidFill>
          <a:ln w="25400" cap="flat" cmpd="sng" algn="ctr">
            <a:solidFill>
              <a:srgbClr val="FF0000"/>
            </a:solidFill>
            <a:prstDash val="solid"/>
            <a:round/>
            <a:headEnd type="none" w="sm" len="sm"/>
            <a:tailEnd type="stealth" w="lg" len="lg"/>
          </a:ln>
          <a:effectLst/>
        </p:spPr>
      </p:cxnSp>
      <p:cxnSp>
        <p:nvCxnSpPr>
          <p:cNvPr id="23" name="Straight Arrow Connector 22"/>
          <p:cNvCxnSpPr/>
          <p:nvPr/>
        </p:nvCxnSpPr>
        <p:spPr bwMode="auto">
          <a:xfrm flipH="1">
            <a:off x="7877480" y="3292411"/>
            <a:ext cx="617593" cy="1"/>
          </a:xfrm>
          <a:prstGeom prst="straightConnector1">
            <a:avLst/>
          </a:prstGeom>
          <a:solidFill>
            <a:schemeClr val="accent1"/>
          </a:solidFill>
          <a:ln w="25400" cap="flat" cmpd="sng" algn="ctr">
            <a:solidFill>
              <a:srgbClr val="FF0000"/>
            </a:solidFill>
            <a:prstDash val="solid"/>
            <a:round/>
            <a:headEnd type="none" w="sm" len="sm"/>
            <a:tailEnd type="stealth" w="lg" len="lg"/>
          </a:ln>
          <a:effectLst/>
        </p:spPr>
      </p:cxnSp>
      <p:cxnSp>
        <p:nvCxnSpPr>
          <p:cNvPr id="27" name="Straight Arrow Connector 26"/>
          <p:cNvCxnSpPr/>
          <p:nvPr/>
        </p:nvCxnSpPr>
        <p:spPr bwMode="auto">
          <a:xfrm flipH="1" flipV="1">
            <a:off x="7439961" y="3386554"/>
            <a:ext cx="522658" cy="392548"/>
          </a:xfrm>
          <a:prstGeom prst="straightConnector1">
            <a:avLst/>
          </a:prstGeom>
          <a:solidFill>
            <a:schemeClr val="accent1"/>
          </a:solidFill>
          <a:ln w="25400" cap="flat" cmpd="sng" algn="ctr">
            <a:solidFill>
              <a:srgbClr val="FF0000"/>
            </a:solidFill>
            <a:prstDash val="solid"/>
            <a:round/>
            <a:headEnd type="none" w="sm" len="sm"/>
            <a:tailEnd type="stealth" w="lg" len="lg"/>
          </a:ln>
          <a:effectLst/>
        </p:spPr>
      </p:cxnSp>
      <mc:AlternateContent xmlns:mc="http://schemas.openxmlformats.org/markup-compatibility/2006" xmlns:a14="http://schemas.microsoft.com/office/drawing/2010/main">
        <mc:Choice Requires="a14">
          <p:sp>
            <p:nvSpPr>
              <p:cNvPr id="30" name="TextBox 29"/>
              <p:cNvSpPr txBox="1"/>
              <p:nvPr/>
            </p:nvSpPr>
            <p:spPr>
              <a:xfrm>
                <a:off x="7908535" y="2130182"/>
                <a:ext cx="676549"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1" dirty="0" smtClean="0">
                          <a:solidFill>
                            <a:srgbClr val="FF0000"/>
                          </a:solidFill>
                          <a:latin typeface="Cambria Math"/>
                        </a:rPr>
                        <m:t>𝑻</m:t>
                      </m:r>
                    </m:oMath>
                  </m:oMathPara>
                </a14:m>
                <a:endParaRPr lang="en-US" b="1" dirty="0">
                  <a:solidFill>
                    <a:srgbClr val="FF0000"/>
                  </a:solidFill>
                </a:endParaRPr>
              </a:p>
            </p:txBody>
          </p:sp>
        </mc:Choice>
        <mc:Fallback xmlns="">
          <p:sp>
            <p:nvSpPr>
              <p:cNvPr id="30" name="TextBox 29"/>
              <p:cNvSpPr txBox="1">
                <a:spLocks noRot="1" noChangeAspect="1" noMove="1" noResize="1" noEditPoints="1" noAdjustHandles="1" noChangeArrowheads="1" noChangeShapeType="1" noTextEdit="1"/>
              </p:cNvSpPr>
              <p:nvPr/>
            </p:nvSpPr>
            <p:spPr>
              <a:xfrm>
                <a:off x="7908535" y="2130182"/>
                <a:ext cx="676549" cy="461665"/>
              </a:xfrm>
              <a:prstGeom prst="rect">
                <a:avLst/>
              </a:prstGeom>
              <a:blipFill rotWithShape="1">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Rounded Rectangle 21"/>
              <p:cNvSpPr/>
              <p:nvPr/>
            </p:nvSpPr>
            <p:spPr bwMode="auto">
              <a:xfrm>
                <a:off x="490920" y="944313"/>
                <a:ext cx="5595981" cy="1185870"/>
              </a:xfrm>
              <a:prstGeom prst="roundRect">
                <a:avLst/>
              </a:prstGeom>
              <a:gradFill flip="none" rotWithShape="1">
                <a:gsLst>
                  <a:gs pos="0">
                    <a:srgbClr val="81CEFD">
                      <a:tint val="66000"/>
                      <a:satMod val="160000"/>
                    </a:srgbClr>
                  </a:gs>
                  <a:gs pos="50000">
                    <a:srgbClr val="81CEFD">
                      <a:tint val="44500"/>
                      <a:satMod val="160000"/>
                    </a:srgbClr>
                  </a:gs>
                  <a:gs pos="100000">
                    <a:srgbClr val="81CEFD">
                      <a:tint val="23500"/>
                      <a:satMod val="160000"/>
                    </a:srgbClr>
                  </a:gs>
                </a:gsLst>
                <a:path path="circle">
                  <a:fillToRect l="50000" t="50000" r="50000" b="50000"/>
                </a:path>
                <a:tileRect/>
              </a:gra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spcBef>
                    <a:spcPct val="20000"/>
                  </a:spcBef>
                </a:pPr>
                <a:r>
                  <a:rPr lang="en-US" b="1" i="0" kern="0" dirty="0">
                    <a:solidFill>
                      <a:srgbClr val="00B050"/>
                    </a:solidFill>
                    <a:latin typeface="Calibri" pitchFamily="34" charset="0"/>
                  </a:rPr>
                  <a:t>Input: </a:t>
                </a:r>
                <a:r>
                  <a:rPr lang="en-US" b="1" i="0" kern="0" dirty="0" smtClean="0">
                    <a:solidFill>
                      <a:srgbClr val="00B050"/>
                    </a:solidFill>
                    <a:latin typeface="Calibri" pitchFamily="34" charset="0"/>
                  </a:rPr>
                  <a:t>   </a:t>
                </a:r>
                <a:r>
                  <a:rPr lang="en-US" i="0" kern="0" dirty="0" smtClean="0">
                    <a:solidFill>
                      <a:srgbClr val="000000"/>
                    </a:solidFill>
                    <a:latin typeface="Calibri" pitchFamily="34" charset="0"/>
                  </a:rPr>
                  <a:t>Algorithm </a:t>
                </a:r>
                <a:r>
                  <a:rPr lang="en-US" i="0" kern="0" dirty="0">
                    <a:solidFill>
                      <a:srgbClr val="000000"/>
                    </a:solidFill>
                    <a:latin typeface="Calibri" pitchFamily="34" charset="0"/>
                  </a:rPr>
                  <a:t>B that is node-DP over </a:t>
                </a:r>
                <a14:m>
                  <m:oMath xmlns:m="http://schemas.openxmlformats.org/officeDocument/2006/math">
                    <m:sSub>
                      <m:sSubPr>
                        <m:ctrlPr>
                          <a:rPr lang="en-US" i="1" dirty="0">
                            <a:latin typeface="Cambria Math" panose="02040503050406030204" pitchFamily="18" charset="0"/>
                          </a:rPr>
                        </m:ctrlPr>
                      </m:sSubPr>
                      <m:e>
                        <m:r>
                          <a:rPr lang="en-US">
                            <a:latin typeface="Cambria Math"/>
                          </a:rPr>
                          <m:t>𝓖</m:t>
                        </m:r>
                      </m:e>
                      <m:sub>
                        <m:r>
                          <a:rPr lang="en-US" dirty="0">
                            <a:latin typeface="Cambria Math"/>
                          </a:rPr>
                          <m:t>𝑑</m:t>
                        </m:r>
                      </m:sub>
                    </m:sSub>
                  </m:oMath>
                </a14:m>
                <a:endParaRPr lang="en-US" i="0" kern="0" dirty="0">
                  <a:solidFill>
                    <a:srgbClr val="000000"/>
                  </a:solidFill>
                  <a:latin typeface="Calibri" pitchFamily="34" charset="0"/>
                </a:endParaRPr>
              </a:p>
              <a:p>
                <a:pPr>
                  <a:spcBef>
                    <a:spcPct val="20000"/>
                  </a:spcBef>
                </a:pPr>
                <a:r>
                  <a:rPr lang="en-US" b="1" i="0" kern="0" dirty="0">
                    <a:solidFill>
                      <a:srgbClr val="00B050"/>
                    </a:solidFill>
                    <a:latin typeface="Calibri" pitchFamily="34" charset="0"/>
                  </a:rPr>
                  <a:t>Output: </a:t>
                </a:r>
                <a:r>
                  <a:rPr lang="en-US" i="0" kern="0" dirty="0" smtClean="0">
                    <a:solidFill>
                      <a:srgbClr val="000000"/>
                    </a:solidFill>
                    <a:latin typeface="Calibri" pitchFamily="34" charset="0"/>
                  </a:rPr>
                  <a:t>Algorithm </a:t>
                </a:r>
                <a:r>
                  <a:rPr lang="en-US" i="0" kern="0" dirty="0">
                    <a:solidFill>
                      <a:srgbClr val="000000"/>
                    </a:solidFill>
                    <a:latin typeface="Calibri" pitchFamily="34" charset="0"/>
                  </a:rPr>
                  <a:t>A that is node-DP over </a:t>
                </a:r>
                <a14:m>
                  <m:oMath xmlns:m="http://schemas.openxmlformats.org/officeDocument/2006/math">
                    <m:r>
                      <a:rPr lang="en-US" b="1">
                        <a:latin typeface="Cambria Math"/>
                      </a:rPr>
                      <m:t>𝓖</m:t>
                    </m:r>
                  </m:oMath>
                </a14:m>
                <a:r>
                  <a:rPr lang="en-US" i="0" kern="0" dirty="0">
                    <a:solidFill>
                      <a:srgbClr val="000000"/>
                    </a:solidFill>
                    <a:latin typeface="Calibri" pitchFamily="34" charset="0"/>
                  </a:rPr>
                  <a:t>, </a:t>
                </a:r>
                <a:br>
                  <a:rPr lang="en-US" i="0" kern="0" dirty="0">
                    <a:solidFill>
                      <a:srgbClr val="000000"/>
                    </a:solidFill>
                    <a:latin typeface="Calibri" pitchFamily="34" charset="0"/>
                  </a:rPr>
                </a:br>
                <a:r>
                  <a:rPr lang="en-US" i="0" kern="0" dirty="0">
                    <a:solidFill>
                      <a:srgbClr val="000000"/>
                    </a:solidFill>
                    <a:latin typeface="Calibri" pitchFamily="34" charset="0"/>
                  </a:rPr>
                  <a:t>               </a:t>
                </a:r>
                <a:r>
                  <a:rPr lang="en-US" i="0" kern="0" dirty="0" smtClean="0">
                    <a:solidFill>
                      <a:srgbClr val="000000"/>
                    </a:solidFill>
                    <a:latin typeface="Calibri" pitchFamily="34" charset="0"/>
                  </a:rPr>
                  <a:t> has </a:t>
                </a:r>
                <a:r>
                  <a:rPr lang="en-US" i="0" kern="0" dirty="0">
                    <a:solidFill>
                      <a:srgbClr val="000000"/>
                    </a:solidFill>
                    <a:latin typeface="Calibri" pitchFamily="34" charset="0"/>
                  </a:rPr>
                  <a:t>accuracy similar to B on “nice” </a:t>
                </a:r>
                <a:r>
                  <a:rPr lang="en-US" i="0" kern="0" dirty="0" smtClean="0">
                    <a:solidFill>
                      <a:srgbClr val="000000"/>
                    </a:solidFill>
                    <a:latin typeface="Calibri" pitchFamily="34" charset="0"/>
                  </a:rPr>
                  <a:t>graphs</a:t>
                </a:r>
                <a:endParaRPr lang="en-US" i="0" kern="0" dirty="0">
                  <a:solidFill>
                    <a:srgbClr val="000000"/>
                  </a:solidFill>
                  <a:latin typeface="Calibri" pitchFamily="34" charset="0"/>
                </a:endParaRPr>
              </a:p>
            </p:txBody>
          </p:sp>
        </mc:Choice>
        <mc:Fallback xmlns="">
          <p:sp>
            <p:nvSpPr>
              <p:cNvPr id="22" name="Rounded Rectangle 21"/>
              <p:cNvSpPr>
                <a:spLocks noRot="1" noChangeAspect="1" noMove="1" noResize="1" noEditPoints="1" noAdjustHandles="1" noChangeArrowheads="1" noChangeShapeType="1" noTextEdit="1"/>
              </p:cNvSpPr>
              <p:nvPr/>
            </p:nvSpPr>
            <p:spPr bwMode="auto">
              <a:xfrm>
                <a:off x="490920" y="944313"/>
                <a:ext cx="5595981" cy="1185870"/>
              </a:xfrm>
              <a:prstGeom prst="roundRect">
                <a:avLst/>
              </a:prstGeom>
              <a:blipFill rotWithShape="1">
                <a:blip r:embed="rId10"/>
                <a:stretch>
                  <a:fillRect b="-3571"/>
                </a:stretch>
              </a:blipFill>
              <a:ln w="12700" cap="flat" cmpd="sng" algn="ctr">
                <a:solidFill>
                  <a:schemeClr val="tx1"/>
                </a:solidFill>
                <a:prstDash val="solid"/>
                <a:round/>
                <a:headEnd type="none" w="sm" len="sm"/>
                <a:tailEnd type="none" w="sm" len="sm"/>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p:cNvSpPr txBox="1"/>
              <p:nvPr/>
            </p:nvSpPr>
            <p:spPr>
              <a:xfrm>
                <a:off x="928048" y="4010465"/>
                <a:ext cx="7997584" cy="1137940"/>
              </a:xfrm>
              <a:prstGeom prst="rect">
                <a:avLst/>
              </a:prstGeom>
              <a:noFill/>
            </p:spPr>
            <p:txBody>
              <a:bodyPr wrap="square" rtlCol="0">
                <a:spAutoFit/>
              </a:bodyPr>
              <a:lstStyle/>
              <a:p>
                <a:pPr marL="342900" lvl="0" indent="-342900">
                  <a:spcBef>
                    <a:spcPct val="20000"/>
                  </a:spcBef>
                  <a:buFont typeface="Wingdings" pitchFamily="2" charset="2"/>
                  <a:buChar char="Ø"/>
                </a:pPr>
                <a:r>
                  <a:rPr lang="en-US" i="0" kern="0" dirty="0" smtClean="0">
                    <a:solidFill>
                      <a:srgbClr val="000000"/>
                    </a:solidFill>
                    <a:latin typeface="Calibri" pitchFamily="34" charset="0"/>
                  </a:rPr>
                  <a:t>via Smooth Sensitivity framework </a:t>
                </a:r>
                <a:r>
                  <a:rPr lang="en-US" sz="1800" i="0" kern="0" dirty="0">
                    <a:solidFill>
                      <a:srgbClr val="C00000"/>
                    </a:solidFill>
                    <a:latin typeface="Calibri" pitchFamily="34" charset="0"/>
                  </a:rPr>
                  <a:t>[</a:t>
                </a:r>
                <a:r>
                  <a:rPr lang="en-US" sz="1800" i="0" kern="0" dirty="0" smtClean="0">
                    <a:solidFill>
                      <a:srgbClr val="C00000"/>
                    </a:solidFill>
                    <a:latin typeface="Calibri" pitchFamily="34" charset="0"/>
                  </a:rPr>
                  <a:t>NRS’07]</a:t>
                </a:r>
                <a:endParaRPr lang="en-US" i="0" kern="0" dirty="0">
                  <a:solidFill>
                    <a:srgbClr val="000000"/>
                  </a:solidFill>
                  <a:latin typeface="Calibri" pitchFamily="34" charset="0"/>
                </a:endParaRPr>
              </a:p>
              <a:p>
                <a:pPr marL="342900" lvl="0" indent="-342900">
                  <a:spcBef>
                    <a:spcPct val="20000"/>
                  </a:spcBef>
                  <a:buFont typeface="Wingdings" pitchFamily="2" charset="2"/>
                  <a:buChar char="Ø"/>
                </a:pPr>
                <a:r>
                  <a:rPr lang="en-US" i="0" kern="0" dirty="0" smtClean="0">
                    <a:solidFill>
                      <a:srgbClr val="000000"/>
                    </a:solidFill>
                    <a:latin typeface="Calibri" pitchFamily="34" charset="0"/>
                  </a:rPr>
                  <a:t>via </a:t>
                </a:r>
                <a:r>
                  <a:rPr lang="en-US" i="0" kern="0" dirty="0">
                    <a:solidFill>
                      <a:srgbClr val="000000"/>
                    </a:solidFill>
                    <a:latin typeface="Calibri" pitchFamily="34" charset="0"/>
                  </a:rPr>
                  <a:t>finding </a:t>
                </a:r>
                <a:r>
                  <a:rPr lang="en-US" i="0" kern="0" dirty="0" smtClean="0">
                    <a:solidFill>
                      <a:srgbClr val="000000"/>
                    </a:solidFill>
                    <a:latin typeface="Calibri" pitchFamily="34" charset="0"/>
                  </a:rPr>
                  <a:t>a </a:t>
                </a:r>
                <a:r>
                  <a:rPr lang="en-US" i="0" kern="0" dirty="0">
                    <a:solidFill>
                      <a:srgbClr val="000000"/>
                    </a:solidFill>
                    <a:latin typeface="Calibri" pitchFamily="34" charset="0"/>
                  </a:rPr>
                  <a:t>DP upper bound </a:t>
                </a:r>
                <a14:m>
                  <m:oMath xmlns:m="http://schemas.openxmlformats.org/officeDocument/2006/math">
                    <m:r>
                      <a:rPr lang="en-US" b="1" kern="0">
                        <a:solidFill>
                          <a:srgbClr val="3333CC"/>
                        </a:solidFill>
                        <a:latin typeface="Cambria Math"/>
                      </a:rPr>
                      <m:t>ℓ</m:t>
                    </m:r>
                  </m:oMath>
                </a14:m>
                <a:r>
                  <a:rPr lang="en-US" i="0" kern="0" dirty="0">
                    <a:solidFill>
                      <a:srgbClr val="000000"/>
                    </a:solidFill>
                    <a:latin typeface="Calibri" pitchFamily="34" charset="0"/>
                  </a:rPr>
                  <a:t> o</a:t>
                </a:r>
                <a:r>
                  <a:rPr lang="en-US" i="0" kern="0" dirty="0" smtClean="0">
                    <a:solidFill>
                      <a:srgbClr val="000000"/>
                    </a:solidFill>
                    <a:latin typeface="Calibri" pitchFamily="34" charset="0"/>
                  </a:rPr>
                  <a:t>n local sensitivity </a:t>
                </a:r>
                <a:r>
                  <a:rPr lang="en-US" sz="1800" i="0" kern="0" dirty="0" smtClean="0">
                    <a:solidFill>
                      <a:srgbClr val="C00000"/>
                    </a:solidFill>
                    <a:latin typeface="Calibri" pitchFamily="34" charset="0"/>
                  </a:rPr>
                  <a:t>[</a:t>
                </a:r>
                <a:r>
                  <a:rPr lang="en-US" sz="1800" i="0" kern="0" dirty="0">
                    <a:solidFill>
                      <a:srgbClr val="C00000"/>
                    </a:solidFill>
                    <a:latin typeface="Calibri" pitchFamily="34" charset="0"/>
                  </a:rPr>
                  <a:t>Dwork Lei </a:t>
                </a:r>
                <a:r>
                  <a:rPr lang="en-US" sz="1800" i="0" kern="0" dirty="0" smtClean="0">
                    <a:solidFill>
                      <a:srgbClr val="C00000"/>
                    </a:solidFill>
                    <a:latin typeface="Calibri" pitchFamily="34" charset="0"/>
                  </a:rPr>
                  <a:t>09, KRSY’11</a:t>
                </a:r>
                <a:r>
                  <a:rPr lang="en-US" sz="1800" i="0" kern="0" dirty="0">
                    <a:solidFill>
                      <a:srgbClr val="C00000"/>
                    </a:solidFill>
                    <a:latin typeface="Calibri" pitchFamily="34" charset="0"/>
                  </a:rPr>
                  <a:t>]</a:t>
                </a:r>
                <a:endParaRPr lang="en-US" sz="1800" i="0" kern="0" dirty="0">
                  <a:solidFill>
                    <a:srgbClr val="000000"/>
                  </a:solidFill>
                  <a:latin typeface="Calibri" pitchFamily="34" charset="0"/>
                </a:endParaRPr>
              </a:p>
              <a:p>
                <a:pPr marL="57150" algn="r">
                  <a:lnSpc>
                    <a:spcPct val="60000"/>
                  </a:lnSpc>
                  <a:spcBef>
                    <a:spcPct val="20000"/>
                  </a:spcBef>
                </a:pPr>
                <a:r>
                  <a:rPr lang="en-US" i="0" kern="0" dirty="0" smtClean="0">
                    <a:solidFill>
                      <a:srgbClr val="000000"/>
                    </a:solidFill>
                    <a:latin typeface="Calibri" pitchFamily="34" charset="0"/>
                  </a:rPr>
                  <a:t>       and </a:t>
                </a:r>
                <a:r>
                  <a:rPr lang="en-US" i="0" kern="0" dirty="0">
                    <a:solidFill>
                      <a:srgbClr val="000000"/>
                    </a:solidFill>
                    <a:latin typeface="Calibri" pitchFamily="34" charset="0"/>
                  </a:rPr>
                  <a:t>running any algorithm</a:t>
                </a:r>
                <a:r>
                  <a:rPr lang="en-US" i="0" kern="0" dirty="0" smtClean="0">
                    <a:solidFill>
                      <a:srgbClr val="000000"/>
                    </a:solidFill>
                    <a:latin typeface="Calibri" pitchFamily="34" charset="0"/>
                  </a:rPr>
                  <a:t> that is </a:t>
                </a:r>
                <a14:m>
                  <m:oMath xmlns:m="http://schemas.openxmlformats.org/officeDocument/2006/math">
                    <m:d>
                      <m:dPr>
                        <m:ctrlPr>
                          <a:rPr lang="en-US" b="1" i="1" kern="0">
                            <a:solidFill>
                              <a:srgbClr val="3333CC"/>
                            </a:solidFill>
                            <a:latin typeface="Cambria Math" panose="02040503050406030204" pitchFamily="18" charset="0"/>
                          </a:rPr>
                        </m:ctrlPr>
                      </m:dPr>
                      <m:e>
                        <m:f>
                          <m:fPr>
                            <m:ctrlPr>
                              <a:rPr lang="en-US" b="1" i="1" kern="0">
                                <a:solidFill>
                                  <a:srgbClr val="3333CC"/>
                                </a:solidFill>
                                <a:latin typeface="Cambria Math" panose="02040503050406030204" pitchFamily="18" charset="0"/>
                              </a:rPr>
                            </m:ctrlPr>
                          </m:fPr>
                          <m:num>
                            <m:r>
                              <a:rPr lang="en-US" b="1" kern="0">
                                <a:solidFill>
                                  <a:srgbClr val="3333CC"/>
                                </a:solidFill>
                                <a:latin typeface="Cambria Math"/>
                              </a:rPr>
                              <m:t>𝝐</m:t>
                            </m:r>
                          </m:num>
                          <m:den>
                            <m:r>
                              <a:rPr lang="en-US" b="1" kern="0">
                                <a:solidFill>
                                  <a:srgbClr val="3333CC"/>
                                </a:solidFill>
                                <a:latin typeface="Cambria Math"/>
                              </a:rPr>
                              <m:t>ℓ</m:t>
                            </m:r>
                          </m:den>
                        </m:f>
                      </m:e>
                    </m:d>
                  </m:oMath>
                </a14:m>
                <a:r>
                  <a:rPr lang="en-US" i="0" kern="0" dirty="0">
                    <a:solidFill>
                      <a:srgbClr val="000000"/>
                    </a:solidFill>
                    <a:latin typeface="Calibri" pitchFamily="34" charset="0"/>
                  </a:rPr>
                  <a:t>-</a:t>
                </a:r>
                <a:r>
                  <a:rPr lang="en-US" i="0" kern="0" dirty="0" smtClean="0">
                    <a:solidFill>
                      <a:srgbClr val="000000"/>
                    </a:solidFill>
                    <a:latin typeface="Calibri" pitchFamily="34" charset="0"/>
                  </a:rPr>
                  <a:t>node-DP </a:t>
                </a:r>
                <a:r>
                  <a:rPr lang="en-US" i="0" kern="0" dirty="0">
                    <a:solidFill>
                      <a:srgbClr val="000000"/>
                    </a:solidFill>
                    <a:latin typeface="Calibri" pitchFamily="34" charset="0"/>
                  </a:rPr>
                  <a:t>over </a:t>
                </a:r>
                <a14:m>
                  <m:oMath xmlns:m="http://schemas.openxmlformats.org/officeDocument/2006/math">
                    <m:sSub>
                      <m:sSubPr>
                        <m:ctrlPr>
                          <a:rPr lang="en-US" i="1" dirty="0">
                            <a:latin typeface="Cambria Math" panose="02040503050406030204" pitchFamily="18" charset="0"/>
                          </a:rPr>
                        </m:ctrlPr>
                      </m:sSubPr>
                      <m:e>
                        <m:r>
                          <a:rPr lang="en-US">
                            <a:latin typeface="Cambria Math"/>
                          </a:rPr>
                          <m:t>𝓖</m:t>
                        </m:r>
                      </m:e>
                      <m:sub>
                        <m:r>
                          <a:rPr lang="en-US" dirty="0">
                            <a:latin typeface="Cambria Math"/>
                          </a:rPr>
                          <m:t>𝑑</m:t>
                        </m:r>
                      </m:sub>
                    </m:sSub>
                  </m:oMath>
                </a14:m>
                <a:endParaRPr lang="en-US" dirty="0"/>
              </a:p>
            </p:txBody>
          </p:sp>
        </mc:Choice>
        <mc:Fallback xmlns="">
          <p:sp>
            <p:nvSpPr>
              <p:cNvPr id="16" name="TextBox 15"/>
              <p:cNvSpPr txBox="1">
                <a:spLocks noRot="1" noChangeAspect="1" noMove="1" noResize="1" noEditPoints="1" noAdjustHandles="1" noChangeArrowheads="1" noChangeShapeType="1" noTextEdit="1"/>
              </p:cNvSpPr>
              <p:nvPr/>
            </p:nvSpPr>
            <p:spPr>
              <a:xfrm>
                <a:off x="928048" y="4010465"/>
                <a:ext cx="7997584" cy="1137940"/>
              </a:xfrm>
              <a:prstGeom prst="rect">
                <a:avLst/>
              </a:prstGeom>
              <a:blipFill rotWithShape="0">
                <a:blip r:embed="rId11"/>
                <a:stretch>
                  <a:fillRect l="-686" t="-3209" b="-6417"/>
                </a:stretch>
              </a:blipFill>
            </p:spPr>
            <p:txBody>
              <a:bodyPr/>
              <a:lstStyle/>
              <a:p>
                <a:r>
                  <a:rPr lang="en-US">
                    <a:noFill/>
                  </a:rPr>
                  <a:t> </a:t>
                </a:r>
              </a:p>
            </p:txBody>
          </p:sp>
        </mc:Fallback>
      </mc:AlternateContent>
      <p:grpSp>
        <p:nvGrpSpPr>
          <p:cNvPr id="24" name="Group 23"/>
          <p:cNvGrpSpPr/>
          <p:nvPr/>
        </p:nvGrpSpPr>
        <p:grpSpPr>
          <a:xfrm>
            <a:off x="3180495" y="5342424"/>
            <a:ext cx="551744" cy="662093"/>
            <a:chOff x="4487540" y="5417898"/>
            <a:chExt cx="551744" cy="662093"/>
          </a:xfrm>
        </p:grpSpPr>
        <p:sp>
          <p:nvSpPr>
            <p:cNvPr id="25" name="Rectangle 24"/>
            <p:cNvSpPr>
              <a:spLocks/>
            </p:cNvSpPr>
            <p:nvPr/>
          </p:nvSpPr>
          <p:spPr bwMode="auto">
            <a:xfrm>
              <a:off x="4529770" y="5495129"/>
              <a:ext cx="467285" cy="507631"/>
            </a:xfrm>
            <a:prstGeom prst="rect">
              <a:avLst/>
            </a:prstGeom>
            <a:noFill/>
            <a:ln w="25400" cap="flat">
              <a:solidFill>
                <a:schemeClr val="tx1"/>
              </a:solidFill>
              <a:prstDash val="solid"/>
              <a:miter lim="800000"/>
              <a:headEnd type="none" w="med" len="med"/>
              <a:tailEnd type="none" w="med" len="med"/>
            </a:ln>
            <a:effectLst>
              <a:outerShdw blurRad="38100" dist="38099" dir="2700000" algn="ctr" rotWithShape="0">
                <a:schemeClr val="bg2">
                  <a:alpha val="75000"/>
                </a:schemeClr>
              </a:outerShdw>
            </a:effectLst>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6" name="Rectangle 25"/>
            <p:cNvSpPr>
              <a:spLocks/>
            </p:cNvSpPr>
            <p:nvPr/>
          </p:nvSpPr>
          <p:spPr bwMode="auto">
            <a:xfrm>
              <a:off x="4487540" y="5417898"/>
              <a:ext cx="551744" cy="6620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38100" tIns="38100" rIns="38100" bIns="38100" anchor="ctr"/>
            <a:lstStyle/>
            <a:p>
              <a:pPr algn="ctr"/>
              <a:r>
                <a:rPr lang="en-US" sz="2400" b="1" i="0" dirty="0" smtClean="0">
                  <a:solidFill>
                    <a:schemeClr val="tx1"/>
                  </a:solidFill>
                  <a:ea typeface="Gill Sans" charset="0"/>
                  <a:cs typeface="Gill Sans" charset="0"/>
                </a:rPr>
                <a:t>T</a:t>
              </a:r>
              <a:endParaRPr lang="en-US" sz="2400" b="1" i="0" dirty="0">
                <a:solidFill>
                  <a:schemeClr val="tx1"/>
                </a:solidFill>
                <a:ea typeface="Gill Sans" charset="0"/>
                <a:cs typeface="Gill Sans" charset="0"/>
              </a:endParaRPr>
            </a:p>
          </p:txBody>
        </p:sp>
      </p:grpSp>
      <p:sp>
        <p:nvSpPr>
          <p:cNvPr id="28" name="Line 37"/>
          <p:cNvSpPr>
            <a:spLocks noChangeShapeType="1"/>
          </p:cNvSpPr>
          <p:nvPr/>
        </p:nvSpPr>
        <p:spPr bwMode="auto">
          <a:xfrm rot="10800000">
            <a:off x="5126441" y="6262442"/>
            <a:ext cx="3100037" cy="0"/>
          </a:xfrm>
          <a:prstGeom prst="line">
            <a:avLst/>
          </a:prstGeom>
          <a:noFill/>
          <a:ln w="31750" cap="flat">
            <a:solidFill>
              <a:schemeClr val="tx1"/>
            </a:solidFill>
            <a:prstDash val="solid"/>
            <a:miter lim="800000"/>
            <a:headEnd type="stealth"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9" name="Line 38"/>
          <p:cNvSpPr>
            <a:spLocks noChangeShapeType="1"/>
          </p:cNvSpPr>
          <p:nvPr/>
        </p:nvSpPr>
        <p:spPr bwMode="auto">
          <a:xfrm>
            <a:off x="5126442" y="5745948"/>
            <a:ext cx="3068938" cy="0"/>
          </a:xfrm>
          <a:prstGeom prst="line">
            <a:avLst/>
          </a:prstGeom>
          <a:noFill/>
          <a:ln w="31750" cap="flat">
            <a:solidFill>
              <a:schemeClr val="tx1"/>
            </a:solidFill>
            <a:prstDash val="solid"/>
            <a:miter lim="800000"/>
            <a:headEnd type="stealth"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31" name="Rectangle 30"/>
          <p:cNvSpPr>
            <a:spLocks/>
          </p:cNvSpPr>
          <p:nvPr/>
        </p:nvSpPr>
        <p:spPr bwMode="auto">
          <a:xfrm>
            <a:off x="6310299" y="5359727"/>
            <a:ext cx="858269" cy="3187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38100" tIns="38100" rIns="38100" bIns="38100" anchor="ctr"/>
          <a:lstStyle/>
          <a:p>
            <a:pPr algn="ctr"/>
            <a:r>
              <a:rPr lang="en-US" sz="1900" dirty="0" smtClean="0">
                <a:solidFill>
                  <a:srgbClr val="3333CC"/>
                </a:solidFill>
                <a:ea typeface="Gill Sans" charset="0"/>
                <a:cs typeface="Gill Sans" charset="0"/>
              </a:rPr>
              <a:t>query </a:t>
            </a:r>
            <a:r>
              <a:rPr lang="en-US" sz="1900" b="1" dirty="0" smtClean="0">
                <a:solidFill>
                  <a:srgbClr val="3333CC"/>
                </a:solidFill>
                <a:ea typeface="Gill Sans" charset="0"/>
                <a:cs typeface="Gill Sans" charset="0"/>
              </a:rPr>
              <a:t>f</a:t>
            </a:r>
            <a:endParaRPr lang="en-US" sz="1900" b="1" dirty="0">
              <a:solidFill>
                <a:srgbClr val="3333CC"/>
              </a:solidFill>
              <a:ea typeface="Gill Sans" charset="0"/>
              <a:cs typeface="Gill Sans" charset="0"/>
            </a:endParaRPr>
          </a:p>
        </p:txBody>
      </p:sp>
      <mc:AlternateContent xmlns:mc="http://schemas.openxmlformats.org/markup-compatibility/2006" xmlns:a14="http://schemas.microsoft.com/office/drawing/2010/main">
        <mc:Choice Requires="a14">
          <p:sp>
            <p:nvSpPr>
              <p:cNvPr id="32" name="Rectangle 31"/>
              <p:cNvSpPr>
                <a:spLocks/>
              </p:cNvSpPr>
              <p:nvPr/>
            </p:nvSpPr>
            <p:spPr bwMode="auto">
              <a:xfrm>
                <a:off x="5003677" y="5855957"/>
                <a:ext cx="3471513" cy="353721"/>
              </a:xfrm>
              <a:prstGeom prst="rect">
                <a:avLst/>
              </a:prstGeom>
              <a:noFill/>
              <a:ln>
                <a:noFill/>
              </a:ln>
              <a:extLst>
                <a:ext uri="{909E8E84-426E-40DD-AFC4-6F175D3DCCD1}">
                  <a14:hiddenFill>
                    <a:solidFill>
                      <a:srgbClr val="FFFFFF"/>
                    </a:solidFill>
                  </a14:hiddenFill>
                </a:ext>
                <a:ext uri="{91240B29-F687-4F45-9708-019B960494DF}">
                  <a14:hiddenLine w="12700" cap="flat">
                    <a:solidFill>
                      <a:schemeClr val="tx1"/>
                    </a:solidFill>
                    <a:miter lim="800000"/>
                    <a:headEnd type="none" w="med" len="med"/>
                    <a:tailEnd type="none" w="med" len="med"/>
                  </a14:hiddenLine>
                </a:ext>
              </a:extLst>
            </p:spPr>
            <p:txBody>
              <a:bodyPr lIns="38100" tIns="38100" rIns="38100" bIns="38100" anchor="ctr"/>
              <a:lstStyle/>
              <a:p>
                <a:pPr algn="ctr"/>
                <a14:m>
                  <m:oMath xmlns:m="http://schemas.openxmlformats.org/officeDocument/2006/math">
                    <m:r>
                      <a:rPr lang="en-US" sz="1900" b="1" i="1" dirty="0" smtClean="0">
                        <a:solidFill>
                          <a:srgbClr val="3333CC"/>
                        </a:solidFill>
                        <a:latin typeface="Cambria Math"/>
                        <a:ea typeface="Gill Sans" charset="0"/>
                        <a:cs typeface="Gill Sans" charset="0"/>
                      </a:rPr>
                      <m:t>𝒇</m:t>
                    </m:r>
                    <m:r>
                      <a:rPr lang="en-US" sz="1900" b="1" i="1" dirty="0" smtClean="0">
                        <a:solidFill>
                          <a:schemeClr val="tx1"/>
                        </a:solidFill>
                        <a:latin typeface="Cambria Math"/>
                        <a:ea typeface="Gill Sans" charset="0"/>
                        <a:cs typeface="Gill Sans" charset="0"/>
                      </a:rPr>
                      <m:t>(</m:t>
                    </m:r>
                    <m:r>
                      <a:rPr lang="en-US" sz="1900" b="1" i="1" dirty="0" smtClean="0">
                        <a:solidFill>
                          <a:schemeClr val="tx1"/>
                        </a:solidFill>
                        <a:latin typeface="Cambria Math"/>
                        <a:ea typeface="Gill Sans" charset="0"/>
                        <a:cs typeface="Gill Sans" charset="0"/>
                      </a:rPr>
                      <m:t>𝑻</m:t>
                    </m:r>
                    <m:d>
                      <m:dPr>
                        <m:ctrlPr>
                          <a:rPr lang="en-US" sz="1900" b="1" i="1" dirty="0" smtClean="0">
                            <a:solidFill>
                              <a:schemeClr val="tx1"/>
                            </a:solidFill>
                            <a:latin typeface="Cambria Math" panose="02040503050406030204" pitchFamily="18" charset="0"/>
                            <a:ea typeface="Gill Sans" charset="0"/>
                            <a:cs typeface="Gill Sans" charset="0"/>
                          </a:rPr>
                        </m:ctrlPr>
                      </m:dPr>
                      <m:e>
                        <m:r>
                          <a:rPr lang="en-US" sz="1900" b="1" i="1" dirty="0" smtClean="0">
                            <a:solidFill>
                              <a:schemeClr val="tx1"/>
                            </a:solidFill>
                            <a:latin typeface="Cambria Math"/>
                            <a:ea typeface="Gill Sans" charset="0"/>
                            <a:cs typeface="Gill Sans" charset="0"/>
                          </a:rPr>
                          <m:t>𝑮</m:t>
                        </m:r>
                      </m:e>
                    </m:d>
                    <m:r>
                      <a:rPr lang="en-US" sz="1900" b="1" i="1" dirty="0" smtClean="0">
                        <a:solidFill>
                          <a:schemeClr val="tx1"/>
                        </a:solidFill>
                        <a:latin typeface="Cambria Math"/>
                        <a:ea typeface="Gill Sans" charset="0"/>
                        <a:cs typeface="Gill Sans" charset="0"/>
                      </a:rPr>
                      <m:t>)</m:t>
                    </m:r>
                  </m:oMath>
                </a14:m>
                <a:r>
                  <a:rPr lang="en-US" sz="1900" b="1" i="0" dirty="0" smtClean="0">
                    <a:solidFill>
                      <a:schemeClr val="tx1"/>
                    </a:solidFill>
                    <a:ea typeface="Gill Sans" charset="0"/>
                    <a:cs typeface="Gill Sans" charset="0"/>
                  </a:rPr>
                  <a:t>+ noise</a:t>
                </a:r>
                <a14:m>
                  <m:oMath xmlns:m="http://schemas.openxmlformats.org/officeDocument/2006/math">
                    <m:r>
                      <a:rPr lang="en-US" sz="1800" b="1" i="0" dirty="0" smtClean="0">
                        <a:solidFill>
                          <a:srgbClr val="FF0000"/>
                        </a:solidFill>
                        <a:latin typeface="Cambria Math"/>
                        <a:ea typeface="Gill Sans" charset="0"/>
                        <a:cs typeface="Gill Sans" charset="0"/>
                      </a:rPr>
                      <m:t>(</m:t>
                    </m:r>
                    <m:sSub>
                      <m:sSubPr>
                        <m:ctrlPr>
                          <a:rPr lang="en-US" sz="1800" b="1" i="1" dirty="0" smtClean="0">
                            <a:solidFill>
                              <a:srgbClr val="FF0000"/>
                            </a:solidFill>
                            <a:latin typeface="Cambria Math" panose="02040503050406030204" pitchFamily="18" charset="0"/>
                            <a:ea typeface="Gill Sans" charset="0"/>
                            <a:cs typeface="Gill Sans" charset="0"/>
                          </a:rPr>
                        </m:ctrlPr>
                      </m:sSubPr>
                      <m:e>
                        <m:r>
                          <a:rPr lang="en-US" sz="1800" b="1" i="1" dirty="0" smtClean="0">
                            <a:solidFill>
                              <a:srgbClr val="FF0000"/>
                            </a:solidFill>
                            <a:latin typeface="Cambria Math"/>
                            <a:ea typeface="Gill Sans" charset="0"/>
                            <a:cs typeface="Gill Sans" charset="0"/>
                          </a:rPr>
                          <m:t>𝑺</m:t>
                        </m:r>
                      </m:e>
                      <m:sub>
                        <m:r>
                          <a:rPr lang="en-US" sz="1800" b="1" i="1" dirty="0" smtClean="0">
                            <a:solidFill>
                              <a:srgbClr val="FF0000"/>
                            </a:solidFill>
                            <a:latin typeface="Cambria Math"/>
                            <a:ea typeface="Gill Sans" charset="0"/>
                            <a:cs typeface="Gill Sans" charset="0"/>
                          </a:rPr>
                          <m:t>𝑻</m:t>
                        </m:r>
                      </m:sub>
                    </m:sSub>
                    <m:d>
                      <m:dPr>
                        <m:ctrlPr>
                          <a:rPr lang="en-US" sz="1800" b="1" i="1" dirty="0" smtClean="0">
                            <a:solidFill>
                              <a:srgbClr val="FF0000"/>
                            </a:solidFill>
                            <a:latin typeface="Cambria Math" panose="02040503050406030204" pitchFamily="18" charset="0"/>
                            <a:ea typeface="Gill Sans" charset="0"/>
                            <a:cs typeface="Gill Sans" charset="0"/>
                          </a:rPr>
                        </m:ctrlPr>
                      </m:dPr>
                      <m:e>
                        <m:r>
                          <a:rPr lang="en-US" sz="1800" b="1" i="1" dirty="0" smtClean="0">
                            <a:solidFill>
                              <a:srgbClr val="FF0000"/>
                            </a:solidFill>
                            <a:latin typeface="Cambria Math"/>
                            <a:ea typeface="Gill Sans" charset="0"/>
                            <a:cs typeface="Gill Sans" charset="0"/>
                          </a:rPr>
                          <m:t>𝑮</m:t>
                        </m:r>
                      </m:e>
                    </m:d>
                    <m:r>
                      <a:rPr lang="en-US" sz="1800" b="1" i="1" dirty="0" smtClean="0">
                        <a:solidFill>
                          <a:srgbClr val="FF0000"/>
                        </a:solidFill>
                        <a:latin typeface="Cambria Math"/>
                        <a:ea typeface="Gill Sans" charset="0"/>
                        <a:cs typeface="Gill Sans" charset="0"/>
                      </a:rPr>
                      <m:t>⋅</m:t>
                    </m:r>
                    <m:sSub>
                      <m:sSubPr>
                        <m:ctrlPr>
                          <a:rPr lang="en-US" sz="1800" b="1" i="1">
                            <a:solidFill>
                              <a:srgbClr val="3333CC"/>
                            </a:solidFill>
                            <a:latin typeface="Cambria Math" panose="02040503050406030204" pitchFamily="18" charset="0"/>
                          </a:rPr>
                        </m:ctrlPr>
                      </m:sSubPr>
                      <m:e>
                        <m:r>
                          <a:rPr lang="en-US" sz="1800" b="1">
                            <a:solidFill>
                              <a:srgbClr val="3333CC"/>
                            </a:solidFill>
                            <a:latin typeface="Cambria Math"/>
                          </a:rPr>
                          <m:t>𝝏</m:t>
                        </m:r>
                      </m:e>
                      <m:sub>
                        <m:r>
                          <a:rPr lang="en-US" sz="1800" b="1">
                            <a:solidFill>
                              <a:srgbClr val="3333CC"/>
                            </a:solidFill>
                            <a:latin typeface="Cambria Math"/>
                          </a:rPr>
                          <m:t>𝒅</m:t>
                        </m:r>
                      </m:sub>
                    </m:sSub>
                    <m:r>
                      <a:rPr lang="en-US" sz="1800" b="1" i="1" dirty="0" smtClean="0">
                        <a:solidFill>
                          <a:srgbClr val="3333CC"/>
                        </a:solidFill>
                        <a:latin typeface="Cambria Math"/>
                        <a:ea typeface="Gill Sans" charset="0"/>
                        <a:cs typeface="Gill Sans" charset="0"/>
                      </a:rPr>
                      <m:t>𝒇</m:t>
                    </m:r>
                    <m:r>
                      <a:rPr lang="en-US" sz="1800" b="1" i="1" dirty="0" smtClean="0">
                        <a:solidFill>
                          <a:srgbClr val="FF0000"/>
                        </a:solidFill>
                        <a:latin typeface="Cambria Math"/>
                        <a:ea typeface="Gill Sans" charset="0"/>
                        <a:cs typeface="Gill Sans" charset="0"/>
                      </a:rPr>
                      <m:t>)</m:t>
                    </m:r>
                  </m:oMath>
                </a14:m>
                <a:endParaRPr lang="en-US" sz="1900" b="1" i="0" dirty="0">
                  <a:solidFill>
                    <a:schemeClr val="tx1"/>
                  </a:solidFill>
                  <a:ea typeface="Gill Sans" charset="0"/>
                  <a:cs typeface="Gill Sans" charset="0"/>
                </a:endParaRPr>
              </a:p>
            </p:txBody>
          </p:sp>
        </mc:Choice>
        <mc:Fallback xmlns="">
          <p:sp>
            <p:nvSpPr>
              <p:cNvPr id="32" name="Rectangle 31"/>
              <p:cNvSpPr>
                <a:spLocks noRot="1" noChangeAspect="1" noMove="1" noResize="1" noEditPoints="1" noAdjustHandles="1" noChangeArrowheads="1" noChangeShapeType="1" noTextEdit="1"/>
              </p:cNvSpPr>
              <p:nvPr/>
            </p:nvSpPr>
            <p:spPr bwMode="auto">
              <a:xfrm>
                <a:off x="5003677" y="5855957"/>
                <a:ext cx="3471513" cy="353721"/>
              </a:xfrm>
              <a:prstGeom prst="rect">
                <a:avLst/>
              </a:prstGeom>
              <a:blipFill rotWithShape="1">
                <a:blip r:embed="rId12"/>
                <a:stretch>
                  <a:fillRect t="-13793" b="-32759"/>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a:lstStyle/>
              <a:p>
                <a:r>
                  <a:rPr lang="en-US">
                    <a:noFill/>
                  </a:rPr>
                  <a:t> </a:t>
                </a:r>
              </a:p>
            </p:txBody>
          </p:sp>
        </mc:Fallback>
      </mc:AlternateContent>
      <p:sp>
        <p:nvSpPr>
          <p:cNvPr id="33" name="Line 37"/>
          <p:cNvSpPr>
            <a:spLocks noChangeShapeType="1"/>
          </p:cNvSpPr>
          <p:nvPr/>
        </p:nvSpPr>
        <p:spPr bwMode="auto">
          <a:xfrm rot="10800000">
            <a:off x="2882840" y="6059852"/>
            <a:ext cx="304580" cy="220019"/>
          </a:xfrm>
          <a:prstGeom prst="line">
            <a:avLst/>
          </a:prstGeom>
          <a:noFill/>
          <a:ln w="31750" cap="flat">
            <a:solidFill>
              <a:srgbClr val="FF0000"/>
            </a:solidFill>
            <a:prstDash val="solid"/>
            <a:miter lim="800000"/>
            <a:headEnd type="stealth"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pic>
        <p:nvPicPr>
          <p:cNvPr id="34" name="Picture 2" descr="http://community.expressor-software.com/blogs/mtarallo/attachments/378d1323563542-extracting-data-facebook-social-graph-expressor-tutorial-1210jk-matrix-relationships.jpg"/>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604510" y="5586322"/>
            <a:ext cx="1271432" cy="889047"/>
          </a:xfrm>
          <a:prstGeom prst="rect">
            <a:avLst/>
          </a:prstGeom>
          <a:noFill/>
          <a:extLst>
            <a:ext uri="{909E8E84-426E-40DD-AFC4-6F175D3DCCD1}">
              <a14:hiddenFill xmlns:a14="http://schemas.microsoft.com/office/drawing/2010/main">
                <a:solidFill>
                  <a:srgbClr val="FFFFFF"/>
                </a:solidFill>
              </a14:hiddenFill>
            </a:ext>
          </a:extLst>
        </p:spPr>
      </p:pic>
      <p:sp>
        <p:nvSpPr>
          <p:cNvPr id="35" name="Rectangle 34"/>
          <p:cNvSpPr>
            <a:spLocks/>
          </p:cNvSpPr>
          <p:nvPr/>
        </p:nvSpPr>
        <p:spPr bwMode="auto">
          <a:xfrm>
            <a:off x="2855545" y="5260920"/>
            <a:ext cx="2224584" cy="1373678"/>
          </a:xfrm>
          <a:prstGeom prst="rect">
            <a:avLst/>
          </a:prstGeom>
          <a:noFill/>
          <a:ln w="25400" cap="flat">
            <a:solidFill>
              <a:schemeClr val="tx1"/>
            </a:solidFill>
            <a:prstDash val="solid"/>
            <a:miter lim="800000"/>
            <a:headEnd type="none" w="med" len="med"/>
            <a:tailEnd type="none" w="med" len="med"/>
          </a:ln>
          <a:effectLst>
            <a:outerShdw blurRad="38100" dist="38099" dir="2700000" algn="ctr" rotWithShape="0">
              <a:schemeClr val="bg2">
                <a:alpha val="75000"/>
              </a:schemeClr>
            </a:outerShdw>
          </a:effectLst>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36" name="Line 37"/>
          <p:cNvSpPr>
            <a:spLocks noChangeShapeType="1"/>
          </p:cNvSpPr>
          <p:nvPr/>
        </p:nvSpPr>
        <p:spPr bwMode="auto">
          <a:xfrm rot="10800000">
            <a:off x="3695674" y="5691497"/>
            <a:ext cx="362948" cy="1"/>
          </a:xfrm>
          <a:prstGeom prst="line">
            <a:avLst/>
          </a:prstGeom>
          <a:noFill/>
          <a:ln w="31750" cap="flat">
            <a:solidFill>
              <a:schemeClr val="tx1"/>
            </a:solidFill>
            <a:prstDash val="solid"/>
            <a:miter lim="800000"/>
            <a:headEnd type="stealth"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37" name="Rectangle 36"/>
          <p:cNvSpPr>
            <a:spLocks/>
          </p:cNvSpPr>
          <p:nvPr/>
        </p:nvSpPr>
        <p:spPr bwMode="auto">
          <a:xfrm>
            <a:off x="4001647" y="5317400"/>
            <a:ext cx="795212" cy="6620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38100" tIns="38100" rIns="38100" bIns="38100" anchor="ctr"/>
          <a:lstStyle/>
          <a:p>
            <a:pPr algn="ctr"/>
            <a:r>
              <a:rPr lang="en-US" sz="2400" b="1" i="0" dirty="0" smtClean="0">
                <a:solidFill>
                  <a:schemeClr val="tx1"/>
                </a:solidFill>
                <a:ea typeface="Gill Sans" charset="0"/>
                <a:cs typeface="Gill Sans" charset="0"/>
              </a:rPr>
              <a:t>T(G)</a:t>
            </a:r>
            <a:endParaRPr lang="en-US" sz="2400" b="1" i="0" dirty="0">
              <a:solidFill>
                <a:schemeClr val="tx1"/>
              </a:solidFill>
              <a:ea typeface="Gill Sans" charset="0"/>
              <a:cs typeface="Gill Sans" charset="0"/>
            </a:endParaRPr>
          </a:p>
        </p:txBody>
      </p:sp>
      <p:sp>
        <p:nvSpPr>
          <p:cNvPr id="38" name="Rectangle 37"/>
          <p:cNvSpPr>
            <a:spLocks/>
          </p:cNvSpPr>
          <p:nvPr/>
        </p:nvSpPr>
        <p:spPr bwMode="auto">
          <a:xfrm>
            <a:off x="660159" y="5019416"/>
            <a:ext cx="795212" cy="6620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38100" tIns="38100" rIns="38100" bIns="38100" anchor="ctr"/>
          <a:lstStyle/>
          <a:p>
            <a:pPr algn="ctr"/>
            <a:r>
              <a:rPr lang="en-US" sz="2400" b="1" i="0" dirty="0" smtClean="0">
                <a:solidFill>
                  <a:schemeClr val="tx1"/>
                </a:solidFill>
                <a:ea typeface="Gill Sans" charset="0"/>
                <a:cs typeface="Gill Sans" charset="0"/>
              </a:rPr>
              <a:t>G</a:t>
            </a:r>
            <a:endParaRPr lang="en-US" sz="2400" b="1" i="0" dirty="0">
              <a:solidFill>
                <a:schemeClr val="tx1"/>
              </a:solidFill>
              <a:ea typeface="Gill Sans" charset="0"/>
              <a:cs typeface="Gill Sans" charset="0"/>
            </a:endParaRPr>
          </a:p>
        </p:txBody>
      </p:sp>
      <p:grpSp>
        <p:nvGrpSpPr>
          <p:cNvPr id="39" name="Group 38"/>
          <p:cNvGrpSpPr/>
          <p:nvPr/>
        </p:nvGrpSpPr>
        <p:grpSpPr>
          <a:xfrm>
            <a:off x="3182767" y="5972504"/>
            <a:ext cx="551744" cy="662093"/>
            <a:chOff x="3234196" y="5488410"/>
            <a:chExt cx="551744" cy="662093"/>
          </a:xfrm>
        </p:grpSpPr>
        <p:sp>
          <p:nvSpPr>
            <p:cNvPr id="40" name="Rectangle 39"/>
            <p:cNvSpPr>
              <a:spLocks/>
            </p:cNvSpPr>
            <p:nvPr/>
          </p:nvSpPr>
          <p:spPr bwMode="auto">
            <a:xfrm>
              <a:off x="3276426" y="5565641"/>
              <a:ext cx="467285" cy="507631"/>
            </a:xfrm>
            <a:prstGeom prst="rect">
              <a:avLst/>
            </a:prstGeom>
            <a:noFill/>
            <a:ln w="25400" cap="flat">
              <a:solidFill>
                <a:srgbClr val="FF0000"/>
              </a:solidFill>
              <a:prstDash val="solid"/>
              <a:miter lim="800000"/>
              <a:headEnd type="none" w="med" len="med"/>
              <a:tailEnd type="none" w="med" len="med"/>
            </a:ln>
            <a:effectLst>
              <a:outerShdw blurRad="38100" dist="38099" dir="2700000" algn="ctr" rotWithShape="0">
                <a:schemeClr val="bg2">
                  <a:alpha val="75000"/>
                </a:schemeClr>
              </a:outerShdw>
            </a:effectLst>
            <a:extLst>
              <a:ext uri="{909E8E84-426E-40DD-AFC4-6F175D3DCCD1}">
                <a14:hiddenFill xmlns:a14="http://schemas.microsoft.com/office/drawing/2010/main">
                  <a:solidFill>
                    <a:srgbClr val="FFFFFF"/>
                  </a:solidFill>
                </a14:hiddenFill>
              </a:ext>
            </a:extLst>
          </p:spPr>
          <p:txBody>
            <a:bodyPr lIns="0" tIns="0" rIns="0" bIns="0"/>
            <a:lstStyle/>
            <a:p>
              <a:endParaRPr lang="en-US">
                <a:solidFill>
                  <a:srgbClr val="FF0000"/>
                </a:solidFill>
              </a:endParaRPr>
            </a:p>
          </p:txBody>
        </p:sp>
        <p:sp>
          <p:nvSpPr>
            <p:cNvPr id="41" name="Rectangle 40"/>
            <p:cNvSpPr>
              <a:spLocks/>
            </p:cNvSpPr>
            <p:nvPr/>
          </p:nvSpPr>
          <p:spPr bwMode="auto">
            <a:xfrm>
              <a:off x="3234196" y="5488410"/>
              <a:ext cx="551744" cy="662093"/>
            </a:xfrm>
            <a:prstGeom prst="rect">
              <a:avLst/>
            </a:prstGeom>
            <a:noFill/>
            <a:ln w="12700" cap="flat">
              <a:noFill/>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38100" tIns="38100" rIns="38100" bIns="38100" anchor="ctr"/>
            <a:lstStyle/>
            <a:p>
              <a:pPr algn="ctr"/>
              <a:r>
                <a:rPr lang="en-US" sz="2400" b="1" i="0" dirty="0" smtClean="0">
                  <a:solidFill>
                    <a:srgbClr val="FF0000"/>
                  </a:solidFill>
                  <a:ea typeface="Gill Sans" charset="0"/>
                  <a:cs typeface="Gill Sans" charset="0"/>
                </a:rPr>
                <a:t>S</a:t>
              </a:r>
              <a:endParaRPr lang="en-US" sz="2400" b="1" i="0" dirty="0">
                <a:solidFill>
                  <a:srgbClr val="FF0000"/>
                </a:solidFill>
                <a:ea typeface="Gill Sans" charset="0"/>
                <a:cs typeface="Gill Sans" charset="0"/>
              </a:endParaRPr>
            </a:p>
          </p:txBody>
        </p:sp>
      </p:grpSp>
      <p:sp>
        <p:nvSpPr>
          <p:cNvPr id="42" name="Line 37"/>
          <p:cNvSpPr>
            <a:spLocks noChangeShapeType="1"/>
          </p:cNvSpPr>
          <p:nvPr/>
        </p:nvSpPr>
        <p:spPr bwMode="auto">
          <a:xfrm rot="10800000">
            <a:off x="3697946" y="6321577"/>
            <a:ext cx="362948" cy="1"/>
          </a:xfrm>
          <a:prstGeom prst="line">
            <a:avLst/>
          </a:prstGeom>
          <a:noFill/>
          <a:ln w="31750" cap="flat">
            <a:solidFill>
              <a:srgbClr val="FF0000"/>
            </a:solidFill>
            <a:prstDash val="solid"/>
            <a:miter lim="800000"/>
            <a:headEnd type="stealth"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solidFill>
                <a:srgbClr val="FF0000"/>
              </a:solidFill>
            </a:endParaRPr>
          </a:p>
        </p:txBody>
      </p:sp>
      <mc:AlternateContent xmlns:mc="http://schemas.openxmlformats.org/markup-compatibility/2006" xmlns:a14="http://schemas.microsoft.com/office/drawing/2010/main">
        <mc:Choice Requires="a14">
          <p:sp>
            <p:nvSpPr>
              <p:cNvPr id="43" name="Rectangle 42"/>
              <p:cNvSpPr>
                <a:spLocks/>
              </p:cNvSpPr>
              <p:nvPr/>
            </p:nvSpPr>
            <p:spPr bwMode="auto">
              <a:xfrm>
                <a:off x="4003919" y="5947480"/>
                <a:ext cx="1076210" cy="662093"/>
              </a:xfrm>
              <a:prstGeom prst="rect">
                <a:avLst/>
              </a:prstGeom>
              <a:noFill/>
              <a:ln>
                <a:noFill/>
              </a:ln>
              <a:extLst>
                <a:ext uri="{909E8E84-426E-40DD-AFC4-6F175D3DCCD1}">
                  <a14:hiddenFill>
                    <a:solidFill>
                      <a:srgbClr val="FFFFFF"/>
                    </a:solidFill>
                  </a14:hiddenFill>
                </a:ext>
                <a:ext uri="{91240B29-F687-4F45-9708-019B960494DF}">
                  <a14:hiddenLine w="12700" cap="flat">
                    <a:solidFill>
                      <a:schemeClr val="tx1"/>
                    </a:solidFill>
                    <a:miter lim="800000"/>
                    <a:headEnd type="none" w="med" len="med"/>
                    <a:tailEnd type="none" w="med" len="med"/>
                  </a14:hiddenLine>
                </a:ext>
              </a:extLst>
            </p:spPr>
            <p:txBody>
              <a:bodyPr lIns="38100" tIns="38100" rIns="38100" bIns="38100" anchor="ctr"/>
              <a:lstStyle/>
              <a:p>
                <a:pPr algn="ctr"/>
                <a14:m>
                  <m:oMath xmlns:m="http://schemas.openxmlformats.org/officeDocument/2006/math">
                    <m:sSub>
                      <m:sSubPr>
                        <m:ctrlPr>
                          <a:rPr lang="en-US" sz="2400" b="1" i="1" dirty="0" smtClean="0">
                            <a:solidFill>
                              <a:srgbClr val="FF0000"/>
                            </a:solidFill>
                            <a:latin typeface="Cambria Math" panose="02040503050406030204" pitchFamily="18" charset="0"/>
                            <a:ea typeface="Gill Sans" charset="0"/>
                            <a:cs typeface="Gill Sans" charset="0"/>
                          </a:rPr>
                        </m:ctrlPr>
                      </m:sSubPr>
                      <m:e>
                        <m:r>
                          <a:rPr lang="en-US" sz="2400" b="1" i="1" dirty="0" smtClean="0">
                            <a:solidFill>
                              <a:srgbClr val="FF0000"/>
                            </a:solidFill>
                            <a:latin typeface="Cambria Math"/>
                            <a:ea typeface="Gill Sans" charset="0"/>
                            <a:cs typeface="Gill Sans" charset="0"/>
                          </a:rPr>
                          <m:t>𝑺</m:t>
                        </m:r>
                      </m:e>
                      <m:sub>
                        <m:r>
                          <a:rPr lang="en-US" sz="2400" b="1" i="1" dirty="0" smtClean="0">
                            <a:solidFill>
                              <a:srgbClr val="FF0000"/>
                            </a:solidFill>
                            <a:latin typeface="Cambria Math"/>
                            <a:ea typeface="Gill Sans" charset="0"/>
                            <a:cs typeface="Gill Sans" charset="0"/>
                          </a:rPr>
                          <m:t>𝑻</m:t>
                        </m:r>
                      </m:sub>
                    </m:sSub>
                  </m:oMath>
                </a14:m>
                <a:r>
                  <a:rPr lang="en-US" sz="2400" b="1" i="0" dirty="0" smtClean="0">
                    <a:solidFill>
                      <a:srgbClr val="FF0000"/>
                    </a:solidFill>
                    <a:ea typeface="Gill Sans" charset="0"/>
                    <a:cs typeface="Gill Sans" charset="0"/>
                  </a:rPr>
                  <a:t>(G)</a:t>
                </a:r>
                <a:endParaRPr lang="en-US" sz="2400" b="1" i="0" dirty="0">
                  <a:solidFill>
                    <a:srgbClr val="FF0000"/>
                  </a:solidFill>
                  <a:ea typeface="Gill Sans" charset="0"/>
                  <a:cs typeface="Gill Sans" charset="0"/>
                </a:endParaRPr>
              </a:p>
            </p:txBody>
          </p:sp>
        </mc:Choice>
        <mc:Fallback xmlns="">
          <p:sp>
            <p:nvSpPr>
              <p:cNvPr id="43" name="Rectangle 42"/>
              <p:cNvSpPr>
                <a:spLocks noRot="1" noChangeAspect="1" noMove="1" noResize="1" noEditPoints="1" noAdjustHandles="1" noChangeArrowheads="1" noChangeShapeType="1" noTextEdit="1"/>
              </p:cNvSpPr>
              <p:nvPr/>
            </p:nvSpPr>
            <p:spPr bwMode="auto">
              <a:xfrm>
                <a:off x="4003919" y="5947480"/>
                <a:ext cx="1076210" cy="662093"/>
              </a:xfrm>
              <a:prstGeom prst="rect">
                <a:avLst/>
              </a:prstGeom>
              <a:blipFill rotWithShape="1">
                <a:blip r:embed="rId14"/>
                <a:stretch>
                  <a:fillRect r="-3409" b="-5556"/>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a:lstStyle/>
              <a:p>
                <a:r>
                  <a:rPr lang="en-US">
                    <a:noFill/>
                  </a:rPr>
                  <a:t> </a:t>
                </a:r>
              </a:p>
            </p:txBody>
          </p:sp>
        </mc:Fallback>
      </mc:AlternateContent>
      <p:sp>
        <p:nvSpPr>
          <p:cNvPr id="44" name="Line 37"/>
          <p:cNvSpPr>
            <a:spLocks noChangeShapeType="1"/>
          </p:cNvSpPr>
          <p:nvPr/>
        </p:nvSpPr>
        <p:spPr bwMode="auto">
          <a:xfrm rot="10800000" flipV="1">
            <a:off x="2882840" y="5736223"/>
            <a:ext cx="304581" cy="256194"/>
          </a:xfrm>
          <a:prstGeom prst="line">
            <a:avLst/>
          </a:prstGeom>
          <a:noFill/>
          <a:ln w="31750" cap="flat">
            <a:solidFill>
              <a:schemeClr val="tx1"/>
            </a:solidFill>
            <a:prstDash val="solid"/>
            <a:miter lim="800000"/>
            <a:headEnd type="stealth"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45" name="Line 37"/>
          <p:cNvSpPr>
            <a:spLocks noChangeShapeType="1"/>
          </p:cNvSpPr>
          <p:nvPr/>
        </p:nvSpPr>
        <p:spPr bwMode="auto">
          <a:xfrm rot="10800000">
            <a:off x="1941689" y="6008047"/>
            <a:ext cx="906804" cy="0"/>
          </a:xfrm>
          <a:prstGeom prst="line">
            <a:avLst/>
          </a:prstGeom>
          <a:noFill/>
          <a:ln w="31750" cap="flat">
            <a:solidFill>
              <a:schemeClr val="tx1"/>
            </a:solidFill>
            <a:prstDash val="solid"/>
            <a:miter lim="800000"/>
            <a:headEnd type="stealth"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46" name="Rectangle 45"/>
          <p:cNvSpPr>
            <a:spLocks/>
          </p:cNvSpPr>
          <p:nvPr/>
        </p:nvSpPr>
        <p:spPr bwMode="auto">
          <a:xfrm>
            <a:off x="2122767" y="5021688"/>
            <a:ext cx="795212" cy="6620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38100" tIns="38100" rIns="38100" bIns="38100" anchor="ctr"/>
          <a:lstStyle/>
          <a:p>
            <a:pPr algn="ctr"/>
            <a:r>
              <a:rPr lang="en-US" sz="2400" b="1" i="0" dirty="0" smtClean="0">
                <a:solidFill>
                  <a:schemeClr val="tx1"/>
                </a:solidFill>
                <a:ea typeface="Gill Sans" charset="0"/>
                <a:cs typeface="Gill Sans" charset="0"/>
              </a:rPr>
              <a:t>A</a:t>
            </a:r>
            <a:endParaRPr lang="en-US" sz="2400" b="1" i="0" dirty="0">
              <a:solidFill>
                <a:schemeClr val="tx1"/>
              </a:solidFill>
              <a:ea typeface="Gill Sans" charset="0"/>
              <a:cs typeface="Gill Sans" charset="0"/>
            </a:endParaRPr>
          </a:p>
        </p:txBody>
      </p:sp>
      <p:sp>
        <p:nvSpPr>
          <p:cNvPr id="12" name="Right Arrow 11">
            <a:hlinkClick r:id="rId15" action="ppaction://hlinksldjump"/>
          </p:cNvPr>
          <p:cNvSpPr/>
          <p:nvPr/>
        </p:nvSpPr>
        <p:spPr bwMode="auto">
          <a:xfrm>
            <a:off x="8115294" y="6557366"/>
            <a:ext cx="487650" cy="224434"/>
          </a:xfrm>
          <a:prstGeom prst="rightArrow">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1" u="none" strike="noStrike" cap="none" normalizeH="0" baseline="0" smtClean="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29004292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3"/>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4"/>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5"/>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6"/>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7"/>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8"/>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39"/>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2"/>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3"/>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44"/>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45"/>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16" grpId="0"/>
      <p:bldP spid="28" grpId="0" animBg="1"/>
      <p:bldP spid="29" grpId="0" animBg="1"/>
      <p:bldP spid="31" grpId="0"/>
      <p:bldP spid="32" grpId="0"/>
      <p:bldP spid="33" grpId="0" animBg="1"/>
      <p:bldP spid="35" grpId="0" animBg="1"/>
      <p:bldP spid="36" grpId="0" animBg="1"/>
      <p:bldP spid="37" grpId="0"/>
      <p:bldP spid="38" grpId="0"/>
      <p:bldP spid="42" grpId="0" animBg="1"/>
      <p:bldP spid="43" grpId="0"/>
      <p:bldP spid="44" grpId="0" animBg="1"/>
      <p:bldP spid="45" grpId="0" animBg="1"/>
      <p:bldP spid="4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Generic Reduction via Truncation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33400" y="1020168"/>
                <a:ext cx="8169729" cy="5257800"/>
              </a:xfrm>
            </p:spPr>
            <p:txBody>
              <a:bodyPr/>
              <a:lstStyle/>
              <a:p>
                <a:r>
                  <a:rPr lang="en-US" b="1" dirty="0" smtClean="0">
                    <a:solidFill>
                      <a:srgbClr val="FF0000"/>
                    </a:solidFill>
                  </a:rPr>
                  <a:t>Truncation T(G) </a:t>
                </a:r>
                <a:r>
                  <a:rPr lang="en-US" dirty="0" smtClean="0"/>
                  <a:t>removes </a:t>
                </a:r>
                <a:br>
                  <a:rPr lang="en-US" dirty="0" smtClean="0"/>
                </a:br>
                <a:r>
                  <a:rPr lang="en-US" dirty="0" smtClean="0"/>
                  <a:t>nodes of </a:t>
                </a:r>
                <a:r>
                  <a:rPr lang="en-US" dirty="0"/>
                  <a:t>degree </a:t>
                </a:r>
                <a14:m>
                  <m:oMath xmlns:m="http://schemas.openxmlformats.org/officeDocument/2006/math">
                    <m:r>
                      <a:rPr lang="en-US" i="1">
                        <a:latin typeface="Cambria Math"/>
                      </a:rPr>
                      <m:t>&gt;</m:t>
                    </m:r>
                    <m:r>
                      <a:rPr lang="en-US" i="1">
                        <a:latin typeface="Cambria Math"/>
                      </a:rPr>
                      <m:t>𝑑</m:t>
                    </m:r>
                  </m:oMath>
                </a14:m>
                <a:r>
                  <a:rPr lang="en-US" dirty="0" smtClean="0"/>
                  <a:t>.</a:t>
                </a:r>
              </a:p>
              <a:p>
                <a:r>
                  <a:rPr lang="en-US" dirty="0" smtClean="0"/>
                  <a:t>On query </a:t>
                </a:r>
                <a14:m>
                  <m:oMath xmlns:m="http://schemas.openxmlformats.org/officeDocument/2006/math">
                    <m:r>
                      <a:rPr lang="en-US" b="0" i="1" smtClean="0">
                        <a:latin typeface="Cambria Math"/>
                      </a:rPr>
                      <m:t>𝑓</m:t>
                    </m:r>
                  </m:oMath>
                </a14:m>
                <a:r>
                  <a:rPr lang="en-US" dirty="0" smtClean="0"/>
                  <a:t>, answer</a:t>
                </a:r>
                <a:br>
                  <a:rPr lang="en-US" dirty="0" smtClean="0"/>
                </a:br>
                <a:r>
                  <a:rPr lang="en-US" dirty="0" smtClean="0"/>
                  <a:t> </a:t>
                </a:r>
                <a14:m>
                  <m:oMath xmlns:m="http://schemas.openxmlformats.org/officeDocument/2006/math">
                    <m:r>
                      <m:rPr>
                        <m:sty m:val="p"/>
                      </m:rPr>
                      <a:rPr lang="en-US" b="0" i="0" smtClean="0">
                        <a:latin typeface="Cambria Math"/>
                      </a:rPr>
                      <m:t>A</m:t>
                    </m:r>
                    <m:d>
                      <m:dPr>
                        <m:ctrlPr>
                          <a:rPr lang="en-US" b="0" i="1" smtClean="0">
                            <a:latin typeface="Cambria Math" panose="02040503050406030204" pitchFamily="18" charset="0"/>
                          </a:rPr>
                        </m:ctrlPr>
                      </m:dPr>
                      <m:e>
                        <m:r>
                          <m:rPr>
                            <m:sty m:val="p"/>
                          </m:rPr>
                          <a:rPr lang="en-US" b="0" i="0" smtClean="0">
                            <a:latin typeface="Cambria Math"/>
                          </a:rPr>
                          <m:t>G</m:t>
                        </m:r>
                      </m:e>
                    </m:d>
                    <m:r>
                      <a:rPr lang="en-US" b="0" i="0" smtClean="0">
                        <a:latin typeface="Cambria Math"/>
                      </a:rPr>
                      <m:t>=</m:t>
                    </m:r>
                    <m:r>
                      <a:rPr lang="en-US" b="0" i="1" smtClean="0">
                        <a:latin typeface="Cambria Math"/>
                      </a:rPr>
                      <m:t>𝑓</m:t>
                    </m:r>
                    <m:d>
                      <m:dPr>
                        <m:ctrlPr>
                          <a:rPr lang="en-US" b="0" i="1" smtClean="0">
                            <a:latin typeface="Cambria Math" panose="02040503050406030204" pitchFamily="18" charset="0"/>
                          </a:rPr>
                        </m:ctrlPr>
                      </m:dPr>
                      <m:e>
                        <m:r>
                          <a:rPr lang="en-US" b="0" i="1" smtClean="0">
                            <a:latin typeface="Cambria Math"/>
                          </a:rPr>
                          <m:t>𝑇</m:t>
                        </m:r>
                        <m:d>
                          <m:dPr>
                            <m:ctrlPr>
                              <a:rPr lang="en-US" b="0" i="1" smtClean="0">
                                <a:latin typeface="Cambria Math" panose="02040503050406030204" pitchFamily="18" charset="0"/>
                              </a:rPr>
                            </m:ctrlPr>
                          </m:dPr>
                          <m:e>
                            <m:r>
                              <a:rPr lang="en-US" b="0" i="1" smtClean="0">
                                <a:latin typeface="Cambria Math"/>
                              </a:rPr>
                              <m:t>𝐺</m:t>
                            </m:r>
                          </m:e>
                        </m:d>
                      </m:e>
                    </m:d>
                    <m:r>
                      <a:rPr lang="en-US" b="0" i="1" smtClean="0">
                        <a:latin typeface="Cambria Math"/>
                      </a:rPr>
                      <m:t>+</m:t>
                    </m:r>
                    <m:r>
                      <a:rPr lang="en-US" b="0" i="1" smtClean="0">
                        <a:latin typeface="Cambria Math"/>
                      </a:rPr>
                      <m:t>𝑛𝑜𝑖𝑠𝑒</m:t>
                    </m:r>
                  </m:oMath>
                </a14:m>
                <a:endParaRPr lang="en-US" dirty="0" smtClean="0"/>
              </a:p>
              <a:p>
                <a:pPr marL="0" indent="0">
                  <a:buNone/>
                </a:pPr>
                <a:r>
                  <a:rPr lang="en-US" dirty="0" smtClean="0"/>
                  <a:t>How much noise?</a:t>
                </a:r>
              </a:p>
              <a:p>
                <a:r>
                  <a:rPr lang="en-US" b="1" dirty="0">
                    <a:solidFill>
                      <a:srgbClr val="FF0000"/>
                    </a:solidFill>
                  </a:rPr>
                  <a:t>Local sensitivity </a:t>
                </a:r>
                <a:r>
                  <a:rPr lang="en-US" dirty="0"/>
                  <a:t>of </a:t>
                </a:r>
                <a14:m>
                  <m:oMath xmlns:m="http://schemas.openxmlformats.org/officeDocument/2006/math">
                    <m:r>
                      <a:rPr lang="en-US" i="1" dirty="0">
                        <a:latin typeface="Cambria Math"/>
                      </a:rPr>
                      <m:t>𝑇</m:t>
                    </m:r>
                  </m:oMath>
                </a14:m>
                <a:r>
                  <a:rPr lang="en-US" dirty="0"/>
                  <a:t> as a map </a:t>
                </a:r>
                <a14:m>
                  <m:oMath xmlns:m="http://schemas.openxmlformats.org/officeDocument/2006/math">
                    <m:d>
                      <m:dPr>
                        <m:begChr m:val="{"/>
                        <m:endChr m:val="}"/>
                        <m:ctrlPr>
                          <a:rPr lang="en-US" i="1">
                            <a:latin typeface="Cambria Math" panose="02040503050406030204" pitchFamily="18" charset="0"/>
                          </a:rPr>
                        </m:ctrlPr>
                      </m:dPr>
                      <m:e>
                        <m:r>
                          <a:rPr lang="en-US" i="1">
                            <a:latin typeface="Cambria Math"/>
                          </a:rPr>
                          <m:t>𝑔𝑟𝑎𝑝h𝑠</m:t>
                        </m:r>
                      </m:e>
                    </m:d>
                    <m:r>
                      <a:rPr lang="en-US" i="1">
                        <a:latin typeface="Cambria Math"/>
                      </a:rPr>
                      <m:t>→{</m:t>
                    </m:r>
                    <m:r>
                      <a:rPr lang="en-US" i="1">
                        <a:latin typeface="Cambria Math"/>
                      </a:rPr>
                      <m:t>𝑔𝑟𝑎𝑝h𝑠</m:t>
                    </m:r>
                    <m:r>
                      <a:rPr lang="en-US" i="1">
                        <a:latin typeface="Cambria Math"/>
                      </a:rPr>
                      <m:t>}</m:t>
                    </m:r>
                  </m:oMath>
                </a14:m>
                <a:endParaRPr lang="en-US" i="1" dirty="0">
                  <a:latin typeface="Cambria Math"/>
                </a:endParaRPr>
              </a:p>
              <a:p>
                <a:pPr marL="400050" lvl="1" indent="-400050">
                  <a:buNone/>
                </a:pPr>
                <a14:m>
                  <m:oMathPara xmlns:m="http://schemas.openxmlformats.org/officeDocument/2006/math">
                    <m:oMathParaPr>
                      <m:jc m:val="left"/>
                    </m:oMathParaPr>
                    <m:oMath xmlns:m="http://schemas.openxmlformats.org/officeDocument/2006/math">
                      <m:r>
                        <a:rPr lang="en-US" i="1" dirty="0" smtClean="0">
                          <a:solidFill>
                            <a:schemeClr val="tx1"/>
                          </a:solidFill>
                          <a:latin typeface="Cambria Math"/>
                        </a:rPr>
                        <m:t>𝑑𝑖𝑠𝑡</m:t>
                      </m:r>
                      <m:d>
                        <m:dPr>
                          <m:ctrlPr>
                            <a:rPr lang="en-US" i="1" dirty="0">
                              <a:solidFill>
                                <a:schemeClr val="tx1"/>
                              </a:solidFill>
                              <a:latin typeface="Cambria Math" panose="02040503050406030204" pitchFamily="18" charset="0"/>
                            </a:rPr>
                          </m:ctrlPr>
                        </m:dPr>
                        <m:e>
                          <m:r>
                            <a:rPr lang="en-US" i="1" dirty="0">
                              <a:solidFill>
                                <a:schemeClr val="tx1"/>
                              </a:solidFill>
                              <a:latin typeface="Cambria Math"/>
                            </a:rPr>
                            <m:t>𝐺</m:t>
                          </m:r>
                          <m:r>
                            <a:rPr lang="en-US" i="1" dirty="0">
                              <a:solidFill>
                                <a:schemeClr val="tx1"/>
                              </a:solidFill>
                              <a:latin typeface="Cambria Math"/>
                            </a:rPr>
                            <m:t>,</m:t>
                          </m:r>
                          <m:sSup>
                            <m:sSupPr>
                              <m:ctrlPr>
                                <a:rPr lang="en-US" i="1" dirty="0">
                                  <a:solidFill>
                                    <a:schemeClr val="tx1"/>
                                  </a:solidFill>
                                  <a:latin typeface="Cambria Math" panose="02040503050406030204" pitchFamily="18" charset="0"/>
                                </a:rPr>
                              </m:ctrlPr>
                            </m:sSupPr>
                            <m:e>
                              <m:r>
                                <a:rPr lang="en-US" i="1" dirty="0">
                                  <a:solidFill>
                                    <a:schemeClr val="tx1"/>
                                  </a:solidFill>
                                  <a:latin typeface="Cambria Math"/>
                                </a:rPr>
                                <m:t>𝐺</m:t>
                              </m:r>
                            </m:e>
                            <m:sup>
                              <m:r>
                                <a:rPr lang="en-US" i="1" dirty="0">
                                  <a:solidFill>
                                    <a:schemeClr val="tx1"/>
                                  </a:solidFill>
                                  <a:latin typeface="Cambria Math"/>
                                </a:rPr>
                                <m:t>′</m:t>
                              </m:r>
                            </m:sup>
                          </m:sSup>
                        </m:e>
                      </m:d>
                      <m:r>
                        <a:rPr lang="en-US" i="1" dirty="0">
                          <a:solidFill>
                            <a:schemeClr val="tx1"/>
                          </a:solidFill>
                          <a:latin typeface="Cambria Math"/>
                        </a:rPr>
                        <m:t>=#</m:t>
                      </m:r>
                      <m:phant>
                        <m:phantPr>
                          <m:transp m:val="on"/>
                          <m:ctrlPr>
                            <a:rPr lang="en-US" i="1" dirty="0">
                              <a:solidFill>
                                <a:schemeClr val="tx1"/>
                              </a:solidFill>
                              <a:latin typeface="Cambria Math" panose="02040503050406030204" pitchFamily="18" charset="0"/>
                            </a:rPr>
                          </m:ctrlPr>
                        </m:phantPr>
                        <m:e>
                          <m:d>
                            <m:dPr>
                              <m:ctrlPr>
                                <a:rPr lang="en-US" i="1" dirty="0">
                                  <a:solidFill>
                                    <a:schemeClr val="tx1"/>
                                  </a:solidFill>
                                  <a:latin typeface="Cambria Math" panose="02040503050406030204" pitchFamily="18" charset="0"/>
                                </a:rPr>
                              </m:ctrlPr>
                            </m:dPr>
                            <m:e>
                              <m:r>
                                <a:rPr lang="en-US" i="1" dirty="0">
                                  <a:solidFill>
                                    <a:schemeClr val="tx1"/>
                                  </a:solidFill>
                                  <a:latin typeface="Cambria Math"/>
                                </a:rPr>
                                <m:t>𝑛𝑜𝑑𝑒</m:t>
                              </m:r>
                              <m:r>
                                <a:rPr lang="en-US" i="1" dirty="0">
                                  <a:solidFill>
                                    <a:schemeClr val="tx1"/>
                                  </a:solidFill>
                                  <a:latin typeface="Cambria Math"/>
                                </a:rPr>
                                <m:t> </m:t>
                              </m:r>
                              <m:r>
                                <a:rPr lang="en-US" i="1" dirty="0">
                                  <a:solidFill>
                                    <a:schemeClr val="tx1"/>
                                  </a:solidFill>
                                  <a:latin typeface="Cambria Math"/>
                                </a:rPr>
                                <m:t>𝑐h𝑎𝑛𝑔𝑒𝑠</m:t>
                              </m:r>
                              <m:r>
                                <a:rPr lang="en-US" i="1" dirty="0">
                                  <a:solidFill>
                                    <a:schemeClr val="tx1"/>
                                  </a:solidFill>
                                  <a:latin typeface="Cambria Math"/>
                                </a:rPr>
                                <m:t> </m:t>
                              </m:r>
                              <m:r>
                                <a:rPr lang="en-US" i="1" dirty="0">
                                  <a:solidFill>
                                    <a:schemeClr val="tx1"/>
                                  </a:solidFill>
                                  <a:latin typeface="Cambria Math"/>
                                </a:rPr>
                                <m:t>𝑡𝑜</m:t>
                              </m:r>
                              <m:r>
                                <a:rPr lang="en-US" i="1" dirty="0">
                                  <a:solidFill>
                                    <a:schemeClr val="tx1"/>
                                  </a:solidFill>
                                  <a:latin typeface="Cambria Math"/>
                                </a:rPr>
                                <m:t> </m:t>
                              </m:r>
                              <m:r>
                                <a:rPr lang="en-US" i="1" dirty="0">
                                  <a:solidFill>
                                    <a:schemeClr val="tx1"/>
                                  </a:solidFill>
                                  <a:latin typeface="Cambria Math"/>
                                </a:rPr>
                                <m:t>𝑔𝑜</m:t>
                              </m:r>
                              <m:r>
                                <a:rPr lang="en-US" i="1" dirty="0">
                                  <a:solidFill>
                                    <a:schemeClr val="tx1"/>
                                  </a:solidFill>
                                  <a:latin typeface="Cambria Math"/>
                                </a:rPr>
                                <m:t> </m:t>
                              </m:r>
                              <m:r>
                                <a:rPr lang="en-US" i="1" dirty="0">
                                  <a:solidFill>
                                    <a:schemeClr val="tx1"/>
                                  </a:solidFill>
                                  <a:latin typeface="Cambria Math"/>
                                </a:rPr>
                                <m:t>𝑓𝑟𝑜𝑚</m:t>
                              </m:r>
                              <m:r>
                                <a:rPr lang="en-US" i="1" dirty="0">
                                  <a:solidFill>
                                    <a:schemeClr val="tx1"/>
                                  </a:solidFill>
                                  <a:latin typeface="Cambria Math"/>
                                </a:rPr>
                                <m:t> </m:t>
                              </m:r>
                              <m:r>
                                <a:rPr lang="en-US" i="1" dirty="0">
                                  <a:solidFill>
                                    <a:schemeClr val="tx1"/>
                                  </a:solidFill>
                                  <a:latin typeface="Cambria Math"/>
                                </a:rPr>
                                <m:t>𝐺</m:t>
                              </m:r>
                              <m:r>
                                <a:rPr lang="en-US" i="1" dirty="0">
                                  <a:solidFill>
                                    <a:schemeClr val="tx1"/>
                                  </a:solidFill>
                                  <a:latin typeface="Cambria Math"/>
                                </a:rPr>
                                <m:t> </m:t>
                              </m:r>
                              <m:r>
                                <a:rPr lang="en-US" i="1" dirty="0">
                                  <a:solidFill>
                                    <a:schemeClr val="tx1"/>
                                  </a:solidFill>
                                  <a:latin typeface="Cambria Math"/>
                                </a:rPr>
                                <m:t>𝑡𝑜</m:t>
                              </m:r>
                              <m:r>
                                <a:rPr lang="en-US" i="1" dirty="0">
                                  <a:solidFill>
                                    <a:schemeClr val="tx1"/>
                                  </a:solidFill>
                                  <a:latin typeface="Cambria Math"/>
                                </a:rPr>
                                <m:t> </m:t>
                              </m:r>
                              <m:r>
                                <a:rPr lang="en-US" i="1" dirty="0">
                                  <a:solidFill>
                                    <a:schemeClr val="tx1"/>
                                  </a:solidFill>
                                  <a:latin typeface="Cambria Math"/>
                                </a:rPr>
                                <m:t>𝐺</m:t>
                              </m:r>
                              <m:r>
                                <a:rPr lang="en-US" i="1" dirty="0">
                                  <a:solidFill>
                                    <a:schemeClr val="tx1"/>
                                  </a:solidFill>
                                  <a:latin typeface="Cambria Math"/>
                                </a:rPr>
                                <m:t>’</m:t>
                              </m:r>
                            </m:e>
                          </m:d>
                        </m:e>
                      </m:phant>
                    </m:oMath>
                  </m:oMathPara>
                </a14:m>
                <a:endParaRPr lang="en-US" i="1" dirty="0">
                  <a:latin typeface="Cambria Math"/>
                </a:endParaRPr>
              </a:p>
              <a:p>
                <a:pPr marL="0" indent="0">
                  <a:buNone/>
                </a:pPr>
                <a:endParaRPr lang="en-US" i="1" dirty="0">
                  <a:latin typeface="Cambria Math"/>
                </a:endParaRPr>
              </a:p>
              <a:p>
                <a:pPr marL="0" indent="0">
                  <a:buNone/>
                </a:pPr>
                <a:endParaRPr lang="en-US" b="1" dirty="0" smtClean="0">
                  <a:solidFill>
                    <a:srgbClr val="00B050"/>
                  </a:solidFill>
                </a:endParaRPr>
              </a:p>
              <a:p>
                <a:r>
                  <a:rPr lang="en-US" b="1" dirty="0" smtClean="0">
                    <a:solidFill>
                      <a:srgbClr val="00B050"/>
                    </a:solidFill>
                  </a:rPr>
                  <a:t>Lemma</a:t>
                </a:r>
                <a:r>
                  <a:rPr lang="en-US" b="1" dirty="0">
                    <a:solidFill>
                      <a:srgbClr val="00B050"/>
                    </a:solidFill>
                  </a:rPr>
                  <a:t>.</a:t>
                </a:r>
                <a14:m>
                  <m:oMath xmlns:m="http://schemas.openxmlformats.org/officeDocument/2006/math">
                    <m:r>
                      <a:rPr lang="en-US" i="1" dirty="0">
                        <a:latin typeface="Cambria Math"/>
                      </a:rPr>
                      <m:t>  </m:t>
                    </m:r>
                    <m:r>
                      <a:rPr lang="en-US" i="1" dirty="0">
                        <a:latin typeface="Cambria Math"/>
                      </a:rPr>
                      <m:t>𝐿</m:t>
                    </m:r>
                    <m:sSub>
                      <m:sSubPr>
                        <m:ctrlPr>
                          <a:rPr lang="en-US" i="1" dirty="0">
                            <a:latin typeface="Cambria Math" panose="02040503050406030204" pitchFamily="18" charset="0"/>
                          </a:rPr>
                        </m:ctrlPr>
                      </m:sSubPr>
                      <m:e>
                        <m:r>
                          <a:rPr lang="en-US" i="1" dirty="0">
                            <a:latin typeface="Cambria Math"/>
                          </a:rPr>
                          <m:t>𝑆</m:t>
                        </m:r>
                      </m:e>
                      <m:sub>
                        <m:r>
                          <a:rPr lang="en-US" i="1" dirty="0">
                            <a:latin typeface="Cambria Math"/>
                          </a:rPr>
                          <m:t>𝑇</m:t>
                        </m:r>
                      </m:sub>
                    </m:sSub>
                    <m:d>
                      <m:dPr>
                        <m:ctrlPr>
                          <a:rPr lang="en-US" i="1" dirty="0">
                            <a:latin typeface="Cambria Math" panose="02040503050406030204" pitchFamily="18" charset="0"/>
                          </a:rPr>
                        </m:ctrlPr>
                      </m:dPr>
                      <m:e>
                        <m:r>
                          <a:rPr lang="en-US" i="1" dirty="0">
                            <a:latin typeface="Cambria Math"/>
                          </a:rPr>
                          <m:t>𝐺</m:t>
                        </m:r>
                      </m:e>
                    </m:d>
                    <m:r>
                      <a:rPr lang="en-US" b="0" i="1" dirty="0" smtClean="0">
                        <a:latin typeface="Cambria Math"/>
                      </a:rPr>
                      <m:t>≤</m:t>
                    </m:r>
                    <m:r>
                      <a:rPr lang="en-US" i="1" dirty="0" smtClean="0">
                        <a:solidFill>
                          <a:schemeClr val="tx1"/>
                        </a:solidFill>
                        <a:latin typeface="Cambria Math"/>
                      </a:rPr>
                      <m:t>1+</m:t>
                    </m:r>
                    <m:r>
                      <m:rPr>
                        <m:sty m:val="p"/>
                      </m:rPr>
                      <a:rPr lang="en-US" b="0" i="1" dirty="0" smtClean="0">
                        <a:solidFill>
                          <a:schemeClr val="tx1"/>
                        </a:solidFill>
                        <a:latin typeface="Cambria Math"/>
                      </a:rPr>
                      <m:t>max</m:t>
                    </m:r>
                    <m:r>
                      <a:rPr lang="en-US" b="0" i="1" dirty="0" smtClean="0">
                        <a:solidFill>
                          <a:schemeClr val="tx1"/>
                        </a:solidFill>
                        <a:latin typeface="Cambria Math"/>
                      </a:rPr>
                      <m:t> (</m:t>
                    </m:r>
                    <m:sSub>
                      <m:sSubPr>
                        <m:ctrlPr>
                          <a:rPr lang="en-US" b="0" i="1" dirty="0" smtClean="0">
                            <a:solidFill>
                              <a:schemeClr val="tx1"/>
                            </a:solidFill>
                            <a:latin typeface="Cambria Math" panose="02040503050406030204" pitchFamily="18" charset="0"/>
                          </a:rPr>
                        </m:ctrlPr>
                      </m:sSubPr>
                      <m:e>
                        <m:r>
                          <a:rPr lang="en-US" b="0" i="1" dirty="0" smtClean="0">
                            <a:solidFill>
                              <a:schemeClr val="tx1"/>
                            </a:solidFill>
                            <a:latin typeface="Cambria Math"/>
                          </a:rPr>
                          <m:t>𝑛</m:t>
                        </m:r>
                      </m:e>
                      <m:sub>
                        <m:r>
                          <a:rPr lang="en-US" i="1" dirty="0">
                            <a:solidFill>
                              <a:schemeClr val="tx1"/>
                            </a:solidFill>
                            <a:latin typeface="Cambria Math"/>
                          </a:rPr>
                          <m:t>𝑑</m:t>
                        </m:r>
                      </m:sub>
                    </m:sSub>
                    <m:r>
                      <a:rPr lang="en-US" i="1" dirty="0">
                        <a:solidFill>
                          <a:schemeClr val="tx1"/>
                        </a:solidFill>
                        <a:latin typeface="Cambria Math"/>
                      </a:rPr>
                      <m:t> </m:t>
                    </m:r>
                    <m:r>
                      <a:rPr lang="en-US" b="0" i="0" dirty="0" smtClean="0">
                        <a:solidFill>
                          <a:schemeClr val="tx1"/>
                        </a:solidFill>
                        <a:latin typeface="Cambria Math"/>
                      </a:rPr>
                      <m:t>,</m:t>
                    </m:r>
                    <m:r>
                      <a:rPr lang="en-US" i="1" dirty="0">
                        <a:solidFill>
                          <a:schemeClr val="tx1"/>
                        </a:solidFill>
                        <a:latin typeface="Cambria Math"/>
                      </a:rPr>
                      <m:t> </m:t>
                    </m:r>
                    <m:sSub>
                      <m:sSubPr>
                        <m:ctrlPr>
                          <a:rPr lang="en-US" b="0" i="1" dirty="0" smtClean="0">
                            <a:solidFill>
                              <a:schemeClr val="tx1"/>
                            </a:solidFill>
                            <a:latin typeface="Cambria Math" panose="02040503050406030204" pitchFamily="18" charset="0"/>
                          </a:rPr>
                        </m:ctrlPr>
                      </m:sSubPr>
                      <m:e>
                        <m:r>
                          <a:rPr lang="en-US" b="0" i="1" dirty="0" smtClean="0">
                            <a:solidFill>
                              <a:schemeClr val="tx1"/>
                            </a:solidFill>
                            <a:latin typeface="Cambria Math"/>
                          </a:rPr>
                          <m:t>𝑛</m:t>
                        </m:r>
                      </m:e>
                      <m:sub>
                        <m:r>
                          <a:rPr lang="en-US" i="1" dirty="0">
                            <a:solidFill>
                              <a:schemeClr val="tx1"/>
                            </a:solidFill>
                            <a:latin typeface="Cambria Math"/>
                          </a:rPr>
                          <m:t>𝑑</m:t>
                        </m:r>
                        <m:r>
                          <a:rPr lang="en-US" i="1" dirty="0">
                            <a:solidFill>
                              <a:schemeClr val="tx1"/>
                            </a:solidFill>
                            <a:latin typeface="Cambria Math"/>
                          </a:rPr>
                          <m:t>+1</m:t>
                        </m:r>
                      </m:sub>
                    </m:sSub>
                    <m:r>
                      <a:rPr lang="en-US" b="0" i="1" dirty="0" smtClean="0">
                        <a:solidFill>
                          <a:schemeClr val="tx1"/>
                        </a:solidFill>
                        <a:latin typeface="Cambria Math"/>
                      </a:rPr>
                      <m:t>)</m:t>
                    </m:r>
                  </m:oMath>
                </a14:m>
                <a:r>
                  <a:rPr lang="en-US" dirty="0" smtClean="0"/>
                  <a:t>, </a:t>
                </a:r>
              </a:p>
              <a:p>
                <a:pPr marL="0" indent="0" algn="r">
                  <a:buNone/>
                </a:pPr>
                <a:r>
                  <a:rPr lang="en-US" dirty="0" smtClean="0"/>
                  <a:t>where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𝑛</m:t>
                        </m:r>
                      </m:e>
                      <m:sub>
                        <m:r>
                          <a:rPr lang="en-US" b="0" i="1" smtClean="0">
                            <a:latin typeface="Cambria Math"/>
                          </a:rPr>
                          <m:t>𝑖</m:t>
                        </m:r>
                      </m:sub>
                    </m:sSub>
                  </m:oMath>
                </a14:m>
                <a:r>
                  <a:rPr lang="en-US" dirty="0" smtClean="0"/>
                  <a:t>= </a:t>
                </a:r>
                <a14:m>
                  <m:oMath xmlns:m="http://schemas.openxmlformats.org/officeDocument/2006/math">
                    <m:r>
                      <a:rPr lang="en-US" i="1" dirty="0">
                        <a:latin typeface="Cambria Math"/>
                      </a:rPr>
                      <m:t>#</m:t>
                    </m:r>
                    <m:r>
                      <a:rPr lang="en-US" i="1" dirty="0" smtClean="0">
                        <a:latin typeface="Cambria Math"/>
                      </a:rPr>
                      <m:t>{</m:t>
                    </m:r>
                  </m:oMath>
                </a14:m>
                <a:r>
                  <a:rPr lang="en-US" dirty="0" smtClean="0"/>
                  <a:t>nodes of degree </a:t>
                </a:r>
                <a14:m>
                  <m:oMath xmlns:m="http://schemas.openxmlformats.org/officeDocument/2006/math">
                    <m:r>
                      <a:rPr lang="en-US" i="1" dirty="0" smtClean="0">
                        <a:latin typeface="Cambria Math"/>
                      </a:rPr>
                      <m:t>𝑖</m:t>
                    </m:r>
                    <m:r>
                      <a:rPr lang="en-US" b="0" i="0" dirty="0" smtClean="0">
                        <a:latin typeface="Cambria Math"/>
                      </a:rPr>
                      <m:t>}</m:t>
                    </m:r>
                  </m:oMath>
                </a14:m>
                <a:r>
                  <a:rPr lang="en-US" dirty="0" smtClean="0"/>
                  <a:t>.</a:t>
                </a:r>
                <a:endParaRPr lang="en-US" dirty="0"/>
              </a:p>
              <a:p>
                <a:r>
                  <a:rPr lang="en-US" dirty="0"/>
                  <a:t>Global </a:t>
                </a:r>
                <a:r>
                  <a:rPr lang="en-US" dirty="0" smtClean="0"/>
                  <a:t>sensitivity</a:t>
                </a:r>
                <a:r>
                  <a:rPr lang="en-US" b="1" dirty="0" smtClean="0">
                    <a:solidFill>
                      <a:srgbClr val="FF0000"/>
                    </a:solidFill>
                  </a:rPr>
                  <a:t> </a:t>
                </a:r>
                <a:r>
                  <a:rPr lang="en-US" dirty="0" smtClean="0"/>
                  <a:t>is </a:t>
                </a:r>
                <a:r>
                  <a:rPr lang="en-US" dirty="0"/>
                  <a:t>too </a:t>
                </a:r>
                <a:r>
                  <a:rPr lang="en-US" dirty="0" smtClean="0"/>
                  <a:t>large.</a:t>
                </a:r>
                <a:endParaRPr lang="en-US" dirty="0"/>
              </a:p>
              <a:p>
                <a:pPr marL="0" indent="0">
                  <a:buNone/>
                </a:pPr>
                <a:endParaRPr lang="en-US" b="1" dirty="0" smtClean="0">
                  <a:solidFill>
                    <a:srgbClr val="00B050"/>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33400" y="1020168"/>
                <a:ext cx="8169729" cy="5257800"/>
              </a:xfrm>
              <a:blipFill rotWithShape="1">
                <a:blip r:embed="rId3"/>
                <a:stretch>
                  <a:fillRect l="-1194" t="-1043" r="-1119"/>
                </a:stretch>
              </a:blipFill>
            </p:spPr>
            <p:txBody>
              <a:bodyPr/>
              <a:lstStyle/>
              <a:p>
                <a:r>
                  <a:rPr lang="en-US">
                    <a:noFill/>
                  </a:rPr>
                  <a:t> </a:t>
                </a:r>
              </a:p>
            </p:txBody>
          </p:sp>
        </mc:Fallback>
      </mc:AlternateContent>
      <p:sp>
        <p:nvSpPr>
          <p:cNvPr id="4" name="Slide Number Placeholder 3"/>
          <p:cNvSpPr>
            <a:spLocks noGrp="1"/>
          </p:cNvSpPr>
          <p:nvPr>
            <p:ph type="sldNum" sz="quarter" idx="11"/>
          </p:nvPr>
        </p:nvSpPr>
        <p:spPr/>
        <p:txBody>
          <a:bodyPr/>
          <a:lstStyle/>
          <a:p>
            <a:fld id="{FF308B7C-4F2A-4ED2-93F3-224C3EC9CBD5}" type="slidenum">
              <a:rPr lang="en-US" smtClean="0"/>
              <a:pPr/>
              <a:t>24</a:t>
            </a:fld>
            <a:endParaRPr lang="en-US"/>
          </a:p>
        </p:txBody>
      </p:sp>
      <p:cxnSp>
        <p:nvCxnSpPr>
          <p:cNvPr id="8" name="Straight Arrow Connector 7"/>
          <p:cNvCxnSpPr/>
          <p:nvPr/>
        </p:nvCxnSpPr>
        <p:spPr bwMode="auto">
          <a:xfrm flipV="1">
            <a:off x="4869571" y="1141193"/>
            <a:ext cx="16328" cy="1661250"/>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10" name="Straight Arrow Connector 9"/>
          <p:cNvCxnSpPr/>
          <p:nvPr/>
        </p:nvCxnSpPr>
        <p:spPr bwMode="auto">
          <a:xfrm>
            <a:off x="4668171" y="2581637"/>
            <a:ext cx="3200400" cy="1"/>
          </a:xfrm>
          <a:prstGeom prst="straightConnector1">
            <a:avLst/>
          </a:prstGeom>
          <a:solidFill>
            <a:schemeClr val="accent1"/>
          </a:solidFill>
          <a:ln w="12700" cap="flat" cmpd="sng" algn="ctr">
            <a:solidFill>
              <a:schemeClr val="tx1"/>
            </a:solidFill>
            <a:prstDash val="solid"/>
            <a:round/>
            <a:headEnd type="none" w="sm" len="sm"/>
            <a:tailEnd type="arrow"/>
          </a:ln>
          <a:effectLst/>
        </p:spPr>
      </p:cxnSp>
      <p:sp>
        <p:nvSpPr>
          <p:cNvPr id="11" name="Rectangle 10"/>
          <p:cNvSpPr/>
          <p:nvPr/>
        </p:nvSpPr>
        <p:spPr bwMode="auto">
          <a:xfrm>
            <a:off x="4885898" y="1447170"/>
            <a:ext cx="168729" cy="1134468"/>
          </a:xfrm>
          <a:prstGeom prst="rect">
            <a:avLst/>
          </a:prstGeom>
          <a:solidFill>
            <a:schemeClr val="accent1">
              <a:lumMod val="20000"/>
              <a:lumOff val="8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1" u="none" strike="noStrike" cap="none" normalizeH="0" baseline="0" smtClean="0">
              <a:ln>
                <a:noFill/>
              </a:ln>
              <a:solidFill>
                <a:schemeClr val="tx1"/>
              </a:solidFill>
              <a:effectLst/>
              <a:latin typeface="Times New Roman" pitchFamily="18" charset="0"/>
            </a:endParaRPr>
          </a:p>
        </p:txBody>
      </p:sp>
      <p:sp>
        <p:nvSpPr>
          <p:cNvPr id="12" name="Rectangle 11"/>
          <p:cNvSpPr/>
          <p:nvPr/>
        </p:nvSpPr>
        <p:spPr bwMode="auto">
          <a:xfrm>
            <a:off x="5054628" y="1675771"/>
            <a:ext cx="163286" cy="905868"/>
          </a:xfrm>
          <a:prstGeom prst="rect">
            <a:avLst/>
          </a:prstGeom>
          <a:solidFill>
            <a:schemeClr val="accent1">
              <a:lumMod val="20000"/>
              <a:lumOff val="8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1" u="none" strike="noStrike" cap="none" normalizeH="0" baseline="0" smtClean="0">
              <a:ln>
                <a:noFill/>
              </a:ln>
              <a:solidFill>
                <a:schemeClr val="tx1"/>
              </a:solidFill>
              <a:effectLst/>
              <a:latin typeface="Times New Roman" pitchFamily="18" charset="0"/>
            </a:endParaRPr>
          </a:p>
        </p:txBody>
      </p:sp>
      <p:sp>
        <p:nvSpPr>
          <p:cNvPr id="13" name="Rectangle 12"/>
          <p:cNvSpPr/>
          <p:nvPr/>
        </p:nvSpPr>
        <p:spPr bwMode="auto">
          <a:xfrm>
            <a:off x="5217914" y="1806399"/>
            <a:ext cx="152401" cy="775239"/>
          </a:xfrm>
          <a:prstGeom prst="rect">
            <a:avLst/>
          </a:prstGeom>
          <a:solidFill>
            <a:schemeClr val="accent1">
              <a:lumMod val="20000"/>
              <a:lumOff val="8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1" u="none" strike="noStrike" cap="none" normalizeH="0" baseline="0" smtClean="0">
              <a:ln>
                <a:noFill/>
              </a:ln>
              <a:solidFill>
                <a:schemeClr val="tx1"/>
              </a:solidFill>
              <a:effectLst/>
              <a:latin typeface="Times New Roman" pitchFamily="18" charset="0"/>
            </a:endParaRPr>
          </a:p>
        </p:txBody>
      </p:sp>
      <p:sp>
        <p:nvSpPr>
          <p:cNvPr id="14" name="Rectangle 13"/>
          <p:cNvSpPr/>
          <p:nvPr/>
        </p:nvSpPr>
        <p:spPr bwMode="auto">
          <a:xfrm>
            <a:off x="5370315" y="1969684"/>
            <a:ext cx="163286" cy="611954"/>
          </a:xfrm>
          <a:prstGeom prst="rect">
            <a:avLst/>
          </a:prstGeom>
          <a:solidFill>
            <a:schemeClr val="accent1">
              <a:lumMod val="20000"/>
              <a:lumOff val="8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1" u="none" strike="noStrike" cap="none" normalizeH="0" baseline="0" smtClean="0">
              <a:ln>
                <a:noFill/>
              </a:ln>
              <a:solidFill>
                <a:schemeClr val="tx1"/>
              </a:solidFill>
              <a:effectLst/>
              <a:latin typeface="Times New Roman" pitchFamily="18" charset="0"/>
            </a:endParaRPr>
          </a:p>
        </p:txBody>
      </p:sp>
      <p:sp>
        <p:nvSpPr>
          <p:cNvPr id="18" name="Rectangle 17"/>
          <p:cNvSpPr/>
          <p:nvPr/>
        </p:nvSpPr>
        <p:spPr bwMode="auto">
          <a:xfrm>
            <a:off x="6050677" y="2114508"/>
            <a:ext cx="163286" cy="467130"/>
          </a:xfrm>
          <a:prstGeom prst="rect">
            <a:avLst/>
          </a:prstGeom>
          <a:solidFill>
            <a:schemeClr val="accent1">
              <a:lumMod val="20000"/>
              <a:lumOff val="8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1" u="none" strike="noStrike" cap="none" normalizeH="0" baseline="0" smtClean="0">
              <a:ln>
                <a:noFill/>
              </a:ln>
              <a:solidFill>
                <a:schemeClr val="tx1"/>
              </a:solidFill>
              <a:effectLst/>
              <a:latin typeface="Times New Roman" pitchFamily="18" charset="0"/>
            </a:endParaRPr>
          </a:p>
        </p:txBody>
      </p:sp>
      <p:sp>
        <p:nvSpPr>
          <p:cNvPr id="19" name="Rectangle 18"/>
          <p:cNvSpPr/>
          <p:nvPr/>
        </p:nvSpPr>
        <p:spPr bwMode="auto">
          <a:xfrm>
            <a:off x="6213963" y="2194018"/>
            <a:ext cx="163286" cy="387619"/>
          </a:xfrm>
          <a:prstGeom prst="rect">
            <a:avLst/>
          </a:prstGeom>
          <a:solidFill>
            <a:schemeClr val="accent1">
              <a:lumMod val="20000"/>
              <a:lumOff val="8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1" u="none" strike="noStrike" cap="none" normalizeH="0" baseline="0" smtClean="0">
              <a:ln>
                <a:noFill/>
              </a:ln>
              <a:solidFill>
                <a:schemeClr val="tx1"/>
              </a:solidFill>
              <a:effectLst/>
              <a:latin typeface="Times New Roman" pitchFamily="18" charset="0"/>
            </a:endParaRPr>
          </a:p>
        </p:txBody>
      </p:sp>
      <p:sp>
        <p:nvSpPr>
          <p:cNvPr id="20" name="Rectangle 19"/>
          <p:cNvSpPr/>
          <p:nvPr/>
        </p:nvSpPr>
        <p:spPr bwMode="auto">
          <a:xfrm>
            <a:off x="6377249" y="2291990"/>
            <a:ext cx="163286" cy="291780"/>
          </a:xfrm>
          <a:prstGeom prst="rect">
            <a:avLst/>
          </a:prstGeom>
          <a:solidFill>
            <a:schemeClr val="accent1">
              <a:lumMod val="20000"/>
              <a:lumOff val="8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1" u="none" strike="noStrike" cap="none" normalizeH="0" baseline="0" smtClean="0">
              <a:ln>
                <a:noFill/>
              </a:ln>
              <a:solidFill>
                <a:schemeClr val="tx1"/>
              </a:solidFill>
              <a:effectLst/>
              <a:latin typeface="Times New Roman" pitchFamily="18" charset="0"/>
            </a:endParaRPr>
          </a:p>
        </p:txBody>
      </p:sp>
      <p:sp>
        <p:nvSpPr>
          <p:cNvPr id="21" name="Rectangle 20"/>
          <p:cNvSpPr/>
          <p:nvPr/>
        </p:nvSpPr>
        <p:spPr bwMode="auto">
          <a:xfrm>
            <a:off x="6540535" y="2291990"/>
            <a:ext cx="163286" cy="291780"/>
          </a:xfrm>
          <a:prstGeom prst="rect">
            <a:avLst/>
          </a:prstGeom>
          <a:solidFill>
            <a:schemeClr val="accent1">
              <a:lumMod val="20000"/>
              <a:lumOff val="8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1" u="none" strike="noStrike" cap="none" normalizeH="0" baseline="0" smtClean="0">
              <a:ln>
                <a:noFill/>
              </a:ln>
              <a:solidFill>
                <a:schemeClr val="tx1"/>
              </a:solidFill>
              <a:effectLst/>
              <a:latin typeface="Times New Roman" pitchFamily="18" charset="0"/>
            </a:endParaRPr>
          </a:p>
        </p:txBody>
      </p:sp>
      <p:sp>
        <p:nvSpPr>
          <p:cNvPr id="22" name="Rectangle 21"/>
          <p:cNvSpPr/>
          <p:nvPr/>
        </p:nvSpPr>
        <p:spPr bwMode="auto">
          <a:xfrm>
            <a:off x="6703821" y="2387826"/>
            <a:ext cx="163286" cy="195943"/>
          </a:xfrm>
          <a:prstGeom prst="rect">
            <a:avLst/>
          </a:prstGeom>
          <a:solidFill>
            <a:schemeClr val="accent1">
              <a:lumMod val="20000"/>
              <a:lumOff val="8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1" u="none" strike="noStrike" cap="none" normalizeH="0" baseline="0" smtClean="0">
              <a:ln>
                <a:noFill/>
              </a:ln>
              <a:solidFill>
                <a:schemeClr val="tx1"/>
              </a:solidFill>
              <a:effectLst/>
              <a:latin typeface="Times New Roman" pitchFamily="18" charset="0"/>
            </a:endParaRPr>
          </a:p>
        </p:txBody>
      </p:sp>
      <p:sp>
        <p:nvSpPr>
          <p:cNvPr id="23" name="TextBox 22"/>
          <p:cNvSpPr txBox="1"/>
          <p:nvPr/>
        </p:nvSpPr>
        <p:spPr>
          <a:xfrm>
            <a:off x="5545177" y="1901630"/>
            <a:ext cx="550151" cy="584775"/>
          </a:xfrm>
          <a:prstGeom prst="rect">
            <a:avLst/>
          </a:prstGeom>
          <a:noFill/>
        </p:spPr>
        <p:txBody>
          <a:bodyPr wrap="none" rtlCol="0">
            <a:spAutoFit/>
          </a:bodyPr>
          <a:lstStyle/>
          <a:p>
            <a:r>
              <a:rPr lang="en-US" sz="3200" dirty="0" smtClean="0"/>
              <a:t>…</a:t>
            </a:r>
            <a:endParaRPr lang="en-US" sz="3200" dirty="0"/>
          </a:p>
        </p:txBody>
      </p:sp>
      <p:sp>
        <p:nvSpPr>
          <p:cNvPr id="24" name="TextBox 23"/>
          <p:cNvSpPr txBox="1"/>
          <p:nvPr/>
        </p:nvSpPr>
        <p:spPr>
          <a:xfrm>
            <a:off x="7075318" y="2048587"/>
            <a:ext cx="550151" cy="584775"/>
          </a:xfrm>
          <a:prstGeom prst="rect">
            <a:avLst/>
          </a:prstGeom>
          <a:noFill/>
        </p:spPr>
        <p:txBody>
          <a:bodyPr wrap="none" rtlCol="0">
            <a:spAutoFit/>
          </a:bodyPr>
          <a:lstStyle/>
          <a:p>
            <a:r>
              <a:rPr lang="en-US" sz="3200" dirty="0" smtClean="0"/>
              <a:t>…</a:t>
            </a:r>
            <a:endParaRPr lang="en-US" sz="3200" dirty="0"/>
          </a:p>
        </p:txBody>
      </p:sp>
      <p:cxnSp>
        <p:nvCxnSpPr>
          <p:cNvPr id="26" name="Straight Connector 25"/>
          <p:cNvCxnSpPr/>
          <p:nvPr/>
        </p:nvCxnSpPr>
        <p:spPr bwMode="auto">
          <a:xfrm>
            <a:off x="6377249" y="1606192"/>
            <a:ext cx="0" cy="1196251"/>
          </a:xfrm>
          <a:prstGeom prst="line">
            <a:avLst/>
          </a:prstGeom>
          <a:ln w="28575">
            <a:solidFill>
              <a:srgbClr val="FF0000"/>
            </a:solidFill>
            <a:prstDash val="sysDash"/>
            <a:headEnd type="none" w="sm" len="sm"/>
            <a:tailEnd type="none" w="sm" len="sm"/>
          </a:ln>
          <a:effectLst/>
        </p:spPr>
        <p:style>
          <a:lnRef idx="2">
            <a:schemeClr val="accent2"/>
          </a:lnRef>
          <a:fillRef idx="0">
            <a:schemeClr val="accent2"/>
          </a:fillRef>
          <a:effectRef idx="1">
            <a:schemeClr val="accent2"/>
          </a:effectRef>
          <a:fontRef idx="minor">
            <a:schemeClr val="tx1"/>
          </a:fontRef>
        </p:style>
      </p:cxnSp>
      <p:sp>
        <p:nvSpPr>
          <p:cNvPr id="32" name="TextBox 31"/>
          <p:cNvSpPr txBox="1"/>
          <p:nvPr/>
        </p:nvSpPr>
        <p:spPr>
          <a:xfrm>
            <a:off x="6083292" y="2569730"/>
            <a:ext cx="312906" cy="400110"/>
          </a:xfrm>
          <a:prstGeom prst="rect">
            <a:avLst/>
          </a:prstGeom>
          <a:noFill/>
        </p:spPr>
        <p:txBody>
          <a:bodyPr wrap="none" rtlCol="0">
            <a:spAutoFit/>
          </a:bodyPr>
          <a:lstStyle/>
          <a:p>
            <a:r>
              <a:rPr lang="en-US" dirty="0" smtClean="0"/>
              <a:t>d</a:t>
            </a:r>
            <a:endParaRPr lang="en-US" dirty="0"/>
          </a:p>
        </p:txBody>
      </p:sp>
      <p:sp>
        <p:nvSpPr>
          <p:cNvPr id="33" name="TextBox 32"/>
          <p:cNvSpPr txBox="1"/>
          <p:nvPr/>
        </p:nvSpPr>
        <p:spPr>
          <a:xfrm>
            <a:off x="4872313" y="1054857"/>
            <a:ext cx="1271630" cy="400110"/>
          </a:xfrm>
          <a:prstGeom prst="rect">
            <a:avLst/>
          </a:prstGeom>
          <a:noFill/>
        </p:spPr>
        <p:txBody>
          <a:bodyPr wrap="none" rtlCol="0">
            <a:spAutoFit/>
          </a:bodyPr>
          <a:lstStyle/>
          <a:p>
            <a:r>
              <a:rPr lang="en-US" dirty="0" smtClean="0"/>
              <a:t>Frequency</a:t>
            </a:r>
            <a:endParaRPr lang="en-US" dirty="0"/>
          </a:p>
        </p:txBody>
      </p:sp>
      <p:sp>
        <p:nvSpPr>
          <p:cNvPr id="34" name="TextBox 33"/>
          <p:cNvSpPr txBox="1"/>
          <p:nvPr/>
        </p:nvSpPr>
        <p:spPr>
          <a:xfrm>
            <a:off x="7416828" y="2575319"/>
            <a:ext cx="1029577" cy="400110"/>
          </a:xfrm>
          <a:prstGeom prst="rect">
            <a:avLst/>
          </a:prstGeom>
          <a:noFill/>
        </p:spPr>
        <p:txBody>
          <a:bodyPr wrap="none" rtlCol="0">
            <a:spAutoFit/>
          </a:bodyPr>
          <a:lstStyle/>
          <a:p>
            <a:r>
              <a:rPr lang="en-US" dirty="0" smtClean="0"/>
              <a:t>Degrees</a:t>
            </a:r>
            <a:endParaRPr lang="en-US" dirty="0"/>
          </a:p>
        </p:txBody>
      </p:sp>
      <p:sp>
        <p:nvSpPr>
          <p:cNvPr id="35" name="Oval 34"/>
          <p:cNvSpPr/>
          <p:nvPr/>
        </p:nvSpPr>
        <p:spPr bwMode="auto">
          <a:xfrm>
            <a:off x="6180323" y="2128705"/>
            <a:ext cx="408215" cy="504657"/>
          </a:xfrm>
          <a:prstGeom prst="ellipse">
            <a:avLst/>
          </a:prstGeom>
          <a:noFill/>
          <a:ln w="38100" cap="flat" cmpd="sng" algn="ctr">
            <a:solidFill>
              <a:srgbClr val="FF0000"/>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1" u="none" strike="noStrike" cap="none" normalizeH="0" baseline="0" smtClean="0">
              <a:ln>
                <a:noFill/>
              </a:ln>
              <a:solidFill>
                <a:schemeClr val="tx1"/>
              </a:solidFill>
              <a:effectLst/>
              <a:latin typeface="Times New Roman" pitchFamily="18" charset="0"/>
            </a:endParaRPr>
          </a:p>
        </p:txBody>
      </p:sp>
      <mc:AlternateContent xmlns:mc="http://schemas.openxmlformats.org/markup-compatibility/2006" xmlns:a14="http://schemas.microsoft.com/office/drawing/2010/main">
        <mc:Choice Requires="a14">
          <p:sp>
            <p:nvSpPr>
              <p:cNvPr id="37" name="TextBox 36"/>
              <p:cNvSpPr txBox="1"/>
              <p:nvPr/>
            </p:nvSpPr>
            <p:spPr>
              <a:xfrm>
                <a:off x="6867107" y="1116115"/>
                <a:ext cx="2218836" cy="707886"/>
              </a:xfrm>
              <a:prstGeom prst="rect">
                <a:avLst/>
              </a:prstGeom>
              <a:noFill/>
            </p:spPr>
            <p:txBody>
              <a:bodyPr wrap="square" rtlCol="0">
                <a:spAutoFit/>
              </a:bodyPr>
              <a:lstStyle/>
              <a:p>
                <a:r>
                  <a:rPr lang="en-US" dirty="0" smtClean="0"/>
                  <a:t>Nodes that determine </a:t>
                </a:r>
                <a14:m>
                  <m:oMath xmlns:m="http://schemas.openxmlformats.org/officeDocument/2006/math">
                    <m:r>
                      <a:rPr lang="en-US" i="1" dirty="0" smtClean="0">
                        <a:latin typeface="Cambria Math"/>
                      </a:rPr>
                      <m:t>𝐿</m:t>
                    </m:r>
                    <m:sSub>
                      <m:sSubPr>
                        <m:ctrlPr>
                          <a:rPr lang="en-US" i="1" dirty="0" smtClean="0">
                            <a:latin typeface="Cambria Math" panose="02040503050406030204" pitchFamily="18" charset="0"/>
                          </a:rPr>
                        </m:ctrlPr>
                      </m:sSubPr>
                      <m:e>
                        <m:r>
                          <a:rPr lang="en-US" i="1" dirty="0" smtClean="0">
                            <a:latin typeface="Cambria Math"/>
                          </a:rPr>
                          <m:t>𝑆</m:t>
                        </m:r>
                      </m:e>
                      <m:sub>
                        <m:r>
                          <a:rPr lang="en-US" i="1" dirty="0" smtClean="0">
                            <a:latin typeface="Cambria Math"/>
                          </a:rPr>
                          <m:t>𝑇</m:t>
                        </m:r>
                      </m:sub>
                    </m:sSub>
                    <m:r>
                      <a:rPr lang="en-US" i="1" dirty="0" smtClean="0">
                        <a:latin typeface="Cambria Math"/>
                      </a:rPr>
                      <m:t>(</m:t>
                    </m:r>
                    <m:r>
                      <a:rPr lang="en-US" i="1" dirty="0" smtClean="0">
                        <a:latin typeface="Cambria Math"/>
                      </a:rPr>
                      <m:t>𝐺</m:t>
                    </m:r>
                    <m:r>
                      <a:rPr lang="en-US" i="1" dirty="0" smtClean="0">
                        <a:latin typeface="Cambria Math"/>
                      </a:rPr>
                      <m:t>)</m:t>
                    </m:r>
                  </m:oMath>
                </a14:m>
                <a:endParaRPr lang="en-US" dirty="0"/>
              </a:p>
            </p:txBody>
          </p:sp>
        </mc:Choice>
        <mc:Fallback xmlns="">
          <p:sp>
            <p:nvSpPr>
              <p:cNvPr id="37" name="TextBox 36"/>
              <p:cNvSpPr txBox="1">
                <a:spLocks noRot="1" noChangeAspect="1" noMove="1" noResize="1" noEditPoints="1" noAdjustHandles="1" noChangeArrowheads="1" noChangeShapeType="1" noTextEdit="1"/>
              </p:cNvSpPr>
              <p:nvPr/>
            </p:nvSpPr>
            <p:spPr>
              <a:xfrm>
                <a:off x="6867107" y="1116115"/>
                <a:ext cx="2218836" cy="707886"/>
              </a:xfrm>
              <a:prstGeom prst="rect">
                <a:avLst/>
              </a:prstGeom>
              <a:blipFill rotWithShape="1">
                <a:blip r:embed="rId4"/>
                <a:stretch>
                  <a:fillRect l="-2747" t="-4310" b="-14655"/>
                </a:stretch>
              </a:blipFill>
            </p:spPr>
            <p:txBody>
              <a:bodyPr/>
              <a:lstStyle/>
              <a:p>
                <a:r>
                  <a:rPr lang="en-US">
                    <a:noFill/>
                  </a:rPr>
                  <a:t> </a:t>
                </a:r>
              </a:p>
            </p:txBody>
          </p:sp>
        </mc:Fallback>
      </mc:AlternateContent>
      <p:cxnSp>
        <p:nvCxnSpPr>
          <p:cNvPr id="39" name="Curved Connector 38"/>
          <p:cNvCxnSpPr>
            <a:endCxn id="35" idx="7"/>
          </p:cNvCxnSpPr>
          <p:nvPr/>
        </p:nvCxnSpPr>
        <p:spPr bwMode="auto">
          <a:xfrm rot="5400000">
            <a:off x="6399728" y="1735223"/>
            <a:ext cx="596416" cy="338359"/>
          </a:xfrm>
          <a:prstGeom prst="curvedConnector3">
            <a:avLst>
              <a:gd name="adj1" fmla="val 50000"/>
            </a:avLst>
          </a:prstGeom>
          <a:solidFill>
            <a:schemeClr val="accent1"/>
          </a:solidFill>
          <a:ln w="12700" cap="flat" cmpd="sng" algn="ctr">
            <a:solidFill>
              <a:schemeClr val="tx1"/>
            </a:solidFill>
            <a:prstDash val="solid"/>
            <a:round/>
            <a:headEnd type="none" w="sm" len="sm"/>
            <a:tailEnd type="arrow"/>
          </a:ln>
          <a:effectLst/>
        </p:spPr>
      </p:cxnSp>
      <mc:AlternateContent xmlns:mc="http://schemas.openxmlformats.org/markup-compatibility/2006" xmlns:a14="http://schemas.microsoft.com/office/drawing/2010/main">
        <mc:Choice Requires="a14">
          <p:sp>
            <p:nvSpPr>
              <p:cNvPr id="27" name="TextBox 26"/>
              <p:cNvSpPr txBox="1"/>
              <p:nvPr/>
            </p:nvSpPr>
            <p:spPr>
              <a:xfrm>
                <a:off x="1278637" y="4043432"/>
                <a:ext cx="5926640" cy="661528"/>
              </a:xfrm>
              <a:prstGeom prst="rect">
                <a:avLst/>
              </a:prstGeom>
              <a:noFill/>
            </p:spPr>
            <p:txBody>
              <a:bodyPr wrap="square" rtlCol="0">
                <a:spAutoFit/>
              </a:bodyPr>
              <a:lstStyle/>
              <a:p>
                <a:pPr marL="0" indent="0">
                  <a:buNone/>
                </a:pPr>
                <a14:m>
                  <m:oMathPara xmlns:m="http://schemas.openxmlformats.org/officeDocument/2006/math">
                    <m:oMathParaPr>
                      <m:jc m:val="center"/>
                    </m:oMathParaPr>
                    <m:oMath xmlns:m="http://schemas.openxmlformats.org/officeDocument/2006/math">
                      <m:r>
                        <a:rPr lang="en-US" sz="2400">
                          <a:latin typeface="Cambria Math"/>
                        </a:rPr>
                        <m:t>𝐿</m:t>
                      </m:r>
                      <m:sSub>
                        <m:sSubPr>
                          <m:ctrlPr>
                            <a:rPr lang="en-US" sz="2400" i="1">
                              <a:latin typeface="Cambria Math" panose="02040503050406030204" pitchFamily="18" charset="0"/>
                            </a:rPr>
                          </m:ctrlPr>
                        </m:sSubPr>
                        <m:e>
                          <m:r>
                            <a:rPr lang="en-US" sz="2400">
                              <a:latin typeface="Cambria Math"/>
                            </a:rPr>
                            <m:t>𝑆</m:t>
                          </m:r>
                        </m:e>
                        <m:sub>
                          <m:r>
                            <a:rPr lang="en-US" sz="2400">
                              <a:latin typeface="Cambria Math"/>
                            </a:rPr>
                            <m:t>𝑇</m:t>
                          </m:r>
                        </m:sub>
                      </m:sSub>
                      <m:d>
                        <m:dPr>
                          <m:ctrlPr>
                            <a:rPr lang="en-US" sz="2400" i="1">
                              <a:latin typeface="Cambria Math" panose="02040503050406030204" pitchFamily="18" charset="0"/>
                            </a:rPr>
                          </m:ctrlPr>
                        </m:dPr>
                        <m:e>
                          <m:r>
                            <a:rPr lang="en-US" sz="2400">
                              <a:latin typeface="Cambria Math"/>
                            </a:rPr>
                            <m:t>𝐺</m:t>
                          </m:r>
                        </m:e>
                      </m:d>
                      <m:r>
                        <a:rPr lang="en-US" sz="2400">
                          <a:latin typeface="Cambria Math"/>
                        </a:rPr>
                        <m:t>=</m:t>
                      </m:r>
                      <m:func>
                        <m:funcPr>
                          <m:ctrlPr>
                            <a:rPr lang="en-US" sz="2400" i="1">
                              <a:latin typeface="Cambria Math" panose="02040503050406030204" pitchFamily="18" charset="0"/>
                            </a:rPr>
                          </m:ctrlPr>
                        </m:funcPr>
                        <m:fName>
                          <m:limLow>
                            <m:limLowPr>
                              <m:ctrlPr>
                                <a:rPr lang="en-US" sz="2400" i="1">
                                  <a:latin typeface="Cambria Math" panose="02040503050406030204" pitchFamily="18" charset="0"/>
                                </a:rPr>
                              </m:ctrlPr>
                            </m:limLowPr>
                            <m:e>
                              <m:r>
                                <m:rPr>
                                  <m:sty m:val="p"/>
                                </m:rPr>
                                <a:rPr lang="en-US" sz="2400">
                                  <a:latin typeface="Cambria Math"/>
                                </a:rPr>
                                <m:t>max</m:t>
                              </m:r>
                            </m:e>
                            <m:lim>
                              <m:sSup>
                                <m:sSupPr>
                                  <m:ctrlPr>
                                    <a:rPr lang="en-US" sz="2400" i="1" smtClean="0">
                                      <a:solidFill>
                                        <a:srgbClr val="3333CC"/>
                                      </a:solidFill>
                                      <a:latin typeface="Cambria Math" panose="02040503050406030204" pitchFamily="18" charset="0"/>
                                    </a:rPr>
                                  </m:ctrlPr>
                                </m:sSupPr>
                                <m:e>
                                  <m:r>
                                    <a:rPr lang="en-US" sz="2400">
                                      <a:solidFill>
                                        <a:srgbClr val="3333CC"/>
                                      </a:solidFill>
                                      <a:latin typeface="Cambria Math"/>
                                    </a:rPr>
                                    <m:t>𝐺</m:t>
                                  </m:r>
                                </m:e>
                                <m:sup>
                                  <m:r>
                                    <a:rPr lang="en-US" sz="2400">
                                      <a:solidFill>
                                        <a:srgbClr val="3333CC"/>
                                      </a:solidFill>
                                      <a:latin typeface="Cambria Math"/>
                                    </a:rPr>
                                    <m:t>′</m:t>
                                  </m:r>
                                </m:sup>
                              </m:sSup>
                              <m:r>
                                <a:rPr lang="en-US" sz="2400">
                                  <a:latin typeface="Cambria Math"/>
                                </a:rPr>
                                <m:t>:</m:t>
                              </m:r>
                              <m:r>
                                <a:rPr lang="en-US" sz="2400" b="1">
                                  <a:latin typeface="Cambria Math"/>
                                </a:rPr>
                                <m:t> </m:t>
                              </m:r>
                              <m:r>
                                <a:rPr lang="en-US" sz="2400" b="1" i="0" smtClean="0">
                                  <a:solidFill>
                                    <a:schemeClr val="tx1"/>
                                  </a:solidFill>
                                  <a:latin typeface="Cambria Math"/>
                                </a:rPr>
                                <m:t>𝐧</m:t>
                              </m:r>
                              <m:r>
                                <a:rPr lang="en-US" sz="2400" b="1">
                                  <a:solidFill>
                                    <a:schemeClr val="tx1"/>
                                  </a:solidFill>
                                  <a:latin typeface="Cambria Math"/>
                                </a:rPr>
                                <m:t>𝐞𝐢𝐠𝐡𝐛𝐨𝐫</m:t>
                              </m:r>
                              <m:r>
                                <a:rPr lang="en-US" sz="2400">
                                  <a:latin typeface="Cambria Math"/>
                                </a:rPr>
                                <m:t> </m:t>
                              </m:r>
                              <m:r>
                                <m:rPr>
                                  <m:sty m:val="p"/>
                                </m:rPr>
                                <a:rPr lang="en-US" sz="2400" i="0">
                                  <a:latin typeface="Cambria Math"/>
                                </a:rPr>
                                <m:t>of</m:t>
                              </m:r>
                              <m:r>
                                <a:rPr lang="en-US" sz="2400">
                                  <a:latin typeface="Cambria Math"/>
                                </a:rPr>
                                <m:t> </m:t>
                              </m:r>
                              <m:r>
                                <a:rPr lang="en-US" sz="2400">
                                  <a:latin typeface="Cambria Math"/>
                                </a:rPr>
                                <m:t>𝐺</m:t>
                              </m:r>
                            </m:lim>
                          </m:limLow>
                        </m:fName>
                        <m:e>
                          <m:r>
                            <a:rPr lang="en-US" sz="2400">
                              <a:latin typeface="Cambria Math"/>
                            </a:rPr>
                            <m:t>𝑑𝑖𝑠𝑡</m:t>
                          </m:r>
                          <m:d>
                            <m:dPr>
                              <m:ctrlPr>
                                <a:rPr lang="en-US" sz="2400" i="1">
                                  <a:latin typeface="Cambria Math" panose="02040503050406030204" pitchFamily="18" charset="0"/>
                                </a:rPr>
                              </m:ctrlPr>
                            </m:dPr>
                            <m:e>
                              <m:r>
                                <a:rPr lang="en-US" sz="2400">
                                  <a:latin typeface="Cambria Math"/>
                                </a:rPr>
                                <m:t>𝑇</m:t>
                              </m:r>
                              <m:d>
                                <m:dPr>
                                  <m:ctrlPr>
                                    <a:rPr lang="en-US" sz="2400" i="1">
                                      <a:latin typeface="Cambria Math" panose="02040503050406030204" pitchFamily="18" charset="0"/>
                                    </a:rPr>
                                  </m:ctrlPr>
                                </m:dPr>
                                <m:e>
                                  <m:r>
                                    <a:rPr lang="en-US" sz="2400">
                                      <a:latin typeface="Cambria Math"/>
                                    </a:rPr>
                                    <m:t>𝐺</m:t>
                                  </m:r>
                                </m:e>
                              </m:d>
                              <m:r>
                                <a:rPr lang="en-US" sz="2400">
                                  <a:latin typeface="Cambria Math"/>
                                </a:rPr>
                                <m:t>,</m:t>
                              </m:r>
                              <m:r>
                                <a:rPr lang="en-US" sz="2400" smtClean="0">
                                  <a:solidFill>
                                    <a:srgbClr val="3333CC"/>
                                  </a:solidFill>
                                  <a:latin typeface="Cambria Math"/>
                                </a:rPr>
                                <m:t>𝑇</m:t>
                              </m:r>
                              <m:d>
                                <m:dPr>
                                  <m:ctrlPr>
                                    <a:rPr lang="en-US" sz="2400" i="1">
                                      <a:solidFill>
                                        <a:srgbClr val="3333CC"/>
                                      </a:solidFill>
                                      <a:latin typeface="Cambria Math" panose="02040503050406030204" pitchFamily="18" charset="0"/>
                                    </a:rPr>
                                  </m:ctrlPr>
                                </m:dPr>
                                <m:e>
                                  <m:sSup>
                                    <m:sSupPr>
                                      <m:ctrlPr>
                                        <a:rPr lang="en-US" sz="2400" i="1">
                                          <a:solidFill>
                                            <a:srgbClr val="3333CC"/>
                                          </a:solidFill>
                                          <a:latin typeface="Cambria Math" panose="02040503050406030204" pitchFamily="18" charset="0"/>
                                        </a:rPr>
                                      </m:ctrlPr>
                                    </m:sSupPr>
                                    <m:e>
                                      <m:r>
                                        <a:rPr lang="en-US" sz="2400">
                                          <a:solidFill>
                                            <a:srgbClr val="3333CC"/>
                                          </a:solidFill>
                                          <a:latin typeface="Cambria Math"/>
                                        </a:rPr>
                                        <m:t>𝐺</m:t>
                                      </m:r>
                                    </m:e>
                                    <m:sup>
                                      <m:r>
                                        <a:rPr lang="en-US" sz="2400">
                                          <a:solidFill>
                                            <a:srgbClr val="3333CC"/>
                                          </a:solidFill>
                                          <a:latin typeface="Cambria Math"/>
                                        </a:rPr>
                                        <m:t>′</m:t>
                                      </m:r>
                                    </m:sup>
                                  </m:sSup>
                                </m:e>
                              </m:d>
                            </m:e>
                          </m:d>
                        </m:e>
                      </m:func>
                    </m:oMath>
                  </m:oMathPara>
                </a14:m>
                <a:endParaRPr lang="en-US" sz="2400" dirty="0" smtClean="0">
                  <a:latin typeface="Cambria Math"/>
                  <a:ea typeface="Cambria Math"/>
                </a:endParaRPr>
              </a:p>
            </p:txBody>
          </p:sp>
        </mc:Choice>
        <mc:Fallback xmlns="">
          <p:sp>
            <p:nvSpPr>
              <p:cNvPr id="27" name="TextBox 26"/>
              <p:cNvSpPr txBox="1">
                <a:spLocks noRot="1" noChangeAspect="1" noMove="1" noResize="1" noEditPoints="1" noAdjustHandles="1" noChangeArrowheads="1" noChangeShapeType="1" noTextEdit="1"/>
              </p:cNvSpPr>
              <p:nvPr/>
            </p:nvSpPr>
            <p:spPr>
              <a:xfrm>
                <a:off x="1278637" y="4043432"/>
                <a:ext cx="5926640" cy="661528"/>
              </a:xfrm>
              <a:prstGeom prst="rect">
                <a:avLst/>
              </a:prstGeom>
              <a:blipFill rotWithShape="1">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7941008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7" grpId="0"/>
      <p:bldP spid="2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Smooth Sensitivity of Truncation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endParaRPr lang="en-US" b="1" dirty="0" smtClean="0">
                  <a:solidFill>
                    <a:srgbClr val="00B050"/>
                  </a:solidFill>
                </a:endParaRPr>
              </a:p>
              <a:p>
                <a:endParaRPr lang="en-US" b="1" dirty="0">
                  <a:solidFill>
                    <a:srgbClr val="00B050"/>
                  </a:solidFill>
                </a:endParaRPr>
              </a:p>
              <a:p>
                <a:endParaRPr lang="en-US" b="1" dirty="0" smtClean="0">
                  <a:solidFill>
                    <a:srgbClr val="00B050"/>
                  </a:solidFill>
                </a:endParaRPr>
              </a:p>
              <a:p>
                <a:endParaRPr lang="en-US" b="1" dirty="0">
                  <a:solidFill>
                    <a:srgbClr val="00B050"/>
                  </a:solidFill>
                </a:endParaRPr>
              </a:p>
              <a:p>
                <a:pPr marL="0" indent="0">
                  <a:buNone/>
                </a:pPr>
                <a:r>
                  <a:rPr lang="en-US" b="1" dirty="0" smtClean="0">
                    <a:solidFill>
                      <a:srgbClr val="00B050"/>
                    </a:solidFill>
                  </a:rPr>
                  <a:t>Lemma</a:t>
                </a:r>
                <a:r>
                  <a:rPr lang="en-US" b="1" dirty="0">
                    <a:solidFill>
                      <a:srgbClr val="00B050"/>
                    </a:solidFill>
                  </a:rPr>
                  <a:t>. </a:t>
                </a:r>
                <a:r>
                  <a:rPr lang="en-US" b="1" dirty="0" smtClean="0">
                    <a:solidFill>
                      <a:srgbClr val="00B050"/>
                    </a:solidFill>
                  </a:rPr>
                  <a:t> </a:t>
                </a:r>
                <a14:m>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a:rPr>
                          <m:t>𝑆</m:t>
                        </m:r>
                      </m:e>
                      <m:sub>
                        <m:r>
                          <a:rPr lang="en-US" b="0" i="1" smtClean="0">
                            <a:solidFill>
                              <a:schemeClr val="tx1"/>
                            </a:solidFill>
                            <a:latin typeface="Cambria Math"/>
                          </a:rPr>
                          <m:t>𝑇</m:t>
                        </m:r>
                      </m:sub>
                    </m:sSub>
                    <m:d>
                      <m:dPr>
                        <m:ctrlPr>
                          <a:rPr lang="en-US" i="1">
                            <a:solidFill>
                              <a:schemeClr val="tx1"/>
                            </a:solidFill>
                            <a:latin typeface="Cambria Math" panose="02040503050406030204" pitchFamily="18" charset="0"/>
                          </a:rPr>
                        </m:ctrlPr>
                      </m:dPr>
                      <m:e>
                        <m:r>
                          <a:rPr lang="en-US" i="1">
                            <a:solidFill>
                              <a:schemeClr val="tx1"/>
                            </a:solidFill>
                            <a:latin typeface="Cambria Math"/>
                          </a:rPr>
                          <m:t>𝐺</m:t>
                        </m:r>
                      </m:e>
                    </m:d>
                    <m:r>
                      <a:rPr lang="en-US" b="0" i="1" smtClean="0">
                        <a:solidFill>
                          <a:schemeClr val="tx1"/>
                        </a:solidFill>
                        <a:latin typeface="Cambria Math"/>
                      </a:rPr>
                      <m:t>=</m:t>
                    </m:r>
                    <m:func>
                      <m:funcPr>
                        <m:ctrlPr>
                          <a:rPr lang="en-US" b="0" i="1" smtClean="0">
                            <a:solidFill>
                              <a:schemeClr val="tx1"/>
                            </a:solidFill>
                            <a:latin typeface="Cambria Math" panose="02040503050406030204" pitchFamily="18" charset="0"/>
                          </a:rPr>
                        </m:ctrlPr>
                      </m:funcPr>
                      <m:fName>
                        <m:limLow>
                          <m:limLowPr>
                            <m:ctrlPr>
                              <a:rPr lang="en-US" b="0" i="1" smtClean="0">
                                <a:solidFill>
                                  <a:schemeClr val="tx1"/>
                                </a:solidFill>
                                <a:latin typeface="Cambria Math" panose="02040503050406030204" pitchFamily="18" charset="0"/>
                              </a:rPr>
                            </m:ctrlPr>
                          </m:limLowPr>
                          <m:e>
                            <m:r>
                              <m:rPr>
                                <m:sty m:val="p"/>
                              </m:rPr>
                              <a:rPr lang="en-US" b="0" i="0" smtClean="0">
                                <a:solidFill>
                                  <a:schemeClr val="tx1"/>
                                </a:solidFill>
                                <a:latin typeface="Cambria Math"/>
                              </a:rPr>
                              <m:t>max</m:t>
                            </m:r>
                          </m:e>
                          <m:lim>
                            <m:r>
                              <a:rPr lang="en-US" b="0" i="1" smtClean="0">
                                <a:solidFill>
                                  <a:schemeClr val="tx1"/>
                                </a:solidFill>
                                <a:latin typeface="Cambria Math"/>
                              </a:rPr>
                              <m:t>𝑘</m:t>
                            </m:r>
                            <m:r>
                              <a:rPr lang="en-US" b="0" i="1" smtClean="0">
                                <a:solidFill>
                                  <a:schemeClr val="tx1"/>
                                </a:solidFill>
                                <a:latin typeface="Cambria Math"/>
                              </a:rPr>
                              <m:t>≥0</m:t>
                            </m:r>
                          </m:lim>
                        </m:limLow>
                      </m:fName>
                      <m:e>
                        <m:sSup>
                          <m:sSupPr>
                            <m:ctrlPr>
                              <a:rPr lang="en-US" b="0" i="1" smtClean="0">
                                <a:solidFill>
                                  <a:schemeClr val="tx1"/>
                                </a:solidFill>
                                <a:latin typeface="Cambria Math" panose="02040503050406030204" pitchFamily="18" charset="0"/>
                              </a:rPr>
                            </m:ctrlPr>
                          </m:sSupPr>
                          <m:e>
                            <m:r>
                              <a:rPr lang="en-US" b="0" i="1" smtClean="0">
                                <a:solidFill>
                                  <a:schemeClr val="tx1"/>
                                </a:solidFill>
                                <a:latin typeface="Cambria Math"/>
                              </a:rPr>
                              <m:t>𝑒</m:t>
                            </m:r>
                          </m:e>
                          <m:sup>
                            <m:r>
                              <a:rPr lang="en-US" b="0" i="1" smtClean="0">
                                <a:solidFill>
                                  <a:schemeClr val="tx1"/>
                                </a:solidFill>
                                <a:latin typeface="Cambria Math"/>
                              </a:rPr>
                              <m:t>−</m:t>
                            </m:r>
                            <m:r>
                              <a:rPr lang="en-US" b="0" i="1" smtClean="0">
                                <a:solidFill>
                                  <a:schemeClr val="tx1"/>
                                </a:solidFill>
                                <a:latin typeface="Cambria Math"/>
                              </a:rPr>
                              <m:t>𝜖</m:t>
                            </m:r>
                            <m:r>
                              <a:rPr lang="en-US" b="0" i="1" smtClean="0">
                                <a:solidFill>
                                  <a:schemeClr val="tx1"/>
                                </a:solidFill>
                                <a:latin typeface="Cambria Math"/>
                              </a:rPr>
                              <m:t>𝑘</m:t>
                            </m:r>
                          </m:sup>
                        </m:sSup>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a:rPr>
                              <m:t>1+</m:t>
                            </m:r>
                            <m:nary>
                              <m:naryPr>
                                <m:chr m:val="∑"/>
                                <m:ctrlPr>
                                  <a:rPr lang="en-US" b="0" i="1" smtClean="0">
                                    <a:solidFill>
                                      <a:schemeClr val="tx1"/>
                                    </a:solidFill>
                                    <a:latin typeface="Cambria Math" panose="02040503050406030204" pitchFamily="18" charset="0"/>
                                  </a:rPr>
                                </m:ctrlPr>
                              </m:naryPr>
                              <m:sub>
                                <m:r>
                                  <a:rPr lang="en-US" b="0" i="1" smtClean="0">
                                    <a:solidFill>
                                      <a:schemeClr val="tx1"/>
                                    </a:solidFill>
                                    <a:latin typeface="Cambria Math"/>
                                  </a:rPr>
                                  <m:t>𝑖</m:t>
                                </m:r>
                                <m:r>
                                  <a:rPr lang="en-US" b="0" i="1" smtClean="0">
                                    <a:solidFill>
                                      <a:schemeClr val="tx1"/>
                                    </a:solidFill>
                                    <a:latin typeface="Cambria Math"/>
                                  </a:rPr>
                                  <m:t>=</m:t>
                                </m:r>
                                <m:r>
                                  <a:rPr lang="en-US" b="0" i="1" smtClean="0">
                                    <a:solidFill>
                                      <a:schemeClr val="tx1"/>
                                    </a:solidFill>
                                    <a:latin typeface="Cambria Math"/>
                                  </a:rPr>
                                  <m:t>𝑑</m:t>
                                </m:r>
                                <m:r>
                                  <a:rPr lang="en-US" b="0" i="1" smtClean="0">
                                    <a:solidFill>
                                      <a:schemeClr val="tx1"/>
                                    </a:solidFill>
                                    <a:latin typeface="Cambria Math"/>
                                  </a:rPr>
                                  <m:t>−</m:t>
                                </m:r>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a:rPr>
                                      <m:t>𝑘</m:t>
                                    </m:r>
                                    <m:r>
                                      <a:rPr lang="en-US" b="0" i="1" smtClean="0">
                                        <a:solidFill>
                                          <a:schemeClr val="tx1"/>
                                        </a:solidFill>
                                        <a:latin typeface="Cambria Math"/>
                                      </a:rPr>
                                      <m:t>+1</m:t>
                                    </m:r>
                                  </m:e>
                                </m:d>
                              </m:sub>
                              <m:sup>
                                <m:r>
                                  <a:rPr lang="en-US" b="0" i="1" smtClean="0">
                                    <a:solidFill>
                                      <a:schemeClr val="tx1"/>
                                    </a:solidFill>
                                    <a:latin typeface="Cambria Math"/>
                                  </a:rPr>
                                  <m:t>𝑑</m:t>
                                </m:r>
                                <m:r>
                                  <a:rPr lang="en-US" b="0" i="1" smtClean="0">
                                    <a:solidFill>
                                      <a:schemeClr val="tx1"/>
                                    </a:solidFill>
                                    <a:latin typeface="Cambria Math"/>
                                  </a:rPr>
                                  <m:t>−</m:t>
                                </m:r>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a:rPr>
                                      <m:t>𝑘</m:t>
                                    </m:r>
                                    <m:r>
                                      <a:rPr lang="en-US" b="0" i="1" smtClean="0">
                                        <a:solidFill>
                                          <a:schemeClr val="tx1"/>
                                        </a:solidFill>
                                        <a:latin typeface="Cambria Math"/>
                                      </a:rPr>
                                      <m:t>+1</m:t>
                                    </m:r>
                                  </m:e>
                                </m:d>
                              </m:sup>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a:rPr>
                                      <m:t>𝑛</m:t>
                                    </m:r>
                                  </m:e>
                                  <m:sub>
                                    <m:r>
                                      <a:rPr lang="en-US" b="0" i="1" smtClean="0">
                                        <a:solidFill>
                                          <a:schemeClr val="tx1"/>
                                        </a:solidFill>
                                        <a:latin typeface="Cambria Math"/>
                                      </a:rPr>
                                      <m:t>𝑖</m:t>
                                    </m:r>
                                  </m:sub>
                                </m:sSub>
                              </m:e>
                            </m:nary>
                          </m:e>
                        </m:d>
                        <m:r>
                          <a:rPr lang="en-US" b="0" i="1" smtClean="0">
                            <a:solidFill>
                              <a:schemeClr val="tx1"/>
                            </a:solidFill>
                            <a:latin typeface="Cambria Math"/>
                            <a:ea typeface="Cambria Math"/>
                          </a:rPr>
                          <m:t> </m:t>
                        </m:r>
                      </m:e>
                    </m:func>
                  </m:oMath>
                </a14:m>
                <a:r>
                  <a:rPr lang="en-US" dirty="0" smtClean="0"/>
                  <a:t/>
                </a:r>
                <a:br>
                  <a:rPr lang="en-US" dirty="0" smtClean="0"/>
                </a:br>
                <a:r>
                  <a:rPr lang="en-US" dirty="0" smtClean="0"/>
                  <a:t>	is a smooth bound </a:t>
                </a:r>
                <a:r>
                  <a:rPr lang="en-US" b="1" dirty="0" smtClean="0">
                    <a:solidFill>
                      <a:srgbClr val="00B050"/>
                    </a:solidFill>
                  </a:rPr>
                  <a:t>for </a:t>
                </a:r>
                <a14:m>
                  <m:oMath xmlns:m="http://schemas.openxmlformats.org/officeDocument/2006/math">
                    <m:r>
                      <a:rPr lang="en-US" b="1" i="1" dirty="0" smtClean="0">
                        <a:solidFill>
                          <a:srgbClr val="00B050"/>
                        </a:solidFill>
                        <a:latin typeface="Cambria Math"/>
                      </a:rPr>
                      <m:t>𝑻</m:t>
                    </m:r>
                  </m:oMath>
                </a14:m>
                <a:r>
                  <a:rPr lang="en-US" dirty="0" smtClean="0"/>
                  <a:t>, computable in time </a:t>
                </a:r>
                <a14:m>
                  <m:oMath xmlns:m="http://schemas.openxmlformats.org/officeDocument/2006/math">
                    <m:r>
                      <a:rPr lang="en-US" i="1" dirty="0" smtClean="0">
                        <a:latin typeface="Cambria Math"/>
                      </a:rPr>
                      <m:t>𝑂</m:t>
                    </m:r>
                    <m:r>
                      <a:rPr lang="en-US" i="1" dirty="0" smtClean="0">
                        <a:latin typeface="Cambria Math"/>
                      </a:rPr>
                      <m:t>(</m:t>
                    </m:r>
                    <m:r>
                      <a:rPr lang="en-US" i="1" dirty="0" err="1" smtClean="0">
                        <a:latin typeface="Cambria Math"/>
                      </a:rPr>
                      <m:t>𝑚</m:t>
                    </m:r>
                    <m:r>
                      <a:rPr lang="en-US" i="1" dirty="0" err="1" smtClean="0">
                        <a:latin typeface="Cambria Math"/>
                      </a:rPr>
                      <m:t>+</m:t>
                    </m:r>
                    <m:r>
                      <a:rPr lang="en-US" i="1" dirty="0" err="1" smtClean="0">
                        <a:latin typeface="Cambria Math"/>
                      </a:rPr>
                      <m:t>𝑛</m:t>
                    </m:r>
                    <m:r>
                      <a:rPr lang="en-US" i="1" dirty="0" smtClean="0">
                        <a:latin typeface="Cambria Math"/>
                      </a:rPr>
                      <m:t>)</m:t>
                    </m:r>
                  </m:oMath>
                </a14:m>
                <a:endParaRPr lang="en-US" dirty="0" smtClean="0"/>
              </a:p>
              <a:p>
                <a:pPr marL="0" indent="0">
                  <a:buNone/>
                </a:pPr>
                <a:r>
                  <a:rPr lang="en-US" dirty="0" smtClean="0"/>
                  <a:t>“</a:t>
                </a:r>
                <a:r>
                  <a:rPr lang="en-US" b="1" dirty="0" smtClean="0">
                    <a:solidFill>
                      <a:srgbClr val="FF0000"/>
                    </a:solidFill>
                  </a:rPr>
                  <a:t>Chain rule</a:t>
                </a:r>
                <a:r>
                  <a:rPr lang="en-US" dirty="0" smtClean="0"/>
                  <a:t>”: </a:t>
                </a:r>
                <a14:m>
                  <m:oMath xmlns:m="http://schemas.openxmlformats.org/officeDocument/2006/math">
                    <m:sSub>
                      <m:sSubPr>
                        <m:ctrlPr>
                          <a:rPr lang="en-US" b="1" i="1" smtClean="0">
                            <a:solidFill>
                              <a:schemeClr val="tx1"/>
                            </a:solidFill>
                            <a:latin typeface="Cambria Math" panose="02040503050406030204" pitchFamily="18" charset="0"/>
                          </a:rPr>
                        </m:ctrlPr>
                      </m:sSubPr>
                      <m:e>
                        <m:r>
                          <a:rPr lang="en-US" b="1" i="1" smtClean="0">
                            <a:solidFill>
                              <a:schemeClr val="tx1"/>
                            </a:solidFill>
                            <a:latin typeface="Cambria Math"/>
                          </a:rPr>
                          <m:t>𝑺</m:t>
                        </m:r>
                      </m:e>
                      <m:sub>
                        <m:r>
                          <a:rPr lang="en-US" b="1" i="1" smtClean="0">
                            <a:solidFill>
                              <a:schemeClr val="tx1"/>
                            </a:solidFill>
                            <a:latin typeface="Cambria Math"/>
                          </a:rPr>
                          <m:t>𝑻</m:t>
                        </m:r>
                      </m:sub>
                    </m:sSub>
                    <m:d>
                      <m:dPr>
                        <m:ctrlPr>
                          <a:rPr lang="en-US" b="1" i="1" smtClean="0">
                            <a:solidFill>
                              <a:schemeClr val="tx1"/>
                            </a:solidFill>
                            <a:latin typeface="Cambria Math" panose="02040503050406030204" pitchFamily="18" charset="0"/>
                          </a:rPr>
                        </m:ctrlPr>
                      </m:dPr>
                      <m:e>
                        <m:r>
                          <a:rPr lang="en-US" b="1" i="1" smtClean="0">
                            <a:solidFill>
                              <a:schemeClr val="tx1"/>
                            </a:solidFill>
                            <a:latin typeface="Cambria Math"/>
                          </a:rPr>
                          <m:t>𝑮</m:t>
                        </m:r>
                      </m:e>
                    </m:d>
                    <m:r>
                      <a:rPr lang="en-US" b="1" i="1" smtClean="0">
                        <a:solidFill>
                          <a:schemeClr val="tx1"/>
                        </a:solidFill>
                        <a:latin typeface="Cambria Math"/>
                      </a:rPr>
                      <m:t>⋅</m:t>
                    </m:r>
                    <m:sSub>
                      <m:sSubPr>
                        <m:ctrlPr>
                          <a:rPr lang="en-US" b="1" i="1" smtClean="0">
                            <a:solidFill>
                              <a:schemeClr val="tx1"/>
                            </a:solidFill>
                            <a:latin typeface="Cambria Math" panose="02040503050406030204" pitchFamily="18" charset="0"/>
                          </a:rPr>
                        </m:ctrlPr>
                      </m:sSubPr>
                      <m:e>
                        <m:r>
                          <a:rPr lang="en-US" b="1" i="1" smtClean="0">
                            <a:solidFill>
                              <a:schemeClr val="tx1"/>
                            </a:solidFill>
                            <a:latin typeface="Cambria Math"/>
                          </a:rPr>
                          <m:t>𝝏</m:t>
                        </m:r>
                      </m:e>
                      <m:sub>
                        <m:r>
                          <a:rPr lang="en-US" b="1" i="1" smtClean="0">
                            <a:solidFill>
                              <a:schemeClr val="tx1"/>
                            </a:solidFill>
                            <a:latin typeface="Cambria Math"/>
                          </a:rPr>
                          <m:t>𝒅</m:t>
                        </m:r>
                      </m:sub>
                    </m:sSub>
                    <m:r>
                      <a:rPr lang="en-US" b="1" i="1" smtClean="0">
                        <a:solidFill>
                          <a:schemeClr val="tx1"/>
                        </a:solidFill>
                        <a:latin typeface="Cambria Math"/>
                      </a:rPr>
                      <m:t>𝒇</m:t>
                    </m:r>
                  </m:oMath>
                </a14:m>
                <a:r>
                  <a:rPr lang="en-US" b="1" dirty="0" smtClean="0">
                    <a:solidFill>
                      <a:schemeClr val="tx1"/>
                    </a:solidFill>
                  </a:rPr>
                  <a:t> </a:t>
                </a:r>
                <a:r>
                  <a:rPr lang="en-US" dirty="0" smtClean="0"/>
                  <a:t>is a smooth bound </a:t>
                </a:r>
                <a:r>
                  <a:rPr lang="en-US" b="1" dirty="0" smtClean="0">
                    <a:solidFill>
                      <a:srgbClr val="00B050"/>
                    </a:solidFill>
                  </a:rPr>
                  <a:t>for </a:t>
                </a:r>
                <a14:m>
                  <m:oMath xmlns:m="http://schemas.openxmlformats.org/officeDocument/2006/math">
                    <m:r>
                      <a:rPr lang="en-US" b="1" i="1" smtClean="0">
                        <a:solidFill>
                          <a:srgbClr val="00B050"/>
                        </a:solidFill>
                        <a:latin typeface="Cambria Math"/>
                      </a:rPr>
                      <m:t>𝒇</m:t>
                    </m:r>
                    <m:r>
                      <a:rPr lang="en-US" b="1" i="1" smtClean="0">
                        <a:solidFill>
                          <a:srgbClr val="00B050"/>
                        </a:solidFill>
                        <a:latin typeface="Cambria Math"/>
                      </a:rPr>
                      <m:t>∘</m:t>
                    </m:r>
                    <m:r>
                      <a:rPr lang="en-US" b="1" i="1" smtClean="0">
                        <a:solidFill>
                          <a:srgbClr val="00B050"/>
                        </a:solidFill>
                        <a:latin typeface="Cambria Math"/>
                      </a:rPr>
                      <m:t>𝑻</m:t>
                    </m:r>
                  </m:oMath>
                </a14:m>
                <a:endParaRPr lang="en-US" b="1" dirty="0" smtClean="0">
                  <a:solidFill>
                    <a:srgbClr val="00B050"/>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l="-1164"/>
                </a:stretch>
              </a:blipFill>
            </p:spPr>
            <p:txBody>
              <a:bodyPr/>
              <a:lstStyle/>
              <a:p>
                <a:r>
                  <a:rPr lang="en-US">
                    <a:noFill/>
                  </a:rPr>
                  <a:t> </a:t>
                </a:r>
              </a:p>
            </p:txBody>
          </p:sp>
        </mc:Fallback>
      </mc:AlternateContent>
      <p:sp>
        <p:nvSpPr>
          <p:cNvPr id="4" name="Slide Number Placeholder 3"/>
          <p:cNvSpPr>
            <a:spLocks noGrp="1"/>
          </p:cNvSpPr>
          <p:nvPr>
            <p:ph type="sldNum" sz="quarter" idx="11"/>
          </p:nvPr>
        </p:nvSpPr>
        <p:spPr/>
        <p:txBody>
          <a:bodyPr/>
          <a:lstStyle/>
          <a:p>
            <a:fld id="{FF308B7C-4F2A-4ED2-93F3-224C3EC9CBD5}" type="slidenum">
              <a:rPr lang="en-US" smtClean="0"/>
              <a:pPr/>
              <a:t>25</a:t>
            </a:fld>
            <a:endParaRPr lang="en-US"/>
          </a:p>
        </p:txBody>
      </p:sp>
      <mc:AlternateContent xmlns:mc="http://schemas.openxmlformats.org/markup-compatibility/2006" xmlns:p14="http://schemas.microsoft.com/office/powerpoint/2010/main">
        <mc:Choice Requires="p14">
          <p:contentPart p14:bwMode="auto" r:id="rId4">
            <p14:nvContentPartPr>
              <p14:cNvPr id="19" name="Ink 18"/>
              <p14:cNvContentPartPr/>
              <p14:nvPr/>
            </p14:nvContentPartPr>
            <p14:xfrm>
              <a:off x="-2465511" y="1779943"/>
              <a:ext cx="360" cy="360"/>
            </p14:xfrm>
          </p:contentPart>
        </mc:Choice>
        <mc:Fallback xmlns="">
          <p:pic>
            <p:nvPicPr>
              <p:cNvPr id="19" name="Ink 18"/>
              <p:cNvPicPr/>
              <p:nvPr/>
            </p:nvPicPr>
            <p:blipFill>
              <a:blip r:embed="rId7"/>
              <a:stretch>
                <a:fillRect/>
              </a:stretch>
            </p:blipFill>
            <p:spPr>
              <a:xfrm>
                <a:off x="-2480631" y="1764823"/>
                <a:ext cx="30600" cy="30600"/>
              </a:xfrm>
              <a:prstGeom prst="rect">
                <a:avLst/>
              </a:prstGeom>
            </p:spPr>
          </p:pic>
        </mc:Fallback>
      </mc:AlternateContent>
      <mc:AlternateContent xmlns:mc="http://schemas.openxmlformats.org/markup-compatibility/2006" xmlns:a14="http://schemas.microsoft.com/office/drawing/2010/main">
        <mc:Choice Requires="a14">
          <p:sp>
            <p:nvSpPr>
              <p:cNvPr id="10" name="Content Placeholder 7"/>
              <p:cNvSpPr txBox="1">
                <a:spLocks/>
              </p:cNvSpPr>
              <p:nvPr/>
            </p:nvSpPr>
            <p:spPr bwMode="auto">
              <a:xfrm>
                <a:off x="518865" y="1005663"/>
                <a:ext cx="7028347" cy="1811401"/>
              </a:xfrm>
              <a:prstGeom prst="roundRect">
                <a:avLst/>
              </a:prstGeom>
              <a:noFill/>
              <a:ln w="19050" cap="flat" cmpd="sng" algn="ctr">
                <a:solidFill>
                  <a:srgbClr val="C00000"/>
                </a:solidFill>
                <a:prstDash val="solid"/>
                <a:round/>
                <a:headEnd type="none" w="sm" len="sm"/>
                <a:tailEnd type="none" w="sm" len="sm"/>
              </a:ln>
              <a:effectLst>
                <a:innerShdw blurRad="63500" dist="50800" dir="2700000">
                  <a:prstClr val="black">
                    <a:alpha val="50000"/>
                  </a:prstClr>
                </a:innerShdw>
              </a:effectLst>
            </p:spPr>
            <p:txBody>
              <a:bodyPr vert="horz" wrap="square" lIns="91440" tIns="45720" rIns="91440" bIns="45720" numCol="1" rtlCol="0" anchor="t" anchorCtr="0" compatLnSpc="1">
                <a:prstTxWarp prst="textNoShape">
                  <a:avLst/>
                </a:prstTxWarp>
              </a:bodyPr>
              <a:lstStyle>
                <a:lvl1pPr marL="342900" indent="-342900" algn="l" rtl="0" fontAlgn="base">
                  <a:spcBef>
                    <a:spcPct val="20000"/>
                  </a:spcBef>
                  <a:spcAft>
                    <a:spcPct val="0"/>
                  </a:spcAft>
                  <a:buChar char="•"/>
                  <a:defRPr sz="2400">
                    <a:solidFill>
                      <a:schemeClr val="tx1"/>
                    </a:solidFill>
                    <a:latin typeface="Calibri" pitchFamily="34" charset="0"/>
                    <a:ea typeface="+mn-ea"/>
                    <a:cs typeface="+mn-cs"/>
                  </a:defRPr>
                </a:lvl1pPr>
                <a:lvl2pPr marL="742950" indent="-285750" algn="l" rtl="0" fontAlgn="base">
                  <a:spcBef>
                    <a:spcPct val="20000"/>
                  </a:spcBef>
                  <a:spcAft>
                    <a:spcPct val="0"/>
                  </a:spcAft>
                  <a:buChar char="–"/>
                  <a:defRPr sz="2000">
                    <a:solidFill>
                      <a:schemeClr val="tx1"/>
                    </a:solidFill>
                    <a:latin typeface="Calibri" pitchFamily="34" charset="0"/>
                  </a:defRPr>
                </a:lvl2pPr>
                <a:lvl3pPr marL="1143000" indent="-228600" algn="l" rtl="0" fontAlgn="base">
                  <a:spcBef>
                    <a:spcPct val="20000"/>
                  </a:spcBef>
                  <a:spcAft>
                    <a:spcPct val="0"/>
                  </a:spcAft>
                  <a:buChar char="•"/>
                  <a:defRPr sz="1800">
                    <a:solidFill>
                      <a:schemeClr val="tx1"/>
                    </a:solidFill>
                    <a:latin typeface="Calibri" pitchFamily="34" charset="0"/>
                  </a:defRPr>
                </a:lvl3pPr>
                <a:lvl4pPr marL="1600200" indent="-228600" algn="l" rtl="0" fontAlgn="base">
                  <a:spcBef>
                    <a:spcPct val="20000"/>
                  </a:spcBef>
                  <a:spcAft>
                    <a:spcPct val="0"/>
                  </a:spcAft>
                  <a:buChar char="–"/>
                  <a:defRPr sz="1600">
                    <a:solidFill>
                      <a:schemeClr val="tx1"/>
                    </a:solidFill>
                    <a:latin typeface="Calibri" pitchFamily="34" charset="0"/>
                  </a:defRPr>
                </a:lvl4pPr>
                <a:lvl5pPr marL="2057400" indent="-228600" algn="l" rtl="0" fontAlgn="base">
                  <a:spcBef>
                    <a:spcPct val="20000"/>
                  </a:spcBef>
                  <a:spcAft>
                    <a:spcPct val="0"/>
                  </a:spcAft>
                  <a:buChar char="•"/>
                  <a:defRPr sz="1600">
                    <a:solidFill>
                      <a:schemeClr val="tx1"/>
                    </a:solidFill>
                    <a:latin typeface="Calibri" pitchFamily="34" charset="0"/>
                  </a:defRPr>
                </a:lvl5pPr>
                <a:lvl6pPr marL="2514600" indent="-228600" algn="l" rtl="0" fontAlgn="base">
                  <a:spcBef>
                    <a:spcPct val="20000"/>
                  </a:spcBef>
                  <a:spcAft>
                    <a:spcPct val="0"/>
                  </a:spcAft>
                  <a:buChar char="•"/>
                  <a:defRPr sz="1400">
                    <a:solidFill>
                      <a:schemeClr val="tx1"/>
                    </a:solidFill>
                    <a:latin typeface="+mn-lt"/>
                  </a:defRPr>
                </a:lvl6pPr>
                <a:lvl7pPr marL="2971800" indent="-228600" algn="l" rtl="0" fontAlgn="base">
                  <a:spcBef>
                    <a:spcPct val="20000"/>
                  </a:spcBef>
                  <a:spcAft>
                    <a:spcPct val="0"/>
                  </a:spcAft>
                  <a:buChar char="•"/>
                  <a:defRPr sz="1400">
                    <a:solidFill>
                      <a:schemeClr val="tx1"/>
                    </a:solidFill>
                    <a:latin typeface="+mn-lt"/>
                  </a:defRPr>
                </a:lvl7pPr>
                <a:lvl8pPr marL="3429000" indent="-228600" algn="l" rtl="0" fontAlgn="base">
                  <a:spcBef>
                    <a:spcPct val="20000"/>
                  </a:spcBef>
                  <a:spcAft>
                    <a:spcPct val="0"/>
                  </a:spcAft>
                  <a:buChar char="•"/>
                  <a:defRPr sz="1400">
                    <a:solidFill>
                      <a:schemeClr val="tx1"/>
                    </a:solidFill>
                    <a:latin typeface="+mn-lt"/>
                  </a:defRPr>
                </a:lvl8pPr>
                <a:lvl9pPr marL="3886200" indent="-228600" algn="l" rtl="0" fontAlgn="base">
                  <a:spcBef>
                    <a:spcPct val="20000"/>
                  </a:spcBef>
                  <a:spcAft>
                    <a:spcPct val="0"/>
                  </a:spcAft>
                  <a:buChar char="•"/>
                  <a:defRPr sz="1400">
                    <a:solidFill>
                      <a:schemeClr val="tx1"/>
                    </a:solidFill>
                    <a:latin typeface="+mn-lt"/>
                  </a:defRPr>
                </a:lvl9pPr>
              </a:lstStyle>
              <a:p>
                <a:pPr marL="0" indent="0">
                  <a:buFontTx/>
                  <a:buNone/>
                </a:pPr>
                <a:r>
                  <a:rPr lang="en-US" b="1" i="0" dirty="0" smtClean="0"/>
                  <a:t>Smooth Sensitivity Framework </a:t>
                </a:r>
                <a:r>
                  <a:rPr lang="en-US" i="0" dirty="0" smtClean="0">
                    <a:solidFill>
                      <a:srgbClr val="990033"/>
                    </a:solidFill>
                  </a:rPr>
                  <a:t>[NRS ‘07]</a:t>
                </a:r>
                <a:endParaRPr lang="en-US" i="0" dirty="0" smtClean="0"/>
              </a:p>
              <a:p>
                <a:pPr marL="0" lvl="0" indent="0">
                  <a:buNone/>
                </a:pPr>
                <a14:m>
                  <m:oMath xmlns:m="http://schemas.openxmlformats.org/officeDocument/2006/math">
                    <m:sSub>
                      <m:sSubPr>
                        <m:ctrlPr>
                          <a:rPr lang="en-US" b="1" i="1" kern="0">
                            <a:solidFill>
                              <a:srgbClr val="FF0000"/>
                            </a:solidFill>
                            <a:latin typeface="Cambria Math" panose="02040503050406030204" pitchFamily="18" charset="0"/>
                          </a:rPr>
                        </m:ctrlPr>
                      </m:sSubPr>
                      <m:e>
                        <m:r>
                          <a:rPr lang="en-US" b="1" kern="0">
                            <a:solidFill>
                              <a:srgbClr val="FF0000"/>
                            </a:solidFill>
                            <a:latin typeface="Cambria Math"/>
                          </a:rPr>
                          <m:t>𝑺</m:t>
                        </m:r>
                      </m:e>
                      <m:sub>
                        <m:r>
                          <a:rPr lang="en-US" b="1" kern="0">
                            <a:solidFill>
                              <a:srgbClr val="FF0000"/>
                            </a:solidFill>
                            <a:latin typeface="Cambria Math"/>
                          </a:rPr>
                          <m:t>𝒇</m:t>
                        </m:r>
                      </m:sub>
                    </m:sSub>
                    <m:d>
                      <m:dPr>
                        <m:ctrlPr>
                          <a:rPr lang="en-US" b="1" i="1" kern="0">
                            <a:solidFill>
                              <a:srgbClr val="FF0000"/>
                            </a:solidFill>
                            <a:latin typeface="Cambria Math" panose="02040503050406030204" pitchFamily="18" charset="0"/>
                          </a:rPr>
                        </m:ctrlPr>
                      </m:dPr>
                      <m:e>
                        <m:r>
                          <a:rPr lang="en-US" b="1" kern="0">
                            <a:solidFill>
                              <a:srgbClr val="FF0000"/>
                            </a:solidFill>
                            <a:latin typeface="Cambria Math"/>
                          </a:rPr>
                          <m:t>𝑮</m:t>
                        </m:r>
                      </m:e>
                    </m:d>
                    <m:r>
                      <a:rPr lang="en-US" b="1" kern="0">
                        <a:solidFill>
                          <a:srgbClr val="FF0000"/>
                        </a:solidFill>
                        <a:latin typeface="Cambria Math"/>
                      </a:rPr>
                      <m:t> </m:t>
                    </m:r>
                  </m:oMath>
                </a14:m>
                <a:r>
                  <a:rPr lang="en-US" i="0" kern="0" dirty="0">
                    <a:solidFill>
                      <a:srgbClr val="000000"/>
                    </a:solidFill>
                  </a:rPr>
                  <a:t>is a </a:t>
                </a:r>
                <a:r>
                  <a:rPr lang="en-US" b="1" i="0" kern="0" dirty="0">
                    <a:solidFill>
                      <a:srgbClr val="FF0000"/>
                    </a:solidFill>
                  </a:rPr>
                  <a:t>smooth bound on local sensitivity </a:t>
                </a:r>
                <a:r>
                  <a:rPr lang="en-US" i="0" kern="0" dirty="0">
                    <a:solidFill>
                      <a:srgbClr val="000000"/>
                    </a:solidFill>
                  </a:rPr>
                  <a:t>of</a:t>
                </a:r>
                <a14:m>
                  <m:oMath xmlns:m="http://schemas.openxmlformats.org/officeDocument/2006/math">
                    <m:r>
                      <a:rPr lang="en-US" kern="0" dirty="0">
                        <a:solidFill>
                          <a:srgbClr val="000000"/>
                        </a:solidFill>
                        <a:latin typeface="Cambria Math"/>
                      </a:rPr>
                      <m:t> </m:t>
                    </m:r>
                    <m:r>
                      <a:rPr lang="en-US" kern="0" dirty="0">
                        <a:solidFill>
                          <a:srgbClr val="000000"/>
                        </a:solidFill>
                        <a:latin typeface="Cambria Math"/>
                      </a:rPr>
                      <m:t>𝑓</m:t>
                    </m:r>
                    <m:r>
                      <a:rPr lang="en-US" kern="0" dirty="0">
                        <a:solidFill>
                          <a:srgbClr val="000000"/>
                        </a:solidFill>
                        <a:latin typeface="Cambria Math"/>
                      </a:rPr>
                      <m:t> </m:t>
                    </m:r>
                  </m:oMath>
                </a14:m>
                <a:r>
                  <a:rPr lang="en-US" i="0" kern="0" dirty="0" smtClean="0">
                    <a:solidFill>
                      <a:srgbClr val="000000"/>
                    </a:solidFill>
                  </a:rPr>
                  <a:t>if</a:t>
                </a:r>
              </a:p>
              <a:p>
                <a:pPr lvl="1"/>
                <a14:m>
                  <m:oMath xmlns:m="http://schemas.openxmlformats.org/officeDocument/2006/math">
                    <m:sSub>
                      <m:sSubPr>
                        <m:ctrlPr>
                          <a:rPr lang="en-US" b="1" i="1" kern="0" dirty="0" smtClean="0">
                            <a:solidFill>
                              <a:srgbClr val="000000"/>
                            </a:solidFill>
                            <a:latin typeface="Cambria Math" panose="02040503050406030204" pitchFamily="18" charset="0"/>
                          </a:rPr>
                        </m:ctrlPr>
                      </m:sSubPr>
                      <m:e>
                        <m:r>
                          <a:rPr lang="en-US" b="1" i="1" kern="0" dirty="0" smtClean="0">
                            <a:solidFill>
                              <a:srgbClr val="000000"/>
                            </a:solidFill>
                            <a:latin typeface="Cambria Math"/>
                          </a:rPr>
                          <m:t>𝑺</m:t>
                        </m:r>
                      </m:e>
                      <m:sub>
                        <m:r>
                          <a:rPr lang="en-US" b="1" i="1" kern="0" dirty="0" smtClean="0">
                            <a:solidFill>
                              <a:srgbClr val="000000"/>
                            </a:solidFill>
                            <a:latin typeface="Cambria Math"/>
                          </a:rPr>
                          <m:t>𝒇</m:t>
                        </m:r>
                      </m:sub>
                    </m:sSub>
                    <m:d>
                      <m:dPr>
                        <m:ctrlPr>
                          <a:rPr lang="en-US" b="1" i="1" kern="0" dirty="0" smtClean="0">
                            <a:solidFill>
                              <a:srgbClr val="000000"/>
                            </a:solidFill>
                            <a:latin typeface="Cambria Math" panose="02040503050406030204" pitchFamily="18" charset="0"/>
                          </a:rPr>
                        </m:ctrlPr>
                      </m:dPr>
                      <m:e>
                        <m:r>
                          <a:rPr lang="en-US" b="1" i="1" kern="0" dirty="0" smtClean="0">
                            <a:solidFill>
                              <a:srgbClr val="000000"/>
                            </a:solidFill>
                            <a:latin typeface="Cambria Math"/>
                          </a:rPr>
                          <m:t>𝑮</m:t>
                        </m:r>
                      </m:e>
                    </m:d>
                    <m:r>
                      <a:rPr lang="en-US" b="1" i="1" kern="0" dirty="0" smtClean="0">
                        <a:solidFill>
                          <a:srgbClr val="000000"/>
                        </a:solidFill>
                        <a:latin typeface="Cambria Math"/>
                      </a:rPr>
                      <m:t>≥</m:t>
                    </m:r>
                    <m:r>
                      <a:rPr lang="en-US" b="1" i="1" kern="0" dirty="0" smtClean="0">
                        <a:solidFill>
                          <a:srgbClr val="000000"/>
                        </a:solidFill>
                        <a:latin typeface="Cambria Math"/>
                      </a:rPr>
                      <m:t>𝑳</m:t>
                    </m:r>
                    <m:sSub>
                      <m:sSubPr>
                        <m:ctrlPr>
                          <a:rPr lang="en-US" b="1" i="1" kern="0" dirty="0" smtClean="0">
                            <a:solidFill>
                              <a:srgbClr val="000000"/>
                            </a:solidFill>
                            <a:latin typeface="Cambria Math" panose="02040503050406030204" pitchFamily="18" charset="0"/>
                          </a:rPr>
                        </m:ctrlPr>
                      </m:sSubPr>
                      <m:e>
                        <m:r>
                          <a:rPr lang="en-US" b="1" i="1" kern="0" dirty="0" smtClean="0">
                            <a:solidFill>
                              <a:srgbClr val="000000"/>
                            </a:solidFill>
                            <a:latin typeface="Cambria Math"/>
                          </a:rPr>
                          <m:t>𝑺</m:t>
                        </m:r>
                      </m:e>
                      <m:sub>
                        <m:r>
                          <a:rPr lang="en-US" b="1" i="1" kern="0" dirty="0" smtClean="0">
                            <a:solidFill>
                              <a:srgbClr val="000000"/>
                            </a:solidFill>
                            <a:latin typeface="Cambria Math"/>
                          </a:rPr>
                          <m:t>𝒇</m:t>
                        </m:r>
                      </m:sub>
                    </m:sSub>
                    <m:r>
                      <a:rPr lang="en-US" b="1" i="1" kern="0" dirty="0" smtClean="0">
                        <a:solidFill>
                          <a:srgbClr val="000000"/>
                        </a:solidFill>
                        <a:latin typeface="Cambria Math"/>
                      </a:rPr>
                      <m:t>(</m:t>
                    </m:r>
                    <m:r>
                      <a:rPr lang="en-US" b="1" i="1" kern="0" dirty="0" smtClean="0">
                        <a:solidFill>
                          <a:srgbClr val="000000"/>
                        </a:solidFill>
                        <a:latin typeface="Cambria Math"/>
                      </a:rPr>
                      <m:t>𝑮</m:t>
                    </m:r>
                    <m:r>
                      <a:rPr lang="en-US" b="1" i="1" kern="0" dirty="0" smtClean="0">
                        <a:solidFill>
                          <a:srgbClr val="000000"/>
                        </a:solidFill>
                        <a:latin typeface="Cambria Math"/>
                      </a:rPr>
                      <m:t>)</m:t>
                    </m:r>
                  </m:oMath>
                </a14:m>
                <a:endParaRPr lang="en-US" b="1" i="0" kern="0" dirty="0">
                  <a:solidFill>
                    <a:srgbClr val="000000"/>
                  </a:solidFill>
                </a:endParaRPr>
              </a:p>
              <a:p>
                <a:pPr lvl="1"/>
                <a14:m>
                  <m:oMath xmlns:m="http://schemas.openxmlformats.org/officeDocument/2006/math">
                    <m:sSub>
                      <m:sSubPr>
                        <m:ctrlPr>
                          <a:rPr lang="en-US" b="1" i="1" kern="0" smtClean="0">
                            <a:solidFill>
                              <a:srgbClr val="000000"/>
                            </a:solidFill>
                            <a:latin typeface="Cambria Math" panose="02040503050406030204" pitchFamily="18" charset="0"/>
                          </a:rPr>
                        </m:ctrlPr>
                      </m:sSubPr>
                      <m:e>
                        <m:r>
                          <a:rPr lang="en-US" b="1" i="1" kern="0" smtClean="0">
                            <a:solidFill>
                              <a:srgbClr val="000000"/>
                            </a:solidFill>
                            <a:latin typeface="Cambria Math"/>
                          </a:rPr>
                          <m:t>𝑺</m:t>
                        </m:r>
                      </m:e>
                      <m:sub>
                        <m:r>
                          <a:rPr lang="en-US" b="1" i="1" kern="0" smtClean="0">
                            <a:solidFill>
                              <a:srgbClr val="000000"/>
                            </a:solidFill>
                            <a:latin typeface="Cambria Math"/>
                          </a:rPr>
                          <m:t>𝒇</m:t>
                        </m:r>
                      </m:sub>
                    </m:sSub>
                    <m:d>
                      <m:dPr>
                        <m:ctrlPr>
                          <a:rPr lang="en-US" b="1" i="1" kern="0" smtClean="0">
                            <a:solidFill>
                              <a:srgbClr val="000000"/>
                            </a:solidFill>
                            <a:latin typeface="Cambria Math" panose="02040503050406030204" pitchFamily="18" charset="0"/>
                          </a:rPr>
                        </m:ctrlPr>
                      </m:dPr>
                      <m:e>
                        <m:r>
                          <a:rPr lang="en-US" b="1" i="1" kern="0" smtClean="0">
                            <a:solidFill>
                              <a:srgbClr val="000000"/>
                            </a:solidFill>
                            <a:latin typeface="Cambria Math"/>
                          </a:rPr>
                          <m:t>𝑮</m:t>
                        </m:r>
                      </m:e>
                    </m:d>
                    <m:r>
                      <a:rPr lang="en-US" b="1" i="1" kern="0" smtClean="0">
                        <a:solidFill>
                          <a:srgbClr val="000000"/>
                        </a:solidFill>
                        <a:latin typeface="Cambria Math"/>
                      </a:rPr>
                      <m:t>≤</m:t>
                    </m:r>
                    <m:sSup>
                      <m:sSupPr>
                        <m:ctrlPr>
                          <a:rPr lang="en-US" b="1" i="1" kern="0" smtClean="0">
                            <a:solidFill>
                              <a:srgbClr val="000000"/>
                            </a:solidFill>
                            <a:latin typeface="Cambria Math" panose="02040503050406030204" pitchFamily="18" charset="0"/>
                          </a:rPr>
                        </m:ctrlPr>
                      </m:sSupPr>
                      <m:e>
                        <m:r>
                          <a:rPr lang="en-US" b="1" i="1" kern="0" smtClean="0">
                            <a:solidFill>
                              <a:srgbClr val="000000"/>
                            </a:solidFill>
                            <a:latin typeface="Cambria Math"/>
                          </a:rPr>
                          <m:t>𝒆</m:t>
                        </m:r>
                      </m:e>
                      <m:sup>
                        <m:r>
                          <a:rPr lang="en-US" b="1" i="1" kern="0" smtClean="0">
                            <a:solidFill>
                              <a:srgbClr val="000000"/>
                            </a:solidFill>
                            <a:latin typeface="Cambria Math"/>
                          </a:rPr>
                          <m:t>𝝐</m:t>
                        </m:r>
                      </m:sup>
                    </m:sSup>
                    <m:sSub>
                      <m:sSubPr>
                        <m:ctrlPr>
                          <a:rPr lang="en-US" b="1" i="1" kern="0" smtClean="0">
                            <a:solidFill>
                              <a:srgbClr val="000000"/>
                            </a:solidFill>
                            <a:latin typeface="Cambria Math" panose="02040503050406030204" pitchFamily="18" charset="0"/>
                          </a:rPr>
                        </m:ctrlPr>
                      </m:sSubPr>
                      <m:e>
                        <m:r>
                          <a:rPr lang="en-US" b="1" i="1" kern="0" smtClean="0">
                            <a:solidFill>
                              <a:srgbClr val="000000"/>
                            </a:solidFill>
                            <a:latin typeface="Cambria Math"/>
                          </a:rPr>
                          <m:t>𝑺</m:t>
                        </m:r>
                      </m:e>
                      <m:sub>
                        <m:r>
                          <a:rPr lang="en-US" b="1" i="1" kern="0" smtClean="0">
                            <a:solidFill>
                              <a:srgbClr val="000000"/>
                            </a:solidFill>
                            <a:latin typeface="Cambria Math"/>
                          </a:rPr>
                          <m:t>𝒇</m:t>
                        </m:r>
                      </m:sub>
                    </m:sSub>
                    <m:r>
                      <a:rPr lang="en-US" b="1" i="1" kern="0" smtClean="0">
                        <a:solidFill>
                          <a:srgbClr val="000000"/>
                        </a:solidFill>
                        <a:latin typeface="Cambria Math"/>
                      </a:rPr>
                      <m:t>(</m:t>
                    </m:r>
                    <m:r>
                      <a:rPr lang="en-US" b="1" i="1" kern="0" smtClean="0">
                        <a:solidFill>
                          <a:srgbClr val="3333CC"/>
                        </a:solidFill>
                        <a:latin typeface="Cambria Math"/>
                      </a:rPr>
                      <m:t>𝑮</m:t>
                    </m:r>
                    <m:r>
                      <a:rPr lang="en-US" b="1" i="1" kern="0" smtClean="0">
                        <a:solidFill>
                          <a:srgbClr val="3333CC"/>
                        </a:solidFill>
                        <a:latin typeface="Cambria Math"/>
                      </a:rPr>
                      <m:t>′)</m:t>
                    </m:r>
                  </m:oMath>
                </a14:m>
                <a:r>
                  <a:rPr lang="en-US" i="0" kern="0" dirty="0" smtClean="0">
                    <a:solidFill>
                      <a:srgbClr val="000000"/>
                    </a:solidFill>
                  </a:rPr>
                  <a:t> for all neighbors</a:t>
                </a:r>
                <a14:m>
                  <m:oMath xmlns:m="http://schemas.openxmlformats.org/officeDocument/2006/math">
                    <m:r>
                      <a:rPr lang="en-US" kern="0">
                        <a:solidFill>
                          <a:srgbClr val="000000"/>
                        </a:solidFill>
                        <a:latin typeface="Cambria Math"/>
                      </a:rPr>
                      <m:t> </m:t>
                    </m:r>
                    <m:r>
                      <a:rPr lang="en-US" b="1" i="1" kern="0" dirty="0" smtClean="0">
                        <a:solidFill>
                          <a:srgbClr val="000000"/>
                        </a:solidFill>
                        <a:latin typeface="Cambria Math"/>
                      </a:rPr>
                      <m:t>𝑮</m:t>
                    </m:r>
                    <m:r>
                      <a:rPr lang="en-US" b="0" i="1" kern="0" smtClean="0">
                        <a:solidFill>
                          <a:srgbClr val="000000"/>
                        </a:solidFill>
                        <a:latin typeface="Cambria Math"/>
                      </a:rPr>
                      <m:t> </m:t>
                    </m:r>
                    <m:r>
                      <m:rPr>
                        <m:sty m:val="p"/>
                      </m:rPr>
                      <a:rPr lang="en-US" b="0" i="0" kern="0" smtClean="0">
                        <a:solidFill>
                          <a:srgbClr val="000000"/>
                        </a:solidFill>
                        <a:latin typeface="Cambria Math"/>
                      </a:rPr>
                      <m:t>and</m:t>
                    </m:r>
                    <m:r>
                      <a:rPr lang="en-US" b="0" i="1" kern="0" smtClean="0">
                        <a:solidFill>
                          <a:srgbClr val="000000"/>
                        </a:solidFill>
                        <a:latin typeface="Cambria Math"/>
                      </a:rPr>
                      <m:t> </m:t>
                    </m:r>
                    <m:r>
                      <a:rPr lang="en-US" b="1" i="1" kern="0" dirty="0" smtClean="0">
                        <a:solidFill>
                          <a:srgbClr val="3333CC"/>
                        </a:solidFill>
                        <a:latin typeface="Cambria Math"/>
                      </a:rPr>
                      <m:t>𝑮</m:t>
                    </m:r>
                    <m:r>
                      <a:rPr lang="en-US" b="1" i="1" kern="0" dirty="0">
                        <a:solidFill>
                          <a:srgbClr val="3333CC"/>
                        </a:solidFill>
                        <a:latin typeface="Cambria Math"/>
                      </a:rPr>
                      <m:t>′</m:t>
                    </m:r>
                    <m:r>
                      <a:rPr lang="en-US" kern="0">
                        <a:solidFill>
                          <a:srgbClr val="000000"/>
                        </a:solidFill>
                        <a:latin typeface="Cambria Math"/>
                      </a:rPr>
                      <m:t> </m:t>
                    </m:r>
                  </m:oMath>
                </a14:m>
                <a:endParaRPr lang="en-US" i="0" kern="0" dirty="0">
                  <a:solidFill>
                    <a:srgbClr val="000000"/>
                  </a:solidFill>
                </a:endParaRPr>
              </a:p>
            </p:txBody>
          </p:sp>
        </mc:Choice>
        <mc:Fallback xmlns="">
          <p:sp>
            <p:nvSpPr>
              <p:cNvPr id="10" name="Content Placeholder 7"/>
              <p:cNvSpPr txBox="1">
                <a:spLocks noRot="1" noChangeAspect="1" noMove="1" noResize="1" noEditPoints="1" noAdjustHandles="1" noChangeArrowheads="1" noChangeShapeType="1" noTextEdit="1"/>
              </p:cNvSpPr>
              <p:nvPr/>
            </p:nvSpPr>
            <p:spPr bwMode="auto">
              <a:xfrm>
                <a:off x="518865" y="1005663"/>
                <a:ext cx="7028347" cy="1811401"/>
              </a:xfrm>
              <a:prstGeom prst="roundRect">
                <a:avLst/>
              </a:prstGeom>
              <a:blipFill rotWithShape="1">
                <a:blip r:embed="rId11"/>
                <a:stretch>
                  <a:fillRect b="-4667"/>
                </a:stretch>
              </a:blipFill>
              <a:ln w="19050" cap="flat" cmpd="sng" algn="ctr">
                <a:solidFill>
                  <a:srgbClr val="C00000"/>
                </a:solidFill>
                <a:prstDash val="solid"/>
                <a:round/>
                <a:headEnd type="none" w="sm" len="sm"/>
                <a:tailEnd type="none" w="sm" len="sm"/>
              </a:ln>
              <a:effectLst>
                <a:innerShdw blurRad="63500" dist="50800" dir="2700000">
                  <a:prstClr val="black">
                    <a:alpha val="50000"/>
                  </a:prstClr>
                </a:innerShdw>
              </a:effectLst>
            </p:spPr>
            <p:txBody>
              <a:bodyPr/>
              <a:lstStyle/>
              <a:p>
                <a:r>
                  <a:rPr lang="en-US">
                    <a:noFill/>
                  </a:rPr>
                  <a:t> </a:t>
                </a:r>
              </a:p>
            </p:txBody>
          </p:sp>
        </mc:Fallback>
      </mc:AlternateContent>
      <p:cxnSp>
        <p:nvCxnSpPr>
          <p:cNvPr id="11" name="Straight Connector 10"/>
          <p:cNvCxnSpPr/>
          <p:nvPr/>
        </p:nvCxnSpPr>
        <p:spPr bwMode="auto">
          <a:xfrm>
            <a:off x="546161" y="1537772"/>
            <a:ext cx="7001051" cy="0"/>
          </a:xfrm>
          <a:prstGeom prst="line">
            <a:avLst/>
          </a:prstGeom>
          <a:solidFill>
            <a:srgbClr val="4F81BD"/>
          </a:solidFill>
          <a:ln w="19050" cap="flat" cmpd="sng" algn="ctr">
            <a:solidFill>
              <a:srgbClr val="C00000"/>
            </a:solidFill>
            <a:prstDash val="solid"/>
            <a:round/>
            <a:headEnd type="none" w="sm" len="sm"/>
            <a:tailEnd type="none" w="sm" len="sm"/>
          </a:ln>
          <a:effectLst/>
        </p:spPr>
      </p:cxnSp>
      <p:grpSp>
        <p:nvGrpSpPr>
          <p:cNvPr id="12" name="Group 11"/>
          <p:cNvGrpSpPr/>
          <p:nvPr/>
        </p:nvGrpSpPr>
        <p:grpSpPr>
          <a:xfrm>
            <a:off x="3180495" y="4993299"/>
            <a:ext cx="551744" cy="662093"/>
            <a:chOff x="4487540" y="5417898"/>
            <a:chExt cx="551744" cy="662093"/>
          </a:xfrm>
        </p:grpSpPr>
        <p:sp>
          <p:nvSpPr>
            <p:cNvPr id="13" name="Rectangle 12"/>
            <p:cNvSpPr>
              <a:spLocks/>
            </p:cNvSpPr>
            <p:nvPr/>
          </p:nvSpPr>
          <p:spPr bwMode="auto">
            <a:xfrm>
              <a:off x="4529770" y="5495129"/>
              <a:ext cx="467285" cy="507631"/>
            </a:xfrm>
            <a:prstGeom prst="rect">
              <a:avLst/>
            </a:prstGeom>
            <a:noFill/>
            <a:ln w="25400" cap="flat">
              <a:solidFill>
                <a:schemeClr val="tx1"/>
              </a:solidFill>
              <a:prstDash val="solid"/>
              <a:miter lim="800000"/>
              <a:headEnd type="none" w="med" len="med"/>
              <a:tailEnd type="none" w="med" len="med"/>
            </a:ln>
            <a:effectLst>
              <a:outerShdw blurRad="38100" dist="38099" dir="2700000" algn="ctr" rotWithShape="0">
                <a:schemeClr val="bg2">
                  <a:alpha val="75000"/>
                </a:schemeClr>
              </a:outerShdw>
            </a:effectLst>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14" name="Rectangle 13"/>
            <p:cNvSpPr>
              <a:spLocks/>
            </p:cNvSpPr>
            <p:nvPr/>
          </p:nvSpPr>
          <p:spPr bwMode="auto">
            <a:xfrm>
              <a:off x="4487540" y="5417898"/>
              <a:ext cx="551744" cy="6620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38100" tIns="38100" rIns="38100" bIns="38100" anchor="ctr"/>
            <a:lstStyle/>
            <a:p>
              <a:pPr algn="ctr"/>
              <a:r>
                <a:rPr lang="en-US" sz="2400" b="1" i="0" dirty="0" smtClean="0">
                  <a:solidFill>
                    <a:schemeClr val="tx1"/>
                  </a:solidFill>
                  <a:ea typeface="Gill Sans" charset="0"/>
                  <a:cs typeface="Gill Sans" charset="0"/>
                </a:rPr>
                <a:t>T</a:t>
              </a:r>
              <a:endParaRPr lang="en-US" sz="2400" b="1" i="0" dirty="0">
                <a:solidFill>
                  <a:schemeClr val="tx1"/>
                </a:solidFill>
                <a:ea typeface="Gill Sans" charset="0"/>
                <a:cs typeface="Gill Sans" charset="0"/>
              </a:endParaRPr>
            </a:p>
          </p:txBody>
        </p:sp>
      </p:grpSp>
      <p:sp>
        <p:nvSpPr>
          <p:cNvPr id="15" name="Line 37"/>
          <p:cNvSpPr>
            <a:spLocks noChangeShapeType="1"/>
          </p:cNvSpPr>
          <p:nvPr/>
        </p:nvSpPr>
        <p:spPr bwMode="auto">
          <a:xfrm rot="10800000">
            <a:off x="5126441" y="5913317"/>
            <a:ext cx="3100037" cy="0"/>
          </a:xfrm>
          <a:prstGeom prst="line">
            <a:avLst/>
          </a:prstGeom>
          <a:noFill/>
          <a:ln w="31750" cap="flat">
            <a:solidFill>
              <a:schemeClr val="tx1"/>
            </a:solidFill>
            <a:prstDash val="solid"/>
            <a:miter lim="800000"/>
            <a:headEnd type="stealth"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16" name="Line 38"/>
          <p:cNvSpPr>
            <a:spLocks noChangeShapeType="1"/>
          </p:cNvSpPr>
          <p:nvPr/>
        </p:nvSpPr>
        <p:spPr bwMode="auto">
          <a:xfrm>
            <a:off x="5126442" y="5396823"/>
            <a:ext cx="3068938" cy="0"/>
          </a:xfrm>
          <a:prstGeom prst="line">
            <a:avLst/>
          </a:prstGeom>
          <a:noFill/>
          <a:ln w="31750" cap="flat">
            <a:solidFill>
              <a:schemeClr val="tx1"/>
            </a:solidFill>
            <a:prstDash val="solid"/>
            <a:miter lim="800000"/>
            <a:headEnd type="stealth"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18" name="Rectangle 17"/>
          <p:cNvSpPr>
            <a:spLocks/>
          </p:cNvSpPr>
          <p:nvPr/>
        </p:nvSpPr>
        <p:spPr bwMode="auto">
          <a:xfrm>
            <a:off x="6310299" y="5010602"/>
            <a:ext cx="858269" cy="3187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38100" tIns="38100" rIns="38100" bIns="38100" anchor="ctr"/>
          <a:lstStyle/>
          <a:p>
            <a:pPr algn="ctr"/>
            <a:r>
              <a:rPr lang="en-US" sz="1900" dirty="0" smtClean="0">
                <a:solidFill>
                  <a:srgbClr val="3333CC"/>
                </a:solidFill>
                <a:ea typeface="Gill Sans" charset="0"/>
                <a:cs typeface="Gill Sans" charset="0"/>
              </a:rPr>
              <a:t>query </a:t>
            </a:r>
            <a:r>
              <a:rPr lang="en-US" sz="1900" b="1" dirty="0" smtClean="0">
                <a:solidFill>
                  <a:srgbClr val="3333CC"/>
                </a:solidFill>
                <a:ea typeface="Gill Sans" charset="0"/>
                <a:cs typeface="Gill Sans" charset="0"/>
              </a:rPr>
              <a:t>f</a:t>
            </a:r>
            <a:endParaRPr lang="en-US" sz="1900" b="1" dirty="0">
              <a:solidFill>
                <a:srgbClr val="3333CC"/>
              </a:solidFill>
              <a:ea typeface="Gill Sans" charset="0"/>
              <a:cs typeface="Gill Sans" charset="0"/>
            </a:endParaRPr>
          </a:p>
        </p:txBody>
      </p:sp>
      <mc:AlternateContent xmlns:mc="http://schemas.openxmlformats.org/markup-compatibility/2006" xmlns:a14="http://schemas.microsoft.com/office/drawing/2010/main">
        <mc:Choice Requires="a14">
          <p:sp>
            <p:nvSpPr>
              <p:cNvPr id="21" name="Rectangle 20"/>
              <p:cNvSpPr>
                <a:spLocks/>
              </p:cNvSpPr>
              <p:nvPr/>
            </p:nvSpPr>
            <p:spPr bwMode="auto">
              <a:xfrm>
                <a:off x="5003677" y="5506832"/>
                <a:ext cx="3471513" cy="353721"/>
              </a:xfrm>
              <a:prstGeom prst="rect">
                <a:avLst/>
              </a:prstGeom>
              <a:noFill/>
              <a:ln>
                <a:noFill/>
              </a:ln>
              <a:extLst>
                <a:ext uri="{909E8E84-426E-40DD-AFC4-6F175D3DCCD1}">
                  <a14:hiddenFill>
                    <a:solidFill>
                      <a:srgbClr val="FFFFFF"/>
                    </a:solidFill>
                  </a14:hiddenFill>
                </a:ext>
                <a:ext uri="{91240B29-F687-4F45-9708-019B960494DF}">
                  <a14:hiddenLine w="12700" cap="flat">
                    <a:solidFill>
                      <a:schemeClr val="tx1"/>
                    </a:solidFill>
                    <a:miter lim="800000"/>
                    <a:headEnd type="none" w="med" len="med"/>
                    <a:tailEnd type="none" w="med" len="med"/>
                  </a14:hiddenLine>
                </a:ext>
              </a:extLst>
            </p:spPr>
            <p:txBody>
              <a:bodyPr lIns="38100" tIns="38100" rIns="38100" bIns="38100" anchor="ctr"/>
              <a:lstStyle/>
              <a:p>
                <a:pPr algn="ctr"/>
                <a14:m>
                  <m:oMath xmlns:m="http://schemas.openxmlformats.org/officeDocument/2006/math">
                    <m:r>
                      <a:rPr lang="en-US" sz="1900" b="1" i="1" dirty="0" smtClean="0">
                        <a:solidFill>
                          <a:srgbClr val="3333CC"/>
                        </a:solidFill>
                        <a:latin typeface="Cambria Math"/>
                        <a:ea typeface="Gill Sans" charset="0"/>
                        <a:cs typeface="Gill Sans" charset="0"/>
                      </a:rPr>
                      <m:t>𝒇</m:t>
                    </m:r>
                    <m:r>
                      <a:rPr lang="en-US" sz="1900" b="1" i="1" dirty="0" smtClean="0">
                        <a:solidFill>
                          <a:schemeClr val="tx1"/>
                        </a:solidFill>
                        <a:latin typeface="Cambria Math"/>
                        <a:ea typeface="Gill Sans" charset="0"/>
                        <a:cs typeface="Gill Sans" charset="0"/>
                      </a:rPr>
                      <m:t>(</m:t>
                    </m:r>
                    <m:r>
                      <a:rPr lang="en-US" sz="1900" b="1" i="1" dirty="0" smtClean="0">
                        <a:solidFill>
                          <a:schemeClr val="tx1"/>
                        </a:solidFill>
                        <a:latin typeface="Cambria Math"/>
                        <a:ea typeface="Gill Sans" charset="0"/>
                        <a:cs typeface="Gill Sans" charset="0"/>
                      </a:rPr>
                      <m:t>𝑻</m:t>
                    </m:r>
                    <m:d>
                      <m:dPr>
                        <m:ctrlPr>
                          <a:rPr lang="en-US" sz="1900" b="1" i="1" dirty="0" smtClean="0">
                            <a:solidFill>
                              <a:schemeClr val="tx1"/>
                            </a:solidFill>
                            <a:latin typeface="Cambria Math" panose="02040503050406030204" pitchFamily="18" charset="0"/>
                            <a:ea typeface="Gill Sans" charset="0"/>
                            <a:cs typeface="Gill Sans" charset="0"/>
                          </a:rPr>
                        </m:ctrlPr>
                      </m:dPr>
                      <m:e>
                        <m:r>
                          <a:rPr lang="en-US" sz="1900" b="1" i="1" dirty="0" smtClean="0">
                            <a:solidFill>
                              <a:schemeClr val="tx1"/>
                            </a:solidFill>
                            <a:latin typeface="Cambria Math"/>
                            <a:ea typeface="Gill Sans" charset="0"/>
                            <a:cs typeface="Gill Sans" charset="0"/>
                          </a:rPr>
                          <m:t>𝑮</m:t>
                        </m:r>
                      </m:e>
                    </m:d>
                    <m:r>
                      <a:rPr lang="en-US" sz="1900" b="1" i="1" dirty="0" smtClean="0">
                        <a:solidFill>
                          <a:schemeClr val="tx1"/>
                        </a:solidFill>
                        <a:latin typeface="Cambria Math"/>
                        <a:ea typeface="Gill Sans" charset="0"/>
                        <a:cs typeface="Gill Sans" charset="0"/>
                      </a:rPr>
                      <m:t>)</m:t>
                    </m:r>
                  </m:oMath>
                </a14:m>
                <a:r>
                  <a:rPr lang="en-US" sz="1900" b="1" i="0" dirty="0" smtClean="0">
                    <a:solidFill>
                      <a:schemeClr val="tx1"/>
                    </a:solidFill>
                    <a:ea typeface="Gill Sans" charset="0"/>
                    <a:cs typeface="Gill Sans" charset="0"/>
                  </a:rPr>
                  <a:t>+ noise</a:t>
                </a:r>
                <a14:m>
                  <m:oMath xmlns:m="http://schemas.openxmlformats.org/officeDocument/2006/math">
                    <m:r>
                      <a:rPr lang="en-US" sz="1800" b="1" i="0" dirty="0" smtClean="0">
                        <a:solidFill>
                          <a:srgbClr val="FF0000"/>
                        </a:solidFill>
                        <a:latin typeface="Cambria Math"/>
                        <a:ea typeface="Gill Sans" charset="0"/>
                        <a:cs typeface="Gill Sans" charset="0"/>
                      </a:rPr>
                      <m:t>(</m:t>
                    </m:r>
                    <m:sSub>
                      <m:sSubPr>
                        <m:ctrlPr>
                          <a:rPr lang="en-US" sz="1800" b="1" i="1" dirty="0" smtClean="0">
                            <a:solidFill>
                              <a:srgbClr val="FF0000"/>
                            </a:solidFill>
                            <a:latin typeface="Cambria Math" panose="02040503050406030204" pitchFamily="18" charset="0"/>
                            <a:ea typeface="Gill Sans" charset="0"/>
                            <a:cs typeface="Gill Sans" charset="0"/>
                          </a:rPr>
                        </m:ctrlPr>
                      </m:sSubPr>
                      <m:e>
                        <m:r>
                          <a:rPr lang="en-US" sz="1800" b="1" i="1" dirty="0" smtClean="0">
                            <a:solidFill>
                              <a:srgbClr val="FF0000"/>
                            </a:solidFill>
                            <a:latin typeface="Cambria Math"/>
                            <a:ea typeface="Gill Sans" charset="0"/>
                            <a:cs typeface="Gill Sans" charset="0"/>
                          </a:rPr>
                          <m:t>𝑺</m:t>
                        </m:r>
                      </m:e>
                      <m:sub>
                        <m:r>
                          <a:rPr lang="en-US" sz="1800" b="1" i="1" dirty="0" smtClean="0">
                            <a:solidFill>
                              <a:srgbClr val="FF0000"/>
                            </a:solidFill>
                            <a:latin typeface="Cambria Math"/>
                            <a:ea typeface="Gill Sans" charset="0"/>
                            <a:cs typeface="Gill Sans" charset="0"/>
                          </a:rPr>
                          <m:t>𝑻</m:t>
                        </m:r>
                      </m:sub>
                    </m:sSub>
                    <m:d>
                      <m:dPr>
                        <m:ctrlPr>
                          <a:rPr lang="en-US" sz="1800" b="1" i="1" dirty="0" smtClean="0">
                            <a:solidFill>
                              <a:srgbClr val="FF0000"/>
                            </a:solidFill>
                            <a:latin typeface="Cambria Math" panose="02040503050406030204" pitchFamily="18" charset="0"/>
                            <a:ea typeface="Gill Sans" charset="0"/>
                            <a:cs typeface="Gill Sans" charset="0"/>
                          </a:rPr>
                        </m:ctrlPr>
                      </m:dPr>
                      <m:e>
                        <m:r>
                          <a:rPr lang="en-US" sz="1800" b="1" i="1" dirty="0" smtClean="0">
                            <a:solidFill>
                              <a:srgbClr val="FF0000"/>
                            </a:solidFill>
                            <a:latin typeface="Cambria Math"/>
                            <a:ea typeface="Gill Sans" charset="0"/>
                            <a:cs typeface="Gill Sans" charset="0"/>
                          </a:rPr>
                          <m:t>𝑮</m:t>
                        </m:r>
                      </m:e>
                    </m:d>
                    <m:r>
                      <a:rPr lang="en-US" sz="1800" b="1" i="1" dirty="0" smtClean="0">
                        <a:solidFill>
                          <a:srgbClr val="FF0000"/>
                        </a:solidFill>
                        <a:latin typeface="Cambria Math"/>
                        <a:ea typeface="Gill Sans" charset="0"/>
                        <a:cs typeface="Gill Sans" charset="0"/>
                      </a:rPr>
                      <m:t>⋅</m:t>
                    </m:r>
                    <m:sSub>
                      <m:sSubPr>
                        <m:ctrlPr>
                          <a:rPr lang="en-US" sz="1800" b="1" i="1">
                            <a:solidFill>
                              <a:srgbClr val="3333CC"/>
                            </a:solidFill>
                            <a:latin typeface="Cambria Math" panose="02040503050406030204" pitchFamily="18" charset="0"/>
                          </a:rPr>
                        </m:ctrlPr>
                      </m:sSubPr>
                      <m:e>
                        <m:r>
                          <a:rPr lang="en-US" sz="1800" b="1">
                            <a:solidFill>
                              <a:srgbClr val="3333CC"/>
                            </a:solidFill>
                            <a:latin typeface="Cambria Math"/>
                          </a:rPr>
                          <m:t>𝝏</m:t>
                        </m:r>
                      </m:e>
                      <m:sub>
                        <m:r>
                          <a:rPr lang="en-US" sz="1800" b="1">
                            <a:solidFill>
                              <a:srgbClr val="3333CC"/>
                            </a:solidFill>
                            <a:latin typeface="Cambria Math"/>
                          </a:rPr>
                          <m:t>𝒅</m:t>
                        </m:r>
                      </m:sub>
                    </m:sSub>
                    <m:r>
                      <a:rPr lang="en-US" sz="1800" b="1" i="1" dirty="0" smtClean="0">
                        <a:solidFill>
                          <a:srgbClr val="3333CC"/>
                        </a:solidFill>
                        <a:latin typeface="Cambria Math"/>
                        <a:ea typeface="Gill Sans" charset="0"/>
                        <a:cs typeface="Gill Sans" charset="0"/>
                      </a:rPr>
                      <m:t>𝒇</m:t>
                    </m:r>
                    <m:r>
                      <a:rPr lang="en-US" sz="1800" b="1" i="1" dirty="0" smtClean="0">
                        <a:solidFill>
                          <a:srgbClr val="FF0000"/>
                        </a:solidFill>
                        <a:latin typeface="Cambria Math"/>
                        <a:ea typeface="Gill Sans" charset="0"/>
                        <a:cs typeface="Gill Sans" charset="0"/>
                      </a:rPr>
                      <m:t>)</m:t>
                    </m:r>
                  </m:oMath>
                </a14:m>
                <a:endParaRPr lang="en-US" sz="1900" b="1" i="0" dirty="0">
                  <a:solidFill>
                    <a:schemeClr val="tx1"/>
                  </a:solidFill>
                  <a:ea typeface="Gill Sans" charset="0"/>
                  <a:cs typeface="Gill Sans" charset="0"/>
                </a:endParaRPr>
              </a:p>
            </p:txBody>
          </p:sp>
        </mc:Choice>
        <mc:Fallback xmlns="">
          <p:sp>
            <p:nvSpPr>
              <p:cNvPr id="21" name="Rectangle 20"/>
              <p:cNvSpPr>
                <a:spLocks noRot="1" noChangeAspect="1" noMove="1" noResize="1" noEditPoints="1" noAdjustHandles="1" noChangeArrowheads="1" noChangeShapeType="1" noTextEdit="1"/>
              </p:cNvSpPr>
              <p:nvPr/>
            </p:nvSpPr>
            <p:spPr bwMode="auto">
              <a:xfrm>
                <a:off x="5003677" y="5506832"/>
                <a:ext cx="3471513" cy="353721"/>
              </a:xfrm>
              <a:prstGeom prst="rect">
                <a:avLst/>
              </a:prstGeom>
              <a:blipFill rotWithShape="1">
                <a:blip r:embed="rId12"/>
                <a:stretch>
                  <a:fillRect t="-12069" b="-34483"/>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a:lstStyle/>
              <a:p>
                <a:r>
                  <a:rPr lang="en-US">
                    <a:noFill/>
                  </a:rPr>
                  <a:t> </a:t>
                </a:r>
              </a:p>
            </p:txBody>
          </p:sp>
        </mc:Fallback>
      </mc:AlternateContent>
      <p:sp>
        <p:nvSpPr>
          <p:cNvPr id="22" name="Line 37"/>
          <p:cNvSpPr>
            <a:spLocks noChangeShapeType="1"/>
          </p:cNvSpPr>
          <p:nvPr/>
        </p:nvSpPr>
        <p:spPr bwMode="auto">
          <a:xfrm rot="10800000">
            <a:off x="2882840" y="5710727"/>
            <a:ext cx="304580" cy="220019"/>
          </a:xfrm>
          <a:prstGeom prst="line">
            <a:avLst/>
          </a:prstGeom>
          <a:noFill/>
          <a:ln w="31750" cap="flat">
            <a:solidFill>
              <a:srgbClr val="FF0000"/>
            </a:solidFill>
            <a:prstDash val="solid"/>
            <a:miter lim="800000"/>
            <a:headEnd type="stealth"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pic>
        <p:nvPicPr>
          <p:cNvPr id="23" name="Picture 2" descr="http://community.expressor-software.com/blogs/mtarallo/attachments/378d1323563542-extracting-data-facebook-social-graph-expressor-tutorial-1210jk-matrix-relationships.jpg"/>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604510" y="5237197"/>
            <a:ext cx="1271432" cy="889047"/>
          </a:xfrm>
          <a:prstGeom prst="rect">
            <a:avLst/>
          </a:prstGeom>
          <a:noFill/>
          <a:extLst>
            <a:ext uri="{909E8E84-426E-40DD-AFC4-6F175D3DCCD1}">
              <a14:hiddenFill xmlns:a14="http://schemas.microsoft.com/office/drawing/2010/main">
                <a:solidFill>
                  <a:srgbClr val="FFFFFF"/>
                </a:solidFill>
              </a14:hiddenFill>
            </a:ext>
          </a:extLst>
        </p:spPr>
      </p:pic>
      <p:sp>
        <p:nvSpPr>
          <p:cNvPr id="24" name="Rectangle 23"/>
          <p:cNvSpPr>
            <a:spLocks/>
          </p:cNvSpPr>
          <p:nvPr/>
        </p:nvSpPr>
        <p:spPr bwMode="auto">
          <a:xfrm>
            <a:off x="2855545" y="4911795"/>
            <a:ext cx="2224584" cy="1373678"/>
          </a:xfrm>
          <a:prstGeom prst="rect">
            <a:avLst/>
          </a:prstGeom>
          <a:noFill/>
          <a:ln w="25400" cap="flat">
            <a:solidFill>
              <a:schemeClr val="tx1"/>
            </a:solidFill>
            <a:prstDash val="solid"/>
            <a:miter lim="800000"/>
            <a:headEnd type="none" w="med" len="med"/>
            <a:tailEnd type="none" w="med" len="med"/>
          </a:ln>
          <a:effectLst>
            <a:outerShdw blurRad="38100" dist="38099" dir="2700000" algn="ctr" rotWithShape="0">
              <a:schemeClr val="bg2">
                <a:alpha val="75000"/>
              </a:schemeClr>
            </a:outerShdw>
          </a:effectLst>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5" name="Line 37"/>
          <p:cNvSpPr>
            <a:spLocks noChangeShapeType="1"/>
          </p:cNvSpPr>
          <p:nvPr/>
        </p:nvSpPr>
        <p:spPr bwMode="auto">
          <a:xfrm rot="10800000">
            <a:off x="3695674" y="5342372"/>
            <a:ext cx="362948" cy="1"/>
          </a:xfrm>
          <a:prstGeom prst="line">
            <a:avLst/>
          </a:prstGeom>
          <a:noFill/>
          <a:ln w="31750" cap="flat">
            <a:solidFill>
              <a:schemeClr val="tx1"/>
            </a:solidFill>
            <a:prstDash val="solid"/>
            <a:miter lim="800000"/>
            <a:headEnd type="stealth"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6" name="Rectangle 25"/>
          <p:cNvSpPr>
            <a:spLocks/>
          </p:cNvSpPr>
          <p:nvPr/>
        </p:nvSpPr>
        <p:spPr bwMode="auto">
          <a:xfrm>
            <a:off x="4001647" y="4968275"/>
            <a:ext cx="795212" cy="6620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38100" tIns="38100" rIns="38100" bIns="38100" anchor="ctr"/>
          <a:lstStyle/>
          <a:p>
            <a:pPr algn="ctr"/>
            <a:r>
              <a:rPr lang="en-US" sz="2400" b="1" i="0" dirty="0" smtClean="0">
                <a:solidFill>
                  <a:schemeClr val="tx1"/>
                </a:solidFill>
                <a:ea typeface="Gill Sans" charset="0"/>
                <a:cs typeface="Gill Sans" charset="0"/>
              </a:rPr>
              <a:t>T(G)</a:t>
            </a:r>
            <a:endParaRPr lang="en-US" sz="2400" b="1" i="0" dirty="0">
              <a:solidFill>
                <a:schemeClr val="tx1"/>
              </a:solidFill>
              <a:ea typeface="Gill Sans" charset="0"/>
              <a:cs typeface="Gill Sans" charset="0"/>
            </a:endParaRPr>
          </a:p>
        </p:txBody>
      </p:sp>
      <p:sp>
        <p:nvSpPr>
          <p:cNvPr id="27" name="Rectangle 26"/>
          <p:cNvSpPr>
            <a:spLocks/>
          </p:cNvSpPr>
          <p:nvPr/>
        </p:nvSpPr>
        <p:spPr bwMode="auto">
          <a:xfrm>
            <a:off x="660159" y="4670291"/>
            <a:ext cx="795212" cy="6620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38100" tIns="38100" rIns="38100" bIns="38100" anchor="ctr"/>
          <a:lstStyle/>
          <a:p>
            <a:pPr algn="ctr"/>
            <a:r>
              <a:rPr lang="en-US" sz="2400" b="1" i="0" dirty="0" smtClean="0">
                <a:solidFill>
                  <a:schemeClr val="tx1"/>
                </a:solidFill>
                <a:ea typeface="Gill Sans" charset="0"/>
                <a:cs typeface="Gill Sans" charset="0"/>
              </a:rPr>
              <a:t>G</a:t>
            </a:r>
            <a:endParaRPr lang="en-US" sz="2400" b="1" i="0" dirty="0">
              <a:solidFill>
                <a:schemeClr val="tx1"/>
              </a:solidFill>
              <a:ea typeface="Gill Sans" charset="0"/>
              <a:cs typeface="Gill Sans" charset="0"/>
            </a:endParaRPr>
          </a:p>
        </p:txBody>
      </p:sp>
      <p:grpSp>
        <p:nvGrpSpPr>
          <p:cNvPr id="28" name="Group 27"/>
          <p:cNvGrpSpPr/>
          <p:nvPr/>
        </p:nvGrpSpPr>
        <p:grpSpPr>
          <a:xfrm>
            <a:off x="3182767" y="5623379"/>
            <a:ext cx="551744" cy="662093"/>
            <a:chOff x="3234196" y="5488410"/>
            <a:chExt cx="551744" cy="662093"/>
          </a:xfrm>
        </p:grpSpPr>
        <p:sp>
          <p:nvSpPr>
            <p:cNvPr id="29" name="Rectangle 28"/>
            <p:cNvSpPr>
              <a:spLocks/>
            </p:cNvSpPr>
            <p:nvPr/>
          </p:nvSpPr>
          <p:spPr bwMode="auto">
            <a:xfrm>
              <a:off x="3276426" y="5565641"/>
              <a:ext cx="467285" cy="507631"/>
            </a:xfrm>
            <a:prstGeom prst="rect">
              <a:avLst/>
            </a:prstGeom>
            <a:noFill/>
            <a:ln w="25400" cap="flat">
              <a:solidFill>
                <a:srgbClr val="FF0000"/>
              </a:solidFill>
              <a:prstDash val="solid"/>
              <a:miter lim="800000"/>
              <a:headEnd type="none" w="med" len="med"/>
              <a:tailEnd type="none" w="med" len="med"/>
            </a:ln>
            <a:effectLst>
              <a:outerShdw blurRad="38100" dist="38099" dir="2700000" algn="ctr" rotWithShape="0">
                <a:schemeClr val="bg2">
                  <a:alpha val="75000"/>
                </a:schemeClr>
              </a:outerShdw>
            </a:effectLst>
            <a:extLst>
              <a:ext uri="{909E8E84-426E-40DD-AFC4-6F175D3DCCD1}">
                <a14:hiddenFill xmlns:a14="http://schemas.microsoft.com/office/drawing/2010/main">
                  <a:solidFill>
                    <a:srgbClr val="FFFFFF"/>
                  </a:solidFill>
                </a14:hiddenFill>
              </a:ext>
            </a:extLst>
          </p:spPr>
          <p:txBody>
            <a:bodyPr lIns="0" tIns="0" rIns="0" bIns="0"/>
            <a:lstStyle/>
            <a:p>
              <a:endParaRPr lang="en-US">
                <a:solidFill>
                  <a:srgbClr val="FF0000"/>
                </a:solidFill>
              </a:endParaRPr>
            </a:p>
          </p:txBody>
        </p:sp>
        <p:sp>
          <p:nvSpPr>
            <p:cNvPr id="30" name="Rectangle 29"/>
            <p:cNvSpPr>
              <a:spLocks/>
            </p:cNvSpPr>
            <p:nvPr/>
          </p:nvSpPr>
          <p:spPr bwMode="auto">
            <a:xfrm>
              <a:off x="3234196" y="5488410"/>
              <a:ext cx="551744" cy="662093"/>
            </a:xfrm>
            <a:prstGeom prst="rect">
              <a:avLst/>
            </a:prstGeom>
            <a:noFill/>
            <a:ln w="12700" cap="flat">
              <a:noFill/>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38100" tIns="38100" rIns="38100" bIns="38100" anchor="ctr"/>
            <a:lstStyle/>
            <a:p>
              <a:pPr algn="ctr"/>
              <a:r>
                <a:rPr lang="en-US" sz="2400" b="1" i="0" dirty="0" smtClean="0">
                  <a:solidFill>
                    <a:srgbClr val="FF0000"/>
                  </a:solidFill>
                  <a:ea typeface="Gill Sans" charset="0"/>
                  <a:cs typeface="Gill Sans" charset="0"/>
                </a:rPr>
                <a:t>S</a:t>
              </a:r>
              <a:endParaRPr lang="en-US" sz="2400" b="1" i="0" dirty="0">
                <a:solidFill>
                  <a:srgbClr val="FF0000"/>
                </a:solidFill>
                <a:ea typeface="Gill Sans" charset="0"/>
                <a:cs typeface="Gill Sans" charset="0"/>
              </a:endParaRPr>
            </a:p>
          </p:txBody>
        </p:sp>
      </p:grpSp>
      <p:sp>
        <p:nvSpPr>
          <p:cNvPr id="32" name="Line 37"/>
          <p:cNvSpPr>
            <a:spLocks noChangeShapeType="1"/>
          </p:cNvSpPr>
          <p:nvPr/>
        </p:nvSpPr>
        <p:spPr bwMode="auto">
          <a:xfrm rot="10800000">
            <a:off x="3697946" y="5972452"/>
            <a:ext cx="362948" cy="1"/>
          </a:xfrm>
          <a:prstGeom prst="line">
            <a:avLst/>
          </a:prstGeom>
          <a:noFill/>
          <a:ln w="31750" cap="flat">
            <a:solidFill>
              <a:srgbClr val="FF0000"/>
            </a:solidFill>
            <a:prstDash val="solid"/>
            <a:miter lim="800000"/>
            <a:headEnd type="stealth"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solidFill>
                <a:srgbClr val="FF0000"/>
              </a:solidFill>
            </a:endParaRPr>
          </a:p>
        </p:txBody>
      </p:sp>
      <mc:AlternateContent xmlns:mc="http://schemas.openxmlformats.org/markup-compatibility/2006" xmlns:a14="http://schemas.microsoft.com/office/drawing/2010/main">
        <mc:Choice Requires="a14">
          <p:sp>
            <p:nvSpPr>
              <p:cNvPr id="33" name="Rectangle 32"/>
              <p:cNvSpPr>
                <a:spLocks/>
              </p:cNvSpPr>
              <p:nvPr/>
            </p:nvSpPr>
            <p:spPr bwMode="auto">
              <a:xfrm>
                <a:off x="4003919" y="5598355"/>
                <a:ext cx="1076210" cy="662093"/>
              </a:xfrm>
              <a:prstGeom prst="rect">
                <a:avLst/>
              </a:prstGeom>
              <a:noFill/>
              <a:ln>
                <a:noFill/>
              </a:ln>
              <a:extLst>
                <a:ext uri="{909E8E84-426E-40DD-AFC4-6F175D3DCCD1}">
                  <a14:hiddenFill>
                    <a:solidFill>
                      <a:srgbClr val="FFFFFF"/>
                    </a:solidFill>
                  </a14:hiddenFill>
                </a:ext>
                <a:ext uri="{91240B29-F687-4F45-9708-019B960494DF}">
                  <a14:hiddenLine w="12700" cap="flat">
                    <a:solidFill>
                      <a:schemeClr val="tx1"/>
                    </a:solidFill>
                    <a:miter lim="800000"/>
                    <a:headEnd type="none" w="med" len="med"/>
                    <a:tailEnd type="none" w="med" len="med"/>
                  </a14:hiddenLine>
                </a:ext>
              </a:extLst>
            </p:spPr>
            <p:txBody>
              <a:bodyPr lIns="38100" tIns="38100" rIns="38100" bIns="38100" anchor="ctr"/>
              <a:lstStyle/>
              <a:p>
                <a:pPr algn="ctr"/>
                <a14:m>
                  <m:oMath xmlns:m="http://schemas.openxmlformats.org/officeDocument/2006/math">
                    <m:sSub>
                      <m:sSubPr>
                        <m:ctrlPr>
                          <a:rPr lang="en-US" sz="2400" b="1" i="1" dirty="0" smtClean="0">
                            <a:solidFill>
                              <a:srgbClr val="FF0000"/>
                            </a:solidFill>
                            <a:latin typeface="Cambria Math" panose="02040503050406030204" pitchFamily="18" charset="0"/>
                            <a:ea typeface="Gill Sans" charset="0"/>
                            <a:cs typeface="Gill Sans" charset="0"/>
                          </a:rPr>
                        </m:ctrlPr>
                      </m:sSubPr>
                      <m:e>
                        <m:r>
                          <a:rPr lang="en-US" sz="2400" b="1" i="1" dirty="0" smtClean="0">
                            <a:solidFill>
                              <a:srgbClr val="FF0000"/>
                            </a:solidFill>
                            <a:latin typeface="Cambria Math"/>
                            <a:ea typeface="Gill Sans" charset="0"/>
                            <a:cs typeface="Gill Sans" charset="0"/>
                          </a:rPr>
                          <m:t>𝑺</m:t>
                        </m:r>
                      </m:e>
                      <m:sub>
                        <m:r>
                          <a:rPr lang="en-US" sz="2400" b="1" i="1" dirty="0" smtClean="0">
                            <a:solidFill>
                              <a:srgbClr val="FF0000"/>
                            </a:solidFill>
                            <a:latin typeface="Cambria Math"/>
                            <a:ea typeface="Gill Sans" charset="0"/>
                            <a:cs typeface="Gill Sans" charset="0"/>
                          </a:rPr>
                          <m:t>𝑻</m:t>
                        </m:r>
                      </m:sub>
                    </m:sSub>
                  </m:oMath>
                </a14:m>
                <a:r>
                  <a:rPr lang="en-US" sz="2400" b="1" i="0" dirty="0" smtClean="0">
                    <a:solidFill>
                      <a:srgbClr val="FF0000"/>
                    </a:solidFill>
                    <a:ea typeface="Gill Sans" charset="0"/>
                    <a:cs typeface="Gill Sans" charset="0"/>
                  </a:rPr>
                  <a:t>(G)</a:t>
                </a:r>
                <a:endParaRPr lang="en-US" sz="2400" b="1" i="0" dirty="0">
                  <a:solidFill>
                    <a:srgbClr val="FF0000"/>
                  </a:solidFill>
                  <a:ea typeface="Gill Sans" charset="0"/>
                  <a:cs typeface="Gill Sans" charset="0"/>
                </a:endParaRPr>
              </a:p>
            </p:txBody>
          </p:sp>
        </mc:Choice>
        <mc:Fallback xmlns="">
          <p:sp>
            <p:nvSpPr>
              <p:cNvPr id="33" name="Rectangle 32"/>
              <p:cNvSpPr>
                <a:spLocks noRot="1" noChangeAspect="1" noMove="1" noResize="1" noEditPoints="1" noAdjustHandles="1" noChangeArrowheads="1" noChangeShapeType="1" noTextEdit="1"/>
              </p:cNvSpPr>
              <p:nvPr/>
            </p:nvSpPr>
            <p:spPr bwMode="auto">
              <a:xfrm>
                <a:off x="4003919" y="5598355"/>
                <a:ext cx="1076210" cy="662093"/>
              </a:xfrm>
              <a:prstGeom prst="rect">
                <a:avLst/>
              </a:prstGeom>
              <a:blipFill rotWithShape="1">
                <a:blip r:embed="rId14"/>
                <a:stretch>
                  <a:fillRect r="-3409" b="-5505"/>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a:lstStyle/>
              <a:p>
                <a:r>
                  <a:rPr lang="en-US">
                    <a:noFill/>
                  </a:rPr>
                  <a:t> </a:t>
                </a:r>
              </a:p>
            </p:txBody>
          </p:sp>
        </mc:Fallback>
      </mc:AlternateContent>
      <p:sp>
        <p:nvSpPr>
          <p:cNvPr id="34" name="Line 37"/>
          <p:cNvSpPr>
            <a:spLocks noChangeShapeType="1"/>
          </p:cNvSpPr>
          <p:nvPr/>
        </p:nvSpPr>
        <p:spPr bwMode="auto">
          <a:xfrm rot="10800000" flipV="1">
            <a:off x="2882840" y="5387098"/>
            <a:ext cx="304581" cy="256194"/>
          </a:xfrm>
          <a:prstGeom prst="line">
            <a:avLst/>
          </a:prstGeom>
          <a:noFill/>
          <a:ln w="31750" cap="flat">
            <a:solidFill>
              <a:schemeClr val="tx1"/>
            </a:solidFill>
            <a:prstDash val="solid"/>
            <a:miter lim="800000"/>
            <a:headEnd type="stealth"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35" name="Line 37"/>
          <p:cNvSpPr>
            <a:spLocks noChangeShapeType="1"/>
          </p:cNvSpPr>
          <p:nvPr/>
        </p:nvSpPr>
        <p:spPr bwMode="auto">
          <a:xfrm rot="10800000">
            <a:off x="1941689" y="5658922"/>
            <a:ext cx="906804" cy="0"/>
          </a:xfrm>
          <a:prstGeom prst="line">
            <a:avLst/>
          </a:prstGeom>
          <a:noFill/>
          <a:ln w="31750" cap="flat">
            <a:solidFill>
              <a:schemeClr val="tx1"/>
            </a:solidFill>
            <a:prstDash val="solid"/>
            <a:miter lim="800000"/>
            <a:headEnd type="stealth"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36" name="Rectangle 35"/>
          <p:cNvSpPr>
            <a:spLocks/>
          </p:cNvSpPr>
          <p:nvPr/>
        </p:nvSpPr>
        <p:spPr bwMode="auto">
          <a:xfrm>
            <a:off x="2122767" y="4672563"/>
            <a:ext cx="795212" cy="6620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38100" tIns="38100" rIns="38100" bIns="38100" anchor="ctr"/>
          <a:lstStyle/>
          <a:p>
            <a:pPr algn="ctr"/>
            <a:r>
              <a:rPr lang="en-US" sz="2400" b="1" i="0" dirty="0" smtClean="0">
                <a:solidFill>
                  <a:schemeClr val="tx1"/>
                </a:solidFill>
                <a:ea typeface="Gill Sans" charset="0"/>
                <a:cs typeface="Gill Sans" charset="0"/>
              </a:rPr>
              <a:t>A</a:t>
            </a:r>
            <a:endParaRPr lang="en-US" sz="2400" b="1" i="0" dirty="0">
              <a:solidFill>
                <a:schemeClr val="tx1"/>
              </a:solidFill>
              <a:ea typeface="Gill Sans" charset="0"/>
              <a:cs typeface="Gill Sans" charset="0"/>
            </a:endParaRPr>
          </a:p>
        </p:txBody>
      </p:sp>
      <p:sp>
        <p:nvSpPr>
          <p:cNvPr id="31" name="Right Arrow 30">
            <a:hlinkClick r:id="rId15" action="ppaction://hlinksldjump"/>
          </p:cNvPr>
          <p:cNvSpPr/>
          <p:nvPr/>
        </p:nvSpPr>
        <p:spPr bwMode="auto">
          <a:xfrm>
            <a:off x="8115294" y="6557366"/>
            <a:ext cx="487650" cy="224434"/>
          </a:xfrm>
          <a:prstGeom prst="rightArrow">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1" u="none" strike="noStrike" cap="none" normalizeH="0" baseline="0" smtClean="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218017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8"/>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5"/>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8" grpId="0"/>
      <p:bldP spid="21" grpId="0"/>
      <p:bldP spid="22" grpId="0" animBg="1"/>
      <p:bldP spid="24" grpId="0" animBg="1"/>
      <p:bldP spid="25" grpId="0" animBg="1"/>
      <p:bldP spid="26" grpId="0"/>
      <p:bldP spid="27" grpId="0"/>
      <p:bldP spid="32" grpId="0" animBg="1"/>
      <p:bldP spid="33" grpId="0"/>
      <p:bldP spid="34" grpId="0" animBg="1"/>
      <p:bldP spid="35" grpId="0" animBg="1"/>
      <p:bldP spid="3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Utility of the Truncation Mechanism</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b="1" dirty="0" smtClean="0">
                    <a:solidFill>
                      <a:srgbClr val="00B050"/>
                    </a:solidFill>
                  </a:rPr>
                  <a:t>Lemma.</a:t>
                </a:r>
                <a:r>
                  <a:rPr lang="en-US" dirty="0" smtClean="0"/>
                  <a:t> </a:t>
                </a:r>
                <a14:m>
                  <m:oMath xmlns:m="http://schemas.openxmlformats.org/officeDocument/2006/math">
                    <m:d>
                      <m:dPr>
                        <m:ctrlPr>
                          <a:rPr lang="en-US" b="0" i="1" smtClean="0">
                            <a:latin typeface="Cambria Math" panose="02040503050406030204" pitchFamily="18" charset="0"/>
                          </a:rPr>
                        </m:ctrlPr>
                      </m:dPr>
                      <m:e>
                        <m:r>
                          <a:rPr lang="en-US" b="0" i="1" smtClean="0">
                            <a:latin typeface="Cambria Math"/>
                          </a:rPr>
                          <m:t>∀</m:t>
                        </m:r>
                        <m:r>
                          <a:rPr lang="en-US" b="0" i="1" smtClean="0">
                            <a:latin typeface="Cambria Math"/>
                          </a:rPr>
                          <m:t>𝐺</m:t>
                        </m:r>
                        <m:r>
                          <a:rPr lang="en-US" b="0" i="1" smtClean="0">
                            <a:latin typeface="Cambria Math"/>
                          </a:rPr>
                          <m:t>,</m:t>
                        </m:r>
                        <m:r>
                          <a:rPr lang="en-US" b="0" i="1" smtClean="0">
                            <a:latin typeface="Cambria Math"/>
                          </a:rPr>
                          <m:t>𝑑</m:t>
                        </m:r>
                      </m:e>
                    </m:d>
                  </m:oMath>
                </a14:m>
                <a:r>
                  <a:rPr lang="en-US" dirty="0" smtClean="0"/>
                  <a:t> If we truncate to a </a:t>
                </a:r>
                <a:r>
                  <a:rPr lang="en-US" i="1" dirty="0" smtClean="0"/>
                  <a:t>random</a:t>
                </a:r>
                <a:r>
                  <a:rPr lang="en-US" dirty="0" smtClean="0"/>
                  <a:t> degree in </a:t>
                </a:r>
                <a14:m>
                  <m:oMath xmlns:m="http://schemas.openxmlformats.org/officeDocument/2006/math">
                    <m:d>
                      <m:dPr>
                        <m:begChr m:val="["/>
                        <m:endChr m:val="]"/>
                        <m:ctrlPr>
                          <a:rPr lang="en-US" b="0" i="1" smtClean="0">
                            <a:latin typeface="Cambria Math" panose="02040503050406030204" pitchFamily="18" charset="0"/>
                          </a:rPr>
                        </m:ctrlPr>
                      </m:dPr>
                      <m:e>
                        <m:r>
                          <a:rPr lang="en-US" b="0" i="1" smtClean="0">
                            <a:latin typeface="Cambria Math"/>
                          </a:rPr>
                          <m:t>2</m:t>
                        </m:r>
                        <m:r>
                          <a:rPr lang="en-US" b="0" i="1" smtClean="0">
                            <a:latin typeface="Cambria Math"/>
                          </a:rPr>
                          <m:t>𝑑</m:t>
                        </m:r>
                        <m:r>
                          <a:rPr lang="en-US" b="0" i="1" smtClean="0">
                            <a:latin typeface="Cambria Math"/>
                          </a:rPr>
                          <m:t>,3</m:t>
                        </m:r>
                        <m:r>
                          <a:rPr lang="en-US" b="0" i="1" smtClean="0">
                            <a:latin typeface="Cambria Math"/>
                          </a:rPr>
                          <m:t>𝑑</m:t>
                        </m:r>
                      </m:e>
                    </m:d>
                  </m:oMath>
                </a14:m>
                <a:r>
                  <a:rPr lang="en-US" b="0" dirty="0" smtClean="0"/>
                  <a:t>,</a:t>
                </a:r>
              </a:p>
              <a:p>
                <a:pPr marL="0" indent="0" algn="ctr">
                  <a:buNone/>
                </a:pPr>
                <a:r>
                  <a:rPr lang="en-US" b="0" dirty="0" smtClean="0"/>
                  <a:t> </a:t>
                </a:r>
                <a14:m>
                  <m:oMath xmlns:m="http://schemas.openxmlformats.org/officeDocument/2006/math">
                    <m:r>
                      <a:rPr lang="en-US" b="1" i="1" smtClean="0">
                        <a:latin typeface="Cambria Math"/>
                      </a:rPr>
                      <m:t>𝑬</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a:rPr>
                              <m:t>𝑆</m:t>
                            </m:r>
                          </m:e>
                          <m:sub>
                            <m:r>
                              <a:rPr lang="en-US" b="0" i="1" smtClean="0">
                                <a:latin typeface="Cambria Math"/>
                              </a:rPr>
                              <m:t>𝑇</m:t>
                            </m:r>
                          </m:sub>
                        </m:sSub>
                        <m:d>
                          <m:dPr>
                            <m:ctrlPr>
                              <a:rPr lang="en-US" b="0" i="1" smtClean="0">
                                <a:latin typeface="Cambria Math" panose="02040503050406030204" pitchFamily="18" charset="0"/>
                              </a:rPr>
                            </m:ctrlPr>
                          </m:dPr>
                          <m:e>
                            <m:r>
                              <a:rPr lang="en-US" b="0" i="1" smtClean="0">
                                <a:latin typeface="Cambria Math"/>
                              </a:rPr>
                              <m:t>𝐺</m:t>
                            </m:r>
                          </m:e>
                        </m:d>
                      </m:e>
                    </m:d>
                    <m:r>
                      <a:rPr lang="en-US" b="0" i="1" smtClean="0">
                        <a:latin typeface="Cambria Math"/>
                      </a:rPr>
                      <m:t>≤</m:t>
                    </m:r>
                    <m:r>
                      <a:rPr lang="en-US" b="0" i="1" smtClean="0">
                        <a:solidFill>
                          <a:srgbClr val="3333CC"/>
                        </a:solidFill>
                        <a:latin typeface="Cambria Math"/>
                      </a:rPr>
                      <m:t>(</m:t>
                    </m:r>
                    <m:nary>
                      <m:naryPr>
                        <m:chr m:val="∑"/>
                        <m:ctrlPr>
                          <a:rPr lang="en-US" b="0" i="1" smtClean="0">
                            <a:solidFill>
                              <a:srgbClr val="3333CC"/>
                            </a:solidFill>
                            <a:latin typeface="Cambria Math" panose="02040503050406030204" pitchFamily="18" charset="0"/>
                          </a:rPr>
                        </m:ctrlPr>
                      </m:naryPr>
                      <m:sub>
                        <m:r>
                          <m:rPr>
                            <m:brk m:alnAt="23"/>
                          </m:rPr>
                          <a:rPr lang="en-US" b="0" i="1" smtClean="0">
                            <a:solidFill>
                              <a:srgbClr val="3333CC"/>
                            </a:solidFill>
                            <a:latin typeface="Cambria Math"/>
                          </a:rPr>
                          <m:t>𝑖</m:t>
                        </m:r>
                        <m:r>
                          <a:rPr lang="en-US" b="0" i="1" smtClean="0">
                            <a:solidFill>
                              <a:srgbClr val="3333CC"/>
                            </a:solidFill>
                            <a:latin typeface="Cambria Math"/>
                          </a:rPr>
                          <m:t>=</m:t>
                        </m:r>
                        <m:r>
                          <a:rPr lang="en-US" b="0" i="1" smtClean="0">
                            <a:solidFill>
                              <a:srgbClr val="3333CC"/>
                            </a:solidFill>
                            <a:latin typeface="Cambria Math"/>
                          </a:rPr>
                          <m:t>𝑑</m:t>
                        </m:r>
                      </m:sub>
                      <m:sup>
                        <m:r>
                          <a:rPr lang="en-US" b="0" i="1" smtClean="0">
                            <a:solidFill>
                              <a:srgbClr val="3333CC"/>
                            </a:solidFill>
                            <a:latin typeface="Cambria Math"/>
                          </a:rPr>
                          <m:t>𝑛</m:t>
                        </m:r>
                        <m:r>
                          <a:rPr lang="en-US" b="0" i="1" smtClean="0">
                            <a:solidFill>
                              <a:srgbClr val="3333CC"/>
                            </a:solidFill>
                            <a:latin typeface="Cambria Math"/>
                          </a:rPr>
                          <m:t>−1</m:t>
                        </m:r>
                      </m:sup>
                      <m:e>
                        <m:sSub>
                          <m:sSubPr>
                            <m:ctrlPr>
                              <a:rPr lang="en-US" b="0" i="1" smtClean="0">
                                <a:solidFill>
                                  <a:srgbClr val="3333CC"/>
                                </a:solidFill>
                                <a:latin typeface="Cambria Math" panose="02040503050406030204" pitchFamily="18" charset="0"/>
                              </a:rPr>
                            </m:ctrlPr>
                          </m:sSubPr>
                          <m:e>
                            <m:r>
                              <a:rPr lang="en-US" b="0" i="1" smtClean="0">
                                <a:solidFill>
                                  <a:srgbClr val="3333CC"/>
                                </a:solidFill>
                                <a:latin typeface="Cambria Math"/>
                              </a:rPr>
                              <m:t>𝑛</m:t>
                            </m:r>
                          </m:e>
                          <m:sub>
                            <m:r>
                              <a:rPr lang="en-US" b="0" i="1" smtClean="0">
                                <a:solidFill>
                                  <a:srgbClr val="3333CC"/>
                                </a:solidFill>
                                <a:latin typeface="Cambria Math"/>
                              </a:rPr>
                              <m:t>𝑖</m:t>
                            </m:r>
                          </m:sub>
                        </m:sSub>
                        <m:r>
                          <a:rPr lang="en-US" b="0" i="1" smtClean="0">
                            <a:solidFill>
                              <a:srgbClr val="3333CC"/>
                            </a:solidFill>
                            <a:latin typeface="Cambria Math"/>
                          </a:rPr>
                          <m:t>)</m:t>
                        </m:r>
                      </m:e>
                    </m:nary>
                    <m:r>
                      <a:rPr lang="en-US" b="1" i="1" smtClean="0">
                        <a:solidFill>
                          <a:srgbClr val="0070C0"/>
                        </a:solidFill>
                        <a:latin typeface="Cambria Math"/>
                      </a:rPr>
                      <m:t> </m:t>
                    </m:r>
                    <m:f>
                      <m:fPr>
                        <m:ctrlPr>
                          <a:rPr lang="en-US" b="0" i="1" smtClean="0">
                            <a:latin typeface="Cambria Math" panose="02040503050406030204" pitchFamily="18" charset="0"/>
                          </a:rPr>
                        </m:ctrlPr>
                      </m:fPr>
                      <m:num>
                        <m:r>
                          <a:rPr lang="en-US" b="0" i="1" smtClean="0">
                            <a:latin typeface="Cambria Math"/>
                          </a:rPr>
                          <m:t>3 </m:t>
                        </m:r>
                        <m:r>
                          <m:rPr>
                            <m:sty m:val="p"/>
                          </m:rPr>
                          <a:rPr lang="en-US" b="0" i="1" smtClean="0">
                            <a:latin typeface="Cambria Math"/>
                          </a:rPr>
                          <m:t>log</m:t>
                        </m:r>
                        <m:r>
                          <a:rPr lang="en-US" b="0" i="1" smtClean="0">
                            <a:latin typeface="Cambria Math"/>
                          </a:rPr>
                          <m:t> </m:t>
                        </m:r>
                        <m:r>
                          <a:rPr lang="en-US" b="0" i="1" smtClean="0">
                            <a:latin typeface="Cambria Math"/>
                          </a:rPr>
                          <m:t>𝑛</m:t>
                        </m:r>
                      </m:num>
                      <m:den>
                        <m:r>
                          <a:rPr lang="en-US" b="0" i="1" smtClean="0">
                            <a:latin typeface="Cambria Math"/>
                          </a:rPr>
                          <m:t>𝜖</m:t>
                        </m:r>
                        <m:r>
                          <a:rPr lang="en-US" b="0" i="1" smtClean="0">
                            <a:latin typeface="Cambria Math"/>
                          </a:rPr>
                          <m:t>𝑑</m:t>
                        </m:r>
                      </m:den>
                    </m:f>
                    <m:r>
                      <a:rPr lang="en-US" b="0" i="1" smtClean="0">
                        <a:latin typeface="Cambria Math"/>
                      </a:rPr>
                      <m:t>+</m:t>
                    </m:r>
                    <m:f>
                      <m:fPr>
                        <m:ctrlPr>
                          <a:rPr lang="en-US" b="0" i="1" smtClean="0">
                            <a:latin typeface="Cambria Math" panose="02040503050406030204" pitchFamily="18" charset="0"/>
                          </a:rPr>
                        </m:ctrlPr>
                      </m:fPr>
                      <m:num>
                        <m:r>
                          <a:rPr lang="en-US" b="0" i="1" smtClean="0">
                            <a:latin typeface="Cambria Math"/>
                          </a:rPr>
                          <m:t>1</m:t>
                        </m:r>
                      </m:num>
                      <m:den>
                        <m:r>
                          <a:rPr lang="en-US" b="0" i="1" smtClean="0">
                            <a:latin typeface="Cambria Math"/>
                          </a:rPr>
                          <m:t>𝜖</m:t>
                        </m:r>
                      </m:den>
                    </m:f>
                    <m:r>
                      <a:rPr lang="en-US" b="0" i="1" smtClean="0">
                        <a:latin typeface="Cambria Math"/>
                      </a:rPr>
                      <m:t>+1.</m:t>
                    </m:r>
                  </m:oMath>
                </a14:m>
                <a:endParaRPr lang="en-US" b="0" dirty="0" smtClean="0"/>
              </a:p>
              <a:p>
                <a:pPr marL="0" indent="0" algn="ctr">
                  <a:buNone/>
                </a:pPr>
                <a:endParaRPr lang="en-US" b="1" dirty="0" smtClean="0"/>
              </a:p>
              <a:p>
                <a:pPr marL="0" indent="0" algn="ctr">
                  <a:buNone/>
                </a:pPr>
                <a:endParaRPr lang="en-US" b="1" dirty="0" smtClean="0"/>
              </a:p>
              <a:p>
                <a:r>
                  <a:rPr lang="en-US" dirty="0" smtClean="0"/>
                  <a:t>Application to releasing </a:t>
                </a:r>
                <a:r>
                  <a:rPr lang="en-US" dirty="0"/>
                  <a:t>the degree </a:t>
                </a:r>
                <a:r>
                  <a:rPr lang="en-US" dirty="0" smtClean="0"/>
                  <a:t>distribution: </a:t>
                </a:r>
              </a:p>
              <a:p>
                <a:pPr marL="0" indent="0">
                  <a:buNone/>
                </a:pPr>
                <a:r>
                  <a:rPr lang="en-US" dirty="0" smtClean="0"/>
                  <a:t>     an </a:t>
                </a:r>
                <a14:m>
                  <m:oMath xmlns:m="http://schemas.openxmlformats.org/officeDocument/2006/math">
                    <m:r>
                      <a:rPr lang="en-US" b="0" i="1" smtClean="0">
                        <a:latin typeface="Cambria Math"/>
                      </a:rPr>
                      <m:t>𝜖</m:t>
                    </m:r>
                  </m:oMath>
                </a14:m>
                <a:r>
                  <a:rPr lang="en-US" dirty="0" smtClean="0"/>
                  <a:t>-node differentially private </a:t>
                </a:r>
                <a:r>
                  <a:rPr lang="en-US" dirty="0"/>
                  <a:t>algorithm</a:t>
                </a:r>
                <a14:m>
                  <m:oMath xmlns:m="http://schemas.openxmlformats.org/officeDocument/2006/math">
                    <m:r>
                      <a:rPr lang="en-US" b="0" i="0" smtClean="0">
                        <a:latin typeface="Cambria Math"/>
                      </a:rPr>
                      <m:t> </m:t>
                    </m:r>
                    <m:sSub>
                      <m:sSubPr>
                        <m:ctrlPr>
                          <a:rPr lang="en-US" i="1">
                            <a:latin typeface="Cambria Math" panose="02040503050406030204" pitchFamily="18" charset="0"/>
                          </a:rPr>
                        </m:ctrlPr>
                      </m:sSubPr>
                      <m:e>
                        <m:r>
                          <a:rPr lang="en-US" i="1">
                            <a:latin typeface="Cambria Math"/>
                          </a:rPr>
                          <m:t>𝐴</m:t>
                        </m:r>
                      </m:e>
                      <m:sub>
                        <m:r>
                          <a:rPr lang="en-US" i="1">
                            <a:latin typeface="Cambria Math"/>
                          </a:rPr>
                          <m:t>𝜖</m:t>
                        </m:r>
                        <m:r>
                          <a:rPr lang="en-US" i="1">
                            <a:latin typeface="Cambria Math"/>
                          </a:rPr>
                          <m:t>,</m:t>
                        </m:r>
                        <m:r>
                          <a:rPr lang="en-US" i="1">
                            <a:latin typeface="Cambria Math"/>
                          </a:rPr>
                          <m:t>𝛼</m:t>
                        </m:r>
                      </m:sub>
                    </m:sSub>
                  </m:oMath>
                </a14:m>
                <a:r>
                  <a:rPr lang="en-US" dirty="0" smtClean="0"/>
                  <a:t> </a:t>
                </a:r>
                <a:r>
                  <a:rPr lang="en-US" dirty="0"/>
                  <a:t>such that </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a:rPr>
                                    <m:t>𝐴</m:t>
                                  </m:r>
                                </m:e>
                                <m:sub>
                                  <m:r>
                                    <a:rPr lang="en-US" i="1">
                                      <a:latin typeface="Cambria Math"/>
                                    </a:rPr>
                                    <m:t>𝜖</m:t>
                                  </m:r>
                                  <m:r>
                                    <a:rPr lang="en-US" i="1">
                                      <a:latin typeface="Cambria Math"/>
                                    </a:rPr>
                                    <m:t>,</m:t>
                                  </m:r>
                                  <m:r>
                                    <a:rPr lang="en-US" i="1">
                                      <a:latin typeface="Cambria Math"/>
                                    </a:rPr>
                                    <m:t>𝛼</m:t>
                                  </m:r>
                                </m:sub>
                              </m:sSub>
                              <m:d>
                                <m:dPr>
                                  <m:ctrlPr>
                                    <a:rPr lang="en-US" i="1">
                                      <a:latin typeface="Cambria Math" panose="02040503050406030204" pitchFamily="18" charset="0"/>
                                    </a:rPr>
                                  </m:ctrlPr>
                                </m:dPr>
                                <m:e>
                                  <m:r>
                                    <a:rPr lang="en-US" i="1">
                                      <a:latin typeface="Cambria Math"/>
                                    </a:rPr>
                                    <m:t>𝐺</m:t>
                                  </m:r>
                                </m:e>
                              </m:d>
                              <m:r>
                                <a:rPr lang="en-US" i="1">
                                  <a:latin typeface="Cambria Math"/>
                                </a:rPr>
                                <m:t>−</m:t>
                              </m:r>
                              <m:r>
                                <a:rPr lang="en-US" i="1">
                                  <a:latin typeface="Cambria Math"/>
                                </a:rPr>
                                <m:t>𝐷𝑒𝑔𝐷𝑖𝑠𝑡𝑟𝑖𝑏</m:t>
                              </m:r>
                              <m:r>
                                <a:rPr lang="en-US" i="1">
                                  <a:latin typeface="Cambria Math"/>
                                </a:rPr>
                                <m:t>(</m:t>
                              </m:r>
                              <m:r>
                                <a:rPr lang="en-US" i="1">
                                  <a:latin typeface="Cambria Math"/>
                                </a:rPr>
                                <m:t>𝐺</m:t>
                              </m:r>
                              <m:r>
                                <a:rPr lang="en-US" i="1">
                                  <a:latin typeface="Cambria Math"/>
                                </a:rPr>
                                <m:t>)</m:t>
                              </m:r>
                            </m:e>
                          </m:d>
                        </m:e>
                        <m:sub>
                          <m:r>
                            <a:rPr lang="en-US" i="1">
                              <a:latin typeface="Cambria Math"/>
                            </a:rPr>
                            <m:t>1</m:t>
                          </m:r>
                        </m:sub>
                      </m:sSub>
                      <m:r>
                        <a:rPr lang="en-US" i="1">
                          <a:latin typeface="Cambria Math"/>
                        </a:rPr>
                        <m:t>=</m:t>
                      </m:r>
                      <m:r>
                        <a:rPr lang="en-US" i="1">
                          <a:latin typeface="Cambria Math"/>
                        </a:rPr>
                        <m:t>𝑜</m:t>
                      </m:r>
                      <m:d>
                        <m:dPr>
                          <m:ctrlPr>
                            <a:rPr lang="en-US" i="1">
                              <a:latin typeface="Cambria Math" panose="02040503050406030204" pitchFamily="18" charset="0"/>
                            </a:rPr>
                          </m:ctrlPr>
                        </m:dPr>
                        <m:e>
                          <m:r>
                            <a:rPr lang="en-US" i="1">
                              <a:latin typeface="Cambria Math"/>
                            </a:rPr>
                            <m:t>1</m:t>
                          </m:r>
                        </m:e>
                      </m:d>
                    </m:oMath>
                  </m:oMathPara>
                </a14:m>
                <a:endParaRPr lang="en-US" dirty="0"/>
              </a:p>
              <a:p>
                <a:pPr marL="0" indent="0" algn="r">
                  <a:buNone/>
                </a:pPr>
                <a:r>
                  <a:rPr lang="en-US" dirty="0"/>
                  <a:t>with </a:t>
                </a:r>
                <a:r>
                  <a:rPr lang="en-US" dirty="0" smtClean="0"/>
                  <a:t>probability </a:t>
                </a:r>
                <a:r>
                  <a:rPr lang="en-US" dirty="0"/>
                  <a:t>at least </a:t>
                </a:r>
                <a14:m>
                  <m:oMath xmlns:m="http://schemas.openxmlformats.org/officeDocument/2006/math">
                    <m:f>
                      <m:fPr>
                        <m:type m:val="skw"/>
                        <m:ctrlPr>
                          <a:rPr lang="en-US" i="1">
                            <a:latin typeface="Cambria Math" panose="02040503050406030204" pitchFamily="18" charset="0"/>
                          </a:rPr>
                        </m:ctrlPr>
                      </m:fPr>
                      <m:num>
                        <m:r>
                          <a:rPr lang="en-US" i="1">
                            <a:latin typeface="Cambria Math"/>
                          </a:rPr>
                          <m:t>2</m:t>
                        </m:r>
                      </m:num>
                      <m:den>
                        <m:r>
                          <a:rPr lang="en-US" i="1">
                            <a:latin typeface="Cambria Math"/>
                          </a:rPr>
                          <m:t>3</m:t>
                        </m:r>
                      </m:den>
                    </m:f>
                  </m:oMath>
                </a14:m>
                <a:r>
                  <a:rPr lang="en-US" dirty="0"/>
                  <a:t> if </a:t>
                </a:r>
                <a14:m>
                  <m:oMath xmlns:m="http://schemas.openxmlformats.org/officeDocument/2006/math">
                    <m:r>
                      <a:rPr lang="en-US" i="1" dirty="0">
                        <a:latin typeface="Cambria Math"/>
                      </a:rPr>
                      <m:t>𝐺</m:t>
                    </m:r>
                  </m:oMath>
                </a14:m>
                <a:r>
                  <a:rPr lang="en-US" dirty="0"/>
                  <a:t> satisfies </a:t>
                </a:r>
                <a14:m>
                  <m:oMath xmlns:m="http://schemas.openxmlformats.org/officeDocument/2006/math">
                    <m:r>
                      <a:rPr lang="en-US" i="1">
                        <a:latin typeface="Cambria Math"/>
                      </a:rPr>
                      <m:t>𝛼</m:t>
                    </m:r>
                  </m:oMath>
                </a14:m>
                <a:r>
                  <a:rPr lang="en-US" dirty="0"/>
                  <a:t>-decay for </a:t>
                </a:r>
                <a14:m>
                  <m:oMath xmlns:m="http://schemas.openxmlformats.org/officeDocument/2006/math">
                    <m:r>
                      <a:rPr lang="en-US" i="1">
                        <a:latin typeface="Cambria Math"/>
                      </a:rPr>
                      <m:t>𝛼</m:t>
                    </m:r>
                    <m:r>
                      <a:rPr lang="en-US" i="1">
                        <a:latin typeface="Cambria Math"/>
                      </a:rPr>
                      <m:t>&gt;</m:t>
                    </m:r>
                    <m:r>
                      <a:rPr lang="en-US">
                        <a:latin typeface="Cambria Math"/>
                      </a:rPr>
                      <m:t>2.</m:t>
                    </m:r>
                  </m:oMath>
                </a14:m>
                <a:endParaRPr lang="en-US" dirty="0"/>
              </a:p>
              <a:p>
                <a:pPr marL="0" indent="0" algn="ctr">
                  <a:buNone/>
                </a:pPr>
                <a:endParaRPr lang="en-US" b="1"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l="-1164" t="-927"/>
                </a:stretch>
              </a:blipFill>
            </p:spPr>
            <p:txBody>
              <a:bodyPr/>
              <a:lstStyle/>
              <a:p>
                <a:r>
                  <a:rPr lang="en-US">
                    <a:noFill/>
                  </a:rPr>
                  <a:t> </a:t>
                </a:r>
              </a:p>
            </p:txBody>
          </p:sp>
        </mc:Fallback>
      </mc:AlternateContent>
      <p:sp>
        <p:nvSpPr>
          <p:cNvPr id="4" name="Slide Number Placeholder 3"/>
          <p:cNvSpPr>
            <a:spLocks noGrp="1"/>
          </p:cNvSpPr>
          <p:nvPr>
            <p:ph type="sldNum" sz="quarter" idx="11"/>
          </p:nvPr>
        </p:nvSpPr>
        <p:spPr/>
        <p:txBody>
          <a:bodyPr/>
          <a:lstStyle/>
          <a:p>
            <a:fld id="{FF308B7C-4F2A-4ED2-93F3-224C3EC9CBD5}" type="slidenum">
              <a:rPr lang="en-US" smtClean="0"/>
              <a:pPr/>
              <a:t>26</a:t>
            </a:fld>
            <a:endParaRPr lang="en-US"/>
          </a:p>
        </p:txBody>
      </p:sp>
      <mc:AlternateContent xmlns:mc="http://schemas.openxmlformats.org/markup-compatibility/2006" xmlns:p14="http://schemas.microsoft.com/office/powerpoint/2010/main">
        <mc:Choice Requires="p14">
          <p:contentPart p14:bwMode="auto" r:id="rId4">
            <p14:nvContentPartPr>
              <p14:cNvPr id="19" name="Ink 18"/>
              <p14:cNvContentPartPr/>
              <p14:nvPr/>
            </p14:nvContentPartPr>
            <p14:xfrm>
              <a:off x="-2465511" y="1779943"/>
              <a:ext cx="360" cy="360"/>
            </p14:xfrm>
          </p:contentPart>
        </mc:Choice>
        <mc:Fallback xmlns="">
          <p:pic>
            <p:nvPicPr>
              <p:cNvPr id="19" name="Ink 18"/>
              <p:cNvPicPr/>
              <p:nvPr/>
            </p:nvPicPr>
            <p:blipFill>
              <a:blip r:embed="rId7"/>
              <a:stretch>
                <a:fillRect/>
              </a:stretch>
            </p:blipFill>
            <p:spPr>
              <a:xfrm>
                <a:off x="-2480631" y="1764823"/>
                <a:ext cx="30600" cy="30600"/>
              </a:xfrm>
              <a:prstGeom prst="rect">
                <a:avLst/>
              </a:prstGeom>
            </p:spPr>
          </p:pic>
        </mc:Fallback>
      </mc:AlternateContent>
      <mc:AlternateContent xmlns:mc="http://schemas.openxmlformats.org/markup-compatibility/2006" xmlns:a14="http://schemas.microsoft.com/office/drawing/2010/main">
        <mc:Choice Requires="a14">
          <p:sp>
            <p:nvSpPr>
              <p:cNvPr id="20" name="TextBox 19"/>
              <p:cNvSpPr txBox="1"/>
              <p:nvPr/>
            </p:nvSpPr>
            <p:spPr>
              <a:xfrm>
                <a:off x="282631" y="2112647"/>
                <a:ext cx="8699270" cy="668068"/>
              </a:xfrm>
              <a:prstGeom prst="rect">
                <a:avLst/>
              </a:prstGeom>
              <a:noFill/>
            </p:spPr>
            <p:txBody>
              <a:bodyPr wrap="square" rtlCol="0">
                <a:spAutoFit/>
              </a:bodyPr>
              <a:lstStyle/>
              <a:p>
                <a:pPr algn="ctr"/>
                <a:r>
                  <a:rPr lang="en-US" sz="2500" b="1" i="0" dirty="0" smtClean="0">
                    <a:solidFill>
                      <a:srgbClr val="00B050"/>
                    </a:solidFill>
                  </a:rPr>
                  <a:t>Utility:</a:t>
                </a:r>
                <a:r>
                  <a:rPr lang="en-US" sz="2500" dirty="0" smtClean="0"/>
                  <a:t> </a:t>
                </a:r>
                <a:r>
                  <a:rPr lang="en-US" sz="2500" i="0" dirty="0" smtClean="0"/>
                  <a:t>If G is </a:t>
                </a:r>
                <a14:m>
                  <m:oMath xmlns:m="http://schemas.openxmlformats.org/officeDocument/2006/math">
                    <m:r>
                      <m:rPr>
                        <m:sty m:val="p"/>
                      </m:rPr>
                      <a:rPr lang="en-US" sz="2500" i="0">
                        <a:latin typeface="Cambria Math"/>
                      </a:rPr>
                      <m:t>d</m:t>
                    </m:r>
                  </m:oMath>
                </a14:m>
                <a:r>
                  <a:rPr lang="en-US" sz="2500" i="0" dirty="0"/>
                  <a:t>-bounded, </a:t>
                </a:r>
                <a:r>
                  <a:rPr lang="en-US" sz="2500" i="0" dirty="0" smtClean="0"/>
                  <a:t>expected noise magnitude is </a:t>
                </a:r>
                <a14:m>
                  <m:oMath xmlns:m="http://schemas.openxmlformats.org/officeDocument/2006/math">
                    <m:r>
                      <a:rPr lang="en-US" sz="2500" smtClean="0">
                        <a:solidFill>
                          <a:srgbClr val="3333CC"/>
                        </a:solidFill>
                        <a:latin typeface="Cambria Math"/>
                      </a:rPr>
                      <m:t>𝑂</m:t>
                    </m:r>
                    <m:d>
                      <m:dPr>
                        <m:ctrlPr>
                          <a:rPr lang="en-US" sz="2500" b="0" i="1" smtClean="0">
                            <a:solidFill>
                              <a:srgbClr val="3333CC"/>
                            </a:solidFill>
                            <a:latin typeface="Cambria Math" panose="02040503050406030204" pitchFamily="18" charset="0"/>
                          </a:rPr>
                        </m:ctrlPr>
                      </m:dPr>
                      <m:e>
                        <m:f>
                          <m:fPr>
                            <m:ctrlPr>
                              <a:rPr lang="en-US" sz="2500" b="0" i="1" smtClean="0">
                                <a:solidFill>
                                  <a:srgbClr val="3333CC"/>
                                </a:solidFill>
                                <a:latin typeface="Cambria Math" panose="02040503050406030204" pitchFamily="18" charset="0"/>
                              </a:rPr>
                            </m:ctrlPr>
                          </m:fPr>
                          <m:num>
                            <m:sSub>
                              <m:sSubPr>
                                <m:ctrlPr>
                                  <a:rPr lang="en-US" sz="2500" i="1">
                                    <a:solidFill>
                                      <a:srgbClr val="3333CC"/>
                                    </a:solidFill>
                                    <a:latin typeface="Cambria Math" panose="02040503050406030204" pitchFamily="18" charset="0"/>
                                  </a:rPr>
                                </m:ctrlPr>
                              </m:sSubPr>
                              <m:e>
                                <m:r>
                                  <a:rPr lang="en-US" sz="2500">
                                    <a:solidFill>
                                      <a:srgbClr val="3333CC"/>
                                    </a:solidFill>
                                    <a:latin typeface="Cambria Math"/>
                                  </a:rPr>
                                  <m:t> </m:t>
                                </m:r>
                                <m:r>
                                  <a:rPr lang="en-US" sz="2500">
                                    <a:solidFill>
                                      <a:srgbClr val="3333CC"/>
                                    </a:solidFill>
                                    <a:latin typeface="Cambria Math"/>
                                  </a:rPr>
                                  <m:t>𝜕</m:t>
                                </m:r>
                              </m:e>
                              <m:sub>
                                <m:r>
                                  <a:rPr lang="en-US" sz="2500">
                                    <a:solidFill>
                                      <a:srgbClr val="3333CC"/>
                                    </a:solidFill>
                                    <a:latin typeface="Cambria Math"/>
                                  </a:rPr>
                                  <m:t>3</m:t>
                                </m:r>
                                <m:r>
                                  <a:rPr lang="en-US" sz="2500">
                                    <a:solidFill>
                                      <a:srgbClr val="3333CC"/>
                                    </a:solidFill>
                                    <a:latin typeface="Cambria Math"/>
                                  </a:rPr>
                                  <m:t>𝑑</m:t>
                                </m:r>
                              </m:sub>
                            </m:sSub>
                            <m:r>
                              <a:rPr lang="en-US" sz="2500">
                                <a:solidFill>
                                  <a:srgbClr val="3333CC"/>
                                </a:solidFill>
                                <a:latin typeface="Cambria Math"/>
                              </a:rPr>
                              <m:t>𝑓</m:t>
                            </m:r>
                          </m:num>
                          <m:den>
                            <m:sSup>
                              <m:sSupPr>
                                <m:ctrlPr>
                                  <a:rPr lang="en-US" sz="2500" i="1">
                                    <a:solidFill>
                                      <a:srgbClr val="3333CC"/>
                                    </a:solidFill>
                                    <a:latin typeface="Cambria Math" panose="02040503050406030204" pitchFamily="18" charset="0"/>
                                  </a:rPr>
                                </m:ctrlPr>
                              </m:sSupPr>
                              <m:e>
                                <m:r>
                                  <a:rPr lang="en-US" sz="2500">
                                    <a:solidFill>
                                      <a:srgbClr val="3333CC"/>
                                    </a:solidFill>
                                    <a:latin typeface="Cambria Math"/>
                                  </a:rPr>
                                  <m:t>𝜖</m:t>
                                </m:r>
                              </m:e>
                              <m:sup>
                                <m:r>
                                  <a:rPr lang="en-US" sz="2500">
                                    <a:solidFill>
                                      <a:srgbClr val="3333CC"/>
                                    </a:solidFill>
                                    <a:latin typeface="Cambria Math"/>
                                  </a:rPr>
                                  <m:t>2</m:t>
                                </m:r>
                              </m:sup>
                            </m:sSup>
                          </m:den>
                        </m:f>
                      </m:e>
                    </m:d>
                  </m:oMath>
                </a14:m>
                <a:r>
                  <a:rPr lang="en-US" sz="2500" dirty="0" smtClean="0"/>
                  <a:t>.</a:t>
                </a:r>
                <a:endParaRPr lang="en-US" sz="2500" dirty="0"/>
              </a:p>
            </p:txBody>
          </p:sp>
        </mc:Choice>
        <mc:Fallback xmlns="">
          <p:sp>
            <p:nvSpPr>
              <p:cNvPr id="20" name="TextBox 19"/>
              <p:cNvSpPr txBox="1">
                <a:spLocks noRot="1" noChangeAspect="1" noMove="1" noResize="1" noEditPoints="1" noAdjustHandles="1" noChangeArrowheads="1" noChangeShapeType="1" noTextEdit="1"/>
              </p:cNvSpPr>
              <p:nvPr/>
            </p:nvSpPr>
            <p:spPr>
              <a:xfrm>
                <a:off x="282631" y="2112647"/>
                <a:ext cx="8699270" cy="668068"/>
              </a:xfrm>
              <a:prstGeom prst="rect">
                <a:avLst/>
              </a:prstGeom>
              <a:blipFill rotWithShape="1">
                <a:blip r:embed="rId8"/>
                <a:stretch>
                  <a:fillRect l="-561" r="-561" b="-6422"/>
                </a:stretch>
              </a:blipFill>
            </p:spPr>
            <p:txBody>
              <a:bodyPr/>
              <a:lstStyle/>
              <a:p>
                <a:r>
                  <a:rPr lang="en-US">
                    <a:noFill/>
                  </a:rPr>
                  <a:t> </a:t>
                </a:r>
              </a:p>
            </p:txBody>
          </p:sp>
        </mc:Fallback>
      </mc:AlternateContent>
      <p:grpSp>
        <p:nvGrpSpPr>
          <p:cNvPr id="12" name="Group 11"/>
          <p:cNvGrpSpPr/>
          <p:nvPr/>
        </p:nvGrpSpPr>
        <p:grpSpPr>
          <a:xfrm>
            <a:off x="3180495" y="4993299"/>
            <a:ext cx="551744" cy="662093"/>
            <a:chOff x="4487540" y="5417898"/>
            <a:chExt cx="551744" cy="662093"/>
          </a:xfrm>
        </p:grpSpPr>
        <p:sp>
          <p:nvSpPr>
            <p:cNvPr id="13" name="Rectangle 12"/>
            <p:cNvSpPr>
              <a:spLocks/>
            </p:cNvSpPr>
            <p:nvPr/>
          </p:nvSpPr>
          <p:spPr bwMode="auto">
            <a:xfrm>
              <a:off x="4529770" y="5495129"/>
              <a:ext cx="467285" cy="507631"/>
            </a:xfrm>
            <a:prstGeom prst="rect">
              <a:avLst/>
            </a:prstGeom>
            <a:noFill/>
            <a:ln w="25400" cap="flat">
              <a:solidFill>
                <a:schemeClr val="tx1"/>
              </a:solidFill>
              <a:prstDash val="solid"/>
              <a:miter lim="800000"/>
              <a:headEnd type="none" w="med" len="med"/>
              <a:tailEnd type="none" w="med" len="med"/>
            </a:ln>
            <a:effectLst>
              <a:outerShdw blurRad="38100" dist="38099" dir="2700000" algn="ctr" rotWithShape="0">
                <a:schemeClr val="bg2">
                  <a:alpha val="75000"/>
                </a:schemeClr>
              </a:outerShdw>
            </a:effectLst>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14" name="Rectangle 13"/>
            <p:cNvSpPr>
              <a:spLocks/>
            </p:cNvSpPr>
            <p:nvPr/>
          </p:nvSpPr>
          <p:spPr bwMode="auto">
            <a:xfrm>
              <a:off x="4487540" y="5417898"/>
              <a:ext cx="551744" cy="6620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38100" tIns="38100" rIns="38100" bIns="38100" anchor="ctr"/>
            <a:lstStyle/>
            <a:p>
              <a:pPr algn="ctr"/>
              <a:r>
                <a:rPr lang="en-US" sz="2400" b="1" i="0" dirty="0" smtClean="0">
                  <a:solidFill>
                    <a:schemeClr val="tx1"/>
                  </a:solidFill>
                  <a:ea typeface="Gill Sans" charset="0"/>
                  <a:cs typeface="Gill Sans" charset="0"/>
                </a:rPr>
                <a:t>T</a:t>
              </a:r>
              <a:endParaRPr lang="en-US" sz="2400" b="1" i="0" dirty="0">
                <a:solidFill>
                  <a:schemeClr val="tx1"/>
                </a:solidFill>
                <a:ea typeface="Gill Sans" charset="0"/>
                <a:cs typeface="Gill Sans" charset="0"/>
              </a:endParaRPr>
            </a:p>
          </p:txBody>
        </p:sp>
      </p:grpSp>
      <p:sp>
        <p:nvSpPr>
          <p:cNvPr id="15" name="Line 37"/>
          <p:cNvSpPr>
            <a:spLocks noChangeShapeType="1"/>
          </p:cNvSpPr>
          <p:nvPr/>
        </p:nvSpPr>
        <p:spPr bwMode="auto">
          <a:xfrm rot="10800000">
            <a:off x="5126441" y="5913317"/>
            <a:ext cx="3100037" cy="0"/>
          </a:xfrm>
          <a:prstGeom prst="line">
            <a:avLst/>
          </a:prstGeom>
          <a:noFill/>
          <a:ln w="31750" cap="flat">
            <a:solidFill>
              <a:schemeClr val="tx1"/>
            </a:solidFill>
            <a:prstDash val="solid"/>
            <a:miter lim="800000"/>
            <a:headEnd type="stealth"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16" name="Line 38"/>
          <p:cNvSpPr>
            <a:spLocks noChangeShapeType="1"/>
          </p:cNvSpPr>
          <p:nvPr/>
        </p:nvSpPr>
        <p:spPr bwMode="auto">
          <a:xfrm>
            <a:off x="5126442" y="5396823"/>
            <a:ext cx="3068938" cy="0"/>
          </a:xfrm>
          <a:prstGeom prst="line">
            <a:avLst/>
          </a:prstGeom>
          <a:noFill/>
          <a:ln w="31750" cap="flat">
            <a:solidFill>
              <a:schemeClr val="tx1"/>
            </a:solidFill>
            <a:prstDash val="solid"/>
            <a:miter lim="800000"/>
            <a:headEnd type="stealth"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18" name="Rectangle 17"/>
          <p:cNvSpPr>
            <a:spLocks/>
          </p:cNvSpPr>
          <p:nvPr/>
        </p:nvSpPr>
        <p:spPr bwMode="auto">
          <a:xfrm>
            <a:off x="6310299" y="5010602"/>
            <a:ext cx="858269" cy="3187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38100" tIns="38100" rIns="38100" bIns="38100" anchor="ctr"/>
          <a:lstStyle/>
          <a:p>
            <a:pPr algn="ctr"/>
            <a:r>
              <a:rPr lang="en-US" sz="1900" dirty="0" smtClean="0">
                <a:solidFill>
                  <a:srgbClr val="3333CC"/>
                </a:solidFill>
                <a:ea typeface="Gill Sans" charset="0"/>
                <a:cs typeface="Gill Sans" charset="0"/>
              </a:rPr>
              <a:t>query </a:t>
            </a:r>
            <a:r>
              <a:rPr lang="en-US" sz="1900" b="1" dirty="0" smtClean="0">
                <a:solidFill>
                  <a:srgbClr val="3333CC"/>
                </a:solidFill>
                <a:ea typeface="Gill Sans" charset="0"/>
                <a:cs typeface="Gill Sans" charset="0"/>
              </a:rPr>
              <a:t>f</a:t>
            </a:r>
            <a:endParaRPr lang="en-US" sz="1900" b="1" dirty="0">
              <a:solidFill>
                <a:srgbClr val="3333CC"/>
              </a:solidFill>
              <a:ea typeface="Gill Sans" charset="0"/>
              <a:cs typeface="Gill Sans" charset="0"/>
            </a:endParaRPr>
          </a:p>
        </p:txBody>
      </p:sp>
      <mc:AlternateContent xmlns:mc="http://schemas.openxmlformats.org/markup-compatibility/2006" xmlns:a14="http://schemas.microsoft.com/office/drawing/2010/main">
        <mc:Choice Requires="a14">
          <p:sp>
            <p:nvSpPr>
              <p:cNvPr id="21" name="Rectangle 20"/>
              <p:cNvSpPr>
                <a:spLocks/>
              </p:cNvSpPr>
              <p:nvPr/>
            </p:nvSpPr>
            <p:spPr bwMode="auto">
              <a:xfrm>
                <a:off x="5003677" y="5506832"/>
                <a:ext cx="3471513" cy="353721"/>
              </a:xfrm>
              <a:prstGeom prst="rect">
                <a:avLst/>
              </a:prstGeom>
              <a:noFill/>
              <a:ln>
                <a:noFill/>
              </a:ln>
              <a:extLst>
                <a:ext uri="{909E8E84-426E-40DD-AFC4-6F175D3DCCD1}">
                  <a14:hiddenFill>
                    <a:solidFill>
                      <a:srgbClr val="FFFFFF"/>
                    </a:solidFill>
                  </a14:hiddenFill>
                </a:ext>
                <a:ext uri="{91240B29-F687-4F45-9708-019B960494DF}">
                  <a14:hiddenLine w="12700" cap="flat">
                    <a:solidFill>
                      <a:schemeClr val="tx1"/>
                    </a:solidFill>
                    <a:miter lim="800000"/>
                    <a:headEnd type="none" w="med" len="med"/>
                    <a:tailEnd type="none" w="med" len="med"/>
                  </a14:hiddenLine>
                </a:ext>
              </a:extLst>
            </p:spPr>
            <p:txBody>
              <a:bodyPr lIns="38100" tIns="38100" rIns="38100" bIns="38100" anchor="ctr"/>
              <a:lstStyle/>
              <a:p>
                <a:pPr algn="ctr"/>
                <a14:m>
                  <m:oMath xmlns:m="http://schemas.openxmlformats.org/officeDocument/2006/math">
                    <m:r>
                      <a:rPr lang="en-US" sz="1900" b="1" i="1" dirty="0" smtClean="0">
                        <a:solidFill>
                          <a:srgbClr val="3333CC"/>
                        </a:solidFill>
                        <a:latin typeface="Cambria Math"/>
                        <a:ea typeface="Gill Sans" charset="0"/>
                        <a:cs typeface="Gill Sans" charset="0"/>
                      </a:rPr>
                      <m:t>𝒇</m:t>
                    </m:r>
                    <m:r>
                      <a:rPr lang="en-US" sz="1900" b="1" i="1" dirty="0" smtClean="0">
                        <a:solidFill>
                          <a:schemeClr val="tx1"/>
                        </a:solidFill>
                        <a:latin typeface="Cambria Math"/>
                        <a:ea typeface="Gill Sans" charset="0"/>
                        <a:cs typeface="Gill Sans" charset="0"/>
                      </a:rPr>
                      <m:t>(</m:t>
                    </m:r>
                    <m:r>
                      <a:rPr lang="en-US" sz="1900" b="1" i="1" dirty="0" smtClean="0">
                        <a:solidFill>
                          <a:schemeClr val="tx1"/>
                        </a:solidFill>
                        <a:latin typeface="Cambria Math"/>
                        <a:ea typeface="Gill Sans" charset="0"/>
                        <a:cs typeface="Gill Sans" charset="0"/>
                      </a:rPr>
                      <m:t>𝑻</m:t>
                    </m:r>
                    <m:d>
                      <m:dPr>
                        <m:ctrlPr>
                          <a:rPr lang="en-US" sz="1900" b="1" i="1" dirty="0" smtClean="0">
                            <a:solidFill>
                              <a:schemeClr val="tx1"/>
                            </a:solidFill>
                            <a:latin typeface="Cambria Math" panose="02040503050406030204" pitchFamily="18" charset="0"/>
                            <a:ea typeface="Gill Sans" charset="0"/>
                            <a:cs typeface="Gill Sans" charset="0"/>
                          </a:rPr>
                        </m:ctrlPr>
                      </m:dPr>
                      <m:e>
                        <m:r>
                          <a:rPr lang="en-US" sz="1900" b="1" i="1" dirty="0" smtClean="0">
                            <a:solidFill>
                              <a:schemeClr val="tx1"/>
                            </a:solidFill>
                            <a:latin typeface="Cambria Math"/>
                            <a:ea typeface="Gill Sans" charset="0"/>
                            <a:cs typeface="Gill Sans" charset="0"/>
                          </a:rPr>
                          <m:t>𝑮</m:t>
                        </m:r>
                      </m:e>
                    </m:d>
                    <m:r>
                      <a:rPr lang="en-US" sz="1900" b="1" i="1" dirty="0" smtClean="0">
                        <a:solidFill>
                          <a:schemeClr val="tx1"/>
                        </a:solidFill>
                        <a:latin typeface="Cambria Math"/>
                        <a:ea typeface="Gill Sans" charset="0"/>
                        <a:cs typeface="Gill Sans" charset="0"/>
                      </a:rPr>
                      <m:t>)</m:t>
                    </m:r>
                  </m:oMath>
                </a14:m>
                <a:r>
                  <a:rPr lang="en-US" sz="1900" b="1" i="0" dirty="0" smtClean="0">
                    <a:solidFill>
                      <a:schemeClr val="tx1"/>
                    </a:solidFill>
                    <a:ea typeface="Gill Sans" charset="0"/>
                    <a:cs typeface="Gill Sans" charset="0"/>
                  </a:rPr>
                  <a:t>+ noise</a:t>
                </a:r>
                <a14:m>
                  <m:oMath xmlns:m="http://schemas.openxmlformats.org/officeDocument/2006/math">
                    <m:r>
                      <a:rPr lang="en-US" sz="1800" b="1" i="0" dirty="0" smtClean="0">
                        <a:solidFill>
                          <a:srgbClr val="FF0000"/>
                        </a:solidFill>
                        <a:latin typeface="Cambria Math"/>
                        <a:ea typeface="Gill Sans" charset="0"/>
                        <a:cs typeface="Gill Sans" charset="0"/>
                      </a:rPr>
                      <m:t>(</m:t>
                    </m:r>
                    <m:sSub>
                      <m:sSubPr>
                        <m:ctrlPr>
                          <a:rPr lang="en-US" sz="1800" b="1" i="1" dirty="0" smtClean="0">
                            <a:solidFill>
                              <a:srgbClr val="FF0000"/>
                            </a:solidFill>
                            <a:latin typeface="Cambria Math" panose="02040503050406030204" pitchFamily="18" charset="0"/>
                            <a:ea typeface="Gill Sans" charset="0"/>
                            <a:cs typeface="Gill Sans" charset="0"/>
                          </a:rPr>
                        </m:ctrlPr>
                      </m:sSubPr>
                      <m:e>
                        <m:r>
                          <a:rPr lang="en-US" sz="1800" b="1" i="1" dirty="0" smtClean="0">
                            <a:solidFill>
                              <a:srgbClr val="FF0000"/>
                            </a:solidFill>
                            <a:latin typeface="Cambria Math"/>
                            <a:ea typeface="Gill Sans" charset="0"/>
                            <a:cs typeface="Gill Sans" charset="0"/>
                          </a:rPr>
                          <m:t>𝑺</m:t>
                        </m:r>
                      </m:e>
                      <m:sub>
                        <m:r>
                          <a:rPr lang="en-US" sz="1800" b="1" i="1" dirty="0" smtClean="0">
                            <a:solidFill>
                              <a:srgbClr val="FF0000"/>
                            </a:solidFill>
                            <a:latin typeface="Cambria Math"/>
                            <a:ea typeface="Gill Sans" charset="0"/>
                            <a:cs typeface="Gill Sans" charset="0"/>
                          </a:rPr>
                          <m:t>𝑻</m:t>
                        </m:r>
                      </m:sub>
                    </m:sSub>
                    <m:d>
                      <m:dPr>
                        <m:ctrlPr>
                          <a:rPr lang="en-US" sz="1800" b="1" i="1" dirty="0" smtClean="0">
                            <a:solidFill>
                              <a:srgbClr val="FF0000"/>
                            </a:solidFill>
                            <a:latin typeface="Cambria Math" panose="02040503050406030204" pitchFamily="18" charset="0"/>
                            <a:ea typeface="Gill Sans" charset="0"/>
                            <a:cs typeface="Gill Sans" charset="0"/>
                          </a:rPr>
                        </m:ctrlPr>
                      </m:dPr>
                      <m:e>
                        <m:r>
                          <a:rPr lang="en-US" sz="1800" b="1" i="1" dirty="0" smtClean="0">
                            <a:solidFill>
                              <a:srgbClr val="FF0000"/>
                            </a:solidFill>
                            <a:latin typeface="Cambria Math"/>
                            <a:ea typeface="Gill Sans" charset="0"/>
                            <a:cs typeface="Gill Sans" charset="0"/>
                          </a:rPr>
                          <m:t>𝑮</m:t>
                        </m:r>
                      </m:e>
                    </m:d>
                    <m:r>
                      <a:rPr lang="en-US" sz="1800" b="1" i="1" dirty="0" smtClean="0">
                        <a:solidFill>
                          <a:srgbClr val="FF0000"/>
                        </a:solidFill>
                        <a:latin typeface="Cambria Math"/>
                        <a:ea typeface="Gill Sans" charset="0"/>
                        <a:cs typeface="Gill Sans" charset="0"/>
                      </a:rPr>
                      <m:t>⋅</m:t>
                    </m:r>
                    <m:sSub>
                      <m:sSubPr>
                        <m:ctrlPr>
                          <a:rPr lang="en-US" sz="1800" b="1" i="1">
                            <a:solidFill>
                              <a:srgbClr val="3333CC"/>
                            </a:solidFill>
                            <a:latin typeface="Cambria Math" panose="02040503050406030204" pitchFamily="18" charset="0"/>
                          </a:rPr>
                        </m:ctrlPr>
                      </m:sSubPr>
                      <m:e>
                        <m:r>
                          <a:rPr lang="en-US" sz="1800" b="1">
                            <a:solidFill>
                              <a:srgbClr val="3333CC"/>
                            </a:solidFill>
                            <a:latin typeface="Cambria Math"/>
                          </a:rPr>
                          <m:t>𝝏</m:t>
                        </m:r>
                      </m:e>
                      <m:sub>
                        <m:r>
                          <a:rPr lang="en-US" sz="1800" b="1">
                            <a:solidFill>
                              <a:srgbClr val="3333CC"/>
                            </a:solidFill>
                            <a:latin typeface="Cambria Math"/>
                          </a:rPr>
                          <m:t>𝒅</m:t>
                        </m:r>
                      </m:sub>
                    </m:sSub>
                    <m:r>
                      <a:rPr lang="en-US" sz="1800" b="1" i="1" dirty="0" smtClean="0">
                        <a:solidFill>
                          <a:srgbClr val="3333CC"/>
                        </a:solidFill>
                        <a:latin typeface="Cambria Math"/>
                        <a:ea typeface="Gill Sans" charset="0"/>
                        <a:cs typeface="Gill Sans" charset="0"/>
                      </a:rPr>
                      <m:t>𝒇</m:t>
                    </m:r>
                    <m:r>
                      <a:rPr lang="en-US" sz="1800" b="1" i="1" dirty="0" smtClean="0">
                        <a:solidFill>
                          <a:srgbClr val="FF0000"/>
                        </a:solidFill>
                        <a:latin typeface="Cambria Math"/>
                        <a:ea typeface="Gill Sans" charset="0"/>
                        <a:cs typeface="Gill Sans" charset="0"/>
                      </a:rPr>
                      <m:t>)</m:t>
                    </m:r>
                  </m:oMath>
                </a14:m>
                <a:endParaRPr lang="en-US" sz="1900" b="1" i="0" dirty="0">
                  <a:solidFill>
                    <a:schemeClr val="tx1"/>
                  </a:solidFill>
                  <a:ea typeface="Gill Sans" charset="0"/>
                  <a:cs typeface="Gill Sans" charset="0"/>
                </a:endParaRPr>
              </a:p>
            </p:txBody>
          </p:sp>
        </mc:Choice>
        <mc:Fallback xmlns="">
          <p:sp>
            <p:nvSpPr>
              <p:cNvPr id="21" name="Rectangle 20"/>
              <p:cNvSpPr>
                <a:spLocks noRot="1" noChangeAspect="1" noMove="1" noResize="1" noEditPoints="1" noAdjustHandles="1" noChangeArrowheads="1" noChangeShapeType="1" noTextEdit="1"/>
              </p:cNvSpPr>
              <p:nvPr/>
            </p:nvSpPr>
            <p:spPr bwMode="auto">
              <a:xfrm>
                <a:off x="5003677" y="5506832"/>
                <a:ext cx="3471513" cy="353721"/>
              </a:xfrm>
              <a:prstGeom prst="rect">
                <a:avLst/>
              </a:prstGeom>
              <a:blipFill rotWithShape="1">
                <a:blip r:embed="rId9"/>
                <a:stretch>
                  <a:fillRect t="-12069" b="-34483"/>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a:lstStyle/>
              <a:p>
                <a:r>
                  <a:rPr lang="en-US">
                    <a:noFill/>
                  </a:rPr>
                  <a:t> </a:t>
                </a:r>
              </a:p>
            </p:txBody>
          </p:sp>
        </mc:Fallback>
      </mc:AlternateContent>
      <p:sp>
        <p:nvSpPr>
          <p:cNvPr id="22" name="Line 37"/>
          <p:cNvSpPr>
            <a:spLocks noChangeShapeType="1"/>
          </p:cNvSpPr>
          <p:nvPr/>
        </p:nvSpPr>
        <p:spPr bwMode="auto">
          <a:xfrm rot="10800000">
            <a:off x="2882840" y="5710727"/>
            <a:ext cx="304580" cy="220019"/>
          </a:xfrm>
          <a:prstGeom prst="line">
            <a:avLst/>
          </a:prstGeom>
          <a:noFill/>
          <a:ln w="31750" cap="flat">
            <a:solidFill>
              <a:srgbClr val="FF0000"/>
            </a:solidFill>
            <a:prstDash val="solid"/>
            <a:miter lim="800000"/>
            <a:headEnd type="stealth"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pic>
        <p:nvPicPr>
          <p:cNvPr id="23" name="Picture 2" descr="http://community.expressor-software.com/blogs/mtarallo/attachments/378d1323563542-extracting-data-facebook-social-graph-expressor-tutorial-1210jk-matrix-relationships.jp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604510" y="5237197"/>
            <a:ext cx="1271432" cy="889047"/>
          </a:xfrm>
          <a:prstGeom prst="rect">
            <a:avLst/>
          </a:prstGeom>
          <a:noFill/>
          <a:extLst>
            <a:ext uri="{909E8E84-426E-40DD-AFC4-6F175D3DCCD1}">
              <a14:hiddenFill xmlns:a14="http://schemas.microsoft.com/office/drawing/2010/main">
                <a:solidFill>
                  <a:srgbClr val="FFFFFF"/>
                </a:solidFill>
              </a14:hiddenFill>
            </a:ext>
          </a:extLst>
        </p:spPr>
      </p:pic>
      <p:sp>
        <p:nvSpPr>
          <p:cNvPr id="24" name="Rectangle 23"/>
          <p:cNvSpPr>
            <a:spLocks/>
          </p:cNvSpPr>
          <p:nvPr/>
        </p:nvSpPr>
        <p:spPr bwMode="auto">
          <a:xfrm>
            <a:off x="2855545" y="4911795"/>
            <a:ext cx="2224584" cy="1373678"/>
          </a:xfrm>
          <a:prstGeom prst="rect">
            <a:avLst/>
          </a:prstGeom>
          <a:noFill/>
          <a:ln w="25400" cap="flat">
            <a:solidFill>
              <a:schemeClr val="tx1"/>
            </a:solidFill>
            <a:prstDash val="solid"/>
            <a:miter lim="800000"/>
            <a:headEnd type="none" w="med" len="med"/>
            <a:tailEnd type="none" w="med" len="med"/>
          </a:ln>
          <a:effectLst>
            <a:outerShdw blurRad="38100" dist="38099" dir="2700000" algn="ctr" rotWithShape="0">
              <a:schemeClr val="bg2">
                <a:alpha val="75000"/>
              </a:schemeClr>
            </a:outerShdw>
          </a:effectLst>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5" name="Line 37"/>
          <p:cNvSpPr>
            <a:spLocks noChangeShapeType="1"/>
          </p:cNvSpPr>
          <p:nvPr/>
        </p:nvSpPr>
        <p:spPr bwMode="auto">
          <a:xfrm rot="10800000">
            <a:off x="3695674" y="5342372"/>
            <a:ext cx="362948" cy="1"/>
          </a:xfrm>
          <a:prstGeom prst="line">
            <a:avLst/>
          </a:prstGeom>
          <a:noFill/>
          <a:ln w="31750" cap="flat">
            <a:solidFill>
              <a:schemeClr val="tx1"/>
            </a:solidFill>
            <a:prstDash val="solid"/>
            <a:miter lim="800000"/>
            <a:headEnd type="stealth"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6" name="Rectangle 25"/>
          <p:cNvSpPr>
            <a:spLocks/>
          </p:cNvSpPr>
          <p:nvPr/>
        </p:nvSpPr>
        <p:spPr bwMode="auto">
          <a:xfrm>
            <a:off x="4001647" y="4968275"/>
            <a:ext cx="795212" cy="6620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38100" tIns="38100" rIns="38100" bIns="38100" anchor="ctr"/>
          <a:lstStyle/>
          <a:p>
            <a:pPr algn="ctr"/>
            <a:r>
              <a:rPr lang="en-US" sz="2400" b="1" i="0" dirty="0" smtClean="0">
                <a:solidFill>
                  <a:schemeClr val="tx1"/>
                </a:solidFill>
                <a:ea typeface="Gill Sans" charset="0"/>
                <a:cs typeface="Gill Sans" charset="0"/>
              </a:rPr>
              <a:t>T(G)</a:t>
            </a:r>
            <a:endParaRPr lang="en-US" sz="2400" b="1" i="0" dirty="0">
              <a:solidFill>
                <a:schemeClr val="tx1"/>
              </a:solidFill>
              <a:ea typeface="Gill Sans" charset="0"/>
              <a:cs typeface="Gill Sans" charset="0"/>
            </a:endParaRPr>
          </a:p>
        </p:txBody>
      </p:sp>
      <p:sp>
        <p:nvSpPr>
          <p:cNvPr id="27" name="Rectangle 26"/>
          <p:cNvSpPr>
            <a:spLocks/>
          </p:cNvSpPr>
          <p:nvPr/>
        </p:nvSpPr>
        <p:spPr bwMode="auto">
          <a:xfrm>
            <a:off x="660159" y="4670291"/>
            <a:ext cx="795212" cy="6620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38100" tIns="38100" rIns="38100" bIns="38100" anchor="ctr"/>
          <a:lstStyle/>
          <a:p>
            <a:pPr algn="ctr"/>
            <a:r>
              <a:rPr lang="en-US" sz="2400" b="1" i="0" dirty="0" smtClean="0">
                <a:solidFill>
                  <a:schemeClr val="tx1"/>
                </a:solidFill>
                <a:ea typeface="Gill Sans" charset="0"/>
                <a:cs typeface="Gill Sans" charset="0"/>
              </a:rPr>
              <a:t>G</a:t>
            </a:r>
            <a:endParaRPr lang="en-US" sz="2400" b="1" i="0" dirty="0">
              <a:solidFill>
                <a:schemeClr val="tx1"/>
              </a:solidFill>
              <a:ea typeface="Gill Sans" charset="0"/>
              <a:cs typeface="Gill Sans" charset="0"/>
            </a:endParaRPr>
          </a:p>
        </p:txBody>
      </p:sp>
      <p:grpSp>
        <p:nvGrpSpPr>
          <p:cNvPr id="28" name="Group 27"/>
          <p:cNvGrpSpPr/>
          <p:nvPr/>
        </p:nvGrpSpPr>
        <p:grpSpPr>
          <a:xfrm>
            <a:off x="3182767" y="5623379"/>
            <a:ext cx="551744" cy="662093"/>
            <a:chOff x="3234196" y="5488410"/>
            <a:chExt cx="551744" cy="662093"/>
          </a:xfrm>
        </p:grpSpPr>
        <p:sp>
          <p:nvSpPr>
            <p:cNvPr id="29" name="Rectangle 28"/>
            <p:cNvSpPr>
              <a:spLocks/>
            </p:cNvSpPr>
            <p:nvPr/>
          </p:nvSpPr>
          <p:spPr bwMode="auto">
            <a:xfrm>
              <a:off x="3276426" y="5565641"/>
              <a:ext cx="467285" cy="507631"/>
            </a:xfrm>
            <a:prstGeom prst="rect">
              <a:avLst/>
            </a:prstGeom>
            <a:noFill/>
            <a:ln w="25400" cap="flat">
              <a:solidFill>
                <a:srgbClr val="FF0000"/>
              </a:solidFill>
              <a:prstDash val="solid"/>
              <a:miter lim="800000"/>
              <a:headEnd type="none" w="med" len="med"/>
              <a:tailEnd type="none" w="med" len="med"/>
            </a:ln>
            <a:effectLst>
              <a:outerShdw blurRad="38100" dist="38099" dir="2700000" algn="ctr" rotWithShape="0">
                <a:schemeClr val="bg2">
                  <a:alpha val="75000"/>
                </a:schemeClr>
              </a:outerShdw>
            </a:effectLst>
            <a:extLst>
              <a:ext uri="{909E8E84-426E-40DD-AFC4-6F175D3DCCD1}">
                <a14:hiddenFill xmlns:a14="http://schemas.microsoft.com/office/drawing/2010/main">
                  <a:solidFill>
                    <a:srgbClr val="FFFFFF"/>
                  </a:solidFill>
                </a14:hiddenFill>
              </a:ext>
            </a:extLst>
          </p:spPr>
          <p:txBody>
            <a:bodyPr lIns="0" tIns="0" rIns="0" bIns="0"/>
            <a:lstStyle/>
            <a:p>
              <a:endParaRPr lang="en-US">
                <a:solidFill>
                  <a:srgbClr val="FF0000"/>
                </a:solidFill>
              </a:endParaRPr>
            </a:p>
          </p:txBody>
        </p:sp>
        <p:sp>
          <p:nvSpPr>
            <p:cNvPr id="30" name="Rectangle 29"/>
            <p:cNvSpPr>
              <a:spLocks/>
            </p:cNvSpPr>
            <p:nvPr/>
          </p:nvSpPr>
          <p:spPr bwMode="auto">
            <a:xfrm>
              <a:off x="3234196" y="5488410"/>
              <a:ext cx="551744" cy="662093"/>
            </a:xfrm>
            <a:prstGeom prst="rect">
              <a:avLst/>
            </a:prstGeom>
            <a:noFill/>
            <a:ln w="12700" cap="flat">
              <a:noFill/>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38100" tIns="38100" rIns="38100" bIns="38100" anchor="ctr"/>
            <a:lstStyle/>
            <a:p>
              <a:pPr algn="ctr"/>
              <a:r>
                <a:rPr lang="en-US" sz="2400" b="1" i="0" dirty="0" smtClean="0">
                  <a:solidFill>
                    <a:srgbClr val="FF0000"/>
                  </a:solidFill>
                  <a:ea typeface="Gill Sans" charset="0"/>
                  <a:cs typeface="Gill Sans" charset="0"/>
                </a:rPr>
                <a:t>S</a:t>
              </a:r>
              <a:endParaRPr lang="en-US" sz="2400" b="1" i="0" dirty="0">
                <a:solidFill>
                  <a:srgbClr val="FF0000"/>
                </a:solidFill>
                <a:ea typeface="Gill Sans" charset="0"/>
                <a:cs typeface="Gill Sans" charset="0"/>
              </a:endParaRPr>
            </a:p>
          </p:txBody>
        </p:sp>
      </p:grpSp>
      <p:sp>
        <p:nvSpPr>
          <p:cNvPr id="32" name="Line 37"/>
          <p:cNvSpPr>
            <a:spLocks noChangeShapeType="1"/>
          </p:cNvSpPr>
          <p:nvPr/>
        </p:nvSpPr>
        <p:spPr bwMode="auto">
          <a:xfrm rot="10800000">
            <a:off x="3697946" y="5972452"/>
            <a:ext cx="362948" cy="1"/>
          </a:xfrm>
          <a:prstGeom prst="line">
            <a:avLst/>
          </a:prstGeom>
          <a:noFill/>
          <a:ln w="31750" cap="flat">
            <a:solidFill>
              <a:srgbClr val="FF0000"/>
            </a:solidFill>
            <a:prstDash val="solid"/>
            <a:miter lim="800000"/>
            <a:headEnd type="stealth"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solidFill>
                <a:srgbClr val="FF0000"/>
              </a:solidFill>
            </a:endParaRPr>
          </a:p>
        </p:txBody>
      </p:sp>
      <mc:AlternateContent xmlns:mc="http://schemas.openxmlformats.org/markup-compatibility/2006" xmlns:a14="http://schemas.microsoft.com/office/drawing/2010/main">
        <mc:Choice Requires="a14">
          <p:sp>
            <p:nvSpPr>
              <p:cNvPr id="33" name="Rectangle 32"/>
              <p:cNvSpPr>
                <a:spLocks/>
              </p:cNvSpPr>
              <p:nvPr/>
            </p:nvSpPr>
            <p:spPr bwMode="auto">
              <a:xfrm>
                <a:off x="4003919" y="5598355"/>
                <a:ext cx="1076210" cy="662093"/>
              </a:xfrm>
              <a:prstGeom prst="rect">
                <a:avLst/>
              </a:prstGeom>
              <a:noFill/>
              <a:ln>
                <a:noFill/>
              </a:ln>
              <a:extLst>
                <a:ext uri="{909E8E84-426E-40DD-AFC4-6F175D3DCCD1}">
                  <a14:hiddenFill>
                    <a:solidFill>
                      <a:srgbClr val="FFFFFF"/>
                    </a:solidFill>
                  </a14:hiddenFill>
                </a:ext>
                <a:ext uri="{91240B29-F687-4F45-9708-019B960494DF}">
                  <a14:hiddenLine w="12700" cap="flat">
                    <a:solidFill>
                      <a:schemeClr val="tx1"/>
                    </a:solidFill>
                    <a:miter lim="800000"/>
                    <a:headEnd type="none" w="med" len="med"/>
                    <a:tailEnd type="none" w="med" len="med"/>
                  </a14:hiddenLine>
                </a:ext>
              </a:extLst>
            </p:spPr>
            <p:txBody>
              <a:bodyPr lIns="38100" tIns="38100" rIns="38100" bIns="38100" anchor="ctr"/>
              <a:lstStyle/>
              <a:p>
                <a:pPr algn="ctr"/>
                <a14:m>
                  <m:oMath xmlns:m="http://schemas.openxmlformats.org/officeDocument/2006/math">
                    <m:sSub>
                      <m:sSubPr>
                        <m:ctrlPr>
                          <a:rPr lang="en-US" sz="2400" b="1" i="1" dirty="0" smtClean="0">
                            <a:solidFill>
                              <a:srgbClr val="FF0000"/>
                            </a:solidFill>
                            <a:latin typeface="Cambria Math" panose="02040503050406030204" pitchFamily="18" charset="0"/>
                            <a:ea typeface="Gill Sans" charset="0"/>
                            <a:cs typeface="Gill Sans" charset="0"/>
                          </a:rPr>
                        </m:ctrlPr>
                      </m:sSubPr>
                      <m:e>
                        <m:r>
                          <a:rPr lang="en-US" sz="2400" b="1" i="1" dirty="0" smtClean="0">
                            <a:solidFill>
                              <a:srgbClr val="FF0000"/>
                            </a:solidFill>
                            <a:latin typeface="Cambria Math"/>
                            <a:ea typeface="Gill Sans" charset="0"/>
                            <a:cs typeface="Gill Sans" charset="0"/>
                          </a:rPr>
                          <m:t>𝑺</m:t>
                        </m:r>
                      </m:e>
                      <m:sub>
                        <m:r>
                          <a:rPr lang="en-US" sz="2400" b="1" i="1" dirty="0" smtClean="0">
                            <a:solidFill>
                              <a:srgbClr val="FF0000"/>
                            </a:solidFill>
                            <a:latin typeface="Cambria Math"/>
                            <a:ea typeface="Gill Sans" charset="0"/>
                            <a:cs typeface="Gill Sans" charset="0"/>
                          </a:rPr>
                          <m:t>𝑻</m:t>
                        </m:r>
                      </m:sub>
                    </m:sSub>
                  </m:oMath>
                </a14:m>
                <a:r>
                  <a:rPr lang="en-US" sz="2400" b="1" i="0" dirty="0" smtClean="0">
                    <a:solidFill>
                      <a:srgbClr val="FF0000"/>
                    </a:solidFill>
                    <a:ea typeface="Gill Sans" charset="0"/>
                    <a:cs typeface="Gill Sans" charset="0"/>
                  </a:rPr>
                  <a:t>(G)</a:t>
                </a:r>
                <a:endParaRPr lang="en-US" sz="2400" b="1" i="0" dirty="0">
                  <a:solidFill>
                    <a:srgbClr val="FF0000"/>
                  </a:solidFill>
                  <a:ea typeface="Gill Sans" charset="0"/>
                  <a:cs typeface="Gill Sans" charset="0"/>
                </a:endParaRPr>
              </a:p>
            </p:txBody>
          </p:sp>
        </mc:Choice>
        <mc:Fallback xmlns="">
          <p:sp>
            <p:nvSpPr>
              <p:cNvPr id="33" name="Rectangle 32"/>
              <p:cNvSpPr>
                <a:spLocks noRot="1" noChangeAspect="1" noMove="1" noResize="1" noEditPoints="1" noAdjustHandles="1" noChangeArrowheads="1" noChangeShapeType="1" noTextEdit="1"/>
              </p:cNvSpPr>
              <p:nvPr/>
            </p:nvSpPr>
            <p:spPr bwMode="auto">
              <a:xfrm>
                <a:off x="4003919" y="5598355"/>
                <a:ext cx="1076210" cy="662093"/>
              </a:xfrm>
              <a:prstGeom prst="rect">
                <a:avLst/>
              </a:prstGeom>
              <a:blipFill rotWithShape="1">
                <a:blip r:embed="rId11"/>
                <a:stretch>
                  <a:fillRect r="-3409" b="-5505"/>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a:lstStyle/>
              <a:p>
                <a:r>
                  <a:rPr lang="en-US">
                    <a:noFill/>
                  </a:rPr>
                  <a:t> </a:t>
                </a:r>
              </a:p>
            </p:txBody>
          </p:sp>
        </mc:Fallback>
      </mc:AlternateContent>
      <p:sp>
        <p:nvSpPr>
          <p:cNvPr id="34" name="Line 37"/>
          <p:cNvSpPr>
            <a:spLocks noChangeShapeType="1"/>
          </p:cNvSpPr>
          <p:nvPr/>
        </p:nvSpPr>
        <p:spPr bwMode="auto">
          <a:xfrm rot="10800000" flipV="1">
            <a:off x="2882840" y="5387098"/>
            <a:ext cx="304581" cy="256194"/>
          </a:xfrm>
          <a:prstGeom prst="line">
            <a:avLst/>
          </a:prstGeom>
          <a:noFill/>
          <a:ln w="31750" cap="flat">
            <a:solidFill>
              <a:schemeClr val="tx1"/>
            </a:solidFill>
            <a:prstDash val="solid"/>
            <a:miter lim="800000"/>
            <a:headEnd type="stealth"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35" name="Line 37"/>
          <p:cNvSpPr>
            <a:spLocks noChangeShapeType="1"/>
          </p:cNvSpPr>
          <p:nvPr/>
        </p:nvSpPr>
        <p:spPr bwMode="auto">
          <a:xfrm rot="10800000">
            <a:off x="1941689" y="5658922"/>
            <a:ext cx="906804" cy="0"/>
          </a:xfrm>
          <a:prstGeom prst="line">
            <a:avLst/>
          </a:prstGeom>
          <a:noFill/>
          <a:ln w="31750" cap="flat">
            <a:solidFill>
              <a:schemeClr val="tx1"/>
            </a:solidFill>
            <a:prstDash val="solid"/>
            <a:miter lim="800000"/>
            <a:headEnd type="stealth"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36" name="Rectangle 35"/>
          <p:cNvSpPr>
            <a:spLocks/>
          </p:cNvSpPr>
          <p:nvPr/>
        </p:nvSpPr>
        <p:spPr bwMode="auto">
          <a:xfrm>
            <a:off x="2122767" y="4672563"/>
            <a:ext cx="795212" cy="6620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38100" tIns="38100" rIns="38100" bIns="38100" anchor="ctr"/>
          <a:lstStyle/>
          <a:p>
            <a:pPr algn="ctr"/>
            <a:r>
              <a:rPr lang="en-US" sz="2400" b="1" i="0" dirty="0" smtClean="0">
                <a:solidFill>
                  <a:schemeClr val="tx1"/>
                </a:solidFill>
                <a:ea typeface="Gill Sans" charset="0"/>
                <a:cs typeface="Gill Sans" charset="0"/>
              </a:rPr>
              <a:t>A</a:t>
            </a:r>
            <a:endParaRPr lang="en-US" sz="2400" b="1" i="0" dirty="0">
              <a:solidFill>
                <a:schemeClr val="tx1"/>
              </a:solidFill>
              <a:ea typeface="Gill Sans" charset="0"/>
              <a:cs typeface="Gill Sans" charset="0"/>
            </a:endParaRPr>
          </a:p>
        </p:txBody>
      </p:sp>
    </p:spTree>
    <p:extLst>
      <p:ext uri="{BB962C8B-B14F-4D97-AF65-F5344CB8AC3E}">
        <p14:creationId xmlns:p14="http://schemas.microsoft.com/office/powerpoint/2010/main" val="30359701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Techniques used to obtain our results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Node differentially private algorithms for releasing </a:t>
                </a:r>
              </a:p>
              <a:p>
                <a:pPr lvl="1"/>
                <a:r>
                  <a:rPr lang="en-US" dirty="0" smtClean="0"/>
                  <a:t>number of edges</a:t>
                </a:r>
              </a:p>
              <a:p>
                <a:pPr lvl="1"/>
                <a:r>
                  <a:rPr lang="en-US" dirty="0" smtClean="0"/>
                  <a:t>counts of small </a:t>
                </a:r>
                <a:r>
                  <a:rPr lang="en-US" dirty="0" err="1" smtClean="0"/>
                  <a:t>subgraphs</a:t>
                </a:r>
                <a:r>
                  <a:rPr lang="en-US" dirty="0" smtClean="0"/>
                  <a:t> </a:t>
                </a:r>
              </a:p>
              <a:p>
                <a:pPr marL="457200" lvl="1" indent="0">
                  <a:buNone/>
                </a:pPr>
                <a:r>
                  <a:rPr lang="en-US" dirty="0" smtClean="0"/>
                  <a:t>     (e.g., </a:t>
                </a:r>
                <a:r>
                  <a:rPr lang="en-US" b="1" dirty="0" smtClean="0">
                    <a:solidFill>
                      <a:srgbClr val="00B050"/>
                    </a:solidFill>
                  </a:rPr>
                  <a:t>triangles</a:t>
                </a:r>
                <a:r>
                  <a:rPr lang="en-US" dirty="0" smtClean="0"/>
                  <a:t>, </a:t>
                </a:r>
                <a14:m>
                  <m:oMath xmlns:m="http://schemas.openxmlformats.org/officeDocument/2006/math">
                    <m:r>
                      <a:rPr lang="en-US" b="1" i="1" dirty="0" smtClean="0">
                        <a:solidFill>
                          <a:srgbClr val="00B050"/>
                        </a:solidFill>
                        <a:latin typeface="Cambria Math"/>
                      </a:rPr>
                      <m:t>𝒌</m:t>
                    </m:r>
                  </m:oMath>
                </a14:m>
                <a:r>
                  <a:rPr lang="en-US" b="1" dirty="0" smtClean="0">
                    <a:solidFill>
                      <a:srgbClr val="00B050"/>
                    </a:solidFill>
                  </a:rPr>
                  <a:t>-triangles</a:t>
                </a:r>
                <a:r>
                  <a:rPr lang="en-US" dirty="0" smtClean="0"/>
                  <a:t>, </a:t>
                </a:r>
                <a14:m>
                  <m:oMath xmlns:m="http://schemas.openxmlformats.org/officeDocument/2006/math">
                    <m:r>
                      <a:rPr lang="en-US" b="1" i="1" dirty="0" smtClean="0">
                        <a:solidFill>
                          <a:srgbClr val="00B050"/>
                        </a:solidFill>
                        <a:latin typeface="Cambria Math"/>
                      </a:rPr>
                      <m:t>𝒌</m:t>
                    </m:r>
                  </m:oMath>
                </a14:m>
                <a:r>
                  <a:rPr lang="en-US" b="1" dirty="0" smtClean="0">
                    <a:solidFill>
                      <a:srgbClr val="00B050"/>
                    </a:solidFill>
                  </a:rPr>
                  <a:t>-stars</a:t>
                </a:r>
                <a:r>
                  <a:rPr lang="en-US" dirty="0" smtClean="0"/>
                  <a:t>)</a:t>
                </a:r>
              </a:p>
              <a:p>
                <a:pPr lvl="1"/>
                <a:r>
                  <a:rPr lang="en-US" dirty="0" smtClean="0"/>
                  <a:t>degree distribution</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l="-1164" t="-1043"/>
                </a:stretch>
              </a:blipFill>
            </p:spPr>
            <p:txBody>
              <a:bodyPr/>
              <a:lstStyle/>
              <a:p>
                <a:r>
                  <a:rPr lang="en-US">
                    <a:noFill/>
                  </a:rPr>
                  <a:t> </a:t>
                </a:r>
              </a:p>
            </p:txBody>
          </p:sp>
        </mc:Fallback>
      </mc:AlternateContent>
      <p:sp>
        <p:nvSpPr>
          <p:cNvPr id="4" name="Slide Number Placeholder 3"/>
          <p:cNvSpPr>
            <a:spLocks noGrp="1"/>
          </p:cNvSpPr>
          <p:nvPr>
            <p:ph type="sldNum" sz="quarter" idx="11"/>
          </p:nvPr>
        </p:nvSpPr>
        <p:spPr/>
        <p:txBody>
          <a:bodyPr/>
          <a:lstStyle/>
          <a:p>
            <a:fld id="{FF308B7C-4F2A-4ED2-93F3-224C3EC9CBD5}" type="slidenum">
              <a:rPr lang="en-US" smtClean="0"/>
              <a:pPr/>
              <a:t>27</a:t>
            </a:fld>
            <a:endParaRPr lang="en-US"/>
          </a:p>
        </p:txBody>
      </p:sp>
      <p:sp>
        <p:nvSpPr>
          <p:cNvPr id="6" name="TextBox 5"/>
          <p:cNvSpPr txBox="1"/>
          <p:nvPr/>
        </p:nvSpPr>
        <p:spPr>
          <a:xfrm>
            <a:off x="5524231" y="1592366"/>
            <a:ext cx="2033752" cy="830997"/>
          </a:xfrm>
          <a:prstGeom prst="rect">
            <a:avLst/>
          </a:prstGeom>
          <a:noFill/>
        </p:spPr>
        <p:txBody>
          <a:bodyPr wrap="square" rtlCol="0">
            <a:spAutoFit/>
          </a:bodyPr>
          <a:lstStyle/>
          <a:p>
            <a:r>
              <a:rPr lang="en-US" sz="2400" b="1" i="0" dirty="0">
                <a:solidFill>
                  <a:srgbClr val="3333CC"/>
                </a:solidFill>
              </a:rPr>
              <a:t>via </a:t>
            </a:r>
            <a:r>
              <a:rPr lang="en-US" sz="2400" b="1" i="0" dirty="0" err="1">
                <a:solidFill>
                  <a:srgbClr val="3333CC"/>
                </a:solidFill>
              </a:rPr>
              <a:t>Lipschitz</a:t>
            </a:r>
            <a:r>
              <a:rPr lang="en-US" sz="2400" b="1" i="0" dirty="0">
                <a:solidFill>
                  <a:srgbClr val="3333CC"/>
                </a:solidFill>
              </a:rPr>
              <a:t> extensions</a:t>
            </a:r>
          </a:p>
        </p:txBody>
      </p:sp>
      <p:sp>
        <p:nvSpPr>
          <p:cNvPr id="10" name="Right Brace 9"/>
          <p:cNvSpPr/>
          <p:nvPr/>
        </p:nvSpPr>
        <p:spPr bwMode="auto">
          <a:xfrm>
            <a:off x="5193695" y="1565069"/>
            <a:ext cx="238112" cy="993179"/>
          </a:xfrm>
          <a:prstGeom prst="rightBrace">
            <a:avLst>
              <a:gd name="adj1" fmla="val 31743"/>
              <a:gd name="adj2" fmla="val 50000"/>
            </a:avLst>
          </a:prstGeom>
          <a:noFill/>
          <a:ln w="22225" cap="flat" cmpd="sng" algn="ctr">
            <a:solidFill>
              <a:srgbClr val="3333CC"/>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1" u="none" strike="noStrike" cap="none" normalizeH="0" baseline="0" smtClean="0">
              <a:ln>
                <a:noFill/>
              </a:ln>
              <a:solidFill>
                <a:schemeClr val="tx1"/>
              </a:solidFill>
              <a:effectLst/>
              <a:latin typeface="Times New Roman" pitchFamily="18" charset="0"/>
            </a:endParaRPr>
          </a:p>
        </p:txBody>
      </p:sp>
      <p:sp>
        <p:nvSpPr>
          <p:cNvPr id="87" name="TextBox 86"/>
          <p:cNvSpPr txBox="1"/>
          <p:nvPr/>
        </p:nvSpPr>
        <p:spPr>
          <a:xfrm>
            <a:off x="5102931" y="2480124"/>
            <a:ext cx="3615813" cy="523220"/>
          </a:xfrm>
          <a:prstGeom prst="rect">
            <a:avLst/>
          </a:prstGeom>
          <a:noFill/>
        </p:spPr>
        <p:txBody>
          <a:bodyPr wrap="square" rtlCol="0">
            <a:spAutoFit/>
          </a:bodyPr>
          <a:lstStyle/>
          <a:p>
            <a:r>
              <a:rPr lang="en-US" sz="2800" i="0" kern="0" dirty="0">
                <a:solidFill>
                  <a:srgbClr val="3333CC"/>
                </a:solidFill>
                <a:latin typeface="Calibri" pitchFamily="34" charset="0"/>
              </a:rPr>
              <a:t>} </a:t>
            </a:r>
            <a:r>
              <a:rPr lang="en-US" sz="2400" i="0" kern="0" dirty="0">
                <a:solidFill>
                  <a:srgbClr val="3333CC"/>
                </a:solidFill>
                <a:latin typeface="Calibri" pitchFamily="34" charset="0"/>
              </a:rPr>
              <a:t>  </a:t>
            </a:r>
            <a:r>
              <a:rPr lang="en-US" sz="2400" i="0" kern="0" dirty="0" smtClean="0">
                <a:solidFill>
                  <a:srgbClr val="3333CC"/>
                </a:solidFill>
                <a:latin typeface="Calibri" pitchFamily="34" charset="0"/>
              </a:rPr>
              <a:t> </a:t>
            </a:r>
            <a:r>
              <a:rPr lang="en-US" sz="2400" b="1" i="0" kern="0" dirty="0" smtClean="0">
                <a:solidFill>
                  <a:srgbClr val="3333CC"/>
                </a:solidFill>
                <a:latin typeface="Calibri" pitchFamily="34" charset="0"/>
              </a:rPr>
              <a:t>via </a:t>
            </a:r>
            <a:r>
              <a:rPr lang="en-US" sz="2400" b="1" i="0" kern="0" dirty="0">
                <a:solidFill>
                  <a:srgbClr val="3333CC"/>
                </a:solidFill>
                <a:latin typeface="Calibri" pitchFamily="34" charset="0"/>
              </a:rPr>
              <a:t>generic reduction</a:t>
            </a:r>
            <a:endParaRPr lang="en-US" i="0" dirty="0"/>
          </a:p>
        </p:txBody>
      </p:sp>
    </p:spTree>
    <p:extLst>
      <p:ext uri="{BB962C8B-B14F-4D97-AF65-F5344CB8AC3E}">
        <p14:creationId xmlns:p14="http://schemas.microsoft.com/office/powerpoint/2010/main" val="2478471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animBg="1"/>
      <p:bldP spid="8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idx="1"/>
          </p:nvPr>
        </p:nvSpPr>
        <p:spPr/>
        <p:txBody>
          <a:bodyPr/>
          <a:lstStyle/>
          <a:p>
            <a:r>
              <a:rPr lang="en-US" dirty="0" smtClean="0"/>
              <a:t>It is possible to design node differentially private  algorithms with good utility on sparse graphs</a:t>
            </a:r>
          </a:p>
          <a:p>
            <a:pPr lvl="1"/>
            <a:r>
              <a:rPr lang="en-US" dirty="0" smtClean="0"/>
              <a:t>One can first test whether the graph is sparse privately</a:t>
            </a:r>
          </a:p>
          <a:p>
            <a:r>
              <a:rPr lang="en-US" dirty="0" smtClean="0"/>
              <a:t>Directions for future work</a:t>
            </a:r>
          </a:p>
          <a:p>
            <a:pPr lvl="1"/>
            <a:r>
              <a:rPr lang="en-US" smtClean="0"/>
              <a:t>Node-private </a:t>
            </a:r>
            <a:r>
              <a:rPr lang="en-US" dirty="0" smtClean="0"/>
              <a:t>algorithm for releasing cuts</a:t>
            </a:r>
          </a:p>
          <a:p>
            <a:pPr lvl="1"/>
            <a:r>
              <a:rPr lang="en-US" dirty="0" smtClean="0"/>
              <a:t>Node-private synthetic graphs</a:t>
            </a:r>
          </a:p>
          <a:p>
            <a:pPr lvl="1"/>
            <a:r>
              <a:rPr lang="en-US" dirty="0" smtClean="0"/>
              <a:t>What are the right notions of privacy for graph data?</a:t>
            </a:r>
          </a:p>
          <a:p>
            <a:endParaRPr lang="en-US" dirty="0"/>
          </a:p>
        </p:txBody>
      </p:sp>
      <p:sp>
        <p:nvSpPr>
          <p:cNvPr id="4" name="Slide Number Placeholder 3"/>
          <p:cNvSpPr>
            <a:spLocks noGrp="1"/>
          </p:cNvSpPr>
          <p:nvPr>
            <p:ph type="sldNum" sz="quarter" idx="11"/>
          </p:nvPr>
        </p:nvSpPr>
        <p:spPr/>
        <p:txBody>
          <a:bodyPr/>
          <a:lstStyle/>
          <a:p>
            <a:fld id="{FF308B7C-4F2A-4ED2-93F3-224C3EC9CBD5}" type="slidenum">
              <a:rPr lang="en-US" smtClean="0"/>
              <a:pPr/>
              <a:t>28</a:t>
            </a:fld>
            <a:endParaRPr lang="en-US"/>
          </a:p>
        </p:txBody>
      </p:sp>
    </p:spTree>
    <p:extLst>
      <p:ext uri="{BB962C8B-B14F-4D97-AF65-F5344CB8AC3E}">
        <p14:creationId xmlns:p14="http://schemas.microsoft.com/office/powerpoint/2010/main" val="25467820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76200"/>
            <a:ext cx="8470900" cy="914400"/>
          </a:xfrm>
        </p:spPr>
        <p:txBody>
          <a:bodyPr/>
          <a:lstStyle/>
          <a:p>
            <a:pPr lvl="1"/>
            <a:r>
              <a:rPr lang="en-US" dirty="0" smtClean="0">
                <a:solidFill>
                  <a:schemeClr val="tx1"/>
                </a:solidFill>
              </a:rPr>
              <a:t>Private analysis of graph data</a:t>
            </a:r>
            <a:endParaRPr lang="en-US" dirty="0">
              <a:solidFill>
                <a:schemeClr val="tx1"/>
              </a:solidFill>
            </a:endParaRPr>
          </a:p>
        </p:txBody>
      </p:sp>
      <p:sp>
        <p:nvSpPr>
          <p:cNvPr id="60" name="Slide Number Placeholder 3"/>
          <p:cNvSpPr>
            <a:spLocks noGrp="1"/>
          </p:cNvSpPr>
          <p:nvPr>
            <p:ph type="sldNum" sz="quarter" idx="11"/>
          </p:nvPr>
        </p:nvSpPr>
        <p:spPr>
          <a:xfrm>
            <a:off x="7099300" y="6324600"/>
            <a:ext cx="1905000" cy="457200"/>
          </a:xfrm>
        </p:spPr>
        <p:txBody>
          <a:bodyPr/>
          <a:lstStyle/>
          <a:p>
            <a:fld id="{FF308B7C-4F2A-4ED2-93F3-224C3EC9CBD5}" type="slidenum">
              <a:rPr lang="en-US" smtClean="0"/>
              <a:pPr/>
              <a:t>3</a:t>
            </a:fld>
            <a:endParaRPr lang="en-US"/>
          </a:p>
        </p:txBody>
      </p:sp>
      <p:sp>
        <p:nvSpPr>
          <p:cNvPr id="61" name="TextBox 13"/>
          <p:cNvSpPr txBox="1">
            <a:spLocks noChangeArrowheads="1"/>
          </p:cNvSpPr>
          <p:nvPr/>
        </p:nvSpPr>
        <p:spPr bwMode="auto">
          <a:xfrm>
            <a:off x="609600" y="6381750"/>
            <a:ext cx="7696200" cy="246221"/>
          </a:xfrm>
          <a:prstGeom prst="rect">
            <a:avLst/>
          </a:prstGeom>
          <a:noFill/>
          <a:ln w="9525">
            <a:noFill/>
            <a:miter lim="800000"/>
            <a:headEnd/>
            <a:tailEnd/>
          </a:ln>
        </p:spPr>
        <p:txBody>
          <a:bodyPr wrap="square">
            <a:spAutoFit/>
          </a:bodyPr>
          <a:lstStyle/>
          <a:p>
            <a:r>
              <a:rPr lang="en-US" sz="1000" dirty="0">
                <a:solidFill>
                  <a:srgbClr val="A6A6A6"/>
                </a:solidFill>
              </a:rPr>
              <a:t>image </a:t>
            </a:r>
            <a:r>
              <a:rPr lang="en-US" sz="1000" dirty="0" smtClean="0">
                <a:solidFill>
                  <a:srgbClr val="A6A6A6"/>
                </a:solidFill>
              </a:rPr>
              <a:t>source </a:t>
            </a:r>
            <a:r>
              <a:rPr lang="en-US" sz="1000" dirty="0">
                <a:solidFill>
                  <a:srgbClr val="A6A6A6"/>
                </a:solidFill>
              </a:rPr>
              <a:t>http://www.queticointernetmarketing.com/new-amazing-facebook-photo-mapper/</a:t>
            </a:r>
          </a:p>
        </p:txBody>
      </p:sp>
      <p:sp>
        <p:nvSpPr>
          <p:cNvPr id="32" name="Content Placeholder 2"/>
          <p:cNvSpPr txBox="1">
            <a:spLocks/>
          </p:cNvSpPr>
          <p:nvPr/>
        </p:nvSpPr>
        <p:spPr bwMode="auto">
          <a:xfrm>
            <a:off x="645944" y="4101060"/>
            <a:ext cx="8382000" cy="747278"/>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lvl1pPr marL="342900" indent="-342900" algn="l" rtl="0" fontAlgn="base">
              <a:spcBef>
                <a:spcPct val="20000"/>
              </a:spcBef>
              <a:spcAft>
                <a:spcPct val="0"/>
              </a:spcAft>
              <a:buChar char="•"/>
              <a:defRPr sz="2400">
                <a:solidFill>
                  <a:schemeClr val="tx1"/>
                </a:solidFill>
                <a:latin typeface="Calibri" pitchFamily="34" charset="0"/>
                <a:ea typeface="+mn-ea"/>
                <a:cs typeface="+mn-cs"/>
              </a:defRPr>
            </a:lvl1pPr>
            <a:lvl2pPr marL="742950" indent="-285750" algn="l" rtl="0" fontAlgn="base">
              <a:spcBef>
                <a:spcPct val="20000"/>
              </a:spcBef>
              <a:spcAft>
                <a:spcPct val="0"/>
              </a:spcAft>
              <a:buChar char="–"/>
              <a:defRPr sz="2000">
                <a:solidFill>
                  <a:schemeClr val="tx1"/>
                </a:solidFill>
                <a:latin typeface="Calibri" pitchFamily="34" charset="0"/>
              </a:defRPr>
            </a:lvl2pPr>
            <a:lvl3pPr marL="1143000" indent="-228600" algn="l" rtl="0" fontAlgn="base">
              <a:spcBef>
                <a:spcPct val="20000"/>
              </a:spcBef>
              <a:spcAft>
                <a:spcPct val="0"/>
              </a:spcAft>
              <a:buChar char="•"/>
              <a:defRPr sz="1800">
                <a:solidFill>
                  <a:schemeClr val="tx1"/>
                </a:solidFill>
                <a:latin typeface="Calibri" pitchFamily="34" charset="0"/>
              </a:defRPr>
            </a:lvl3pPr>
            <a:lvl4pPr marL="1600200" indent="-228600" algn="l" rtl="0" fontAlgn="base">
              <a:spcBef>
                <a:spcPct val="20000"/>
              </a:spcBef>
              <a:spcAft>
                <a:spcPct val="0"/>
              </a:spcAft>
              <a:buChar char="–"/>
              <a:defRPr sz="1600">
                <a:solidFill>
                  <a:schemeClr val="tx1"/>
                </a:solidFill>
                <a:latin typeface="Calibri" pitchFamily="34" charset="0"/>
              </a:defRPr>
            </a:lvl4pPr>
            <a:lvl5pPr marL="2057400" indent="-228600" algn="l" rtl="0" fontAlgn="base">
              <a:spcBef>
                <a:spcPct val="20000"/>
              </a:spcBef>
              <a:spcAft>
                <a:spcPct val="0"/>
              </a:spcAft>
              <a:buChar char="•"/>
              <a:defRPr sz="1600">
                <a:solidFill>
                  <a:schemeClr val="tx1"/>
                </a:solidFill>
                <a:latin typeface="Calibri" pitchFamily="34" charset="0"/>
              </a:defRPr>
            </a:lvl5pPr>
            <a:lvl6pPr marL="2514600" indent="-228600" algn="l" rtl="0" fontAlgn="base">
              <a:spcBef>
                <a:spcPct val="20000"/>
              </a:spcBef>
              <a:spcAft>
                <a:spcPct val="0"/>
              </a:spcAft>
              <a:buChar char="•"/>
              <a:defRPr sz="1400">
                <a:solidFill>
                  <a:schemeClr val="tx1"/>
                </a:solidFill>
                <a:latin typeface="+mn-lt"/>
              </a:defRPr>
            </a:lvl6pPr>
            <a:lvl7pPr marL="2971800" indent="-228600" algn="l" rtl="0" fontAlgn="base">
              <a:spcBef>
                <a:spcPct val="20000"/>
              </a:spcBef>
              <a:spcAft>
                <a:spcPct val="0"/>
              </a:spcAft>
              <a:buChar char="•"/>
              <a:defRPr sz="1400">
                <a:solidFill>
                  <a:schemeClr val="tx1"/>
                </a:solidFill>
                <a:latin typeface="+mn-lt"/>
              </a:defRPr>
            </a:lvl7pPr>
            <a:lvl8pPr marL="3429000" indent="-228600" algn="l" rtl="0" fontAlgn="base">
              <a:spcBef>
                <a:spcPct val="20000"/>
              </a:spcBef>
              <a:spcAft>
                <a:spcPct val="0"/>
              </a:spcAft>
              <a:buChar char="•"/>
              <a:defRPr sz="1400">
                <a:solidFill>
                  <a:schemeClr val="tx1"/>
                </a:solidFill>
                <a:latin typeface="+mn-lt"/>
              </a:defRPr>
            </a:lvl8pPr>
            <a:lvl9pPr marL="3886200" indent="-228600" algn="l" rtl="0" fontAlgn="base">
              <a:spcBef>
                <a:spcPct val="20000"/>
              </a:spcBef>
              <a:spcAft>
                <a:spcPct val="0"/>
              </a:spcAft>
              <a:buChar char="•"/>
              <a:defRPr sz="1400">
                <a:solidFill>
                  <a:schemeClr val="tx1"/>
                </a:solidFill>
                <a:latin typeface="+mn-lt"/>
              </a:defRPr>
            </a:lvl9pPr>
          </a:lstStyle>
          <a:p>
            <a:r>
              <a:rPr lang="en-US" sz="3200" b="1" i="0" kern="0" dirty="0" smtClean="0">
                <a:solidFill>
                  <a:srgbClr val="00B050"/>
                </a:solidFill>
              </a:rPr>
              <a:t>Two conflicting goals:</a:t>
            </a:r>
            <a:r>
              <a:rPr lang="en-US" sz="3200" i="0" kern="0" dirty="0" smtClean="0">
                <a:solidFill>
                  <a:srgbClr val="00B050"/>
                </a:solidFill>
              </a:rPr>
              <a:t> </a:t>
            </a:r>
            <a:r>
              <a:rPr lang="en-US" sz="3200" i="0" kern="0" dirty="0" smtClean="0"/>
              <a:t>utility and privacy</a:t>
            </a:r>
          </a:p>
          <a:p>
            <a:pPr marL="0" indent="0">
              <a:buNone/>
            </a:pPr>
            <a:endParaRPr lang="en-US" sz="3200" i="0" kern="0" dirty="0" smtClean="0"/>
          </a:p>
        </p:txBody>
      </p:sp>
      <p:sp>
        <p:nvSpPr>
          <p:cNvPr id="34" name="Rectangle 33"/>
          <p:cNvSpPr>
            <a:spLocks/>
          </p:cNvSpPr>
          <p:nvPr/>
        </p:nvSpPr>
        <p:spPr bwMode="auto">
          <a:xfrm>
            <a:off x="4050514" y="1732317"/>
            <a:ext cx="1108087" cy="839877"/>
          </a:xfrm>
          <a:prstGeom prst="rect">
            <a:avLst/>
          </a:prstGeom>
          <a:noFill/>
          <a:ln w="25400" cap="flat">
            <a:solidFill>
              <a:schemeClr val="tx1"/>
            </a:solidFill>
            <a:prstDash val="solid"/>
            <a:miter lim="800000"/>
            <a:headEnd type="none" w="med" len="med"/>
            <a:tailEnd type="none" w="med" len="med"/>
          </a:ln>
          <a:effectLst>
            <a:outerShdw blurRad="38100" dist="38099" dir="2700000" algn="ctr" rotWithShape="0">
              <a:schemeClr val="bg2">
                <a:alpha val="75000"/>
              </a:schemeClr>
            </a:outerShdw>
          </a:effectLst>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35" name="Rectangle 34"/>
          <p:cNvSpPr>
            <a:spLocks/>
          </p:cNvSpPr>
          <p:nvPr/>
        </p:nvSpPr>
        <p:spPr bwMode="auto">
          <a:xfrm>
            <a:off x="785766" y="844532"/>
            <a:ext cx="2021531" cy="478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38100" tIns="38100" rIns="38100" bIns="38100" anchor="ctr"/>
          <a:lstStyle/>
          <a:p>
            <a:pPr algn="ctr"/>
            <a:r>
              <a:rPr lang="en-US" sz="2700" dirty="0" smtClean="0">
                <a:solidFill>
                  <a:schemeClr val="tx1"/>
                </a:solidFill>
                <a:ea typeface="Gill Sans" charset="0"/>
                <a:cs typeface="Gill Sans" charset="0"/>
              </a:rPr>
              <a:t>Graph </a:t>
            </a:r>
            <a:r>
              <a:rPr lang="en-US" sz="2700" b="1" dirty="0" smtClean="0">
                <a:solidFill>
                  <a:schemeClr val="tx1"/>
                </a:solidFill>
                <a:ea typeface="Gill Sans" charset="0"/>
                <a:cs typeface="Gill Sans" charset="0"/>
              </a:rPr>
              <a:t>G</a:t>
            </a:r>
            <a:endParaRPr lang="en-US" sz="2700" b="1" dirty="0">
              <a:solidFill>
                <a:schemeClr val="tx1"/>
              </a:solidFill>
              <a:ea typeface="Gill Sans" charset="0"/>
              <a:cs typeface="Gill Sans" charset="0"/>
            </a:endParaRPr>
          </a:p>
        </p:txBody>
      </p:sp>
      <p:sp>
        <p:nvSpPr>
          <p:cNvPr id="37" name="Line 37"/>
          <p:cNvSpPr>
            <a:spLocks noChangeShapeType="1"/>
          </p:cNvSpPr>
          <p:nvPr/>
        </p:nvSpPr>
        <p:spPr bwMode="auto">
          <a:xfrm rot="10800000">
            <a:off x="5340385" y="2498628"/>
            <a:ext cx="1498925" cy="0"/>
          </a:xfrm>
          <a:prstGeom prst="line">
            <a:avLst/>
          </a:prstGeom>
          <a:noFill/>
          <a:ln w="38100" cap="flat">
            <a:solidFill>
              <a:schemeClr val="tx1"/>
            </a:solidFill>
            <a:prstDash val="solid"/>
            <a:miter lim="800000"/>
            <a:headEnd type="stealth"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38" name="Line 38"/>
          <p:cNvSpPr>
            <a:spLocks noChangeShapeType="1"/>
          </p:cNvSpPr>
          <p:nvPr/>
        </p:nvSpPr>
        <p:spPr bwMode="auto">
          <a:xfrm>
            <a:off x="5389865" y="1982134"/>
            <a:ext cx="1345228" cy="0"/>
          </a:xfrm>
          <a:prstGeom prst="line">
            <a:avLst/>
          </a:prstGeom>
          <a:noFill/>
          <a:ln w="38100" cap="flat">
            <a:solidFill>
              <a:schemeClr val="tx1"/>
            </a:solidFill>
            <a:prstDash val="solid"/>
            <a:miter lim="800000"/>
            <a:headEnd type="stealth"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39" name="Rectangle 38"/>
          <p:cNvSpPr>
            <a:spLocks/>
          </p:cNvSpPr>
          <p:nvPr/>
        </p:nvSpPr>
        <p:spPr bwMode="auto">
          <a:xfrm>
            <a:off x="5568038" y="1595913"/>
            <a:ext cx="858269" cy="3187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38100" tIns="38100" rIns="38100" bIns="38100" anchor="ctr"/>
          <a:lstStyle/>
          <a:p>
            <a:pPr algn="ctr"/>
            <a:r>
              <a:rPr lang="en-US" sz="1900" dirty="0">
                <a:solidFill>
                  <a:schemeClr val="tx1"/>
                </a:solidFill>
                <a:ea typeface="Gill Sans" charset="0"/>
                <a:cs typeface="Gill Sans" charset="0"/>
              </a:rPr>
              <a:t>queries</a:t>
            </a:r>
          </a:p>
        </p:txBody>
      </p:sp>
      <p:sp>
        <p:nvSpPr>
          <p:cNvPr id="40" name="Rectangle 39"/>
          <p:cNvSpPr>
            <a:spLocks/>
          </p:cNvSpPr>
          <p:nvPr/>
        </p:nvSpPr>
        <p:spPr bwMode="auto">
          <a:xfrm>
            <a:off x="5532787" y="2153133"/>
            <a:ext cx="928769" cy="292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38100" tIns="38100" rIns="38100" bIns="38100" anchor="ctr"/>
          <a:lstStyle/>
          <a:p>
            <a:pPr algn="ctr"/>
            <a:r>
              <a:rPr lang="en-US" sz="1900" dirty="0">
                <a:solidFill>
                  <a:schemeClr val="tx1"/>
                </a:solidFill>
                <a:ea typeface="Gill Sans" charset="0"/>
                <a:cs typeface="Gill Sans" charset="0"/>
              </a:rPr>
              <a:t>answers</a:t>
            </a:r>
          </a:p>
        </p:txBody>
      </p:sp>
      <p:sp>
        <p:nvSpPr>
          <p:cNvPr id="41" name="AutoShape 41"/>
          <p:cNvSpPr>
            <a:spLocks/>
          </p:cNvSpPr>
          <p:nvPr/>
        </p:nvSpPr>
        <p:spPr bwMode="auto">
          <a:xfrm>
            <a:off x="6961922" y="1301697"/>
            <a:ext cx="1618449" cy="1753320"/>
          </a:xfrm>
          <a:prstGeom prst="roundRect">
            <a:avLst>
              <a:gd name="adj" fmla="val 11361"/>
            </a:avLst>
          </a:prstGeom>
          <a:solidFill>
            <a:srgbClr val="F1F1F1"/>
          </a:solidFill>
          <a:ln>
            <a:noFill/>
          </a:ln>
          <a:effectLst>
            <a:outerShdw blurRad="38100" dist="38099" dir="2700000" algn="ctr" rotWithShape="0">
              <a:schemeClr val="bg2">
                <a:alpha val="75000"/>
              </a:schemeClr>
            </a:outerShdw>
          </a:effectLst>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42" name="Rectangle 41"/>
          <p:cNvSpPr>
            <a:spLocks/>
          </p:cNvSpPr>
          <p:nvPr/>
        </p:nvSpPr>
        <p:spPr bwMode="auto">
          <a:xfrm>
            <a:off x="6735093" y="1450314"/>
            <a:ext cx="208437" cy="7969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38100" tIns="38100" rIns="38100" bIns="38100" anchor="ctr"/>
          <a:lstStyle/>
          <a:p>
            <a:pPr algn="ctr"/>
            <a:r>
              <a:rPr lang="en-US" sz="4800" i="0" dirty="0">
                <a:solidFill>
                  <a:schemeClr val="tx1"/>
                </a:solidFill>
                <a:ea typeface="Gill Sans" charset="0"/>
                <a:cs typeface="Gill Sans" charset="0"/>
              </a:rPr>
              <a:t>)</a:t>
            </a:r>
          </a:p>
        </p:txBody>
      </p:sp>
      <p:sp>
        <p:nvSpPr>
          <p:cNvPr id="43" name="Rectangle 42"/>
          <p:cNvSpPr>
            <a:spLocks/>
          </p:cNvSpPr>
          <p:nvPr/>
        </p:nvSpPr>
        <p:spPr bwMode="auto">
          <a:xfrm>
            <a:off x="5257511" y="1462575"/>
            <a:ext cx="208437" cy="7847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38100" tIns="38100" rIns="38100" bIns="38100" anchor="ctr"/>
          <a:lstStyle/>
          <a:p>
            <a:pPr algn="ctr"/>
            <a:r>
              <a:rPr lang="en-US" sz="4800" i="0" dirty="0">
                <a:solidFill>
                  <a:schemeClr val="tx1"/>
                </a:solidFill>
                <a:ea typeface="Gill Sans" charset="0"/>
                <a:cs typeface="Gill Sans" charset="0"/>
              </a:rPr>
              <a:t>(</a:t>
            </a:r>
          </a:p>
        </p:txBody>
      </p:sp>
      <p:sp>
        <p:nvSpPr>
          <p:cNvPr id="44" name="Rectangle 43"/>
          <p:cNvSpPr>
            <a:spLocks/>
          </p:cNvSpPr>
          <p:nvPr/>
        </p:nvSpPr>
        <p:spPr bwMode="auto">
          <a:xfrm>
            <a:off x="7026292" y="1347675"/>
            <a:ext cx="1495840" cy="1606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38100" tIns="38100" rIns="38100" bIns="38100" anchor="ctr"/>
          <a:lstStyle/>
          <a:p>
            <a:pPr algn="ctr"/>
            <a:r>
              <a:rPr lang="en-US" sz="1900" dirty="0">
                <a:solidFill>
                  <a:schemeClr val="tx1"/>
                </a:solidFill>
                <a:ea typeface="Gill Sans" charset="0"/>
                <a:cs typeface="Gill Sans" charset="0"/>
              </a:rPr>
              <a:t>Government,</a:t>
            </a:r>
          </a:p>
          <a:p>
            <a:pPr algn="ctr"/>
            <a:r>
              <a:rPr lang="en-US" sz="1900" dirty="0">
                <a:solidFill>
                  <a:schemeClr val="tx1"/>
                </a:solidFill>
                <a:ea typeface="Gill Sans" charset="0"/>
                <a:cs typeface="Gill Sans" charset="0"/>
              </a:rPr>
              <a:t>researchers,</a:t>
            </a:r>
          </a:p>
          <a:p>
            <a:pPr algn="ctr"/>
            <a:r>
              <a:rPr lang="en-US" sz="1900" dirty="0">
                <a:solidFill>
                  <a:schemeClr val="tx1"/>
                </a:solidFill>
                <a:ea typeface="Gill Sans" charset="0"/>
                <a:cs typeface="Gill Sans" charset="0"/>
              </a:rPr>
              <a:t>businesses</a:t>
            </a:r>
          </a:p>
          <a:p>
            <a:pPr algn="ctr"/>
            <a:r>
              <a:rPr lang="en-US" sz="1900" dirty="0">
                <a:solidFill>
                  <a:schemeClr val="tx1"/>
                </a:solidFill>
                <a:ea typeface="Gill Sans" charset="0"/>
                <a:cs typeface="Gill Sans" charset="0"/>
              </a:rPr>
              <a:t>(or) </a:t>
            </a:r>
          </a:p>
          <a:p>
            <a:pPr algn="ctr"/>
            <a:r>
              <a:rPr lang="en-US" sz="1900" dirty="0">
                <a:ea typeface="Gill Sans" charset="0"/>
                <a:cs typeface="Gill Sans" charset="0"/>
              </a:rPr>
              <a:t>m</a:t>
            </a:r>
            <a:r>
              <a:rPr lang="en-US" sz="1900" dirty="0" smtClean="0">
                <a:solidFill>
                  <a:schemeClr val="tx1"/>
                </a:solidFill>
                <a:ea typeface="Gill Sans" charset="0"/>
                <a:cs typeface="Gill Sans" charset="0"/>
              </a:rPr>
              <a:t>alicious</a:t>
            </a:r>
            <a:endParaRPr lang="en-US" sz="1900" dirty="0">
              <a:solidFill>
                <a:schemeClr val="tx1"/>
              </a:solidFill>
              <a:ea typeface="Gill Sans" charset="0"/>
              <a:cs typeface="Gill Sans" charset="0"/>
            </a:endParaRPr>
          </a:p>
          <a:p>
            <a:pPr algn="ctr"/>
            <a:r>
              <a:rPr lang="en-US" sz="1900" dirty="0">
                <a:solidFill>
                  <a:schemeClr val="tx1"/>
                </a:solidFill>
                <a:ea typeface="Gill Sans" charset="0"/>
                <a:cs typeface="Gill Sans" charset="0"/>
              </a:rPr>
              <a:t>adversary</a:t>
            </a:r>
          </a:p>
        </p:txBody>
      </p:sp>
      <p:sp>
        <p:nvSpPr>
          <p:cNvPr id="45" name="Line 37"/>
          <p:cNvSpPr>
            <a:spLocks noChangeShapeType="1"/>
          </p:cNvSpPr>
          <p:nvPr/>
        </p:nvSpPr>
        <p:spPr bwMode="auto">
          <a:xfrm rot="10800000">
            <a:off x="2891616" y="2202152"/>
            <a:ext cx="1019202" cy="1"/>
          </a:xfrm>
          <a:prstGeom prst="line">
            <a:avLst/>
          </a:prstGeom>
          <a:noFill/>
          <a:ln w="38100" cap="flat">
            <a:solidFill>
              <a:schemeClr val="tx1"/>
            </a:solidFill>
            <a:prstDash val="solid"/>
            <a:miter lim="800000"/>
            <a:headEnd type="stealth"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pic>
        <p:nvPicPr>
          <p:cNvPr id="46" name="Picture 2" descr="http://community.expressor-software.com/blogs/mtarallo/attachments/378d1323563542-extracting-data-facebook-social-graph-expressor-tutorial-1210jk-matrix-relationship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2292" y="1454017"/>
            <a:ext cx="2179930" cy="1525951"/>
          </a:xfrm>
          <a:prstGeom prst="rect">
            <a:avLst/>
          </a:prstGeom>
          <a:noFill/>
          <a:extLst>
            <a:ext uri="{909E8E84-426E-40DD-AFC4-6F175D3DCCD1}">
              <a14:hiddenFill xmlns:a14="http://schemas.microsoft.com/office/drawing/2010/main">
                <a:solidFill>
                  <a:srgbClr val="FFFFFF"/>
                </a:solidFill>
              </a14:hiddenFill>
            </a:ext>
          </a:extLst>
        </p:spPr>
      </p:pic>
      <p:sp>
        <p:nvSpPr>
          <p:cNvPr id="47" name="Rectangle 46"/>
          <p:cNvSpPr>
            <a:spLocks/>
          </p:cNvSpPr>
          <p:nvPr/>
        </p:nvSpPr>
        <p:spPr bwMode="auto">
          <a:xfrm>
            <a:off x="3615393" y="1055552"/>
            <a:ext cx="1872948" cy="449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38100" tIns="38100" rIns="38100" bIns="38100" anchor="ctr"/>
          <a:lstStyle/>
          <a:p>
            <a:pPr>
              <a:lnSpc>
                <a:spcPct val="60000"/>
              </a:lnSpc>
            </a:pPr>
            <a:r>
              <a:rPr lang="en-US" sz="2700" dirty="0" smtClean="0">
                <a:ea typeface="Gill Sans" charset="0"/>
                <a:cs typeface="Gill Sans" charset="0"/>
              </a:rPr>
              <a:t>Trusted</a:t>
            </a:r>
          </a:p>
          <a:p>
            <a:pPr algn="r">
              <a:lnSpc>
                <a:spcPct val="60000"/>
              </a:lnSpc>
            </a:pPr>
            <a:r>
              <a:rPr lang="en-US" sz="2700" dirty="0" smtClean="0">
                <a:ea typeface="Gill Sans" charset="0"/>
                <a:cs typeface="Gill Sans" charset="0"/>
              </a:rPr>
              <a:t>curator</a:t>
            </a:r>
            <a:endParaRPr lang="en-US" sz="2700" dirty="0">
              <a:solidFill>
                <a:schemeClr val="tx1"/>
              </a:solidFill>
              <a:ea typeface="Gill Sans" charset="0"/>
              <a:cs typeface="Gill Sans" charset="0"/>
            </a:endParaRPr>
          </a:p>
        </p:txBody>
      </p:sp>
      <p:sp>
        <p:nvSpPr>
          <p:cNvPr id="48" name="Rectangle 47"/>
          <p:cNvSpPr>
            <a:spLocks/>
          </p:cNvSpPr>
          <p:nvPr/>
        </p:nvSpPr>
        <p:spPr bwMode="auto">
          <a:xfrm>
            <a:off x="7167291" y="844532"/>
            <a:ext cx="1002335" cy="416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38100" tIns="38100" rIns="38100" bIns="38100" anchor="ctr"/>
          <a:lstStyle/>
          <a:p>
            <a:pPr algn="ctr"/>
            <a:r>
              <a:rPr lang="en-US" sz="2700" dirty="0">
                <a:solidFill>
                  <a:schemeClr val="tx1"/>
                </a:solidFill>
                <a:ea typeface="Gill Sans" charset="0"/>
                <a:cs typeface="Gill Sans" charset="0"/>
              </a:rPr>
              <a:t>Users</a:t>
            </a:r>
          </a:p>
        </p:txBody>
      </p:sp>
    </p:spTree>
    <p:extLst>
      <p:ext uri="{BB962C8B-B14F-4D97-AF65-F5344CB8AC3E}">
        <p14:creationId xmlns:p14="http://schemas.microsoft.com/office/powerpoint/2010/main" val="16918868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76200"/>
            <a:ext cx="8470900" cy="914400"/>
          </a:xfrm>
        </p:spPr>
        <p:txBody>
          <a:bodyPr/>
          <a:lstStyle/>
          <a:p>
            <a:pPr lvl="1"/>
            <a:r>
              <a:rPr lang="en-US" dirty="0" smtClean="0">
                <a:solidFill>
                  <a:schemeClr val="tx1"/>
                </a:solidFill>
              </a:rPr>
              <a:t>Private analysis of graph data</a:t>
            </a:r>
            <a:endParaRPr lang="en-US" dirty="0">
              <a:solidFill>
                <a:schemeClr val="tx1"/>
              </a:solidFill>
            </a:endParaRPr>
          </a:p>
        </p:txBody>
      </p:sp>
      <p:sp>
        <p:nvSpPr>
          <p:cNvPr id="60" name="Slide Number Placeholder 3"/>
          <p:cNvSpPr>
            <a:spLocks noGrp="1"/>
          </p:cNvSpPr>
          <p:nvPr>
            <p:ph type="sldNum" sz="quarter" idx="11"/>
          </p:nvPr>
        </p:nvSpPr>
        <p:spPr>
          <a:xfrm>
            <a:off x="7099300" y="6324600"/>
            <a:ext cx="1905000" cy="457200"/>
          </a:xfrm>
        </p:spPr>
        <p:txBody>
          <a:bodyPr/>
          <a:lstStyle/>
          <a:p>
            <a:fld id="{FF308B7C-4F2A-4ED2-93F3-224C3EC9CBD5}" type="slidenum">
              <a:rPr lang="en-US" smtClean="0"/>
              <a:pPr/>
              <a:t>4</a:t>
            </a:fld>
            <a:endParaRPr lang="en-US"/>
          </a:p>
        </p:txBody>
      </p:sp>
      <p:sp>
        <p:nvSpPr>
          <p:cNvPr id="61" name="TextBox 13"/>
          <p:cNvSpPr txBox="1">
            <a:spLocks noChangeArrowheads="1"/>
          </p:cNvSpPr>
          <p:nvPr/>
        </p:nvSpPr>
        <p:spPr bwMode="auto">
          <a:xfrm>
            <a:off x="609600" y="6381750"/>
            <a:ext cx="7696200" cy="246221"/>
          </a:xfrm>
          <a:prstGeom prst="rect">
            <a:avLst/>
          </a:prstGeom>
          <a:noFill/>
          <a:ln w="9525">
            <a:noFill/>
            <a:miter lim="800000"/>
            <a:headEnd/>
            <a:tailEnd/>
          </a:ln>
        </p:spPr>
        <p:txBody>
          <a:bodyPr wrap="square">
            <a:spAutoFit/>
          </a:bodyPr>
          <a:lstStyle/>
          <a:p>
            <a:r>
              <a:rPr lang="en-US" sz="1000" dirty="0">
                <a:solidFill>
                  <a:srgbClr val="A6A6A6"/>
                </a:solidFill>
              </a:rPr>
              <a:t>image </a:t>
            </a:r>
            <a:r>
              <a:rPr lang="en-US" sz="1000" dirty="0" smtClean="0">
                <a:solidFill>
                  <a:srgbClr val="A6A6A6"/>
                </a:solidFill>
              </a:rPr>
              <a:t>source </a:t>
            </a:r>
            <a:r>
              <a:rPr lang="en-US" sz="1000" dirty="0">
                <a:solidFill>
                  <a:srgbClr val="A6A6A6"/>
                </a:solidFill>
              </a:rPr>
              <a:t>http://www.queticointernetmarketing.com/new-amazing-facebook-photo-mapper/</a:t>
            </a:r>
          </a:p>
        </p:txBody>
      </p:sp>
      <p:sp>
        <p:nvSpPr>
          <p:cNvPr id="32" name="Content Placeholder 2"/>
          <p:cNvSpPr txBox="1">
            <a:spLocks/>
          </p:cNvSpPr>
          <p:nvPr/>
        </p:nvSpPr>
        <p:spPr bwMode="auto">
          <a:xfrm>
            <a:off x="645944" y="3741839"/>
            <a:ext cx="8382000" cy="212982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lvl1pPr marL="342900" indent="-342900" algn="l" rtl="0" fontAlgn="base">
              <a:spcBef>
                <a:spcPct val="20000"/>
              </a:spcBef>
              <a:spcAft>
                <a:spcPct val="0"/>
              </a:spcAft>
              <a:buChar char="•"/>
              <a:defRPr sz="2400">
                <a:solidFill>
                  <a:schemeClr val="tx1"/>
                </a:solidFill>
                <a:latin typeface="Calibri" pitchFamily="34" charset="0"/>
                <a:ea typeface="+mn-ea"/>
                <a:cs typeface="+mn-cs"/>
              </a:defRPr>
            </a:lvl1pPr>
            <a:lvl2pPr marL="742950" indent="-285750" algn="l" rtl="0" fontAlgn="base">
              <a:spcBef>
                <a:spcPct val="20000"/>
              </a:spcBef>
              <a:spcAft>
                <a:spcPct val="0"/>
              </a:spcAft>
              <a:buChar char="–"/>
              <a:defRPr sz="2000">
                <a:solidFill>
                  <a:schemeClr val="tx1"/>
                </a:solidFill>
                <a:latin typeface="Calibri" pitchFamily="34" charset="0"/>
              </a:defRPr>
            </a:lvl2pPr>
            <a:lvl3pPr marL="1143000" indent="-228600" algn="l" rtl="0" fontAlgn="base">
              <a:spcBef>
                <a:spcPct val="20000"/>
              </a:spcBef>
              <a:spcAft>
                <a:spcPct val="0"/>
              </a:spcAft>
              <a:buChar char="•"/>
              <a:defRPr sz="1800">
                <a:solidFill>
                  <a:schemeClr val="tx1"/>
                </a:solidFill>
                <a:latin typeface="Calibri" pitchFamily="34" charset="0"/>
              </a:defRPr>
            </a:lvl3pPr>
            <a:lvl4pPr marL="1600200" indent="-228600" algn="l" rtl="0" fontAlgn="base">
              <a:spcBef>
                <a:spcPct val="20000"/>
              </a:spcBef>
              <a:spcAft>
                <a:spcPct val="0"/>
              </a:spcAft>
              <a:buChar char="–"/>
              <a:defRPr sz="1600">
                <a:solidFill>
                  <a:schemeClr val="tx1"/>
                </a:solidFill>
                <a:latin typeface="Calibri" pitchFamily="34" charset="0"/>
              </a:defRPr>
            </a:lvl4pPr>
            <a:lvl5pPr marL="2057400" indent="-228600" algn="l" rtl="0" fontAlgn="base">
              <a:spcBef>
                <a:spcPct val="20000"/>
              </a:spcBef>
              <a:spcAft>
                <a:spcPct val="0"/>
              </a:spcAft>
              <a:buChar char="•"/>
              <a:defRPr sz="1600">
                <a:solidFill>
                  <a:schemeClr val="tx1"/>
                </a:solidFill>
                <a:latin typeface="Calibri" pitchFamily="34" charset="0"/>
              </a:defRPr>
            </a:lvl5pPr>
            <a:lvl6pPr marL="2514600" indent="-228600" algn="l" rtl="0" fontAlgn="base">
              <a:spcBef>
                <a:spcPct val="20000"/>
              </a:spcBef>
              <a:spcAft>
                <a:spcPct val="0"/>
              </a:spcAft>
              <a:buChar char="•"/>
              <a:defRPr sz="1400">
                <a:solidFill>
                  <a:schemeClr val="tx1"/>
                </a:solidFill>
                <a:latin typeface="+mn-lt"/>
              </a:defRPr>
            </a:lvl6pPr>
            <a:lvl7pPr marL="2971800" indent="-228600" algn="l" rtl="0" fontAlgn="base">
              <a:spcBef>
                <a:spcPct val="20000"/>
              </a:spcBef>
              <a:spcAft>
                <a:spcPct val="0"/>
              </a:spcAft>
              <a:buChar char="•"/>
              <a:defRPr sz="1400">
                <a:solidFill>
                  <a:schemeClr val="tx1"/>
                </a:solidFill>
                <a:latin typeface="+mn-lt"/>
              </a:defRPr>
            </a:lvl7pPr>
            <a:lvl8pPr marL="3429000" indent="-228600" algn="l" rtl="0" fontAlgn="base">
              <a:spcBef>
                <a:spcPct val="20000"/>
              </a:spcBef>
              <a:spcAft>
                <a:spcPct val="0"/>
              </a:spcAft>
              <a:buChar char="•"/>
              <a:defRPr sz="1400">
                <a:solidFill>
                  <a:schemeClr val="tx1"/>
                </a:solidFill>
                <a:latin typeface="+mn-lt"/>
              </a:defRPr>
            </a:lvl8pPr>
            <a:lvl9pPr marL="3886200" indent="-228600" algn="l" rtl="0" fontAlgn="base">
              <a:spcBef>
                <a:spcPct val="20000"/>
              </a:spcBef>
              <a:spcAft>
                <a:spcPct val="0"/>
              </a:spcAft>
              <a:buChar char="•"/>
              <a:defRPr sz="1400">
                <a:solidFill>
                  <a:schemeClr val="tx1"/>
                </a:solidFill>
                <a:latin typeface="+mn-lt"/>
              </a:defRPr>
            </a:lvl9pPr>
          </a:lstStyle>
          <a:p>
            <a:pPr marL="0" indent="0">
              <a:buNone/>
            </a:pPr>
            <a:r>
              <a:rPr lang="en-US" sz="3200" b="1" i="0" kern="0" dirty="0" smtClean="0"/>
              <a:t>Why is it hard?</a:t>
            </a:r>
          </a:p>
          <a:p>
            <a:r>
              <a:rPr lang="en-US" sz="2800" b="1" i="0" kern="0" dirty="0" smtClean="0">
                <a:solidFill>
                  <a:srgbClr val="00B050"/>
                </a:solidFill>
              </a:rPr>
              <a:t>Presence of external information</a:t>
            </a:r>
          </a:p>
          <a:p>
            <a:pPr lvl="1"/>
            <a:r>
              <a:rPr lang="en-US" sz="2400" i="0" kern="0" dirty="0" smtClean="0"/>
              <a:t>Can’t assume we know the sources</a:t>
            </a:r>
          </a:p>
          <a:p>
            <a:pPr lvl="1"/>
            <a:r>
              <a:rPr lang="en-US" sz="2400" i="0" kern="0" dirty="0" smtClean="0"/>
              <a:t>“</a:t>
            </a:r>
            <a:r>
              <a:rPr lang="en-US" sz="2400" i="0" kern="0" dirty="0" err="1" smtClean="0"/>
              <a:t>Anonymization</a:t>
            </a:r>
            <a:r>
              <a:rPr lang="en-US" sz="2400" i="0" kern="0" dirty="0" smtClean="0"/>
              <a:t>” schemes are regularly broken</a:t>
            </a:r>
          </a:p>
          <a:p>
            <a:pPr lvl="1"/>
            <a:endParaRPr lang="en-US" i="0" kern="0" dirty="0" smtClean="0"/>
          </a:p>
        </p:txBody>
      </p:sp>
      <p:sp>
        <p:nvSpPr>
          <p:cNvPr id="34" name="Rectangle 33"/>
          <p:cNvSpPr>
            <a:spLocks/>
          </p:cNvSpPr>
          <p:nvPr/>
        </p:nvSpPr>
        <p:spPr bwMode="auto">
          <a:xfrm>
            <a:off x="3328620" y="1732317"/>
            <a:ext cx="1108087" cy="839877"/>
          </a:xfrm>
          <a:prstGeom prst="rect">
            <a:avLst/>
          </a:prstGeom>
          <a:noFill/>
          <a:ln w="25400" cap="flat">
            <a:solidFill>
              <a:schemeClr val="tx1"/>
            </a:solidFill>
            <a:prstDash val="solid"/>
            <a:miter lim="800000"/>
            <a:headEnd type="none" w="med" len="med"/>
            <a:tailEnd type="none" w="med" len="med"/>
          </a:ln>
          <a:effectLst>
            <a:outerShdw blurRad="38100" dist="38099" dir="2700000" algn="ctr" rotWithShape="0">
              <a:schemeClr val="bg2">
                <a:alpha val="75000"/>
              </a:schemeClr>
            </a:outerShdw>
          </a:effectLst>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35" name="Rectangle 34"/>
          <p:cNvSpPr>
            <a:spLocks/>
          </p:cNvSpPr>
          <p:nvPr/>
        </p:nvSpPr>
        <p:spPr bwMode="auto">
          <a:xfrm>
            <a:off x="785766" y="844532"/>
            <a:ext cx="2021531" cy="478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38100" tIns="38100" rIns="38100" bIns="38100" anchor="ctr"/>
          <a:lstStyle/>
          <a:p>
            <a:pPr algn="ctr"/>
            <a:r>
              <a:rPr lang="en-US" sz="2700" dirty="0" smtClean="0">
                <a:solidFill>
                  <a:schemeClr val="tx1"/>
                </a:solidFill>
                <a:ea typeface="Gill Sans" charset="0"/>
                <a:cs typeface="Gill Sans" charset="0"/>
              </a:rPr>
              <a:t>Graph </a:t>
            </a:r>
            <a:r>
              <a:rPr lang="en-US" sz="2700" b="1" dirty="0" smtClean="0">
                <a:solidFill>
                  <a:schemeClr val="tx1"/>
                </a:solidFill>
                <a:ea typeface="Gill Sans" charset="0"/>
                <a:cs typeface="Gill Sans" charset="0"/>
              </a:rPr>
              <a:t>G</a:t>
            </a:r>
            <a:endParaRPr lang="en-US" sz="2700" b="1" dirty="0">
              <a:solidFill>
                <a:schemeClr val="tx1"/>
              </a:solidFill>
              <a:ea typeface="Gill Sans" charset="0"/>
              <a:cs typeface="Gill Sans" charset="0"/>
            </a:endParaRPr>
          </a:p>
        </p:txBody>
      </p:sp>
      <p:sp>
        <p:nvSpPr>
          <p:cNvPr id="37" name="Line 37"/>
          <p:cNvSpPr>
            <a:spLocks noChangeShapeType="1"/>
          </p:cNvSpPr>
          <p:nvPr/>
        </p:nvSpPr>
        <p:spPr bwMode="auto">
          <a:xfrm rot="10800000">
            <a:off x="4682448" y="2498628"/>
            <a:ext cx="914400" cy="0"/>
          </a:xfrm>
          <a:prstGeom prst="line">
            <a:avLst/>
          </a:prstGeom>
          <a:noFill/>
          <a:ln w="38100" cap="flat">
            <a:solidFill>
              <a:schemeClr val="tx1"/>
            </a:solidFill>
            <a:prstDash val="solid"/>
            <a:miter lim="800000"/>
            <a:headEnd type="stealth"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38" name="Line 38"/>
          <p:cNvSpPr>
            <a:spLocks noChangeShapeType="1"/>
          </p:cNvSpPr>
          <p:nvPr/>
        </p:nvSpPr>
        <p:spPr bwMode="auto">
          <a:xfrm>
            <a:off x="4682448" y="1982134"/>
            <a:ext cx="914400" cy="0"/>
          </a:xfrm>
          <a:prstGeom prst="line">
            <a:avLst/>
          </a:prstGeom>
          <a:noFill/>
          <a:ln w="38100" cap="flat">
            <a:solidFill>
              <a:schemeClr val="tx1"/>
            </a:solidFill>
            <a:prstDash val="solid"/>
            <a:miter lim="800000"/>
            <a:headEnd type="stealth"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39" name="Rectangle 38"/>
          <p:cNvSpPr>
            <a:spLocks/>
          </p:cNvSpPr>
          <p:nvPr/>
        </p:nvSpPr>
        <p:spPr bwMode="auto">
          <a:xfrm>
            <a:off x="4710514" y="1595913"/>
            <a:ext cx="858269" cy="3187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38100" tIns="38100" rIns="38100" bIns="38100" anchor="ctr"/>
          <a:lstStyle/>
          <a:p>
            <a:pPr algn="ctr"/>
            <a:r>
              <a:rPr lang="en-US" sz="1900" dirty="0">
                <a:solidFill>
                  <a:schemeClr val="tx1"/>
                </a:solidFill>
                <a:ea typeface="Gill Sans" charset="0"/>
                <a:cs typeface="Gill Sans" charset="0"/>
              </a:rPr>
              <a:t>queries</a:t>
            </a:r>
          </a:p>
        </p:txBody>
      </p:sp>
      <p:sp>
        <p:nvSpPr>
          <p:cNvPr id="40" name="Rectangle 39"/>
          <p:cNvSpPr>
            <a:spLocks/>
          </p:cNvSpPr>
          <p:nvPr/>
        </p:nvSpPr>
        <p:spPr bwMode="auto">
          <a:xfrm>
            <a:off x="4675264" y="2153133"/>
            <a:ext cx="928769" cy="292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38100" tIns="38100" rIns="38100" bIns="38100" anchor="ctr"/>
          <a:lstStyle/>
          <a:p>
            <a:pPr algn="ctr"/>
            <a:r>
              <a:rPr lang="en-US" sz="1900" dirty="0">
                <a:solidFill>
                  <a:schemeClr val="tx1"/>
                </a:solidFill>
                <a:ea typeface="Gill Sans" charset="0"/>
                <a:cs typeface="Gill Sans" charset="0"/>
              </a:rPr>
              <a:t>answers</a:t>
            </a:r>
          </a:p>
        </p:txBody>
      </p:sp>
      <p:sp>
        <p:nvSpPr>
          <p:cNvPr id="41" name="AutoShape 41"/>
          <p:cNvSpPr>
            <a:spLocks/>
          </p:cNvSpPr>
          <p:nvPr/>
        </p:nvSpPr>
        <p:spPr bwMode="auto">
          <a:xfrm>
            <a:off x="5803717" y="1301697"/>
            <a:ext cx="1413080" cy="1753320"/>
          </a:xfrm>
          <a:prstGeom prst="roundRect">
            <a:avLst>
              <a:gd name="adj" fmla="val 11361"/>
            </a:avLst>
          </a:prstGeom>
          <a:solidFill>
            <a:srgbClr val="F1F1F1"/>
          </a:solidFill>
          <a:ln>
            <a:noFill/>
          </a:ln>
          <a:effectLst>
            <a:outerShdw blurRad="38100" dist="38099" dir="2700000" algn="ctr" rotWithShape="0">
              <a:schemeClr val="bg2">
                <a:alpha val="75000"/>
              </a:schemeClr>
            </a:outerShdw>
          </a:effectLst>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42" name="Rectangle 41"/>
          <p:cNvSpPr>
            <a:spLocks/>
          </p:cNvSpPr>
          <p:nvPr/>
        </p:nvSpPr>
        <p:spPr bwMode="auto">
          <a:xfrm>
            <a:off x="5564023" y="1450314"/>
            <a:ext cx="208437" cy="7969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38100" tIns="38100" rIns="38100" bIns="38100" anchor="ctr"/>
          <a:lstStyle/>
          <a:p>
            <a:pPr algn="ctr"/>
            <a:r>
              <a:rPr lang="en-US" sz="4800" i="0" dirty="0">
                <a:solidFill>
                  <a:schemeClr val="tx1"/>
                </a:solidFill>
                <a:ea typeface="Gill Sans" charset="0"/>
                <a:cs typeface="Gill Sans" charset="0"/>
              </a:rPr>
              <a:t>)</a:t>
            </a:r>
          </a:p>
        </p:txBody>
      </p:sp>
      <p:sp>
        <p:nvSpPr>
          <p:cNvPr id="43" name="Rectangle 42"/>
          <p:cNvSpPr>
            <a:spLocks/>
          </p:cNvSpPr>
          <p:nvPr/>
        </p:nvSpPr>
        <p:spPr bwMode="auto">
          <a:xfrm>
            <a:off x="4503533" y="1462575"/>
            <a:ext cx="208437" cy="7847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38100" tIns="38100" rIns="38100" bIns="38100" anchor="ctr"/>
          <a:lstStyle/>
          <a:p>
            <a:pPr algn="ctr"/>
            <a:r>
              <a:rPr lang="en-US" sz="4800" i="0" dirty="0">
                <a:solidFill>
                  <a:schemeClr val="tx1"/>
                </a:solidFill>
                <a:ea typeface="Gill Sans" charset="0"/>
                <a:cs typeface="Gill Sans" charset="0"/>
              </a:rPr>
              <a:t>(</a:t>
            </a:r>
          </a:p>
        </p:txBody>
      </p:sp>
      <p:sp>
        <p:nvSpPr>
          <p:cNvPr id="44" name="Rectangle 43"/>
          <p:cNvSpPr>
            <a:spLocks/>
          </p:cNvSpPr>
          <p:nvPr/>
        </p:nvSpPr>
        <p:spPr bwMode="auto">
          <a:xfrm>
            <a:off x="5775012" y="1347675"/>
            <a:ext cx="1495840" cy="1606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38100" tIns="38100" rIns="38100" bIns="38100" anchor="ctr"/>
          <a:lstStyle/>
          <a:p>
            <a:pPr algn="ctr"/>
            <a:r>
              <a:rPr lang="en-US" sz="1900" dirty="0">
                <a:solidFill>
                  <a:schemeClr val="tx1"/>
                </a:solidFill>
                <a:ea typeface="Gill Sans" charset="0"/>
                <a:cs typeface="Gill Sans" charset="0"/>
              </a:rPr>
              <a:t>Government,</a:t>
            </a:r>
          </a:p>
          <a:p>
            <a:pPr algn="ctr"/>
            <a:r>
              <a:rPr lang="en-US" sz="1900" dirty="0">
                <a:solidFill>
                  <a:schemeClr val="tx1"/>
                </a:solidFill>
                <a:ea typeface="Gill Sans" charset="0"/>
                <a:cs typeface="Gill Sans" charset="0"/>
              </a:rPr>
              <a:t>researchers,</a:t>
            </a:r>
          </a:p>
          <a:p>
            <a:pPr algn="ctr"/>
            <a:r>
              <a:rPr lang="en-US" sz="1900" dirty="0">
                <a:solidFill>
                  <a:schemeClr val="tx1"/>
                </a:solidFill>
                <a:ea typeface="Gill Sans" charset="0"/>
                <a:cs typeface="Gill Sans" charset="0"/>
              </a:rPr>
              <a:t>businesses</a:t>
            </a:r>
          </a:p>
          <a:p>
            <a:pPr algn="ctr"/>
            <a:r>
              <a:rPr lang="en-US" sz="1900" dirty="0">
                <a:solidFill>
                  <a:schemeClr val="tx1"/>
                </a:solidFill>
                <a:ea typeface="Gill Sans" charset="0"/>
                <a:cs typeface="Gill Sans" charset="0"/>
              </a:rPr>
              <a:t>(or) </a:t>
            </a:r>
          </a:p>
          <a:p>
            <a:pPr algn="ctr"/>
            <a:r>
              <a:rPr lang="en-US" sz="1900" dirty="0">
                <a:ea typeface="Gill Sans" charset="0"/>
                <a:cs typeface="Gill Sans" charset="0"/>
              </a:rPr>
              <a:t>m</a:t>
            </a:r>
            <a:r>
              <a:rPr lang="en-US" sz="1900" dirty="0" smtClean="0">
                <a:solidFill>
                  <a:schemeClr val="tx1"/>
                </a:solidFill>
                <a:ea typeface="Gill Sans" charset="0"/>
                <a:cs typeface="Gill Sans" charset="0"/>
              </a:rPr>
              <a:t>alicious</a:t>
            </a:r>
            <a:endParaRPr lang="en-US" sz="1900" dirty="0">
              <a:solidFill>
                <a:schemeClr val="tx1"/>
              </a:solidFill>
              <a:ea typeface="Gill Sans" charset="0"/>
              <a:cs typeface="Gill Sans" charset="0"/>
            </a:endParaRPr>
          </a:p>
          <a:p>
            <a:pPr algn="ctr"/>
            <a:r>
              <a:rPr lang="en-US" sz="1900" dirty="0">
                <a:solidFill>
                  <a:schemeClr val="tx1"/>
                </a:solidFill>
                <a:ea typeface="Gill Sans" charset="0"/>
                <a:cs typeface="Gill Sans" charset="0"/>
              </a:rPr>
              <a:t>adversary</a:t>
            </a:r>
          </a:p>
        </p:txBody>
      </p:sp>
      <p:sp>
        <p:nvSpPr>
          <p:cNvPr id="45" name="Line 37"/>
          <p:cNvSpPr>
            <a:spLocks noChangeShapeType="1"/>
          </p:cNvSpPr>
          <p:nvPr/>
        </p:nvSpPr>
        <p:spPr bwMode="auto">
          <a:xfrm rot="10800000">
            <a:off x="2860060" y="2202152"/>
            <a:ext cx="457200" cy="1"/>
          </a:xfrm>
          <a:prstGeom prst="line">
            <a:avLst/>
          </a:prstGeom>
          <a:noFill/>
          <a:ln w="38100" cap="flat">
            <a:solidFill>
              <a:schemeClr val="tx1"/>
            </a:solidFill>
            <a:prstDash val="solid"/>
            <a:miter lim="800000"/>
            <a:headEnd type="stealth"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pic>
        <p:nvPicPr>
          <p:cNvPr id="46" name="Picture 2" descr="http://community.expressor-software.com/blogs/mtarallo/attachments/378d1323563542-extracting-data-facebook-social-graph-expressor-tutorial-1210jk-matrix-relationship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2292" y="1454017"/>
            <a:ext cx="2179930" cy="1525951"/>
          </a:xfrm>
          <a:prstGeom prst="rect">
            <a:avLst/>
          </a:prstGeom>
          <a:noFill/>
          <a:extLst>
            <a:ext uri="{909E8E84-426E-40DD-AFC4-6F175D3DCCD1}">
              <a14:hiddenFill xmlns:a14="http://schemas.microsoft.com/office/drawing/2010/main">
                <a:solidFill>
                  <a:srgbClr val="FFFFFF"/>
                </a:solidFill>
              </a14:hiddenFill>
            </a:ext>
          </a:extLst>
        </p:spPr>
      </p:pic>
      <p:sp>
        <p:nvSpPr>
          <p:cNvPr id="47" name="Rectangle 46"/>
          <p:cNvSpPr>
            <a:spLocks/>
          </p:cNvSpPr>
          <p:nvPr/>
        </p:nvSpPr>
        <p:spPr bwMode="auto">
          <a:xfrm>
            <a:off x="3150171" y="1055552"/>
            <a:ext cx="1325576" cy="449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38100" tIns="38100" rIns="38100" bIns="38100" anchor="ctr"/>
          <a:lstStyle/>
          <a:p>
            <a:pPr>
              <a:lnSpc>
                <a:spcPct val="60000"/>
              </a:lnSpc>
            </a:pPr>
            <a:r>
              <a:rPr lang="en-US" sz="2700" dirty="0" smtClean="0">
                <a:ea typeface="Gill Sans" charset="0"/>
                <a:cs typeface="Gill Sans" charset="0"/>
              </a:rPr>
              <a:t>Trusted</a:t>
            </a:r>
          </a:p>
          <a:p>
            <a:pPr algn="r">
              <a:lnSpc>
                <a:spcPct val="60000"/>
              </a:lnSpc>
            </a:pPr>
            <a:r>
              <a:rPr lang="en-US" sz="2700" dirty="0" smtClean="0">
                <a:ea typeface="Gill Sans" charset="0"/>
                <a:cs typeface="Gill Sans" charset="0"/>
              </a:rPr>
              <a:t>curator</a:t>
            </a:r>
            <a:endParaRPr lang="en-US" sz="2700" dirty="0">
              <a:solidFill>
                <a:schemeClr val="tx1"/>
              </a:solidFill>
              <a:ea typeface="Gill Sans" charset="0"/>
              <a:cs typeface="Gill Sans" charset="0"/>
            </a:endParaRPr>
          </a:p>
        </p:txBody>
      </p:sp>
      <p:sp>
        <p:nvSpPr>
          <p:cNvPr id="48" name="Rectangle 47"/>
          <p:cNvSpPr>
            <a:spLocks/>
          </p:cNvSpPr>
          <p:nvPr/>
        </p:nvSpPr>
        <p:spPr bwMode="auto">
          <a:xfrm>
            <a:off x="5899969" y="844532"/>
            <a:ext cx="1002335" cy="416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38100" tIns="38100" rIns="38100" bIns="38100" anchor="ctr"/>
          <a:lstStyle/>
          <a:p>
            <a:pPr algn="ctr"/>
            <a:r>
              <a:rPr lang="en-US" sz="2700" dirty="0">
                <a:solidFill>
                  <a:schemeClr val="tx1"/>
                </a:solidFill>
                <a:ea typeface="Gill Sans" charset="0"/>
                <a:cs typeface="Gill Sans" charset="0"/>
              </a:rPr>
              <a:t>Users</a:t>
            </a:r>
          </a:p>
        </p:txBody>
      </p:sp>
      <p:pic>
        <p:nvPicPr>
          <p:cNvPr id="2050" name="Picture 2" descr="https://cdn1.iconfinder.com/data/icons/database/PNG/512/Database_3.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90212" y="3446324"/>
            <a:ext cx="731520" cy="73152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Link Analysis Diagram of the Al Qaeda Terrorist Network"/>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rot="-3420000">
            <a:off x="7795702" y="1983612"/>
            <a:ext cx="1257300" cy="1297115"/>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Finished network icon"/>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828802" y="943480"/>
            <a:ext cx="658368" cy="658368"/>
          </a:xfrm>
          <a:prstGeom prst="rect">
            <a:avLst/>
          </a:prstGeom>
          <a:noFill/>
          <a:extLst>
            <a:ext uri="{909E8E84-426E-40DD-AFC4-6F175D3DCCD1}">
              <a14:hiddenFill xmlns:a14="http://schemas.microsoft.com/office/drawing/2010/main">
                <a:solidFill>
                  <a:srgbClr val="FFFFFF"/>
                </a:solidFill>
              </a14:hiddenFill>
            </a:ext>
          </a:extLst>
        </p:spPr>
      </p:pic>
      <p:sp>
        <p:nvSpPr>
          <p:cNvPr id="31" name="Rectangle 30"/>
          <p:cNvSpPr>
            <a:spLocks/>
          </p:cNvSpPr>
          <p:nvPr/>
        </p:nvSpPr>
        <p:spPr bwMode="auto">
          <a:xfrm rot="-900000">
            <a:off x="7819028" y="1455359"/>
            <a:ext cx="1023688" cy="250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38100" tIns="38100" rIns="38100" bIns="38100" anchor="ctr"/>
          <a:lstStyle/>
          <a:p>
            <a:pPr algn="ctr"/>
            <a:r>
              <a:rPr lang="en-US" b="1" dirty="0" smtClean="0">
                <a:solidFill>
                  <a:schemeClr val="tx1"/>
                </a:solidFill>
                <a:ea typeface="Gill Sans" charset="0"/>
                <a:cs typeface="Gill Sans" charset="0"/>
              </a:rPr>
              <a:t>internet</a:t>
            </a:r>
            <a:endParaRPr lang="en-US" b="1" dirty="0">
              <a:solidFill>
                <a:schemeClr val="tx1"/>
              </a:solidFill>
              <a:ea typeface="Gill Sans" charset="0"/>
              <a:cs typeface="Gill Sans" charset="0"/>
            </a:endParaRPr>
          </a:p>
        </p:txBody>
      </p:sp>
      <p:sp>
        <p:nvSpPr>
          <p:cNvPr id="33" name="Rectangle 32"/>
          <p:cNvSpPr>
            <a:spLocks/>
          </p:cNvSpPr>
          <p:nvPr/>
        </p:nvSpPr>
        <p:spPr bwMode="auto">
          <a:xfrm>
            <a:off x="7313450" y="2990849"/>
            <a:ext cx="2103267" cy="311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38100" tIns="38100" rIns="38100" bIns="38100" anchor="ctr"/>
          <a:lstStyle/>
          <a:p>
            <a:pPr algn="ctr"/>
            <a:r>
              <a:rPr lang="en-US" b="1" dirty="0">
                <a:ea typeface="Gill Sans" charset="0"/>
                <a:cs typeface="Gill Sans" charset="0"/>
              </a:rPr>
              <a:t>s</a:t>
            </a:r>
            <a:r>
              <a:rPr lang="en-US" b="1" dirty="0" smtClean="0">
                <a:ea typeface="Gill Sans" charset="0"/>
                <a:cs typeface="Gill Sans" charset="0"/>
              </a:rPr>
              <a:t>ocial networks</a:t>
            </a:r>
            <a:endParaRPr lang="en-US" b="1" dirty="0">
              <a:solidFill>
                <a:schemeClr val="tx1"/>
              </a:solidFill>
              <a:ea typeface="Gill Sans" charset="0"/>
              <a:cs typeface="Gill Sans" charset="0"/>
            </a:endParaRPr>
          </a:p>
        </p:txBody>
      </p:sp>
      <p:sp>
        <p:nvSpPr>
          <p:cNvPr id="36" name="Rectangle 35"/>
          <p:cNvSpPr>
            <a:spLocks/>
          </p:cNvSpPr>
          <p:nvPr/>
        </p:nvSpPr>
        <p:spPr bwMode="auto">
          <a:xfrm rot="1020000">
            <a:off x="7337514" y="3768886"/>
            <a:ext cx="2103267" cy="569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38100" tIns="38100" rIns="38100" bIns="38100" anchor="ctr"/>
          <a:lstStyle/>
          <a:p>
            <a:pPr algn="ctr"/>
            <a:r>
              <a:rPr lang="en-US" b="1" dirty="0" smtClean="0">
                <a:ea typeface="Gill Sans" charset="0"/>
                <a:cs typeface="Gill Sans" charset="0"/>
              </a:rPr>
              <a:t>anonymized datasets</a:t>
            </a:r>
            <a:endParaRPr lang="en-US" b="1" dirty="0">
              <a:solidFill>
                <a:schemeClr val="tx1"/>
              </a:solidFill>
              <a:ea typeface="Gill Sans" charset="0"/>
              <a:cs typeface="Gill Sans" charset="0"/>
            </a:endParaRPr>
          </a:p>
        </p:txBody>
      </p:sp>
      <p:sp>
        <p:nvSpPr>
          <p:cNvPr id="49" name="Line 38"/>
          <p:cNvSpPr>
            <a:spLocks noChangeShapeType="1"/>
          </p:cNvSpPr>
          <p:nvPr/>
        </p:nvSpPr>
        <p:spPr bwMode="auto">
          <a:xfrm>
            <a:off x="7289292" y="2519542"/>
            <a:ext cx="365760" cy="0"/>
          </a:xfrm>
          <a:prstGeom prst="line">
            <a:avLst/>
          </a:prstGeom>
          <a:noFill/>
          <a:ln w="38100" cap="flat">
            <a:solidFill>
              <a:schemeClr val="tx1"/>
            </a:solidFill>
            <a:prstDash val="solid"/>
            <a:miter lim="800000"/>
            <a:headEnd type="stealth"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50" name="Line 38"/>
          <p:cNvSpPr>
            <a:spLocks noChangeShapeType="1"/>
          </p:cNvSpPr>
          <p:nvPr/>
        </p:nvSpPr>
        <p:spPr bwMode="auto">
          <a:xfrm flipV="1">
            <a:off x="7329398" y="1758433"/>
            <a:ext cx="496646" cy="175574"/>
          </a:xfrm>
          <a:prstGeom prst="line">
            <a:avLst/>
          </a:prstGeom>
          <a:noFill/>
          <a:ln w="38100" cap="flat">
            <a:solidFill>
              <a:schemeClr val="tx1"/>
            </a:solidFill>
            <a:prstDash val="solid"/>
            <a:miter lim="800000"/>
            <a:headEnd type="stealth"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51" name="Line 38"/>
          <p:cNvSpPr>
            <a:spLocks noChangeShapeType="1"/>
          </p:cNvSpPr>
          <p:nvPr/>
        </p:nvSpPr>
        <p:spPr bwMode="auto">
          <a:xfrm>
            <a:off x="6455103" y="3285904"/>
            <a:ext cx="496646" cy="229140"/>
          </a:xfrm>
          <a:prstGeom prst="line">
            <a:avLst/>
          </a:prstGeom>
          <a:noFill/>
          <a:ln w="38100" cap="flat">
            <a:solidFill>
              <a:schemeClr val="tx1"/>
            </a:solidFill>
            <a:prstDash val="solid"/>
            <a:miter lim="800000"/>
            <a:headEnd type="stealth"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Tree>
    <p:extLst>
      <p:ext uri="{BB962C8B-B14F-4D97-AF65-F5344CB8AC3E}">
        <p14:creationId xmlns:p14="http://schemas.microsoft.com/office/powerpoint/2010/main" val="8045154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5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5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05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2">
                                            <p:txEl>
                                              <p:pRg st="2" end="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3" grpId="0"/>
      <p:bldP spid="36" grpId="0"/>
      <p:bldP spid="49" grpId="0" animBg="1"/>
      <p:bldP spid="50" grpId="0" animBg="1"/>
      <p:bldP spid="5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published attacks</a:t>
            </a:r>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1"/>
          </p:nvPr>
        </p:nvSpPr>
        <p:spPr/>
        <p:txBody>
          <a:bodyPr/>
          <a:lstStyle/>
          <a:p>
            <a:fld id="{FF308B7C-4F2A-4ED2-93F3-224C3EC9CBD5}" type="slidenum">
              <a:rPr lang="en-US" smtClean="0"/>
              <a:pPr/>
              <a:t>5</a:t>
            </a:fld>
            <a:endParaRPr lang="en-US"/>
          </a:p>
        </p:txBody>
      </p:sp>
      <p:sp>
        <p:nvSpPr>
          <p:cNvPr id="5" name="Rectangle 3"/>
          <p:cNvSpPr txBox="1">
            <a:spLocks noChangeArrowheads="1"/>
          </p:cNvSpPr>
          <p:nvPr/>
        </p:nvSpPr>
        <p:spPr bwMode="auto">
          <a:xfrm>
            <a:off x="533399" y="1020168"/>
            <a:ext cx="8558053" cy="5257800"/>
          </a:xfrm>
          <a:prstGeom prst="rect">
            <a:avLst/>
          </a:prstGeom>
          <a:noFill/>
          <a:ln w="9525">
            <a:noFill/>
            <a:miter lim="800000"/>
            <a:headEnd/>
            <a:tailEnd/>
          </a:ln>
          <a:effectLst/>
        </p:spPr>
        <p:txBody>
          <a:bodyPr vert="horz" wrap="square" lIns="92075" tIns="46038" rIns="132080" bIns="46038" numCol="1" anchor="t" anchorCtr="0" compatLnSpc="1">
            <a:prstTxWarp prst="textNoShape">
              <a:avLst/>
            </a:prstTxWarp>
          </a:bodyPr>
          <a:lstStyle>
            <a:lvl1pPr marL="342900" indent="-342900" algn="l" rtl="0" fontAlgn="base">
              <a:spcBef>
                <a:spcPct val="20000"/>
              </a:spcBef>
              <a:spcAft>
                <a:spcPct val="0"/>
              </a:spcAft>
              <a:buChar char="•"/>
              <a:defRPr sz="2400">
                <a:solidFill>
                  <a:schemeClr val="tx1"/>
                </a:solidFill>
                <a:latin typeface="Calibri" pitchFamily="34" charset="0"/>
                <a:ea typeface="+mn-ea"/>
                <a:cs typeface="+mn-cs"/>
              </a:defRPr>
            </a:lvl1pPr>
            <a:lvl2pPr marL="742950" indent="-285750" algn="l" rtl="0" fontAlgn="base">
              <a:spcBef>
                <a:spcPct val="20000"/>
              </a:spcBef>
              <a:spcAft>
                <a:spcPct val="0"/>
              </a:spcAft>
              <a:buChar char="–"/>
              <a:defRPr sz="2000">
                <a:solidFill>
                  <a:schemeClr val="tx1"/>
                </a:solidFill>
                <a:latin typeface="Calibri" pitchFamily="34" charset="0"/>
              </a:defRPr>
            </a:lvl2pPr>
            <a:lvl3pPr marL="1143000" indent="-228600" algn="l" rtl="0" fontAlgn="base">
              <a:spcBef>
                <a:spcPct val="20000"/>
              </a:spcBef>
              <a:spcAft>
                <a:spcPct val="0"/>
              </a:spcAft>
              <a:buChar char="•"/>
              <a:defRPr sz="1800">
                <a:solidFill>
                  <a:schemeClr val="tx1"/>
                </a:solidFill>
                <a:latin typeface="Calibri" pitchFamily="34" charset="0"/>
              </a:defRPr>
            </a:lvl3pPr>
            <a:lvl4pPr marL="1600200" indent="-228600" algn="l" rtl="0" fontAlgn="base">
              <a:spcBef>
                <a:spcPct val="20000"/>
              </a:spcBef>
              <a:spcAft>
                <a:spcPct val="0"/>
              </a:spcAft>
              <a:buChar char="–"/>
              <a:defRPr sz="1600">
                <a:solidFill>
                  <a:schemeClr val="tx1"/>
                </a:solidFill>
                <a:latin typeface="Calibri" pitchFamily="34" charset="0"/>
              </a:defRPr>
            </a:lvl4pPr>
            <a:lvl5pPr marL="2057400" indent="-228600" algn="l" rtl="0" fontAlgn="base">
              <a:spcBef>
                <a:spcPct val="20000"/>
              </a:spcBef>
              <a:spcAft>
                <a:spcPct val="0"/>
              </a:spcAft>
              <a:buChar char="•"/>
              <a:defRPr sz="1600">
                <a:solidFill>
                  <a:schemeClr val="tx1"/>
                </a:solidFill>
                <a:latin typeface="Calibri" pitchFamily="34" charset="0"/>
              </a:defRPr>
            </a:lvl5pPr>
            <a:lvl6pPr marL="2514600" indent="-228600" algn="l" rtl="0" fontAlgn="base">
              <a:spcBef>
                <a:spcPct val="20000"/>
              </a:spcBef>
              <a:spcAft>
                <a:spcPct val="0"/>
              </a:spcAft>
              <a:buChar char="•"/>
              <a:defRPr sz="1400">
                <a:solidFill>
                  <a:schemeClr val="tx1"/>
                </a:solidFill>
                <a:latin typeface="+mn-lt"/>
              </a:defRPr>
            </a:lvl6pPr>
            <a:lvl7pPr marL="2971800" indent="-228600" algn="l" rtl="0" fontAlgn="base">
              <a:spcBef>
                <a:spcPct val="20000"/>
              </a:spcBef>
              <a:spcAft>
                <a:spcPct val="0"/>
              </a:spcAft>
              <a:buChar char="•"/>
              <a:defRPr sz="1400">
                <a:solidFill>
                  <a:schemeClr val="tx1"/>
                </a:solidFill>
                <a:latin typeface="+mn-lt"/>
              </a:defRPr>
            </a:lvl7pPr>
            <a:lvl8pPr marL="3429000" indent="-228600" algn="l" rtl="0" fontAlgn="base">
              <a:spcBef>
                <a:spcPct val="20000"/>
              </a:spcBef>
              <a:spcAft>
                <a:spcPct val="0"/>
              </a:spcAft>
              <a:buChar char="•"/>
              <a:defRPr sz="1400">
                <a:solidFill>
                  <a:schemeClr val="tx1"/>
                </a:solidFill>
                <a:latin typeface="+mn-lt"/>
              </a:defRPr>
            </a:lvl8pPr>
            <a:lvl9pPr marL="3886200" indent="-228600" algn="l" rtl="0" fontAlgn="base">
              <a:spcBef>
                <a:spcPct val="20000"/>
              </a:spcBef>
              <a:spcAft>
                <a:spcPct val="0"/>
              </a:spcAft>
              <a:buChar char="•"/>
              <a:defRPr sz="1400">
                <a:solidFill>
                  <a:schemeClr val="tx1"/>
                </a:solidFill>
                <a:latin typeface="+mn-lt"/>
              </a:defRPr>
            </a:lvl9pPr>
          </a:lstStyle>
          <a:p>
            <a:r>
              <a:rPr lang="en-US" b="1" i="0" kern="0" dirty="0" err="1" smtClean="0">
                <a:solidFill>
                  <a:srgbClr val="00B050"/>
                </a:solidFill>
              </a:rPr>
              <a:t>Reidentifying</a:t>
            </a:r>
            <a:r>
              <a:rPr lang="en-US" b="1" i="0" kern="0" dirty="0" smtClean="0">
                <a:solidFill>
                  <a:srgbClr val="00B050"/>
                </a:solidFill>
              </a:rPr>
              <a:t> individuals based on external sources</a:t>
            </a:r>
          </a:p>
          <a:p>
            <a:pPr lvl="1"/>
            <a:r>
              <a:rPr lang="en-US" sz="2400" i="0" kern="0" dirty="0" smtClean="0"/>
              <a:t>Social networks</a:t>
            </a:r>
            <a:r>
              <a:rPr lang="en-US" i="0" kern="0" dirty="0" smtClean="0"/>
              <a:t> </a:t>
            </a:r>
            <a:r>
              <a:rPr lang="en-US" sz="1800" i="0" kern="0" dirty="0" smtClean="0">
                <a:solidFill>
                  <a:srgbClr val="C00000"/>
                </a:solidFill>
              </a:rPr>
              <a:t>[</a:t>
            </a:r>
            <a:r>
              <a:rPr lang="en-US" sz="1800" i="0" kern="0" dirty="0" err="1" smtClean="0">
                <a:solidFill>
                  <a:srgbClr val="C00000"/>
                </a:solidFill>
              </a:rPr>
              <a:t>Backstrom</a:t>
            </a:r>
            <a:r>
              <a:rPr lang="en-US" sz="1800" i="0" kern="0" dirty="0" smtClean="0">
                <a:solidFill>
                  <a:srgbClr val="C00000"/>
                </a:solidFill>
              </a:rPr>
              <a:t> Dwork Kleinberg 07, Narayanan </a:t>
            </a:r>
            <a:r>
              <a:rPr lang="en-US" sz="1800" i="0" kern="0" dirty="0" err="1" smtClean="0">
                <a:solidFill>
                  <a:srgbClr val="C00000"/>
                </a:solidFill>
              </a:rPr>
              <a:t>Shmatikov</a:t>
            </a:r>
            <a:r>
              <a:rPr lang="en-US" sz="1800" i="0" kern="0" dirty="0" smtClean="0">
                <a:solidFill>
                  <a:srgbClr val="C00000"/>
                </a:solidFill>
              </a:rPr>
              <a:t> 09]</a:t>
            </a:r>
            <a:endParaRPr lang="en-US" i="0" kern="0" dirty="0" smtClean="0">
              <a:solidFill>
                <a:srgbClr val="C00000"/>
              </a:solidFill>
            </a:endParaRPr>
          </a:p>
          <a:p>
            <a:pPr lvl="1"/>
            <a:r>
              <a:rPr lang="en-US" sz="2400" i="0" kern="0" dirty="0" smtClean="0"/>
              <a:t>Computer networks</a:t>
            </a:r>
            <a:r>
              <a:rPr lang="en-US" i="0" kern="0" dirty="0" smtClean="0"/>
              <a:t/>
            </a:r>
            <a:br>
              <a:rPr lang="en-US" i="0" kern="0" dirty="0" smtClean="0"/>
            </a:br>
            <a:r>
              <a:rPr lang="en-US" sz="1800" i="0" kern="0" dirty="0" smtClean="0">
                <a:solidFill>
                  <a:srgbClr val="C00000"/>
                </a:solidFill>
              </a:rPr>
              <a:t>[</a:t>
            </a:r>
            <a:r>
              <a:rPr lang="en-US" sz="1800" i="0" kern="0" dirty="0" err="1" smtClean="0">
                <a:solidFill>
                  <a:srgbClr val="C00000"/>
                </a:solidFill>
              </a:rPr>
              <a:t>Coull</a:t>
            </a:r>
            <a:r>
              <a:rPr lang="en-US" sz="1800" i="0" kern="0" dirty="0" smtClean="0">
                <a:solidFill>
                  <a:srgbClr val="C00000"/>
                </a:solidFill>
              </a:rPr>
              <a:t> Wright </a:t>
            </a:r>
            <a:r>
              <a:rPr lang="en-US" sz="1800" i="0" kern="0" dirty="0" err="1" smtClean="0">
                <a:solidFill>
                  <a:srgbClr val="C00000"/>
                </a:solidFill>
              </a:rPr>
              <a:t>Monrose</a:t>
            </a:r>
            <a:r>
              <a:rPr lang="en-US" sz="1800" i="0" kern="0" dirty="0" smtClean="0">
                <a:solidFill>
                  <a:srgbClr val="C00000"/>
                </a:solidFill>
              </a:rPr>
              <a:t> Collins Reiter 07,  Ribeiro Chen </a:t>
            </a:r>
            <a:r>
              <a:rPr lang="en-US" sz="1800" i="0" kern="0" dirty="0" err="1" smtClean="0">
                <a:solidFill>
                  <a:srgbClr val="C00000"/>
                </a:solidFill>
              </a:rPr>
              <a:t>Miklau</a:t>
            </a:r>
            <a:r>
              <a:rPr lang="en-US" sz="1800" i="0" kern="0" dirty="0" smtClean="0">
                <a:solidFill>
                  <a:srgbClr val="C00000"/>
                </a:solidFill>
              </a:rPr>
              <a:t> </a:t>
            </a:r>
            <a:r>
              <a:rPr lang="en-US" sz="1800" i="0" kern="0" dirty="0" err="1" smtClean="0">
                <a:solidFill>
                  <a:srgbClr val="C00000"/>
                </a:solidFill>
              </a:rPr>
              <a:t>Townsley</a:t>
            </a:r>
            <a:r>
              <a:rPr lang="en-US" sz="1800" i="0" kern="0" dirty="0" smtClean="0">
                <a:solidFill>
                  <a:srgbClr val="C00000"/>
                </a:solidFill>
              </a:rPr>
              <a:t> 08]</a:t>
            </a:r>
          </a:p>
          <a:p>
            <a:pPr lvl="1"/>
            <a:r>
              <a:rPr lang="en-US" sz="2200" i="0" kern="0" dirty="0" smtClean="0"/>
              <a:t>Genetic data (GWAS)</a:t>
            </a:r>
            <a:r>
              <a:rPr lang="en-US" sz="2400" i="0" kern="0" dirty="0" smtClean="0"/>
              <a:t> </a:t>
            </a:r>
            <a:r>
              <a:rPr lang="en-US" sz="1800" i="0" kern="0" dirty="0" smtClean="0">
                <a:solidFill>
                  <a:srgbClr val="C00000"/>
                </a:solidFill>
              </a:rPr>
              <a:t>[Homer et al. 08, ...]</a:t>
            </a:r>
          </a:p>
          <a:p>
            <a:pPr lvl="1"/>
            <a:r>
              <a:rPr lang="en-US" sz="2200" i="0" kern="0" dirty="0" err="1" smtClean="0"/>
              <a:t>Microtargeted</a:t>
            </a:r>
            <a:r>
              <a:rPr lang="en-US" sz="2200" i="0" kern="0" dirty="0" smtClean="0"/>
              <a:t> advertising</a:t>
            </a:r>
            <a:r>
              <a:rPr lang="en-US" i="0" kern="0" dirty="0" smtClean="0"/>
              <a:t> </a:t>
            </a:r>
            <a:r>
              <a:rPr lang="en-US" sz="1800" i="0" kern="0" dirty="0" smtClean="0">
                <a:solidFill>
                  <a:srgbClr val="C00000"/>
                </a:solidFill>
              </a:rPr>
              <a:t>[</a:t>
            </a:r>
            <a:r>
              <a:rPr lang="en-US" sz="1800" i="0" kern="0" dirty="0" err="1" smtClean="0">
                <a:solidFill>
                  <a:srgbClr val="C00000"/>
                </a:solidFill>
              </a:rPr>
              <a:t>Korolova</a:t>
            </a:r>
            <a:r>
              <a:rPr lang="en-US" sz="1800" i="0" kern="0" dirty="0" smtClean="0">
                <a:solidFill>
                  <a:srgbClr val="C00000"/>
                </a:solidFill>
              </a:rPr>
              <a:t> 11] </a:t>
            </a:r>
            <a:endParaRPr lang="en-US" i="0" kern="0" dirty="0" smtClean="0">
              <a:solidFill>
                <a:srgbClr val="C00000"/>
              </a:solidFill>
            </a:endParaRPr>
          </a:p>
          <a:p>
            <a:pPr lvl="1"/>
            <a:r>
              <a:rPr lang="en-US" sz="2200" i="0" kern="0" dirty="0" smtClean="0"/>
              <a:t>Recommendation systems</a:t>
            </a:r>
            <a:r>
              <a:rPr lang="en-US" sz="1700" i="0" kern="0" dirty="0" smtClean="0"/>
              <a:t> </a:t>
            </a:r>
            <a:r>
              <a:rPr lang="en-US" sz="1700" i="0" kern="0" dirty="0" smtClean="0">
                <a:solidFill>
                  <a:srgbClr val="C00000"/>
                </a:solidFill>
              </a:rPr>
              <a:t>[</a:t>
            </a:r>
            <a:r>
              <a:rPr lang="en-US" sz="1700" i="0" kern="0" dirty="0" err="1" smtClean="0">
                <a:solidFill>
                  <a:srgbClr val="C00000"/>
                </a:solidFill>
              </a:rPr>
              <a:t>Calandrino</a:t>
            </a:r>
            <a:r>
              <a:rPr lang="en-US" sz="1700" i="0" kern="0" dirty="0" smtClean="0">
                <a:solidFill>
                  <a:srgbClr val="C00000"/>
                </a:solidFill>
              </a:rPr>
              <a:t> </a:t>
            </a:r>
            <a:r>
              <a:rPr lang="en-US" sz="1700" i="0" kern="0" dirty="0" err="1" smtClean="0">
                <a:solidFill>
                  <a:srgbClr val="C00000"/>
                </a:solidFill>
              </a:rPr>
              <a:t>Kiltzer</a:t>
            </a:r>
            <a:r>
              <a:rPr lang="en-US" sz="1700" i="0" kern="0" dirty="0" smtClean="0">
                <a:solidFill>
                  <a:srgbClr val="C00000"/>
                </a:solidFill>
              </a:rPr>
              <a:t> Narayanan </a:t>
            </a:r>
            <a:r>
              <a:rPr lang="en-US" sz="1700" i="0" kern="0" dirty="0" err="1" smtClean="0">
                <a:solidFill>
                  <a:srgbClr val="C00000"/>
                </a:solidFill>
              </a:rPr>
              <a:t>Felten</a:t>
            </a:r>
            <a:r>
              <a:rPr lang="en-US" sz="1700" i="0" kern="0" dirty="0" smtClean="0">
                <a:solidFill>
                  <a:srgbClr val="C00000"/>
                </a:solidFill>
              </a:rPr>
              <a:t> </a:t>
            </a:r>
            <a:r>
              <a:rPr lang="en-US" sz="1700" i="0" kern="0" dirty="0" err="1" smtClean="0">
                <a:solidFill>
                  <a:srgbClr val="C00000"/>
                </a:solidFill>
              </a:rPr>
              <a:t>Shmatikov</a:t>
            </a:r>
            <a:r>
              <a:rPr lang="en-US" sz="1700" i="0" kern="0" dirty="0" smtClean="0">
                <a:solidFill>
                  <a:srgbClr val="C00000"/>
                </a:solidFill>
              </a:rPr>
              <a:t> 11]</a:t>
            </a:r>
          </a:p>
          <a:p>
            <a:r>
              <a:rPr lang="en-US" b="1" i="0" kern="0" dirty="0" smtClean="0">
                <a:solidFill>
                  <a:srgbClr val="00B050"/>
                </a:solidFill>
              </a:rPr>
              <a:t>Composition attacks</a:t>
            </a:r>
          </a:p>
          <a:p>
            <a:pPr marL="457200" lvl="1" indent="0">
              <a:buNone/>
            </a:pPr>
            <a:r>
              <a:rPr lang="en-US" sz="2400" i="0" kern="0" dirty="0" smtClean="0"/>
              <a:t>Combining independent anonymized </a:t>
            </a:r>
            <a:br>
              <a:rPr lang="en-US" sz="2400" i="0" kern="0" dirty="0" smtClean="0"/>
            </a:br>
            <a:r>
              <a:rPr lang="en-US" sz="2400" i="0" kern="0" dirty="0" smtClean="0"/>
              <a:t>releases</a:t>
            </a:r>
            <a:r>
              <a:rPr lang="en-US" i="0" kern="0" dirty="0" smtClean="0"/>
              <a:t> </a:t>
            </a:r>
            <a:r>
              <a:rPr lang="en-US" sz="1800" i="0" kern="0" dirty="0" smtClean="0">
                <a:solidFill>
                  <a:srgbClr val="C00000"/>
                </a:solidFill>
              </a:rPr>
              <a:t>[</a:t>
            </a:r>
            <a:r>
              <a:rPr lang="en-US" sz="1800" i="0" kern="0" dirty="0" err="1" smtClean="0">
                <a:solidFill>
                  <a:srgbClr val="C00000"/>
                </a:solidFill>
              </a:rPr>
              <a:t>Ganta</a:t>
            </a:r>
            <a:r>
              <a:rPr lang="en-US" sz="1800" i="0" kern="0" dirty="0" smtClean="0">
                <a:solidFill>
                  <a:srgbClr val="C00000"/>
                </a:solidFill>
              </a:rPr>
              <a:t> </a:t>
            </a:r>
            <a:r>
              <a:rPr lang="en-US" sz="1800" i="0" kern="0" dirty="0" err="1" smtClean="0">
                <a:solidFill>
                  <a:srgbClr val="C00000"/>
                </a:solidFill>
              </a:rPr>
              <a:t>Kasiviswanathan</a:t>
            </a:r>
            <a:r>
              <a:rPr lang="en-US" sz="1800" i="0" kern="0" dirty="0" smtClean="0">
                <a:solidFill>
                  <a:srgbClr val="C00000"/>
                </a:solidFill>
              </a:rPr>
              <a:t> Smith 08]</a:t>
            </a:r>
          </a:p>
          <a:p>
            <a:r>
              <a:rPr lang="en-US" b="1" i="0" kern="0" dirty="0" smtClean="0">
                <a:solidFill>
                  <a:srgbClr val="00B050"/>
                </a:solidFill>
              </a:rPr>
              <a:t>Reconstruction attacks</a:t>
            </a:r>
          </a:p>
          <a:p>
            <a:pPr marL="457200" lvl="1" indent="0">
              <a:buNone/>
            </a:pPr>
            <a:r>
              <a:rPr lang="en-US" sz="2400" i="0" kern="0" dirty="0" smtClean="0"/>
              <a:t>Combining multiple noisy statistics</a:t>
            </a:r>
            <a:r>
              <a:rPr lang="en-US" i="0" kern="0" dirty="0" smtClean="0"/>
              <a:t> </a:t>
            </a:r>
            <a:r>
              <a:rPr lang="en-US" sz="1800" i="0" kern="0" dirty="0" smtClean="0">
                <a:solidFill>
                  <a:srgbClr val="C00000"/>
                </a:solidFill>
              </a:rPr>
              <a:t>[</a:t>
            </a:r>
            <a:r>
              <a:rPr lang="en-US" sz="1800" i="0" kern="0" dirty="0" err="1" smtClean="0">
                <a:solidFill>
                  <a:srgbClr val="C00000"/>
                </a:solidFill>
              </a:rPr>
              <a:t>Dinur</a:t>
            </a:r>
            <a:r>
              <a:rPr lang="en-US" sz="1800" i="0" kern="0" dirty="0" smtClean="0">
                <a:solidFill>
                  <a:srgbClr val="C00000"/>
                </a:solidFill>
              </a:rPr>
              <a:t> Nissim 03, …]</a:t>
            </a:r>
            <a:endParaRPr lang="en-US" i="0" kern="0" dirty="0" smtClean="0">
              <a:solidFill>
                <a:srgbClr val="C00000"/>
              </a:solidFill>
            </a:endParaRPr>
          </a:p>
          <a:p>
            <a:pPr lvl="1"/>
            <a:endParaRPr lang="en-US" i="0" kern="0" dirty="0">
              <a:solidFill>
                <a:srgbClr val="C00000"/>
              </a:solidFill>
            </a:endParaRPr>
          </a:p>
        </p:txBody>
      </p:sp>
      <p:sp>
        <p:nvSpPr>
          <p:cNvPr id="9" name="Line 6"/>
          <p:cNvSpPr>
            <a:spLocks noChangeShapeType="1"/>
          </p:cNvSpPr>
          <p:nvPr/>
        </p:nvSpPr>
        <p:spPr bwMode="auto">
          <a:xfrm flipH="1">
            <a:off x="7740227" y="4767665"/>
            <a:ext cx="496811" cy="193675"/>
          </a:xfrm>
          <a:prstGeom prst="line">
            <a:avLst/>
          </a:prstGeom>
          <a:noFill/>
          <a:ln w="38100" cap="flat">
            <a:solidFill>
              <a:schemeClr val="tx1">
                <a:alpha val="48999"/>
              </a:schemeClr>
            </a:solidFill>
            <a:prstDash val="solid"/>
            <a:miter lim="800000"/>
            <a:headEnd type="stealth"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10" name="Rectangle 7"/>
          <p:cNvSpPr>
            <a:spLocks noChangeAspect="1"/>
          </p:cNvSpPr>
          <p:nvPr/>
        </p:nvSpPr>
        <p:spPr bwMode="auto">
          <a:xfrm>
            <a:off x="6779544" y="4077770"/>
            <a:ext cx="920253" cy="520700"/>
          </a:xfrm>
          <a:prstGeom prst="rect">
            <a:avLst/>
          </a:prstGeom>
          <a:noFill/>
          <a:ln w="25400" cap="flat">
            <a:solidFill>
              <a:schemeClr val="tx1">
                <a:alpha val="48999"/>
              </a:schemeClr>
            </a:solidFill>
            <a:prstDash val="solid"/>
            <a:miter lim="800000"/>
            <a:headEnd type="none" w="med" len="med"/>
            <a:tailEnd type="none" w="med" len="med"/>
          </a:ln>
          <a:effectLst>
            <a:outerShdw blurRad="38100" dist="38099" dir="2700000" algn="ctr" rotWithShape="0">
              <a:schemeClr val="bg2">
                <a:alpha val="75000"/>
              </a:schemeClr>
            </a:outerShdw>
          </a:effectLst>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11" name="Line 8"/>
          <p:cNvSpPr>
            <a:spLocks noChangeShapeType="1"/>
          </p:cNvSpPr>
          <p:nvPr/>
        </p:nvSpPr>
        <p:spPr bwMode="auto">
          <a:xfrm rot="10800000">
            <a:off x="7711395" y="4402539"/>
            <a:ext cx="531993" cy="141287"/>
          </a:xfrm>
          <a:prstGeom prst="line">
            <a:avLst/>
          </a:prstGeom>
          <a:noFill/>
          <a:ln w="38100" cap="flat">
            <a:solidFill>
              <a:schemeClr val="tx1">
                <a:alpha val="48999"/>
              </a:schemeClr>
            </a:solidFill>
            <a:prstDash val="solid"/>
            <a:miter lim="800000"/>
            <a:headEnd type="stealth"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12" name="Rectangle 9"/>
          <p:cNvSpPr>
            <a:spLocks/>
          </p:cNvSpPr>
          <p:nvPr/>
        </p:nvSpPr>
        <p:spPr bwMode="auto">
          <a:xfrm>
            <a:off x="6735100" y="4146952"/>
            <a:ext cx="1012826"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alpha val="48999"/>
                  </a:schemeClr>
                </a:solidFill>
                <a:miter lim="800000"/>
                <a:headEnd type="none" w="med" len="med"/>
                <a:tailEnd type="none" w="med" len="med"/>
              </a14:hiddenLine>
            </a:ext>
          </a:extLst>
        </p:spPr>
        <p:txBody>
          <a:bodyPr lIns="38100" tIns="38100" rIns="38100" bIns="38100" anchor="ctr"/>
          <a:lstStyle>
            <a:lvl1pPr>
              <a:defRPr sz="1200">
                <a:solidFill>
                  <a:schemeClr val="tx1"/>
                </a:solidFill>
                <a:latin typeface="Gill Sans"/>
              </a:defRPr>
            </a:lvl1pPr>
            <a:lvl2pPr>
              <a:defRPr sz="1200">
                <a:solidFill>
                  <a:schemeClr val="tx1"/>
                </a:solidFill>
                <a:latin typeface="Gill Sans"/>
              </a:defRPr>
            </a:lvl2pPr>
            <a:lvl3pPr>
              <a:defRPr sz="1200">
                <a:solidFill>
                  <a:schemeClr val="tx1"/>
                </a:solidFill>
                <a:latin typeface="Gill Sans"/>
              </a:defRPr>
            </a:lvl3pPr>
            <a:lvl4pPr>
              <a:defRPr sz="1200">
                <a:solidFill>
                  <a:schemeClr val="tx1"/>
                </a:solidFill>
                <a:latin typeface="Gill Sans"/>
              </a:defRPr>
            </a:lvl4pPr>
            <a:lvl5pPr>
              <a:defRPr sz="1200">
                <a:solidFill>
                  <a:schemeClr val="tx1"/>
                </a:solidFill>
                <a:latin typeface="Gill Sans"/>
              </a:defRPr>
            </a:lvl5pPr>
            <a:lvl6pPr fontAlgn="base">
              <a:spcBef>
                <a:spcPct val="0"/>
              </a:spcBef>
              <a:spcAft>
                <a:spcPct val="0"/>
              </a:spcAft>
              <a:defRPr sz="1200">
                <a:solidFill>
                  <a:schemeClr val="tx1"/>
                </a:solidFill>
                <a:latin typeface="Gill Sans"/>
              </a:defRPr>
            </a:lvl6pPr>
            <a:lvl7pPr fontAlgn="base">
              <a:spcBef>
                <a:spcPct val="0"/>
              </a:spcBef>
              <a:spcAft>
                <a:spcPct val="0"/>
              </a:spcAft>
              <a:defRPr sz="1200">
                <a:solidFill>
                  <a:schemeClr val="tx1"/>
                </a:solidFill>
                <a:latin typeface="Gill Sans"/>
              </a:defRPr>
            </a:lvl7pPr>
            <a:lvl8pPr fontAlgn="base">
              <a:spcBef>
                <a:spcPct val="0"/>
              </a:spcBef>
              <a:spcAft>
                <a:spcPct val="0"/>
              </a:spcAft>
              <a:defRPr sz="1200">
                <a:solidFill>
                  <a:schemeClr val="tx1"/>
                </a:solidFill>
                <a:latin typeface="Gill Sans"/>
              </a:defRPr>
            </a:lvl8pPr>
            <a:lvl9pPr fontAlgn="base">
              <a:spcBef>
                <a:spcPct val="0"/>
              </a:spcBef>
              <a:spcAft>
                <a:spcPct val="0"/>
              </a:spcAft>
              <a:defRPr sz="1200">
                <a:solidFill>
                  <a:schemeClr val="tx1"/>
                </a:solidFill>
                <a:latin typeface="Gill Sans"/>
              </a:defRPr>
            </a:lvl9pPr>
          </a:lstStyle>
          <a:p>
            <a:pPr algn="ctr"/>
            <a:r>
              <a:rPr lang="en-US" sz="1800" dirty="0">
                <a:ea typeface="Gill Sans"/>
                <a:cs typeface="Gill Sans"/>
              </a:rPr>
              <a:t>Hospital A</a:t>
            </a:r>
          </a:p>
        </p:txBody>
      </p:sp>
      <p:sp>
        <p:nvSpPr>
          <p:cNvPr id="16" name="Line 13"/>
          <p:cNvSpPr>
            <a:spLocks noChangeShapeType="1"/>
          </p:cNvSpPr>
          <p:nvPr/>
        </p:nvSpPr>
        <p:spPr bwMode="auto">
          <a:xfrm flipH="1">
            <a:off x="6052637" y="4234265"/>
            <a:ext cx="0" cy="76200"/>
          </a:xfrm>
          <a:prstGeom prst="line">
            <a:avLst/>
          </a:prstGeom>
          <a:noFill/>
          <a:ln w="38100" cap="flat">
            <a:solidFill>
              <a:schemeClr val="tx1">
                <a:alpha val="5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17" name="Line 14"/>
          <p:cNvSpPr>
            <a:spLocks noChangeShapeType="1"/>
          </p:cNvSpPr>
          <p:nvPr/>
        </p:nvSpPr>
        <p:spPr bwMode="auto">
          <a:xfrm>
            <a:off x="6051050" y="4300940"/>
            <a:ext cx="49213" cy="50800"/>
          </a:xfrm>
          <a:prstGeom prst="line">
            <a:avLst/>
          </a:prstGeom>
          <a:noFill/>
          <a:ln w="38100" cap="flat">
            <a:solidFill>
              <a:schemeClr val="tx1">
                <a:alpha val="5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18" name="Line 15"/>
          <p:cNvSpPr>
            <a:spLocks noChangeShapeType="1"/>
          </p:cNvSpPr>
          <p:nvPr/>
        </p:nvSpPr>
        <p:spPr bwMode="auto">
          <a:xfrm flipH="1">
            <a:off x="6011362" y="4304115"/>
            <a:ext cx="39688" cy="47625"/>
          </a:xfrm>
          <a:prstGeom prst="line">
            <a:avLst/>
          </a:prstGeom>
          <a:noFill/>
          <a:ln w="38100" cap="flat">
            <a:solidFill>
              <a:schemeClr val="tx1">
                <a:alpha val="5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19" name="Line 16"/>
          <p:cNvSpPr>
            <a:spLocks noChangeShapeType="1"/>
          </p:cNvSpPr>
          <p:nvPr/>
        </p:nvSpPr>
        <p:spPr bwMode="auto">
          <a:xfrm>
            <a:off x="6011362" y="4239027"/>
            <a:ext cx="38100" cy="15875"/>
          </a:xfrm>
          <a:prstGeom prst="line">
            <a:avLst/>
          </a:prstGeom>
          <a:noFill/>
          <a:ln w="38100" cap="flat">
            <a:solidFill>
              <a:schemeClr val="tx1">
                <a:alpha val="5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0" name="Oval 17"/>
          <p:cNvSpPr>
            <a:spLocks/>
          </p:cNvSpPr>
          <p:nvPr/>
        </p:nvSpPr>
        <p:spPr bwMode="auto">
          <a:xfrm>
            <a:off x="6033587" y="4200927"/>
            <a:ext cx="38100" cy="33338"/>
          </a:xfrm>
          <a:prstGeom prst="ellipse">
            <a:avLst/>
          </a:prstGeom>
          <a:noFill/>
          <a:ln w="25400" cap="flat">
            <a:solidFill>
              <a:schemeClr val="tx1">
                <a:alpha val="5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1" name="Line 18"/>
          <p:cNvSpPr>
            <a:spLocks noChangeShapeType="1"/>
          </p:cNvSpPr>
          <p:nvPr/>
        </p:nvSpPr>
        <p:spPr bwMode="auto">
          <a:xfrm rot="10800000" flipH="1">
            <a:off x="6054225" y="4242202"/>
            <a:ext cx="39688" cy="12700"/>
          </a:xfrm>
          <a:prstGeom prst="line">
            <a:avLst/>
          </a:prstGeom>
          <a:noFill/>
          <a:ln w="38100" cap="flat">
            <a:solidFill>
              <a:schemeClr val="tx1">
                <a:alpha val="5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2" name="Line 19"/>
          <p:cNvSpPr>
            <a:spLocks noChangeShapeType="1"/>
          </p:cNvSpPr>
          <p:nvPr/>
        </p:nvSpPr>
        <p:spPr bwMode="auto">
          <a:xfrm flipH="1">
            <a:off x="6054225" y="4437465"/>
            <a:ext cx="0" cy="76200"/>
          </a:xfrm>
          <a:prstGeom prst="line">
            <a:avLst/>
          </a:prstGeom>
          <a:noFill/>
          <a:ln w="38100" cap="flat">
            <a:solidFill>
              <a:schemeClr val="tx1">
                <a:alpha val="5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3" name="Line 20"/>
          <p:cNvSpPr>
            <a:spLocks noChangeShapeType="1"/>
          </p:cNvSpPr>
          <p:nvPr/>
        </p:nvSpPr>
        <p:spPr bwMode="auto">
          <a:xfrm>
            <a:off x="6052637" y="4504140"/>
            <a:ext cx="49213" cy="50800"/>
          </a:xfrm>
          <a:prstGeom prst="line">
            <a:avLst/>
          </a:prstGeom>
          <a:noFill/>
          <a:ln w="38100" cap="flat">
            <a:solidFill>
              <a:schemeClr val="tx1">
                <a:alpha val="5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4" name="Line 21"/>
          <p:cNvSpPr>
            <a:spLocks noChangeShapeType="1"/>
          </p:cNvSpPr>
          <p:nvPr/>
        </p:nvSpPr>
        <p:spPr bwMode="auto">
          <a:xfrm flipH="1">
            <a:off x="6011362" y="4507315"/>
            <a:ext cx="41275" cy="47625"/>
          </a:xfrm>
          <a:prstGeom prst="line">
            <a:avLst/>
          </a:prstGeom>
          <a:noFill/>
          <a:ln w="38100" cap="flat">
            <a:solidFill>
              <a:schemeClr val="tx1">
                <a:alpha val="5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5" name="Line 22"/>
          <p:cNvSpPr>
            <a:spLocks noChangeShapeType="1"/>
          </p:cNvSpPr>
          <p:nvPr/>
        </p:nvSpPr>
        <p:spPr bwMode="auto">
          <a:xfrm>
            <a:off x="6011362" y="4442227"/>
            <a:ext cx="39688" cy="17463"/>
          </a:xfrm>
          <a:prstGeom prst="line">
            <a:avLst/>
          </a:prstGeom>
          <a:noFill/>
          <a:ln w="38100" cap="flat">
            <a:solidFill>
              <a:schemeClr val="tx1">
                <a:alpha val="5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6" name="Oval 23"/>
          <p:cNvSpPr>
            <a:spLocks/>
          </p:cNvSpPr>
          <p:nvPr/>
        </p:nvSpPr>
        <p:spPr bwMode="auto">
          <a:xfrm>
            <a:off x="6035175" y="4405715"/>
            <a:ext cx="38100" cy="31750"/>
          </a:xfrm>
          <a:prstGeom prst="ellipse">
            <a:avLst/>
          </a:prstGeom>
          <a:noFill/>
          <a:ln w="25400" cap="flat">
            <a:solidFill>
              <a:schemeClr val="tx1">
                <a:alpha val="5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7" name="Line 24"/>
          <p:cNvSpPr>
            <a:spLocks noChangeShapeType="1"/>
          </p:cNvSpPr>
          <p:nvPr/>
        </p:nvSpPr>
        <p:spPr bwMode="auto">
          <a:xfrm rot="10800000" flipH="1">
            <a:off x="6055812" y="4445402"/>
            <a:ext cx="39688" cy="14288"/>
          </a:xfrm>
          <a:prstGeom prst="line">
            <a:avLst/>
          </a:prstGeom>
          <a:noFill/>
          <a:ln w="38100" cap="flat">
            <a:solidFill>
              <a:schemeClr val="tx1">
                <a:alpha val="5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8" name="Line 25"/>
          <p:cNvSpPr>
            <a:spLocks noChangeShapeType="1"/>
          </p:cNvSpPr>
          <p:nvPr/>
        </p:nvSpPr>
        <p:spPr bwMode="auto">
          <a:xfrm flipH="1">
            <a:off x="6054225" y="4843865"/>
            <a:ext cx="0" cy="77788"/>
          </a:xfrm>
          <a:prstGeom prst="line">
            <a:avLst/>
          </a:prstGeom>
          <a:noFill/>
          <a:ln w="38100" cap="flat">
            <a:solidFill>
              <a:schemeClr val="tx1">
                <a:alpha val="5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9" name="Line 26"/>
          <p:cNvSpPr>
            <a:spLocks noChangeShapeType="1"/>
          </p:cNvSpPr>
          <p:nvPr/>
        </p:nvSpPr>
        <p:spPr bwMode="auto">
          <a:xfrm>
            <a:off x="6052637" y="4912128"/>
            <a:ext cx="47625" cy="49213"/>
          </a:xfrm>
          <a:prstGeom prst="line">
            <a:avLst/>
          </a:prstGeom>
          <a:noFill/>
          <a:ln w="38100" cap="flat">
            <a:solidFill>
              <a:schemeClr val="tx1">
                <a:alpha val="5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30" name="Line 27"/>
          <p:cNvSpPr>
            <a:spLocks noChangeShapeType="1"/>
          </p:cNvSpPr>
          <p:nvPr/>
        </p:nvSpPr>
        <p:spPr bwMode="auto">
          <a:xfrm flipH="1">
            <a:off x="6011362" y="4913715"/>
            <a:ext cx="41275" cy="47625"/>
          </a:xfrm>
          <a:prstGeom prst="line">
            <a:avLst/>
          </a:prstGeom>
          <a:noFill/>
          <a:ln w="38100" cap="flat">
            <a:solidFill>
              <a:schemeClr val="tx1">
                <a:alpha val="5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31" name="Line 28"/>
          <p:cNvSpPr>
            <a:spLocks noChangeShapeType="1"/>
          </p:cNvSpPr>
          <p:nvPr/>
        </p:nvSpPr>
        <p:spPr bwMode="auto">
          <a:xfrm>
            <a:off x="6011362" y="4850215"/>
            <a:ext cx="39688" cy="15875"/>
          </a:xfrm>
          <a:prstGeom prst="line">
            <a:avLst/>
          </a:prstGeom>
          <a:noFill/>
          <a:ln w="38100" cap="flat">
            <a:solidFill>
              <a:schemeClr val="tx1">
                <a:alpha val="5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32" name="Oval 29"/>
          <p:cNvSpPr>
            <a:spLocks/>
          </p:cNvSpPr>
          <p:nvPr/>
        </p:nvSpPr>
        <p:spPr bwMode="auto">
          <a:xfrm>
            <a:off x="6035175" y="4812115"/>
            <a:ext cx="38100" cy="31750"/>
          </a:xfrm>
          <a:prstGeom prst="ellipse">
            <a:avLst/>
          </a:prstGeom>
          <a:noFill/>
          <a:ln w="25400" cap="flat">
            <a:solidFill>
              <a:schemeClr val="tx1">
                <a:alpha val="5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33" name="Line 30"/>
          <p:cNvSpPr>
            <a:spLocks noChangeShapeType="1"/>
          </p:cNvSpPr>
          <p:nvPr/>
        </p:nvSpPr>
        <p:spPr bwMode="auto">
          <a:xfrm rot="10800000" flipH="1">
            <a:off x="6055812" y="4851803"/>
            <a:ext cx="38100" cy="14288"/>
          </a:xfrm>
          <a:prstGeom prst="line">
            <a:avLst/>
          </a:prstGeom>
          <a:noFill/>
          <a:ln w="38100" cap="flat">
            <a:solidFill>
              <a:schemeClr val="tx1">
                <a:alpha val="5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34" name="Line 31"/>
          <p:cNvSpPr>
            <a:spLocks noChangeShapeType="1"/>
          </p:cNvSpPr>
          <p:nvPr/>
        </p:nvSpPr>
        <p:spPr bwMode="auto">
          <a:xfrm flipH="1">
            <a:off x="6054225" y="4640665"/>
            <a:ext cx="0" cy="76200"/>
          </a:xfrm>
          <a:prstGeom prst="line">
            <a:avLst/>
          </a:prstGeom>
          <a:noFill/>
          <a:ln w="38100" cap="flat">
            <a:solidFill>
              <a:schemeClr val="tx1">
                <a:alpha val="5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35" name="Line 32"/>
          <p:cNvSpPr>
            <a:spLocks noChangeShapeType="1"/>
          </p:cNvSpPr>
          <p:nvPr/>
        </p:nvSpPr>
        <p:spPr bwMode="auto">
          <a:xfrm>
            <a:off x="6052637" y="4707340"/>
            <a:ext cx="47625" cy="49213"/>
          </a:xfrm>
          <a:prstGeom prst="line">
            <a:avLst/>
          </a:prstGeom>
          <a:noFill/>
          <a:ln w="38100" cap="flat">
            <a:solidFill>
              <a:schemeClr val="tx1">
                <a:alpha val="5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36" name="Line 33"/>
          <p:cNvSpPr>
            <a:spLocks noChangeShapeType="1"/>
          </p:cNvSpPr>
          <p:nvPr/>
        </p:nvSpPr>
        <p:spPr bwMode="auto">
          <a:xfrm flipH="1">
            <a:off x="6011362" y="4710515"/>
            <a:ext cx="41275" cy="46038"/>
          </a:xfrm>
          <a:prstGeom prst="line">
            <a:avLst/>
          </a:prstGeom>
          <a:noFill/>
          <a:ln w="38100" cap="flat">
            <a:solidFill>
              <a:schemeClr val="tx1">
                <a:alpha val="5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37" name="Line 34"/>
          <p:cNvSpPr>
            <a:spLocks noChangeShapeType="1"/>
          </p:cNvSpPr>
          <p:nvPr/>
        </p:nvSpPr>
        <p:spPr bwMode="auto">
          <a:xfrm>
            <a:off x="6011362" y="4645428"/>
            <a:ext cx="39688" cy="15875"/>
          </a:xfrm>
          <a:prstGeom prst="line">
            <a:avLst/>
          </a:prstGeom>
          <a:noFill/>
          <a:ln w="38100" cap="flat">
            <a:solidFill>
              <a:schemeClr val="tx1">
                <a:alpha val="5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38" name="Oval 35"/>
          <p:cNvSpPr>
            <a:spLocks/>
          </p:cNvSpPr>
          <p:nvPr/>
        </p:nvSpPr>
        <p:spPr bwMode="auto">
          <a:xfrm>
            <a:off x="6035175" y="4607327"/>
            <a:ext cx="38100" cy="33338"/>
          </a:xfrm>
          <a:prstGeom prst="ellipse">
            <a:avLst/>
          </a:prstGeom>
          <a:noFill/>
          <a:ln w="25400" cap="flat">
            <a:solidFill>
              <a:schemeClr val="tx1">
                <a:alpha val="5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39" name="Line 36"/>
          <p:cNvSpPr>
            <a:spLocks noChangeShapeType="1"/>
          </p:cNvSpPr>
          <p:nvPr/>
        </p:nvSpPr>
        <p:spPr bwMode="auto">
          <a:xfrm rot="10800000" flipH="1">
            <a:off x="6055812" y="4648603"/>
            <a:ext cx="38100" cy="12700"/>
          </a:xfrm>
          <a:prstGeom prst="line">
            <a:avLst/>
          </a:prstGeom>
          <a:noFill/>
          <a:ln w="38100" cap="flat">
            <a:solidFill>
              <a:schemeClr val="tx1">
                <a:alpha val="5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40" name="Line 37"/>
          <p:cNvSpPr>
            <a:spLocks noChangeShapeType="1"/>
          </p:cNvSpPr>
          <p:nvPr/>
        </p:nvSpPr>
        <p:spPr bwMode="auto">
          <a:xfrm flipH="1">
            <a:off x="6054225" y="5048653"/>
            <a:ext cx="0" cy="76200"/>
          </a:xfrm>
          <a:prstGeom prst="line">
            <a:avLst/>
          </a:prstGeom>
          <a:noFill/>
          <a:ln w="38100" cap="flat">
            <a:solidFill>
              <a:schemeClr val="tx1">
                <a:alpha val="5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41" name="Line 38"/>
          <p:cNvSpPr>
            <a:spLocks noChangeShapeType="1"/>
          </p:cNvSpPr>
          <p:nvPr/>
        </p:nvSpPr>
        <p:spPr bwMode="auto">
          <a:xfrm>
            <a:off x="6052637" y="5115328"/>
            <a:ext cx="47625" cy="49213"/>
          </a:xfrm>
          <a:prstGeom prst="line">
            <a:avLst/>
          </a:prstGeom>
          <a:noFill/>
          <a:ln w="38100" cap="flat">
            <a:solidFill>
              <a:schemeClr val="tx1">
                <a:alpha val="5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42" name="Line 39"/>
          <p:cNvSpPr>
            <a:spLocks noChangeShapeType="1"/>
          </p:cNvSpPr>
          <p:nvPr/>
        </p:nvSpPr>
        <p:spPr bwMode="auto">
          <a:xfrm flipH="1">
            <a:off x="6011362" y="5118503"/>
            <a:ext cx="41275" cy="47625"/>
          </a:xfrm>
          <a:prstGeom prst="line">
            <a:avLst/>
          </a:prstGeom>
          <a:noFill/>
          <a:ln w="38100" cap="flat">
            <a:solidFill>
              <a:schemeClr val="tx1">
                <a:alpha val="5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43" name="Line 40"/>
          <p:cNvSpPr>
            <a:spLocks noChangeShapeType="1"/>
          </p:cNvSpPr>
          <p:nvPr/>
        </p:nvSpPr>
        <p:spPr bwMode="auto">
          <a:xfrm>
            <a:off x="6011362" y="5053415"/>
            <a:ext cx="39688" cy="15875"/>
          </a:xfrm>
          <a:prstGeom prst="line">
            <a:avLst/>
          </a:prstGeom>
          <a:noFill/>
          <a:ln w="38100" cap="flat">
            <a:solidFill>
              <a:schemeClr val="tx1">
                <a:alpha val="5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44" name="Oval 41"/>
          <p:cNvSpPr>
            <a:spLocks/>
          </p:cNvSpPr>
          <p:nvPr/>
        </p:nvSpPr>
        <p:spPr bwMode="auto">
          <a:xfrm>
            <a:off x="6035175" y="5015315"/>
            <a:ext cx="38100" cy="33338"/>
          </a:xfrm>
          <a:prstGeom prst="ellipse">
            <a:avLst/>
          </a:prstGeom>
          <a:noFill/>
          <a:ln w="25400" cap="flat">
            <a:solidFill>
              <a:schemeClr val="tx1">
                <a:alpha val="5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45" name="Line 42"/>
          <p:cNvSpPr>
            <a:spLocks noChangeShapeType="1"/>
          </p:cNvSpPr>
          <p:nvPr/>
        </p:nvSpPr>
        <p:spPr bwMode="auto">
          <a:xfrm rot="10800000" flipH="1">
            <a:off x="6055812" y="5056590"/>
            <a:ext cx="38100" cy="12700"/>
          </a:xfrm>
          <a:prstGeom prst="line">
            <a:avLst/>
          </a:prstGeom>
          <a:noFill/>
          <a:ln w="38100" cap="flat">
            <a:solidFill>
              <a:schemeClr val="tx1">
                <a:alpha val="5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grpSp>
        <p:nvGrpSpPr>
          <p:cNvPr id="51" name="Group 50"/>
          <p:cNvGrpSpPr/>
          <p:nvPr/>
        </p:nvGrpSpPr>
        <p:grpSpPr>
          <a:xfrm>
            <a:off x="6114551" y="4294590"/>
            <a:ext cx="671957" cy="796925"/>
            <a:chOff x="6114550" y="4691646"/>
            <a:chExt cx="862013" cy="796925"/>
          </a:xfrm>
        </p:grpSpPr>
        <p:sp>
          <p:nvSpPr>
            <p:cNvPr id="13" name="Line 10"/>
            <p:cNvSpPr>
              <a:spLocks noChangeShapeType="1"/>
            </p:cNvSpPr>
            <p:nvPr/>
          </p:nvSpPr>
          <p:spPr bwMode="auto">
            <a:xfrm flipH="1">
              <a:off x="6139950" y="4799596"/>
              <a:ext cx="822326" cy="82550"/>
            </a:xfrm>
            <a:prstGeom prst="line">
              <a:avLst/>
            </a:prstGeom>
            <a:noFill/>
            <a:ln w="38100" cap="flat">
              <a:solidFill>
                <a:schemeClr val="tx1">
                  <a:alpha val="50000"/>
                </a:schemeClr>
              </a:solidFill>
              <a:prstDash val="solid"/>
              <a:miter lim="800000"/>
              <a:headEnd type="stealth"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14" name="Line 11"/>
            <p:cNvSpPr>
              <a:spLocks noChangeShapeType="1"/>
            </p:cNvSpPr>
            <p:nvPr/>
          </p:nvSpPr>
          <p:spPr bwMode="auto">
            <a:xfrm flipH="1">
              <a:off x="6138362" y="4863096"/>
              <a:ext cx="814388" cy="450850"/>
            </a:xfrm>
            <a:prstGeom prst="line">
              <a:avLst/>
            </a:prstGeom>
            <a:noFill/>
            <a:ln w="38100" cap="flat">
              <a:solidFill>
                <a:schemeClr val="tx1">
                  <a:alpha val="50000"/>
                </a:schemeClr>
              </a:solidFill>
              <a:prstDash val="solid"/>
              <a:miter lim="800000"/>
              <a:headEnd type="stealth"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15" name="Line 12"/>
            <p:cNvSpPr>
              <a:spLocks noChangeShapeType="1"/>
            </p:cNvSpPr>
            <p:nvPr/>
          </p:nvSpPr>
          <p:spPr bwMode="auto">
            <a:xfrm rot="10800000">
              <a:off x="6114550" y="4691646"/>
              <a:ext cx="844551" cy="52388"/>
            </a:xfrm>
            <a:prstGeom prst="line">
              <a:avLst/>
            </a:prstGeom>
            <a:noFill/>
            <a:ln w="38100" cap="flat">
              <a:solidFill>
                <a:schemeClr val="tx1">
                  <a:alpha val="50000"/>
                </a:schemeClr>
              </a:solidFill>
              <a:prstDash val="solid"/>
              <a:miter lim="800000"/>
              <a:headEnd type="stealth"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46" name="Line 43"/>
            <p:cNvSpPr>
              <a:spLocks noChangeShapeType="1"/>
            </p:cNvSpPr>
            <p:nvPr/>
          </p:nvSpPr>
          <p:spPr bwMode="auto">
            <a:xfrm flipH="1">
              <a:off x="6139950" y="5332996"/>
              <a:ext cx="836613" cy="155575"/>
            </a:xfrm>
            <a:prstGeom prst="line">
              <a:avLst/>
            </a:prstGeom>
            <a:noFill/>
            <a:ln w="38100" cap="flat">
              <a:solidFill>
                <a:schemeClr val="tx1">
                  <a:alpha val="50000"/>
                </a:schemeClr>
              </a:solidFill>
              <a:prstDash val="solid"/>
              <a:miter lim="800000"/>
              <a:headEnd type="stealth"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47" name="Line 44"/>
            <p:cNvSpPr>
              <a:spLocks noChangeShapeType="1"/>
            </p:cNvSpPr>
            <p:nvPr/>
          </p:nvSpPr>
          <p:spPr bwMode="auto">
            <a:xfrm rot="10800000">
              <a:off x="6133600" y="5080584"/>
              <a:ext cx="842963" cy="212725"/>
            </a:xfrm>
            <a:prstGeom prst="line">
              <a:avLst/>
            </a:prstGeom>
            <a:noFill/>
            <a:ln w="38100" cap="flat">
              <a:solidFill>
                <a:schemeClr val="tx1">
                  <a:alpha val="50000"/>
                </a:schemeClr>
              </a:solidFill>
              <a:prstDash val="solid"/>
              <a:miter lim="800000"/>
              <a:headEnd type="stealth"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48" name="Line 45"/>
            <p:cNvSpPr>
              <a:spLocks noChangeShapeType="1"/>
            </p:cNvSpPr>
            <p:nvPr/>
          </p:nvSpPr>
          <p:spPr bwMode="auto">
            <a:xfrm rot="10800000">
              <a:off x="6139950" y="4888496"/>
              <a:ext cx="823913" cy="360363"/>
            </a:xfrm>
            <a:prstGeom prst="line">
              <a:avLst/>
            </a:prstGeom>
            <a:noFill/>
            <a:ln w="38100" cap="flat">
              <a:solidFill>
                <a:schemeClr val="tx1">
                  <a:alpha val="50000"/>
                </a:schemeClr>
              </a:solidFill>
              <a:prstDash val="solid"/>
              <a:miter lim="800000"/>
              <a:headEnd type="stealth"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grpSp>
      <p:sp>
        <p:nvSpPr>
          <p:cNvPr id="49" name="Oval 46"/>
          <p:cNvSpPr>
            <a:spLocks noChangeAspect="1"/>
          </p:cNvSpPr>
          <p:nvPr/>
        </p:nvSpPr>
        <p:spPr bwMode="auto">
          <a:xfrm>
            <a:off x="8198939" y="4283477"/>
            <a:ext cx="773113" cy="769938"/>
          </a:xfrm>
          <a:prstGeom prst="ellipse">
            <a:avLst/>
          </a:prstGeom>
          <a:gradFill rotWithShape="0">
            <a:gsLst>
              <a:gs pos="0">
                <a:srgbClr val="E6E6E6">
                  <a:alpha val="67000"/>
                </a:srgbClr>
              </a:gs>
              <a:gs pos="100000">
                <a:srgbClr val="7F7F7F"/>
              </a:gs>
            </a:gsLst>
            <a:lin ang="5340000" scaled="1"/>
          </a:gradFill>
          <a:ln w="12700" cap="flat">
            <a:solidFill>
              <a:schemeClr val="tx1">
                <a:alpha val="48999"/>
              </a:schemeClr>
            </a:solidFill>
            <a:prstDash val="solid"/>
            <a:round/>
            <a:headEnd type="none" w="med" len="med"/>
            <a:tailEnd type="none" w="med" len="med"/>
          </a:ln>
        </p:spPr>
        <p:txBody>
          <a:bodyPr lIns="0" tIns="0" rIns="40640" bIns="0" anchor="ctr"/>
          <a:lstStyle>
            <a:lvl1pPr marL="39688">
              <a:defRPr sz="1200">
                <a:solidFill>
                  <a:schemeClr val="tx1"/>
                </a:solidFill>
                <a:latin typeface="Gill Sans"/>
              </a:defRPr>
            </a:lvl1pPr>
            <a:lvl2pPr>
              <a:defRPr sz="1200">
                <a:solidFill>
                  <a:schemeClr val="tx1"/>
                </a:solidFill>
                <a:latin typeface="Gill Sans"/>
              </a:defRPr>
            </a:lvl2pPr>
            <a:lvl3pPr>
              <a:defRPr sz="1200">
                <a:solidFill>
                  <a:schemeClr val="tx1"/>
                </a:solidFill>
                <a:latin typeface="Gill Sans"/>
              </a:defRPr>
            </a:lvl3pPr>
            <a:lvl4pPr>
              <a:defRPr sz="1200">
                <a:solidFill>
                  <a:schemeClr val="tx1"/>
                </a:solidFill>
                <a:latin typeface="Gill Sans"/>
              </a:defRPr>
            </a:lvl4pPr>
            <a:lvl5pPr>
              <a:defRPr sz="1200">
                <a:solidFill>
                  <a:schemeClr val="tx1"/>
                </a:solidFill>
                <a:latin typeface="Gill Sans"/>
              </a:defRPr>
            </a:lvl5pPr>
            <a:lvl6pPr fontAlgn="base">
              <a:spcBef>
                <a:spcPct val="0"/>
              </a:spcBef>
              <a:spcAft>
                <a:spcPct val="0"/>
              </a:spcAft>
              <a:defRPr sz="1200">
                <a:solidFill>
                  <a:schemeClr val="tx1"/>
                </a:solidFill>
                <a:latin typeface="Gill Sans"/>
              </a:defRPr>
            </a:lvl6pPr>
            <a:lvl7pPr fontAlgn="base">
              <a:spcBef>
                <a:spcPct val="0"/>
              </a:spcBef>
              <a:spcAft>
                <a:spcPct val="0"/>
              </a:spcAft>
              <a:defRPr sz="1200">
                <a:solidFill>
                  <a:schemeClr val="tx1"/>
                </a:solidFill>
                <a:latin typeface="Gill Sans"/>
              </a:defRPr>
            </a:lvl7pPr>
            <a:lvl8pPr fontAlgn="base">
              <a:spcBef>
                <a:spcPct val="0"/>
              </a:spcBef>
              <a:spcAft>
                <a:spcPct val="0"/>
              </a:spcAft>
              <a:defRPr sz="1200">
                <a:solidFill>
                  <a:schemeClr val="tx1"/>
                </a:solidFill>
                <a:latin typeface="Gill Sans"/>
              </a:defRPr>
            </a:lvl8pPr>
            <a:lvl9pPr fontAlgn="base">
              <a:spcBef>
                <a:spcPct val="0"/>
              </a:spcBef>
              <a:spcAft>
                <a:spcPct val="0"/>
              </a:spcAft>
              <a:defRPr sz="1200">
                <a:solidFill>
                  <a:schemeClr val="tx1"/>
                </a:solidFill>
                <a:latin typeface="Gill Sans"/>
              </a:defRPr>
            </a:lvl9pPr>
          </a:lstStyle>
          <a:p>
            <a:pPr algn="ctr"/>
            <a:endParaRPr lang="en-US" sz="1800" dirty="0">
              <a:ea typeface="Gill Sans"/>
              <a:cs typeface="Gill Sans"/>
            </a:endParaRPr>
          </a:p>
        </p:txBody>
      </p:sp>
      <p:sp>
        <p:nvSpPr>
          <p:cNvPr id="52" name="Rectangle 7"/>
          <p:cNvSpPr>
            <a:spLocks noChangeAspect="1"/>
          </p:cNvSpPr>
          <p:nvPr/>
        </p:nvSpPr>
        <p:spPr bwMode="auto">
          <a:xfrm>
            <a:off x="6775531" y="4663310"/>
            <a:ext cx="920253" cy="520700"/>
          </a:xfrm>
          <a:prstGeom prst="rect">
            <a:avLst/>
          </a:prstGeom>
          <a:noFill/>
          <a:ln w="25400" cap="flat">
            <a:solidFill>
              <a:schemeClr val="tx1">
                <a:alpha val="48999"/>
              </a:schemeClr>
            </a:solidFill>
            <a:prstDash val="solid"/>
            <a:miter lim="800000"/>
            <a:headEnd type="none" w="med" len="med"/>
            <a:tailEnd type="none" w="med" len="med"/>
          </a:ln>
          <a:effectLst>
            <a:outerShdw blurRad="38100" dist="38099" dir="2700000" algn="ctr" rotWithShape="0">
              <a:schemeClr val="bg2">
                <a:alpha val="75000"/>
              </a:schemeClr>
            </a:outerShdw>
          </a:effectLst>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53" name="Rectangle 9"/>
          <p:cNvSpPr>
            <a:spLocks/>
          </p:cNvSpPr>
          <p:nvPr/>
        </p:nvSpPr>
        <p:spPr bwMode="auto">
          <a:xfrm>
            <a:off x="6731087" y="4732492"/>
            <a:ext cx="1012826"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alpha val="48999"/>
                  </a:schemeClr>
                </a:solidFill>
                <a:miter lim="800000"/>
                <a:headEnd type="none" w="med" len="med"/>
                <a:tailEnd type="none" w="med" len="med"/>
              </a14:hiddenLine>
            </a:ext>
          </a:extLst>
        </p:spPr>
        <p:txBody>
          <a:bodyPr lIns="38100" tIns="38100" rIns="38100" bIns="38100" anchor="ctr"/>
          <a:lstStyle>
            <a:lvl1pPr>
              <a:defRPr sz="1200">
                <a:solidFill>
                  <a:schemeClr val="tx1"/>
                </a:solidFill>
                <a:latin typeface="Gill Sans"/>
              </a:defRPr>
            </a:lvl1pPr>
            <a:lvl2pPr>
              <a:defRPr sz="1200">
                <a:solidFill>
                  <a:schemeClr val="tx1"/>
                </a:solidFill>
                <a:latin typeface="Gill Sans"/>
              </a:defRPr>
            </a:lvl2pPr>
            <a:lvl3pPr>
              <a:defRPr sz="1200">
                <a:solidFill>
                  <a:schemeClr val="tx1"/>
                </a:solidFill>
                <a:latin typeface="Gill Sans"/>
              </a:defRPr>
            </a:lvl3pPr>
            <a:lvl4pPr>
              <a:defRPr sz="1200">
                <a:solidFill>
                  <a:schemeClr val="tx1"/>
                </a:solidFill>
                <a:latin typeface="Gill Sans"/>
              </a:defRPr>
            </a:lvl4pPr>
            <a:lvl5pPr>
              <a:defRPr sz="1200">
                <a:solidFill>
                  <a:schemeClr val="tx1"/>
                </a:solidFill>
                <a:latin typeface="Gill Sans"/>
              </a:defRPr>
            </a:lvl5pPr>
            <a:lvl6pPr fontAlgn="base">
              <a:spcBef>
                <a:spcPct val="0"/>
              </a:spcBef>
              <a:spcAft>
                <a:spcPct val="0"/>
              </a:spcAft>
              <a:defRPr sz="1200">
                <a:solidFill>
                  <a:schemeClr val="tx1"/>
                </a:solidFill>
                <a:latin typeface="Gill Sans"/>
              </a:defRPr>
            </a:lvl6pPr>
            <a:lvl7pPr fontAlgn="base">
              <a:spcBef>
                <a:spcPct val="0"/>
              </a:spcBef>
              <a:spcAft>
                <a:spcPct val="0"/>
              </a:spcAft>
              <a:defRPr sz="1200">
                <a:solidFill>
                  <a:schemeClr val="tx1"/>
                </a:solidFill>
                <a:latin typeface="Gill Sans"/>
              </a:defRPr>
            </a:lvl7pPr>
            <a:lvl8pPr fontAlgn="base">
              <a:spcBef>
                <a:spcPct val="0"/>
              </a:spcBef>
              <a:spcAft>
                <a:spcPct val="0"/>
              </a:spcAft>
              <a:defRPr sz="1200">
                <a:solidFill>
                  <a:schemeClr val="tx1"/>
                </a:solidFill>
                <a:latin typeface="Gill Sans"/>
              </a:defRPr>
            </a:lvl8pPr>
            <a:lvl9pPr fontAlgn="base">
              <a:spcBef>
                <a:spcPct val="0"/>
              </a:spcBef>
              <a:spcAft>
                <a:spcPct val="0"/>
              </a:spcAft>
              <a:defRPr sz="1200">
                <a:solidFill>
                  <a:schemeClr val="tx1"/>
                </a:solidFill>
                <a:latin typeface="Gill Sans"/>
              </a:defRPr>
            </a:lvl9pPr>
          </a:lstStyle>
          <a:p>
            <a:pPr algn="ctr"/>
            <a:r>
              <a:rPr lang="en-US" sz="1800" dirty="0">
                <a:ea typeface="Gill Sans"/>
                <a:cs typeface="Gill Sans"/>
              </a:rPr>
              <a:t>Hospital </a:t>
            </a:r>
            <a:r>
              <a:rPr lang="en-US" sz="1800" dirty="0" smtClean="0">
                <a:ea typeface="Gill Sans"/>
                <a:cs typeface="Gill Sans"/>
              </a:rPr>
              <a:t>B</a:t>
            </a:r>
            <a:endParaRPr lang="en-US" sz="1800" dirty="0">
              <a:ea typeface="Gill Sans"/>
              <a:cs typeface="Gill Sans"/>
            </a:endParaRPr>
          </a:p>
        </p:txBody>
      </p:sp>
      <p:sp>
        <p:nvSpPr>
          <p:cNvPr id="54" name="Rectangle 9"/>
          <p:cNvSpPr>
            <a:spLocks/>
          </p:cNvSpPr>
          <p:nvPr/>
        </p:nvSpPr>
        <p:spPr bwMode="auto">
          <a:xfrm>
            <a:off x="8078626" y="4443732"/>
            <a:ext cx="1012826"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alpha val="48999"/>
                  </a:schemeClr>
                </a:solidFill>
                <a:miter lim="800000"/>
                <a:headEnd type="none" w="med" len="med"/>
                <a:tailEnd type="none" w="med" len="med"/>
              </a14:hiddenLine>
            </a:ext>
          </a:extLst>
        </p:spPr>
        <p:txBody>
          <a:bodyPr lIns="38100" tIns="38100" rIns="38100" bIns="38100" anchor="ctr"/>
          <a:lstStyle>
            <a:lvl1pPr>
              <a:defRPr sz="1200">
                <a:solidFill>
                  <a:schemeClr val="tx1"/>
                </a:solidFill>
                <a:latin typeface="Gill Sans"/>
              </a:defRPr>
            </a:lvl1pPr>
            <a:lvl2pPr>
              <a:defRPr sz="1200">
                <a:solidFill>
                  <a:schemeClr val="tx1"/>
                </a:solidFill>
                <a:latin typeface="Gill Sans"/>
              </a:defRPr>
            </a:lvl2pPr>
            <a:lvl3pPr>
              <a:defRPr sz="1200">
                <a:solidFill>
                  <a:schemeClr val="tx1"/>
                </a:solidFill>
                <a:latin typeface="Gill Sans"/>
              </a:defRPr>
            </a:lvl3pPr>
            <a:lvl4pPr>
              <a:defRPr sz="1200">
                <a:solidFill>
                  <a:schemeClr val="tx1"/>
                </a:solidFill>
                <a:latin typeface="Gill Sans"/>
              </a:defRPr>
            </a:lvl4pPr>
            <a:lvl5pPr>
              <a:defRPr sz="1200">
                <a:solidFill>
                  <a:schemeClr val="tx1"/>
                </a:solidFill>
                <a:latin typeface="Gill Sans"/>
              </a:defRPr>
            </a:lvl5pPr>
            <a:lvl6pPr fontAlgn="base">
              <a:spcBef>
                <a:spcPct val="0"/>
              </a:spcBef>
              <a:spcAft>
                <a:spcPct val="0"/>
              </a:spcAft>
              <a:defRPr sz="1200">
                <a:solidFill>
                  <a:schemeClr val="tx1"/>
                </a:solidFill>
                <a:latin typeface="Gill Sans"/>
              </a:defRPr>
            </a:lvl6pPr>
            <a:lvl7pPr fontAlgn="base">
              <a:spcBef>
                <a:spcPct val="0"/>
              </a:spcBef>
              <a:spcAft>
                <a:spcPct val="0"/>
              </a:spcAft>
              <a:defRPr sz="1200">
                <a:solidFill>
                  <a:schemeClr val="tx1"/>
                </a:solidFill>
                <a:latin typeface="Gill Sans"/>
              </a:defRPr>
            </a:lvl7pPr>
            <a:lvl8pPr fontAlgn="base">
              <a:spcBef>
                <a:spcPct val="0"/>
              </a:spcBef>
              <a:spcAft>
                <a:spcPct val="0"/>
              </a:spcAft>
              <a:defRPr sz="1200">
                <a:solidFill>
                  <a:schemeClr val="tx1"/>
                </a:solidFill>
                <a:latin typeface="Gill Sans"/>
              </a:defRPr>
            </a:lvl8pPr>
            <a:lvl9pPr fontAlgn="base">
              <a:spcBef>
                <a:spcPct val="0"/>
              </a:spcBef>
              <a:spcAft>
                <a:spcPct val="0"/>
              </a:spcAft>
              <a:defRPr sz="1200">
                <a:solidFill>
                  <a:schemeClr val="tx1"/>
                </a:solidFill>
                <a:latin typeface="Gill Sans"/>
              </a:defRPr>
            </a:lvl9pPr>
          </a:lstStyle>
          <a:p>
            <a:pPr algn="ctr"/>
            <a:r>
              <a:rPr lang="en-US" sz="1800" dirty="0" smtClean="0">
                <a:ea typeface="Gill Sans"/>
                <a:cs typeface="Gill Sans"/>
              </a:rPr>
              <a:t>Attacker</a:t>
            </a:r>
            <a:endParaRPr lang="en-US" sz="1800" dirty="0">
              <a:ea typeface="Gill Sans"/>
              <a:cs typeface="Gill Sans"/>
            </a:endParaRPr>
          </a:p>
        </p:txBody>
      </p:sp>
    </p:spTree>
    <p:extLst>
      <p:ext uri="{BB962C8B-B14F-4D97-AF65-F5344CB8AC3E}">
        <p14:creationId xmlns:p14="http://schemas.microsoft.com/office/powerpoint/2010/main" val="641543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7" end="7"/>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0"/>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2"/>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3"/>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4"/>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5"/>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6"/>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7"/>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8"/>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9"/>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40"/>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41"/>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42"/>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43"/>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44"/>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45"/>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51"/>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49"/>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52"/>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53"/>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54"/>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5">
                                            <p:txEl>
                                              <p:pRg st="8" end="8"/>
                                            </p:txEl>
                                          </p:spTgt>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49" grpId="0" animBg="1"/>
      <p:bldP spid="52" grpId="0" animBg="1"/>
      <p:bldP spid="53" grpId="0"/>
      <p:bldP spid="5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media.cagle.com/29/2013/06/07/132863_600.jp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870283" y="1005840"/>
            <a:ext cx="3657600" cy="2584703"/>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bwMode="auto">
          <a:xfrm>
            <a:off x="3416965" y="1005840"/>
            <a:ext cx="1110918" cy="2584703"/>
          </a:xfrm>
          <a:prstGeom prst="rect">
            <a:avLst/>
          </a:prstGeom>
          <a:solidFill>
            <a:schemeClr val="bg1"/>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1" u="none" strike="noStrike" cap="none" normalizeH="0" baseline="0" smtClean="0">
              <a:ln>
                <a:noFill/>
              </a:ln>
              <a:solidFill>
                <a:schemeClr val="tx1"/>
              </a:solidFill>
              <a:effectLst/>
              <a:latin typeface="Times New Roman" pitchFamily="18" charset="0"/>
            </a:endParaRPr>
          </a:p>
        </p:txBody>
      </p:sp>
      <p:sp>
        <p:nvSpPr>
          <p:cNvPr id="2" name="Title 1"/>
          <p:cNvSpPr>
            <a:spLocks noGrp="1"/>
          </p:cNvSpPr>
          <p:nvPr>
            <p:ph type="title"/>
          </p:nvPr>
        </p:nvSpPr>
        <p:spPr>
          <a:xfrm>
            <a:off x="533400" y="76200"/>
            <a:ext cx="8470900" cy="914400"/>
          </a:xfrm>
        </p:spPr>
        <p:txBody>
          <a:bodyPr/>
          <a:lstStyle/>
          <a:p>
            <a:r>
              <a:rPr lang="en-US" sz="2800" dirty="0" smtClean="0"/>
              <a:t>Who’d </a:t>
            </a:r>
            <a:r>
              <a:rPr lang="en-US" sz="2800" dirty="0"/>
              <a:t>want to de-anonymize a social network </a:t>
            </a:r>
            <a:r>
              <a:rPr lang="en-US" sz="2800" dirty="0" smtClean="0"/>
              <a:t>graph?</a:t>
            </a:r>
            <a:endParaRPr lang="en-US" sz="2800" dirty="0"/>
          </a:p>
        </p:txBody>
      </p:sp>
      <p:sp>
        <p:nvSpPr>
          <p:cNvPr id="4" name="Slide Number Placeholder 3"/>
          <p:cNvSpPr>
            <a:spLocks noGrp="1"/>
          </p:cNvSpPr>
          <p:nvPr>
            <p:ph type="sldNum" sz="quarter" idx="11"/>
          </p:nvPr>
        </p:nvSpPr>
        <p:spPr/>
        <p:txBody>
          <a:bodyPr/>
          <a:lstStyle/>
          <a:p>
            <a:fld id="{FF308B7C-4F2A-4ED2-93F3-224C3EC9CBD5}" type="slidenum">
              <a:rPr lang="en-US" smtClean="0"/>
              <a:pPr/>
              <a:t>6</a:t>
            </a:fld>
            <a:endParaRPr lang="en-US"/>
          </a:p>
        </p:txBody>
      </p:sp>
      <p:pic>
        <p:nvPicPr>
          <p:cNvPr id="1028" name="Picture 4" descr="http://dukeromkey.com/wp-content/uploads/2012/04/54319datid1m5n5.jpg"/>
          <p:cNvPicPr preferRelativeResize="0">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08235" y="3268177"/>
            <a:ext cx="3104595" cy="292608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Phishing Scam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27883" y="1047750"/>
            <a:ext cx="3429000" cy="228028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images.bwbx.io/cms/2012-04-19/0420_lifestyle_noseycoworker_630x420.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5400" y="3721268"/>
            <a:ext cx="3600450" cy="2400300"/>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a:spLocks noChangeArrowheads="1"/>
          </p:cNvSpPr>
          <p:nvPr/>
        </p:nvSpPr>
        <p:spPr bwMode="auto">
          <a:xfrm>
            <a:off x="609600" y="6381750"/>
            <a:ext cx="7696200" cy="246221"/>
          </a:xfrm>
          <a:prstGeom prst="rect">
            <a:avLst/>
          </a:prstGeom>
          <a:noFill/>
          <a:ln w="9525">
            <a:noFill/>
            <a:miter lim="800000"/>
            <a:headEnd/>
            <a:tailEnd/>
          </a:ln>
        </p:spPr>
        <p:txBody>
          <a:bodyPr wrap="square">
            <a:spAutoFit/>
          </a:bodyPr>
          <a:lstStyle/>
          <a:p>
            <a:r>
              <a:rPr lang="en-US" sz="1000" dirty="0">
                <a:solidFill>
                  <a:srgbClr val="A6A6A6"/>
                </a:solidFill>
              </a:rPr>
              <a:t>image sources © Depositphotos.com/fabioberti.it, Andrew Joyner, http://dukeromkey.com</a:t>
            </a:r>
            <a:r>
              <a:rPr lang="en-US" sz="1000" dirty="0" smtClean="0">
                <a:solidFill>
                  <a:srgbClr val="A6A6A6"/>
                </a:solidFill>
              </a:rPr>
              <a:t>/</a:t>
            </a:r>
            <a:endParaRPr lang="en-US" sz="1000" dirty="0">
              <a:solidFill>
                <a:srgbClr val="A6A6A6"/>
              </a:solidFill>
            </a:endParaRPr>
          </a:p>
        </p:txBody>
      </p:sp>
    </p:spTree>
    <p:extLst>
      <p:ext uri="{BB962C8B-B14F-4D97-AF65-F5344CB8AC3E}">
        <p14:creationId xmlns:p14="http://schemas.microsoft.com/office/powerpoint/2010/main" val="3657431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3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2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76200"/>
            <a:ext cx="8470900" cy="914400"/>
          </a:xfrm>
        </p:spPr>
        <p:txBody>
          <a:bodyPr/>
          <a:lstStyle/>
          <a:p>
            <a:pPr lvl="1"/>
            <a:r>
              <a:rPr lang="en-US" dirty="0" smtClean="0">
                <a:solidFill>
                  <a:schemeClr val="tx1"/>
                </a:solidFill>
              </a:rPr>
              <a:t>Private analysis of graph data</a:t>
            </a:r>
            <a:endParaRPr lang="en-US" dirty="0">
              <a:solidFill>
                <a:schemeClr val="tx1"/>
              </a:solidFill>
            </a:endParaRPr>
          </a:p>
        </p:txBody>
      </p:sp>
      <p:sp>
        <p:nvSpPr>
          <p:cNvPr id="60" name="Slide Number Placeholder 3"/>
          <p:cNvSpPr>
            <a:spLocks noGrp="1"/>
          </p:cNvSpPr>
          <p:nvPr>
            <p:ph type="sldNum" sz="quarter" idx="11"/>
          </p:nvPr>
        </p:nvSpPr>
        <p:spPr>
          <a:xfrm>
            <a:off x="7099300" y="6324600"/>
            <a:ext cx="1905000" cy="457200"/>
          </a:xfrm>
        </p:spPr>
        <p:txBody>
          <a:bodyPr/>
          <a:lstStyle/>
          <a:p>
            <a:fld id="{FF308B7C-4F2A-4ED2-93F3-224C3EC9CBD5}" type="slidenum">
              <a:rPr lang="en-US" smtClean="0"/>
              <a:pPr/>
              <a:t>7</a:t>
            </a:fld>
            <a:endParaRPr lang="en-US"/>
          </a:p>
        </p:txBody>
      </p:sp>
      <p:sp>
        <p:nvSpPr>
          <p:cNvPr id="61" name="TextBox 13"/>
          <p:cNvSpPr txBox="1">
            <a:spLocks noChangeArrowheads="1"/>
          </p:cNvSpPr>
          <p:nvPr/>
        </p:nvSpPr>
        <p:spPr bwMode="auto">
          <a:xfrm>
            <a:off x="609600" y="6381750"/>
            <a:ext cx="7696200" cy="246221"/>
          </a:xfrm>
          <a:prstGeom prst="rect">
            <a:avLst/>
          </a:prstGeom>
          <a:noFill/>
          <a:ln w="9525">
            <a:noFill/>
            <a:miter lim="800000"/>
            <a:headEnd/>
            <a:tailEnd/>
          </a:ln>
        </p:spPr>
        <p:txBody>
          <a:bodyPr wrap="square">
            <a:spAutoFit/>
          </a:bodyPr>
          <a:lstStyle/>
          <a:p>
            <a:r>
              <a:rPr lang="en-US" sz="1000" dirty="0">
                <a:solidFill>
                  <a:srgbClr val="A6A6A6"/>
                </a:solidFill>
              </a:rPr>
              <a:t>image </a:t>
            </a:r>
            <a:r>
              <a:rPr lang="en-US" sz="1000" dirty="0" smtClean="0">
                <a:solidFill>
                  <a:srgbClr val="A6A6A6"/>
                </a:solidFill>
              </a:rPr>
              <a:t>source </a:t>
            </a:r>
            <a:r>
              <a:rPr lang="en-US" sz="1000" dirty="0">
                <a:solidFill>
                  <a:srgbClr val="A6A6A6"/>
                </a:solidFill>
              </a:rPr>
              <a:t>http://www.queticointernetmarketing.com/new-amazing-facebook-photo-mapper/</a:t>
            </a:r>
          </a:p>
        </p:txBody>
      </p:sp>
      <p:sp>
        <p:nvSpPr>
          <p:cNvPr id="32" name="Content Placeholder 2"/>
          <p:cNvSpPr txBox="1">
            <a:spLocks/>
          </p:cNvSpPr>
          <p:nvPr/>
        </p:nvSpPr>
        <p:spPr bwMode="auto">
          <a:xfrm>
            <a:off x="645944" y="3286340"/>
            <a:ext cx="8382000" cy="747278"/>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lvl1pPr marL="342900" indent="-342900" algn="l" rtl="0" fontAlgn="base">
              <a:spcBef>
                <a:spcPct val="20000"/>
              </a:spcBef>
              <a:spcAft>
                <a:spcPct val="0"/>
              </a:spcAft>
              <a:buChar char="•"/>
              <a:defRPr sz="2400">
                <a:solidFill>
                  <a:schemeClr val="tx1"/>
                </a:solidFill>
                <a:latin typeface="Calibri" pitchFamily="34" charset="0"/>
                <a:ea typeface="+mn-ea"/>
                <a:cs typeface="+mn-cs"/>
              </a:defRPr>
            </a:lvl1pPr>
            <a:lvl2pPr marL="742950" indent="-285750" algn="l" rtl="0" fontAlgn="base">
              <a:spcBef>
                <a:spcPct val="20000"/>
              </a:spcBef>
              <a:spcAft>
                <a:spcPct val="0"/>
              </a:spcAft>
              <a:buChar char="–"/>
              <a:defRPr sz="2000">
                <a:solidFill>
                  <a:schemeClr val="tx1"/>
                </a:solidFill>
                <a:latin typeface="Calibri" pitchFamily="34" charset="0"/>
              </a:defRPr>
            </a:lvl2pPr>
            <a:lvl3pPr marL="1143000" indent="-228600" algn="l" rtl="0" fontAlgn="base">
              <a:spcBef>
                <a:spcPct val="20000"/>
              </a:spcBef>
              <a:spcAft>
                <a:spcPct val="0"/>
              </a:spcAft>
              <a:buChar char="•"/>
              <a:defRPr sz="1800">
                <a:solidFill>
                  <a:schemeClr val="tx1"/>
                </a:solidFill>
                <a:latin typeface="Calibri" pitchFamily="34" charset="0"/>
              </a:defRPr>
            </a:lvl3pPr>
            <a:lvl4pPr marL="1600200" indent="-228600" algn="l" rtl="0" fontAlgn="base">
              <a:spcBef>
                <a:spcPct val="20000"/>
              </a:spcBef>
              <a:spcAft>
                <a:spcPct val="0"/>
              </a:spcAft>
              <a:buChar char="–"/>
              <a:defRPr sz="1600">
                <a:solidFill>
                  <a:schemeClr val="tx1"/>
                </a:solidFill>
                <a:latin typeface="Calibri" pitchFamily="34" charset="0"/>
              </a:defRPr>
            </a:lvl4pPr>
            <a:lvl5pPr marL="2057400" indent="-228600" algn="l" rtl="0" fontAlgn="base">
              <a:spcBef>
                <a:spcPct val="20000"/>
              </a:spcBef>
              <a:spcAft>
                <a:spcPct val="0"/>
              </a:spcAft>
              <a:buChar char="•"/>
              <a:defRPr sz="1600">
                <a:solidFill>
                  <a:schemeClr val="tx1"/>
                </a:solidFill>
                <a:latin typeface="Calibri" pitchFamily="34" charset="0"/>
              </a:defRPr>
            </a:lvl5pPr>
            <a:lvl6pPr marL="2514600" indent="-228600" algn="l" rtl="0" fontAlgn="base">
              <a:spcBef>
                <a:spcPct val="20000"/>
              </a:spcBef>
              <a:spcAft>
                <a:spcPct val="0"/>
              </a:spcAft>
              <a:buChar char="•"/>
              <a:defRPr sz="1400">
                <a:solidFill>
                  <a:schemeClr val="tx1"/>
                </a:solidFill>
                <a:latin typeface="+mn-lt"/>
              </a:defRPr>
            </a:lvl6pPr>
            <a:lvl7pPr marL="2971800" indent="-228600" algn="l" rtl="0" fontAlgn="base">
              <a:spcBef>
                <a:spcPct val="20000"/>
              </a:spcBef>
              <a:spcAft>
                <a:spcPct val="0"/>
              </a:spcAft>
              <a:buChar char="•"/>
              <a:defRPr sz="1400">
                <a:solidFill>
                  <a:schemeClr val="tx1"/>
                </a:solidFill>
                <a:latin typeface="+mn-lt"/>
              </a:defRPr>
            </a:lvl7pPr>
            <a:lvl8pPr marL="3429000" indent="-228600" algn="l" rtl="0" fontAlgn="base">
              <a:spcBef>
                <a:spcPct val="20000"/>
              </a:spcBef>
              <a:spcAft>
                <a:spcPct val="0"/>
              </a:spcAft>
              <a:buChar char="•"/>
              <a:defRPr sz="1400">
                <a:solidFill>
                  <a:schemeClr val="tx1"/>
                </a:solidFill>
                <a:latin typeface="+mn-lt"/>
              </a:defRPr>
            </a:lvl8pPr>
            <a:lvl9pPr marL="3886200" indent="-228600" algn="l" rtl="0" fontAlgn="base">
              <a:spcBef>
                <a:spcPct val="20000"/>
              </a:spcBef>
              <a:spcAft>
                <a:spcPct val="0"/>
              </a:spcAft>
              <a:buChar char="•"/>
              <a:defRPr sz="1400">
                <a:solidFill>
                  <a:schemeClr val="tx1"/>
                </a:solidFill>
                <a:latin typeface="+mn-lt"/>
              </a:defRPr>
            </a:lvl9pPr>
          </a:lstStyle>
          <a:p>
            <a:r>
              <a:rPr lang="en-US" sz="3200" b="1" i="0" kern="0" dirty="0" smtClean="0">
                <a:solidFill>
                  <a:srgbClr val="00B050"/>
                </a:solidFill>
              </a:rPr>
              <a:t>Two conflicting goals:</a:t>
            </a:r>
            <a:r>
              <a:rPr lang="en-US" sz="3200" i="0" kern="0" dirty="0" smtClean="0">
                <a:solidFill>
                  <a:srgbClr val="00B050"/>
                </a:solidFill>
              </a:rPr>
              <a:t> </a:t>
            </a:r>
            <a:r>
              <a:rPr lang="en-US" sz="3200" i="0" kern="0" dirty="0" smtClean="0"/>
              <a:t>utility and privacy</a:t>
            </a:r>
          </a:p>
          <a:p>
            <a:pPr lvl="1"/>
            <a:r>
              <a:rPr lang="en-US" sz="2800" i="0" kern="0" dirty="0" smtClean="0"/>
              <a:t>utility: accurate answers</a:t>
            </a:r>
          </a:p>
          <a:p>
            <a:pPr lvl="1"/>
            <a:r>
              <a:rPr lang="en-US" sz="2800" i="0" kern="0" dirty="0" smtClean="0"/>
              <a:t>privacy: ?</a:t>
            </a:r>
          </a:p>
          <a:p>
            <a:pPr marL="0" indent="0">
              <a:buFontTx/>
              <a:buNone/>
            </a:pPr>
            <a:endParaRPr lang="en-US" sz="3200" i="0" kern="0" dirty="0" smtClean="0"/>
          </a:p>
        </p:txBody>
      </p:sp>
      <p:sp>
        <p:nvSpPr>
          <p:cNvPr id="34" name="Rectangle 33"/>
          <p:cNvSpPr>
            <a:spLocks/>
          </p:cNvSpPr>
          <p:nvPr/>
        </p:nvSpPr>
        <p:spPr bwMode="auto">
          <a:xfrm>
            <a:off x="4050514" y="1732317"/>
            <a:ext cx="1108087" cy="839877"/>
          </a:xfrm>
          <a:prstGeom prst="rect">
            <a:avLst/>
          </a:prstGeom>
          <a:noFill/>
          <a:ln w="25400" cap="flat">
            <a:solidFill>
              <a:schemeClr val="tx1"/>
            </a:solidFill>
            <a:prstDash val="solid"/>
            <a:miter lim="800000"/>
            <a:headEnd type="none" w="med" len="med"/>
            <a:tailEnd type="none" w="med" len="med"/>
          </a:ln>
          <a:effectLst>
            <a:outerShdw blurRad="38100" dist="38099" dir="2700000" algn="ctr" rotWithShape="0">
              <a:schemeClr val="bg2">
                <a:alpha val="75000"/>
              </a:schemeClr>
            </a:outerShdw>
          </a:effectLst>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35" name="Rectangle 34"/>
          <p:cNvSpPr>
            <a:spLocks/>
          </p:cNvSpPr>
          <p:nvPr/>
        </p:nvSpPr>
        <p:spPr bwMode="auto">
          <a:xfrm>
            <a:off x="785766" y="844532"/>
            <a:ext cx="2021531" cy="478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38100" tIns="38100" rIns="38100" bIns="38100" anchor="ctr"/>
          <a:lstStyle/>
          <a:p>
            <a:pPr algn="ctr"/>
            <a:r>
              <a:rPr lang="en-US" sz="2700" dirty="0" smtClean="0">
                <a:solidFill>
                  <a:schemeClr val="tx1"/>
                </a:solidFill>
                <a:ea typeface="Gill Sans" charset="0"/>
                <a:cs typeface="Gill Sans" charset="0"/>
              </a:rPr>
              <a:t>Graph </a:t>
            </a:r>
            <a:r>
              <a:rPr lang="en-US" sz="2700" b="1" dirty="0" smtClean="0">
                <a:solidFill>
                  <a:schemeClr val="tx1"/>
                </a:solidFill>
                <a:ea typeface="Gill Sans" charset="0"/>
                <a:cs typeface="Gill Sans" charset="0"/>
              </a:rPr>
              <a:t>G</a:t>
            </a:r>
            <a:endParaRPr lang="en-US" sz="2700" b="1" dirty="0">
              <a:solidFill>
                <a:schemeClr val="tx1"/>
              </a:solidFill>
              <a:ea typeface="Gill Sans" charset="0"/>
              <a:cs typeface="Gill Sans" charset="0"/>
            </a:endParaRPr>
          </a:p>
        </p:txBody>
      </p:sp>
      <p:sp>
        <p:nvSpPr>
          <p:cNvPr id="37" name="Line 37"/>
          <p:cNvSpPr>
            <a:spLocks noChangeShapeType="1"/>
          </p:cNvSpPr>
          <p:nvPr/>
        </p:nvSpPr>
        <p:spPr bwMode="auto">
          <a:xfrm rot="10800000">
            <a:off x="5340385" y="2498628"/>
            <a:ext cx="1498925" cy="0"/>
          </a:xfrm>
          <a:prstGeom prst="line">
            <a:avLst/>
          </a:prstGeom>
          <a:noFill/>
          <a:ln w="38100" cap="flat">
            <a:solidFill>
              <a:schemeClr val="tx1"/>
            </a:solidFill>
            <a:prstDash val="solid"/>
            <a:miter lim="800000"/>
            <a:headEnd type="stealth"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38" name="Line 38"/>
          <p:cNvSpPr>
            <a:spLocks noChangeShapeType="1"/>
          </p:cNvSpPr>
          <p:nvPr/>
        </p:nvSpPr>
        <p:spPr bwMode="auto">
          <a:xfrm>
            <a:off x="5389865" y="1982134"/>
            <a:ext cx="1345228" cy="0"/>
          </a:xfrm>
          <a:prstGeom prst="line">
            <a:avLst/>
          </a:prstGeom>
          <a:noFill/>
          <a:ln w="38100" cap="flat">
            <a:solidFill>
              <a:schemeClr val="tx1"/>
            </a:solidFill>
            <a:prstDash val="solid"/>
            <a:miter lim="800000"/>
            <a:headEnd type="stealth"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39" name="Rectangle 38"/>
          <p:cNvSpPr>
            <a:spLocks/>
          </p:cNvSpPr>
          <p:nvPr/>
        </p:nvSpPr>
        <p:spPr bwMode="auto">
          <a:xfrm>
            <a:off x="5568038" y="1595913"/>
            <a:ext cx="858269" cy="3187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38100" tIns="38100" rIns="38100" bIns="38100" anchor="ctr"/>
          <a:lstStyle/>
          <a:p>
            <a:pPr algn="ctr"/>
            <a:r>
              <a:rPr lang="en-US" sz="1900" dirty="0">
                <a:solidFill>
                  <a:schemeClr val="tx1"/>
                </a:solidFill>
                <a:ea typeface="Gill Sans" charset="0"/>
                <a:cs typeface="Gill Sans" charset="0"/>
              </a:rPr>
              <a:t>queries</a:t>
            </a:r>
          </a:p>
        </p:txBody>
      </p:sp>
      <p:sp>
        <p:nvSpPr>
          <p:cNvPr id="40" name="Rectangle 39"/>
          <p:cNvSpPr>
            <a:spLocks/>
          </p:cNvSpPr>
          <p:nvPr/>
        </p:nvSpPr>
        <p:spPr bwMode="auto">
          <a:xfrm>
            <a:off x="5532787" y="2153133"/>
            <a:ext cx="928769" cy="292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38100" tIns="38100" rIns="38100" bIns="38100" anchor="ctr"/>
          <a:lstStyle/>
          <a:p>
            <a:pPr algn="ctr"/>
            <a:r>
              <a:rPr lang="en-US" sz="1900" dirty="0">
                <a:solidFill>
                  <a:schemeClr val="tx1"/>
                </a:solidFill>
                <a:ea typeface="Gill Sans" charset="0"/>
                <a:cs typeface="Gill Sans" charset="0"/>
              </a:rPr>
              <a:t>answers</a:t>
            </a:r>
          </a:p>
        </p:txBody>
      </p:sp>
      <p:sp>
        <p:nvSpPr>
          <p:cNvPr id="41" name="AutoShape 41"/>
          <p:cNvSpPr>
            <a:spLocks/>
          </p:cNvSpPr>
          <p:nvPr/>
        </p:nvSpPr>
        <p:spPr bwMode="auto">
          <a:xfrm>
            <a:off x="6961922" y="1301697"/>
            <a:ext cx="1618449" cy="1753320"/>
          </a:xfrm>
          <a:prstGeom prst="roundRect">
            <a:avLst>
              <a:gd name="adj" fmla="val 11361"/>
            </a:avLst>
          </a:prstGeom>
          <a:solidFill>
            <a:srgbClr val="F1F1F1"/>
          </a:solidFill>
          <a:ln>
            <a:noFill/>
          </a:ln>
          <a:effectLst>
            <a:outerShdw blurRad="38100" dist="38099" dir="2700000" algn="ctr" rotWithShape="0">
              <a:schemeClr val="bg2">
                <a:alpha val="75000"/>
              </a:schemeClr>
            </a:outerShdw>
          </a:effectLst>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42" name="Rectangle 41"/>
          <p:cNvSpPr>
            <a:spLocks/>
          </p:cNvSpPr>
          <p:nvPr/>
        </p:nvSpPr>
        <p:spPr bwMode="auto">
          <a:xfrm>
            <a:off x="6735093" y="1450314"/>
            <a:ext cx="208437" cy="7969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38100" tIns="38100" rIns="38100" bIns="38100" anchor="ctr"/>
          <a:lstStyle/>
          <a:p>
            <a:pPr algn="ctr"/>
            <a:r>
              <a:rPr lang="en-US" sz="4800" i="0" dirty="0">
                <a:solidFill>
                  <a:schemeClr val="tx1"/>
                </a:solidFill>
                <a:ea typeface="Gill Sans" charset="0"/>
                <a:cs typeface="Gill Sans" charset="0"/>
              </a:rPr>
              <a:t>)</a:t>
            </a:r>
          </a:p>
        </p:txBody>
      </p:sp>
      <p:sp>
        <p:nvSpPr>
          <p:cNvPr id="43" name="Rectangle 42"/>
          <p:cNvSpPr>
            <a:spLocks/>
          </p:cNvSpPr>
          <p:nvPr/>
        </p:nvSpPr>
        <p:spPr bwMode="auto">
          <a:xfrm>
            <a:off x="5257511" y="1462575"/>
            <a:ext cx="208437" cy="7847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38100" tIns="38100" rIns="38100" bIns="38100" anchor="ctr"/>
          <a:lstStyle/>
          <a:p>
            <a:pPr algn="ctr"/>
            <a:r>
              <a:rPr lang="en-US" sz="4800" i="0" dirty="0">
                <a:solidFill>
                  <a:schemeClr val="tx1"/>
                </a:solidFill>
                <a:ea typeface="Gill Sans" charset="0"/>
                <a:cs typeface="Gill Sans" charset="0"/>
              </a:rPr>
              <a:t>(</a:t>
            </a:r>
          </a:p>
        </p:txBody>
      </p:sp>
      <p:sp>
        <p:nvSpPr>
          <p:cNvPr id="44" name="Rectangle 43"/>
          <p:cNvSpPr>
            <a:spLocks/>
          </p:cNvSpPr>
          <p:nvPr/>
        </p:nvSpPr>
        <p:spPr bwMode="auto">
          <a:xfrm>
            <a:off x="7026292" y="1347675"/>
            <a:ext cx="1495840" cy="1606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38100" tIns="38100" rIns="38100" bIns="38100" anchor="ctr"/>
          <a:lstStyle/>
          <a:p>
            <a:pPr algn="ctr"/>
            <a:r>
              <a:rPr lang="en-US" sz="1900" dirty="0">
                <a:solidFill>
                  <a:schemeClr val="tx1"/>
                </a:solidFill>
                <a:ea typeface="Gill Sans" charset="0"/>
                <a:cs typeface="Gill Sans" charset="0"/>
              </a:rPr>
              <a:t>Government,</a:t>
            </a:r>
          </a:p>
          <a:p>
            <a:pPr algn="ctr"/>
            <a:r>
              <a:rPr lang="en-US" sz="1900" dirty="0">
                <a:solidFill>
                  <a:schemeClr val="tx1"/>
                </a:solidFill>
                <a:ea typeface="Gill Sans" charset="0"/>
                <a:cs typeface="Gill Sans" charset="0"/>
              </a:rPr>
              <a:t>researchers,</a:t>
            </a:r>
          </a:p>
          <a:p>
            <a:pPr algn="ctr"/>
            <a:r>
              <a:rPr lang="en-US" sz="1900" dirty="0">
                <a:solidFill>
                  <a:schemeClr val="tx1"/>
                </a:solidFill>
                <a:ea typeface="Gill Sans" charset="0"/>
                <a:cs typeface="Gill Sans" charset="0"/>
              </a:rPr>
              <a:t>businesses</a:t>
            </a:r>
          </a:p>
          <a:p>
            <a:pPr algn="ctr"/>
            <a:r>
              <a:rPr lang="en-US" sz="1900" dirty="0">
                <a:solidFill>
                  <a:schemeClr val="tx1"/>
                </a:solidFill>
                <a:ea typeface="Gill Sans" charset="0"/>
                <a:cs typeface="Gill Sans" charset="0"/>
              </a:rPr>
              <a:t>(or) </a:t>
            </a:r>
          </a:p>
          <a:p>
            <a:pPr algn="ctr"/>
            <a:r>
              <a:rPr lang="en-US" sz="1900" dirty="0">
                <a:ea typeface="Gill Sans" charset="0"/>
                <a:cs typeface="Gill Sans" charset="0"/>
              </a:rPr>
              <a:t>m</a:t>
            </a:r>
            <a:r>
              <a:rPr lang="en-US" sz="1900" dirty="0" smtClean="0">
                <a:solidFill>
                  <a:schemeClr val="tx1"/>
                </a:solidFill>
                <a:ea typeface="Gill Sans" charset="0"/>
                <a:cs typeface="Gill Sans" charset="0"/>
              </a:rPr>
              <a:t>alicious</a:t>
            </a:r>
            <a:endParaRPr lang="en-US" sz="1900" dirty="0">
              <a:solidFill>
                <a:schemeClr val="tx1"/>
              </a:solidFill>
              <a:ea typeface="Gill Sans" charset="0"/>
              <a:cs typeface="Gill Sans" charset="0"/>
            </a:endParaRPr>
          </a:p>
          <a:p>
            <a:pPr algn="ctr"/>
            <a:r>
              <a:rPr lang="en-US" sz="1900" dirty="0">
                <a:solidFill>
                  <a:schemeClr val="tx1"/>
                </a:solidFill>
                <a:ea typeface="Gill Sans" charset="0"/>
                <a:cs typeface="Gill Sans" charset="0"/>
              </a:rPr>
              <a:t>adversary</a:t>
            </a:r>
          </a:p>
        </p:txBody>
      </p:sp>
      <p:sp>
        <p:nvSpPr>
          <p:cNvPr id="45" name="Line 37"/>
          <p:cNvSpPr>
            <a:spLocks noChangeShapeType="1"/>
          </p:cNvSpPr>
          <p:nvPr/>
        </p:nvSpPr>
        <p:spPr bwMode="auto">
          <a:xfrm rot="10800000">
            <a:off x="2891616" y="2202152"/>
            <a:ext cx="1019202" cy="1"/>
          </a:xfrm>
          <a:prstGeom prst="line">
            <a:avLst/>
          </a:prstGeom>
          <a:noFill/>
          <a:ln w="38100" cap="flat">
            <a:solidFill>
              <a:schemeClr val="tx1"/>
            </a:solidFill>
            <a:prstDash val="solid"/>
            <a:miter lim="800000"/>
            <a:headEnd type="stealth"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pic>
        <p:nvPicPr>
          <p:cNvPr id="46" name="Picture 2" descr="http://community.expressor-software.com/blogs/mtarallo/attachments/378d1323563542-extracting-data-facebook-social-graph-expressor-tutorial-1210jk-matrix-relationship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2292" y="1454017"/>
            <a:ext cx="2179930" cy="1525951"/>
          </a:xfrm>
          <a:prstGeom prst="rect">
            <a:avLst/>
          </a:prstGeom>
          <a:noFill/>
          <a:extLst>
            <a:ext uri="{909E8E84-426E-40DD-AFC4-6F175D3DCCD1}">
              <a14:hiddenFill xmlns:a14="http://schemas.microsoft.com/office/drawing/2010/main">
                <a:solidFill>
                  <a:srgbClr val="FFFFFF"/>
                </a:solidFill>
              </a14:hiddenFill>
            </a:ext>
          </a:extLst>
        </p:spPr>
      </p:pic>
      <p:sp>
        <p:nvSpPr>
          <p:cNvPr id="47" name="Rectangle 46"/>
          <p:cNvSpPr>
            <a:spLocks/>
          </p:cNvSpPr>
          <p:nvPr/>
        </p:nvSpPr>
        <p:spPr bwMode="auto">
          <a:xfrm>
            <a:off x="3615393" y="1055552"/>
            <a:ext cx="1872948" cy="449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38100" tIns="38100" rIns="38100" bIns="38100" anchor="ctr"/>
          <a:lstStyle/>
          <a:p>
            <a:pPr>
              <a:lnSpc>
                <a:spcPct val="60000"/>
              </a:lnSpc>
            </a:pPr>
            <a:r>
              <a:rPr lang="en-US" sz="2700" dirty="0" smtClean="0">
                <a:ea typeface="Gill Sans" charset="0"/>
                <a:cs typeface="Gill Sans" charset="0"/>
              </a:rPr>
              <a:t>Trusted</a:t>
            </a:r>
          </a:p>
          <a:p>
            <a:pPr algn="r">
              <a:lnSpc>
                <a:spcPct val="60000"/>
              </a:lnSpc>
            </a:pPr>
            <a:r>
              <a:rPr lang="en-US" sz="2700" dirty="0" smtClean="0">
                <a:ea typeface="Gill Sans" charset="0"/>
                <a:cs typeface="Gill Sans" charset="0"/>
              </a:rPr>
              <a:t>curator</a:t>
            </a:r>
            <a:endParaRPr lang="en-US" sz="2700" dirty="0">
              <a:solidFill>
                <a:schemeClr val="tx1"/>
              </a:solidFill>
              <a:ea typeface="Gill Sans" charset="0"/>
              <a:cs typeface="Gill Sans" charset="0"/>
            </a:endParaRPr>
          </a:p>
        </p:txBody>
      </p:sp>
      <p:sp>
        <p:nvSpPr>
          <p:cNvPr id="48" name="Rectangle 47"/>
          <p:cNvSpPr>
            <a:spLocks/>
          </p:cNvSpPr>
          <p:nvPr/>
        </p:nvSpPr>
        <p:spPr bwMode="auto">
          <a:xfrm>
            <a:off x="7167291" y="844532"/>
            <a:ext cx="1002335" cy="416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38100" tIns="38100" rIns="38100" bIns="38100" anchor="ctr"/>
          <a:lstStyle/>
          <a:p>
            <a:pPr algn="ctr"/>
            <a:r>
              <a:rPr lang="en-US" sz="2700" dirty="0">
                <a:solidFill>
                  <a:schemeClr val="tx1"/>
                </a:solidFill>
                <a:ea typeface="Gill Sans" charset="0"/>
                <a:cs typeface="Gill Sans" charset="0"/>
              </a:rPr>
              <a:t>Users</a:t>
            </a:r>
          </a:p>
        </p:txBody>
      </p:sp>
      <p:grpSp>
        <p:nvGrpSpPr>
          <p:cNvPr id="6" name="Group 5"/>
          <p:cNvGrpSpPr/>
          <p:nvPr/>
        </p:nvGrpSpPr>
        <p:grpSpPr>
          <a:xfrm>
            <a:off x="2954241" y="4353755"/>
            <a:ext cx="4818160" cy="2114624"/>
            <a:chOff x="5158603" y="4353755"/>
            <a:chExt cx="4524240" cy="2114624"/>
          </a:xfrm>
        </p:grpSpPr>
        <p:pic>
          <p:nvPicPr>
            <p:cNvPr id="3076" name="Picture 4" descr="https://encrypted-tbn3.gstatic.com/images?q=tbn:ANd9GcSQ6ax2Szp_CpGRVj5Qp-ggVXI1XVqgcHxnHXmRvrJ-HgyrYEdxGg"/>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58603" y="4353755"/>
              <a:ext cx="4524240" cy="211462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5335317" y="4898718"/>
              <a:ext cx="4347526" cy="1569660"/>
            </a:xfrm>
            <a:prstGeom prst="rect">
              <a:avLst/>
            </a:prstGeom>
            <a:noFill/>
          </p:spPr>
          <p:txBody>
            <a:bodyPr wrap="square" rtlCol="0">
              <a:spAutoFit/>
            </a:bodyPr>
            <a:lstStyle/>
            <a:p>
              <a:r>
                <a:rPr lang="en-US" sz="2400" dirty="0" smtClean="0"/>
                <a:t>A definition that</a:t>
              </a:r>
            </a:p>
            <a:p>
              <a:pPr marL="342900" indent="-342900">
                <a:buFont typeface="Arial" panose="020B0604020202020204" pitchFamily="34" charset="0"/>
                <a:buChar char="•"/>
              </a:pPr>
              <a:r>
                <a:rPr lang="en-US" sz="2400" dirty="0" smtClean="0"/>
                <a:t>quantifies privacy loss</a:t>
              </a:r>
            </a:p>
            <a:p>
              <a:pPr marL="342900" indent="-342900">
                <a:buFont typeface="Arial" panose="020B0604020202020204" pitchFamily="34" charset="0"/>
                <a:buChar char="•"/>
              </a:pPr>
              <a:r>
                <a:rPr lang="en-US" sz="2400" dirty="0" smtClean="0"/>
                <a:t>composes</a:t>
              </a:r>
            </a:p>
            <a:p>
              <a:pPr marL="342900" indent="-342900">
                <a:buFont typeface="Arial" panose="020B0604020202020204" pitchFamily="34" charset="0"/>
                <a:buChar char="•"/>
              </a:pPr>
              <a:r>
                <a:rPr lang="en-US" sz="2400" dirty="0"/>
                <a:t>i</a:t>
              </a:r>
              <a:r>
                <a:rPr lang="en-US" sz="2400" dirty="0" smtClean="0"/>
                <a:t>s robust to external information</a:t>
              </a:r>
              <a:endParaRPr lang="en-US" sz="2400" dirty="0"/>
            </a:p>
          </p:txBody>
        </p:sp>
      </p:grpSp>
    </p:spTree>
    <p:extLst>
      <p:ext uri="{BB962C8B-B14F-4D97-AF65-F5344CB8AC3E}">
        <p14:creationId xmlns:p14="http://schemas.microsoft.com/office/powerpoint/2010/main" val="33228912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76200"/>
            <a:ext cx="8470900" cy="914400"/>
          </a:xfrm>
        </p:spPr>
        <p:txBody>
          <a:bodyPr/>
          <a:lstStyle/>
          <a:p>
            <a:pPr lvl="1"/>
            <a:r>
              <a:rPr lang="en-US" dirty="0" smtClean="0">
                <a:solidFill>
                  <a:schemeClr val="tx1"/>
                </a:solidFill>
              </a:rPr>
              <a:t>Differential privacy (for graph data)</a:t>
            </a:r>
            <a:endParaRPr lang="en-US" dirty="0">
              <a:solidFill>
                <a:schemeClr val="tx1"/>
              </a:solidFill>
            </a:endParaRPr>
          </a:p>
        </p:txBody>
      </p:sp>
      <mc:AlternateContent xmlns:mc="http://schemas.openxmlformats.org/markup-compatibility/2006" xmlns:a14="http://schemas.microsoft.com/office/drawing/2010/main">
        <mc:Choice Requires="a14">
          <p:sp>
            <p:nvSpPr>
              <p:cNvPr id="8" name="Content Placeholder 7"/>
              <p:cNvSpPr>
                <a:spLocks noGrp="1"/>
              </p:cNvSpPr>
              <p:nvPr>
                <p:ph idx="1"/>
              </p:nvPr>
            </p:nvSpPr>
            <p:spPr bwMode="auto">
              <a:xfrm>
                <a:off x="424590" y="3924447"/>
                <a:ext cx="8480260" cy="2321550"/>
              </a:xfrm>
              <a:prstGeom prst="roundRect">
                <a:avLst/>
              </a:prstGeom>
              <a:noFill/>
              <a:ln w="19050" cap="flat" cmpd="sng" algn="ctr">
                <a:solidFill>
                  <a:srgbClr val="C00000"/>
                </a:solidFill>
                <a:prstDash val="solid"/>
                <a:round/>
                <a:headEnd type="none" w="sm" len="sm"/>
                <a:tailEnd type="none" w="sm" len="sm"/>
              </a:ln>
              <a:effectLst>
                <a:innerShdw blurRad="63500" dist="50800" dir="2700000">
                  <a:prstClr val="black">
                    <a:alpha val="50000"/>
                  </a:prstClr>
                </a:innerShdw>
              </a:effectLst>
            </p:spPr>
            <p:txBody>
              <a:bodyPr vert="horz" wrap="square" lIns="91440" tIns="45720" rIns="91440" bIns="45720" numCol="1" rtlCol="0" anchor="t" anchorCtr="0" compatLnSpc="1">
                <a:prstTxWarp prst="textNoShape">
                  <a:avLst/>
                </a:prstTxWarp>
              </a:bodyPr>
              <a:lstStyle/>
              <a:p>
                <a:pPr marL="0" indent="0">
                  <a:buNone/>
                </a:pPr>
                <a:r>
                  <a:rPr lang="en-US" sz="2800" b="1" dirty="0"/>
                  <a:t>Differential privacy </a:t>
                </a:r>
                <a:r>
                  <a:rPr lang="en-US" sz="2800" dirty="0">
                    <a:solidFill>
                      <a:srgbClr val="990033"/>
                    </a:solidFill>
                  </a:rPr>
                  <a:t>[</a:t>
                </a:r>
                <a:r>
                  <a:rPr lang="en-US" sz="2800" dirty="0" err="1">
                    <a:solidFill>
                      <a:srgbClr val="990033"/>
                    </a:solidFill>
                  </a:rPr>
                  <a:t>Dwork</a:t>
                </a:r>
                <a:r>
                  <a:rPr lang="en-US" sz="2800" dirty="0">
                    <a:solidFill>
                      <a:srgbClr val="990033"/>
                    </a:solidFill>
                  </a:rPr>
                  <a:t> </a:t>
                </a:r>
                <a:r>
                  <a:rPr lang="en-US" sz="2800" dirty="0" err="1">
                    <a:solidFill>
                      <a:srgbClr val="990033"/>
                    </a:solidFill>
                  </a:rPr>
                  <a:t>McSherry</a:t>
                </a:r>
                <a:r>
                  <a:rPr lang="en-US" sz="2800" dirty="0">
                    <a:solidFill>
                      <a:srgbClr val="990033"/>
                    </a:solidFill>
                  </a:rPr>
                  <a:t> </a:t>
                </a:r>
                <a:r>
                  <a:rPr lang="en-US" sz="2800" dirty="0" err="1">
                    <a:solidFill>
                      <a:srgbClr val="990033"/>
                    </a:solidFill>
                  </a:rPr>
                  <a:t>Nissim</a:t>
                </a:r>
                <a:r>
                  <a:rPr lang="en-US" sz="2800" dirty="0">
                    <a:solidFill>
                      <a:srgbClr val="990033"/>
                    </a:solidFill>
                  </a:rPr>
                  <a:t> Smith </a:t>
                </a:r>
                <a:r>
                  <a:rPr lang="en-US" sz="2800" dirty="0" smtClean="0">
                    <a:solidFill>
                      <a:srgbClr val="990033"/>
                    </a:solidFill>
                  </a:rPr>
                  <a:t>06]</a:t>
                </a:r>
                <a:endParaRPr lang="en-US" sz="2000" dirty="0" smtClean="0"/>
              </a:p>
              <a:p>
                <a:pPr marL="0" indent="0">
                  <a:buNone/>
                </a:pPr>
                <a:r>
                  <a:rPr lang="en-US" sz="2800" dirty="0" smtClean="0"/>
                  <a:t>An </a:t>
                </a:r>
                <a:r>
                  <a:rPr lang="en-US" sz="2800" dirty="0"/>
                  <a:t>algorithm A is</a:t>
                </a:r>
                <a:r>
                  <a:rPr lang="en-US" sz="2800" dirty="0" smtClean="0"/>
                  <a:t> </a:t>
                </a:r>
                <a14:m>
                  <m:oMath xmlns:m="http://schemas.openxmlformats.org/officeDocument/2006/math">
                    <m:r>
                      <a:rPr lang="en-US" sz="2800" b="1">
                        <a:solidFill>
                          <a:srgbClr val="FF0000"/>
                        </a:solidFill>
                        <a:latin typeface="Cambria Math"/>
                      </a:rPr>
                      <m:t>𝝐</m:t>
                    </m:r>
                  </m:oMath>
                </a14:m>
                <a:r>
                  <a:rPr lang="en-US" sz="2800" dirty="0">
                    <a:solidFill>
                      <a:srgbClr val="FF0000"/>
                    </a:solidFill>
                  </a:rPr>
                  <a:t>-differentially private</a:t>
                </a:r>
                <a:r>
                  <a:rPr lang="en-US" sz="2800" dirty="0"/>
                  <a:t> if </a:t>
                </a:r>
                <a:endParaRPr lang="en-US" sz="2800" dirty="0" smtClean="0"/>
              </a:p>
              <a:p>
                <a:pPr marL="0" indent="0">
                  <a:buNone/>
                </a:pPr>
                <a:r>
                  <a:rPr lang="en-US" sz="2800" dirty="0" smtClean="0"/>
                  <a:t>for </a:t>
                </a:r>
                <a:r>
                  <a:rPr lang="en-US" sz="2800" dirty="0"/>
                  <a:t>all pairs of </a:t>
                </a:r>
                <a:r>
                  <a:rPr lang="en-US" sz="2800" b="1" dirty="0">
                    <a:solidFill>
                      <a:srgbClr val="00B050"/>
                    </a:solidFill>
                  </a:rPr>
                  <a:t>neighbors</a:t>
                </a:r>
                <a:r>
                  <a:rPr lang="en-US" sz="2800" dirty="0">
                    <a:solidFill>
                      <a:srgbClr val="00B050"/>
                    </a:solidFill>
                  </a:rPr>
                  <a:t> </a:t>
                </a:r>
                <a14:m>
                  <m:oMath xmlns:m="http://schemas.openxmlformats.org/officeDocument/2006/math">
                    <m:r>
                      <a:rPr lang="en-US" sz="2800" b="1" i="1">
                        <a:latin typeface="Cambria Math"/>
                      </a:rPr>
                      <m:t>𝑮</m:t>
                    </m:r>
                    <m:r>
                      <a:rPr lang="en-US" sz="2800" b="1" i="1" smtClean="0">
                        <a:solidFill>
                          <a:schemeClr val="tx1"/>
                        </a:solidFill>
                        <a:latin typeface="Cambria Math"/>
                      </a:rPr>
                      <m:t>, </m:t>
                    </m:r>
                    <m:r>
                      <a:rPr lang="en-US" sz="2800" b="1" i="1" smtClean="0">
                        <a:solidFill>
                          <a:schemeClr val="tx1"/>
                        </a:solidFill>
                        <a:latin typeface="Cambria Math"/>
                      </a:rPr>
                      <m:t>𝑮</m:t>
                    </m:r>
                    <m:r>
                      <a:rPr lang="en-US" sz="2800" b="1" i="1" smtClean="0">
                        <a:solidFill>
                          <a:schemeClr val="tx1"/>
                        </a:solidFill>
                        <a:latin typeface="Cambria Math"/>
                      </a:rPr>
                      <m:t>′</m:t>
                    </m:r>
                  </m:oMath>
                </a14:m>
                <a:r>
                  <a:rPr lang="en-US" sz="2800" b="1" dirty="0">
                    <a:solidFill>
                      <a:schemeClr val="tx1"/>
                    </a:solidFill>
                  </a:rPr>
                  <a:t> </a:t>
                </a:r>
                <a:r>
                  <a:rPr lang="en-US" sz="2800" dirty="0"/>
                  <a:t>and all sets of answers </a:t>
                </a:r>
                <a:r>
                  <a:rPr lang="en-US" sz="2800" b="1" dirty="0"/>
                  <a:t>S</a:t>
                </a:r>
                <a:r>
                  <a:rPr lang="en-US" sz="2800" dirty="0"/>
                  <a:t>:</a:t>
                </a:r>
              </a:p>
            </p:txBody>
          </p:sp>
        </mc:Choice>
        <mc:Fallback xmlns="">
          <p:sp>
            <p:nvSpPr>
              <p:cNvPr id="8" name="Content Placeholder 7"/>
              <p:cNvSpPr>
                <a:spLocks noGrp="1" noRot="1" noChangeAspect="1" noMove="1" noResize="1" noEditPoints="1" noAdjustHandles="1" noChangeArrowheads="1" noChangeShapeType="1" noTextEdit="1"/>
              </p:cNvSpPr>
              <p:nvPr>
                <p:ph idx="1"/>
              </p:nvPr>
            </p:nvSpPr>
            <p:spPr bwMode="auto">
              <a:xfrm>
                <a:off x="424590" y="3924447"/>
                <a:ext cx="8480260" cy="2321550"/>
              </a:xfrm>
              <a:prstGeom prst="roundRect">
                <a:avLst/>
              </a:prstGeom>
              <a:blipFill rotWithShape="1">
                <a:blip r:embed="rId3"/>
                <a:stretch>
                  <a:fillRect l="-72"/>
                </a:stretch>
              </a:blipFill>
              <a:ln w="19050" cap="flat" cmpd="sng" algn="ctr">
                <a:solidFill>
                  <a:srgbClr val="C00000"/>
                </a:solidFill>
                <a:prstDash val="solid"/>
                <a:round/>
                <a:headEnd type="none" w="sm" len="sm"/>
                <a:tailEnd type="none" w="sm" len="sm"/>
              </a:ln>
              <a:effectLst>
                <a:innerShdw blurRad="63500" dist="50800" dir="2700000">
                  <a:prstClr val="black">
                    <a:alpha val="50000"/>
                  </a:prstClr>
                </a:innerShdw>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1146405" y="5579925"/>
                <a:ext cx="7315199"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unc>
                        <m:funcPr>
                          <m:ctrlPr>
                            <a:rPr lang="en-US" sz="3200" b="1" i="1" smtClean="0">
                              <a:latin typeface="Cambria Math" panose="02040503050406030204" pitchFamily="18" charset="0"/>
                            </a:rPr>
                          </m:ctrlPr>
                        </m:funcPr>
                        <m:fName>
                          <m:r>
                            <a:rPr lang="en-US" sz="3200" b="1" i="1" smtClean="0">
                              <a:latin typeface="Cambria Math"/>
                            </a:rPr>
                            <m:t>𝑷𝒓</m:t>
                          </m:r>
                        </m:fName>
                        <m:e>
                          <m:d>
                            <m:dPr>
                              <m:begChr m:val="["/>
                              <m:endChr m:val="]"/>
                              <m:ctrlPr>
                                <a:rPr lang="en-US" sz="3200" b="1" i="1">
                                  <a:latin typeface="Cambria Math" panose="02040503050406030204" pitchFamily="18" charset="0"/>
                                </a:rPr>
                              </m:ctrlPr>
                            </m:dPr>
                            <m:e>
                              <m:r>
                                <a:rPr lang="en-US" sz="3200" b="1" i="1">
                                  <a:latin typeface="Cambria Math"/>
                                </a:rPr>
                                <m:t>𝑨</m:t>
                              </m:r>
                              <m:d>
                                <m:dPr>
                                  <m:ctrlPr>
                                    <a:rPr lang="en-US" sz="3200" b="1" i="1">
                                      <a:latin typeface="Cambria Math" panose="02040503050406030204" pitchFamily="18" charset="0"/>
                                    </a:rPr>
                                  </m:ctrlPr>
                                </m:dPr>
                                <m:e>
                                  <m:r>
                                    <a:rPr lang="en-US" sz="3200" b="1" i="1">
                                      <a:latin typeface="Cambria Math"/>
                                    </a:rPr>
                                    <m:t>𝑮</m:t>
                                  </m:r>
                                </m:e>
                              </m:d>
                              <m:r>
                                <a:rPr lang="en-US" sz="3200" b="1" i="1" smtClean="0">
                                  <a:latin typeface="Cambria Math"/>
                                </a:rPr>
                                <m:t>∈</m:t>
                              </m:r>
                              <m:r>
                                <a:rPr lang="en-US" sz="3200" b="1" i="1" smtClean="0">
                                  <a:solidFill>
                                    <a:schemeClr val="tx1"/>
                                  </a:solidFill>
                                  <a:latin typeface="Cambria Math"/>
                                </a:rPr>
                                <m:t>𝑺</m:t>
                              </m:r>
                            </m:e>
                          </m:d>
                        </m:e>
                      </m:func>
                      <m:r>
                        <a:rPr lang="en-US" sz="3200" b="1" i="1">
                          <a:latin typeface="Cambria Math"/>
                        </a:rPr>
                        <m:t>≤</m:t>
                      </m:r>
                      <m:sSup>
                        <m:sSupPr>
                          <m:ctrlPr>
                            <a:rPr lang="en-US" sz="3200" b="1" i="1" smtClean="0">
                              <a:solidFill>
                                <a:schemeClr val="tx1"/>
                              </a:solidFill>
                              <a:latin typeface="Cambria Math" panose="02040503050406030204" pitchFamily="18" charset="0"/>
                            </a:rPr>
                          </m:ctrlPr>
                        </m:sSupPr>
                        <m:e>
                          <m:r>
                            <a:rPr lang="en-US" sz="3200" b="1" i="1">
                              <a:solidFill>
                                <a:schemeClr val="tx1"/>
                              </a:solidFill>
                              <a:latin typeface="Cambria Math"/>
                            </a:rPr>
                            <m:t>𝒆</m:t>
                          </m:r>
                        </m:e>
                        <m:sup>
                          <m:r>
                            <a:rPr lang="en-US" sz="3200" b="1" i="1">
                              <a:solidFill>
                                <a:schemeClr val="tx1"/>
                              </a:solidFill>
                              <a:latin typeface="Cambria Math"/>
                            </a:rPr>
                            <m:t>𝝐</m:t>
                          </m:r>
                        </m:sup>
                      </m:sSup>
                      <m:func>
                        <m:funcPr>
                          <m:ctrlPr>
                            <a:rPr lang="en-US" sz="3200" b="1" i="1">
                              <a:latin typeface="Cambria Math" panose="02040503050406030204" pitchFamily="18" charset="0"/>
                            </a:rPr>
                          </m:ctrlPr>
                        </m:funcPr>
                        <m:fName>
                          <m:r>
                            <a:rPr lang="en-US" sz="3200" b="1" i="1">
                              <a:latin typeface="Cambria Math"/>
                            </a:rPr>
                            <m:t>𝑷𝒓</m:t>
                          </m:r>
                        </m:fName>
                        <m:e>
                          <m:d>
                            <m:dPr>
                              <m:begChr m:val="["/>
                              <m:endChr m:val="]"/>
                              <m:ctrlPr>
                                <a:rPr lang="en-US" sz="3200" b="1" i="1">
                                  <a:latin typeface="Cambria Math" panose="02040503050406030204" pitchFamily="18" charset="0"/>
                                </a:rPr>
                              </m:ctrlPr>
                            </m:dPr>
                            <m:e>
                              <m:r>
                                <a:rPr lang="en-US" sz="3200" b="1" i="1">
                                  <a:latin typeface="Cambria Math"/>
                                </a:rPr>
                                <m:t>𝑨</m:t>
                              </m:r>
                              <m:d>
                                <m:dPr>
                                  <m:ctrlPr>
                                    <a:rPr lang="en-US" sz="3200" b="1" i="1" smtClean="0">
                                      <a:solidFill>
                                        <a:schemeClr val="tx1"/>
                                      </a:solidFill>
                                      <a:latin typeface="Cambria Math" panose="02040503050406030204" pitchFamily="18" charset="0"/>
                                    </a:rPr>
                                  </m:ctrlPr>
                                </m:dPr>
                                <m:e>
                                  <m:sSup>
                                    <m:sSupPr>
                                      <m:ctrlPr>
                                        <a:rPr lang="en-US" sz="3200" b="1" i="1" smtClean="0">
                                          <a:solidFill>
                                            <a:schemeClr val="tx1"/>
                                          </a:solidFill>
                                          <a:latin typeface="Cambria Math" panose="02040503050406030204" pitchFamily="18" charset="0"/>
                                        </a:rPr>
                                      </m:ctrlPr>
                                    </m:sSupPr>
                                    <m:e>
                                      <m:r>
                                        <a:rPr lang="en-US" sz="3200" b="1" i="1">
                                          <a:solidFill>
                                            <a:schemeClr val="tx1"/>
                                          </a:solidFill>
                                          <a:latin typeface="Cambria Math"/>
                                        </a:rPr>
                                        <m:t>𝑮</m:t>
                                      </m:r>
                                    </m:e>
                                    <m:sup>
                                      <m:r>
                                        <a:rPr lang="en-US" sz="3200" b="1" i="1">
                                          <a:solidFill>
                                            <a:schemeClr val="tx1"/>
                                          </a:solidFill>
                                          <a:latin typeface="Cambria Math"/>
                                        </a:rPr>
                                        <m:t>′</m:t>
                                      </m:r>
                                    </m:sup>
                                  </m:sSup>
                                </m:e>
                              </m:d>
                              <m:r>
                                <a:rPr lang="en-US" sz="3200" b="1" i="1" smtClean="0">
                                  <a:latin typeface="Cambria Math"/>
                                </a:rPr>
                                <m:t>∈</m:t>
                              </m:r>
                              <m:r>
                                <a:rPr lang="en-US" sz="3200" b="1" i="1" smtClean="0">
                                  <a:solidFill>
                                    <a:schemeClr val="tx1"/>
                                  </a:solidFill>
                                  <a:latin typeface="Cambria Math"/>
                                </a:rPr>
                                <m:t>𝑺</m:t>
                              </m:r>
                            </m:e>
                          </m:d>
                        </m:e>
                      </m:func>
                    </m:oMath>
                  </m:oMathPara>
                </a14:m>
                <a:endParaRPr lang="en-US" sz="1800" b="1" dirty="0"/>
              </a:p>
            </p:txBody>
          </p:sp>
        </mc:Choice>
        <mc:Fallback xmlns="">
          <p:sp>
            <p:nvSpPr>
              <p:cNvPr id="9" name="TextBox 8"/>
              <p:cNvSpPr txBox="1">
                <a:spLocks noRot="1" noChangeAspect="1" noMove="1" noResize="1" noEditPoints="1" noAdjustHandles="1" noChangeArrowheads="1" noChangeShapeType="1" noTextEdit="1"/>
              </p:cNvSpPr>
              <p:nvPr/>
            </p:nvSpPr>
            <p:spPr>
              <a:xfrm>
                <a:off x="1146405" y="5579925"/>
                <a:ext cx="7315199" cy="584775"/>
              </a:xfrm>
              <a:prstGeom prst="rect">
                <a:avLst/>
              </a:prstGeom>
              <a:blipFill rotWithShape="1">
                <a:blip r:embed="rId4"/>
                <a:stretch>
                  <a:fillRect/>
                </a:stretch>
              </a:blipFill>
            </p:spPr>
            <p:txBody>
              <a:bodyPr/>
              <a:lstStyle/>
              <a:p>
                <a:r>
                  <a:rPr lang="en-US">
                    <a:noFill/>
                  </a:rPr>
                  <a:t> </a:t>
                </a:r>
              </a:p>
            </p:txBody>
          </p:sp>
        </mc:Fallback>
      </mc:AlternateContent>
      <p:cxnSp>
        <p:nvCxnSpPr>
          <p:cNvPr id="10" name="Straight Connector 9"/>
          <p:cNvCxnSpPr/>
          <p:nvPr/>
        </p:nvCxnSpPr>
        <p:spPr bwMode="auto">
          <a:xfrm>
            <a:off x="424589" y="4552092"/>
            <a:ext cx="8480261" cy="0"/>
          </a:xfrm>
          <a:prstGeom prst="line">
            <a:avLst/>
          </a:prstGeom>
          <a:solidFill>
            <a:srgbClr val="4F81BD"/>
          </a:solidFill>
          <a:ln w="19050" cap="flat" cmpd="sng" algn="ctr">
            <a:solidFill>
              <a:srgbClr val="C00000"/>
            </a:solidFill>
            <a:prstDash val="solid"/>
            <a:round/>
            <a:headEnd type="none" w="sm" len="sm"/>
            <a:tailEnd type="none" w="sm" len="sm"/>
          </a:ln>
          <a:effectLst/>
        </p:spPr>
      </p:cxnSp>
      <p:sp>
        <p:nvSpPr>
          <p:cNvPr id="14" name="Rectangle 13"/>
          <p:cNvSpPr>
            <a:spLocks/>
          </p:cNvSpPr>
          <p:nvPr/>
        </p:nvSpPr>
        <p:spPr bwMode="auto">
          <a:xfrm>
            <a:off x="4050514" y="1732317"/>
            <a:ext cx="1108087" cy="839877"/>
          </a:xfrm>
          <a:prstGeom prst="rect">
            <a:avLst/>
          </a:prstGeom>
          <a:noFill/>
          <a:ln w="25400" cap="flat">
            <a:solidFill>
              <a:schemeClr val="tx1"/>
            </a:solidFill>
            <a:prstDash val="solid"/>
            <a:miter lim="800000"/>
            <a:headEnd type="none" w="med" len="med"/>
            <a:tailEnd type="none" w="med" len="med"/>
          </a:ln>
          <a:effectLst>
            <a:outerShdw blurRad="38100" dist="38099" dir="2700000" algn="ctr" rotWithShape="0">
              <a:schemeClr val="bg2">
                <a:alpha val="75000"/>
              </a:schemeClr>
            </a:outerShdw>
          </a:effectLst>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16" name="Rectangle 15"/>
          <p:cNvSpPr>
            <a:spLocks/>
          </p:cNvSpPr>
          <p:nvPr/>
        </p:nvSpPr>
        <p:spPr bwMode="auto">
          <a:xfrm>
            <a:off x="785766" y="844532"/>
            <a:ext cx="2021531" cy="478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38100" tIns="38100" rIns="38100" bIns="38100" anchor="ctr"/>
          <a:lstStyle/>
          <a:p>
            <a:pPr algn="ctr"/>
            <a:r>
              <a:rPr lang="en-US" sz="2700" dirty="0" smtClean="0">
                <a:solidFill>
                  <a:schemeClr val="tx1"/>
                </a:solidFill>
                <a:ea typeface="Gill Sans" charset="0"/>
                <a:cs typeface="Gill Sans" charset="0"/>
              </a:rPr>
              <a:t>Graph </a:t>
            </a:r>
            <a:r>
              <a:rPr lang="en-US" sz="2700" b="1" dirty="0" smtClean="0">
                <a:solidFill>
                  <a:schemeClr val="tx1"/>
                </a:solidFill>
                <a:ea typeface="Gill Sans" charset="0"/>
                <a:cs typeface="Gill Sans" charset="0"/>
              </a:rPr>
              <a:t>G</a:t>
            </a:r>
            <a:endParaRPr lang="en-US" sz="2700" b="1" dirty="0">
              <a:solidFill>
                <a:schemeClr val="tx1"/>
              </a:solidFill>
              <a:ea typeface="Gill Sans" charset="0"/>
              <a:cs typeface="Gill Sans" charset="0"/>
            </a:endParaRPr>
          </a:p>
        </p:txBody>
      </p:sp>
      <p:sp>
        <p:nvSpPr>
          <p:cNvPr id="22" name="Rectangle 21"/>
          <p:cNvSpPr>
            <a:spLocks/>
          </p:cNvSpPr>
          <p:nvPr/>
        </p:nvSpPr>
        <p:spPr bwMode="auto">
          <a:xfrm>
            <a:off x="4290588" y="1824274"/>
            <a:ext cx="551744" cy="6620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38100" tIns="38100" rIns="38100" bIns="38100" anchor="ctr"/>
          <a:lstStyle/>
          <a:p>
            <a:pPr algn="ctr"/>
            <a:r>
              <a:rPr lang="en-US" sz="4800" dirty="0">
                <a:solidFill>
                  <a:schemeClr val="tx1"/>
                </a:solidFill>
                <a:ea typeface="Gill Sans" charset="0"/>
                <a:cs typeface="Gill Sans" charset="0"/>
              </a:rPr>
              <a:t>A</a:t>
            </a:r>
          </a:p>
        </p:txBody>
      </p:sp>
      <p:sp>
        <p:nvSpPr>
          <p:cNvPr id="23" name="Line 37"/>
          <p:cNvSpPr>
            <a:spLocks noChangeShapeType="1"/>
          </p:cNvSpPr>
          <p:nvPr/>
        </p:nvSpPr>
        <p:spPr bwMode="auto">
          <a:xfrm rot="10800000">
            <a:off x="5340385" y="2498628"/>
            <a:ext cx="1498925" cy="0"/>
          </a:xfrm>
          <a:prstGeom prst="line">
            <a:avLst/>
          </a:prstGeom>
          <a:noFill/>
          <a:ln w="38100" cap="flat">
            <a:solidFill>
              <a:schemeClr val="tx1"/>
            </a:solidFill>
            <a:prstDash val="solid"/>
            <a:miter lim="800000"/>
            <a:headEnd type="stealth"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4" name="Line 38"/>
          <p:cNvSpPr>
            <a:spLocks noChangeShapeType="1"/>
          </p:cNvSpPr>
          <p:nvPr/>
        </p:nvSpPr>
        <p:spPr bwMode="auto">
          <a:xfrm>
            <a:off x="5389865" y="1982134"/>
            <a:ext cx="1345228" cy="0"/>
          </a:xfrm>
          <a:prstGeom prst="line">
            <a:avLst/>
          </a:prstGeom>
          <a:noFill/>
          <a:ln w="38100" cap="flat">
            <a:solidFill>
              <a:schemeClr val="tx1"/>
            </a:solidFill>
            <a:prstDash val="solid"/>
            <a:miter lim="800000"/>
            <a:headEnd type="stealth"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5" name="Rectangle 24"/>
          <p:cNvSpPr>
            <a:spLocks/>
          </p:cNvSpPr>
          <p:nvPr/>
        </p:nvSpPr>
        <p:spPr bwMode="auto">
          <a:xfrm>
            <a:off x="5568038" y="1595913"/>
            <a:ext cx="858269" cy="3187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38100" tIns="38100" rIns="38100" bIns="38100" anchor="ctr"/>
          <a:lstStyle/>
          <a:p>
            <a:pPr algn="ctr"/>
            <a:r>
              <a:rPr lang="en-US" sz="1900" dirty="0">
                <a:solidFill>
                  <a:schemeClr val="tx1"/>
                </a:solidFill>
                <a:ea typeface="Gill Sans" charset="0"/>
                <a:cs typeface="Gill Sans" charset="0"/>
              </a:rPr>
              <a:t>queries</a:t>
            </a:r>
          </a:p>
        </p:txBody>
      </p:sp>
      <p:sp>
        <p:nvSpPr>
          <p:cNvPr id="26" name="Rectangle 25"/>
          <p:cNvSpPr>
            <a:spLocks/>
          </p:cNvSpPr>
          <p:nvPr/>
        </p:nvSpPr>
        <p:spPr bwMode="auto">
          <a:xfrm>
            <a:off x="5532787" y="2153133"/>
            <a:ext cx="928769" cy="292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38100" tIns="38100" rIns="38100" bIns="38100" anchor="ctr"/>
          <a:lstStyle/>
          <a:p>
            <a:pPr algn="ctr"/>
            <a:r>
              <a:rPr lang="en-US" sz="1900" dirty="0">
                <a:solidFill>
                  <a:schemeClr val="tx1"/>
                </a:solidFill>
                <a:ea typeface="Gill Sans" charset="0"/>
                <a:cs typeface="Gill Sans" charset="0"/>
              </a:rPr>
              <a:t>answers</a:t>
            </a:r>
          </a:p>
        </p:txBody>
      </p:sp>
      <p:sp>
        <p:nvSpPr>
          <p:cNvPr id="27" name="AutoShape 41"/>
          <p:cNvSpPr>
            <a:spLocks/>
          </p:cNvSpPr>
          <p:nvPr/>
        </p:nvSpPr>
        <p:spPr bwMode="auto">
          <a:xfrm>
            <a:off x="6961922" y="1301697"/>
            <a:ext cx="1618449" cy="1753320"/>
          </a:xfrm>
          <a:prstGeom prst="roundRect">
            <a:avLst>
              <a:gd name="adj" fmla="val 11361"/>
            </a:avLst>
          </a:prstGeom>
          <a:solidFill>
            <a:srgbClr val="F1F1F1"/>
          </a:solidFill>
          <a:ln>
            <a:noFill/>
          </a:ln>
          <a:effectLst>
            <a:outerShdw blurRad="38100" dist="38099" dir="2700000" algn="ctr" rotWithShape="0">
              <a:schemeClr val="bg2">
                <a:alpha val="75000"/>
              </a:schemeClr>
            </a:outerShdw>
          </a:effectLst>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8" name="Rectangle 27"/>
          <p:cNvSpPr>
            <a:spLocks/>
          </p:cNvSpPr>
          <p:nvPr/>
        </p:nvSpPr>
        <p:spPr bwMode="auto">
          <a:xfrm>
            <a:off x="6735093" y="1450314"/>
            <a:ext cx="208437" cy="7969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38100" tIns="38100" rIns="38100" bIns="38100" anchor="ctr"/>
          <a:lstStyle/>
          <a:p>
            <a:pPr algn="ctr"/>
            <a:r>
              <a:rPr lang="en-US" sz="4800" i="0" dirty="0">
                <a:solidFill>
                  <a:schemeClr val="tx1"/>
                </a:solidFill>
                <a:ea typeface="Gill Sans" charset="0"/>
                <a:cs typeface="Gill Sans" charset="0"/>
              </a:rPr>
              <a:t>)</a:t>
            </a:r>
          </a:p>
        </p:txBody>
      </p:sp>
      <p:sp>
        <p:nvSpPr>
          <p:cNvPr id="29" name="Rectangle 28"/>
          <p:cNvSpPr>
            <a:spLocks/>
          </p:cNvSpPr>
          <p:nvPr/>
        </p:nvSpPr>
        <p:spPr bwMode="auto">
          <a:xfrm>
            <a:off x="5257511" y="1462575"/>
            <a:ext cx="208437" cy="7847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38100" tIns="38100" rIns="38100" bIns="38100" anchor="ctr"/>
          <a:lstStyle/>
          <a:p>
            <a:pPr algn="ctr"/>
            <a:r>
              <a:rPr lang="en-US" sz="4800" i="0" dirty="0">
                <a:solidFill>
                  <a:schemeClr val="tx1"/>
                </a:solidFill>
                <a:ea typeface="Gill Sans" charset="0"/>
                <a:cs typeface="Gill Sans" charset="0"/>
              </a:rPr>
              <a:t>(</a:t>
            </a:r>
          </a:p>
        </p:txBody>
      </p:sp>
      <p:sp>
        <p:nvSpPr>
          <p:cNvPr id="30" name="Rectangle 29"/>
          <p:cNvSpPr>
            <a:spLocks/>
          </p:cNvSpPr>
          <p:nvPr/>
        </p:nvSpPr>
        <p:spPr bwMode="auto">
          <a:xfrm>
            <a:off x="7026292" y="1347675"/>
            <a:ext cx="1495840" cy="1606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38100" tIns="38100" rIns="38100" bIns="38100" anchor="ctr"/>
          <a:lstStyle/>
          <a:p>
            <a:pPr algn="ctr"/>
            <a:r>
              <a:rPr lang="en-US" sz="1900" dirty="0">
                <a:solidFill>
                  <a:schemeClr val="tx1"/>
                </a:solidFill>
                <a:ea typeface="Gill Sans" charset="0"/>
                <a:cs typeface="Gill Sans" charset="0"/>
              </a:rPr>
              <a:t>Government,</a:t>
            </a:r>
          </a:p>
          <a:p>
            <a:pPr algn="ctr"/>
            <a:r>
              <a:rPr lang="en-US" sz="1900" dirty="0">
                <a:solidFill>
                  <a:schemeClr val="tx1"/>
                </a:solidFill>
                <a:ea typeface="Gill Sans" charset="0"/>
                <a:cs typeface="Gill Sans" charset="0"/>
              </a:rPr>
              <a:t>researchers,</a:t>
            </a:r>
          </a:p>
          <a:p>
            <a:pPr algn="ctr"/>
            <a:r>
              <a:rPr lang="en-US" sz="1900" dirty="0">
                <a:solidFill>
                  <a:schemeClr val="tx1"/>
                </a:solidFill>
                <a:ea typeface="Gill Sans" charset="0"/>
                <a:cs typeface="Gill Sans" charset="0"/>
              </a:rPr>
              <a:t>businesses</a:t>
            </a:r>
          </a:p>
          <a:p>
            <a:pPr algn="ctr"/>
            <a:r>
              <a:rPr lang="en-US" sz="1900" dirty="0">
                <a:solidFill>
                  <a:schemeClr val="tx1"/>
                </a:solidFill>
                <a:ea typeface="Gill Sans" charset="0"/>
                <a:cs typeface="Gill Sans" charset="0"/>
              </a:rPr>
              <a:t>(or) </a:t>
            </a:r>
          </a:p>
          <a:p>
            <a:pPr algn="ctr"/>
            <a:r>
              <a:rPr lang="en-US" sz="1900" dirty="0">
                <a:ea typeface="Gill Sans" charset="0"/>
                <a:cs typeface="Gill Sans" charset="0"/>
              </a:rPr>
              <a:t>m</a:t>
            </a:r>
            <a:r>
              <a:rPr lang="en-US" sz="1900" dirty="0" smtClean="0">
                <a:solidFill>
                  <a:schemeClr val="tx1"/>
                </a:solidFill>
                <a:ea typeface="Gill Sans" charset="0"/>
                <a:cs typeface="Gill Sans" charset="0"/>
              </a:rPr>
              <a:t>alicious</a:t>
            </a:r>
            <a:endParaRPr lang="en-US" sz="1900" dirty="0">
              <a:solidFill>
                <a:schemeClr val="tx1"/>
              </a:solidFill>
              <a:ea typeface="Gill Sans" charset="0"/>
              <a:cs typeface="Gill Sans" charset="0"/>
            </a:endParaRPr>
          </a:p>
          <a:p>
            <a:pPr algn="ctr"/>
            <a:r>
              <a:rPr lang="en-US" sz="1900" dirty="0">
                <a:solidFill>
                  <a:schemeClr val="tx1"/>
                </a:solidFill>
                <a:ea typeface="Gill Sans" charset="0"/>
                <a:cs typeface="Gill Sans" charset="0"/>
              </a:rPr>
              <a:t>adversary</a:t>
            </a:r>
          </a:p>
        </p:txBody>
      </p:sp>
      <p:sp>
        <p:nvSpPr>
          <p:cNvPr id="59" name="Line 37"/>
          <p:cNvSpPr>
            <a:spLocks noChangeShapeType="1"/>
          </p:cNvSpPr>
          <p:nvPr/>
        </p:nvSpPr>
        <p:spPr bwMode="auto">
          <a:xfrm rot="10800000">
            <a:off x="2891616" y="2202152"/>
            <a:ext cx="1019202" cy="1"/>
          </a:xfrm>
          <a:prstGeom prst="line">
            <a:avLst/>
          </a:prstGeom>
          <a:noFill/>
          <a:ln w="38100" cap="flat">
            <a:solidFill>
              <a:schemeClr val="tx1"/>
            </a:solidFill>
            <a:prstDash val="solid"/>
            <a:miter lim="800000"/>
            <a:headEnd type="stealth"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60" name="Slide Number Placeholder 3"/>
          <p:cNvSpPr>
            <a:spLocks noGrp="1"/>
          </p:cNvSpPr>
          <p:nvPr>
            <p:ph type="sldNum" sz="quarter" idx="11"/>
          </p:nvPr>
        </p:nvSpPr>
        <p:spPr>
          <a:xfrm>
            <a:off x="7099300" y="6324600"/>
            <a:ext cx="1905000" cy="457200"/>
          </a:xfrm>
        </p:spPr>
        <p:txBody>
          <a:bodyPr/>
          <a:lstStyle/>
          <a:p>
            <a:fld id="{FF308B7C-4F2A-4ED2-93F3-224C3EC9CBD5}" type="slidenum">
              <a:rPr lang="en-US" smtClean="0"/>
              <a:pPr/>
              <a:t>8</a:t>
            </a:fld>
            <a:endParaRPr lang="en-US"/>
          </a:p>
        </p:txBody>
      </p:sp>
      <p:sp>
        <p:nvSpPr>
          <p:cNvPr id="61" name="TextBox 13"/>
          <p:cNvSpPr txBox="1">
            <a:spLocks noChangeArrowheads="1"/>
          </p:cNvSpPr>
          <p:nvPr/>
        </p:nvSpPr>
        <p:spPr bwMode="auto">
          <a:xfrm>
            <a:off x="609600" y="6381750"/>
            <a:ext cx="7696200" cy="246221"/>
          </a:xfrm>
          <a:prstGeom prst="rect">
            <a:avLst/>
          </a:prstGeom>
          <a:noFill/>
          <a:ln w="9525">
            <a:noFill/>
            <a:miter lim="800000"/>
            <a:headEnd/>
            <a:tailEnd/>
          </a:ln>
        </p:spPr>
        <p:txBody>
          <a:bodyPr wrap="square">
            <a:spAutoFit/>
          </a:bodyPr>
          <a:lstStyle/>
          <a:p>
            <a:r>
              <a:rPr lang="en-US" sz="1000" dirty="0">
                <a:solidFill>
                  <a:srgbClr val="A6A6A6"/>
                </a:solidFill>
              </a:rPr>
              <a:t>image </a:t>
            </a:r>
            <a:r>
              <a:rPr lang="en-US" sz="1000" dirty="0" smtClean="0">
                <a:solidFill>
                  <a:srgbClr val="A6A6A6"/>
                </a:solidFill>
              </a:rPr>
              <a:t>source </a:t>
            </a:r>
            <a:r>
              <a:rPr lang="en-US" sz="1000" dirty="0">
                <a:solidFill>
                  <a:srgbClr val="A6A6A6"/>
                </a:solidFill>
              </a:rPr>
              <a:t>http://www.queticointernetmarketing.com/new-amazing-facebook-photo-mapper/</a:t>
            </a:r>
          </a:p>
        </p:txBody>
      </p:sp>
      <p:pic>
        <p:nvPicPr>
          <p:cNvPr id="31" name="Picture 2" descr="http://community.expressor-software.com/blogs/mtarallo/attachments/378d1323563542-extracting-data-facebook-social-graph-expressor-tutorial-1210jk-matrix-relationships.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2292" y="1454017"/>
            <a:ext cx="2179930" cy="1525951"/>
          </a:xfrm>
          <a:prstGeom prst="rect">
            <a:avLst/>
          </a:prstGeom>
          <a:noFill/>
          <a:extLst>
            <a:ext uri="{909E8E84-426E-40DD-AFC4-6F175D3DCCD1}">
              <a14:hiddenFill xmlns:a14="http://schemas.microsoft.com/office/drawing/2010/main">
                <a:solidFill>
                  <a:srgbClr val="FFFFFF"/>
                </a:solidFill>
              </a14:hiddenFill>
            </a:ext>
          </a:extLst>
        </p:spPr>
      </p:pic>
      <p:sp>
        <p:nvSpPr>
          <p:cNvPr id="32" name="Content Placeholder 2"/>
          <p:cNvSpPr txBox="1">
            <a:spLocks/>
          </p:cNvSpPr>
          <p:nvPr/>
        </p:nvSpPr>
        <p:spPr bwMode="auto">
          <a:xfrm>
            <a:off x="364584" y="3130368"/>
            <a:ext cx="8382000" cy="747278"/>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lvl1pPr marL="342900" indent="-342900" algn="l" rtl="0" fontAlgn="base">
              <a:spcBef>
                <a:spcPct val="20000"/>
              </a:spcBef>
              <a:spcAft>
                <a:spcPct val="0"/>
              </a:spcAft>
              <a:buChar char="•"/>
              <a:defRPr sz="2400">
                <a:solidFill>
                  <a:schemeClr val="tx1"/>
                </a:solidFill>
                <a:latin typeface="Calibri" pitchFamily="34" charset="0"/>
                <a:ea typeface="+mn-ea"/>
                <a:cs typeface="+mn-cs"/>
              </a:defRPr>
            </a:lvl1pPr>
            <a:lvl2pPr marL="742950" indent="-285750" algn="l" rtl="0" fontAlgn="base">
              <a:spcBef>
                <a:spcPct val="20000"/>
              </a:spcBef>
              <a:spcAft>
                <a:spcPct val="0"/>
              </a:spcAft>
              <a:buChar char="–"/>
              <a:defRPr sz="2000">
                <a:solidFill>
                  <a:schemeClr val="tx1"/>
                </a:solidFill>
                <a:latin typeface="Calibri" pitchFamily="34" charset="0"/>
              </a:defRPr>
            </a:lvl2pPr>
            <a:lvl3pPr marL="1143000" indent="-228600" algn="l" rtl="0" fontAlgn="base">
              <a:spcBef>
                <a:spcPct val="20000"/>
              </a:spcBef>
              <a:spcAft>
                <a:spcPct val="0"/>
              </a:spcAft>
              <a:buChar char="•"/>
              <a:defRPr sz="1800">
                <a:solidFill>
                  <a:schemeClr val="tx1"/>
                </a:solidFill>
                <a:latin typeface="Calibri" pitchFamily="34" charset="0"/>
              </a:defRPr>
            </a:lvl3pPr>
            <a:lvl4pPr marL="1600200" indent="-228600" algn="l" rtl="0" fontAlgn="base">
              <a:spcBef>
                <a:spcPct val="20000"/>
              </a:spcBef>
              <a:spcAft>
                <a:spcPct val="0"/>
              </a:spcAft>
              <a:buChar char="–"/>
              <a:defRPr sz="1600">
                <a:solidFill>
                  <a:schemeClr val="tx1"/>
                </a:solidFill>
                <a:latin typeface="Calibri" pitchFamily="34" charset="0"/>
              </a:defRPr>
            </a:lvl4pPr>
            <a:lvl5pPr marL="2057400" indent="-228600" algn="l" rtl="0" fontAlgn="base">
              <a:spcBef>
                <a:spcPct val="20000"/>
              </a:spcBef>
              <a:spcAft>
                <a:spcPct val="0"/>
              </a:spcAft>
              <a:buChar char="•"/>
              <a:defRPr sz="1600">
                <a:solidFill>
                  <a:schemeClr val="tx1"/>
                </a:solidFill>
                <a:latin typeface="Calibri" pitchFamily="34" charset="0"/>
              </a:defRPr>
            </a:lvl5pPr>
            <a:lvl6pPr marL="2514600" indent="-228600" algn="l" rtl="0" fontAlgn="base">
              <a:spcBef>
                <a:spcPct val="20000"/>
              </a:spcBef>
              <a:spcAft>
                <a:spcPct val="0"/>
              </a:spcAft>
              <a:buChar char="•"/>
              <a:defRPr sz="1400">
                <a:solidFill>
                  <a:schemeClr val="tx1"/>
                </a:solidFill>
                <a:latin typeface="+mn-lt"/>
              </a:defRPr>
            </a:lvl6pPr>
            <a:lvl7pPr marL="2971800" indent="-228600" algn="l" rtl="0" fontAlgn="base">
              <a:spcBef>
                <a:spcPct val="20000"/>
              </a:spcBef>
              <a:spcAft>
                <a:spcPct val="0"/>
              </a:spcAft>
              <a:buChar char="•"/>
              <a:defRPr sz="1400">
                <a:solidFill>
                  <a:schemeClr val="tx1"/>
                </a:solidFill>
                <a:latin typeface="+mn-lt"/>
              </a:defRPr>
            </a:lvl7pPr>
            <a:lvl8pPr marL="3429000" indent="-228600" algn="l" rtl="0" fontAlgn="base">
              <a:spcBef>
                <a:spcPct val="20000"/>
              </a:spcBef>
              <a:spcAft>
                <a:spcPct val="0"/>
              </a:spcAft>
              <a:buChar char="•"/>
              <a:defRPr sz="1400">
                <a:solidFill>
                  <a:schemeClr val="tx1"/>
                </a:solidFill>
                <a:latin typeface="+mn-lt"/>
              </a:defRPr>
            </a:lvl8pPr>
            <a:lvl9pPr marL="3886200" indent="-228600" algn="l" rtl="0" fontAlgn="base">
              <a:spcBef>
                <a:spcPct val="20000"/>
              </a:spcBef>
              <a:spcAft>
                <a:spcPct val="0"/>
              </a:spcAft>
              <a:buChar char="•"/>
              <a:defRPr sz="1400">
                <a:solidFill>
                  <a:schemeClr val="tx1"/>
                </a:solidFill>
                <a:latin typeface="+mn-lt"/>
              </a:defRPr>
            </a:lvl9pPr>
          </a:lstStyle>
          <a:p>
            <a:r>
              <a:rPr lang="en-US" b="1" i="0" kern="0" dirty="0" smtClean="0">
                <a:solidFill>
                  <a:srgbClr val="00B050"/>
                </a:solidFill>
              </a:rPr>
              <a:t>Intuition:</a:t>
            </a:r>
            <a:r>
              <a:rPr lang="en-US" i="0" kern="0" dirty="0" smtClean="0">
                <a:solidFill>
                  <a:srgbClr val="00B050"/>
                </a:solidFill>
              </a:rPr>
              <a:t> </a:t>
            </a:r>
            <a:r>
              <a:rPr lang="en-US" i="0" kern="0" dirty="0" smtClean="0"/>
              <a:t>neighbors are datasets  that differ only in some information we’d like to hide (e.g., one person’s data) </a:t>
            </a:r>
          </a:p>
          <a:p>
            <a:pPr marL="0" indent="0">
              <a:buFontTx/>
              <a:buNone/>
            </a:pPr>
            <a:endParaRPr lang="en-US" i="0" kern="0" dirty="0" smtClean="0"/>
          </a:p>
        </p:txBody>
      </p:sp>
      <p:sp>
        <p:nvSpPr>
          <p:cNvPr id="33" name="Rectangle 32"/>
          <p:cNvSpPr>
            <a:spLocks/>
          </p:cNvSpPr>
          <p:nvPr/>
        </p:nvSpPr>
        <p:spPr bwMode="auto">
          <a:xfrm>
            <a:off x="3615393" y="1055552"/>
            <a:ext cx="1872948" cy="449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38100" tIns="38100" rIns="38100" bIns="38100" anchor="ctr"/>
          <a:lstStyle/>
          <a:p>
            <a:pPr>
              <a:lnSpc>
                <a:spcPct val="60000"/>
              </a:lnSpc>
            </a:pPr>
            <a:r>
              <a:rPr lang="en-US" sz="2700" dirty="0" smtClean="0">
                <a:ea typeface="Gill Sans" charset="0"/>
                <a:cs typeface="Gill Sans" charset="0"/>
              </a:rPr>
              <a:t>Trusted</a:t>
            </a:r>
          </a:p>
          <a:p>
            <a:pPr algn="r">
              <a:lnSpc>
                <a:spcPct val="60000"/>
              </a:lnSpc>
            </a:pPr>
            <a:r>
              <a:rPr lang="en-US" sz="2700" dirty="0" smtClean="0">
                <a:ea typeface="Gill Sans" charset="0"/>
                <a:cs typeface="Gill Sans" charset="0"/>
              </a:rPr>
              <a:t>curator</a:t>
            </a:r>
            <a:endParaRPr lang="en-US" sz="2700" dirty="0">
              <a:solidFill>
                <a:schemeClr val="tx1"/>
              </a:solidFill>
              <a:ea typeface="Gill Sans" charset="0"/>
              <a:cs typeface="Gill Sans" charset="0"/>
            </a:endParaRPr>
          </a:p>
        </p:txBody>
      </p:sp>
      <p:sp>
        <p:nvSpPr>
          <p:cNvPr id="34" name="Rectangle 33"/>
          <p:cNvSpPr>
            <a:spLocks/>
          </p:cNvSpPr>
          <p:nvPr/>
        </p:nvSpPr>
        <p:spPr bwMode="auto">
          <a:xfrm>
            <a:off x="7167291" y="844532"/>
            <a:ext cx="1002335" cy="416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38100" tIns="38100" rIns="38100" bIns="38100" anchor="ctr"/>
          <a:lstStyle/>
          <a:p>
            <a:pPr algn="ctr"/>
            <a:r>
              <a:rPr lang="en-US" sz="2700" dirty="0">
                <a:solidFill>
                  <a:schemeClr val="tx1"/>
                </a:solidFill>
                <a:ea typeface="Gill Sans" charset="0"/>
                <a:cs typeface="Gill Sans" charset="0"/>
              </a:rPr>
              <a:t>Users</a:t>
            </a:r>
          </a:p>
        </p:txBody>
      </p:sp>
    </p:spTree>
    <p:extLst>
      <p:ext uri="{BB962C8B-B14F-4D97-AF65-F5344CB8AC3E}">
        <p14:creationId xmlns:p14="http://schemas.microsoft.com/office/powerpoint/2010/main" val="2739574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76200"/>
            <a:ext cx="8382000" cy="914400"/>
          </a:xfrm>
        </p:spPr>
        <p:txBody>
          <a:bodyPr/>
          <a:lstStyle/>
          <a:p>
            <a:r>
              <a:rPr lang="en-US" dirty="0" smtClean="0"/>
              <a:t>Two variants of differential privacy for graphs</a:t>
            </a:r>
            <a:endParaRPr lang="en-US" dirty="0"/>
          </a:p>
        </p:txBody>
      </p:sp>
      <p:sp>
        <p:nvSpPr>
          <p:cNvPr id="3" name="Content Placeholder 2"/>
          <p:cNvSpPr>
            <a:spLocks noGrp="1"/>
          </p:cNvSpPr>
          <p:nvPr>
            <p:ph idx="1"/>
          </p:nvPr>
        </p:nvSpPr>
        <p:spPr/>
        <p:txBody>
          <a:bodyPr/>
          <a:lstStyle/>
          <a:p>
            <a:r>
              <a:rPr lang="en-US" sz="2800" b="1" dirty="0" smtClean="0">
                <a:solidFill>
                  <a:srgbClr val="FF0000"/>
                </a:solidFill>
              </a:rPr>
              <a:t>Edge</a:t>
            </a:r>
            <a:r>
              <a:rPr lang="en-US" sz="2800" dirty="0" smtClean="0"/>
              <a:t> differential privacy</a:t>
            </a:r>
          </a:p>
          <a:p>
            <a:pPr marL="0" indent="0">
              <a:buNone/>
            </a:pPr>
            <a:endParaRPr lang="en-US" sz="2800" dirty="0" smtClean="0"/>
          </a:p>
          <a:p>
            <a:pPr marL="0" indent="0">
              <a:lnSpc>
                <a:spcPct val="150000"/>
              </a:lnSpc>
              <a:buNone/>
            </a:pPr>
            <a:endParaRPr lang="en-US" sz="2800" dirty="0" smtClean="0"/>
          </a:p>
          <a:p>
            <a:pPr marL="0" indent="0" algn="ctr">
              <a:buNone/>
            </a:pPr>
            <a:r>
              <a:rPr lang="en-US" dirty="0" smtClean="0"/>
              <a:t>Two graphs are </a:t>
            </a:r>
            <a:r>
              <a:rPr lang="en-US" b="1" dirty="0" smtClean="0">
                <a:solidFill>
                  <a:srgbClr val="00B050"/>
                </a:solidFill>
              </a:rPr>
              <a:t>neighbors</a:t>
            </a:r>
            <a:r>
              <a:rPr lang="en-US" dirty="0" smtClean="0"/>
              <a:t> if they differ in </a:t>
            </a:r>
            <a:r>
              <a:rPr lang="en-US" b="1" i="1" dirty="0" smtClean="0">
                <a:solidFill>
                  <a:srgbClr val="FF0000"/>
                </a:solidFill>
              </a:rPr>
              <a:t>one edge</a:t>
            </a:r>
            <a:r>
              <a:rPr lang="en-US" dirty="0" smtClean="0"/>
              <a:t>.</a:t>
            </a:r>
          </a:p>
          <a:p>
            <a:pPr>
              <a:lnSpc>
                <a:spcPct val="150000"/>
              </a:lnSpc>
            </a:pPr>
            <a:r>
              <a:rPr lang="en-US" sz="2800" b="1" dirty="0" smtClean="0">
                <a:solidFill>
                  <a:srgbClr val="FF0000"/>
                </a:solidFill>
              </a:rPr>
              <a:t>Node</a:t>
            </a:r>
            <a:r>
              <a:rPr lang="en-US" sz="2800" dirty="0" smtClean="0"/>
              <a:t> differential privacy</a:t>
            </a:r>
          </a:p>
          <a:p>
            <a:pPr marL="0" indent="0">
              <a:buNone/>
            </a:pPr>
            <a:endParaRPr lang="en-US" sz="2800" dirty="0" smtClean="0"/>
          </a:p>
          <a:p>
            <a:pPr marL="0" indent="0">
              <a:lnSpc>
                <a:spcPct val="200000"/>
              </a:lnSpc>
              <a:buNone/>
            </a:pPr>
            <a:endParaRPr lang="en-US" sz="2800" dirty="0"/>
          </a:p>
          <a:p>
            <a:pPr marL="0" indent="0" algn="ctr">
              <a:buNone/>
            </a:pPr>
            <a:r>
              <a:rPr lang="en-US" dirty="0" smtClean="0"/>
              <a:t>Two graphs are </a:t>
            </a:r>
            <a:r>
              <a:rPr lang="en-US" b="1" dirty="0" smtClean="0">
                <a:solidFill>
                  <a:srgbClr val="00B050"/>
                </a:solidFill>
              </a:rPr>
              <a:t>neighbors</a:t>
            </a:r>
            <a:r>
              <a:rPr lang="en-US" dirty="0" smtClean="0"/>
              <a:t> if one can be obtained from the other by deleting </a:t>
            </a:r>
            <a:r>
              <a:rPr lang="en-US" b="1" i="1" dirty="0" smtClean="0">
                <a:solidFill>
                  <a:srgbClr val="FF0000"/>
                </a:solidFill>
              </a:rPr>
              <a:t>a node and its adjacent edges</a:t>
            </a:r>
            <a:r>
              <a:rPr lang="en-US" dirty="0" smtClean="0"/>
              <a:t>.</a:t>
            </a:r>
            <a:endParaRPr lang="en-US" dirty="0"/>
          </a:p>
        </p:txBody>
      </p:sp>
      <p:sp>
        <p:nvSpPr>
          <p:cNvPr id="4" name="Slide Number Placeholder 3"/>
          <p:cNvSpPr>
            <a:spLocks noGrp="1"/>
          </p:cNvSpPr>
          <p:nvPr>
            <p:ph type="sldNum" sz="quarter" idx="11"/>
          </p:nvPr>
        </p:nvSpPr>
        <p:spPr/>
        <p:txBody>
          <a:bodyPr/>
          <a:lstStyle/>
          <a:p>
            <a:fld id="{FF308B7C-4F2A-4ED2-93F3-224C3EC9CBD5}" type="slidenum">
              <a:rPr lang="en-US" smtClean="0"/>
              <a:pPr/>
              <a:t>9</a:t>
            </a:fld>
            <a:endParaRPr lang="en-US" dirty="0"/>
          </a:p>
        </p:txBody>
      </p:sp>
      <p:pic>
        <p:nvPicPr>
          <p:cNvPr id="7" name="Picture 2" descr="http://community.expressor-software.com/blogs/mtarallo/attachments/378d1323563542-extracting-data-facebook-social-graph-expressor-tutorial-1210jk-matrix-relationships.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37678" y="1599149"/>
            <a:ext cx="1741018" cy="1218712"/>
          </a:xfrm>
          <a:prstGeom prst="rect">
            <a:avLst/>
          </a:prstGeom>
          <a:noFill/>
          <a:extLst>
            <a:ext uri="{909E8E84-426E-40DD-AFC4-6F175D3DCCD1}">
              <a14:hiddenFill xmlns:a14="http://schemas.microsoft.com/office/drawing/2010/main">
                <a:solidFill>
                  <a:srgbClr val="FFFFFF"/>
                </a:solidFill>
              </a14:hiddenFill>
            </a:ext>
          </a:extLst>
        </p:spPr>
      </p:pic>
      <p:grpSp>
        <p:nvGrpSpPr>
          <p:cNvPr id="56" name="Group 55"/>
          <p:cNvGrpSpPr>
            <a:grpSpLocks noChangeAspect="1"/>
          </p:cNvGrpSpPr>
          <p:nvPr/>
        </p:nvGrpSpPr>
        <p:grpSpPr>
          <a:xfrm>
            <a:off x="6072130" y="1599149"/>
            <a:ext cx="1743944" cy="1220761"/>
            <a:chOff x="6841372" y="1570121"/>
            <a:chExt cx="2179930" cy="1525951"/>
          </a:xfrm>
        </p:grpSpPr>
        <p:pic>
          <p:nvPicPr>
            <p:cNvPr id="10" name="Picture 2" descr="http://community.expressor-software.com/blogs/mtarallo/attachments/378d1323563542-extracting-data-facebook-social-graph-expressor-tutorial-1210jk-matrix-relationships.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41372" y="1570121"/>
              <a:ext cx="2179930" cy="1525951"/>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p:cNvCxnSpPr/>
            <p:nvPr/>
          </p:nvCxnSpPr>
          <p:spPr bwMode="auto">
            <a:xfrm flipH="1">
              <a:off x="7163005" y="1932039"/>
              <a:ext cx="65275" cy="693175"/>
            </a:xfrm>
            <a:prstGeom prst="line">
              <a:avLst/>
            </a:prstGeom>
            <a:solidFill>
              <a:schemeClr val="accent1"/>
            </a:solidFill>
            <a:ln w="47625" cap="flat" cmpd="sng" algn="ctr">
              <a:solidFill>
                <a:srgbClr val="FF0000"/>
              </a:solidFill>
              <a:prstDash val="sysDash"/>
              <a:round/>
              <a:headEnd type="none" w="sm" len="sm"/>
              <a:tailEnd type="none" w="sm" len="sm"/>
            </a:ln>
            <a:effectLst/>
          </p:spPr>
        </p:cxnSp>
      </p:grpSp>
      <p:pic>
        <p:nvPicPr>
          <p:cNvPr id="17" name="Picture 2" descr="http://community.expressor-software.com/blogs/mtarallo/attachments/378d1323563542-extracting-data-facebook-social-graph-expressor-tutorial-1210jk-matrix-relationships.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37678" y="3923330"/>
            <a:ext cx="1741018" cy="1218712"/>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 descr="http://community.expressor-software.com/blogs/mtarallo/attachments/378d1323563542-extracting-data-facebook-social-graph-expressor-tutorial-1210jk-matrix-relationships.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01165" y="3836246"/>
            <a:ext cx="1743943" cy="1220761"/>
          </a:xfrm>
          <a:prstGeom prst="rect">
            <a:avLst/>
          </a:prstGeom>
          <a:noFill/>
          <a:extLst>
            <a:ext uri="{909E8E84-426E-40DD-AFC4-6F175D3DCCD1}">
              <a14:hiddenFill xmlns:a14="http://schemas.microsoft.com/office/drawing/2010/main">
                <a:solidFill>
                  <a:srgbClr val="FFFFFF"/>
                </a:solidFill>
              </a14:hiddenFill>
            </a:ext>
          </a:extLst>
        </p:spPr>
      </p:pic>
      <p:cxnSp>
        <p:nvCxnSpPr>
          <p:cNvPr id="27" name="Straight Connector 26"/>
          <p:cNvCxnSpPr/>
          <p:nvPr/>
        </p:nvCxnSpPr>
        <p:spPr bwMode="auto">
          <a:xfrm flipH="1">
            <a:off x="6808165" y="4353081"/>
            <a:ext cx="49576" cy="881378"/>
          </a:xfrm>
          <a:prstGeom prst="line">
            <a:avLst/>
          </a:prstGeom>
          <a:solidFill>
            <a:schemeClr val="accent1"/>
          </a:solidFill>
          <a:ln w="47625" cap="flat" cmpd="sng" algn="ctr">
            <a:solidFill>
              <a:srgbClr val="FF0000"/>
            </a:solidFill>
            <a:prstDash val="sysDash"/>
            <a:round/>
            <a:headEnd type="none" w="sm" len="sm"/>
            <a:tailEnd type="none" w="sm" len="sm"/>
          </a:ln>
          <a:effectLst/>
        </p:spPr>
      </p:cxnSp>
      <p:cxnSp>
        <p:nvCxnSpPr>
          <p:cNvPr id="28" name="Straight Connector 27"/>
          <p:cNvCxnSpPr/>
          <p:nvPr/>
        </p:nvCxnSpPr>
        <p:spPr bwMode="auto">
          <a:xfrm>
            <a:off x="6626988" y="4623522"/>
            <a:ext cx="119872" cy="684834"/>
          </a:xfrm>
          <a:prstGeom prst="line">
            <a:avLst/>
          </a:prstGeom>
          <a:solidFill>
            <a:schemeClr val="accent1"/>
          </a:solidFill>
          <a:ln w="47625" cap="flat" cmpd="sng" algn="ctr">
            <a:solidFill>
              <a:srgbClr val="FF0000"/>
            </a:solidFill>
            <a:prstDash val="sysDash"/>
            <a:round/>
            <a:headEnd type="none" w="sm" len="sm"/>
            <a:tailEnd type="none" w="sm" len="sm"/>
          </a:ln>
          <a:effectLst/>
        </p:spPr>
      </p:cxnSp>
      <p:cxnSp>
        <p:nvCxnSpPr>
          <p:cNvPr id="29" name="Straight Connector 28"/>
          <p:cNvCxnSpPr/>
          <p:nvPr/>
        </p:nvCxnSpPr>
        <p:spPr bwMode="auto">
          <a:xfrm flipH="1">
            <a:off x="6832953" y="4663423"/>
            <a:ext cx="249485" cy="599363"/>
          </a:xfrm>
          <a:prstGeom prst="line">
            <a:avLst/>
          </a:prstGeom>
          <a:solidFill>
            <a:schemeClr val="accent1"/>
          </a:solidFill>
          <a:ln w="47625" cap="flat" cmpd="sng" algn="ctr">
            <a:solidFill>
              <a:srgbClr val="FF0000"/>
            </a:solidFill>
            <a:prstDash val="sysDash"/>
            <a:round/>
            <a:headEnd type="none" w="sm" len="sm"/>
            <a:tailEnd type="none" w="sm" len="sm"/>
          </a:ln>
          <a:effectLst/>
        </p:spPr>
      </p:cxnSp>
      <p:cxnSp>
        <p:nvCxnSpPr>
          <p:cNvPr id="30" name="Straight Connector 29"/>
          <p:cNvCxnSpPr/>
          <p:nvPr/>
        </p:nvCxnSpPr>
        <p:spPr bwMode="auto">
          <a:xfrm>
            <a:off x="6413109" y="5026262"/>
            <a:ext cx="326395" cy="282094"/>
          </a:xfrm>
          <a:prstGeom prst="line">
            <a:avLst/>
          </a:prstGeom>
          <a:solidFill>
            <a:schemeClr val="accent1"/>
          </a:solidFill>
          <a:ln w="47625" cap="flat" cmpd="sng" algn="ctr">
            <a:solidFill>
              <a:srgbClr val="FF0000"/>
            </a:solidFill>
            <a:prstDash val="sysDash"/>
            <a:round/>
            <a:headEnd type="none" w="sm" len="sm"/>
            <a:tailEnd type="none" w="sm" len="sm"/>
          </a:ln>
          <a:effectLst/>
        </p:spPr>
      </p:cxnSp>
      <p:cxnSp>
        <p:nvCxnSpPr>
          <p:cNvPr id="39" name="Straight Connector 38"/>
          <p:cNvCxnSpPr/>
          <p:nvPr/>
        </p:nvCxnSpPr>
        <p:spPr bwMode="auto">
          <a:xfrm>
            <a:off x="6317832" y="4384116"/>
            <a:ext cx="369092" cy="838027"/>
          </a:xfrm>
          <a:prstGeom prst="line">
            <a:avLst/>
          </a:prstGeom>
          <a:solidFill>
            <a:schemeClr val="accent1"/>
          </a:solidFill>
          <a:ln w="47625" cap="flat" cmpd="sng" algn="ctr">
            <a:solidFill>
              <a:srgbClr val="FF0000"/>
            </a:solidFill>
            <a:prstDash val="sysDash"/>
            <a:round/>
            <a:headEnd type="none" w="sm" len="sm"/>
            <a:tailEnd type="none" w="sm" len="sm"/>
          </a:ln>
          <a:effectLst/>
        </p:spPr>
      </p:cxnSp>
      <p:cxnSp>
        <p:nvCxnSpPr>
          <p:cNvPr id="43" name="Straight Connector 42"/>
          <p:cNvCxnSpPr/>
          <p:nvPr/>
        </p:nvCxnSpPr>
        <p:spPr bwMode="auto">
          <a:xfrm flipH="1">
            <a:off x="6833214" y="4929431"/>
            <a:ext cx="341081" cy="378921"/>
          </a:xfrm>
          <a:prstGeom prst="line">
            <a:avLst/>
          </a:prstGeom>
          <a:solidFill>
            <a:schemeClr val="accent1"/>
          </a:solidFill>
          <a:ln w="47625" cap="flat" cmpd="sng" algn="ctr">
            <a:solidFill>
              <a:srgbClr val="FF0000"/>
            </a:solidFill>
            <a:prstDash val="sysDash"/>
            <a:round/>
            <a:headEnd type="none" w="sm" len="sm"/>
            <a:tailEnd type="none" w="sm" len="sm"/>
          </a:ln>
          <a:effectLst/>
        </p:spPr>
      </p:cxnSp>
      <p:grpSp>
        <p:nvGrpSpPr>
          <p:cNvPr id="49" name="Group 48"/>
          <p:cNvGrpSpPr>
            <a:grpSpLocks/>
          </p:cNvGrpSpPr>
          <p:nvPr/>
        </p:nvGrpSpPr>
        <p:grpSpPr bwMode="auto">
          <a:xfrm>
            <a:off x="6691777" y="4966578"/>
            <a:ext cx="174719" cy="341774"/>
            <a:chOff x="0" y="0"/>
            <a:chExt cx="114" cy="222"/>
          </a:xfrm>
        </p:grpSpPr>
        <p:sp>
          <p:nvSpPr>
            <p:cNvPr id="50" name="Line 16"/>
            <p:cNvSpPr>
              <a:spLocks noChangeShapeType="1"/>
            </p:cNvSpPr>
            <p:nvPr/>
          </p:nvSpPr>
          <p:spPr bwMode="auto">
            <a:xfrm flipH="1">
              <a:off x="54" y="48"/>
              <a:ext cx="0" cy="114"/>
            </a:xfrm>
            <a:prstGeom prst="line">
              <a:avLst/>
            </a:prstGeom>
            <a:noFill/>
            <a:ln w="38100" cap="flat">
              <a:solidFill>
                <a:schemeClr val="tx1"/>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51" name="Line 17"/>
            <p:cNvSpPr>
              <a:spLocks noChangeShapeType="1"/>
            </p:cNvSpPr>
            <p:nvPr/>
          </p:nvSpPr>
          <p:spPr bwMode="auto">
            <a:xfrm>
              <a:off x="52" y="148"/>
              <a:ext cx="62" cy="74"/>
            </a:xfrm>
            <a:prstGeom prst="line">
              <a:avLst/>
            </a:prstGeom>
            <a:noFill/>
            <a:ln w="38100" cap="flat">
              <a:solidFill>
                <a:schemeClr val="tx1"/>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52" name="Line 18"/>
            <p:cNvSpPr>
              <a:spLocks noChangeShapeType="1"/>
            </p:cNvSpPr>
            <p:nvPr/>
          </p:nvSpPr>
          <p:spPr bwMode="auto">
            <a:xfrm flipH="1">
              <a:off x="0" y="152"/>
              <a:ext cx="52" cy="70"/>
            </a:xfrm>
            <a:prstGeom prst="line">
              <a:avLst/>
            </a:prstGeom>
            <a:noFill/>
            <a:ln w="38100" cap="flat">
              <a:solidFill>
                <a:schemeClr val="tx1"/>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53" name="Line 19"/>
            <p:cNvSpPr>
              <a:spLocks noChangeShapeType="1"/>
            </p:cNvSpPr>
            <p:nvPr/>
          </p:nvSpPr>
          <p:spPr bwMode="auto">
            <a:xfrm>
              <a:off x="0" y="56"/>
              <a:ext cx="50" cy="24"/>
            </a:xfrm>
            <a:prstGeom prst="line">
              <a:avLst/>
            </a:prstGeom>
            <a:noFill/>
            <a:ln w="38100" cap="flat">
              <a:solidFill>
                <a:schemeClr val="tx1"/>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54" name="Oval 53"/>
            <p:cNvSpPr>
              <a:spLocks/>
            </p:cNvSpPr>
            <p:nvPr/>
          </p:nvSpPr>
          <p:spPr bwMode="auto">
            <a:xfrm>
              <a:off x="30" y="0"/>
              <a:ext cx="48" cy="48"/>
            </a:xfrm>
            <a:prstGeom prst="ellipse">
              <a:avLst/>
            </a:prstGeom>
            <a:noFill/>
            <a:ln w="25400" cap="flat">
              <a:solidFill>
                <a:schemeClr val="tx1"/>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55" name="Line 21"/>
            <p:cNvSpPr>
              <a:spLocks noChangeShapeType="1"/>
            </p:cNvSpPr>
            <p:nvPr/>
          </p:nvSpPr>
          <p:spPr bwMode="auto">
            <a:xfrm rot="10800000" flipH="1">
              <a:off x="56" y="60"/>
              <a:ext cx="50" cy="20"/>
            </a:xfrm>
            <a:prstGeom prst="line">
              <a:avLst/>
            </a:prstGeom>
            <a:noFill/>
            <a:ln w="38100" cap="flat">
              <a:solidFill>
                <a:schemeClr val="tx1"/>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grpSp>
      <p:sp>
        <p:nvSpPr>
          <p:cNvPr id="57" name="TextBox 56"/>
          <p:cNvSpPr txBox="1"/>
          <p:nvPr/>
        </p:nvSpPr>
        <p:spPr>
          <a:xfrm>
            <a:off x="1494965" y="1570121"/>
            <a:ext cx="580571" cy="461665"/>
          </a:xfrm>
          <a:prstGeom prst="rect">
            <a:avLst/>
          </a:prstGeom>
          <a:noFill/>
        </p:spPr>
        <p:txBody>
          <a:bodyPr wrap="square" rtlCol="0">
            <a:spAutoFit/>
          </a:bodyPr>
          <a:lstStyle/>
          <a:p>
            <a:r>
              <a:rPr lang="en-US" sz="2400" b="1" dirty="0" smtClean="0"/>
              <a:t>G:</a:t>
            </a:r>
            <a:endParaRPr lang="en-US" sz="2400" b="1" dirty="0"/>
          </a:p>
        </p:txBody>
      </p:sp>
      <mc:AlternateContent xmlns:mc="http://schemas.openxmlformats.org/markup-compatibility/2006" xmlns:a14="http://schemas.microsoft.com/office/drawing/2010/main">
        <mc:Choice Requires="a14">
          <p:sp>
            <p:nvSpPr>
              <p:cNvPr id="58" name="TextBox 57"/>
              <p:cNvSpPr txBox="1"/>
              <p:nvPr/>
            </p:nvSpPr>
            <p:spPr>
              <a:xfrm>
                <a:off x="5312229" y="1562867"/>
                <a:ext cx="718375" cy="461665"/>
              </a:xfrm>
              <a:prstGeom prst="rect">
                <a:avLst/>
              </a:prstGeom>
              <a:noFill/>
            </p:spPr>
            <p:txBody>
              <a:bodyPr wrap="square" rtlCol="0">
                <a:spAutoFit/>
              </a:bodyPr>
              <a:lstStyle/>
              <a:p>
                <a:r>
                  <a:rPr lang="en-US" sz="2400" b="1" dirty="0" smtClean="0"/>
                  <a:t>G</a:t>
                </a:r>
                <a14:m>
                  <m:oMath xmlns:m="http://schemas.openxmlformats.org/officeDocument/2006/math">
                    <m:r>
                      <a:rPr lang="en-US" sz="2400" b="1" i="1" dirty="0" smtClean="0">
                        <a:latin typeface="Cambria Math"/>
                      </a:rPr>
                      <m:t>′</m:t>
                    </m:r>
                  </m:oMath>
                </a14:m>
                <a:r>
                  <a:rPr lang="en-US" sz="2400" b="1" dirty="0" smtClean="0"/>
                  <a:t>:</a:t>
                </a:r>
                <a:endParaRPr lang="en-US" sz="2400" b="1" dirty="0"/>
              </a:p>
            </p:txBody>
          </p:sp>
        </mc:Choice>
        <mc:Fallback xmlns="">
          <p:sp>
            <p:nvSpPr>
              <p:cNvPr id="58" name="TextBox 57"/>
              <p:cNvSpPr txBox="1">
                <a:spLocks noRot="1" noChangeAspect="1" noMove="1" noResize="1" noEditPoints="1" noAdjustHandles="1" noChangeArrowheads="1" noChangeShapeType="1" noTextEdit="1"/>
              </p:cNvSpPr>
              <p:nvPr/>
            </p:nvSpPr>
            <p:spPr>
              <a:xfrm>
                <a:off x="5312229" y="1562867"/>
                <a:ext cx="718375" cy="461665"/>
              </a:xfrm>
              <a:prstGeom prst="rect">
                <a:avLst/>
              </a:prstGeom>
              <a:blipFill rotWithShape="1">
                <a:blip r:embed="rId4"/>
                <a:stretch>
                  <a:fillRect l="-12712" t="-10526" b="-28947"/>
                </a:stretch>
              </a:blipFill>
            </p:spPr>
            <p:txBody>
              <a:bodyPr/>
              <a:lstStyle/>
              <a:p>
                <a:r>
                  <a:rPr lang="en-US">
                    <a:noFill/>
                  </a:rPr>
                  <a:t> </a:t>
                </a:r>
              </a:p>
            </p:txBody>
          </p:sp>
        </mc:Fallback>
      </mc:AlternateContent>
      <p:sp>
        <p:nvSpPr>
          <p:cNvPr id="59" name="TextBox 58"/>
          <p:cNvSpPr txBox="1"/>
          <p:nvPr/>
        </p:nvSpPr>
        <p:spPr>
          <a:xfrm>
            <a:off x="1487711" y="3841565"/>
            <a:ext cx="580571" cy="461665"/>
          </a:xfrm>
          <a:prstGeom prst="rect">
            <a:avLst/>
          </a:prstGeom>
          <a:noFill/>
        </p:spPr>
        <p:txBody>
          <a:bodyPr wrap="square" rtlCol="0">
            <a:spAutoFit/>
          </a:bodyPr>
          <a:lstStyle/>
          <a:p>
            <a:r>
              <a:rPr lang="en-US" sz="2400" b="1" dirty="0" smtClean="0"/>
              <a:t>G:</a:t>
            </a:r>
            <a:endParaRPr lang="en-US" sz="2400" b="1" dirty="0"/>
          </a:p>
        </p:txBody>
      </p:sp>
      <mc:AlternateContent xmlns:mc="http://schemas.openxmlformats.org/markup-compatibility/2006" xmlns:a14="http://schemas.microsoft.com/office/drawing/2010/main">
        <mc:Choice Requires="a14">
          <p:sp>
            <p:nvSpPr>
              <p:cNvPr id="60" name="TextBox 59"/>
              <p:cNvSpPr txBox="1"/>
              <p:nvPr/>
            </p:nvSpPr>
            <p:spPr>
              <a:xfrm>
                <a:off x="5304975" y="3834311"/>
                <a:ext cx="718375" cy="461665"/>
              </a:xfrm>
              <a:prstGeom prst="rect">
                <a:avLst/>
              </a:prstGeom>
              <a:noFill/>
            </p:spPr>
            <p:txBody>
              <a:bodyPr wrap="square" rtlCol="0">
                <a:spAutoFit/>
              </a:bodyPr>
              <a:lstStyle/>
              <a:p>
                <a:r>
                  <a:rPr lang="en-US" sz="2400" b="1" dirty="0" smtClean="0"/>
                  <a:t>G</a:t>
                </a:r>
                <a14:m>
                  <m:oMath xmlns:m="http://schemas.openxmlformats.org/officeDocument/2006/math">
                    <m:r>
                      <a:rPr lang="en-US" sz="2400" b="1" i="1" dirty="0" smtClean="0">
                        <a:latin typeface="Cambria Math"/>
                      </a:rPr>
                      <m:t>′</m:t>
                    </m:r>
                  </m:oMath>
                </a14:m>
                <a:r>
                  <a:rPr lang="en-US" sz="2400" b="1" dirty="0" smtClean="0"/>
                  <a:t>:</a:t>
                </a:r>
                <a:endParaRPr lang="en-US" sz="2400" b="1" dirty="0"/>
              </a:p>
            </p:txBody>
          </p:sp>
        </mc:Choice>
        <mc:Fallback xmlns="">
          <p:sp>
            <p:nvSpPr>
              <p:cNvPr id="60" name="TextBox 59"/>
              <p:cNvSpPr txBox="1">
                <a:spLocks noRot="1" noChangeAspect="1" noMove="1" noResize="1" noEditPoints="1" noAdjustHandles="1" noChangeArrowheads="1" noChangeShapeType="1" noTextEdit="1"/>
              </p:cNvSpPr>
              <p:nvPr/>
            </p:nvSpPr>
            <p:spPr>
              <a:xfrm>
                <a:off x="5304975" y="3834311"/>
                <a:ext cx="718375" cy="461665"/>
              </a:xfrm>
              <a:prstGeom prst="rect">
                <a:avLst/>
              </a:prstGeom>
              <a:blipFill rotWithShape="1">
                <a:blip r:embed="rId5"/>
                <a:stretch>
                  <a:fillRect l="-12712" t="-10526" b="-28947"/>
                </a:stretch>
              </a:blipFill>
            </p:spPr>
            <p:txBody>
              <a:bodyPr/>
              <a:lstStyle/>
              <a:p>
                <a:r>
                  <a:rPr lang="en-US">
                    <a:noFill/>
                  </a:rPr>
                  <a:t> </a:t>
                </a:r>
              </a:p>
            </p:txBody>
          </p:sp>
        </mc:Fallback>
      </mc:AlternateContent>
    </p:spTree>
    <p:extLst>
      <p:ext uri="{BB962C8B-B14F-4D97-AF65-F5344CB8AC3E}">
        <p14:creationId xmlns:p14="http://schemas.microsoft.com/office/powerpoint/2010/main" val="3709504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p:bldP spid="58" grpId="0"/>
      <p:bldP spid="59" grpId="0"/>
      <p:bldP spid="60" grpId="0"/>
    </p:bldLst>
  </p:timing>
</p:sld>
</file>

<file path=ppt/tags/tag1.xml><?xml version="1.0" encoding="utf-8"?>
<p:tagLst xmlns:a="http://schemas.openxmlformats.org/drawingml/2006/main" xmlns:r="http://schemas.openxmlformats.org/officeDocument/2006/relationships" xmlns:p="http://schemas.openxmlformats.org/presentationml/2006/main">
  <p:tag name="FIRSTSOFYA@YOULJLSFUVWXY5MJ" val="3142"/>
</p:tagLst>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000" b="0" i="1"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000" b="0" i="1"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Office Theme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92307</TotalTime>
  <Words>1924</Words>
  <Application>Microsoft Office PowerPoint</Application>
  <PresentationFormat>On-screen Show (4:3)</PresentationFormat>
  <Paragraphs>563</Paragraphs>
  <Slides>28</Slides>
  <Notes>27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28</vt:i4>
      </vt:variant>
    </vt:vector>
  </HeadingPairs>
  <TitlesOfParts>
    <vt:vector size="37" baseType="lpstr">
      <vt:lpstr>Arial</vt:lpstr>
      <vt:lpstr>Cambria Math</vt:lpstr>
      <vt:lpstr>Symbol</vt:lpstr>
      <vt:lpstr>Gill Sans</vt:lpstr>
      <vt:lpstr>Calibri</vt:lpstr>
      <vt:lpstr>Times New Roman</vt:lpstr>
      <vt:lpstr>Comic Sans MS</vt:lpstr>
      <vt:lpstr>Wingdings</vt:lpstr>
      <vt:lpstr>Office Theme</vt:lpstr>
      <vt:lpstr>Private Analysis of Graphs</vt:lpstr>
      <vt:lpstr>Publishing information about graphs</vt:lpstr>
      <vt:lpstr>Private analysis of graph data</vt:lpstr>
      <vt:lpstr>Private analysis of graph data</vt:lpstr>
      <vt:lpstr>Some published attacks</vt:lpstr>
      <vt:lpstr>Who’d want to de-anonymize a social network graph?</vt:lpstr>
      <vt:lpstr>Private analysis of graph data</vt:lpstr>
      <vt:lpstr>Differential privacy (for graph data)</vt:lpstr>
      <vt:lpstr>Two variants of differential privacy for graphs</vt:lpstr>
      <vt:lpstr>Node differentially private analysis of graphs</vt:lpstr>
      <vt:lpstr>Our contributions</vt:lpstr>
      <vt:lpstr>Our contributions: algorithms</vt:lpstr>
      <vt:lpstr>Our contributions: accuracy analysis</vt:lpstr>
      <vt:lpstr>Previous work on</vt:lpstr>
      <vt:lpstr>Differential privacy basics</vt:lpstr>
      <vt:lpstr>Global sensitivity framework [DMNS’06]</vt:lpstr>
      <vt:lpstr>“Projections” on graphs of small degree</vt:lpstr>
      <vt:lpstr>Method 1: Lipschitz extensions</vt:lpstr>
      <vt:lpstr>Lipschitz extension of f_-: flow graph</vt:lpstr>
      <vt:lpstr>Lipschitz extension of f_-: flow graph</vt:lpstr>
      <vt:lpstr>Lipschitz extension of f_-: flow graph</vt:lpstr>
      <vt:lpstr>Lipschitz extensions via linear/convex programs</vt:lpstr>
      <vt:lpstr>Method 2: Generic reduction to privacy over G_d</vt:lpstr>
      <vt:lpstr>Generic Reduction via Truncation</vt:lpstr>
      <vt:lpstr>Smooth Sensitivity of Truncation</vt:lpstr>
      <vt:lpstr>Utility of the Truncation Mechanism</vt:lpstr>
      <vt:lpstr>Techniques used to obtain our results</vt:lpstr>
      <vt:lpstr>Conclusions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Testing and Reconstruction of Lipschitz Functions</dc:title>
  <dc:creator>Sofya</dc:creator>
  <cp:lastModifiedBy>sofya</cp:lastModifiedBy>
  <cp:revision>1003</cp:revision>
  <cp:lastPrinted>2013-03-01T13:39:57Z</cp:lastPrinted>
  <dcterms:created xsi:type="dcterms:W3CDTF">1999-02-27T16:33:10Z</dcterms:created>
  <dcterms:modified xsi:type="dcterms:W3CDTF">2013-12-16T16:29:18Z</dcterms:modified>
</cp:coreProperties>
</file>