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8" r:id="rId1"/>
  </p:sldMasterIdLst>
  <p:notesMasterIdLst>
    <p:notesMasterId r:id="rId72"/>
  </p:notesMasterIdLst>
  <p:sldIdLst>
    <p:sldId id="256" r:id="rId2"/>
    <p:sldId id="805" r:id="rId3"/>
    <p:sldId id="791" r:id="rId4"/>
    <p:sldId id="855" r:id="rId5"/>
    <p:sldId id="859" r:id="rId6"/>
    <p:sldId id="794" r:id="rId7"/>
    <p:sldId id="796" r:id="rId8"/>
    <p:sldId id="804" r:id="rId9"/>
    <p:sldId id="802" r:id="rId10"/>
    <p:sldId id="803" r:id="rId11"/>
    <p:sldId id="864" r:id="rId12"/>
    <p:sldId id="806" r:id="rId13"/>
    <p:sldId id="809" r:id="rId14"/>
    <p:sldId id="856" r:id="rId15"/>
    <p:sldId id="818" r:id="rId16"/>
    <p:sldId id="798" r:id="rId17"/>
    <p:sldId id="795" r:id="rId18"/>
    <p:sldId id="797" r:id="rId19"/>
    <p:sldId id="854" r:id="rId20"/>
    <p:sldId id="820" r:id="rId21"/>
    <p:sldId id="810" r:id="rId22"/>
    <p:sldId id="822" r:id="rId23"/>
    <p:sldId id="819" r:id="rId24"/>
    <p:sldId id="823" r:id="rId25"/>
    <p:sldId id="808" r:id="rId26"/>
    <p:sldId id="868" r:id="rId27"/>
    <p:sldId id="824" r:id="rId28"/>
    <p:sldId id="825" r:id="rId29"/>
    <p:sldId id="826" r:id="rId30"/>
    <p:sldId id="827" r:id="rId31"/>
    <p:sldId id="828" r:id="rId32"/>
    <p:sldId id="829" r:id="rId33"/>
    <p:sldId id="811" r:id="rId34"/>
    <p:sldId id="865" r:id="rId35"/>
    <p:sldId id="830" r:id="rId36"/>
    <p:sldId id="815" r:id="rId37"/>
    <p:sldId id="816" r:id="rId38"/>
    <p:sldId id="831" r:id="rId39"/>
    <p:sldId id="862" r:id="rId40"/>
    <p:sldId id="860" r:id="rId41"/>
    <p:sldId id="861" r:id="rId42"/>
    <p:sldId id="863" r:id="rId43"/>
    <p:sldId id="866" r:id="rId44"/>
    <p:sldId id="858" r:id="rId45"/>
    <p:sldId id="857" r:id="rId46"/>
    <p:sldId id="832" r:id="rId47"/>
    <p:sldId id="834" r:id="rId48"/>
    <p:sldId id="833" r:id="rId49"/>
    <p:sldId id="836" r:id="rId50"/>
    <p:sldId id="835" r:id="rId51"/>
    <p:sldId id="837" r:id="rId52"/>
    <p:sldId id="839" r:id="rId53"/>
    <p:sldId id="838" r:id="rId54"/>
    <p:sldId id="840" r:id="rId55"/>
    <p:sldId id="747" r:id="rId56"/>
    <p:sldId id="841" r:id="rId57"/>
    <p:sldId id="844" r:id="rId58"/>
    <p:sldId id="846" r:id="rId59"/>
    <p:sldId id="845" r:id="rId60"/>
    <p:sldId id="867" r:id="rId61"/>
    <p:sldId id="767" r:id="rId62"/>
    <p:sldId id="847" r:id="rId63"/>
    <p:sldId id="848" r:id="rId64"/>
    <p:sldId id="850" r:id="rId65"/>
    <p:sldId id="851" r:id="rId66"/>
    <p:sldId id="852" r:id="rId67"/>
    <p:sldId id="853" r:id="rId68"/>
    <p:sldId id="711" r:id="rId69"/>
    <p:sldId id="572" r:id="rId70"/>
    <p:sldId id="422" r:id="rId7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Calibri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95" autoAdjust="0"/>
    <p:restoredTop sz="86894" autoAdjust="0"/>
  </p:normalViewPr>
  <p:slideViewPr>
    <p:cSldViewPr>
      <p:cViewPr varScale="1">
        <p:scale>
          <a:sx n="61" d="100"/>
          <a:sy n="61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08803A6F-65D9-6C4E-B879-C8788B35A36F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6005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0FD874-1D11-794B-9B9F-3A29DB91623F}" type="slidenum">
              <a:rPr lang="en-CA"/>
              <a:pPr/>
              <a:t>1</a:t>
            </a:fld>
            <a:endParaRPr lang="en-CA" dirty="0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E9E019-3702-014A-878E-DF177B403E89}" type="slidenum">
              <a:rPr lang="en-CA" sz="1200"/>
              <a:pPr algn="r">
                <a:buClrTx/>
                <a:buFontTx/>
                <a:buNone/>
              </a:pPr>
              <a:t>1</a:t>
            </a:fld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67798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66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24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7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6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85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56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964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interpretations</a:t>
            </a:r>
            <a:r>
              <a:rPr lang="en-US" baseline="0" dirty="0" smtClean="0"/>
              <a:t>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9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313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33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3465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3320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is by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64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38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173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742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873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0502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26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Least Absolute Shrinkage and Selection Operator</a:t>
            </a:r>
            <a:br>
              <a:rPr lang="en-US" sz="1200" dirty="0" smtClean="0"/>
            </a:br>
            <a:r>
              <a:rPr lang="en-US" sz="1200" dirty="0" smtClean="0"/>
              <a:t>Ignores the 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term for simplicity</a:t>
            </a:r>
          </a:p>
          <a:p>
            <a:r>
              <a:rPr lang="en-US" sz="1200" dirty="0" smtClean="0"/>
              <a:t>Key in compressive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792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90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3682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1900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703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512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non-uniform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2950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7844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5904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989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135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454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94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Exists</a:t>
            </a:r>
            <a:r>
              <a:rPr lang="en-US" baseline="0" dirty="0" smtClean="0"/>
              <a:t> more robust variants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95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157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123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915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82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095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313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6590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968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5445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97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Exists</a:t>
            </a:r>
            <a:r>
              <a:rPr lang="en-US" baseline="0" dirty="0" smtClean="0"/>
              <a:t> more robust variants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912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464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8423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34695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about as often as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23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algorithm actually implies the robustness of most of these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407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6610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3433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</a:t>
            </a:r>
            <a:r>
              <a:rPr lang="en-US" baseline="0" dirty="0" smtClean="0"/>
              <a:t>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9537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</a:t>
            </a:r>
            <a:r>
              <a:rPr lang="en-US" baseline="0" dirty="0" smtClean="0"/>
              <a:t>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7824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</a:t>
            </a:r>
            <a:r>
              <a:rPr lang="en-US" baseline="0" dirty="0" smtClean="0"/>
              <a:t>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80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Exists</a:t>
            </a:r>
            <a:r>
              <a:rPr lang="en-US" baseline="0" dirty="0" smtClean="0"/>
              <a:t> more robust variants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8405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0835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0129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868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28030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6851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3007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3475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2483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2648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214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Exists</a:t>
            </a:r>
            <a:r>
              <a:rPr lang="en-US" baseline="0" dirty="0" smtClean="0"/>
              <a:t> more robust variants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356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74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82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8803A6F-65D9-6C4E-B879-C8788B35A36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2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77381B-226A-1946-BDFA-CEE6FFF1C0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B14E-2086-9945-8FB0-41BEF913C5A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786-D9E5-4E44-8E6C-5E64CECAFEBE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C9C0-62BE-1246-9D91-E033473245AF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CAD-6EB3-7043-9048-2759D676FB3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D0BB-6F83-DC44-A2AE-E8E6D3BD9DE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4A51-0241-7344-8D44-CBA8ACFF3E80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0EEC-3AE6-4F41-88F6-CACE6695ECE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711-8944-5540-8119-96E0BEFC61D8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D2DA-A1E3-8945-8833-C9CD754F30F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873B-5F55-3F41-A3B3-B158CFAE565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443AD57-5CF8-BE48-938F-68DAF26C69B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image-ne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762000" y="1371600"/>
            <a:ext cx="7848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sz="4800" dirty="0" smtClean="0">
                <a:ea typeface="SimSun" charset="0"/>
                <a:cs typeface="SimSun" charset="0"/>
              </a:rPr>
              <a:t>Iterative Row Sampling</a:t>
            </a:r>
            <a:endParaRPr lang="en-CA" sz="4800" dirty="0">
              <a:latin typeface="+mj-lt"/>
              <a:ea typeface="SimSun" charset="0"/>
              <a:cs typeface="SimSun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429000" y="3485262"/>
            <a:ext cx="2286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sz="2400" dirty="0" smtClean="0">
                <a:latin typeface="+mn-lt"/>
              </a:rPr>
              <a:t>Richard </a:t>
            </a:r>
            <a:r>
              <a:rPr lang="en-CA" sz="2400" dirty="0">
                <a:latin typeface="+mn-lt"/>
              </a:rPr>
              <a:t>Peng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76300" y="5386939"/>
            <a:ext cx="762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sz="2400" dirty="0" smtClean="0">
                <a:latin typeface="+mn-lt"/>
              </a:rPr>
              <a:t>Joint work with Mu Li (CMU) and Gary Miller (CMU)</a:t>
            </a:r>
            <a:endParaRPr lang="en-CA" sz="2400" dirty="0">
              <a:latin typeface="+mn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14700" y="4184354"/>
            <a:ext cx="2514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sz="2400" dirty="0" smtClean="0">
                <a:latin typeface="+mn-lt"/>
              </a:rPr>
              <a:t>CMU </a:t>
            </a:r>
            <a:r>
              <a:rPr lang="en-CA" sz="2400" dirty="0" smtClean="0">
                <a:latin typeface="+mn-lt"/>
                <a:sym typeface="Wingdings" panose="05000000000000000000" pitchFamily="2" charset="2"/>
              </a:rPr>
              <a:t> MIT</a:t>
            </a:r>
            <a:endParaRPr lang="en-CA" sz="24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Faster?</a:t>
            </a:r>
            <a:endParaRPr lang="en-CA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1241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3008" y="2514600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ight Arrow 2"/>
          <p:cNvSpPr/>
          <p:nvPr/>
        </p:nvSpPr>
        <p:spPr>
          <a:xfrm>
            <a:off x="3832563" y="28194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403670" y="31366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18089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39138" y="5410199"/>
            <a:ext cx="4634649" cy="1199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fontAlgn="auto">
              <a:spcAft>
                <a:spcPts val="0"/>
              </a:spcAft>
              <a:buSzTx/>
              <a:buNone/>
            </a:pPr>
            <a:r>
              <a:rPr lang="en-US" sz="3200" dirty="0" smtClean="0"/>
              <a:t>Smaller, equivalent </a:t>
            </a:r>
            <a:r>
              <a:rPr lang="en-US" sz="3200" b="1" dirty="0" smtClean="0"/>
              <a:t>A</a:t>
            </a:r>
            <a:r>
              <a:rPr lang="en-US" sz="3200" dirty="0" smtClean="0"/>
              <a:t>’</a:t>
            </a:r>
            <a:endParaRPr lang="en-US" sz="3200" dirty="0"/>
          </a:p>
          <a:p>
            <a:pPr marL="114300" indent="0" fontAlgn="auto">
              <a:spcAft>
                <a:spcPts val="0"/>
              </a:spcAft>
              <a:buSzTx/>
              <a:buNone/>
            </a:pPr>
            <a:r>
              <a:rPr lang="en-US" sz="3200" dirty="0" smtClean="0"/>
              <a:t>Matrix sketch</a:t>
            </a:r>
          </a:p>
        </p:txBody>
      </p:sp>
    </p:spTree>
    <p:extLst>
      <p:ext uri="{BB962C8B-B14F-4D97-AF65-F5344CB8AC3E}">
        <p14:creationId xmlns:p14="http://schemas.microsoft.com/office/powerpoint/2010/main" val="12564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Row Sampling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1241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008" y="2514600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03670" y="31366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18089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52600" y="1981200"/>
            <a:ext cx="22386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3552600" y="2971800"/>
            <a:ext cx="2238600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2600" y="2819400"/>
            <a:ext cx="2238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3552600" y="3428999"/>
            <a:ext cx="2238600" cy="68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52600" y="3721387"/>
            <a:ext cx="2238600" cy="1079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4"/>
          <p:cNvSpPr>
            <a:spLocks noGrp="1"/>
          </p:cNvSpPr>
          <p:nvPr>
            <p:ph idx="1"/>
          </p:nvPr>
        </p:nvSpPr>
        <p:spPr>
          <a:xfrm>
            <a:off x="1536048" y="5221200"/>
            <a:ext cx="6271704" cy="1143000"/>
          </a:xfrm>
        </p:spPr>
        <p:txBody>
          <a:bodyPr>
            <a:noAutofit/>
          </a:bodyPr>
          <a:lstStyle/>
          <a:p>
            <a:r>
              <a:rPr lang="en-CA" sz="3200" dirty="0" smtClean="0"/>
              <a:t>Pick some rows of </a:t>
            </a:r>
            <a:r>
              <a:rPr lang="en-CA" sz="3200" b="1" dirty="0" smtClean="0"/>
              <a:t>A</a:t>
            </a:r>
            <a:r>
              <a:rPr lang="en-CA" sz="3200" dirty="0" smtClean="0"/>
              <a:t> to be </a:t>
            </a:r>
            <a:r>
              <a:rPr lang="en-CA" sz="3200" b="1" dirty="0" smtClean="0"/>
              <a:t>A</a:t>
            </a:r>
            <a:r>
              <a:rPr lang="en-CA" sz="3200" dirty="0" smtClean="0"/>
              <a:t>’</a:t>
            </a:r>
          </a:p>
          <a:p>
            <a:r>
              <a:rPr lang="en-CA" sz="3200" dirty="0" smtClean="0"/>
              <a:t>How to pick? Random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28798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Shorter Equivalent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865" y="2044985"/>
            <a:ext cx="5728896" cy="2743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Find shorter </a:t>
            </a:r>
            <a:r>
              <a:rPr lang="en-US" sz="3200" b="1" dirty="0" smtClean="0"/>
              <a:t>A</a:t>
            </a:r>
            <a:r>
              <a:rPr lang="en-US" sz="3200" dirty="0" smtClean="0"/>
              <a:t>’ that preserves answer</a:t>
            </a:r>
          </a:p>
          <a:p>
            <a:r>
              <a:rPr lang="en-US" sz="3200" dirty="0" smtClean="0"/>
              <a:t>|</a:t>
            </a:r>
            <a:r>
              <a:rPr lang="en-US" sz="3200" b="1" dirty="0" smtClean="0"/>
              <a:t>Ax</a:t>
            </a:r>
            <a:r>
              <a:rPr lang="en-US" sz="3200" dirty="0" smtClean="0"/>
              <a:t>|</a:t>
            </a:r>
            <a:r>
              <a:rPr lang="en-US" sz="3200" baseline="-25000" dirty="0" smtClean="0"/>
              <a:t>p</a:t>
            </a:r>
            <a:r>
              <a:rPr lang="en-US" sz="3200" dirty="0" smtClean="0"/>
              <a:t>≈</a:t>
            </a:r>
            <a:r>
              <a:rPr lang="en-US" sz="3200" baseline="-25000" dirty="0" smtClean="0"/>
              <a:t>1+</a:t>
            </a:r>
            <a:r>
              <a:rPr lang="el-GR" sz="3200" baseline="-25000" dirty="0" smtClean="0"/>
              <a:t>ε</a:t>
            </a:r>
            <a:r>
              <a:rPr lang="en-US" sz="3200" dirty="0" smtClean="0"/>
              <a:t>|</a:t>
            </a:r>
            <a:r>
              <a:rPr lang="en-US" sz="3200" b="1" dirty="0" err="1" smtClean="0"/>
              <a:t>A’x</a:t>
            </a:r>
            <a:r>
              <a:rPr lang="en-US" sz="3200" dirty="0" err="1" smtClean="0"/>
              <a:t>|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 for all </a:t>
            </a:r>
            <a:r>
              <a:rPr lang="en-US" sz="3200" b="1" dirty="0" smtClean="0"/>
              <a:t>x</a:t>
            </a:r>
          </a:p>
          <a:p>
            <a:r>
              <a:rPr lang="en-US" sz="3200" dirty="0" smtClean="0"/>
              <a:t>Run algorithm on </a:t>
            </a:r>
            <a:r>
              <a:rPr lang="en-US" sz="3200" b="1" dirty="0" smtClean="0"/>
              <a:t>A</a:t>
            </a:r>
            <a:r>
              <a:rPr lang="en-US" sz="3200" dirty="0" smtClean="0"/>
              <a:t>’, same answer good for </a:t>
            </a:r>
            <a:r>
              <a:rPr lang="en-US" sz="3200" b="1" dirty="0" smtClean="0"/>
              <a:t>A</a:t>
            </a:r>
          </a:p>
          <a:p>
            <a:endParaRPr lang="en-US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18592" y="31241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2514600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Down Arrow 3"/>
          <p:cNvSpPr/>
          <p:nvPr/>
        </p:nvSpPr>
        <p:spPr>
          <a:xfrm>
            <a:off x="6771796" y="2153396"/>
            <a:ext cx="894108" cy="361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own Arrow 10"/>
          <p:cNvSpPr/>
          <p:nvPr/>
        </p:nvSpPr>
        <p:spPr>
          <a:xfrm rot="10800000">
            <a:off x="6771797" y="4343400"/>
            <a:ext cx="894107" cy="36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124200" y="4952999"/>
            <a:ext cx="5457600" cy="1752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Simplified error notation ≈: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tx2"/>
                </a:solidFill>
              </a:rPr>
              <a:t>a≈</a:t>
            </a:r>
            <a:r>
              <a:rPr lang="en-US" sz="3200" baseline="-25000" dirty="0" err="1" smtClean="0">
                <a:solidFill>
                  <a:schemeClr val="tx2"/>
                </a:solidFill>
              </a:rPr>
              <a:t>k</a:t>
            </a:r>
            <a:r>
              <a:rPr lang="en-US" sz="3200" dirty="0" err="1" smtClean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 if there exists k</a:t>
            </a:r>
            <a:r>
              <a:rPr lang="en-US" sz="3200" baseline="-25000" dirty="0" smtClean="0">
                <a:solidFill>
                  <a:schemeClr val="tx2"/>
                </a:solidFill>
              </a:rPr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, k</a:t>
            </a:r>
            <a:r>
              <a:rPr lang="en-US" sz="3200" baseline="-25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s.t.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k</a:t>
            </a:r>
            <a:r>
              <a:rPr lang="en-US" sz="3200" baseline="-25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/k</a:t>
            </a:r>
            <a:r>
              <a:rPr lang="en-US" sz="3200" baseline="-25000" dirty="0" smtClean="0">
                <a:solidFill>
                  <a:schemeClr val="tx2"/>
                </a:solidFill>
              </a:rPr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 ≤ k and k</a:t>
            </a:r>
            <a:r>
              <a:rPr lang="en-US" sz="3200" baseline="-25000" dirty="0" smtClean="0">
                <a:solidFill>
                  <a:schemeClr val="tx2"/>
                </a:solidFill>
              </a:rPr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a ≤ </a:t>
            </a:r>
            <a:r>
              <a:rPr lang="en-US" sz="3200" dirty="0">
                <a:solidFill>
                  <a:schemeClr val="tx2"/>
                </a:solidFill>
              </a:rPr>
              <a:t>b </a:t>
            </a:r>
            <a:r>
              <a:rPr lang="en-US" sz="3200" dirty="0" smtClean="0">
                <a:solidFill>
                  <a:schemeClr val="tx2"/>
                </a:solidFill>
              </a:rPr>
              <a:t>≤ k</a:t>
            </a:r>
            <a:r>
              <a:rPr lang="en-US" sz="3200" baseline="-25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 b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14996" y="2514600"/>
            <a:ext cx="5882936" cy="2468401"/>
          </a:xfrm>
        </p:spPr>
        <p:txBody>
          <a:bodyPr>
            <a:noAutofit/>
          </a:bodyPr>
          <a:lstStyle/>
          <a:p>
            <a:r>
              <a:rPr lang="en-US" sz="3200" dirty="0" smtClean="0"/>
              <a:t>Matrix Sketches</a:t>
            </a:r>
            <a:endParaRPr lang="en-US" sz="3200" b="1" dirty="0" smtClean="0"/>
          </a:p>
          <a:p>
            <a:r>
              <a:rPr lang="en-US" sz="3200" b="1" dirty="0" smtClean="0"/>
              <a:t>How? Existence</a:t>
            </a:r>
          </a:p>
          <a:p>
            <a:r>
              <a:rPr lang="en-US" sz="3200" dirty="0" smtClean="0"/>
              <a:t>Samples </a:t>
            </a:r>
            <a:r>
              <a:rPr lang="en-US" sz="3200" dirty="0" smtClean="0">
                <a:sym typeface="Wingdings" panose="05000000000000000000" pitchFamily="2" charset="2"/>
              </a:rPr>
              <a:t> better samples</a:t>
            </a:r>
            <a:endParaRPr lang="en-US" sz="3200" dirty="0" smtClean="0"/>
          </a:p>
          <a:p>
            <a:r>
              <a:rPr lang="en-US" sz="3200" dirty="0" smtClean="0"/>
              <a:t>Iterative algorithms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8561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Sketches Exist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3420" y="2362200"/>
            <a:ext cx="5388988" cy="3796727"/>
          </a:xfrm>
        </p:spPr>
        <p:txBody>
          <a:bodyPr>
            <a:noAutofit/>
          </a:bodyPr>
          <a:lstStyle/>
          <a:p>
            <a:r>
              <a:rPr lang="en-US" sz="3200" dirty="0" smtClean="0"/>
              <a:t>Linear sketches: </a:t>
            </a:r>
            <a:r>
              <a:rPr lang="en-US" sz="3200" b="1" dirty="0" smtClean="0"/>
              <a:t>A</a:t>
            </a:r>
            <a:r>
              <a:rPr lang="en-US" sz="3200" dirty="0" smtClean="0"/>
              <a:t>’=</a:t>
            </a:r>
            <a:r>
              <a:rPr lang="en-US" sz="3200" b="1" dirty="0" smtClean="0"/>
              <a:t>SA</a:t>
            </a:r>
          </a:p>
          <a:p>
            <a:r>
              <a:rPr lang="en-CA" sz="3200" dirty="0" smtClean="0"/>
              <a:t>[</a:t>
            </a:r>
            <a:r>
              <a:rPr lang="en-CA" sz="3200" dirty="0" err="1" smtClean="0"/>
              <a:t>Drineals</a:t>
            </a:r>
            <a:r>
              <a:rPr lang="en-CA" sz="3200" dirty="0" smtClean="0"/>
              <a:t> </a:t>
            </a:r>
            <a:r>
              <a:rPr lang="en-CA" sz="3200" dirty="0"/>
              <a:t>et al. `</a:t>
            </a:r>
            <a:r>
              <a:rPr lang="en-CA" sz="3200" dirty="0" smtClean="0"/>
              <a:t>12]:</a:t>
            </a:r>
            <a:br>
              <a:rPr lang="en-CA" sz="3200" dirty="0" smtClean="0"/>
            </a:br>
            <a:r>
              <a:rPr lang="en-US" sz="3200" dirty="0" smtClean="0"/>
              <a:t>Row sampling: one non-zero in each row of </a:t>
            </a:r>
            <a:r>
              <a:rPr lang="en-US" sz="3200" b="1" dirty="0" smtClean="0"/>
              <a:t>S</a:t>
            </a:r>
          </a:p>
          <a:p>
            <a:r>
              <a:rPr lang="en-US" sz="3200" dirty="0" smtClean="0"/>
              <a:t>[Clarkson-Woodruff `12]:</a:t>
            </a:r>
            <a:br>
              <a:rPr lang="en-US" sz="3200" dirty="0" smtClean="0"/>
            </a:br>
            <a:r>
              <a:rPr lang="en-US" sz="3200" b="1" dirty="0" smtClean="0"/>
              <a:t>S </a:t>
            </a:r>
            <a:r>
              <a:rPr lang="en-US" sz="3200" dirty="0" smtClean="0"/>
              <a:t>= </a:t>
            </a:r>
            <a:r>
              <a:rPr lang="en-US" sz="3200" dirty="0" err="1" smtClean="0"/>
              <a:t>countSketch</a:t>
            </a:r>
            <a:r>
              <a:rPr lang="en-US" sz="3200" dirty="0" smtClean="0"/>
              <a:t>, one non-zero per column.</a:t>
            </a:r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33396" y="333300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9404" y="2723404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Down Arrow 3"/>
          <p:cNvSpPr/>
          <p:nvPr/>
        </p:nvSpPr>
        <p:spPr>
          <a:xfrm>
            <a:off x="7086600" y="2362200"/>
            <a:ext cx="894108" cy="361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own Arrow 10"/>
          <p:cNvSpPr/>
          <p:nvPr/>
        </p:nvSpPr>
        <p:spPr>
          <a:xfrm rot="10800000">
            <a:off x="7086601" y="4552204"/>
            <a:ext cx="894107" cy="36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1460211"/>
            <a:ext cx="4734732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|</a:t>
            </a:r>
            <a:r>
              <a:rPr lang="en-US" sz="3200" b="1" dirty="0" err="1">
                <a:solidFill>
                  <a:schemeClr val="tx2"/>
                </a:solidFill>
              </a:rPr>
              <a:t>Ax</a:t>
            </a:r>
            <a:r>
              <a:rPr lang="en-US" sz="3200" dirty="0" err="1">
                <a:solidFill>
                  <a:schemeClr val="tx2"/>
                </a:solidFill>
              </a:rPr>
              <a:t>|</a:t>
            </a:r>
            <a:r>
              <a:rPr lang="en-US" sz="3200" baseline="-25000" dirty="0" err="1">
                <a:solidFill>
                  <a:schemeClr val="tx2"/>
                </a:solidFill>
              </a:rPr>
              <a:t>p</a:t>
            </a:r>
            <a:r>
              <a:rPr lang="en-US" sz="3200" dirty="0" smtClean="0">
                <a:solidFill>
                  <a:schemeClr val="tx2"/>
                </a:solidFill>
              </a:rPr>
              <a:t>≈|</a:t>
            </a:r>
            <a:r>
              <a:rPr lang="en-US" sz="3200" b="1" dirty="0" err="1">
                <a:solidFill>
                  <a:schemeClr val="tx2"/>
                </a:solidFill>
              </a:rPr>
              <a:t>A’x</a:t>
            </a:r>
            <a:r>
              <a:rPr lang="en-US" sz="3200" dirty="0" err="1">
                <a:solidFill>
                  <a:schemeClr val="tx2"/>
                </a:solidFill>
              </a:rPr>
              <a:t>|</a:t>
            </a:r>
            <a:r>
              <a:rPr lang="en-US" sz="3200" baseline="-25000" dirty="0" err="1">
                <a:solidFill>
                  <a:schemeClr val="tx2"/>
                </a:solidFill>
              </a:rPr>
              <a:t>p</a:t>
            </a:r>
            <a:r>
              <a:rPr lang="en-US" sz="3200" dirty="0">
                <a:solidFill>
                  <a:schemeClr val="tx2"/>
                </a:solidFill>
              </a:rPr>
              <a:t> for all </a:t>
            </a:r>
            <a:r>
              <a:rPr lang="en-US" sz="3200" b="1" dirty="0">
                <a:solidFill>
                  <a:schemeClr val="tx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7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Sketches </a:t>
            </a:r>
            <a:r>
              <a:rPr lang="en-CA" sz="3600" dirty="0" smtClean="0"/>
              <a:t>Exist</a:t>
            </a:r>
            <a:endParaRPr lang="en-US" sz="36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410200" y="5791200"/>
            <a:ext cx="2819400" cy="533400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09826"/>
              </p:ext>
            </p:extLst>
          </p:nvPr>
        </p:nvGraphicFramePr>
        <p:xfrm>
          <a:off x="1010706" y="1447800"/>
          <a:ext cx="7203128" cy="45821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49064"/>
                <a:gridCol w="1219609"/>
                <a:gridCol w="1634455"/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p=2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p=1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Dasgupta</a:t>
                      </a:r>
                      <a:r>
                        <a:rPr lang="en-C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`09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aseline="0" dirty="0" smtClean="0"/>
                        <a:t>d</a:t>
                      </a:r>
                      <a:r>
                        <a:rPr lang="en-CA" sz="2400" baseline="30000" dirty="0" smtClean="0"/>
                        <a:t>2.5</a:t>
                      </a:r>
                      <a:endParaRPr lang="en-CA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u="none" strike="noStrike" kern="1200" baseline="0" dirty="0" err="1" smtClean="0"/>
                        <a:t>Magdon</a:t>
                      </a:r>
                      <a:r>
                        <a:rPr lang="en-CA" sz="2400" u="none" strike="noStrike" kern="1200" baseline="0" dirty="0" smtClean="0"/>
                        <a:t>-Ismail `10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dlog</a:t>
                      </a:r>
                      <a:r>
                        <a:rPr lang="en-CA" sz="2400" baseline="30000" dirty="0" smtClean="0"/>
                        <a:t>2</a:t>
                      </a:r>
                      <a:r>
                        <a:rPr lang="en-CA" sz="2400" dirty="0" smtClean="0"/>
                        <a:t>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Sohler</a:t>
                      </a:r>
                      <a:r>
                        <a:rPr lang="en-C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Woodruff `11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aseline="0" dirty="0" smtClean="0"/>
                        <a:t>d</a:t>
                      </a:r>
                      <a:r>
                        <a:rPr lang="en-CA" sz="2400" baseline="30000" dirty="0" smtClean="0"/>
                        <a:t>3.5</a:t>
                      </a: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400" u="none" strike="noStrike" kern="1200" baseline="0" dirty="0" err="1" smtClean="0"/>
                        <a:t>Drineals</a:t>
                      </a:r>
                      <a:r>
                        <a:rPr lang="en-CA" sz="2400" u="none" strike="noStrike" kern="1200" baseline="0" dirty="0" smtClean="0"/>
                        <a:t> et al. `12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dlogd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Clarkson et al. `12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4.5</a:t>
                      </a:r>
                      <a:r>
                        <a:rPr lang="en-CA" sz="2400" dirty="0" smtClean="0"/>
                        <a:t>log</a:t>
                      </a:r>
                      <a:r>
                        <a:rPr lang="en-CA" sz="2400" baseline="30000" dirty="0" smtClean="0"/>
                        <a:t>1.5</a:t>
                      </a:r>
                      <a:r>
                        <a:rPr lang="en-CA" sz="2400" dirty="0" smtClean="0"/>
                        <a:t>d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u="none" strike="noStrike" kern="1200" baseline="0" dirty="0" smtClean="0"/>
                        <a:t>Clarkson &amp; Woodruff `12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2</a:t>
                      </a:r>
                      <a:r>
                        <a:rPr lang="en-CA" sz="2400" dirty="0" smtClean="0"/>
                        <a:t>logd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8</a:t>
                      </a:r>
                      <a:endParaRPr lang="en-CA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u="none" strike="noStrike" kern="1200" baseline="0" dirty="0" smtClean="0"/>
                        <a:t>Mahoney &amp; </a:t>
                      </a:r>
                      <a:r>
                        <a:rPr lang="en-CA" sz="2400" u="none" strike="noStrike" kern="1200" baseline="0" dirty="0" err="1" smtClean="0"/>
                        <a:t>Meng</a:t>
                      </a:r>
                      <a:r>
                        <a:rPr lang="en-CA" sz="2400" u="none" strike="noStrike" kern="1200" baseline="0" dirty="0" smtClean="0"/>
                        <a:t> `12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2</a:t>
                      </a:r>
                      <a:endParaRPr lang="en-CA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3.5</a:t>
                      </a:r>
                      <a:endParaRPr lang="en-CA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u="none" strike="noStrike" kern="1200" baseline="0" dirty="0" smtClean="0"/>
                        <a:t>Nelson &amp; Nguyen `12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aseline="0" dirty="0" smtClean="0"/>
                        <a:t>d</a:t>
                      </a:r>
                      <a:r>
                        <a:rPr lang="en-CA" sz="2400" baseline="30000" dirty="0" smtClean="0"/>
                        <a:t>1+</a:t>
                      </a:r>
                      <a:r>
                        <a:rPr lang="el-GR" sz="2400" baseline="30000" dirty="0" smtClean="0"/>
                        <a:t>α</a:t>
                      </a:r>
                      <a:endParaRPr lang="en-CA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This Paper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dlogd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d</a:t>
                      </a:r>
                      <a:r>
                        <a:rPr lang="en-CA" sz="2400" baseline="30000" dirty="0" smtClean="0"/>
                        <a:t>3.66</a:t>
                      </a:r>
                      <a:endParaRPr lang="en-CA" sz="24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>
          <a:xfrm>
            <a:off x="838200" y="6172200"/>
            <a:ext cx="7848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Hidden: runtime costs, </a:t>
            </a:r>
            <a:r>
              <a:rPr lang="el-GR" sz="3200" dirty="0" smtClean="0"/>
              <a:t>ε</a:t>
            </a:r>
            <a:r>
              <a:rPr lang="en-CA" sz="3200" baseline="30000" dirty="0" smtClean="0"/>
              <a:t>-2</a:t>
            </a:r>
            <a:r>
              <a:rPr lang="en-CA" sz="3200" dirty="0" smtClean="0"/>
              <a:t> </a:t>
            </a:r>
            <a:r>
              <a:rPr lang="en-US" sz="3200" dirty="0" smtClean="0"/>
              <a:t>dependency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is ≈d possible?</a:t>
            </a:r>
            <a:endParaRPr lang="en-US" sz="3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752600" y="2667000"/>
            <a:ext cx="5943600" cy="2209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</a:rPr>
              <a:t>Ax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</a:rPr>
              <a:t>2</a:t>
            </a:r>
            <a:r>
              <a:rPr lang="en-US" sz="3200" baseline="30000" dirty="0" smtClean="0">
                <a:solidFill>
                  <a:schemeClr val="tx2"/>
                </a:solidFill>
              </a:rPr>
              <a:t>2 </a:t>
            </a:r>
            <a:r>
              <a:rPr lang="en-US" sz="3200" dirty="0" smtClean="0">
                <a:solidFill>
                  <a:schemeClr val="tx2"/>
                </a:solidFill>
              </a:rPr>
              <a:t>= </a:t>
            </a:r>
            <a:r>
              <a:rPr lang="en-US" sz="3200" b="1" dirty="0" err="1" smtClean="0">
                <a:solidFill>
                  <a:schemeClr val="tx2"/>
                </a:solidFill>
              </a:rPr>
              <a:t>x</a:t>
            </a:r>
            <a:r>
              <a:rPr lang="en-US" sz="3200" baseline="30000" dirty="0" err="1" smtClean="0">
                <a:solidFill>
                  <a:schemeClr val="tx2"/>
                </a:solidFill>
              </a:rPr>
              <a:t>T</a:t>
            </a:r>
            <a:r>
              <a:rPr lang="en-US" sz="3200" b="1" dirty="0" err="1" smtClean="0">
                <a:solidFill>
                  <a:schemeClr val="tx2"/>
                </a:solidFill>
              </a:rPr>
              <a:t>A</a:t>
            </a:r>
            <a:r>
              <a:rPr lang="en-US" sz="3200" baseline="30000" dirty="0" err="1" smtClean="0">
                <a:solidFill>
                  <a:schemeClr val="tx2"/>
                </a:solidFill>
              </a:rPr>
              <a:t>T</a:t>
            </a:r>
            <a:r>
              <a:rPr lang="en-US" sz="3200" b="1" dirty="0" err="1" smtClean="0">
                <a:solidFill>
                  <a:schemeClr val="tx2"/>
                </a:solidFill>
              </a:rPr>
              <a:t>Ax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</a:p>
          <a:p>
            <a:pPr marL="457200" indent="-457200"/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baseline="30000" dirty="0" smtClean="0">
                <a:solidFill>
                  <a:schemeClr val="tx2"/>
                </a:solidFill>
              </a:rPr>
              <a:t>T</a:t>
            </a:r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dirty="0">
                <a:solidFill>
                  <a:schemeClr val="tx2"/>
                </a:solidFill>
              </a:rPr>
              <a:t>:  </a:t>
            </a:r>
            <a:r>
              <a:rPr lang="en-US" sz="3200" dirty="0" smtClean="0">
                <a:solidFill>
                  <a:schemeClr val="tx2"/>
                </a:solidFill>
              </a:rPr>
              <a:t>d-by-d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matrix</a:t>
            </a:r>
          </a:p>
          <a:p>
            <a:pPr marL="457200" indent="-457200"/>
            <a:r>
              <a:rPr lang="en-US" sz="3200" dirty="0" smtClean="0">
                <a:solidFill>
                  <a:schemeClr val="tx2"/>
                </a:solidFill>
              </a:rPr>
              <a:t>Any factorization (e.g. QR) of </a:t>
            </a:r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baseline="30000" dirty="0" smtClean="0">
                <a:solidFill>
                  <a:schemeClr val="tx2"/>
                </a:solidFill>
              </a:rPr>
              <a:t>T</a:t>
            </a:r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dirty="0" smtClean="0">
                <a:solidFill>
                  <a:schemeClr val="tx2"/>
                </a:solidFill>
              </a:rPr>
              <a:t> suffices as </a:t>
            </a:r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dirty="0" smtClean="0">
                <a:solidFill>
                  <a:schemeClr val="tx2"/>
                </a:solidFill>
              </a:rPr>
              <a:t>’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410200" y="5943600"/>
            <a:ext cx="2819400" cy="533400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515532" y="1460211"/>
            <a:ext cx="5181600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|</a:t>
            </a:r>
            <a:r>
              <a:rPr lang="en-US" sz="3200" b="1" dirty="0" err="1">
                <a:solidFill>
                  <a:schemeClr val="tx2"/>
                </a:solidFill>
              </a:rPr>
              <a:t>Ax</a:t>
            </a:r>
            <a:r>
              <a:rPr lang="en-US" sz="3200" dirty="0" err="1">
                <a:solidFill>
                  <a:schemeClr val="tx2"/>
                </a:solidFill>
              </a:rPr>
              <a:t>|</a:t>
            </a:r>
            <a:r>
              <a:rPr lang="en-US" sz="3200" baseline="-25000" dirty="0" err="1">
                <a:solidFill>
                  <a:schemeClr val="tx2"/>
                </a:solidFill>
              </a:rPr>
              <a:t>p</a:t>
            </a:r>
            <a:r>
              <a:rPr lang="en-US" sz="3200" dirty="0" smtClean="0">
                <a:solidFill>
                  <a:schemeClr val="tx2"/>
                </a:solidFill>
              </a:rPr>
              <a:t>≈|</a:t>
            </a:r>
            <a:r>
              <a:rPr lang="en-US" sz="3200" b="1" dirty="0" err="1">
                <a:solidFill>
                  <a:schemeClr val="tx2"/>
                </a:solidFill>
              </a:rPr>
              <a:t>A’x</a:t>
            </a:r>
            <a:r>
              <a:rPr lang="en-US" sz="3200" dirty="0" err="1">
                <a:solidFill>
                  <a:schemeClr val="tx2"/>
                </a:solidFill>
              </a:rPr>
              <a:t>|</a:t>
            </a:r>
            <a:r>
              <a:rPr lang="en-US" sz="3200" baseline="-25000" dirty="0" err="1">
                <a:solidFill>
                  <a:schemeClr val="tx2"/>
                </a:solidFill>
              </a:rPr>
              <a:t>p</a:t>
            </a:r>
            <a:r>
              <a:rPr lang="en-US" sz="3200" dirty="0">
                <a:solidFill>
                  <a:schemeClr val="tx2"/>
                </a:solidFill>
              </a:rPr>
              <a:t> for all </a:t>
            </a:r>
            <a:r>
              <a:rPr lang="en-US" sz="3200" b="1" dirty="0">
                <a:solidFill>
                  <a:schemeClr val="tx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20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</a:t>
            </a:r>
            <a:r>
              <a:rPr lang="en-US" sz="3600" baseline="30000" dirty="0" smtClean="0"/>
              <a:t>T</a:t>
            </a:r>
            <a:r>
              <a:rPr lang="en-US" sz="3600" b="1" dirty="0" smtClean="0"/>
              <a:t>A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362200"/>
            <a:ext cx="5468400" cy="2893675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Covariance matrix</a:t>
            </a:r>
            <a:endParaRPr lang="en-US" sz="3200" b="1" dirty="0"/>
          </a:p>
          <a:p>
            <a:pPr lvl="1"/>
            <a:r>
              <a:rPr lang="en-US" sz="3200" dirty="0" smtClean="0"/>
              <a:t>Dot product of all pairs of columns (data)</a:t>
            </a:r>
          </a:p>
          <a:p>
            <a:pPr lvl="1"/>
            <a:r>
              <a:rPr lang="en-US" sz="3200" dirty="0" smtClean="0"/>
              <a:t>Covariance:</a:t>
            </a:r>
            <a:br>
              <a:rPr lang="en-US" sz="3200" dirty="0" smtClean="0"/>
            </a:br>
            <a:r>
              <a:rPr lang="en-US" sz="3200" dirty="0" err="1" smtClean="0"/>
              <a:t>cov</a:t>
            </a:r>
            <a:r>
              <a:rPr lang="en-US" sz="3200" dirty="0" smtClean="0"/>
              <a:t>(j1,j2) = </a:t>
            </a:r>
            <a:r>
              <a:rPr lang="el-GR" sz="3200" dirty="0" smtClean="0"/>
              <a:t>Σ</a:t>
            </a:r>
            <a:r>
              <a:rPr lang="en-CA" sz="3200" baseline="-25000" dirty="0" err="1" smtClean="0"/>
              <a:t>i</a:t>
            </a:r>
            <a:r>
              <a:rPr lang="en-CA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baseline="-25000" dirty="0" smtClean="0"/>
              <a:t>i</a:t>
            </a:r>
            <a:r>
              <a:rPr lang="en-US" sz="3200" b="1" baseline="-25000" dirty="0" smtClean="0"/>
              <a:t>,</a:t>
            </a:r>
            <a:r>
              <a:rPr lang="en-US" sz="3200" baseline="-25000" dirty="0" smtClean="0"/>
              <a:t>j1</a:t>
            </a:r>
            <a:r>
              <a:rPr lang="en-US" sz="3200" baseline="30000" dirty="0" smtClean="0"/>
              <a:t>T</a:t>
            </a:r>
            <a:r>
              <a:rPr lang="en-US" sz="3200" b="1" dirty="0" smtClean="0"/>
              <a:t>A</a:t>
            </a:r>
            <a:r>
              <a:rPr lang="en-US" sz="3200" baseline="-25000" dirty="0" smtClean="0"/>
              <a:t>i</a:t>
            </a:r>
            <a:r>
              <a:rPr lang="en-US" sz="3200" b="1" baseline="-25000" dirty="0" smtClean="0"/>
              <a:t>,</a:t>
            </a:r>
            <a:r>
              <a:rPr lang="en-US" sz="3200" baseline="-25000" dirty="0" smtClean="0"/>
              <a:t>j2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160000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618900" y="159749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</a:rPr>
              <a:t>:,j1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2182274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696200" y="159749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</a:rPr>
              <a:t>:,j2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2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Use of Covariance Matrix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3200400"/>
            <a:ext cx="5562599" cy="2663537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Clustering: l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distances of all pairs given by </a:t>
            </a:r>
            <a:r>
              <a:rPr lang="en-US" sz="3200" b="1" dirty="0" smtClean="0"/>
              <a:t>C</a:t>
            </a:r>
          </a:p>
          <a:p>
            <a:pPr lvl="1"/>
            <a:r>
              <a:rPr lang="en-US" sz="3200" dirty="0" smtClean="0"/>
              <a:t>Kernel methods: all pair dot products suffice for many models.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2160000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509070" y="27676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C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00400" y="1855199"/>
            <a:ext cx="1610532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CA" sz="3200" b="1" dirty="0" smtClean="0">
                <a:solidFill>
                  <a:schemeClr val="tx2"/>
                </a:solidFill>
              </a:rPr>
              <a:t>C</a:t>
            </a:r>
            <a:r>
              <a:rPr lang="en-CA" sz="3200" dirty="0" smtClean="0">
                <a:solidFill>
                  <a:schemeClr val="tx2"/>
                </a:solidFill>
              </a:rPr>
              <a:t>=</a:t>
            </a:r>
            <a:r>
              <a:rPr lang="en-CA" sz="3200" b="1" dirty="0" smtClean="0">
                <a:solidFill>
                  <a:schemeClr val="tx2"/>
                </a:solidFill>
              </a:rPr>
              <a:t>A</a:t>
            </a:r>
            <a:r>
              <a:rPr lang="en-CA" sz="3200" baseline="30000" dirty="0" smtClean="0">
                <a:solidFill>
                  <a:schemeClr val="tx2"/>
                </a:solidFill>
              </a:rPr>
              <a:t>T</a:t>
            </a:r>
            <a:r>
              <a:rPr lang="en-CA" sz="3200" b="1" dirty="0" smtClean="0">
                <a:solidFill>
                  <a:schemeClr val="tx2"/>
                </a:solidFill>
              </a:rPr>
              <a:t>A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Other Use of Covariance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35" y="2286000"/>
            <a:ext cx="6553200" cy="3733800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Covariance of attributes used to tune parameters</a:t>
            </a:r>
          </a:p>
          <a:p>
            <a:pPr lvl="1"/>
            <a:r>
              <a:rPr lang="en-US" sz="3200" dirty="0" smtClean="0"/>
              <a:t>Images + SIFT: many data points, few attributes.</a:t>
            </a:r>
          </a:p>
          <a:p>
            <a:pPr lvl="1"/>
            <a:r>
              <a:rPr lang="en-CA" sz="3200" dirty="0">
                <a:hlinkClick r:id="rId3"/>
              </a:rPr>
              <a:t>http://www.image-net.org</a:t>
            </a:r>
            <a:r>
              <a:rPr lang="en-CA" sz="3200" dirty="0" smtClean="0">
                <a:hlinkClick r:id="rId3"/>
              </a:rPr>
              <a:t>/</a:t>
            </a:r>
            <a:r>
              <a:rPr lang="en-CA" sz="3200" dirty="0" smtClean="0"/>
              <a:t>: 		14,197,122 images</a:t>
            </a:r>
            <a:br>
              <a:rPr lang="en-CA" sz="3200" dirty="0" smtClean="0"/>
            </a:br>
            <a:r>
              <a:rPr lang="en-CA" sz="3200" dirty="0" smtClean="0"/>
              <a:t>		1000 SIFT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2160000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509070" y="27676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72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4996" y="2514600"/>
            <a:ext cx="5882936" cy="246840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Matrix Sketches</a:t>
            </a:r>
          </a:p>
          <a:p>
            <a:r>
              <a:rPr lang="en-US" sz="3200" dirty="0" smtClean="0"/>
              <a:t>Existence</a:t>
            </a:r>
          </a:p>
          <a:p>
            <a:r>
              <a:rPr lang="en-US" sz="3200" dirty="0" smtClean="0"/>
              <a:t>Samples </a:t>
            </a:r>
            <a:r>
              <a:rPr lang="en-US" sz="3200" dirty="0" smtClean="0">
                <a:sym typeface="Wingdings" panose="05000000000000000000" pitchFamily="2" charset="2"/>
              </a:rPr>
              <a:t> better samples</a:t>
            </a:r>
            <a:endParaRPr lang="en-US" sz="3200" dirty="0" smtClean="0"/>
          </a:p>
          <a:p>
            <a:r>
              <a:rPr lang="en-US" sz="3200" dirty="0" smtClean="0"/>
              <a:t>Iterative algorithms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0891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How Expensive is this?</a:t>
            </a:r>
            <a:endParaRPr lang="en-CA" sz="3600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2971800" y="4168820"/>
            <a:ext cx="5943600" cy="2286000"/>
          </a:xfr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</a:t>
            </a:r>
            <a:r>
              <a:rPr lang="en-US" sz="3200" baseline="30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 dots of length n vectors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Total: O(nd</a:t>
            </a:r>
            <a:r>
              <a:rPr lang="en-US" sz="3200" baseline="30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Faster: O(</a:t>
            </a:r>
            <a:r>
              <a:rPr lang="en-US" sz="3200" dirty="0" err="1" smtClean="0">
                <a:solidFill>
                  <a:schemeClr val="tx2"/>
                </a:solidFill>
              </a:rPr>
              <a:t>nd</a:t>
            </a:r>
            <a:r>
              <a:rPr lang="el-GR" sz="3200" baseline="30000" dirty="0" smtClean="0">
                <a:solidFill>
                  <a:schemeClr val="tx2"/>
                </a:solidFill>
              </a:rPr>
              <a:t>ω</a:t>
            </a:r>
            <a:r>
              <a:rPr lang="en-CA" sz="3200" baseline="30000" dirty="0" smtClean="0">
                <a:solidFill>
                  <a:schemeClr val="tx2"/>
                </a:solidFill>
              </a:rPr>
              <a:t>-1</a:t>
            </a:r>
            <a:r>
              <a:rPr lang="en-CA" sz="3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CA" sz="3200" dirty="0" smtClean="0">
                <a:solidFill>
                  <a:schemeClr val="tx2"/>
                </a:solidFill>
              </a:rPr>
              <a:t>Expensive: nd</a:t>
            </a:r>
            <a:r>
              <a:rPr lang="en-CA" sz="3200" baseline="30000" dirty="0" smtClean="0">
                <a:solidFill>
                  <a:schemeClr val="tx2"/>
                </a:solidFill>
              </a:rPr>
              <a:t>2</a:t>
            </a:r>
            <a:r>
              <a:rPr lang="en-CA" sz="3200" dirty="0" smtClean="0">
                <a:solidFill>
                  <a:schemeClr val="tx2"/>
                </a:solidFill>
              </a:rPr>
              <a:t> &gt; </a:t>
            </a:r>
            <a:r>
              <a:rPr lang="en-CA" sz="3200" dirty="0" err="1" smtClean="0">
                <a:solidFill>
                  <a:schemeClr val="tx2"/>
                </a:solidFill>
              </a:rPr>
              <a:t>nd</a:t>
            </a:r>
            <a:r>
              <a:rPr lang="en-CA" sz="3200" dirty="0" smtClean="0">
                <a:solidFill>
                  <a:schemeClr val="tx2"/>
                </a:solidFill>
              </a:rPr>
              <a:t> &gt; m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65763" y="2590801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861363" y="2008012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4512433" y="2615624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71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Equivalent View Of Sketches 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4996" y="4044226"/>
            <a:ext cx="5882936" cy="22803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Approximate covariance matrix: </a:t>
            </a:r>
            <a:r>
              <a:rPr lang="en-US" sz="3200" b="1" dirty="0" smtClean="0"/>
              <a:t>C</a:t>
            </a:r>
            <a:r>
              <a:rPr lang="en-US" sz="3200" dirty="0" smtClean="0"/>
              <a:t>’=(</a:t>
            </a:r>
            <a:r>
              <a:rPr lang="en-US" sz="3200" b="1" dirty="0" smtClean="0"/>
              <a:t>A</a:t>
            </a:r>
            <a:r>
              <a:rPr lang="en-US" sz="3200" dirty="0" smtClean="0"/>
              <a:t>’)</a:t>
            </a:r>
            <a:r>
              <a:rPr lang="en-US" sz="3200" baseline="30000" dirty="0" smtClean="0"/>
              <a:t>T</a:t>
            </a:r>
            <a:r>
              <a:rPr lang="en-US" sz="3200" b="1" dirty="0" smtClean="0"/>
              <a:t>A</a:t>
            </a:r>
            <a:r>
              <a:rPr lang="en-US" sz="3200" dirty="0" smtClean="0"/>
              <a:t>’</a:t>
            </a:r>
          </a:p>
          <a:p>
            <a:pPr lvl="1"/>
            <a:r>
              <a:rPr lang="en-US" sz="3200" dirty="0" smtClean="0"/>
              <a:t>║</a:t>
            </a:r>
            <a:r>
              <a:rPr lang="en-US" sz="3200" b="1" dirty="0" smtClean="0"/>
              <a:t>Ax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≈║</a:t>
            </a:r>
            <a:r>
              <a:rPr lang="en-US" sz="3200" b="1" dirty="0" smtClean="0"/>
              <a:t>A</a:t>
            </a:r>
            <a:r>
              <a:rPr lang="en-US" sz="3200" dirty="0" smtClean="0"/>
              <a:t>’</a:t>
            </a:r>
            <a:r>
              <a:rPr lang="en-US" sz="3200" b="1" dirty="0" smtClean="0"/>
              <a:t>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is the same as </a:t>
            </a:r>
            <a:r>
              <a:rPr lang="en-US" sz="3200" b="1" dirty="0" smtClean="0"/>
              <a:t>C</a:t>
            </a:r>
            <a:r>
              <a:rPr lang="en-US" sz="3200" dirty="0" smtClean="0"/>
              <a:t> ≈ </a:t>
            </a:r>
            <a:r>
              <a:rPr lang="en-US" sz="3200" b="1" dirty="0" smtClean="0"/>
              <a:t>C</a:t>
            </a:r>
            <a:r>
              <a:rPr lang="en-US" sz="3200" dirty="0"/>
              <a:t>’</a:t>
            </a:r>
            <a:endParaRPr lang="en-US" sz="3200" baseline="-25000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4038600" y="25908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728192" y="1971301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313831" y="2578913"/>
            <a:ext cx="62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C’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696" y="23164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7704" y="1706851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8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Application of Sketches</a:t>
            </a:r>
            <a:endParaRPr lang="en-CA" sz="3600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2765763" y="4379206"/>
            <a:ext cx="5921037" cy="1774780"/>
          </a:xfr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</a:t>
            </a:r>
            <a:r>
              <a:rPr lang="en-US" sz="3200" dirty="0" smtClean="0">
                <a:solidFill>
                  <a:schemeClr val="tx2"/>
                </a:solidFill>
              </a:rPr>
              <a:t>’: n’ rows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d</a:t>
            </a:r>
            <a:r>
              <a:rPr lang="en-US" sz="3200" baseline="30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 dots of length n’ vectors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Total cost: O(</a:t>
            </a:r>
            <a:r>
              <a:rPr lang="en-US" sz="3200" dirty="0" err="1" smtClean="0">
                <a:solidFill>
                  <a:schemeClr val="tx2"/>
                </a:solidFill>
              </a:rPr>
              <a:t>n’d</a:t>
            </a:r>
            <a:r>
              <a:rPr lang="el-GR" sz="3200" baseline="30000" dirty="0" smtClean="0">
                <a:solidFill>
                  <a:schemeClr val="tx2"/>
                </a:solidFill>
              </a:rPr>
              <a:t>ω</a:t>
            </a:r>
            <a:r>
              <a:rPr lang="en-CA" sz="3200" baseline="30000" dirty="0">
                <a:solidFill>
                  <a:schemeClr val="tx2"/>
                </a:solidFill>
              </a:rPr>
              <a:t>-1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endParaRPr lang="en-CA" sz="3200" dirty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65763" y="2590801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886800" y="1580400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7470007" y="2599862"/>
            <a:ext cx="63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C’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016" y="257654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2123" y="158040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836643" y="2587449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7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Sketches in Input Sparsity Time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7224" y="4052917"/>
            <a:ext cx="6705600" cy="2743200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Need: cost of computing </a:t>
            </a:r>
            <a:r>
              <a:rPr lang="en-US" sz="3200" b="1" dirty="0" smtClean="0"/>
              <a:t>C</a:t>
            </a:r>
            <a:r>
              <a:rPr lang="en-US" sz="3200" dirty="0" smtClean="0"/>
              <a:t>’ &lt; cost of computing </a:t>
            </a:r>
            <a:r>
              <a:rPr lang="en-US" sz="3200" b="1" dirty="0" smtClean="0"/>
              <a:t>C</a:t>
            </a:r>
            <a:r>
              <a:rPr lang="en-US" sz="3200" dirty="0" smtClean="0"/>
              <a:t> = </a:t>
            </a:r>
            <a:r>
              <a:rPr lang="en-US" sz="3200" b="1" dirty="0" smtClean="0"/>
              <a:t>A</a:t>
            </a:r>
            <a:r>
              <a:rPr lang="en-US" sz="3200" baseline="30000" dirty="0" smtClean="0"/>
              <a:t>T</a:t>
            </a:r>
            <a:r>
              <a:rPr lang="en-US" sz="3200" b="1" dirty="0" smtClean="0"/>
              <a:t>A</a:t>
            </a:r>
          </a:p>
          <a:p>
            <a:pPr lvl="1"/>
            <a:r>
              <a:rPr lang="en-US" sz="3200" dirty="0" smtClean="0"/>
              <a:t>2 goals:</a:t>
            </a:r>
          </a:p>
          <a:p>
            <a:pPr lvl="2"/>
            <a:r>
              <a:rPr lang="en-US" sz="3000" dirty="0" smtClean="0"/>
              <a:t>n’ small</a:t>
            </a:r>
          </a:p>
          <a:p>
            <a:pPr lvl="2"/>
            <a:r>
              <a:rPr lang="en-US" sz="3000" b="1" dirty="0" smtClean="0"/>
              <a:t>A</a:t>
            </a:r>
            <a:r>
              <a:rPr lang="en-US" sz="3000" dirty="0" smtClean="0"/>
              <a:t>’ found efficiently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755253" y="220425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886800" y="1580400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459497" y="2213317"/>
            <a:ext cx="63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C’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506" y="21899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9514" y="158040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872063" y="22009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Cost and Quality of </a:t>
            </a:r>
            <a:r>
              <a:rPr lang="en-US" sz="3600" b="1" dirty="0" smtClean="0"/>
              <a:t>A</a:t>
            </a:r>
            <a:r>
              <a:rPr lang="en-US" sz="3600" dirty="0" smtClean="0"/>
              <a:t>’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37946"/>
              </p:ext>
            </p:extLst>
          </p:nvPr>
        </p:nvGraphicFramePr>
        <p:xfrm>
          <a:off x="228600" y="1814830"/>
          <a:ext cx="8763002" cy="4490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00400"/>
                <a:gridCol w="1600203"/>
                <a:gridCol w="1066797"/>
                <a:gridCol w="1447800"/>
                <a:gridCol w="1447802"/>
              </a:tblGrid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p=2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p=1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size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size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Dasgupta</a:t>
                      </a:r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`09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nd</a:t>
                      </a:r>
                      <a:r>
                        <a:rPr lang="en-CA" sz="2000" baseline="30000" dirty="0" smtClean="0"/>
                        <a:t>5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2.5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err="1" smtClean="0"/>
                        <a:t>Magdon</a:t>
                      </a:r>
                      <a:r>
                        <a:rPr lang="en-CA" sz="2000" u="none" strike="noStrike" kern="1200" baseline="0" dirty="0" smtClean="0"/>
                        <a:t>-Ismail `10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nd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baseline="0" dirty="0" smtClean="0"/>
                        <a:t>/</a:t>
                      </a:r>
                      <a:r>
                        <a:rPr lang="en-CA" sz="2000" dirty="0" err="1" smtClean="0"/>
                        <a:t>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dlog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dirty="0" smtClean="0"/>
                        <a:t>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Sohler</a:t>
                      </a:r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Woodruff `11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err="1" smtClean="0"/>
                        <a:t>nd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-1+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err="1" smtClean="0"/>
                        <a:t>Drineals</a:t>
                      </a:r>
                      <a:r>
                        <a:rPr lang="en-CA" sz="2000" u="none" strike="noStrike" kern="1200" baseline="0" dirty="0" smtClean="0"/>
                        <a:t>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ndlogd+d</a:t>
                      </a:r>
                      <a:r>
                        <a:rPr lang="el-GR" sz="2000" baseline="30000" dirty="0" smtClean="0"/>
                        <a:t>ω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Clarkson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4.5</a:t>
                      </a:r>
                      <a:r>
                        <a:rPr lang="en-CA" sz="2000" dirty="0" smtClean="0"/>
                        <a:t>log</a:t>
                      </a:r>
                      <a:r>
                        <a:rPr lang="en-CA" sz="2000" baseline="30000" dirty="0" smtClean="0"/>
                        <a:t>1.5</a:t>
                      </a:r>
                      <a:r>
                        <a:rPr lang="en-CA" sz="2000" dirty="0" smtClean="0"/>
                        <a:t>d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Clarkson &amp; Woodruff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dirty="0" smtClean="0"/>
                        <a:t>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r>
                        <a:rPr lang="en-CA" sz="2000" baseline="0" dirty="0" smtClean="0"/>
                        <a:t> + 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7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Mahoney &amp; </a:t>
                      </a:r>
                      <a:r>
                        <a:rPr lang="en-CA" sz="2000" u="none" strike="noStrike" kern="1200" baseline="0" dirty="0" err="1" smtClean="0"/>
                        <a:t>Meng</a:t>
                      </a:r>
                      <a:r>
                        <a:rPr lang="en-CA" sz="2000" u="none" strike="noStrike" kern="1200" baseline="0" dirty="0" smtClean="0"/>
                        <a:t>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2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mlogn</a:t>
                      </a:r>
                      <a:r>
                        <a:rPr lang="en-CA" sz="2000" baseline="0" dirty="0" smtClean="0"/>
                        <a:t>+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Nelson &amp; Nguyen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m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1+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Same as above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This Paper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3.66</a:t>
                      </a:r>
                      <a:endParaRPr lang="en-CA" sz="2000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14996" y="2514600"/>
            <a:ext cx="5882936" cy="2468401"/>
          </a:xfrm>
        </p:spPr>
        <p:txBody>
          <a:bodyPr>
            <a:noAutofit/>
          </a:bodyPr>
          <a:lstStyle/>
          <a:p>
            <a:r>
              <a:rPr lang="en-US" sz="3200" dirty="0" smtClean="0"/>
              <a:t>Matrix Sketches</a:t>
            </a:r>
          </a:p>
          <a:p>
            <a:r>
              <a:rPr lang="en-US" sz="3200" dirty="0" smtClean="0"/>
              <a:t>How? Existence</a:t>
            </a:r>
            <a:endParaRPr lang="en-US" sz="3200" b="1" dirty="0" smtClean="0"/>
          </a:p>
          <a:p>
            <a:r>
              <a:rPr lang="en-US" sz="3200" b="1" dirty="0" smtClean="0"/>
              <a:t>Samples </a:t>
            </a:r>
            <a:r>
              <a:rPr lang="en-US" sz="3200" b="1" dirty="0" smtClean="0">
                <a:sym typeface="Wingdings" panose="05000000000000000000" pitchFamily="2" charset="2"/>
              </a:rPr>
              <a:t> better samples</a:t>
            </a:r>
            <a:endParaRPr lang="en-US" sz="3200" b="1" dirty="0" smtClean="0"/>
          </a:p>
          <a:p>
            <a:r>
              <a:rPr lang="en-US" sz="3200" dirty="0" smtClean="0"/>
              <a:t>Iterative algorithms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0976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Previous Approaches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7565" y="4493506"/>
            <a:ext cx="6261486" cy="1738283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Go </a:t>
            </a:r>
            <a:r>
              <a:rPr lang="en-US" sz="3200" dirty="0" err="1" smtClean="0"/>
              <a:t>go</a:t>
            </a:r>
            <a:r>
              <a:rPr lang="en-US" sz="3200" dirty="0" smtClean="0"/>
              <a:t> poly(d</a:t>
            </a:r>
            <a:r>
              <a:rPr lang="en-US" sz="3200" dirty="0"/>
              <a:t>) </a:t>
            </a:r>
            <a:r>
              <a:rPr lang="en-US" sz="3200" dirty="0" smtClean="0"/>
              <a:t>rows directly</a:t>
            </a:r>
          </a:p>
          <a:p>
            <a:pPr lvl="1"/>
            <a:r>
              <a:rPr lang="en-US" sz="3200" dirty="0" smtClean="0"/>
              <a:t>Projection to obtain key info, or the sketch itself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743200" y="2493292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4268567" y="2188012"/>
            <a:ext cx="76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9514" y="158040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336869" y="3908730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2633" y="2974035"/>
            <a:ext cx="173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oly(d)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1298840"/>
            <a:ext cx="2088267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A miracle happens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5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Our Main Approach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1983" y="4975499"/>
            <a:ext cx="7835767" cy="1752600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Utilize the robustness of sketches, covariance matrices, and sampling</a:t>
            </a:r>
          </a:p>
          <a:p>
            <a:pPr lvl="1"/>
            <a:r>
              <a:rPr lang="en-US" sz="3200" dirty="0" smtClean="0"/>
              <a:t>Iteratively reduce errors and sizes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755253" y="220425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4183932" y="2204256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A”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9514" y="1580400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5812878" y="225480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401131" y="224054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7139" y="163095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75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Better Algorithm for p=2</a:t>
            </a:r>
            <a:endParaRPr lang="en-US" sz="36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410200" y="5791200"/>
            <a:ext cx="2819400" cy="533400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63027"/>
              </p:ext>
            </p:extLst>
          </p:nvPr>
        </p:nvGraphicFramePr>
        <p:xfrm>
          <a:off x="228600" y="1814830"/>
          <a:ext cx="8763002" cy="4490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00400"/>
                <a:gridCol w="1600203"/>
                <a:gridCol w="1066797"/>
                <a:gridCol w="1447800"/>
                <a:gridCol w="1447802"/>
              </a:tblGrid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p=2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p=1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size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size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Dasgupta</a:t>
                      </a:r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`09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nd</a:t>
                      </a:r>
                      <a:r>
                        <a:rPr lang="en-CA" sz="2000" baseline="30000" dirty="0" smtClean="0"/>
                        <a:t>5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2.5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err="1" smtClean="0"/>
                        <a:t>Magdon</a:t>
                      </a:r>
                      <a:r>
                        <a:rPr lang="en-CA" sz="2000" u="none" strike="noStrike" kern="1200" baseline="0" dirty="0" smtClean="0"/>
                        <a:t>-Ismail `10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nd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baseline="0" dirty="0" smtClean="0"/>
                        <a:t>/</a:t>
                      </a:r>
                      <a:r>
                        <a:rPr lang="en-CA" sz="2000" dirty="0" err="1" smtClean="0"/>
                        <a:t>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dlog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dirty="0" smtClean="0"/>
                        <a:t>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Sohler</a:t>
                      </a:r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Woodruff `11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err="1" smtClean="0"/>
                        <a:t>nd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-1+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err="1" smtClean="0"/>
                        <a:t>Drineals</a:t>
                      </a:r>
                      <a:r>
                        <a:rPr lang="en-CA" sz="2000" u="none" strike="noStrike" kern="1200" baseline="0" dirty="0" smtClean="0"/>
                        <a:t>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ndlogd+d</a:t>
                      </a:r>
                      <a:r>
                        <a:rPr lang="el-GR" sz="2000" baseline="30000" dirty="0" smtClean="0"/>
                        <a:t>ω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Clarkson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4.5</a:t>
                      </a:r>
                      <a:r>
                        <a:rPr lang="en-CA" sz="2000" dirty="0" smtClean="0"/>
                        <a:t>log</a:t>
                      </a:r>
                      <a:r>
                        <a:rPr lang="en-CA" sz="2000" baseline="30000" dirty="0" smtClean="0"/>
                        <a:t>1.5</a:t>
                      </a:r>
                      <a:r>
                        <a:rPr lang="en-CA" sz="2000" dirty="0" smtClean="0"/>
                        <a:t>d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Clarkson &amp; Woodruff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dirty="0" smtClean="0"/>
                        <a:t>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r>
                        <a:rPr lang="en-CA" sz="2000" baseline="0" dirty="0" smtClean="0"/>
                        <a:t> + 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7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Mahoney &amp; </a:t>
                      </a:r>
                      <a:r>
                        <a:rPr lang="en-CA" sz="2000" u="none" strike="noStrike" kern="1200" baseline="0" dirty="0" err="1" smtClean="0"/>
                        <a:t>Meng</a:t>
                      </a:r>
                      <a:r>
                        <a:rPr lang="en-CA" sz="2000" u="none" strike="noStrike" kern="1200" baseline="0" dirty="0" smtClean="0"/>
                        <a:t>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2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mlogn</a:t>
                      </a:r>
                      <a:r>
                        <a:rPr lang="en-CA" sz="2000" baseline="0" dirty="0" smtClean="0"/>
                        <a:t>+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Nelson &amp; Nguyen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m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1+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Same as above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This Paper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dlogd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3.66</a:t>
                      </a:r>
                      <a:endParaRPr lang="en-CA" sz="20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0" y="3810000"/>
            <a:ext cx="61722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9050" y="5486400"/>
            <a:ext cx="61722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Composing Sketches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6799" y="5385027"/>
            <a:ext cx="6474815" cy="117475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 dirty="0" smtClean="0"/>
              <a:t>Total cost: O(m + </a:t>
            </a:r>
            <a:r>
              <a:rPr lang="en-US" sz="3200" dirty="0" err="1" smtClean="0"/>
              <a:t>n’dlogd</a:t>
            </a:r>
            <a:r>
              <a:rPr lang="en-US" sz="3200" dirty="0" smtClean="0"/>
              <a:t> + </a:t>
            </a:r>
            <a:r>
              <a:rPr lang="en-CA" sz="3200" dirty="0" smtClean="0"/>
              <a:t>d</a:t>
            </a:r>
            <a:r>
              <a:rPr lang="el-GR" sz="3200" baseline="30000" dirty="0"/>
              <a:t>ω</a:t>
            </a:r>
            <a:r>
              <a:rPr lang="en-US" sz="3200" dirty="0" smtClean="0"/>
              <a:t>) = O(m + </a:t>
            </a:r>
            <a:r>
              <a:rPr lang="en-CA" sz="3200" dirty="0" smtClean="0"/>
              <a:t>d</a:t>
            </a:r>
            <a:r>
              <a:rPr lang="el-GR" sz="3200" baseline="30000" dirty="0"/>
              <a:t>ω</a:t>
            </a:r>
            <a:r>
              <a:rPr lang="en-US" sz="3200" dirty="0" smtClean="0"/>
              <a:t>) </a:t>
            </a:r>
            <a:endParaRPr lang="en-CA" sz="3200" baseline="30000" dirty="0"/>
          </a:p>
        </p:txBody>
      </p:sp>
      <p:sp>
        <p:nvSpPr>
          <p:cNvPr id="19" name="Right Arrow 18"/>
          <p:cNvSpPr/>
          <p:nvPr/>
        </p:nvSpPr>
        <p:spPr>
          <a:xfrm>
            <a:off x="2755253" y="2645851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336870" y="3349607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2021995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4183932" y="2645851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9514" y="2021995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5812878" y="2696401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401130" y="2682144"/>
            <a:ext cx="75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7139" y="2072545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1447" y="4237197"/>
            <a:ext cx="145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n rows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3425" y="4224784"/>
            <a:ext cx="189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n’ =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d</a:t>
            </a: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1+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</a:t>
            </a:r>
            <a:endParaRPr lang="en-CA" sz="3200" baseline="30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1809" y="1399786"/>
            <a:ext cx="1301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O(m)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199" y="1364738"/>
            <a:ext cx="336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O(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n’dlogd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 +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d</a:t>
            </a:r>
            <a:r>
              <a:rPr lang="el-GR" sz="3200" baseline="30000" dirty="0">
                <a:solidFill>
                  <a:schemeClr val="tx2"/>
                </a:solidFill>
                <a:latin typeface="+mn-lt"/>
              </a:rPr>
              <a:t>ω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3017" y="4257369"/>
            <a:ext cx="24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dlogd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rows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42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Data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232" y="1752600"/>
            <a:ext cx="5561368" cy="1981201"/>
          </a:xfrm>
        </p:spPr>
        <p:txBody>
          <a:bodyPr>
            <a:noAutofit/>
          </a:bodyPr>
          <a:lstStyle/>
          <a:p>
            <a:r>
              <a:rPr lang="en-US" sz="3200" dirty="0" smtClean="0"/>
              <a:t>n-by-d matrix </a:t>
            </a:r>
            <a:r>
              <a:rPr lang="en-US" sz="3200" b="1" dirty="0" smtClean="0"/>
              <a:t>A</a:t>
            </a:r>
            <a:r>
              <a:rPr lang="en-US" sz="3200" dirty="0" smtClean="0"/>
              <a:t>, m entries</a:t>
            </a:r>
          </a:p>
          <a:p>
            <a:r>
              <a:rPr lang="en-US" sz="3200" dirty="0" smtClean="0"/>
              <a:t>Columns: data</a:t>
            </a:r>
          </a:p>
          <a:p>
            <a:r>
              <a:rPr lang="en-US" sz="3200" dirty="0" smtClean="0"/>
              <a:t>Rows: attributes</a:t>
            </a:r>
          </a:p>
          <a:p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31070" y="34876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0000" y="21600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14335" y="4006315"/>
            <a:ext cx="5791200" cy="2384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fontAlgn="auto">
              <a:spcAft>
                <a:spcPts val="0"/>
              </a:spcAft>
              <a:buSzTx/>
              <a:buFont typeface="Arial" pitchFamily="34" charset="0"/>
              <a:buNone/>
            </a:pPr>
            <a:r>
              <a:rPr lang="en-US" sz="3200" dirty="0" smtClean="0"/>
              <a:t>Goal:</a:t>
            </a:r>
          </a:p>
          <a:p>
            <a:pPr fontAlgn="auto">
              <a:spcAft>
                <a:spcPts val="0"/>
              </a:spcAft>
              <a:buSzTx/>
            </a:pPr>
            <a:r>
              <a:rPr lang="en-US" sz="3200" dirty="0" smtClean="0"/>
              <a:t>Classification/ clustering</a:t>
            </a:r>
          </a:p>
          <a:p>
            <a:pPr fontAlgn="auto">
              <a:spcAft>
                <a:spcPts val="0"/>
              </a:spcAft>
              <a:buSzTx/>
            </a:pPr>
            <a:r>
              <a:rPr lang="en-US" sz="3200" dirty="0" smtClean="0"/>
              <a:t>Identify patterns</a:t>
            </a:r>
          </a:p>
          <a:p>
            <a:pPr fontAlgn="auto">
              <a:spcAft>
                <a:spcPts val="0"/>
              </a:spcAft>
              <a:buSzTx/>
            </a:pPr>
            <a:r>
              <a:rPr lang="en-US" sz="3200" dirty="0" smtClean="0"/>
              <a:t>Interpret new data</a:t>
            </a:r>
          </a:p>
          <a:p>
            <a:pPr fontAlgn="auto">
              <a:spcAft>
                <a:spcPts val="0"/>
              </a:spcAft>
              <a:buSzTx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0678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Accumulation of Errors</a:t>
            </a:r>
            <a:endParaRPr lang="en-CA" sz="3600" dirty="0"/>
          </a:p>
        </p:txBody>
      </p:sp>
      <p:sp>
        <p:nvSpPr>
          <p:cNvPr id="19" name="Right Arrow 18"/>
          <p:cNvSpPr/>
          <p:nvPr/>
        </p:nvSpPr>
        <p:spPr>
          <a:xfrm>
            <a:off x="2755253" y="408945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336870" y="4793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34656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4183932" y="4089456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9514" y="3465600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5812878" y="414000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401130" y="4125749"/>
            <a:ext cx="67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7139" y="351615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1447" y="5680802"/>
            <a:ext cx="145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n rows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3425" y="5668389"/>
            <a:ext cx="189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n’ =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d</a:t>
            </a: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1+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</a:t>
            </a:r>
            <a:endParaRPr lang="en-CA" sz="3200" baseline="30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578011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≈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k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endParaRPr lang="en-US" sz="3200" baseline="-25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3017" y="5700974"/>
            <a:ext cx="24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dlogd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rows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2544267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A”x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≈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k’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endParaRPr lang="en-US" sz="3200" baseline="-25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9263" y="1491969"/>
            <a:ext cx="421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≈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kk’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endParaRPr lang="en-US" sz="3200" baseline="-25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2946704" y="1772618"/>
            <a:ext cx="239373" cy="11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 rot="16200000">
            <a:off x="6068870" y="1755747"/>
            <a:ext cx="239373" cy="11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06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err="1" smtClean="0"/>
              <a:t>Accmulation</a:t>
            </a:r>
            <a:r>
              <a:rPr lang="en-CA" sz="3600" dirty="0" smtClean="0"/>
              <a:t> of Errors</a:t>
            </a:r>
            <a:endParaRPr lang="en-CA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2447116" y="1955512"/>
            <a:ext cx="421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Ax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 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≈</a:t>
            </a:r>
            <a:r>
              <a:rPr lang="en-US" sz="3200" baseline="-25000" dirty="0">
                <a:solidFill>
                  <a:schemeClr val="tx2"/>
                </a:solidFill>
                <a:latin typeface="+mn-lt"/>
              </a:rPr>
              <a:t>kk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idx="1"/>
          </p:nvPr>
        </p:nvSpPr>
        <p:spPr>
          <a:xfrm>
            <a:off x="942420" y="2895600"/>
            <a:ext cx="7228088" cy="3352800"/>
          </a:xfrm>
        </p:spPr>
        <p:txBody>
          <a:bodyPr>
            <a:noAutofit/>
          </a:bodyPr>
          <a:lstStyle/>
          <a:p>
            <a:r>
              <a:rPr lang="en-CA" sz="3200" dirty="0" smtClean="0"/>
              <a:t>Final error: product of both errors</a:t>
            </a:r>
          </a:p>
          <a:p>
            <a:r>
              <a:rPr lang="en-CA" sz="3200" dirty="0" smtClean="0"/>
              <a:t>Dependency of error in cost: usually </a:t>
            </a:r>
            <a:r>
              <a:rPr lang="el-GR" sz="3200" dirty="0" smtClean="0"/>
              <a:t>ε</a:t>
            </a:r>
            <a:r>
              <a:rPr lang="en-CA" sz="3200" baseline="30000" dirty="0" smtClean="0"/>
              <a:t>-2</a:t>
            </a:r>
            <a:r>
              <a:rPr lang="en-CA" sz="3200" dirty="0" smtClean="0"/>
              <a:t> or more for 1± </a:t>
            </a:r>
            <a:r>
              <a:rPr lang="el-GR" sz="3200" dirty="0" smtClean="0"/>
              <a:t>ε</a:t>
            </a:r>
            <a:r>
              <a:rPr lang="en-CA" sz="3200" dirty="0" smtClean="0"/>
              <a:t> error</a:t>
            </a:r>
          </a:p>
          <a:p>
            <a:r>
              <a:rPr lang="en-CA" sz="3200" dirty="0" smtClean="0"/>
              <a:t>[</a:t>
            </a:r>
            <a:r>
              <a:rPr lang="en-CA" sz="3200" dirty="0" err="1" smtClean="0"/>
              <a:t>Avron</a:t>
            </a:r>
            <a:r>
              <a:rPr lang="en-CA" sz="3200" dirty="0" smtClean="0"/>
              <a:t> &amp; Toledo `11]: only final step needs to be accurate</a:t>
            </a:r>
          </a:p>
          <a:p>
            <a:r>
              <a:rPr lang="en-CA" sz="3200" dirty="0" smtClean="0"/>
              <a:t>Idea: compute sketches indirectly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468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Row Sampling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31241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008" y="2514600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03670" y="31366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18089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52600" y="1981200"/>
            <a:ext cx="22386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3552600" y="2971800"/>
            <a:ext cx="2238600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2600" y="2819400"/>
            <a:ext cx="2238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3552600" y="3428999"/>
            <a:ext cx="2238600" cy="68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52600" y="3721387"/>
            <a:ext cx="2238600" cy="1079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4"/>
          <p:cNvSpPr>
            <a:spLocks noGrp="1"/>
          </p:cNvSpPr>
          <p:nvPr>
            <p:ph idx="1"/>
          </p:nvPr>
        </p:nvSpPr>
        <p:spPr>
          <a:xfrm>
            <a:off x="1536048" y="5221200"/>
            <a:ext cx="6271704" cy="1143000"/>
          </a:xfrm>
        </p:spPr>
        <p:txBody>
          <a:bodyPr>
            <a:noAutofit/>
          </a:bodyPr>
          <a:lstStyle/>
          <a:p>
            <a:r>
              <a:rPr lang="en-CA" sz="3200" dirty="0" smtClean="0"/>
              <a:t>Pick some rows of </a:t>
            </a:r>
            <a:r>
              <a:rPr lang="en-CA" sz="3200" b="1" dirty="0" smtClean="0"/>
              <a:t>A</a:t>
            </a:r>
            <a:r>
              <a:rPr lang="en-CA" sz="3200" dirty="0" smtClean="0"/>
              <a:t> to be </a:t>
            </a:r>
            <a:r>
              <a:rPr lang="en-CA" sz="3200" b="1" dirty="0" smtClean="0"/>
              <a:t>A</a:t>
            </a:r>
            <a:r>
              <a:rPr lang="en-CA" sz="3200" dirty="0" smtClean="0"/>
              <a:t>’</a:t>
            </a:r>
          </a:p>
          <a:p>
            <a:r>
              <a:rPr lang="en-CA" sz="3200" dirty="0" smtClean="0"/>
              <a:t>How to pick? Random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6345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Are All Rows Equal?</a:t>
            </a:r>
            <a:endParaRPr lang="en-CA" sz="36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6128" y="1831745"/>
            <a:ext cx="3764872" cy="6322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non-zero row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2816" y="4151196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1746" y="2823584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380610" y="5039778"/>
            <a:ext cx="1800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40617" y="1831744"/>
            <a:ext cx="4648199" cy="6322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column with one entry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6177" y="39946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5107" y="26670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06460" y="2704971"/>
            <a:ext cx="1440000" cy="10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6460" y="3814612"/>
            <a:ext cx="360000" cy="36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348154" y="6063584"/>
            <a:ext cx="3556612" cy="6440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[1;0;…;0]|</a:t>
            </a:r>
            <a:r>
              <a:rPr lang="en-US" sz="3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≠ 0</a:t>
            </a:r>
            <a:endParaRPr kumimoji="0" lang="en-US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Row Sampling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5511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008" y="1941600"/>
            <a:ext cx="1800000" cy="1828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03670" y="25636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12359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52600" y="1408200"/>
            <a:ext cx="22386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3552600" y="2398800"/>
            <a:ext cx="2238600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2600" y="2246400"/>
            <a:ext cx="2238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3552600" y="2855999"/>
            <a:ext cx="2238600" cy="68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52600" y="3148387"/>
            <a:ext cx="2238600" cy="1079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4"/>
          <p:cNvSpPr>
            <a:spLocks noGrp="1"/>
          </p:cNvSpPr>
          <p:nvPr>
            <p:ph idx="1"/>
          </p:nvPr>
        </p:nvSpPr>
        <p:spPr>
          <a:xfrm>
            <a:off x="609600" y="4648200"/>
            <a:ext cx="8260672" cy="1828800"/>
          </a:xfrm>
        </p:spPr>
        <p:txBody>
          <a:bodyPr>
            <a:noAutofit/>
          </a:bodyPr>
          <a:lstStyle/>
          <a:p>
            <a:r>
              <a:rPr lang="el-GR" sz="3200" b="1" dirty="0">
                <a:latin typeface="Calibri" panose="020F0502020204030204" pitchFamily="34" charset="0"/>
              </a:rPr>
              <a:t>τ</a:t>
            </a:r>
            <a:r>
              <a:rPr lang="en-CA" sz="3200" dirty="0"/>
              <a:t>’ : weights on </a:t>
            </a:r>
            <a:r>
              <a:rPr lang="en-CA" sz="3200" dirty="0" smtClean="0"/>
              <a:t>rows </a:t>
            </a:r>
            <a:r>
              <a:rPr lang="en-CA" sz="3200" dirty="0" smtClean="0">
                <a:sym typeface="Wingdings" panose="05000000000000000000" pitchFamily="2" charset="2"/>
              </a:rPr>
              <a:t> distribution</a:t>
            </a:r>
            <a:endParaRPr lang="en-CA" sz="3200" dirty="0"/>
          </a:p>
          <a:p>
            <a:r>
              <a:rPr lang="en-CA" sz="3200" dirty="0" smtClean="0"/>
              <a:t>Pick a number of rows independently from this distribution, rescale to form </a:t>
            </a:r>
            <a:r>
              <a:rPr lang="en-CA" sz="3200" b="1" dirty="0" smtClean="0"/>
              <a:t>A</a:t>
            </a:r>
            <a:r>
              <a:rPr lang="en-CA" sz="3200" dirty="0" smtClean="0"/>
              <a:t>’</a:t>
            </a:r>
            <a:endParaRPr lang="en-CA" sz="3200" b="1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9350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Matrix </a:t>
            </a:r>
            <a:r>
              <a:rPr lang="en-CA" sz="3600" dirty="0" err="1" smtClean="0"/>
              <a:t>Chernoff</a:t>
            </a:r>
            <a:r>
              <a:rPr lang="en-CA" sz="3600" dirty="0" smtClean="0"/>
              <a:t> Bounds</a:t>
            </a:r>
            <a:endParaRPr lang="en-CA" sz="3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608961" y="2877300"/>
            <a:ext cx="4598818" cy="175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2870" y="3461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21336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2372100"/>
            <a:ext cx="5946843" cy="2504700"/>
          </a:xfrm>
        </p:spPr>
        <p:txBody>
          <a:bodyPr>
            <a:noAutofit/>
          </a:bodyPr>
          <a:lstStyle/>
          <a:p>
            <a:r>
              <a:rPr lang="en-CA" sz="3200" dirty="0" smtClean="0"/>
              <a:t>Sufficient property of </a:t>
            </a:r>
            <a:r>
              <a:rPr lang="el-GR" sz="3200" b="1" dirty="0">
                <a:latin typeface="Calibri" panose="020F0502020204030204" pitchFamily="34" charset="0"/>
              </a:rPr>
              <a:t>τ</a:t>
            </a:r>
            <a:r>
              <a:rPr lang="en-CA" sz="3200" dirty="0"/>
              <a:t>’</a:t>
            </a:r>
            <a:endParaRPr lang="en-CA" sz="3200" dirty="0" smtClean="0">
              <a:latin typeface="Calibri" panose="020F0502020204030204" pitchFamily="34" charset="0"/>
            </a:endParaRPr>
          </a:p>
          <a:p>
            <a:r>
              <a:rPr lang="el-GR" sz="3200" b="1" dirty="0" smtClean="0">
                <a:latin typeface="Calibri" panose="020F0502020204030204" pitchFamily="34" charset="0"/>
              </a:rPr>
              <a:t>τ</a:t>
            </a:r>
            <a:r>
              <a:rPr lang="en-CA" sz="3200" dirty="0"/>
              <a:t>: statistical leverage </a:t>
            </a:r>
            <a:r>
              <a:rPr lang="en-CA" sz="3200" dirty="0" smtClean="0"/>
              <a:t>scores</a:t>
            </a:r>
          </a:p>
          <a:p>
            <a:r>
              <a:rPr lang="en-CA" sz="3200" dirty="0" smtClean="0"/>
              <a:t>If </a:t>
            </a:r>
            <a:r>
              <a:rPr lang="el-GR" sz="3200" b="1" dirty="0" smtClean="0">
                <a:latin typeface="Calibri" panose="020F0502020204030204" pitchFamily="34" charset="0"/>
              </a:rPr>
              <a:t>τ</a:t>
            </a:r>
            <a:r>
              <a:rPr lang="en-CA" sz="3200" dirty="0" smtClean="0"/>
              <a:t>' ≥ </a:t>
            </a:r>
            <a:r>
              <a:rPr lang="el-GR" sz="3200" b="1" dirty="0" smtClean="0">
                <a:latin typeface="Calibri" panose="020F0502020204030204" pitchFamily="34" charset="0"/>
              </a:rPr>
              <a:t>τ</a:t>
            </a:r>
            <a:r>
              <a:rPr lang="en-CA" sz="3200" b="1" dirty="0" smtClean="0"/>
              <a:t>,</a:t>
            </a:r>
            <a:r>
              <a:rPr lang="en-US" sz="3200" dirty="0" smtClean="0"/>
              <a:t>║</a:t>
            </a:r>
            <a:r>
              <a:rPr lang="el-GR" sz="3200" b="1" dirty="0" smtClean="0">
                <a:latin typeface="Calibri" panose="020F0502020204030204" pitchFamily="34" charset="0"/>
              </a:rPr>
              <a:t>τ</a:t>
            </a:r>
            <a:r>
              <a:rPr lang="en-CA" sz="3200" dirty="0" smtClean="0"/>
              <a:t>'</a:t>
            </a:r>
            <a:r>
              <a:rPr lang="en-US" sz="3200" dirty="0" smtClean="0"/>
              <a:t>║</a:t>
            </a:r>
            <a:r>
              <a:rPr lang="en-CA" sz="3200" baseline="-25000" dirty="0" smtClean="0"/>
              <a:t>1</a:t>
            </a:r>
            <a:r>
              <a:rPr lang="en-CA" sz="3200" dirty="0" smtClean="0"/>
              <a:t>logd (scaled) rows suffices for </a:t>
            </a:r>
            <a:r>
              <a:rPr lang="en-CA" sz="3200" b="1" dirty="0" smtClean="0"/>
              <a:t>A</a:t>
            </a:r>
            <a:r>
              <a:rPr lang="en-CA" sz="3200" dirty="0" smtClean="0"/>
              <a:t>’</a:t>
            </a:r>
            <a:r>
              <a:rPr lang="en-US" sz="3200" dirty="0"/>
              <a:t> </a:t>
            </a:r>
            <a:r>
              <a:rPr lang="en-US" sz="3200" dirty="0" smtClean="0"/>
              <a:t>≈ </a:t>
            </a:r>
            <a:r>
              <a:rPr lang="en-US" sz="3200" b="1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3758" y="2133600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303758" y="3461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'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813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Statistical Leverage Scores</a:t>
            </a:r>
            <a:endParaRPr lang="en-CA" sz="3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4799" y="2372850"/>
            <a:ext cx="5900005" cy="3000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Studied in stats since 70s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Importance of rows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leverage score of row 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3200" b="1" dirty="0" smtClean="0">
                <a:solidFill>
                  <a:schemeClr val="tx2"/>
                </a:solidFill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</a:rPr>
              <a:t>i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	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T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aseline="30000" dirty="0">
                <a:solidFill>
                  <a:schemeClr val="tx2"/>
                </a:solidFill>
              </a:rPr>
              <a:t>T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Key fact: 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= rank ≤ d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  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logd = 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dlogd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rows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CA" sz="3200" baseline="-25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2870" y="3461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21336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313302" y="2133600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6313302" y="3461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Computing Leverage scores</a:t>
            </a:r>
            <a:endParaRPr lang="en-CA" sz="3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94191" y="1939907"/>
            <a:ext cx="3154209" cy="1182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T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aseline="30000" dirty="0">
                <a:solidFill>
                  <a:schemeClr val="tx2"/>
                </a:solidFill>
              </a:rPr>
              <a:t>T</a:t>
            </a:r>
            <a:endParaRPr lang="en-CA" sz="3200" baseline="-25000" dirty="0" smtClean="0">
              <a:solidFill>
                <a:schemeClr val="tx2"/>
              </a:solidFill>
              <a:latin typeface="+mn-lt"/>
            </a:endParaRPr>
          </a:p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CA" sz="320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32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aseline="30000" dirty="0">
                <a:solidFill>
                  <a:schemeClr val="tx2"/>
                </a:solidFill>
              </a:rPr>
              <a:t>T</a:t>
            </a:r>
            <a:endParaRPr kumimoji="0" lang="en-US" sz="3200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622763" y="3468600"/>
            <a:ext cx="5867400" cy="217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T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A: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covariance matrix,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</a:t>
            </a:r>
            <a:r>
              <a:rPr kumimoji="0" lang="en-CA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CA" sz="32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can compute each </a:t>
            </a:r>
            <a:r>
              <a:rPr lang="el-GR" sz="3200" dirty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-25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CA" sz="3200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3200" baseline="-25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O(d</a:t>
            </a:r>
            <a:r>
              <a:rPr kumimoji="0" lang="en-CA" sz="32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time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Total cost: O(nd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+d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ω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</a:t>
            </a: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Computing Leverage </a:t>
            </a:r>
            <a:r>
              <a:rPr lang="en-CA" sz="3600" dirty="0" smtClean="0">
                <a:solidFill>
                  <a:schemeClr val="tx2"/>
                </a:solidFill>
              </a:rPr>
              <a:t>scores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94191" y="2074853"/>
            <a:ext cx="2924545" cy="110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T</a:t>
            </a:r>
            <a:endParaRPr lang="en-US" sz="3200" baseline="-25000" dirty="0" smtClean="0">
              <a:solidFill>
                <a:schemeClr val="tx2"/>
              </a:solidFill>
              <a:latin typeface="+mn-lt"/>
            </a:endParaRPr>
          </a:p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=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84662" y="3581400"/>
            <a:ext cx="5806738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noProof="0" dirty="0" smtClean="0">
                <a:solidFill>
                  <a:schemeClr val="tx2"/>
                </a:solidFill>
                <a:latin typeface="+mn-lt"/>
              </a:rPr>
              <a:t>2-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norm of a vector,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endParaRPr lang="en-CA" sz="3200" noProof="0" dirty="0" smtClean="0">
              <a:solidFill>
                <a:schemeClr val="tx2"/>
              </a:solidFill>
              <a:latin typeface="+mn-lt"/>
            </a:endParaRP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rows 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in isotropic positions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Decorrelates columns</a:t>
            </a:r>
          </a:p>
        </p:txBody>
      </p:sp>
    </p:spTree>
    <p:extLst>
      <p:ext uri="{BB962C8B-B14F-4D97-AF65-F5344CB8AC3E}">
        <p14:creationId xmlns:p14="http://schemas.microsoft.com/office/powerpoint/2010/main" val="240118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Aside: What is Leverage?</a:t>
            </a:r>
            <a:endParaRPr lang="en-CA" sz="36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29718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7769" y="1676400"/>
            <a:ext cx="0" cy="267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4"/>
          <p:cNvSpPr txBox="1">
            <a:spLocks/>
          </p:cNvSpPr>
          <p:nvPr/>
        </p:nvSpPr>
        <p:spPr>
          <a:xfrm>
            <a:off x="911817" y="4490636"/>
            <a:ext cx="7764651" cy="206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Geometric view: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Rows define ‘energy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directions.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Normalize so total energy is uniform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: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norm of row 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after normalizing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2000" y="2133600"/>
            <a:ext cx="2590800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4400" y="1940517"/>
            <a:ext cx="2354774" cy="209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11817" y="2052235"/>
            <a:ext cx="2357357" cy="183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811215"/>
            <a:ext cx="2286000" cy="2549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886200" y="25146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34000" y="2966634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08369" y="1671234"/>
            <a:ext cx="0" cy="267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7400" y="1806049"/>
            <a:ext cx="2286000" cy="2549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400800" y="2618617"/>
            <a:ext cx="990600" cy="7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77000" y="2514600"/>
            <a:ext cx="83820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477000" y="2618617"/>
            <a:ext cx="838200" cy="7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4"/>
          <p:cNvSpPr txBox="1">
            <a:spLocks/>
          </p:cNvSpPr>
          <p:nvPr/>
        </p:nvSpPr>
        <p:spPr>
          <a:xfrm>
            <a:off x="2409455" y="1369322"/>
            <a:ext cx="562345" cy="6118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endParaRPr kumimoji="0" lang="en-US" sz="3200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Content Placeholder 4"/>
          <p:cNvSpPr txBox="1">
            <a:spLocks/>
          </p:cNvSpPr>
          <p:nvPr/>
        </p:nvSpPr>
        <p:spPr>
          <a:xfrm>
            <a:off x="7391400" y="1398580"/>
            <a:ext cx="1446242" cy="6118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9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Linear Model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2981" y="4953000"/>
            <a:ext cx="6466965" cy="1219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Can add/scale data points</a:t>
            </a:r>
            <a:endParaRPr lang="en-US" sz="3200" b="1" dirty="0" smtClean="0"/>
          </a:p>
          <a:p>
            <a:r>
              <a:rPr lang="en-US" sz="3200" b="1" dirty="0" smtClean="0"/>
              <a:t>x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: coefficients,</a:t>
            </a:r>
            <a:r>
              <a:rPr lang="en-US" sz="3200" dirty="0"/>
              <a:t> </a:t>
            </a:r>
            <a:r>
              <a:rPr lang="en-US" sz="3200" dirty="0" smtClean="0"/>
              <a:t>combo:  </a:t>
            </a:r>
            <a:r>
              <a:rPr lang="en-US" sz="3200" b="1" dirty="0" smtClean="0"/>
              <a:t>Ax</a:t>
            </a:r>
            <a:endParaRPr lang="en-US" sz="32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3124200" y="1828800"/>
            <a:ext cx="1143000" cy="1143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219200" y="1828800"/>
            <a:ext cx="1143000" cy="1143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12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277746" y="2590800"/>
            <a:ext cx="609600" cy="142425"/>
          </a:xfrm>
          <a:custGeom>
            <a:avLst/>
            <a:gdLst>
              <a:gd name="connsiteX0" fmla="*/ 0 w 549730"/>
              <a:gd name="connsiteY0" fmla="*/ 28432 h 142425"/>
              <a:gd name="connsiteX1" fmla="*/ 293821 w 549730"/>
              <a:gd name="connsiteY1" fmla="*/ 142159 h 142425"/>
              <a:gd name="connsiteX2" fmla="*/ 549730 w 549730"/>
              <a:gd name="connsiteY2" fmla="*/ 0 h 14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30" h="142425">
                <a:moveTo>
                  <a:pt x="0" y="28432"/>
                </a:moveTo>
                <a:cubicBezTo>
                  <a:pt x="101099" y="87665"/>
                  <a:pt x="202199" y="146898"/>
                  <a:pt x="293821" y="142159"/>
                </a:cubicBezTo>
                <a:cubicBezTo>
                  <a:pt x="385443" y="137420"/>
                  <a:pt x="499180" y="26852"/>
                  <a:pt x="54973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2438400" y="2209800"/>
            <a:ext cx="5334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lus 10"/>
          <p:cNvSpPr/>
          <p:nvPr/>
        </p:nvSpPr>
        <p:spPr>
          <a:xfrm>
            <a:off x="4572000" y="2133600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6323955" y="2098368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384479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Ax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3844798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:,1</a:t>
            </a:r>
            <a:endParaRPr lang="en-US" sz="3200" baseline="-25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017" y="384479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32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:,2</a:t>
            </a:r>
            <a:endParaRPr lang="en-US" sz="3200" baseline="-25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034" y="384479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3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:,3</a:t>
            </a:r>
            <a:endParaRPr lang="en-US" sz="3200" baseline="-25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Plus 16"/>
          <p:cNvSpPr/>
          <p:nvPr/>
        </p:nvSpPr>
        <p:spPr>
          <a:xfrm>
            <a:off x="4569417" y="3959097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6323309" y="3924299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2444212" y="3946683"/>
            <a:ext cx="5334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8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Aside: What is Leverage?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0800" y="2057400"/>
            <a:ext cx="6248400" cy="3505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How to interpret statistical leverage scores?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Statistics (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sz="3200" dirty="0" err="1">
                <a:solidFill>
                  <a:schemeClr val="tx2"/>
                </a:solidFill>
                <a:latin typeface="+mn-lt"/>
              </a:rPr>
              <a:t>Hoaglin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-Welsh `78], [Chatterjee-</a:t>
            </a:r>
            <a:r>
              <a:rPr lang="en-US" sz="3200" dirty="0" err="1">
                <a:solidFill>
                  <a:schemeClr val="tx2"/>
                </a:solidFill>
                <a:latin typeface="+mn-lt"/>
              </a:rPr>
              <a:t>Hadi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 `86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])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: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  <a:p>
            <a:pPr marL="857250" lvl="1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Influence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on data set</a:t>
            </a:r>
          </a:p>
          <a:p>
            <a:pPr marL="857250" lvl="1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Likelihood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of outlier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Uniqueness of Row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9070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14477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89502" y="1447799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389502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2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Aside: What is Leverage?</a:t>
            </a:r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2441629" y="4708108"/>
            <a:ext cx="5711771" cy="15696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High Leverage Score: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Key attribute?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Outlier (measuring error)?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" y="29718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07769" y="1676400"/>
            <a:ext cx="0" cy="267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62000" y="2133600"/>
            <a:ext cx="2590800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14400" y="1940517"/>
            <a:ext cx="2354774" cy="209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1817" y="2052235"/>
            <a:ext cx="2357357" cy="183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66800" y="1811215"/>
            <a:ext cx="2286000" cy="2549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886200" y="2514600"/>
            <a:ext cx="1295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Connector 44"/>
          <p:cNvCxnSpPr/>
          <p:nvPr/>
        </p:nvCxnSpPr>
        <p:spPr>
          <a:xfrm>
            <a:off x="5334000" y="2966634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8369" y="1671234"/>
            <a:ext cx="0" cy="267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00800" y="2618617"/>
            <a:ext cx="990600" cy="7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77000" y="2514600"/>
            <a:ext cx="83820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77000" y="2618617"/>
            <a:ext cx="838200" cy="7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67400" y="1806049"/>
            <a:ext cx="2286000" cy="2549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Aside: What is Leverage?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32031" y="2740540"/>
            <a:ext cx="5774898" cy="20848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My current view (motivated by graph sparsification):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Sampling probabilities</a:t>
            </a:r>
          </a:p>
          <a:p>
            <a:pPr marL="4572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Use them to find sketches</a:t>
            </a:r>
            <a:endParaRPr lang="en-CA" sz="32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9070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1447799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89502" y="1447799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389502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7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Computing Leverage </a:t>
            </a:r>
            <a:r>
              <a:rPr lang="en-CA" sz="3600" dirty="0" smtClean="0">
                <a:solidFill>
                  <a:schemeClr val="tx2"/>
                </a:solidFill>
              </a:rPr>
              <a:t>scores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94191" y="2074853"/>
            <a:ext cx="2924545" cy="110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 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84662" y="3581400"/>
            <a:ext cx="5501938" cy="2133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Only need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>
                <a:solidFill>
                  <a:schemeClr val="tx2"/>
                </a:solidFill>
              </a:rPr>
              <a:t>' ≥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endParaRPr lang="en-CA" sz="32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Can use approximations after scaling them up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Error leads to larger 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'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</a:rPr>
              <a:t>1</a:t>
            </a:r>
            <a:endParaRPr lang="en-CA" sz="3200" baseline="-25000" noProof="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47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0"/>
          <p:cNvSpPr/>
          <p:nvPr/>
        </p:nvSpPr>
        <p:spPr>
          <a:xfrm>
            <a:off x="895350" y="1943099"/>
            <a:ext cx="5657850" cy="1323976"/>
          </a:xfrm>
          <a:prstGeom prst="parallelogram">
            <a:avLst>
              <a:gd name="adj" fmla="val 1954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Dimensionality Reduction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124200" y="3686176"/>
            <a:ext cx="35814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≈</a:t>
            </a:r>
            <a:r>
              <a:rPr lang="en-CA" sz="3200" baseline="-25000" dirty="0" err="1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</a:rPr>
              <a:t>G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51264" y="4495800"/>
            <a:ext cx="7010400" cy="1676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Johnson </a:t>
            </a:r>
            <a:r>
              <a:rPr kumimoji="0" lang="en-CA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Lindenstrauss</a:t>
            </a:r>
            <a:r>
              <a:rPr kumimoji="0" lang="en-CA" sz="32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: d-by-O(1/</a:t>
            </a:r>
            <a:r>
              <a:rPr lang="el-GR" sz="3200" dirty="0" smtClean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 Gaussian</a:t>
            </a:r>
          </a:p>
          <a:p>
            <a:pPr marL="457200" lvl="1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err="1" smtClean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Error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= d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2590800"/>
            <a:ext cx="556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12192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505200" y="1295400"/>
            <a:ext cx="762000" cy="1295398"/>
          </a:xfrm>
          <a:prstGeom prst="line">
            <a:avLst/>
          </a:prstGeom>
          <a:ln w="76200" cmpd="sng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97405" y="1362075"/>
            <a:ext cx="3160395" cy="2257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05200" y="2590799"/>
            <a:ext cx="762000" cy="33337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1295399"/>
            <a:ext cx="0" cy="1628777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3806" y="1039236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x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4429" y="2959729"/>
            <a:ext cx="90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  <a:latin typeface="+mn-lt"/>
              </a:rPr>
              <a:t>Gx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352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Estimating </a:t>
            </a:r>
            <a:r>
              <a:rPr lang="en-CA" sz="3600" dirty="0">
                <a:solidFill>
                  <a:schemeClr val="tx2"/>
                </a:solidFill>
              </a:rPr>
              <a:t>Leverage </a:t>
            </a:r>
            <a:r>
              <a:rPr lang="en-CA" sz="3600" dirty="0" smtClean="0">
                <a:solidFill>
                  <a:schemeClr val="tx2"/>
                </a:solidFill>
              </a:rPr>
              <a:t>scores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124200" y="2133600"/>
            <a:ext cx="35814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 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752600" y="3886200"/>
            <a:ext cx="6324600" cy="2057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: d-by-O(1/</a:t>
            </a:r>
            <a:r>
              <a:rPr lang="el-GR" sz="3200" dirty="0" smtClean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 Gaussian</a:t>
            </a:r>
          </a:p>
          <a:p>
            <a:pPr marL="457200" lvl="1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1/2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: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d-by-O(1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/</a:t>
            </a:r>
            <a:r>
              <a:rPr lang="el-GR" sz="3200" dirty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457200" lvl="1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Cost: O(</a:t>
            </a:r>
            <a:r>
              <a:rPr lang="el-GR" sz="3200" dirty="0" smtClean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∙ 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nnz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))</a:t>
            </a:r>
            <a:br>
              <a:rPr lang="en-CA" sz="3200" dirty="0" smtClean="0">
                <a:solidFill>
                  <a:schemeClr val="tx2"/>
                </a:solidFill>
                <a:latin typeface="+mn-lt"/>
              </a:rPr>
            </a:b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total: O(</a:t>
            </a:r>
            <a:r>
              <a:rPr lang="el-GR" sz="3200" dirty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∙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m + </a:t>
            </a:r>
            <a:r>
              <a:rPr lang="el-GR" sz="3200" dirty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∙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d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logd)</a:t>
            </a:r>
            <a:endParaRPr lang="en-US" sz="3200" baseline="30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56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Estimating </a:t>
            </a:r>
            <a:r>
              <a:rPr lang="en-CA" sz="3600" dirty="0">
                <a:solidFill>
                  <a:schemeClr val="tx2"/>
                </a:solidFill>
              </a:rPr>
              <a:t>Leverage </a:t>
            </a:r>
            <a:r>
              <a:rPr lang="en-CA" sz="3600" dirty="0" smtClean="0">
                <a:solidFill>
                  <a:schemeClr val="tx2"/>
                </a:solidFill>
              </a:rPr>
              <a:t>scores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k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 C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 gives 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noProof="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noProof="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k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C’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Using </a:t>
            </a: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’ as a </a:t>
            </a:r>
            <a:r>
              <a:rPr lang="en-CA" sz="3200" noProof="0" dirty="0" err="1" smtClean="0">
                <a:solidFill>
                  <a:schemeClr val="tx2"/>
                </a:solidFill>
                <a:latin typeface="+mn-lt"/>
              </a:rPr>
              <a:t>preconditioner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 for </a:t>
            </a: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C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Can also combine with JL</a:t>
            </a: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94191" y="2074853"/>
            <a:ext cx="3154209" cy="110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=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</a:rPr>
              <a:t>║ 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-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1/2</a:t>
            </a:r>
            <a:r>
              <a:rPr lang="en-CA" sz="3200" dirty="0" smtClean="0">
                <a:solidFill>
                  <a:schemeClr val="tx2"/>
                </a:solidFill>
              </a:rPr>
              <a:t>║ 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 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0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Estimating Leverage scores</a:t>
            </a:r>
            <a:endParaRPr lang="en-CA" sz="3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880064" y="1981200"/>
            <a:ext cx="3352800" cy="1676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i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=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C’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 </a:t>
            </a:r>
            <a:endParaRPr lang="en-CA" sz="3200" baseline="30000" dirty="0">
              <a:solidFill>
                <a:schemeClr val="tx2"/>
              </a:solidFill>
              <a:latin typeface="+mn-lt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 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i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endParaRPr lang="en-US" sz="3200" baseline="30000" dirty="0">
              <a:solidFill>
                <a:schemeClr val="tx2"/>
              </a:solidFill>
              <a:latin typeface="+mn-lt"/>
            </a:endParaRPr>
          </a:p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  ≈</a:t>
            </a:r>
            <a:r>
              <a:rPr lang="en-CA" sz="3200" baseline="-25000" dirty="0" err="1" smtClean="0">
                <a:solidFill>
                  <a:schemeClr val="tx2"/>
                </a:solidFill>
                <a:latin typeface="+mn-lt"/>
              </a:rPr>
              <a:t>jl∙k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CA" sz="32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i</a:t>
            </a:r>
            <a:endParaRPr kumimoji="0" lang="en-US" sz="3200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622764" y="4495800"/>
            <a:ext cx="5867400" cy="2057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∙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k) ∙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≥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endParaRPr lang="en-CA" sz="32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Total number of rows:</a:t>
            </a: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∙ k ∙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≤ </a:t>
            </a:r>
            <a:r>
              <a:rPr lang="en-CA" sz="3200" dirty="0" err="1" smtClean="0">
                <a:solidFill>
                  <a:schemeClr val="tx2"/>
                </a:solidFill>
                <a:latin typeface="+mn-lt"/>
              </a:rPr>
              <a:t>jl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∙ k ∙</a:t>
            </a:r>
            <a:r>
              <a:rPr lang="en-CA" sz="3200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30000" dirty="0" smtClean="0">
                <a:solidFill>
                  <a:schemeClr val="tx2"/>
                </a:solidFill>
              </a:rPr>
              <a:t>’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</a:t>
            </a:r>
            <a:endParaRPr lang="en-CA" sz="3200" baseline="30000" dirty="0" smtClean="0">
              <a:solidFill>
                <a:schemeClr val="tx2"/>
              </a:solidFill>
              <a:latin typeface="+mn-lt"/>
            </a:endParaRP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		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     ≤ k d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1 + 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</a:t>
            </a:r>
            <a:endParaRPr lang="en-CA" sz="3200" baseline="30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04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Estimating Leverage </a:t>
            </a:r>
            <a:r>
              <a:rPr lang="en-CA" sz="3600" dirty="0" smtClean="0">
                <a:solidFill>
                  <a:schemeClr val="tx2"/>
                </a:solidFill>
              </a:rPr>
              <a:t>scores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32263" y="3775094"/>
            <a:ext cx="6721137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Quality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of </a:t>
            </a:r>
            <a:r>
              <a:rPr lang="en-CA" sz="3200" b="1" dirty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’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does not depend on quality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of </a:t>
            </a:r>
            <a:r>
              <a:rPr lang="el-GR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'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k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 C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 gives </a:t>
            </a: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</a:rPr>
              <a:t>2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with O(kd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1+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 rows in O(m +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d</a:t>
            </a:r>
            <a:r>
              <a:rPr lang="el-GR" sz="3200" baseline="30000" dirty="0">
                <a:solidFill>
                  <a:schemeClr val="tx2"/>
                </a:solidFill>
                <a:latin typeface="+mn-lt"/>
              </a:rPr>
              <a:t>ω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) time</a:t>
            </a:r>
            <a:r>
              <a:rPr lang="en-CA" sz="3200" dirty="0" smtClean="0">
                <a:solidFill>
                  <a:schemeClr val="tx2"/>
                </a:solidFill>
              </a:rPr>
              <a:t> </a:t>
            </a:r>
            <a:endParaRPr lang="en-CA" sz="3200" dirty="0">
              <a:solidFill>
                <a:schemeClr val="tx2"/>
              </a:solidFill>
            </a:endParaRP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z="3200" noProof="0" dirty="0" smtClean="0">
              <a:solidFill>
                <a:schemeClr val="tx2"/>
              </a:solidFill>
              <a:latin typeface="+mn-lt"/>
            </a:endParaRPr>
          </a:p>
          <a:p>
            <a:pPr marL="114300" lvl="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22864" y="2057400"/>
            <a:ext cx="4587536" cy="110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>
                <a:solidFill>
                  <a:schemeClr val="tx2"/>
                </a:solidFill>
              </a:rPr>
              <a:t>(</a:t>
            </a:r>
            <a:r>
              <a:rPr lang="en-CA" sz="3200" dirty="0" err="1">
                <a:solidFill>
                  <a:schemeClr val="tx2"/>
                </a:solidFill>
              </a:rPr>
              <a:t>jl</a:t>
            </a:r>
            <a:r>
              <a:rPr lang="en-CA" sz="3200" dirty="0">
                <a:solidFill>
                  <a:schemeClr val="tx2"/>
                </a:solidFill>
              </a:rPr>
              <a:t> ∙ k) ∙ </a:t>
            </a:r>
            <a:r>
              <a:rPr lang="el-GR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30000" dirty="0">
                <a:solidFill>
                  <a:schemeClr val="tx2"/>
                </a:solidFill>
              </a:rPr>
              <a:t>’</a:t>
            </a:r>
            <a:r>
              <a:rPr lang="en-CA" sz="3200" dirty="0">
                <a:solidFill>
                  <a:schemeClr val="tx2"/>
                </a:solidFill>
              </a:rPr>
              <a:t> </a:t>
            </a:r>
            <a:r>
              <a:rPr lang="en-CA" sz="3200" baseline="30000" dirty="0">
                <a:solidFill>
                  <a:schemeClr val="tx2"/>
                </a:solidFill>
              </a:rPr>
              <a:t> </a:t>
            </a:r>
            <a:r>
              <a:rPr lang="en-CA" sz="3200" dirty="0">
                <a:solidFill>
                  <a:schemeClr val="tx2"/>
                </a:solidFill>
              </a:rPr>
              <a:t>≥ </a:t>
            </a:r>
            <a:r>
              <a:rPr lang="el-GR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endParaRPr lang="en-CA" sz="32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dirty="0" err="1" smtClean="0">
                <a:solidFill>
                  <a:schemeClr val="tx2"/>
                </a:solidFill>
              </a:rPr>
              <a:t>jl</a:t>
            </a:r>
            <a:r>
              <a:rPr lang="en-CA" sz="3200" dirty="0" smtClean="0">
                <a:solidFill>
                  <a:schemeClr val="tx2"/>
                </a:solidFill>
              </a:rPr>
              <a:t> </a:t>
            </a:r>
            <a:r>
              <a:rPr lang="en-CA" sz="3200" dirty="0">
                <a:solidFill>
                  <a:schemeClr val="tx2"/>
                </a:solidFill>
              </a:rPr>
              <a:t>∙ k ∙ </a:t>
            </a:r>
            <a:r>
              <a:rPr lang="el-GR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baseline="30000" dirty="0" smtClean="0">
                <a:solidFill>
                  <a:schemeClr val="tx2"/>
                </a:solidFill>
              </a:rPr>
              <a:t>’</a:t>
            </a: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</a:rPr>
              <a:t>1 </a:t>
            </a:r>
            <a:r>
              <a:rPr lang="en-CA" sz="3200" dirty="0">
                <a:solidFill>
                  <a:schemeClr val="tx2"/>
                </a:solidFill>
              </a:rPr>
              <a:t>≤ </a:t>
            </a:r>
            <a:r>
              <a:rPr lang="en-CA" sz="3200" dirty="0" err="1">
                <a:solidFill>
                  <a:schemeClr val="tx2"/>
                </a:solidFill>
              </a:rPr>
              <a:t>jl</a:t>
            </a:r>
            <a:r>
              <a:rPr lang="en-CA" sz="3200" dirty="0">
                <a:solidFill>
                  <a:schemeClr val="tx2"/>
                </a:solidFill>
              </a:rPr>
              <a:t> ∙ k ∙ </a:t>
            </a:r>
            <a:r>
              <a:rPr lang="en-CA" sz="3200" dirty="0" smtClean="0">
                <a:solidFill>
                  <a:schemeClr val="tx2"/>
                </a:solidFill>
              </a:rPr>
              <a:t>d</a:t>
            </a:r>
            <a:r>
              <a:rPr lang="en-CA" sz="3200" baseline="30000" dirty="0" smtClean="0">
                <a:solidFill>
                  <a:schemeClr val="tx2"/>
                </a:solidFill>
              </a:rPr>
              <a:t>1+</a:t>
            </a:r>
            <a:r>
              <a:rPr lang="el-GR" sz="3200" baseline="30000" dirty="0" smtClean="0">
                <a:solidFill>
                  <a:schemeClr val="tx2"/>
                </a:solidFill>
              </a:rPr>
              <a:t>α</a:t>
            </a:r>
            <a:endParaRPr lang="en-CA" sz="3200" baseline="300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150028" y="5943600"/>
            <a:ext cx="662237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22860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Some fixable</a:t>
            </a:r>
            <a:r>
              <a:rPr kumimoji="0" lang="en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issues when n &gt;&gt;&gt;d</a:t>
            </a: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511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Size reduction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47799" y="4677909"/>
            <a:ext cx="6412277" cy="21038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” 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O(1)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endParaRPr lang="en-CA" sz="3200" b="1" dirty="0">
              <a:solidFill>
                <a:schemeClr val="tx2"/>
              </a:solidFill>
              <a:latin typeface="+mn-lt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” 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  <a:latin typeface="+mn-lt"/>
              </a:rPr>
              <a:t>O(1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)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'</a:t>
            </a:r>
            <a:r>
              <a:rPr lang="en-CA" sz="3200" dirty="0">
                <a:solidFill>
                  <a:schemeClr val="tx2"/>
                </a:solidFill>
              </a:rPr>
              <a:t> ≈</a:t>
            </a:r>
            <a:r>
              <a:rPr lang="en-CA" sz="3200" baseline="-25000" dirty="0">
                <a:solidFill>
                  <a:schemeClr val="tx2"/>
                </a:solidFill>
              </a:rPr>
              <a:t>O(1)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endParaRPr lang="en-CA" sz="32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≈</a:t>
            </a:r>
            <a:r>
              <a:rPr lang="en-CA" sz="3200" baseline="-25000" dirty="0">
                <a:solidFill>
                  <a:schemeClr val="tx2"/>
                </a:solidFill>
                <a:latin typeface="+mn-lt"/>
              </a:rPr>
              <a:t>O(1)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, O(d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1+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α 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logd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) rows</a:t>
            </a: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961" y="2071655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43" y="1447799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1964072" y="2117739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919202" y="1447799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382720" y="2071655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1567" y="1399727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701567" y="2727339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43524" y="21222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324894" y="21222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267800" y="1347783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860077" y="2130151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94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Problem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2100" y="3962400"/>
            <a:ext cx="6553199" cy="12191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 dirty="0" smtClean="0"/>
              <a:t>Interpret new data point </a:t>
            </a:r>
            <a:r>
              <a:rPr lang="en-US" sz="3200" b="1" dirty="0" smtClean="0"/>
              <a:t>b </a:t>
            </a:r>
            <a:r>
              <a:rPr lang="en-US" sz="3200" dirty="0" smtClean="0"/>
              <a:t>as combination of known ones </a:t>
            </a:r>
            <a:r>
              <a:rPr lang="en-US" sz="3200" b="1" dirty="0" smtClean="0"/>
              <a:t>Ax</a:t>
            </a:r>
            <a:endParaRPr lang="en-US" sz="3200" b="1" baseline="-25000" dirty="0"/>
          </a:p>
        </p:txBody>
      </p:sp>
      <p:sp>
        <p:nvSpPr>
          <p:cNvPr id="4" name="Oval 3"/>
          <p:cNvSpPr/>
          <p:nvPr/>
        </p:nvSpPr>
        <p:spPr>
          <a:xfrm>
            <a:off x="3124200" y="2133600"/>
            <a:ext cx="1143000" cy="1143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219200" y="2133600"/>
            <a:ext cx="1143000" cy="11430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12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2438400" y="2514600"/>
            <a:ext cx="5334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lus 10"/>
          <p:cNvSpPr/>
          <p:nvPr/>
        </p:nvSpPr>
        <p:spPr>
          <a:xfrm>
            <a:off x="4572000" y="2438400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6324600" y="2438400"/>
            <a:ext cx="533400" cy="533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62800" y="223450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3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High Error Setting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404502" y="4700067"/>
            <a:ext cx="6629400" cy="21038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” 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k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endParaRPr lang="en-CA" sz="3200" b="1" dirty="0">
              <a:solidFill>
                <a:schemeClr val="tx2"/>
              </a:solidFill>
              <a:latin typeface="+mn-lt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b="1" noProof="0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noProof="0" dirty="0" smtClean="0">
                <a:solidFill>
                  <a:schemeClr val="tx2"/>
                </a:solidFill>
                <a:latin typeface="+mn-lt"/>
              </a:rPr>
              <a:t>”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k 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'</a:t>
            </a:r>
            <a:r>
              <a:rPr lang="en-CA" sz="3200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</a:rPr>
              <a:t>k </a:t>
            </a:r>
            <a:r>
              <a:rPr lang="el-GR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τ</a:t>
            </a:r>
            <a:endParaRPr lang="en-CA" sz="32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’</a:t>
            </a:r>
            <a:r>
              <a:rPr lang="en-CA" sz="3200" dirty="0">
                <a:solidFill>
                  <a:schemeClr val="tx2"/>
                </a:solidFill>
                <a:latin typeface="+mn-lt"/>
              </a:rPr>
              <a:t> ≈</a:t>
            </a:r>
            <a:r>
              <a:rPr lang="en-CA" sz="3200" baseline="-25000" dirty="0">
                <a:solidFill>
                  <a:schemeClr val="tx2"/>
                </a:solidFill>
                <a:latin typeface="+mn-lt"/>
              </a:rPr>
              <a:t>O(1) </a:t>
            </a:r>
            <a:r>
              <a:rPr lang="en-CA" sz="3200" b="1" dirty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 , 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O(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kd</a:t>
            </a:r>
            <a:r>
              <a:rPr lang="el-GR" sz="3200" baseline="30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1+</a:t>
            </a:r>
            <a:r>
              <a:rPr lang="el-GR" sz="3200" baseline="30000" dirty="0">
                <a:solidFill>
                  <a:schemeClr val="tx2"/>
                </a:solidFill>
                <a:latin typeface="+mn-lt"/>
              </a:rPr>
              <a:t>α </a:t>
            </a:r>
            <a:r>
              <a:rPr lang="en-US" sz="3200" dirty="0" err="1">
                <a:solidFill>
                  <a:schemeClr val="tx2"/>
                </a:solidFill>
                <a:latin typeface="+mn-lt"/>
              </a:rPr>
              <a:t>logd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) 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rows</a:t>
            </a: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961" y="2071655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43" y="1447799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1964072" y="2117739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919202" y="1447799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382720" y="2071655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”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01567" y="1399727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5701567" y="2727339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43524" y="21222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Arrow 19"/>
          <p:cNvSpPr/>
          <p:nvPr/>
        </p:nvSpPr>
        <p:spPr>
          <a:xfrm>
            <a:off x="6324894" y="21222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7267800" y="1347783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7860077" y="2130151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03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2"/>
                </a:solidFill>
              </a:rPr>
              <a:t>Accuracy Boosting</a:t>
            </a:r>
            <a:endParaRPr lang="en-CA" sz="3600" dirty="0">
              <a:solidFill>
                <a:schemeClr val="tx2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435163" y="4720529"/>
            <a:ext cx="6034273" cy="21038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Can reduce any error, k, in 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O(m + 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kd</a:t>
            </a:r>
            <a:r>
              <a:rPr lang="el-GR" sz="3200" baseline="30000" dirty="0" smtClean="0">
                <a:solidFill>
                  <a:schemeClr val="tx2"/>
                </a:solidFill>
              </a:rPr>
              <a:t>ω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+</a:t>
            </a:r>
            <a:r>
              <a:rPr lang="el-GR" sz="3200" baseline="30000" dirty="0">
                <a:solidFill>
                  <a:schemeClr val="tx2"/>
                </a:solidFill>
                <a:latin typeface="+mn-lt"/>
              </a:rPr>
              <a:t>α 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) time</a:t>
            </a:r>
          </a:p>
          <a:p>
            <a:pPr marL="114300" indent="-4572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All intermediate steps can have large (constant) error</a:t>
            </a:r>
            <a:endParaRPr lang="en-CA" sz="3200" dirty="0">
              <a:solidFill>
                <a:schemeClr val="tx2"/>
              </a:solidFill>
              <a:latin typeface="+mn-lt"/>
            </a:endParaRPr>
          </a:p>
          <a:p>
            <a:pPr lvl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400050" lvl="1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CA" sz="320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587139" y="2088020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168756" y="2791776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7686" y="1464164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4015818" y="2088020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81400" y="1464164"/>
            <a:ext cx="1800000" cy="288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5644764" y="2138570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7233017" y="212431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39025" y="1514714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98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14996" y="2514600"/>
            <a:ext cx="5882936" cy="2468401"/>
          </a:xfrm>
        </p:spPr>
        <p:txBody>
          <a:bodyPr>
            <a:noAutofit/>
          </a:bodyPr>
          <a:lstStyle/>
          <a:p>
            <a:r>
              <a:rPr lang="en-US" sz="3200" dirty="0" smtClean="0"/>
              <a:t>Matrix Sketches</a:t>
            </a:r>
          </a:p>
          <a:p>
            <a:r>
              <a:rPr lang="en-US" sz="3200" dirty="0" smtClean="0"/>
              <a:t>How? Existence</a:t>
            </a:r>
            <a:endParaRPr lang="en-US" sz="3200" b="1" dirty="0" smtClean="0"/>
          </a:p>
          <a:p>
            <a:r>
              <a:rPr lang="en-US" sz="3200" dirty="0" smtClean="0"/>
              <a:t>Samples </a:t>
            </a:r>
            <a:r>
              <a:rPr lang="en-US" sz="3200" dirty="0" smtClean="0">
                <a:sym typeface="Wingdings" panose="05000000000000000000" pitchFamily="2" charset="2"/>
              </a:rPr>
              <a:t> better samples</a:t>
            </a:r>
            <a:endParaRPr lang="en-US" sz="3200" b="1" dirty="0" smtClean="0"/>
          </a:p>
          <a:p>
            <a:r>
              <a:rPr lang="en-US" sz="3200" b="1" dirty="0" smtClean="0"/>
              <a:t>Iterative algorithms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6004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One Step Sketching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6714" y="4493506"/>
            <a:ext cx="6705600" cy="1738283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Obtain sketch of size poly(d)</a:t>
            </a:r>
          </a:p>
          <a:p>
            <a:pPr lvl="1"/>
            <a:r>
              <a:rPr lang="en-US" sz="3200" dirty="0" smtClean="0"/>
              <a:t>Error correct to O(</a:t>
            </a:r>
            <a:r>
              <a:rPr lang="en-US" sz="3200" dirty="0" err="1" smtClean="0"/>
              <a:t>dlogd</a:t>
            </a:r>
            <a:r>
              <a:rPr lang="en-US" sz="3200" dirty="0" smtClean="0"/>
              <a:t>) rows in poly(d) time</a:t>
            </a:r>
            <a:endParaRPr lang="en-US" sz="3000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2743200" y="2493292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336870" y="2908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580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886800" y="1580400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459497" y="2213317"/>
            <a:ext cx="63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A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’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8567" y="2188012"/>
            <a:ext cx="76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A”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9514" y="1580400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872063" y="2200905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336869" y="3908730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2633" y="2974035"/>
            <a:ext cx="173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oly(d)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7856" y="2734376"/>
            <a:ext cx="137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+mn-lt"/>
              </a:rPr>
              <a:t>dlogd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1298840"/>
            <a:ext cx="2088267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A miracle happens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3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What We will Show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7796" y="2514600"/>
            <a:ext cx="6797336" cy="2743200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A number of iterative steps can give a similar result</a:t>
            </a:r>
          </a:p>
          <a:p>
            <a:pPr lvl="1"/>
            <a:r>
              <a:rPr lang="en-US" sz="3200" dirty="0" smtClean="0"/>
              <a:t>More work, less miraculous, more robust</a:t>
            </a:r>
          </a:p>
          <a:p>
            <a:pPr lvl="1"/>
            <a:r>
              <a:rPr lang="en-US" sz="3200" dirty="0" smtClean="0"/>
              <a:t>Key idea: find leverage scores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96006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Algorithmic Picture</a:t>
            </a:r>
            <a:endParaRPr lang="en-CA" sz="3600" dirty="0"/>
          </a:p>
        </p:txBody>
      </p:sp>
      <p:sp>
        <p:nvSpPr>
          <p:cNvPr id="7" name="Rectangle 6"/>
          <p:cNvSpPr/>
          <p:nvPr/>
        </p:nvSpPr>
        <p:spPr>
          <a:xfrm>
            <a:off x="3680299" y="1581996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143817" y="2205852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248" y="1447799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391248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22016" y="271637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822946" y="277239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06086" y="2009625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61443" y="2797237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2522016" y="3644953"/>
            <a:ext cx="4116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814953" y="4937841"/>
            <a:ext cx="7483021" cy="160244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3200" dirty="0" smtClean="0"/>
              <a:t>sketch, covariance matrix, leverage scores with error k gives all three with high accuracy in </a:t>
            </a:r>
            <a:r>
              <a:rPr lang="en-US" sz="3200" dirty="0"/>
              <a:t>O(m + </a:t>
            </a:r>
            <a:r>
              <a:rPr lang="en-US" sz="3200" dirty="0" err="1"/>
              <a:t>kd</a:t>
            </a:r>
            <a:r>
              <a:rPr lang="el-GR" sz="3200" baseline="30000" dirty="0"/>
              <a:t>ω</a:t>
            </a:r>
            <a:r>
              <a:rPr lang="en-CA" sz="3200" baseline="30000" dirty="0"/>
              <a:t>+</a:t>
            </a:r>
            <a:r>
              <a:rPr lang="el-GR" sz="3200" baseline="30000" dirty="0"/>
              <a:t>α </a:t>
            </a:r>
            <a:r>
              <a:rPr lang="en-US" sz="3200" dirty="0" smtClean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9177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Observations</a:t>
            </a:r>
            <a:endParaRPr lang="en-CA" sz="3600" dirty="0"/>
          </a:p>
        </p:txBody>
      </p:sp>
      <p:sp>
        <p:nvSpPr>
          <p:cNvPr id="7" name="Rectangle 6"/>
          <p:cNvSpPr/>
          <p:nvPr/>
        </p:nvSpPr>
        <p:spPr>
          <a:xfrm>
            <a:off x="3680299" y="1581996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143817" y="2205852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248" y="1447799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391248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22016" y="271637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822946" y="277239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06086" y="2009625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61443" y="2797237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2522016" y="3644953"/>
            <a:ext cx="4116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1372512" y="4864216"/>
            <a:ext cx="6424047" cy="1691559"/>
          </a:xfrm>
        </p:spPr>
        <p:txBody>
          <a:bodyPr>
            <a:noAutofit/>
          </a:bodyPr>
          <a:lstStyle/>
          <a:p>
            <a:pPr marL="457200" lvl="1" indent="-457200"/>
            <a:r>
              <a:rPr lang="en-US" sz="3200" dirty="0" smtClean="0"/>
              <a:t>Error does not accumulate</a:t>
            </a:r>
          </a:p>
          <a:p>
            <a:pPr marL="457200" lvl="1" indent="-457200"/>
            <a:r>
              <a:rPr lang="en-US" sz="3200" dirty="0" smtClean="0"/>
              <a:t>Can loop around many times</a:t>
            </a:r>
          </a:p>
          <a:p>
            <a:pPr marL="457200" lvl="1" indent="-457200"/>
            <a:r>
              <a:rPr lang="en-US" sz="3200" dirty="0" smtClean="0"/>
              <a:t>Unused parameter: size of </a:t>
            </a:r>
            <a:r>
              <a:rPr lang="en-US" sz="3200" b="1" dirty="0" smtClean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12875" y="2131086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0305" y="2130766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2515" y="4103024"/>
            <a:ext cx="41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tx2"/>
                </a:solidFill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</a:rPr>
              <a:t>O(1)</a:t>
            </a:r>
            <a:r>
              <a:rPr lang="en-CA" sz="3200" dirty="0" smtClean="0">
                <a:solidFill>
                  <a:schemeClr val="tx2"/>
                </a:solidFill>
              </a:rPr>
              <a:t>, </a:t>
            </a:r>
            <a:r>
              <a:rPr lang="en-CA" sz="3200" dirty="0">
                <a:solidFill>
                  <a:schemeClr val="tx2"/>
                </a:solidFill>
              </a:rPr>
              <a:t>O(K)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size increase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Our Approach</a:t>
            </a:r>
            <a:endParaRPr lang="en-CA" sz="3600" dirty="0"/>
          </a:p>
        </p:txBody>
      </p:sp>
      <p:sp>
        <p:nvSpPr>
          <p:cNvPr id="10" name="Rectangle 9"/>
          <p:cNvSpPr/>
          <p:nvPr/>
        </p:nvSpPr>
        <p:spPr>
          <a:xfrm>
            <a:off x="990600" y="13716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310824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1371600"/>
            <a:ext cx="1800000" cy="72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90600" y="2099861"/>
            <a:ext cx="180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0600" y="2860538"/>
            <a:ext cx="1800000" cy="720000"/>
          </a:xfrm>
          <a:prstGeom prst="rect">
            <a:avLst/>
          </a:prstGeom>
          <a:solidFill>
            <a:srgbClr val="0080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0600" y="3608662"/>
            <a:ext cx="180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CFFC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79736" y="1371600"/>
            <a:ext cx="180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900" y="2247035"/>
            <a:ext cx="647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</a:rPr>
              <a:t>s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736" y="1368300"/>
            <a:ext cx="1800000" cy="54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79736" y="1908300"/>
            <a:ext cx="1800000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79736" y="2473200"/>
            <a:ext cx="1800000" cy="540000"/>
          </a:xfrm>
          <a:prstGeom prst="rect">
            <a:avLst/>
          </a:prstGeom>
          <a:solidFill>
            <a:srgbClr val="0080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79736" y="2965199"/>
            <a:ext cx="1800000" cy="540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790600" y="3505199"/>
            <a:ext cx="1289136" cy="1147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90600" y="2978167"/>
            <a:ext cx="1289136" cy="621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0600" y="2441468"/>
            <a:ext cx="1289136" cy="350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790600" y="1939798"/>
            <a:ext cx="1289136" cy="151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790600" y="1368300"/>
            <a:ext cx="1289136" cy="3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4"/>
          <p:cNvSpPr txBox="1">
            <a:spLocks/>
          </p:cNvSpPr>
          <p:nvPr/>
        </p:nvSpPr>
        <p:spPr>
          <a:xfrm>
            <a:off x="3174636" y="4648403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dirty="0" smtClean="0"/>
              <a:t>Create shorter matrix</a:t>
            </a:r>
            <a:r>
              <a:rPr lang="en-US" sz="3200" b="1" dirty="0"/>
              <a:t> </a:t>
            </a:r>
            <a:r>
              <a:rPr lang="en-US" sz="3200" b="1" dirty="0" smtClean="0"/>
              <a:t>A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 </a:t>
            </a:r>
            <a:r>
              <a:rPr lang="en-US" sz="3200" dirty="0" err="1" smtClean="0"/>
              <a:t>s.t.</a:t>
            </a:r>
            <a:r>
              <a:rPr lang="en-US" sz="3200" dirty="0" smtClean="0"/>
              <a:t> total leverage score of each block is close</a:t>
            </a:r>
            <a:endParaRPr lang="en-US" sz="3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11842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Leverage Score of a block</a:t>
            </a:r>
            <a:endParaRPr lang="en-CA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13716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040" y="2156629"/>
            <a:ext cx="42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1371600"/>
            <a:ext cx="1800000" cy="72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79144" y="1371600"/>
            <a:ext cx="180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3394" y="2159212"/>
            <a:ext cx="57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</a:rPr>
              <a:t>s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79144" y="1368300"/>
            <a:ext cx="1800000" cy="54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2638200" y="3949912"/>
            <a:ext cx="6353400" cy="2298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</a:t>
            </a:r>
            <a:r>
              <a:rPr lang="en-US" sz="3200" baseline="-25000" dirty="0" smtClean="0"/>
              <a:t>2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of leverage scores : </a:t>
            </a:r>
            <a:r>
              <a:rPr lang="en-US" sz="3200" dirty="0" err="1" smtClean="0"/>
              <a:t>Frobenius</a:t>
            </a:r>
            <a:r>
              <a:rPr lang="en-US" sz="3200" dirty="0" smtClean="0"/>
              <a:t> norm of 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1:k</a:t>
            </a:r>
            <a:r>
              <a:rPr lang="en-CA" sz="3200" b="1" dirty="0" smtClean="0"/>
              <a:t>C</a:t>
            </a:r>
            <a:r>
              <a:rPr lang="en-CA" sz="3200" baseline="30000" dirty="0" smtClean="0"/>
              <a:t>-1/2 </a:t>
            </a:r>
          </a:p>
          <a:p>
            <a:r>
              <a:rPr lang="en-CA" sz="3200" dirty="0" smtClean="0"/>
              <a:t>≈ under random projection</a:t>
            </a:r>
          </a:p>
          <a:p>
            <a:r>
              <a:rPr lang="en-CA" sz="3200" b="1" dirty="0" smtClean="0"/>
              <a:t>G</a:t>
            </a:r>
            <a:r>
              <a:rPr lang="en-CA" sz="3200" dirty="0" smtClean="0"/>
              <a:t>: O(1)-by-k, </a:t>
            </a:r>
            <a:r>
              <a:rPr lang="en-CA" sz="3200" b="1" dirty="0" smtClean="0"/>
              <a:t>GA</a:t>
            </a:r>
            <a:r>
              <a:rPr lang="en-CA" sz="3200" baseline="-25000" dirty="0" smtClean="0"/>
              <a:t>1:k</a:t>
            </a:r>
            <a:r>
              <a:rPr lang="en-CA" sz="3200" dirty="0" smtClean="0"/>
              <a:t>: O(1) rows</a:t>
            </a: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2360453" y="2072080"/>
            <a:ext cx="4618691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dirty="0" smtClean="0">
                <a:solidFill>
                  <a:schemeClr val="tx2"/>
                </a:solidFill>
              </a:rPr>
              <a:t>║</a:t>
            </a:r>
            <a:r>
              <a:rPr lang="el-GR" sz="3200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rPr>
              <a:t>τ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1..k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=║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1:k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F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CA" sz="3200" baseline="30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      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  ≈║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GA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1:k</a:t>
            </a:r>
            <a:r>
              <a:rPr lang="en-CA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-1/2</a:t>
            </a:r>
            <a:r>
              <a:rPr lang="en-CA" sz="3200" dirty="0" smtClean="0">
                <a:solidFill>
                  <a:schemeClr val="tx2"/>
                </a:solidFill>
                <a:latin typeface="+mn-lt"/>
              </a:rPr>
              <a:t>║</a:t>
            </a:r>
            <a:r>
              <a:rPr lang="en-CA" sz="3200" baseline="-25000" dirty="0" smtClean="0">
                <a:solidFill>
                  <a:schemeClr val="tx2"/>
                </a:solidFill>
                <a:latin typeface="+mn-lt"/>
              </a:rPr>
              <a:t>F</a:t>
            </a:r>
            <a:r>
              <a:rPr lang="en-CA" sz="3200" baseline="30000" dirty="0" smtClean="0">
                <a:solidFill>
                  <a:schemeClr val="tx2"/>
                </a:solidFill>
                <a:latin typeface="+mn-lt"/>
              </a:rPr>
              <a:t>2 </a:t>
            </a:r>
            <a:endParaRPr kumimoji="0" lang="en-US" sz="3200" i="0" u="none" strike="noStrike" kern="1200" cap="none" spc="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5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Size Reduction</a:t>
            </a:r>
            <a:endParaRPr lang="en-CA" sz="3600" dirty="0"/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3638550" y="4302422"/>
            <a:ext cx="466725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dirty="0" err="1" smtClean="0"/>
              <a:t>Recursing</a:t>
            </a:r>
            <a:r>
              <a:rPr lang="en-US" sz="3200" dirty="0" smtClean="0"/>
              <a:t> on </a:t>
            </a:r>
            <a:r>
              <a:rPr lang="en-US" sz="3200" b="1" dirty="0" smtClean="0"/>
              <a:t>A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 gives leverages scores that:</a:t>
            </a:r>
          </a:p>
          <a:p>
            <a:r>
              <a:rPr lang="en-US" sz="3200" dirty="0" smtClean="0"/>
              <a:t>Sum to ≤d</a:t>
            </a:r>
          </a:p>
          <a:p>
            <a:r>
              <a:rPr lang="en-US" sz="3200" dirty="0" smtClean="0"/>
              <a:t>Can row sample </a:t>
            </a:r>
            <a:r>
              <a:rPr lang="en-US" sz="3200" b="1" dirty="0" smtClean="0"/>
              <a:t>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13716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2310824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371600"/>
            <a:ext cx="1800000" cy="72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0600" y="2099861"/>
            <a:ext cx="180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0600" y="2860538"/>
            <a:ext cx="1800000" cy="720000"/>
          </a:xfrm>
          <a:prstGeom prst="rect">
            <a:avLst/>
          </a:prstGeom>
          <a:solidFill>
            <a:srgbClr val="0080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90600" y="3608662"/>
            <a:ext cx="180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CFFC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79736" y="1371600"/>
            <a:ext cx="180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57900" y="2247035"/>
            <a:ext cx="57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</a:rPr>
              <a:t>s</a:t>
            </a:r>
            <a:endParaRPr lang="en-US" sz="3200" baseline="-2500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79736" y="1368300"/>
            <a:ext cx="1800000" cy="5400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79736" y="1908300"/>
            <a:ext cx="1800000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079736" y="2473200"/>
            <a:ext cx="1800000" cy="540000"/>
          </a:xfrm>
          <a:prstGeom prst="rect">
            <a:avLst/>
          </a:prstGeom>
          <a:solidFill>
            <a:srgbClr val="0080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079736" y="2965199"/>
            <a:ext cx="1800000" cy="540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790600" y="3505199"/>
            <a:ext cx="1289136" cy="1147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790600" y="2978167"/>
            <a:ext cx="1289136" cy="621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790600" y="2441468"/>
            <a:ext cx="1289136" cy="350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790600" y="1939798"/>
            <a:ext cx="1289136" cy="151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790600" y="1368300"/>
            <a:ext cx="1289136" cy="3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Regression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1562" y="1981201"/>
            <a:ext cx="5812237" cy="2819399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Express as combination of current examples</a:t>
            </a:r>
            <a:endParaRPr lang="en-US" sz="3200" dirty="0"/>
          </a:p>
          <a:p>
            <a:r>
              <a:rPr lang="en-US" sz="3200" dirty="0" smtClean="0"/>
              <a:t>Regression:</a:t>
            </a:r>
            <a:r>
              <a:rPr lang="en-US" sz="3200" dirty="0"/>
              <a:t> </a:t>
            </a:r>
            <a:r>
              <a:rPr lang="en-US" sz="3200" dirty="0" smtClean="0"/>
              <a:t>min</a:t>
            </a:r>
            <a:r>
              <a:rPr lang="en-US" sz="3200" b="1" baseline="-25000" dirty="0" smtClean="0"/>
              <a:t>x</a:t>
            </a:r>
            <a:r>
              <a:rPr lang="en-US" sz="3200" dirty="0" smtClean="0"/>
              <a:t> ║</a:t>
            </a:r>
            <a:r>
              <a:rPr lang="en-US" sz="3200" b="1" dirty="0" smtClean="0"/>
              <a:t>Ax–b</a:t>
            </a:r>
            <a:r>
              <a:rPr lang="en-US" sz="3200" dirty="0" smtClean="0"/>
              <a:t>║ </a:t>
            </a:r>
            <a:r>
              <a:rPr lang="en-US" sz="3200" baseline="-25000" dirty="0" smtClean="0"/>
              <a:t>p</a:t>
            </a:r>
            <a:endParaRPr lang="en-US" sz="3200" baseline="-25000" dirty="0"/>
          </a:p>
          <a:p>
            <a:pPr lvl="1"/>
            <a:r>
              <a:rPr lang="en-US" sz="2800" dirty="0" smtClean="0"/>
              <a:t>p=2: least squares</a:t>
            </a:r>
          </a:p>
          <a:p>
            <a:pPr lvl="1"/>
            <a:r>
              <a:rPr lang="en-US" sz="2800" dirty="0" smtClean="0"/>
              <a:t>p=1: compressive sensing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349305" y="5334002"/>
            <a:ext cx="6337495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="1" dirty="0" smtClean="0">
                <a:solidFill>
                  <a:schemeClr val="tx2"/>
                </a:solidFill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</a:rPr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: Euclidean norm of </a:t>
            </a:r>
            <a:r>
              <a:rPr lang="en-US" sz="3200" b="1" dirty="0" smtClean="0">
                <a:solidFill>
                  <a:schemeClr val="tx2"/>
                </a:solidFill>
              </a:rPr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║</a:t>
            </a:r>
            <a:r>
              <a:rPr lang="en-US" sz="3200" b="1" dirty="0">
                <a:solidFill>
                  <a:schemeClr val="tx2"/>
                </a:solidFill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lang="en-US" sz="3200" baseline="-25000" dirty="0" smtClean="0">
                <a:solidFill>
                  <a:schemeClr val="tx2"/>
                </a:solidFill>
              </a:rPr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: sum of absolute values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9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Algorithm</a:t>
            </a:r>
            <a:endParaRPr lang="en-CA" sz="3600" dirty="0"/>
          </a:p>
        </p:txBody>
      </p:sp>
      <p:sp>
        <p:nvSpPr>
          <p:cNvPr id="7" name="Rectangle 6"/>
          <p:cNvSpPr/>
          <p:nvPr/>
        </p:nvSpPr>
        <p:spPr>
          <a:xfrm>
            <a:off x="3680299" y="1581996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143817" y="2205852"/>
            <a:ext cx="87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248" y="1447799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391248" y="2775411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22016" y="271637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822946" y="2772396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06086" y="2009625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61443" y="2797237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2522016" y="3644953"/>
            <a:ext cx="4116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1372512" y="4864216"/>
            <a:ext cx="6424047" cy="1691559"/>
          </a:xfrm>
        </p:spPr>
        <p:txBody>
          <a:bodyPr>
            <a:noAutofit/>
          </a:bodyPr>
          <a:lstStyle/>
          <a:p>
            <a:pPr marL="457200" lvl="1" indent="-457200"/>
            <a:r>
              <a:rPr lang="en-US" sz="3200" dirty="0" smtClean="0"/>
              <a:t>Decrease size by </a:t>
            </a:r>
            <a:r>
              <a:rPr lang="en-CA" sz="3200" dirty="0" smtClean="0"/>
              <a:t>d</a:t>
            </a:r>
            <a:r>
              <a:rPr lang="el-GR" sz="3200" baseline="30000" dirty="0" smtClean="0"/>
              <a:t>α</a:t>
            </a:r>
            <a:r>
              <a:rPr lang="en-CA" sz="3200" dirty="0" smtClean="0"/>
              <a:t>, </a:t>
            </a:r>
            <a:r>
              <a:rPr lang="en-CA" sz="3200" dirty="0" err="1" smtClean="0"/>
              <a:t>recurse</a:t>
            </a:r>
            <a:endParaRPr lang="en-CA" sz="3200" dirty="0" smtClean="0"/>
          </a:p>
          <a:p>
            <a:pPr marL="457200" lvl="1" indent="-457200"/>
            <a:r>
              <a:rPr lang="en-CA" sz="3200" dirty="0" smtClean="0"/>
              <a:t>Bring back leverage scores</a:t>
            </a:r>
          </a:p>
          <a:p>
            <a:pPr marL="457200" lvl="1" indent="-457200"/>
            <a:r>
              <a:rPr lang="en-CA" sz="3200" dirty="0" smtClean="0"/>
              <a:t>Reduce error</a:t>
            </a:r>
            <a:endParaRPr lang="en-CA" sz="3200" dirty="0"/>
          </a:p>
          <a:p>
            <a:pPr marL="457200" lvl="1" indent="-457200"/>
            <a:endParaRPr lang="en-US" sz="3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612875" y="2131086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0305" y="2130766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2515" y="4103024"/>
            <a:ext cx="41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tx2"/>
                </a:solidFill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</a:rPr>
              <a:t>O(1)</a:t>
            </a:r>
            <a:r>
              <a:rPr lang="en-CA" sz="3200" dirty="0" smtClean="0">
                <a:solidFill>
                  <a:schemeClr val="tx2"/>
                </a:solidFill>
              </a:rPr>
              <a:t>, </a:t>
            </a:r>
            <a:r>
              <a:rPr lang="en-CA" sz="3200" dirty="0">
                <a:solidFill>
                  <a:schemeClr val="tx2"/>
                </a:solidFill>
              </a:rPr>
              <a:t>O(K)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size increase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5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Problem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70364" y="2286000"/>
            <a:ext cx="61722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Leverage scores in 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s</a:t>
            </a:r>
            <a:r>
              <a:rPr lang="en-CA" sz="3200" dirty="0" smtClean="0"/>
              <a:t> measured using </a:t>
            </a:r>
            <a:r>
              <a:rPr lang="en-CA" sz="3200" b="1" dirty="0" smtClean="0"/>
              <a:t>C</a:t>
            </a:r>
            <a:r>
              <a:rPr lang="en-CA" sz="3200" baseline="-25000" dirty="0" smtClean="0"/>
              <a:t>s</a:t>
            </a:r>
            <a:r>
              <a:rPr lang="en-CA" sz="3200" dirty="0" smtClean="0"/>
              <a:t> = </a:t>
            </a:r>
            <a:r>
              <a:rPr lang="en-CA" sz="3200" b="1" dirty="0" err="1" smtClean="0"/>
              <a:t>A</a:t>
            </a:r>
            <a:r>
              <a:rPr lang="en-CA" sz="3200" baseline="-25000" dirty="0" err="1" smtClean="0"/>
              <a:t>s</a:t>
            </a:r>
            <a:r>
              <a:rPr lang="en-CA" sz="3200" baseline="30000" dirty="0" err="1" smtClean="0"/>
              <a:t>T</a:t>
            </a:r>
            <a:r>
              <a:rPr lang="en-CA" sz="3200" b="1" dirty="0" err="1" smtClean="0"/>
              <a:t>A</a:t>
            </a:r>
            <a:r>
              <a:rPr lang="en-CA" sz="3200" baseline="-25000" dirty="0" err="1" smtClean="0"/>
              <a:t>s</a:t>
            </a:r>
            <a:endParaRPr lang="en-CA" sz="3200" baseline="-25000" dirty="0" smtClean="0"/>
          </a:p>
          <a:p>
            <a:r>
              <a:rPr lang="en-CA" sz="3200" dirty="0" smtClean="0"/>
              <a:t>Already have bound on total, suffices to show</a:t>
            </a:r>
          </a:p>
          <a:p>
            <a:pPr marL="114300" indent="0">
              <a:buNone/>
            </a:pPr>
            <a:r>
              <a:rPr lang="en-CA" sz="3200" dirty="0"/>
              <a:t>	</a:t>
            </a:r>
            <a:r>
              <a:rPr lang="en-CA" sz="3200" dirty="0" smtClean="0"/>
              <a:t>║</a:t>
            </a:r>
            <a:r>
              <a:rPr lang="en-CA" sz="3200" b="1" dirty="0" smtClean="0"/>
              <a:t>xC</a:t>
            </a:r>
            <a:r>
              <a:rPr lang="en-CA" sz="3200" baseline="30000" dirty="0" smtClean="0"/>
              <a:t>-1/2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 </a:t>
            </a:r>
            <a:r>
              <a:rPr lang="en-CA" sz="3200" dirty="0" smtClean="0"/>
              <a:t>≤ k║</a:t>
            </a:r>
            <a:r>
              <a:rPr lang="en-CA" sz="3200" b="1" dirty="0" smtClean="0"/>
              <a:t>xC</a:t>
            </a:r>
            <a:r>
              <a:rPr lang="en-CA" sz="3200" baseline="-25000" dirty="0" smtClean="0"/>
              <a:t>s</a:t>
            </a:r>
            <a:r>
              <a:rPr lang="en-CA" sz="3200" baseline="30000" dirty="0" smtClean="0"/>
              <a:t>-1/2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</a:p>
          <a:p>
            <a:pPr marL="114300" indent="0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5491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81000"/>
            <a:ext cx="8260672" cy="1039427"/>
          </a:xfrm>
        </p:spPr>
        <p:txBody>
          <a:bodyPr/>
          <a:lstStyle/>
          <a:p>
            <a:r>
              <a:rPr lang="en-CA" sz="3600" dirty="0" smtClean="0"/>
              <a:t>Proof Sketch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639687" y="3276600"/>
            <a:ext cx="5833554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Show ║</a:t>
            </a:r>
            <a:r>
              <a:rPr lang="en-CA" sz="3200" b="1" dirty="0" smtClean="0"/>
              <a:t>C</a:t>
            </a:r>
            <a:r>
              <a:rPr lang="en-CA" sz="3200" baseline="-25000" dirty="0" smtClean="0"/>
              <a:t>s</a:t>
            </a:r>
            <a:r>
              <a:rPr lang="en-CA" sz="3200" baseline="30000" dirty="0" smtClean="0"/>
              <a:t>1/2</a:t>
            </a:r>
            <a:r>
              <a:rPr lang="en-CA" sz="3200" b="1" dirty="0" smtClean="0"/>
              <a:t>x</a:t>
            </a:r>
            <a:r>
              <a:rPr lang="en-CA" sz="3200" dirty="0" smtClean="0"/>
              <a:t>|</a:t>
            </a:r>
            <a:r>
              <a:rPr lang="en-CA" sz="3200" baseline="-25000" dirty="0" smtClean="0"/>
              <a:t>2 </a:t>
            </a:r>
            <a:r>
              <a:rPr lang="en-CA" sz="3200" dirty="0"/>
              <a:t>≤ </a:t>
            </a:r>
            <a:r>
              <a:rPr lang="en-CA" sz="3200" dirty="0" smtClean="0"/>
              <a:t>k║</a:t>
            </a:r>
            <a:r>
              <a:rPr lang="en-CA" sz="3200" b="1" dirty="0" smtClean="0"/>
              <a:t>C</a:t>
            </a:r>
            <a:r>
              <a:rPr lang="en-CA" sz="3200" baseline="30000" dirty="0" smtClean="0"/>
              <a:t>1/2</a:t>
            </a:r>
            <a:r>
              <a:rPr lang="en-CA" sz="3200" b="1" dirty="0" smtClean="0"/>
              <a:t>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endParaRPr lang="en-CA" sz="3200" baseline="-25000" dirty="0"/>
          </a:p>
          <a:p>
            <a:r>
              <a:rPr lang="en-CA" sz="3200" dirty="0" smtClean="0"/>
              <a:t>Invert both sides</a:t>
            </a:r>
          </a:p>
          <a:p>
            <a:r>
              <a:rPr lang="en-CA" sz="3200" dirty="0" smtClean="0"/>
              <a:t>Some issues when 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s</a:t>
            </a:r>
            <a:r>
              <a:rPr lang="en-CA" sz="3200" dirty="0" smtClean="0"/>
              <a:t> has smaller rank than </a:t>
            </a:r>
            <a:r>
              <a:rPr lang="en-CA" sz="3200" b="1" dirty="0" smtClean="0"/>
              <a:t>A</a:t>
            </a:r>
            <a:endParaRPr lang="en-CA" sz="3200" dirty="0" smtClean="0"/>
          </a:p>
          <a:p>
            <a:pPr marL="114300" indent="0">
              <a:buNone/>
            </a:pPr>
            <a:endParaRPr lang="en-CA" sz="3200" dirty="0" smtClean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470364" y="1992718"/>
            <a:ext cx="61722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CA" sz="3200" dirty="0" smtClean="0"/>
              <a:t>Need: ║</a:t>
            </a:r>
            <a:r>
              <a:rPr lang="en-CA" sz="3200" b="1" dirty="0" smtClean="0"/>
              <a:t>xC</a:t>
            </a:r>
            <a:r>
              <a:rPr lang="en-CA" sz="3200" baseline="30000" dirty="0" smtClean="0"/>
              <a:t>-1/2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 </a:t>
            </a:r>
            <a:r>
              <a:rPr lang="en-CA" sz="3200" dirty="0" smtClean="0"/>
              <a:t>≤ k║</a:t>
            </a:r>
            <a:r>
              <a:rPr lang="en-CA" sz="3200" b="1" dirty="0" smtClean="0"/>
              <a:t>xC</a:t>
            </a:r>
            <a:r>
              <a:rPr lang="en-CA" sz="3200" baseline="-25000" dirty="0" smtClean="0"/>
              <a:t>s</a:t>
            </a:r>
            <a:r>
              <a:rPr lang="en-CA" sz="3200" baseline="30000" dirty="0" smtClean="0"/>
              <a:t>-1/2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</a:p>
          <a:p>
            <a:pPr marL="114300" indent="0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8717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>
                <a:solidFill>
                  <a:schemeClr val="tx2"/>
                </a:solidFill>
              </a:rPr>
              <a:t>║</a:t>
            </a:r>
            <a:r>
              <a:rPr lang="en-CA" sz="3600" b="1" dirty="0" smtClean="0">
                <a:solidFill>
                  <a:schemeClr val="tx2"/>
                </a:solidFill>
              </a:rPr>
              <a:t>C</a:t>
            </a:r>
            <a:r>
              <a:rPr lang="en-CA" sz="3600" baseline="-25000" dirty="0" smtClean="0">
                <a:solidFill>
                  <a:schemeClr val="tx2"/>
                </a:solidFill>
              </a:rPr>
              <a:t>s</a:t>
            </a:r>
            <a:r>
              <a:rPr lang="en-CA" sz="3600" baseline="30000" dirty="0" smtClean="0">
                <a:solidFill>
                  <a:schemeClr val="tx2"/>
                </a:solidFill>
              </a:rPr>
              <a:t>1/2</a:t>
            </a:r>
            <a:r>
              <a:rPr lang="en-CA" sz="3600" b="1" dirty="0" smtClean="0">
                <a:solidFill>
                  <a:schemeClr val="tx2"/>
                </a:solidFill>
              </a:rPr>
              <a:t>x</a:t>
            </a:r>
            <a:r>
              <a:rPr lang="en-CA" sz="3600" dirty="0" smtClean="0">
                <a:solidFill>
                  <a:schemeClr val="tx2"/>
                </a:solidFill>
              </a:rPr>
              <a:t>║</a:t>
            </a:r>
            <a:r>
              <a:rPr lang="en-CA" sz="3600" baseline="-25000" dirty="0" smtClean="0">
                <a:solidFill>
                  <a:schemeClr val="tx2"/>
                </a:solidFill>
              </a:rPr>
              <a:t>2 </a:t>
            </a:r>
            <a:r>
              <a:rPr lang="en-CA" sz="3600" dirty="0">
                <a:solidFill>
                  <a:schemeClr val="tx2"/>
                </a:solidFill>
              </a:rPr>
              <a:t>≤ </a:t>
            </a:r>
            <a:r>
              <a:rPr lang="en-CA" sz="3600" dirty="0" smtClean="0">
                <a:solidFill>
                  <a:schemeClr val="tx2"/>
                </a:solidFill>
              </a:rPr>
              <a:t>k║</a:t>
            </a:r>
            <a:r>
              <a:rPr lang="en-CA" sz="3600" b="1" dirty="0" smtClean="0">
                <a:solidFill>
                  <a:schemeClr val="tx2"/>
                </a:solidFill>
              </a:rPr>
              <a:t>C</a:t>
            </a:r>
            <a:r>
              <a:rPr lang="en-CA" sz="3600" baseline="30000" dirty="0" smtClean="0">
                <a:solidFill>
                  <a:schemeClr val="tx2"/>
                </a:solidFill>
              </a:rPr>
              <a:t>1/2</a:t>
            </a:r>
            <a:r>
              <a:rPr lang="en-CA" sz="3600" b="1" dirty="0" smtClean="0">
                <a:solidFill>
                  <a:schemeClr val="tx2"/>
                </a:solidFill>
              </a:rPr>
              <a:t>x</a:t>
            </a:r>
            <a:r>
              <a:rPr lang="en-CA" sz="3600" dirty="0" smtClean="0">
                <a:solidFill>
                  <a:schemeClr val="tx2"/>
                </a:solidFill>
              </a:rPr>
              <a:t>║</a:t>
            </a:r>
            <a:r>
              <a:rPr lang="en-CA" sz="3600" baseline="-25000" dirty="0" smtClean="0">
                <a:solidFill>
                  <a:schemeClr val="tx2"/>
                </a:solidFill>
              </a:rPr>
              <a:t>2</a:t>
            </a:r>
            <a:endParaRPr lang="en-CA" sz="3600" baseline="-250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47800" y="2590800"/>
            <a:ext cx="6759236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CA" sz="3200" dirty="0" smtClean="0"/>
              <a:t>║</a:t>
            </a:r>
            <a:r>
              <a:rPr lang="en-CA" sz="3200" b="1" dirty="0" smtClean="0"/>
              <a:t>C</a:t>
            </a:r>
            <a:r>
              <a:rPr lang="en-CA" sz="3200" baseline="-25000" dirty="0" smtClean="0"/>
              <a:t>s</a:t>
            </a:r>
            <a:r>
              <a:rPr lang="en-CA" sz="3200" baseline="30000" dirty="0" smtClean="0"/>
              <a:t>1/2</a:t>
            </a:r>
            <a:r>
              <a:rPr lang="en-CA" sz="3200" b="1" dirty="0" smtClean="0"/>
              <a:t>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dirty="0" smtClean="0"/>
              <a:t>=║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s</a:t>
            </a:r>
            <a:r>
              <a:rPr lang="en-CA" sz="3200" b="1" dirty="0" smtClean="0"/>
              <a:t>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dirty="0" smtClean="0"/>
              <a:t>  </a:t>
            </a:r>
          </a:p>
          <a:p>
            <a:pPr marL="114300" indent="0">
              <a:buNone/>
            </a:pPr>
            <a:r>
              <a:rPr lang="en-CA" sz="3200" dirty="0" smtClean="0"/>
              <a:t>= </a:t>
            </a:r>
            <a:r>
              <a:rPr lang="el-GR" sz="3200" dirty="0" smtClean="0"/>
              <a:t>Σ</a:t>
            </a:r>
            <a:r>
              <a:rPr lang="en-CA" sz="3200" baseline="-25000" dirty="0" smtClean="0"/>
              <a:t>b</a:t>
            </a:r>
            <a:r>
              <a:rPr lang="el-GR" sz="3200" dirty="0" smtClean="0"/>
              <a:t>Σ</a:t>
            </a:r>
            <a:r>
              <a:rPr lang="en-CA" sz="3200" baseline="-25000" dirty="0" err="1" smtClean="0"/>
              <a:t>i</a:t>
            </a:r>
            <a:r>
              <a:rPr lang="en-CA" sz="3200" dirty="0" smtClean="0"/>
              <a:t>(</a:t>
            </a:r>
            <a:r>
              <a:rPr lang="en-CA" sz="3200" b="1" dirty="0" err="1" smtClean="0"/>
              <a:t>G</a:t>
            </a:r>
            <a:r>
              <a:rPr lang="en-CA" sz="3200" baseline="-25000" dirty="0" err="1" smtClean="0"/>
              <a:t>i,b</a:t>
            </a:r>
            <a:r>
              <a:rPr lang="en-CA" sz="3200" b="1" dirty="0" err="1" smtClean="0"/>
              <a:t>A</a:t>
            </a:r>
            <a:r>
              <a:rPr lang="en-CA" sz="3200" baseline="-25000" dirty="0" err="1" smtClean="0"/>
              <a:t>b</a:t>
            </a:r>
            <a:r>
              <a:rPr lang="en-CA" sz="3200" baseline="30000" dirty="0" err="1" smtClean="0"/>
              <a:t>T</a:t>
            </a:r>
            <a:r>
              <a:rPr lang="en-CA" sz="3200" b="1" dirty="0" err="1"/>
              <a:t>x</a:t>
            </a:r>
            <a:r>
              <a:rPr lang="en-CA" sz="3200" dirty="0" smtClean="0"/>
              <a:t>)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</a:p>
          <a:p>
            <a:pPr marL="114300" indent="0">
              <a:buNone/>
            </a:pPr>
            <a:r>
              <a:rPr lang="en-CA" sz="3200" dirty="0" smtClean="0"/>
              <a:t>≤</a:t>
            </a:r>
            <a:r>
              <a:rPr lang="el-GR" sz="3200" dirty="0" smtClean="0"/>
              <a:t> </a:t>
            </a:r>
            <a:r>
              <a:rPr lang="el-GR" sz="3200" dirty="0"/>
              <a:t>Σ</a:t>
            </a:r>
            <a:r>
              <a:rPr lang="en-CA" sz="3200" baseline="-25000" dirty="0"/>
              <a:t>b</a:t>
            </a:r>
            <a:r>
              <a:rPr lang="el-GR" sz="3200" dirty="0" smtClean="0"/>
              <a:t>Σ</a:t>
            </a:r>
            <a:r>
              <a:rPr lang="en-CA" sz="3200" baseline="-25000" dirty="0" smtClean="0"/>
              <a:t>i</a:t>
            </a:r>
            <a:r>
              <a:rPr lang="en-CA" sz="3200" dirty="0" smtClean="0"/>
              <a:t>║</a:t>
            </a:r>
            <a:r>
              <a:rPr lang="en-CA" sz="3200" b="1" dirty="0" smtClean="0"/>
              <a:t>G</a:t>
            </a:r>
            <a:r>
              <a:rPr lang="en-CA" sz="3200" baseline="-25000" dirty="0" smtClean="0"/>
              <a:t>i,b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  <a:r>
              <a:rPr lang="en-CA" sz="3200" dirty="0" smtClean="0"/>
              <a:t>║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b</a:t>
            </a:r>
            <a:r>
              <a:rPr lang="en-CA" sz="3200" baseline="30000" dirty="0" smtClean="0"/>
              <a:t>T</a:t>
            </a:r>
            <a:r>
              <a:rPr lang="en-CA" sz="3200" b="1" dirty="0" smtClean="0"/>
              <a:t>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</a:p>
          <a:p>
            <a:pPr marL="114300" indent="0">
              <a:buNone/>
            </a:pPr>
            <a:r>
              <a:rPr lang="en-CA" sz="3200" dirty="0"/>
              <a:t>≤ </a:t>
            </a:r>
            <a:r>
              <a:rPr lang="en-CA" sz="3200" dirty="0" smtClean="0"/>
              <a:t>max</a:t>
            </a:r>
            <a:r>
              <a:rPr lang="en-CA" sz="3200" baseline="-25000" dirty="0" smtClean="0"/>
              <a:t>b,i</a:t>
            </a:r>
            <a:r>
              <a:rPr lang="en-CA" sz="3200" dirty="0" smtClean="0"/>
              <a:t>║</a:t>
            </a:r>
            <a:r>
              <a:rPr lang="en-CA" sz="3200" b="1" dirty="0" smtClean="0"/>
              <a:t>G</a:t>
            </a:r>
            <a:r>
              <a:rPr lang="en-CA" sz="3200" baseline="-25000" dirty="0" smtClean="0"/>
              <a:t>i,b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  <a:r>
              <a:rPr lang="en-CA" sz="3200" dirty="0" smtClean="0"/>
              <a:t> ║</a:t>
            </a:r>
            <a:r>
              <a:rPr lang="en-CA" sz="3200" b="1" dirty="0" smtClean="0"/>
              <a:t>Ax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</a:p>
          <a:p>
            <a:pPr marL="114300" indent="0">
              <a:buNone/>
            </a:pPr>
            <a:r>
              <a:rPr lang="en-CA" sz="3200" dirty="0"/>
              <a:t>≤ </a:t>
            </a:r>
            <a:r>
              <a:rPr lang="en-CA" sz="3200" dirty="0" smtClean="0"/>
              <a:t>O(</a:t>
            </a:r>
            <a:r>
              <a:rPr lang="en-CA" sz="3200" dirty="0" err="1" smtClean="0"/>
              <a:t>klogn</a:t>
            </a:r>
            <a:r>
              <a:rPr lang="en-CA" sz="3200" dirty="0" smtClean="0"/>
              <a:t>)║</a:t>
            </a:r>
            <a:r>
              <a:rPr lang="en-CA" sz="3200" b="1" dirty="0" smtClean="0"/>
              <a:t>Ax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2</a:t>
            </a:r>
            <a:r>
              <a:rPr lang="en-CA" sz="3200" baseline="30000" dirty="0" smtClean="0"/>
              <a:t>2</a:t>
            </a:r>
            <a:endParaRPr lang="en-CA" sz="3200" baseline="-25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737564" y="1895605"/>
            <a:ext cx="3406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CA" sz="3200" dirty="0" smtClean="0"/>
              <a:t>b: blocks of </a:t>
            </a:r>
            <a:r>
              <a:rPr lang="en-CA" sz="3200" b="1" dirty="0" smtClean="0"/>
              <a:t>A</a:t>
            </a:r>
            <a:r>
              <a:rPr lang="en-CA" sz="3200" baseline="-250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0438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P=1, or arbitrary p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317964" y="2971800"/>
            <a:ext cx="64770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Same approach can still work</a:t>
            </a:r>
          </a:p>
          <a:p>
            <a:r>
              <a:rPr lang="en-CA" sz="3200" dirty="0" smtClean="0"/>
              <a:t>P-norm leverage scores</a:t>
            </a:r>
          </a:p>
          <a:p>
            <a:r>
              <a:rPr lang="en-CA" sz="3200" dirty="0" smtClean="0"/>
              <a:t>Need: well-conditioned basis, </a:t>
            </a:r>
            <a:r>
              <a:rPr lang="en-CA" sz="3200" b="1" dirty="0" smtClean="0"/>
              <a:t>U</a:t>
            </a:r>
            <a:r>
              <a:rPr lang="en-CA" sz="3200" dirty="0"/>
              <a:t> </a:t>
            </a:r>
            <a:r>
              <a:rPr lang="en-CA" sz="3200" dirty="0" smtClean="0"/>
              <a:t>for column space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972368" y="1936548"/>
            <a:ext cx="5168192" cy="60960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CA" sz="3200" dirty="0" smtClean="0"/>
              <a:t>║</a:t>
            </a:r>
            <a:r>
              <a:rPr lang="en-US" sz="3200" b="1" dirty="0" smtClean="0"/>
              <a:t>Ax</a:t>
            </a:r>
            <a:r>
              <a:rPr lang="en-CA" sz="3200" dirty="0" smtClean="0"/>
              <a:t>║</a:t>
            </a:r>
            <a:r>
              <a:rPr lang="en-US" sz="3200" baseline="-25000" dirty="0" smtClean="0"/>
              <a:t>p</a:t>
            </a:r>
            <a:r>
              <a:rPr lang="en-US" sz="3200" dirty="0" smtClean="0"/>
              <a:t>≈</a:t>
            </a:r>
            <a:r>
              <a:rPr lang="en-CA" sz="3200" dirty="0" smtClean="0"/>
              <a:t>║</a:t>
            </a:r>
            <a:r>
              <a:rPr lang="en-US" sz="3200" b="1" dirty="0" err="1" smtClean="0"/>
              <a:t>A’x</a:t>
            </a:r>
            <a:r>
              <a:rPr lang="en-CA" sz="3200" dirty="0" smtClean="0"/>
              <a:t>║</a:t>
            </a:r>
            <a:r>
              <a:rPr lang="en-US" sz="3200" baseline="-25000" dirty="0" smtClean="0"/>
              <a:t>p</a:t>
            </a:r>
            <a:r>
              <a:rPr lang="en-US" sz="3200" dirty="0" smtClean="0"/>
              <a:t> for any </a:t>
            </a:r>
            <a:r>
              <a:rPr lang="en-US" sz="32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4023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Quality of Basis (p=1)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600200" y="2057400"/>
            <a:ext cx="62484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Quality of </a:t>
            </a:r>
            <a:r>
              <a:rPr lang="en-CA" sz="3200" b="1" dirty="0" smtClean="0"/>
              <a:t>U</a:t>
            </a:r>
            <a:r>
              <a:rPr lang="en-CA" sz="3200" dirty="0" smtClean="0"/>
              <a:t>: maximum distortion in dual norm:</a:t>
            </a:r>
          </a:p>
          <a:p>
            <a:pPr marL="411480" lvl="1" indent="0">
              <a:buNone/>
            </a:pPr>
            <a:r>
              <a:rPr lang="el-GR" sz="3200" dirty="0" smtClean="0"/>
              <a:t>β</a:t>
            </a:r>
            <a:r>
              <a:rPr lang="en-CA" sz="3200" dirty="0" smtClean="0"/>
              <a:t> = max</a:t>
            </a:r>
            <a:r>
              <a:rPr lang="en-CA" sz="3200" b="1" baseline="-25000" dirty="0" smtClean="0"/>
              <a:t>x</a:t>
            </a:r>
            <a:r>
              <a:rPr lang="en-CA" sz="3200" baseline="-25000" dirty="0" smtClean="0"/>
              <a:t>≠0</a:t>
            </a:r>
            <a:r>
              <a:rPr lang="en-CA" sz="3200" dirty="0" smtClean="0"/>
              <a:t>║</a:t>
            </a:r>
            <a:r>
              <a:rPr lang="en-CA" sz="3200" b="1" dirty="0" smtClean="0"/>
              <a:t>Ux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∞</a:t>
            </a:r>
            <a:r>
              <a:rPr lang="en-CA" sz="3200" dirty="0" smtClean="0"/>
              <a:t> /║</a:t>
            </a:r>
            <a:r>
              <a:rPr lang="en-CA" sz="3200" b="1" dirty="0" smtClean="0"/>
              <a:t>x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∞</a:t>
            </a:r>
            <a:endParaRPr lang="en-CA" sz="3200" baseline="-25000" dirty="0"/>
          </a:p>
          <a:p>
            <a:pPr marL="457200" lvl="1" indent="-457200"/>
            <a:r>
              <a:rPr lang="en-CA" sz="3200" dirty="0"/>
              <a:t>Analog </a:t>
            </a:r>
            <a:r>
              <a:rPr lang="en-CA" sz="3200" dirty="0" smtClean="0"/>
              <a:t>of leverage scores: </a:t>
            </a:r>
            <a:r>
              <a:rPr lang="el-GR" sz="3200" dirty="0" smtClean="0">
                <a:latin typeface="Calibri" panose="020F0502020204030204" pitchFamily="34" charset="0"/>
              </a:rPr>
              <a:t>τ</a:t>
            </a:r>
            <a:r>
              <a:rPr lang="en-CA" sz="3200" baseline="-25000" dirty="0" err="1" smtClean="0">
                <a:latin typeface="Calibri" panose="020F0502020204030204" pitchFamily="34" charset="0"/>
              </a:rPr>
              <a:t>i</a:t>
            </a:r>
            <a:r>
              <a:rPr lang="en-CA" sz="3200" dirty="0" smtClean="0">
                <a:latin typeface="Calibri" panose="020F0502020204030204" pitchFamily="34" charset="0"/>
              </a:rPr>
              <a:t> = </a:t>
            </a:r>
            <a:r>
              <a:rPr lang="el-GR" sz="3200" dirty="0" smtClean="0"/>
              <a:t>β</a:t>
            </a:r>
            <a:r>
              <a:rPr lang="en-CA" sz="3200" dirty="0" smtClean="0"/>
              <a:t>║</a:t>
            </a:r>
            <a:r>
              <a:rPr lang="en-CA" sz="3200" b="1" dirty="0" err="1" smtClean="0"/>
              <a:t>U</a:t>
            </a:r>
            <a:r>
              <a:rPr lang="en-CA" sz="3200" baseline="-25000" dirty="0" err="1" smtClean="0"/>
              <a:t>i</a:t>
            </a:r>
            <a:r>
              <a:rPr lang="en-CA" sz="3200" baseline="-25000" dirty="0" smtClean="0"/>
              <a:t>,: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1</a:t>
            </a:r>
            <a:endParaRPr lang="en-CA" sz="3200" b="1" baseline="-25000" dirty="0"/>
          </a:p>
          <a:p>
            <a:pPr marL="457200" lvl="1" indent="-457200"/>
            <a:r>
              <a:rPr lang="en-CA" sz="3200" dirty="0" smtClean="0"/>
              <a:t>Total number of rows: </a:t>
            </a:r>
            <a:r>
              <a:rPr lang="el-GR" sz="3200" dirty="0" smtClean="0"/>
              <a:t>β</a:t>
            </a:r>
            <a:r>
              <a:rPr lang="en-CA" sz="3200" dirty="0" smtClean="0"/>
              <a:t>║</a:t>
            </a:r>
            <a:r>
              <a:rPr lang="en-CA" sz="3200" b="1" dirty="0" smtClean="0"/>
              <a:t>U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1</a:t>
            </a:r>
            <a:endParaRPr lang="en-CA" sz="3200" b="1" baseline="-25000" dirty="0"/>
          </a:p>
          <a:p>
            <a:pPr marL="0" lvl="1" indent="0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40794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Basis Construction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76875" y="4841071"/>
            <a:ext cx="7909925" cy="1780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Basis using linear transform, </a:t>
            </a:r>
            <a:r>
              <a:rPr lang="en-CA" sz="3200" b="1" dirty="0" smtClean="0"/>
              <a:t>U</a:t>
            </a:r>
            <a:r>
              <a:rPr lang="en-CA" sz="3200" dirty="0" smtClean="0"/>
              <a:t> = </a:t>
            </a:r>
            <a:r>
              <a:rPr lang="en-CA" sz="3200" b="1" dirty="0" smtClean="0"/>
              <a:t>AC</a:t>
            </a:r>
            <a:endParaRPr lang="en-CA" sz="3200" baseline="-25000" dirty="0"/>
          </a:p>
          <a:p>
            <a:r>
              <a:rPr lang="en-CA" sz="3200" dirty="0" smtClean="0"/>
              <a:t>Compute </a:t>
            </a:r>
            <a:r>
              <a:rPr lang="en-CA" sz="3200" b="1" dirty="0" smtClean="0"/>
              <a:t>|U</a:t>
            </a:r>
            <a:r>
              <a:rPr lang="en-CA" sz="3200" baseline="-25000" dirty="0" smtClean="0"/>
              <a:t>i</a:t>
            </a:r>
            <a:r>
              <a:rPr lang="en-CA" sz="3200" b="1" dirty="0" smtClean="0"/>
              <a:t>|</a:t>
            </a:r>
            <a:r>
              <a:rPr lang="en-CA" sz="3200" b="1" baseline="-25000" dirty="0" smtClean="0"/>
              <a:t>1</a:t>
            </a:r>
            <a:r>
              <a:rPr lang="en-CA" sz="3200" b="1" dirty="0" smtClean="0"/>
              <a:t> </a:t>
            </a:r>
            <a:r>
              <a:rPr lang="en-CA" sz="3200" dirty="0" smtClean="0"/>
              <a:t>using p-stable distributions (</a:t>
            </a:r>
            <a:r>
              <a:rPr lang="en-CA" sz="3200" dirty="0" err="1" smtClean="0"/>
              <a:t>Indyk</a:t>
            </a:r>
            <a:r>
              <a:rPr lang="en-CA" sz="3200" dirty="0" smtClean="0"/>
              <a:t> `06) instead </a:t>
            </a:r>
            <a:r>
              <a:rPr lang="en-CA" sz="3200" dirty="0"/>
              <a:t>of </a:t>
            </a:r>
            <a:r>
              <a:rPr lang="en-CA" sz="3200" dirty="0" smtClean="0"/>
              <a:t>JL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1046" y="1277197"/>
            <a:ext cx="180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403216" y="1907663"/>
            <a:ext cx="120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</a:t>
            </a:r>
            <a:r>
              <a:rPr lang="en-US" sz="3200" baseline="-25000" dirty="0" smtClean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U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1995" y="1143000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741995" y="24706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τ</a:t>
            </a:r>
            <a:r>
              <a:rPr lang="en-CA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'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72763" y="2411577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173693" y="2467597"/>
            <a:ext cx="81563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56833" y="1704826"/>
            <a:ext cx="1800000" cy="21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312190" y="2492438"/>
            <a:ext cx="82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’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872763" y="3340154"/>
            <a:ext cx="4116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963622" y="1826287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1052" y="1825967"/>
            <a:ext cx="57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≈</a:t>
            </a:r>
            <a:r>
              <a:rPr lang="en-CA" sz="3200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3262" y="3798225"/>
            <a:ext cx="41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tx2"/>
                </a:solidFill>
              </a:rPr>
              <a:t>≈</a:t>
            </a:r>
            <a:r>
              <a:rPr lang="en-CA" sz="3200" baseline="-25000" dirty="0" smtClean="0">
                <a:solidFill>
                  <a:schemeClr val="tx2"/>
                </a:solidFill>
              </a:rPr>
              <a:t>O(1)</a:t>
            </a:r>
            <a:r>
              <a:rPr lang="en-CA" sz="3200" dirty="0" smtClean="0">
                <a:solidFill>
                  <a:schemeClr val="tx2"/>
                </a:solidFill>
              </a:rPr>
              <a:t>, </a:t>
            </a:r>
            <a:r>
              <a:rPr lang="en-CA" sz="3200" dirty="0">
                <a:solidFill>
                  <a:schemeClr val="tx2"/>
                </a:solidFill>
              </a:rPr>
              <a:t>O(K)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CA" sz="3200" dirty="0" smtClean="0">
                <a:solidFill>
                  <a:schemeClr val="tx2"/>
                </a:solidFill>
              </a:rPr>
              <a:t>size increase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68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Iterative Algorithm for p=1</a:t>
            </a:r>
            <a:endParaRPr lang="en-CA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98864" y="1981200"/>
            <a:ext cx="73152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r>
              <a:rPr lang="en-CA" sz="3200" b="1" dirty="0" smtClean="0"/>
              <a:t>C</a:t>
            </a:r>
            <a:r>
              <a:rPr lang="en-CA" sz="3200" baseline="-25000" dirty="0" smtClean="0"/>
              <a:t>1</a:t>
            </a:r>
            <a:r>
              <a:rPr lang="en-CA" sz="3200" dirty="0" smtClean="0"/>
              <a:t> </a:t>
            </a:r>
            <a:r>
              <a:rPr lang="en-CA" sz="3200" dirty="0"/>
              <a:t>= </a:t>
            </a:r>
            <a:r>
              <a:rPr lang="en-CA" sz="3200" b="1" dirty="0"/>
              <a:t>C</a:t>
            </a:r>
            <a:r>
              <a:rPr lang="en-CA" sz="3200" baseline="30000" dirty="0"/>
              <a:t>-1/2</a:t>
            </a:r>
            <a:r>
              <a:rPr lang="en-CA" sz="3200" baseline="-25000" dirty="0"/>
              <a:t>, </a:t>
            </a:r>
            <a:r>
              <a:rPr lang="en-CA" sz="3200" dirty="0"/>
              <a:t>l</a:t>
            </a:r>
            <a:r>
              <a:rPr lang="en-CA" sz="3200" baseline="-25000" dirty="0"/>
              <a:t>2</a:t>
            </a:r>
            <a:r>
              <a:rPr lang="en-CA" sz="3200" dirty="0"/>
              <a:t> basis</a:t>
            </a:r>
          </a:p>
          <a:p>
            <a:pPr marL="457200" lvl="1" indent="-457200"/>
            <a:r>
              <a:rPr lang="en-CA" sz="3200" dirty="0" smtClean="0"/>
              <a:t>Quality of </a:t>
            </a:r>
            <a:r>
              <a:rPr lang="en-CA" sz="3200" b="1" dirty="0" smtClean="0"/>
              <a:t>U</a:t>
            </a:r>
            <a:r>
              <a:rPr lang="en-CA" sz="3200" dirty="0" smtClean="0"/>
              <a:t>=</a:t>
            </a:r>
            <a:r>
              <a:rPr lang="en-CA" sz="3200" b="1" dirty="0" smtClean="0"/>
              <a:t>AC</a:t>
            </a:r>
            <a:r>
              <a:rPr lang="en-CA" sz="3200" baseline="-25000" dirty="0" smtClean="0"/>
              <a:t>1</a:t>
            </a:r>
            <a:r>
              <a:rPr lang="en-CA" sz="3200" dirty="0" smtClean="0"/>
              <a:t>: </a:t>
            </a:r>
            <a:r>
              <a:rPr lang="el-GR" sz="3200" dirty="0" smtClean="0"/>
              <a:t>β</a:t>
            </a:r>
            <a:r>
              <a:rPr lang="en-CA" sz="3200" dirty="0" smtClean="0"/>
              <a:t>║</a:t>
            </a:r>
            <a:r>
              <a:rPr lang="en-CA" sz="3200" b="1" dirty="0" err="1" smtClean="0"/>
              <a:t>U</a:t>
            </a:r>
            <a:r>
              <a:rPr lang="en-CA" sz="3200" baseline="-25000" dirty="0" err="1" smtClean="0"/>
              <a:t>i</a:t>
            </a:r>
            <a:r>
              <a:rPr lang="en-CA" sz="3200" baseline="-25000" dirty="0" smtClean="0"/>
              <a:t>,:</a:t>
            </a:r>
            <a:r>
              <a:rPr lang="en-CA" sz="3200" dirty="0" smtClean="0"/>
              <a:t>║</a:t>
            </a:r>
            <a:r>
              <a:rPr lang="en-CA" sz="3200" baseline="-25000" dirty="0" smtClean="0"/>
              <a:t>1</a:t>
            </a:r>
            <a:r>
              <a:rPr lang="en-CA" sz="3200" dirty="0" smtClean="0"/>
              <a:t>= n</a:t>
            </a:r>
            <a:r>
              <a:rPr lang="en-CA" sz="3200" baseline="30000" dirty="0" smtClean="0"/>
              <a:t>1/2</a:t>
            </a:r>
            <a:r>
              <a:rPr lang="en-CA" sz="3200" dirty="0" smtClean="0"/>
              <a:t>d</a:t>
            </a:r>
          </a:p>
          <a:p>
            <a:pPr marL="457200" lvl="1" indent="-457200"/>
            <a:r>
              <a:rPr lang="en-CA" sz="3200" dirty="0" smtClean="0"/>
              <a:t>Too coarse for a single step, but good enough to iterate</a:t>
            </a:r>
          </a:p>
          <a:p>
            <a:pPr marL="457200" lvl="1" indent="-457200"/>
            <a:r>
              <a:rPr lang="en-CA" sz="3200" dirty="0" smtClean="0"/>
              <a:t>n approaches poly(d) quickly</a:t>
            </a:r>
          </a:p>
          <a:p>
            <a:pPr marL="457200" lvl="1" indent="-457200"/>
            <a:r>
              <a:rPr lang="en-CA" sz="3200" dirty="0" smtClean="0"/>
              <a:t>Need to run l</a:t>
            </a:r>
            <a:r>
              <a:rPr lang="en-CA" sz="3200" baseline="-25000" dirty="0" smtClean="0"/>
              <a:t>2</a:t>
            </a:r>
            <a:r>
              <a:rPr lang="en-CA" sz="3200" dirty="0" smtClean="0"/>
              <a:t> algorithm for </a:t>
            </a:r>
            <a:r>
              <a:rPr lang="en-CA" sz="3200" b="1" dirty="0" smtClean="0"/>
              <a:t>C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10217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SUMMARY</a:t>
            </a:r>
            <a:endParaRPr lang="en-CA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02342"/>
              </p:ext>
            </p:extLst>
          </p:nvPr>
        </p:nvGraphicFramePr>
        <p:xfrm>
          <a:off x="152400" y="1219200"/>
          <a:ext cx="8817217" cy="36982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00400"/>
                <a:gridCol w="2514600"/>
                <a:gridCol w="1461378"/>
                <a:gridCol w="116840"/>
                <a:gridCol w="1523999"/>
              </a:tblGrid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p=2</a:t>
                      </a:r>
                      <a:endParaRPr lang="en-CA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p=1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 for </a:t>
                      </a:r>
                      <a:r>
                        <a:rPr lang="en-CA" sz="2000" dirty="0" err="1" smtClean="0"/>
                        <a:t>dlog</a:t>
                      </a:r>
                      <a:r>
                        <a:rPr lang="en-CA" sz="2000" dirty="0" smtClean="0"/>
                        <a:t> rows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cost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size</a:t>
                      </a:r>
                      <a:endParaRPr lang="en-CA" sz="2000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Sohler</a:t>
                      </a:r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Woodruff `11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err="1" smtClean="0"/>
                        <a:t>nd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-1+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aseline="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err="1" smtClean="0"/>
                        <a:t>Drineals</a:t>
                      </a:r>
                      <a:r>
                        <a:rPr lang="en-CA" sz="2000" u="none" strike="noStrike" kern="1200" baseline="0" dirty="0" smtClean="0"/>
                        <a:t>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ndlogd+d</a:t>
                      </a:r>
                      <a:r>
                        <a:rPr lang="el-GR" sz="2000" baseline="30000" dirty="0" smtClean="0"/>
                        <a:t>ω</a:t>
                      </a:r>
                      <a:endParaRPr lang="en-C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Clarkson et al.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err="1" smtClean="0"/>
                        <a:t>ndlogd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4.5</a:t>
                      </a:r>
                      <a:r>
                        <a:rPr lang="en-CA" sz="2000" dirty="0" smtClean="0"/>
                        <a:t>log</a:t>
                      </a:r>
                      <a:r>
                        <a:rPr lang="en-CA" sz="2000" baseline="30000" dirty="0" smtClean="0"/>
                        <a:t>1.5</a:t>
                      </a:r>
                      <a:r>
                        <a:rPr lang="en-CA" sz="2000" dirty="0" smtClean="0"/>
                        <a:t>d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Clarkson &amp; Woodruff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m+d</a:t>
                      </a:r>
                      <a:r>
                        <a:rPr lang="en-CA" sz="2000" baseline="30000" dirty="0" smtClean="0"/>
                        <a:t>3</a:t>
                      </a:r>
                      <a:r>
                        <a:rPr lang="en-CA" sz="2000" baseline="0" dirty="0" smtClean="0"/>
                        <a:t>log</a:t>
                      </a:r>
                      <a:r>
                        <a:rPr lang="en-CA" sz="2000" baseline="30000" dirty="0" smtClean="0"/>
                        <a:t>2</a:t>
                      </a:r>
                      <a:r>
                        <a:rPr lang="en-CA" sz="2000" baseline="0" dirty="0" smtClean="0"/>
                        <a:t>d</a:t>
                      </a:r>
                      <a:endParaRPr lang="en-CA" sz="2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</a:t>
                      </a:r>
                      <a:r>
                        <a:rPr lang="en-CA" sz="2000" baseline="0" dirty="0" smtClean="0"/>
                        <a:t> + 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7</a:t>
                      </a:r>
                      <a:endParaRPr lang="en-CA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Mahoney &amp; </a:t>
                      </a:r>
                      <a:r>
                        <a:rPr lang="en-CA" sz="2000" u="none" strike="noStrike" kern="1200" baseline="0" dirty="0" err="1" smtClean="0"/>
                        <a:t>Meng</a:t>
                      </a:r>
                      <a:r>
                        <a:rPr lang="en-CA" sz="2000" u="none" strike="noStrike" kern="1200" baseline="0" dirty="0" smtClean="0"/>
                        <a:t>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m+d</a:t>
                      </a:r>
                      <a:r>
                        <a:rPr lang="en-CA" sz="2000" baseline="30000" dirty="0" smtClean="0"/>
                        <a:t>3</a:t>
                      </a:r>
                      <a:r>
                        <a:rPr lang="en-CA" sz="2000" baseline="0" dirty="0" smtClean="0"/>
                        <a:t>logd</a:t>
                      </a:r>
                      <a:endParaRPr lang="en-CA" sz="2000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mlogn</a:t>
                      </a:r>
                      <a:r>
                        <a:rPr lang="en-CA" sz="2000" baseline="0" dirty="0" smtClean="0"/>
                        <a:t>+</a:t>
                      </a:r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8</a:t>
                      </a:r>
                      <a:endParaRPr lang="en-CA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3.5</a:t>
                      </a:r>
                      <a:endParaRPr lang="en-CA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u="none" strike="noStrike" kern="1200" baseline="0" dirty="0" smtClean="0"/>
                        <a:t>Nelson &amp; Nguyen `12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aseline="0" dirty="0" err="1" smtClean="0"/>
                        <a:t>m</a:t>
                      </a:r>
                      <a:r>
                        <a:rPr lang="en-CA" sz="2000" dirty="0" err="1" smtClean="0"/>
                        <a:t>+d</a:t>
                      </a:r>
                      <a:r>
                        <a:rPr lang="el-GR" sz="2000" baseline="30000" dirty="0" smtClean="0"/>
                        <a:t>ω</a:t>
                      </a:r>
                      <a:endParaRPr lang="en-CA" sz="2000" baseline="30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Same as above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This Paper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 + d</a:t>
                      </a:r>
                      <a:r>
                        <a:rPr lang="el-GR" sz="2000" baseline="30000" dirty="0" smtClean="0"/>
                        <a:t>ω</a:t>
                      </a:r>
                      <a:r>
                        <a:rPr lang="en-CA" sz="2000" baseline="30000" dirty="0" smtClean="0"/>
                        <a:t>+</a:t>
                      </a:r>
                      <a:r>
                        <a:rPr lang="el-GR" sz="2000" baseline="30000" dirty="0" smtClean="0"/>
                        <a:t>α</a:t>
                      </a:r>
                      <a:endParaRPr lang="en-CA" sz="2000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d</a:t>
                      </a:r>
                      <a:r>
                        <a:rPr lang="en-CA" sz="2000" baseline="30000" dirty="0" smtClean="0"/>
                        <a:t>3.66</a:t>
                      </a:r>
                      <a:endParaRPr lang="en-CA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594064" y="5029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r>
              <a:rPr lang="en-CA" sz="3200" dirty="0" smtClean="0"/>
              <a:t>Robust steps </a:t>
            </a:r>
            <a:r>
              <a:rPr lang="en-CA" sz="3200" dirty="0" smtClean="0">
                <a:sym typeface="Wingdings" panose="05000000000000000000" pitchFamily="2" charset="2"/>
              </a:rPr>
              <a:t> algorithms</a:t>
            </a:r>
          </a:p>
          <a:p>
            <a:pPr marL="457200" lvl="1" indent="-457200"/>
            <a:r>
              <a:rPr lang="en-CA" sz="3200" dirty="0" smtClean="0">
                <a:sym typeface="Wingdings" panose="05000000000000000000" pitchFamily="2" charset="2"/>
              </a:rPr>
              <a:t>l2: more complicated than sketching</a:t>
            </a:r>
          </a:p>
          <a:p>
            <a:pPr marL="457200" lvl="1" indent="-457200"/>
            <a:r>
              <a:rPr lang="en-CA" sz="3200" dirty="0" smtClean="0">
                <a:sym typeface="Wingdings" panose="05000000000000000000" pitchFamily="2" charset="2"/>
              </a:rPr>
              <a:t>Smaller overhead for p-norm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318786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Future Work</a:t>
            </a:r>
            <a:endParaRPr lang="en-C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8864" y="1981200"/>
            <a:ext cx="7315200" cy="3505200"/>
          </a:xfr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CA" sz="3200" dirty="0" smtClean="0">
                <a:solidFill>
                  <a:schemeClr val="tx2"/>
                </a:solidFill>
              </a:rPr>
              <a:t>What are leverage scores???</a:t>
            </a:r>
          </a:p>
          <a:p>
            <a:pPr>
              <a:buFont typeface="Arial" charset="0"/>
              <a:buChar char="•"/>
            </a:pPr>
            <a:r>
              <a:rPr lang="en-CA" sz="3200" dirty="0" smtClean="0">
                <a:solidFill>
                  <a:schemeClr val="tx2"/>
                </a:solidFill>
              </a:rPr>
              <a:t>Iterative low rank approximation?</a:t>
            </a:r>
          </a:p>
          <a:p>
            <a:pPr>
              <a:buFont typeface="Arial" charset="0"/>
              <a:buChar char="•"/>
            </a:pPr>
            <a:r>
              <a:rPr lang="en-CA" sz="3200" dirty="0" smtClean="0">
                <a:solidFill>
                  <a:schemeClr val="tx2"/>
                </a:solidFill>
              </a:rPr>
              <a:t>Better p-norm leverage scores?</a:t>
            </a:r>
          </a:p>
          <a:p>
            <a:pPr>
              <a:buFont typeface="Arial" charset="0"/>
              <a:buChar char="•"/>
            </a:pPr>
            <a:r>
              <a:rPr lang="en-CA" sz="3200" dirty="0" smtClean="0">
                <a:solidFill>
                  <a:schemeClr val="tx2"/>
                </a:solidFill>
              </a:rPr>
              <a:t>More streamlined view of the projections in our algorithm?</a:t>
            </a:r>
          </a:p>
          <a:p>
            <a:pPr>
              <a:buFont typeface="Arial" charset="0"/>
              <a:buChar char="•"/>
            </a:pPr>
            <a:r>
              <a:rPr lang="en-CA" sz="3200" dirty="0" smtClean="0">
                <a:solidFill>
                  <a:schemeClr val="tx2"/>
                </a:solidFill>
              </a:rPr>
              <a:t>Empirical evaluation?</a:t>
            </a:r>
          </a:p>
        </p:txBody>
      </p:sp>
    </p:spTree>
    <p:extLst>
      <p:ext uri="{BB962C8B-B14F-4D97-AF65-F5344CB8AC3E}">
        <p14:creationId xmlns:p14="http://schemas.microsoft.com/office/powerpoint/2010/main" val="166735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Variants of Compressive Sensing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31562" y="1981201"/>
            <a:ext cx="5964637" cy="3352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min</a:t>
            </a:r>
            <a:r>
              <a:rPr lang="en-US" sz="3200" b="1" baseline="-25000" dirty="0" smtClean="0"/>
              <a:t>x</a:t>
            </a:r>
            <a:r>
              <a:rPr lang="en-US" sz="3200" dirty="0" smtClean="0"/>
              <a:t> ║</a:t>
            </a:r>
            <a:r>
              <a:rPr lang="en-US" sz="3200" b="1" dirty="0" smtClean="0"/>
              <a:t>Ax-b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+║</a:t>
            </a:r>
            <a:r>
              <a:rPr lang="en-US" sz="3200" b="1" dirty="0" smtClean="0"/>
              <a:t>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</a:p>
          <a:p>
            <a:r>
              <a:rPr lang="en-US" sz="3200" dirty="0"/>
              <a:t>min</a:t>
            </a:r>
            <a:r>
              <a:rPr lang="en-US" sz="3200" b="1" baseline="-25000" dirty="0"/>
              <a:t>x</a:t>
            </a:r>
            <a:r>
              <a:rPr lang="en-US" sz="3200" dirty="0"/>
              <a:t> </a:t>
            </a:r>
            <a:r>
              <a:rPr lang="en-US" sz="3200" dirty="0" smtClean="0"/>
              <a:t>║</a:t>
            </a:r>
            <a:r>
              <a:rPr lang="en-US" sz="3200" b="1" dirty="0" smtClean="0"/>
              <a:t>Ax-b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+║</a:t>
            </a:r>
            <a:r>
              <a:rPr lang="en-US" sz="3200" b="1" dirty="0" smtClean="0"/>
              <a:t>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</a:p>
          <a:p>
            <a:r>
              <a:rPr lang="en-US" sz="3200" dirty="0" smtClean="0"/>
              <a:t>min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 ║</a:t>
            </a:r>
            <a:r>
              <a:rPr lang="en-US" sz="3200" b="1" dirty="0" smtClean="0"/>
              <a:t>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 err="1" smtClean="0"/>
              <a:t>s.t.</a:t>
            </a:r>
            <a:r>
              <a:rPr lang="en-US" sz="3200" dirty="0" smtClean="0"/>
              <a:t> </a:t>
            </a:r>
            <a:r>
              <a:rPr lang="en-US" sz="3200" b="1" dirty="0" smtClean="0"/>
              <a:t>Ax</a:t>
            </a:r>
            <a:r>
              <a:rPr lang="en-US" sz="3200" dirty="0" smtClean="0"/>
              <a:t>=</a:t>
            </a:r>
            <a:r>
              <a:rPr lang="en-US" sz="3200" b="1" dirty="0" smtClean="0"/>
              <a:t>b</a:t>
            </a:r>
          </a:p>
          <a:p>
            <a:r>
              <a:rPr lang="en-US" sz="3200" dirty="0" smtClean="0"/>
              <a:t>min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 ║</a:t>
            </a:r>
            <a:r>
              <a:rPr lang="en-US" sz="3200" b="1" dirty="0" smtClean="0"/>
              <a:t>Ax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 err="1" smtClean="0"/>
              <a:t>s.t.</a:t>
            </a:r>
            <a:r>
              <a:rPr lang="en-US" sz="3200" dirty="0" smtClean="0"/>
              <a:t> </a:t>
            </a:r>
            <a:r>
              <a:rPr lang="en-US" sz="3200" b="1" dirty="0" err="1" smtClean="0"/>
              <a:t>Bx</a:t>
            </a:r>
            <a:r>
              <a:rPr lang="en-US" sz="3200" b="1" dirty="0" smtClean="0"/>
              <a:t> </a:t>
            </a:r>
            <a:r>
              <a:rPr lang="en-US" sz="3200" dirty="0" smtClean="0"/>
              <a:t>= </a:t>
            </a:r>
            <a:r>
              <a:rPr lang="en-US" sz="3200" b="1" dirty="0" smtClean="0"/>
              <a:t>y</a:t>
            </a:r>
            <a:endParaRPr lang="en-US" sz="3200" b="1" baseline="-25000" dirty="0" smtClean="0"/>
          </a:p>
          <a:p>
            <a:r>
              <a:rPr lang="en-US" sz="3200" dirty="0"/>
              <a:t>min</a:t>
            </a:r>
            <a:r>
              <a:rPr lang="en-US" sz="3200" baseline="-25000" dirty="0"/>
              <a:t>x</a:t>
            </a:r>
            <a:r>
              <a:rPr lang="en-US" sz="3200" dirty="0"/>
              <a:t> </a:t>
            </a:r>
            <a:r>
              <a:rPr lang="en-US" sz="3200" dirty="0" smtClean="0"/>
              <a:t>║</a:t>
            </a:r>
            <a:r>
              <a:rPr lang="en-US" sz="3200" b="1" dirty="0" smtClean="0"/>
              <a:t>Ax-b</a:t>
            </a:r>
            <a:r>
              <a:rPr lang="en-US" sz="3200" dirty="0" smtClean="0"/>
              <a:t>║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+ ║</a:t>
            </a:r>
            <a:r>
              <a:rPr lang="en-US" sz="3200" b="1" dirty="0" err="1" smtClean="0"/>
              <a:t>Bx</a:t>
            </a:r>
            <a:r>
              <a:rPr lang="en-US" sz="3200" b="1" dirty="0" smtClean="0"/>
              <a:t> </a:t>
            </a:r>
            <a:r>
              <a:rPr lang="en-US" sz="3200" dirty="0" smtClean="0"/>
              <a:t>- </a:t>
            </a:r>
            <a:r>
              <a:rPr lang="en-US" sz="3200" b="1" dirty="0" smtClean="0"/>
              <a:t>y</a:t>
            </a:r>
            <a:r>
              <a:rPr lang="en-US" sz="3200" dirty="0" smtClean="0"/>
              <a:t>║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  <a:p>
            <a:endParaRPr lang="en-US" sz="3200" b="1" baseline="-25000" dirty="0"/>
          </a:p>
          <a:p>
            <a:endParaRPr lang="en-US" sz="3200" b="1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731562" y="5334001"/>
            <a:ext cx="518710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22860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All </a:t>
            </a:r>
            <a:r>
              <a:rPr kumimoji="0" lang="en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similar to min</a:t>
            </a:r>
            <a:r>
              <a:rPr kumimoji="0" lang="en-CA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x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kumimoji="0" lang="en-CA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Ax</a:t>
            </a:r>
            <a:r>
              <a:rPr kumimoji="0" lang="en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-</a:t>
            </a:r>
            <a:r>
              <a:rPr kumimoji="0" lang="en-CA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║</a:t>
            </a:r>
            <a:r>
              <a:rPr kumimoji="0" lang="en-CA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1</a:t>
            </a: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512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Thank You!</a:t>
            </a:r>
            <a:endParaRPr lang="en-CA" sz="3600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5800" y="26447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CA" sz="4400" dirty="0" smtClean="0">
                <a:latin typeface="+mj-lt"/>
                <a:ea typeface="SimSun" charset="0"/>
                <a:cs typeface="SimSun" charset="0"/>
              </a:rPr>
              <a:t>Questions?</a:t>
            </a:r>
            <a:endParaRPr lang="en-CA" sz="4400" dirty="0">
              <a:latin typeface="+mj-lt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5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Simplified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1406" y="4647787"/>
            <a:ext cx="7667729" cy="167640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min</a:t>
            </a:r>
            <a:r>
              <a:rPr lang="en-US" sz="3200" b="1" baseline="-25000" dirty="0" err="1" smtClean="0"/>
              <a:t>x</a:t>
            </a:r>
            <a:r>
              <a:rPr lang="en-US" sz="3200" dirty="0" err="1" smtClean="0"/>
              <a:t>║</a:t>
            </a:r>
            <a:r>
              <a:rPr lang="en-US" sz="3200" b="1" dirty="0" err="1" smtClean="0"/>
              <a:t>Ax</a:t>
            </a:r>
            <a:r>
              <a:rPr lang="en-US" sz="3200" b="1" dirty="0" smtClean="0"/>
              <a:t>–</a:t>
            </a:r>
            <a:r>
              <a:rPr lang="en-US" sz="3200" b="1" dirty="0" err="1" smtClean="0"/>
              <a:t>b</a:t>
            </a:r>
            <a:r>
              <a:rPr lang="en-US" sz="3200" dirty="0" err="1" smtClean="0"/>
              <a:t>║</a:t>
            </a:r>
            <a:r>
              <a:rPr lang="en-US" sz="3200" baseline="-25000" dirty="0" err="1" smtClean="0"/>
              <a:t>p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min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║</a:t>
            </a:r>
            <a:r>
              <a:rPr lang="en-US" sz="3200" dirty="0"/>
              <a:t>[</a:t>
            </a:r>
            <a:r>
              <a:rPr lang="en-US" sz="3200" b="1" dirty="0" smtClean="0"/>
              <a:t>A</a:t>
            </a:r>
            <a:r>
              <a:rPr lang="en-US" sz="3200" dirty="0"/>
              <a:t>,</a:t>
            </a:r>
            <a:r>
              <a:rPr lang="en-US" sz="3200" dirty="0" smtClean="0"/>
              <a:t> </a:t>
            </a:r>
            <a:r>
              <a:rPr lang="en-US" sz="3200" b="1" dirty="0" smtClean="0"/>
              <a:t>b</a:t>
            </a:r>
            <a:r>
              <a:rPr lang="en-US" sz="3200" dirty="0" smtClean="0"/>
              <a:t>] [</a:t>
            </a:r>
            <a:r>
              <a:rPr lang="en-US" sz="3200" b="1" dirty="0" smtClean="0"/>
              <a:t>x</a:t>
            </a:r>
            <a:r>
              <a:rPr lang="en-US" sz="3200" dirty="0" smtClean="0"/>
              <a:t>; -1]║</a:t>
            </a:r>
            <a:r>
              <a:rPr lang="en-US" sz="3200" baseline="-25000" dirty="0" smtClean="0"/>
              <a:t>p</a:t>
            </a:r>
          </a:p>
          <a:p>
            <a:r>
              <a:rPr lang="en-US" sz="3200" dirty="0" smtClean="0"/>
              <a:t>Regression equivalent </a:t>
            </a:r>
            <a:r>
              <a:rPr lang="en-US" sz="3200" dirty="0"/>
              <a:t>to </a:t>
            </a:r>
            <a:r>
              <a:rPr lang="en-US" sz="3200" dirty="0" err="1" smtClean="0"/>
              <a:t>min║</a:t>
            </a:r>
            <a:r>
              <a:rPr lang="en-US" sz="3200" b="1" dirty="0" err="1" smtClean="0"/>
              <a:t>Ax</a:t>
            </a:r>
            <a:r>
              <a:rPr lang="en-US" sz="3200" dirty="0" err="1" smtClean="0"/>
              <a:t>║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 with one entry of </a:t>
            </a:r>
            <a:r>
              <a:rPr lang="en-US" sz="3200" b="1" dirty="0" smtClean="0"/>
              <a:t>x</a:t>
            </a:r>
            <a:r>
              <a:rPr lang="en-US" sz="3200" dirty="0" smtClean="0"/>
              <a:t> fixed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0806" y="26230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9736" y="12954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4725271" y="2623012"/>
            <a:ext cx="36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b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5597" y="1295400"/>
            <a:ext cx="36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473635" y="1295400"/>
            <a:ext cx="360000" cy="180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5472331" y="3095400"/>
            <a:ext cx="360000" cy="36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5472331" y="1903012"/>
            <a:ext cx="36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26443" y="2983013"/>
            <a:ext cx="5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-1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‘Big’ Data Points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1265" y="1796438"/>
            <a:ext cx="5715000" cy="44991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Each data point has many attributes</a:t>
            </a:r>
            <a:endParaRPr lang="en-US" sz="3200" b="1" dirty="0" smtClean="0"/>
          </a:p>
          <a:p>
            <a:r>
              <a:rPr lang="en-US" sz="3200" dirty="0" smtClean="0"/>
              <a:t>#rows (n) &gt;&gt; #columns (d)</a:t>
            </a:r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2800" dirty="0" smtClean="0"/>
              <a:t>Genetic data</a:t>
            </a:r>
          </a:p>
          <a:p>
            <a:pPr lvl="1"/>
            <a:r>
              <a:rPr lang="en-US" sz="2800" dirty="0" smtClean="0"/>
              <a:t>Time series (videos)</a:t>
            </a:r>
          </a:p>
          <a:p>
            <a:r>
              <a:rPr lang="en-US" sz="3200" dirty="0" smtClean="0"/>
              <a:t>Reverse (d&gt;&gt;n) also common: images + SIFT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2870" y="3461212"/>
            <a:ext cx="4978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A</a:t>
            </a:r>
            <a:endParaRPr lang="en-US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2133600"/>
            <a:ext cx="1800000" cy="3240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44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46839</TotalTime>
  <Words>3047</Words>
  <Application>Microsoft Macintosh PowerPoint</Application>
  <PresentationFormat>On-screen Show (4:3)</PresentationFormat>
  <Paragraphs>663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Apothecary</vt:lpstr>
      <vt:lpstr>PowerPoint Presentation</vt:lpstr>
      <vt:lpstr>Outline</vt:lpstr>
      <vt:lpstr>Data</vt:lpstr>
      <vt:lpstr>Linear Model</vt:lpstr>
      <vt:lpstr>Problem</vt:lpstr>
      <vt:lpstr>Regression</vt:lpstr>
      <vt:lpstr>Variants of Compressive Sensing</vt:lpstr>
      <vt:lpstr>Simplified</vt:lpstr>
      <vt:lpstr>‘Big’ Data Points</vt:lpstr>
      <vt:lpstr>Faster?</vt:lpstr>
      <vt:lpstr>Row Sampling</vt:lpstr>
      <vt:lpstr>Shorter Equivalent</vt:lpstr>
      <vt:lpstr>Outline</vt:lpstr>
      <vt:lpstr>Sketches Exist</vt:lpstr>
      <vt:lpstr>Sketches Exist</vt:lpstr>
      <vt:lpstr>WHY is ≈d possible?</vt:lpstr>
      <vt:lpstr>ATA</vt:lpstr>
      <vt:lpstr>Use of Covariance Matrix</vt:lpstr>
      <vt:lpstr>Other Use of Covariance</vt:lpstr>
      <vt:lpstr>How Expensive is this?</vt:lpstr>
      <vt:lpstr>Equivalent View Of Sketches </vt:lpstr>
      <vt:lpstr>Application of Sketches</vt:lpstr>
      <vt:lpstr>Sketches in Input Sparsity Time</vt:lpstr>
      <vt:lpstr>Cost and Quality of A’</vt:lpstr>
      <vt:lpstr>Outline</vt:lpstr>
      <vt:lpstr>Previous Approaches</vt:lpstr>
      <vt:lpstr>Our Main Approach</vt:lpstr>
      <vt:lpstr>Better Algorithm for p=2</vt:lpstr>
      <vt:lpstr>Composing Sketches</vt:lpstr>
      <vt:lpstr>Accumulation of Errors</vt:lpstr>
      <vt:lpstr>Accmulation of Errors</vt:lpstr>
      <vt:lpstr>Row Sampling</vt:lpstr>
      <vt:lpstr>Are All Rows Equal?</vt:lpstr>
      <vt:lpstr>Row Sampling</vt:lpstr>
      <vt:lpstr>Matrix Chernoff Bounds</vt:lpstr>
      <vt:lpstr>Statistical Leverage Scores</vt:lpstr>
      <vt:lpstr>Computing Leverage scores</vt:lpstr>
      <vt:lpstr>Computing Leverage scores</vt:lpstr>
      <vt:lpstr>Aside: What is Leverage?</vt:lpstr>
      <vt:lpstr>Aside: What is Leverage?</vt:lpstr>
      <vt:lpstr>Aside: What is Leverage?</vt:lpstr>
      <vt:lpstr>Aside: What is Leverage?</vt:lpstr>
      <vt:lpstr>Computing Leverage scores</vt:lpstr>
      <vt:lpstr>Dimensionality Reduction</vt:lpstr>
      <vt:lpstr>Estimating Leverage scores</vt:lpstr>
      <vt:lpstr>Estimating Leverage scores</vt:lpstr>
      <vt:lpstr>Estimating Leverage scores</vt:lpstr>
      <vt:lpstr>Estimating Leverage scores</vt:lpstr>
      <vt:lpstr>Size reduction</vt:lpstr>
      <vt:lpstr>High Error Setting</vt:lpstr>
      <vt:lpstr>Accuracy Boosting</vt:lpstr>
      <vt:lpstr>Outline</vt:lpstr>
      <vt:lpstr>One Step Sketching</vt:lpstr>
      <vt:lpstr>What We will Show</vt:lpstr>
      <vt:lpstr>Algorithmic Picture</vt:lpstr>
      <vt:lpstr>Observations</vt:lpstr>
      <vt:lpstr>Our Approach</vt:lpstr>
      <vt:lpstr>Leverage Score of a block</vt:lpstr>
      <vt:lpstr>Size Reduction</vt:lpstr>
      <vt:lpstr>Algorithm</vt:lpstr>
      <vt:lpstr>Problem</vt:lpstr>
      <vt:lpstr>Proof Sketch</vt:lpstr>
      <vt:lpstr>║Cs1/2x║2 ≤ k║C1/2x║2</vt:lpstr>
      <vt:lpstr>P=1, or arbitrary p</vt:lpstr>
      <vt:lpstr>Quality of Basis (p=1)</vt:lpstr>
      <vt:lpstr>Basis Construction</vt:lpstr>
      <vt:lpstr>Iterative Algorithm for p=1</vt:lpstr>
      <vt:lpstr>SUMMARY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yangp</dc:creator>
  <cp:lastModifiedBy>Grigory Yaroslavtsev</cp:lastModifiedBy>
  <cp:revision>4773</cp:revision>
  <cp:lastPrinted>1601-01-01T00:00:00Z</cp:lastPrinted>
  <dcterms:created xsi:type="dcterms:W3CDTF">2006-08-16T00:00:00Z</dcterms:created>
  <dcterms:modified xsi:type="dcterms:W3CDTF">2013-09-22T16:37:19Z</dcterms:modified>
</cp:coreProperties>
</file>