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5" r:id="rId5"/>
    <p:sldId id="266" r:id="rId6"/>
    <p:sldId id="267" r:id="rId7"/>
    <p:sldId id="264" r:id="rId8"/>
    <p:sldId id="259" r:id="rId9"/>
    <p:sldId id="260" r:id="rId10"/>
    <p:sldId id="261" r:id="rId11"/>
    <p:sldId id="262" r:id="rId12"/>
    <p:sldId id="263" r:id="rId13"/>
    <p:sldId id="272" r:id="rId14"/>
    <p:sldId id="273" r:id="rId15"/>
    <p:sldId id="268" r:id="rId16"/>
    <p:sldId id="275" r:id="rId17"/>
    <p:sldId id="276" r:id="rId18"/>
    <p:sldId id="277" r:id="rId19"/>
    <p:sldId id="274" r:id="rId20"/>
    <p:sldId id="278" r:id="rId21"/>
    <p:sldId id="270" r:id="rId22"/>
    <p:sldId id="280" r:id="rId23"/>
    <p:sldId id="281" r:id="rId24"/>
    <p:sldId id="269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3" autoAdjust="0"/>
    <p:restoredTop sz="94660"/>
  </p:normalViewPr>
  <p:slideViewPr>
    <p:cSldViewPr>
      <p:cViewPr varScale="1">
        <p:scale>
          <a:sx n="66" d="100"/>
          <a:sy n="66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0596-47A6-4499-83E4-F2675DBCB872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01B28-F2BE-4462-9B60-355E6BA81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2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k-linearity as an</a:t>
            </a:r>
            <a:r>
              <a:rPr lang="en-US" baseline="0" dirty="0" smtClean="0"/>
              <a:t> open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BB5EF-BDA7-4EC5-AC6C-F3B2EBD33F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31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1B28-F2BE-4462-9B60-355E6BA81A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79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1B28-F2BE-4462-9B60-355E6BA81A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79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0A79-3942-46BB-B282-75425AF8F701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451-585E-4E13-BCCF-BD62FB9A1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2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0A79-3942-46BB-B282-75425AF8F701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451-585E-4E13-BCCF-BD62FB9A1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0A79-3942-46BB-B282-75425AF8F701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451-585E-4E13-BCCF-BD62FB9A1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6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0A79-3942-46BB-B282-75425AF8F701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451-585E-4E13-BCCF-BD62FB9A1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7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0A79-3942-46BB-B282-75425AF8F701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451-585E-4E13-BCCF-BD62FB9A1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9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0A79-3942-46BB-B282-75425AF8F701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451-585E-4E13-BCCF-BD62FB9A1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0A79-3942-46BB-B282-75425AF8F701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451-585E-4E13-BCCF-BD62FB9A1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8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0A79-3942-46BB-B282-75425AF8F701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451-585E-4E13-BCCF-BD62FB9A1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6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0A79-3942-46BB-B282-75425AF8F701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451-585E-4E13-BCCF-BD62FB9A1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1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0A79-3942-46BB-B282-75425AF8F701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451-585E-4E13-BCCF-BD62FB9A1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1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0A79-3942-46BB-B282-75425AF8F701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451-585E-4E13-BCCF-BD62FB9A1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8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70A79-3942-46BB-B282-75425AF8F701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82451-585E-4E13-BCCF-BD62FB9A1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3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69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69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0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1295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Beyond Set </a:t>
            </a:r>
            <a:r>
              <a:rPr lang="en-US" b="1" dirty="0" err="1" smtClean="0">
                <a:solidFill>
                  <a:srgbClr val="0070C0"/>
                </a:solidFill>
              </a:rPr>
              <a:t>Disjointness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The Communication Complexity of Finding the Intersection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Grigory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Yaroslavtsev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648200"/>
            <a:ext cx="2286000" cy="1135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648200"/>
            <a:ext cx="2819400" cy="1036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0198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Joint with Brody, </a:t>
            </a:r>
            <a:r>
              <a:rPr lang="en-US" sz="2800" dirty="0" err="1" smtClean="0"/>
              <a:t>Chakrabarti</a:t>
            </a:r>
            <a:r>
              <a:rPr lang="en-US" sz="2800" dirty="0" smtClean="0"/>
              <a:t>, </a:t>
            </a:r>
            <a:r>
              <a:rPr lang="en-US" sz="2800" dirty="0" err="1" smtClean="0"/>
              <a:t>Kondapally</a:t>
            </a:r>
            <a:r>
              <a:rPr lang="en-US" sz="2800" dirty="0" smtClean="0"/>
              <a:t> and Woodruff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016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2-Round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-protocol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517046"/>
              </p:ext>
            </p:extLst>
          </p:nvPr>
        </p:nvGraphicFramePr>
        <p:xfrm>
          <a:off x="381000" y="1752600"/>
          <a:ext cx="10668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"/>
                <a:gridCol w="266700"/>
                <a:gridCol w="266700"/>
                <a:gridCol w="266700"/>
              </a:tblGrid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6486" y="4613569"/>
                <a:ext cx="990600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num>
                      <m:den>
                        <m:func>
                          <m:func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3200" dirty="0" smtClean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86" y="4613569"/>
                <a:ext cx="990600" cy="8740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47800" y="2925360"/>
                <a:ext cx="1447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925360"/>
                <a:ext cx="1447800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175485"/>
              </p:ext>
            </p:extLst>
          </p:nvPr>
        </p:nvGraphicFramePr>
        <p:xfrm>
          <a:off x="6477000" y="1752600"/>
          <a:ext cx="10668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"/>
                <a:gridCol w="266700"/>
                <a:gridCol w="266700"/>
                <a:gridCol w="266700"/>
              </a:tblGrid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53200" y="4584115"/>
                <a:ext cx="990600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num>
                      <m:den>
                        <m:func>
                          <m:func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3200" dirty="0" smtClean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584115"/>
                <a:ext cx="990600" cy="87408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67171" y="2925360"/>
                <a:ext cx="1447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171" y="2925360"/>
                <a:ext cx="1447800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811306"/>
              </p:ext>
            </p:extLst>
          </p:nvPr>
        </p:nvGraphicFramePr>
        <p:xfrm>
          <a:off x="3570514" y="1752600"/>
          <a:ext cx="10668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"/>
                <a:gridCol w="266700"/>
                <a:gridCol w="266700"/>
                <a:gridCol w="266700"/>
              </a:tblGrid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393372" y="4819778"/>
                <a:ext cx="51030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𝑻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372" y="4819778"/>
                <a:ext cx="510306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400" y="5696857"/>
                <a:ext cx="8229600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Total communication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num>
                      <m:den>
                        <m:func>
                          <m:func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i="0" dirty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24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func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2400" dirty="0" smtClean="0"/>
                  <a:t> = O(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400" dirty="0" smtClean="0"/>
                  <a:t>) </a:t>
                </a:r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696857"/>
                <a:ext cx="8229600" cy="678584"/>
              </a:xfrm>
              <a:prstGeom prst="rect">
                <a:avLst/>
              </a:prstGeom>
              <a:blipFill rotWithShape="1">
                <a:blip r:embed="rId8"/>
                <a:stretch>
                  <a:fillRect l="-1185" b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03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289764"/>
              </p:ext>
            </p:extLst>
          </p:nvPr>
        </p:nvGraphicFramePr>
        <p:xfrm>
          <a:off x="457200" y="1600200"/>
          <a:ext cx="833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69621"/>
              </p:ext>
            </p:extLst>
          </p:nvPr>
        </p:nvGraphicFramePr>
        <p:xfrm>
          <a:off x="4114800" y="2798689"/>
          <a:ext cx="10668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"/>
                <a:gridCol w="266700"/>
                <a:gridCol w="266700"/>
                <a:gridCol w="266700"/>
              </a:tblGrid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91000" y="5560647"/>
                <a:ext cx="990600" cy="1114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num>
                        <m:den>
                          <m:func>
                            <m:func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32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560647"/>
                <a:ext cx="990600" cy="11140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86400" y="3886200"/>
                <a:ext cx="1447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886200"/>
                <a:ext cx="1447800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1600200" y="1752600"/>
            <a:ext cx="3200400" cy="21336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800600" y="1752600"/>
            <a:ext cx="2667000" cy="21336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8600" y="3886200"/>
                <a:ext cx="3733800" cy="85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𝑐𝑜𝑙𝑙𝑖𝑠𝑖𝑜𝑛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1" smtClean="0">
                              <a:latin typeface="Cambria Math"/>
                            </a:rPr>
                            <m:t>log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886200"/>
                <a:ext cx="3733800" cy="8510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01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Collisions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226937"/>
              </p:ext>
            </p:extLst>
          </p:nvPr>
        </p:nvGraphicFramePr>
        <p:xfrm>
          <a:off x="685800" y="2438400"/>
          <a:ext cx="10668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"/>
                <a:gridCol w="266700"/>
                <a:gridCol w="266700"/>
                <a:gridCol w="266700"/>
              </a:tblGrid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40229" y="5112823"/>
                <a:ext cx="990600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num>
                      <m:den>
                        <m:func>
                          <m:func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3200" dirty="0" smtClean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9" y="5112823"/>
                <a:ext cx="990600" cy="8740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05000" y="3624921"/>
                <a:ext cx="1447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624921"/>
                <a:ext cx="1447800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408818"/>
              </p:ext>
            </p:extLst>
          </p:nvPr>
        </p:nvGraphicFramePr>
        <p:xfrm>
          <a:off x="6248400" y="2438400"/>
          <a:ext cx="10668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"/>
                <a:gridCol w="266700"/>
                <a:gridCol w="266700"/>
                <a:gridCol w="266700"/>
              </a:tblGrid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68143" y="5156624"/>
                <a:ext cx="990600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num>
                      <m:den>
                        <m:func>
                          <m:func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3200" dirty="0" smtClean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143" y="5156624"/>
                <a:ext cx="990600" cy="87408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467600" y="3603925"/>
                <a:ext cx="1447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3603925"/>
                <a:ext cx="1447800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366289"/>
              </p:ext>
            </p:extLst>
          </p:nvPr>
        </p:nvGraphicFramePr>
        <p:xfrm>
          <a:off x="3581400" y="2438400"/>
          <a:ext cx="10668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"/>
                <a:gridCol w="266700"/>
                <a:gridCol w="266700"/>
                <a:gridCol w="266700"/>
              </a:tblGrid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7045849"/>
              </p:ext>
            </p:extLst>
          </p:nvPr>
        </p:nvGraphicFramePr>
        <p:xfrm>
          <a:off x="457200" y="1600200"/>
          <a:ext cx="833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1600200" y="1752600"/>
            <a:ext cx="2667000" cy="185132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1752600"/>
            <a:ext cx="3200400" cy="185132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57600" y="1806275"/>
            <a:ext cx="609600" cy="871987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267200" y="1806274"/>
            <a:ext cx="685800" cy="871987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495800" y="1795013"/>
            <a:ext cx="1905000" cy="18089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962400" y="1795013"/>
            <a:ext cx="381000" cy="22435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67000" y="1795013"/>
            <a:ext cx="990600" cy="13291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667000" y="5299369"/>
            <a:ext cx="4000500" cy="470000"/>
            <a:chOff x="2171700" y="5486400"/>
            <a:chExt cx="4000500" cy="47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171700" y="5486400"/>
                  <a:ext cx="40005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sz="2400" b="1" i="1">
                          <a:latin typeface="Cambria Math"/>
                        </a:rPr>
                        <m:t>∩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sz="2400" i="1">
                          <a:latin typeface="Cambria Math"/>
                        </a:rPr>
                        <m:t>⊆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∩ 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/>
                      </m:d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2400" dirty="0" smtClean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1700" y="5486400"/>
                  <a:ext cx="4000500" cy="4700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4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37960039"/>
                    </p:ext>
                  </p:extLst>
                </p:nvPr>
              </p:nvGraphicFramePr>
              <p:xfrm>
                <a:off x="4572000" y="5535980"/>
                <a:ext cx="304800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04800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pattFill prst="lgCheck">
                            <a:fgClr>
                              <a:srgbClr val="FF0000"/>
                            </a:fgClr>
                            <a:bgClr>
                              <a:srgbClr val="00B050"/>
                            </a:bgClr>
                          </a:pattFill>
                        </a:tcPr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37960039"/>
                    </p:ext>
                  </p:extLst>
                </p:nvPr>
              </p:nvGraphicFramePr>
              <p:xfrm>
                <a:off x="4572000" y="5535980"/>
                <a:ext cx="304800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04800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pattFill prst="lgCheck">
                            <a:fgClr>
                              <a:srgbClr val="FF0000"/>
                            </a:fgClr>
                            <a:bgClr>
                              <a:srgbClr val="00B050"/>
                            </a:bgClr>
                          </a:pattFill>
                        </a:tcPr>
                      </a:tc>
                    </a:tr>
                  </a:tbl>
                </a:graphicData>
              </a:graphic>
            </p:graphicFrame>
          </mc:Fallback>
        </mc:AlternateContent>
      </p:grpSp>
      <p:sp>
        <p:nvSpPr>
          <p:cNvPr id="11" name="TextBox 10"/>
          <p:cNvSpPr txBox="1"/>
          <p:nvPr/>
        </p:nvSpPr>
        <p:spPr>
          <a:xfrm>
            <a:off x="7543800" y="457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34200" y="457200"/>
                <a:ext cx="220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57200"/>
                <a:ext cx="220980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667000" y="5769369"/>
                <a:ext cx="4000500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/>
                      </a:rPr>
                      <m:t>𝑺</m:t>
                    </m:r>
                    <m:r>
                      <a:rPr lang="en-US" sz="2400" b="1" i="1">
                        <a:latin typeface="Cambria Math"/>
                      </a:rPr>
                      <m:t>∩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sz="2400" i="1">
                        <a:latin typeface="Cambria Math"/>
                      </a:rPr>
                      <m:t>⊆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∩ 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𝒉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/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769369"/>
                <a:ext cx="4000500" cy="470000"/>
              </a:xfrm>
              <a:prstGeom prst="rect">
                <a:avLst/>
              </a:prstGeom>
              <a:blipFill rotWithShape="1">
                <a:blip r:embed="rId8"/>
                <a:stretch>
                  <a:fillRect l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821847"/>
              </p:ext>
            </p:extLst>
          </p:nvPr>
        </p:nvGraphicFramePr>
        <p:xfrm>
          <a:off x="5067300" y="5818949"/>
          <a:ext cx="30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18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Collisions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r>
                  <a:rPr lang="en-US" dirty="0" smtClean="0"/>
                  <a:t>Second round: </a:t>
                </a:r>
              </a:p>
              <a:p>
                <a:pPr lvl="1"/>
                <a:r>
                  <a:rPr lang="en-US" dirty="0" smtClean="0"/>
                  <a:t>For each bucket send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-bit equality check (total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-communication)</a:t>
                </a:r>
              </a:p>
              <a:p>
                <a:pPr lvl="1"/>
                <a:r>
                  <a:rPr lang="en-US" dirty="0" smtClean="0"/>
                  <a:t>Correct intersection computed in buckets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where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b="1" i="1">
                          <a:latin typeface="Cambria Math"/>
                        </a:rPr>
                        <m:t>∩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/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b="1" i="1">
                          <a:latin typeface="Cambria Math"/>
                        </a:rPr>
                        <m:t>∩</m:t>
                      </m:r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Expected # of items in incorrect buckets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i="1" dirty="0" smtClean="0">
                        <a:latin typeface="Cambria Math"/>
                      </a:rPr>
                      <m:t> /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b="1" i="1" dirty="0" smtClean="0">
                        <a:latin typeface="Cambria Math"/>
                      </a:rPr>
                      <m:t>⁡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 1-round protocol for incorrect buckets</a:t>
                </a:r>
              </a:p>
              <a:p>
                <a:pPr lvl="1"/>
                <a:r>
                  <a:rPr lang="en-US" dirty="0" smtClean="0"/>
                  <a:t>Total communication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3"/>
                <a:stretch>
                  <a:fillRect l="-154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068703"/>
              </p:ext>
            </p:extLst>
          </p:nvPr>
        </p:nvGraphicFramePr>
        <p:xfrm>
          <a:off x="3886200" y="3657600"/>
          <a:ext cx="30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9400455"/>
              </p:ext>
            </p:extLst>
          </p:nvPr>
        </p:nvGraphicFramePr>
        <p:xfrm>
          <a:off x="6172200" y="3657600"/>
          <a:ext cx="30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Main protocol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773477"/>
              </p:ext>
            </p:extLst>
          </p:nvPr>
        </p:nvGraphicFramePr>
        <p:xfrm>
          <a:off x="520700" y="2133600"/>
          <a:ext cx="833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674197"/>
              </p:ext>
            </p:extLst>
          </p:nvPr>
        </p:nvGraphicFramePr>
        <p:xfrm>
          <a:off x="4114800" y="2703731"/>
          <a:ext cx="10668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"/>
                <a:gridCol w="266700"/>
                <a:gridCol w="266700"/>
                <a:gridCol w="266700"/>
              </a:tblGrid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90600" y="4151531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</a:rPr>
                        <m:t>𝑂</m:t>
                      </m:r>
                      <m:r>
                        <a:rPr lang="en-US" sz="3600" b="0" i="1" dirty="0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sz="3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151531"/>
                <a:ext cx="2286000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2895600" y="4474696"/>
            <a:ext cx="3581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91000" y="5465689"/>
                <a:ext cx="4953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3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# of buckets</a:t>
                </a:r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465689"/>
                <a:ext cx="4953000" cy="646331"/>
              </a:xfrm>
              <a:prstGeom prst="rect">
                <a:avLst/>
              </a:prstGeom>
              <a:blipFill rotWithShape="1">
                <a:blip r:embed="rId3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18971" y="1371600"/>
                <a:ext cx="36195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𝒉</m:t>
                      </m:r>
                      <m:r>
                        <a:rPr lang="en-US" sz="3200" b="0" i="1" smtClean="0">
                          <a:latin typeface="Cambria Math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→[</m:t>
                      </m:r>
                      <m:r>
                        <a:rPr lang="en-US" sz="32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sz="32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971" y="1371600"/>
                <a:ext cx="3619500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838200" y="2286000"/>
            <a:ext cx="3429000" cy="28956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05000" y="2311400"/>
            <a:ext cx="2923721" cy="28702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45443" y="2336800"/>
            <a:ext cx="2026557" cy="28448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72000" y="2351314"/>
            <a:ext cx="457200" cy="283028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800600" y="2286000"/>
            <a:ext cx="838200" cy="24384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191000" y="2311400"/>
            <a:ext cx="1676400" cy="24130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495800" y="2307771"/>
            <a:ext cx="2171700" cy="242025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800600" y="2315029"/>
            <a:ext cx="2857500" cy="145142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800600" y="2351314"/>
            <a:ext cx="3352800" cy="191588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495800" y="2315029"/>
            <a:ext cx="4191000" cy="195217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591300" y="3936087"/>
            <a:ext cx="2476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Expected </a:t>
            </a:r>
          </a:p>
          <a:p>
            <a:r>
              <a:rPr lang="en-US" sz="3200" dirty="0" smtClean="0"/>
              <a:t># of elements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807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Verification tree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82200" y="16002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021424" y="1352657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21424" y="2470670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6724" y="2470669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26324" y="2470669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11624" y="2470669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269324" y="2472659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954624" y="2470667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74224" y="2470670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7" idx="2"/>
            <a:endCxn id="3" idx="7"/>
          </p:cNvCxnSpPr>
          <p:nvPr/>
        </p:nvCxnSpPr>
        <p:spPr>
          <a:xfrm flipV="1">
            <a:off x="706724" y="1379949"/>
            <a:ext cx="3477302" cy="11839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7"/>
            <a:endCxn id="3" idx="6"/>
          </p:cNvCxnSpPr>
          <p:nvPr/>
        </p:nvCxnSpPr>
        <p:spPr>
          <a:xfrm flipV="1">
            <a:off x="1974226" y="1445837"/>
            <a:ext cx="2237698" cy="10521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3"/>
            <a:endCxn id="3" idx="7"/>
          </p:cNvCxnSpPr>
          <p:nvPr/>
        </p:nvCxnSpPr>
        <p:spPr>
          <a:xfrm flipV="1">
            <a:off x="2982522" y="1379949"/>
            <a:ext cx="1201504" cy="12497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4"/>
            <a:endCxn id="3" idx="4"/>
          </p:cNvCxnSpPr>
          <p:nvPr/>
        </p:nvCxnSpPr>
        <p:spPr>
          <a:xfrm flipV="1">
            <a:off x="4116674" y="1539016"/>
            <a:ext cx="0" cy="11180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1"/>
            <a:endCxn id="3" idx="5"/>
          </p:cNvCxnSpPr>
          <p:nvPr/>
        </p:nvCxnSpPr>
        <p:spPr>
          <a:xfrm flipH="1" flipV="1">
            <a:off x="4184026" y="1511724"/>
            <a:ext cx="970196" cy="9862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" idx="5"/>
          </p:cNvCxnSpPr>
          <p:nvPr/>
        </p:nvCxnSpPr>
        <p:spPr>
          <a:xfrm flipH="1" flipV="1">
            <a:off x="4184026" y="1511724"/>
            <a:ext cx="2244568" cy="10895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2"/>
          </p:cNvCxnSpPr>
          <p:nvPr/>
        </p:nvCxnSpPr>
        <p:spPr>
          <a:xfrm flipH="1" flipV="1">
            <a:off x="4116674" y="1445836"/>
            <a:ext cx="3257550" cy="11180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12610" y="377806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48080" y="3778062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58255" y="377806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03719" y="377806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3" idx="0"/>
          </p:cNvCxnSpPr>
          <p:nvPr/>
        </p:nvCxnSpPr>
        <p:spPr>
          <a:xfrm flipH="1" flipV="1">
            <a:off x="801974" y="2601317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2" idx="0"/>
          </p:cNvCxnSpPr>
          <p:nvPr/>
        </p:nvCxnSpPr>
        <p:spPr>
          <a:xfrm flipV="1">
            <a:off x="643330" y="2601319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1" idx="4"/>
            <a:endCxn id="7" idx="3"/>
          </p:cNvCxnSpPr>
          <p:nvPr/>
        </p:nvCxnSpPr>
        <p:spPr>
          <a:xfrm flipV="1">
            <a:off x="407860" y="2629736"/>
            <a:ext cx="326762" cy="13346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7" idx="0"/>
          </p:cNvCxnSpPr>
          <p:nvPr/>
        </p:nvCxnSpPr>
        <p:spPr>
          <a:xfrm flipH="1" flipV="1">
            <a:off x="801974" y="2470669"/>
            <a:ext cx="296995" cy="14937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430624" y="374860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666094" y="3748602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876269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121733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4" idx="0"/>
          </p:cNvCxnSpPr>
          <p:nvPr/>
        </p:nvCxnSpPr>
        <p:spPr>
          <a:xfrm flipH="1" flipV="1">
            <a:off x="1919988" y="2571857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3" idx="0"/>
          </p:cNvCxnSpPr>
          <p:nvPr/>
        </p:nvCxnSpPr>
        <p:spPr>
          <a:xfrm flipV="1">
            <a:off x="1761344" y="2571859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2" idx="4"/>
          </p:cNvCxnSpPr>
          <p:nvPr/>
        </p:nvCxnSpPr>
        <p:spPr>
          <a:xfrm flipV="1">
            <a:off x="1525874" y="2600276"/>
            <a:ext cx="326762" cy="13346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5" idx="0"/>
          </p:cNvCxnSpPr>
          <p:nvPr/>
        </p:nvCxnSpPr>
        <p:spPr>
          <a:xfrm flipH="1" flipV="1">
            <a:off x="1960590" y="2645563"/>
            <a:ext cx="256393" cy="11030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2573624" y="374860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809094" y="3748602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019269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264733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>
            <a:stCxn id="81" idx="0"/>
          </p:cNvCxnSpPr>
          <p:nvPr/>
        </p:nvCxnSpPr>
        <p:spPr>
          <a:xfrm flipH="1" flipV="1">
            <a:off x="3062988" y="2571857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0" idx="0"/>
          </p:cNvCxnSpPr>
          <p:nvPr/>
        </p:nvCxnSpPr>
        <p:spPr>
          <a:xfrm flipV="1">
            <a:off x="2904344" y="2571859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9" idx="4"/>
          </p:cNvCxnSpPr>
          <p:nvPr/>
        </p:nvCxnSpPr>
        <p:spPr>
          <a:xfrm flipV="1">
            <a:off x="2668874" y="2600276"/>
            <a:ext cx="326762" cy="13346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2" idx="0"/>
          </p:cNvCxnSpPr>
          <p:nvPr/>
        </p:nvCxnSpPr>
        <p:spPr>
          <a:xfrm flipH="1" flipV="1">
            <a:off x="3103590" y="2645563"/>
            <a:ext cx="256393" cy="11030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640424" y="374860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875894" y="3748602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086069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331533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>
            <a:stCxn id="89" idx="0"/>
          </p:cNvCxnSpPr>
          <p:nvPr/>
        </p:nvCxnSpPr>
        <p:spPr>
          <a:xfrm flipH="1" flipV="1">
            <a:off x="4129788" y="2571857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8" idx="0"/>
          </p:cNvCxnSpPr>
          <p:nvPr/>
        </p:nvCxnSpPr>
        <p:spPr>
          <a:xfrm flipV="1">
            <a:off x="3971144" y="2571859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7" idx="4"/>
          </p:cNvCxnSpPr>
          <p:nvPr/>
        </p:nvCxnSpPr>
        <p:spPr>
          <a:xfrm flipV="1">
            <a:off x="3735674" y="2600276"/>
            <a:ext cx="326762" cy="13346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0" idx="0"/>
          </p:cNvCxnSpPr>
          <p:nvPr/>
        </p:nvCxnSpPr>
        <p:spPr>
          <a:xfrm flipH="1" flipV="1">
            <a:off x="4170390" y="2645563"/>
            <a:ext cx="256393" cy="11030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783424" y="374860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018894" y="3748602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229069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5474533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>
            <a:stCxn id="97" idx="0"/>
          </p:cNvCxnSpPr>
          <p:nvPr/>
        </p:nvCxnSpPr>
        <p:spPr>
          <a:xfrm flipH="1" flipV="1">
            <a:off x="5272788" y="2571857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6" idx="0"/>
          </p:cNvCxnSpPr>
          <p:nvPr/>
        </p:nvCxnSpPr>
        <p:spPr>
          <a:xfrm flipV="1">
            <a:off x="5114144" y="2571859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5" idx="4"/>
          </p:cNvCxnSpPr>
          <p:nvPr/>
        </p:nvCxnSpPr>
        <p:spPr>
          <a:xfrm flipV="1">
            <a:off x="4878674" y="2600276"/>
            <a:ext cx="326762" cy="13346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8" idx="0"/>
          </p:cNvCxnSpPr>
          <p:nvPr/>
        </p:nvCxnSpPr>
        <p:spPr>
          <a:xfrm flipH="1" flipV="1">
            <a:off x="5313390" y="2645563"/>
            <a:ext cx="256393" cy="11030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5926424" y="374860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6161894" y="3748602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372069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617533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>
            <a:stCxn id="105" idx="0"/>
          </p:cNvCxnSpPr>
          <p:nvPr/>
        </p:nvCxnSpPr>
        <p:spPr>
          <a:xfrm flipH="1" flipV="1">
            <a:off x="6415788" y="2571857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4" idx="0"/>
          </p:cNvCxnSpPr>
          <p:nvPr/>
        </p:nvCxnSpPr>
        <p:spPr>
          <a:xfrm flipV="1">
            <a:off x="6257144" y="2571859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3" idx="4"/>
          </p:cNvCxnSpPr>
          <p:nvPr/>
        </p:nvCxnSpPr>
        <p:spPr>
          <a:xfrm flipV="1">
            <a:off x="6021674" y="2600276"/>
            <a:ext cx="326762" cy="13346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6" idx="0"/>
          </p:cNvCxnSpPr>
          <p:nvPr/>
        </p:nvCxnSpPr>
        <p:spPr>
          <a:xfrm flipH="1" flipV="1">
            <a:off x="6456390" y="2645563"/>
            <a:ext cx="256393" cy="11030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7026015" y="374860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7261485" y="3748602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7471660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7717124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>
            <a:stCxn id="113" idx="0"/>
          </p:cNvCxnSpPr>
          <p:nvPr/>
        </p:nvCxnSpPr>
        <p:spPr>
          <a:xfrm flipH="1" flipV="1">
            <a:off x="7515379" y="2571857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2" idx="0"/>
          </p:cNvCxnSpPr>
          <p:nvPr/>
        </p:nvCxnSpPr>
        <p:spPr>
          <a:xfrm flipV="1">
            <a:off x="7356735" y="2571859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1" idx="4"/>
          </p:cNvCxnSpPr>
          <p:nvPr/>
        </p:nvCxnSpPr>
        <p:spPr>
          <a:xfrm flipV="1">
            <a:off x="7121265" y="2600276"/>
            <a:ext cx="326762" cy="13346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4" idx="0"/>
          </p:cNvCxnSpPr>
          <p:nvPr/>
        </p:nvCxnSpPr>
        <p:spPr>
          <a:xfrm flipH="1" flipV="1">
            <a:off x="7555981" y="2645563"/>
            <a:ext cx="256393" cy="11030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6391694" y="1351955"/>
                <a:ext cx="2298899" cy="8740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num>
                      <m:den>
                        <m:func>
                          <m:func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-degree</a:t>
                </a:r>
                <a:endParaRPr lang="en-US" sz="3200" dirty="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694" y="1351955"/>
                <a:ext cx="2298899" cy="874085"/>
              </a:xfrm>
              <a:prstGeom prst="rect">
                <a:avLst/>
              </a:prstGeom>
              <a:blipFill rotWithShape="1">
                <a:blip r:embed="rId2"/>
                <a:stretch>
                  <a:fillRect r="-6101" b="-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7717124" y="2622446"/>
                <a:ext cx="1472967" cy="8774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3200" b="0" i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124" y="2622446"/>
                <a:ext cx="1472967" cy="8774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/>
          <p:cNvSpPr txBox="1"/>
          <p:nvPr/>
        </p:nvSpPr>
        <p:spPr>
          <a:xfrm>
            <a:off x="3514567" y="3061156"/>
            <a:ext cx="1111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…</a:t>
            </a:r>
            <a:endParaRPr lang="en-US" sz="9600" dirty="0"/>
          </a:p>
        </p:txBody>
      </p:sp>
      <p:sp>
        <p:nvSpPr>
          <p:cNvPr id="122" name="Oval 121"/>
          <p:cNvSpPr/>
          <p:nvPr/>
        </p:nvSpPr>
        <p:spPr>
          <a:xfrm>
            <a:off x="738888" y="445988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80244" y="5767274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790419" y="576727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/>
          <p:cNvCxnSpPr>
            <a:stCxn id="125" idx="0"/>
          </p:cNvCxnSpPr>
          <p:nvPr/>
        </p:nvCxnSpPr>
        <p:spPr>
          <a:xfrm flipH="1" flipV="1">
            <a:off x="834138" y="4590529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24" idx="0"/>
          </p:cNvCxnSpPr>
          <p:nvPr/>
        </p:nvCxnSpPr>
        <p:spPr>
          <a:xfrm flipV="1">
            <a:off x="675494" y="4590531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1301644" y="4449848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143000" y="575724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353175" y="5757240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/>
          <p:cNvCxnSpPr>
            <a:stCxn id="133" idx="0"/>
          </p:cNvCxnSpPr>
          <p:nvPr/>
        </p:nvCxnSpPr>
        <p:spPr>
          <a:xfrm flipH="1" flipV="1">
            <a:off x="1396894" y="4580496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2" idx="0"/>
          </p:cNvCxnSpPr>
          <p:nvPr/>
        </p:nvCxnSpPr>
        <p:spPr>
          <a:xfrm flipV="1">
            <a:off x="1238250" y="4580498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1862213" y="4449848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1703569" y="575724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1913744" y="5757240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/>
          <p:cNvCxnSpPr>
            <a:stCxn id="153" idx="0"/>
          </p:cNvCxnSpPr>
          <p:nvPr/>
        </p:nvCxnSpPr>
        <p:spPr>
          <a:xfrm flipH="1" flipV="1">
            <a:off x="1957463" y="4580496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52" idx="0"/>
          </p:cNvCxnSpPr>
          <p:nvPr/>
        </p:nvCxnSpPr>
        <p:spPr>
          <a:xfrm flipV="1">
            <a:off x="1798819" y="4580498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424969" y="4439815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2266325" y="5747208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2476500" y="5747207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/>
          <p:cNvCxnSpPr>
            <a:stCxn id="158" idx="0"/>
          </p:cNvCxnSpPr>
          <p:nvPr/>
        </p:nvCxnSpPr>
        <p:spPr>
          <a:xfrm flipH="1" flipV="1">
            <a:off x="2520219" y="4570463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7" idx="0"/>
          </p:cNvCxnSpPr>
          <p:nvPr/>
        </p:nvCxnSpPr>
        <p:spPr>
          <a:xfrm flipV="1">
            <a:off x="2361575" y="4570465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2948688" y="4439666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2790044" y="5747059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3000219" y="5747058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/>
          <p:cNvCxnSpPr>
            <a:stCxn id="163" idx="0"/>
          </p:cNvCxnSpPr>
          <p:nvPr/>
        </p:nvCxnSpPr>
        <p:spPr>
          <a:xfrm flipH="1" flipV="1">
            <a:off x="3043938" y="4570314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62" idx="0"/>
          </p:cNvCxnSpPr>
          <p:nvPr/>
        </p:nvCxnSpPr>
        <p:spPr>
          <a:xfrm flipV="1">
            <a:off x="2885294" y="4570316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3511444" y="442963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3352800" y="5737026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3562975" y="5737025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>
            <a:stCxn id="168" idx="0"/>
          </p:cNvCxnSpPr>
          <p:nvPr/>
        </p:nvCxnSpPr>
        <p:spPr>
          <a:xfrm flipH="1" flipV="1">
            <a:off x="3606694" y="4560281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7" idx="0"/>
          </p:cNvCxnSpPr>
          <p:nvPr/>
        </p:nvCxnSpPr>
        <p:spPr>
          <a:xfrm flipV="1">
            <a:off x="3448050" y="4560283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4072013" y="442963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3913369" y="5737026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4123544" y="5737025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Connector 173"/>
          <p:cNvCxnSpPr>
            <a:stCxn id="173" idx="0"/>
          </p:cNvCxnSpPr>
          <p:nvPr/>
        </p:nvCxnSpPr>
        <p:spPr>
          <a:xfrm flipH="1" flipV="1">
            <a:off x="4167263" y="4560281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72" idx="0"/>
          </p:cNvCxnSpPr>
          <p:nvPr/>
        </p:nvCxnSpPr>
        <p:spPr>
          <a:xfrm flipV="1">
            <a:off x="4008619" y="4560283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4634769" y="4419600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4476125" y="572699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4686300" y="5726992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Connector 178"/>
          <p:cNvCxnSpPr>
            <a:stCxn id="178" idx="0"/>
          </p:cNvCxnSpPr>
          <p:nvPr/>
        </p:nvCxnSpPr>
        <p:spPr>
          <a:xfrm flipH="1" flipV="1">
            <a:off x="4730019" y="4550248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7" idx="0"/>
          </p:cNvCxnSpPr>
          <p:nvPr/>
        </p:nvCxnSpPr>
        <p:spPr>
          <a:xfrm flipV="1">
            <a:off x="4571375" y="4550250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5158488" y="4449848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4999844" y="575724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5210019" y="5757240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/>
          <p:cNvCxnSpPr>
            <a:stCxn id="183" idx="0"/>
          </p:cNvCxnSpPr>
          <p:nvPr/>
        </p:nvCxnSpPr>
        <p:spPr>
          <a:xfrm flipH="1" flipV="1">
            <a:off x="5253738" y="4580496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82" idx="0"/>
          </p:cNvCxnSpPr>
          <p:nvPr/>
        </p:nvCxnSpPr>
        <p:spPr>
          <a:xfrm flipV="1">
            <a:off x="5095094" y="4580498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5721244" y="4439815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5562600" y="5747208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5772775" y="5747207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/>
          <p:cNvCxnSpPr>
            <a:stCxn id="188" idx="0"/>
          </p:cNvCxnSpPr>
          <p:nvPr/>
        </p:nvCxnSpPr>
        <p:spPr>
          <a:xfrm flipH="1" flipV="1">
            <a:off x="5816494" y="4570463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87" idx="0"/>
          </p:cNvCxnSpPr>
          <p:nvPr/>
        </p:nvCxnSpPr>
        <p:spPr>
          <a:xfrm flipV="1">
            <a:off x="5657850" y="4570465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6281813" y="4439815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123169" y="5747208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6333344" y="5747207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/>
          <p:cNvCxnSpPr>
            <a:stCxn id="193" idx="0"/>
          </p:cNvCxnSpPr>
          <p:nvPr/>
        </p:nvCxnSpPr>
        <p:spPr>
          <a:xfrm flipH="1" flipV="1">
            <a:off x="6377063" y="4570463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92" idx="0"/>
          </p:cNvCxnSpPr>
          <p:nvPr/>
        </p:nvCxnSpPr>
        <p:spPr>
          <a:xfrm flipV="1">
            <a:off x="6218419" y="4570465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/>
          <p:nvPr/>
        </p:nvSpPr>
        <p:spPr>
          <a:xfrm>
            <a:off x="6844569" y="4429782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6685925" y="5737175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6896100" y="5737174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Connector 198"/>
          <p:cNvCxnSpPr>
            <a:stCxn id="198" idx="0"/>
          </p:cNvCxnSpPr>
          <p:nvPr/>
        </p:nvCxnSpPr>
        <p:spPr>
          <a:xfrm flipH="1" flipV="1">
            <a:off x="6939819" y="4560430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97" idx="0"/>
          </p:cNvCxnSpPr>
          <p:nvPr/>
        </p:nvCxnSpPr>
        <p:spPr>
          <a:xfrm flipV="1">
            <a:off x="6781175" y="4560432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200"/>
          <p:cNvSpPr/>
          <p:nvPr/>
        </p:nvSpPr>
        <p:spPr>
          <a:xfrm>
            <a:off x="7368288" y="442963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7209644" y="5737026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7419819" y="5737025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>
            <a:stCxn id="203" idx="0"/>
          </p:cNvCxnSpPr>
          <p:nvPr/>
        </p:nvCxnSpPr>
        <p:spPr>
          <a:xfrm flipH="1" flipV="1">
            <a:off x="7463538" y="4560281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02" idx="0"/>
          </p:cNvCxnSpPr>
          <p:nvPr/>
        </p:nvCxnSpPr>
        <p:spPr>
          <a:xfrm flipV="1">
            <a:off x="7304894" y="4560283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Rectangle 261"/>
              <p:cNvSpPr/>
              <p:nvPr/>
            </p:nvSpPr>
            <p:spPr>
              <a:xfrm>
                <a:off x="7555981" y="4815033"/>
                <a:ext cx="137425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−1 </m:t>
                              </m:r>
                            </m:sup>
                          </m:sSup>
                        </m:fName>
                        <m:e>
                          <m:r>
                            <a:rPr lang="en-US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2" name="Rectangle 2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981" y="4815033"/>
                <a:ext cx="1374257" cy="523220"/>
              </a:xfrm>
              <a:prstGeom prst="rect">
                <a:avLst/>
              </a:prstGeom>
              <a:blipFill rotWithShape="1">
                <a:blip r:embed="rId4"/>
                <a:stretch>
                  <a:fillRect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/>
              <p:cNvSpPr txBox="1"/>
              <p:nvPr/>
            </p:nvSpPr>
            <p:spPr>
              <a:xfrm>
                <a:off x="632237" y="6106032"/>
                <a:ext cx="71215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 smtClean="0"/>
                  <a:t>buckets = leaves of the verification tree</a:t>
                </a:r>
                <a:endParaRPr lang="en-US" sz="3200" dirty="0"/>
              </a:p>
            </p:txBody>
          </p:sp>
        </mc:Choice>
        <mc:Fallback xmlns="">
          <p:sp>
            <p:nvSpPr>
              <p:cNvPr id="263" name="TextBox 2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37" y="6106032"/>
                <a:ext cx="7121582" cy="584775"/>
              </a:xfrm>
              <a:prstGeom prst="rect">
                <a:avLst/>
              </a:prstGeom>
              <a:blipFill rotWithShape="1">
                <a:blip r:embed="rId5"/>
                <a:stretch>
                  <a:fillRect t="-12500" r="-17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87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1" grpId="0" animBg="1"/>
      <p:bldP spid="42" grpId="0" animBg="1"/>
      <p:bldP spid="43" grpId="0" animBg="1"/>
      <p:bldP spid="44" grpId="0" animBg="1"/>
      <p:bldP spid="62" grpId="0" animBg="1"/>
      <p:bldP spid="63" grpId="0" animBg="1"/>
      <p:bldP spid="64" grpId="0" animBg="1"/>
      <p:bldP spid="65" grpId="0" animBg="1"/>
      <p:bldP spid="79" grpId="0" animBg="1"/>
      <p:bldP spid="80" grpId="0" animBg="1"/>
      <p:bldP spid="81" grpId="0" animBg="1"/>
      <p:bldP spid="82" grpId="0" animBg="1"/>
      <p:bldP spid="87" grpId="0" animBg="1"/>
      <p:bldP spid="88" grpId="0" animBg="1"/>
      <p:bldP spid="89" grpId="0" animBg="1"/>
      <p:bldP spid="90" grpId="0" animBg="1"/>
      <p:bldP spid="95" grpId="0" animBg="1"/>
      <p:bldP spid="96" grpId="0" animBg="1"/>
      <p:bldP spid="97" grpId="0" animBg="1"/>
      <p:bldP spid="98" grpId="0" animBg="1"/>
      <p:bldP spid="103" grpId="0" animBg="1"/>
      <p:bldP spid="104" grpId="0" animBg="1"/>
      <p:bldP spid="105" grpId="0" animBg="1"/>
      <p:bldP spid="106" grpId="0" animBg="1"/>
      <p:bldP spid="111" grpId="0" animBg="1"/>
      <p:bldP spid="112" grpId="0" animBg="1"/>
      <p:bldP spid="113" grpId="0" animBg="1"/>
      <p:bldP spid="114" grpId="0" animBg="1"/>
      <p:bldP spid="119" grpId="0"/>
      <p:bldP spid="120" grpId="0"/>
      <p:bldP spid="121" grpId="0"/>
      <p:bldP spid="122" grpId="0" animBg="1"/>
      <p:bldP spid="124" grpId="0" animBg="1"/>
      <p:bldP spid="125" grpId="0" animBg="1"/>
      <p:bldP spid="131" grpId="0" animBg="1"/>
      <p:bldP spid="132" grpId="0" animBg="1"/>
      <p:bldP spid="133" grpId="0" animBg="1"/>
      <p:bldP spid="151" grpId="0" animBg="1"/>
      <p:bldP spid="152" grpId="0" animBg="1"/>
      <p:bldP spid="153" grpId="0" animBg="1"/>
      <p:bldP spid="156" grpId="0" animBg="1"/>
      <p:bldP spid="157" grpId="0" animBg="1"/>
      <p:bldP spid="158" grpId="0" animBg="1"/>
      <p:bldP spid="161" grpId="0" animBg="1"/>
      <p:bldP spid="162" grpId="0" animBg="1"/>
      <p:bldP spid="163" grpId="0" animBg="1"/>
      <p:bldP spid="166" grpId="0" animBg="1"/>
      <p:bldP spid="167" grpId="0" animBg="1"/>
      <p:bldP spid="168" grpId="0" animBg="1"/>
      <p:bldP spid="171" grpId="0" animBg="1"/>
      <p:bldP spid="172" grpId="0" animBg="1"/>
      <p:bldP spid="173" grpId="0" animBg="1"/>
      <p:bldP spid="176" grpId="0" animBg="1"/>
      <p:bldP spid="177" grpId="0" animBg="1"/>
      <p:bldP spid="178" grpId="0" animBg="1"/>
      <p:bldP spid="181" grpId="0" animBg="1"/>
      <p:bldP spid="182" grpId="0" animBg="1"/>
      <p:bldP spid="183" grpId="0" animBg="1"/>
      <p:bldP spid="186" grpId="0" animBg="1"/>
      <p:bldP spid="187" grpId="0" animBg="1"/>
      <p:bldP spid="188" grpId="0" animBg="1"/>
      <p:bldP spid="191" grpId="0" animBg="1"/>
      <p:bldP spid="192" grpId="0" animBg="1"/>
      <p:bldP spid="193" grpId="0" animBg="1"/>
      <p:bldP spid="196" grpId="0" animBg="1"/>
      <p:bldP spid="197" grpId="0" animBg="1"/>
      <p:bldP spid="198" grpId="0" animBg="1"/>
      <p:bldP spid="201" grpId="0" animBg="1"/>
      <p:bldP spid="202" grpId="0" animBg="1"/>
      <p:bldP spid="203" grpId="0" animBg="1"/>
      <p:bldP spid="262" grpId="0"/>
      <p:bldP spid="2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Verification bottom-up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25968" y="161442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83643" y="2948265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93343" y="297706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" idx="0"/>
            <a:endCxn id="4" idx="0"/>
          </p:cNvCxnSpPr>
          <p:nvPr/>
        </p:nvCxnSpPr>
        <p:spPr>
          <a:xfrm flipH="1" flipV="1">
            <a:off x="4221218" y="1614421"/>
            <a:ext cx="667375" cy="1362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0"/>
            <a:endCxn id="4" idx="3"/>
          </p:cNvCxnSpPr>
          <p:nvPr/>
        </p:nvCxnSpPr>
        <p:spPr>
          <a:xfrm flipV="1">
            <a:off x="3478893" y="1773488"/>
            <a:ext cx="674973" cy="11747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038088" y="3298251"/>
                <a:ext cx="8816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3200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088" y="3298251"/>
                <a:ext cx="881609" cy="584775"/>
              </a:xfrm>
              <a:prstGeom prst="rect">
                <a:avLst/>
              </a:prstGeom>
              <a:blipFill rotWithShape="1">
                <a:blip r:embed="rId2"/>
                <a:stretch>
                  <a:fillRect r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447788" y="3298251"/>
                <a:ext cx="8816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/>
                      </m:sSubSup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3200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/>
                      </m:sSubSup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788" y="3298251"/>
                <a:ext cx="881609" cy="584775"/>
              </a:xfrm>
              <a:prstGeom prst="rect">
                <a:avLst/>
              </a:prstGeom>
              <a:blipFill rotWithShape="1">
                <a:blip r:embed="rId3"/>
                <a:stretch>
                  <a:fillRect r="-20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323725" y="1426287"/>
                <a:ext cx="33245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  <m:r>
                        <a:rPr lang="en-US" sz="32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∪</m:t>
                      </m:r>
                      <m:sSub>
                        <m:sSub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3200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∪</m:t>
                      </m:r>
                      <m:sSub>
                        <m:sSubPr>
                          <m:ctrlP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725" y="1426287"/>
                <a:ext cx="332453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4175861" y="433966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33536" y="5673507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43236" y="5702305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20" idx="0"/>
            <a:endCxn id="18" idx="0"/>
          </p:cNvCxnSpPr>
          <p:nvPr/>
        </p:nvCxnSpPr>
        <p:spPr>
          <a:xfrm flipH="1" flipV="1">
            <a:off x="4271111" y="4339663"/>
            <a:ext cx="667375" cy="1362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9" idx="0"/>
            <a:endCxn id="18" idx="3"/>
          </p:cNvCxnSpPr>
          <p:nvPr/>
        </p:nvCxnSpPr>
        <p:spPr>
          <a:xfrm flipV="1">
            <a:off x="3528786" y="4498730"/>
            <a:ext cx="674973" cy="11747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530962" y="6023493"/>
                <a:ext cx="189586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∩</m:t>
                      </m:r>
                      <m:sSubSup>
                        <m:sSubSupPr>
                          <m:ctrlP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962" y="6023493"/>
                <a:ext cx="1895862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063126" y="6023493"/>
                <a:ext cx="17507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/>
                      </m:sSubSup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∩</m:t>
                      </m:r>
                      <m:sSubSup>
                        <m:sSubSupPr>
                          <m:ctrlP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/>
                      </m:sSubSup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126" y="6023493"/>
                <a:ext cx="1750719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4132095" y="4151529"/>
                <a:ext cx="44655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/>
                          </m:sSubSup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∩</m:t>
                      </m:r>
                      <m:sSubSup>
                        <m:sSubSupPr>
                          <m:ctrlP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∪</m:t>
                      </m:r>
                      <m:sSub>
                        <m:sSubPr>
                          <m:ctrlP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95" y="4151529"/>
                <a:ext cx="4465582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5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8" grpId="0" animBg="1"/>
      <p:bldP spid="19" grpId="0" animBg="1"/>
      <p:bldP spid="20" grpId="0" animBg="1"/>
      <p:bldP spid="23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95440" y="4179923"/>
                <a:ext cx="440304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/>
                  <a:t>EQ(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32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/>
                        </m:sSubSup>
                        <m:r>
                          <a:rPr lang="en-US" sz="3200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∪</m:t>
                        </m:r>
                        <m:sSub>
                          <m:sSubPr>
                            <m:ctrlPr>
                              <a:rPr lang="en-US" sz="32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b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3200" b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3200" b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  <m:sup/>
                    </m:sSubSup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/>
                      </a:rPr>
                      <m:t>∪</m:t>
                    </m:r>
                    <m:sSub>
                      <m:sSub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 smtClean="0"/>
                  <a:t>)</a:t>
                </a:r>
                <a:endParaRPr lang="en-US" sz="3200" b="1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0" y="4179923"/>
                <a:ext cx="4403047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3601" t="-12500" r="-83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>
            <a:stCxn id="20" idx="0"/>
            <a:endCxn id="18" idx="0"/>
          </p:cNvCxnSpPr>
          <p:nvPr/>
        </p:nvCxnSpPr>
        <p:spPr>
          <a:xfrm flipH="1" flipV="1">
            <a:off x="4342775" y="1483534"/>
            <a:ext cx="667375" cy="1362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Verification bottom-up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247525" y="1483534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05200" y="2817378"/>
            <a:ext cx="190500" cy="18635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914900" y="2846176"/>
            <a:ext cx="190500" cy="18635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9" idx="0"/>
            <a:endCxn id="18" idx="3"/>
          </p:cNvCxnSpPr>
          <p:nvPr/>
        </p:nvCxnSpPr>
        <p:spPr>
          <a:xfrm flipV="1">
            <a:off x="3600450" y="1642601"/>
            <a:ext cx="674973" cy="11747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602626" y="3167364"/>
                <a:ext cx="189586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∩</m:t>
                      </m:r>
                      <m:sSubSup>
                        <m:sSubSupPr>
                          <m:ctrlP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626" y="3167364"/>
                <a:ext cx="1895862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134790" y="3167364"/>
                <a:ext cx="17507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/>
                      </m:sSubSup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∩</m:t>
                      </m:r>
                      <m:sSubSup>
                        <m:sSubSupPr>
                          <m:ctrlP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/>
                      </m:sSubSup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790" y="3167364"/>
                <a:ext cx="1750719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4498487" y="1295400"/>
                <a:ext cx="41708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/>
                          </m:sSubSup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∩</m:t>
                      </m:r>
                      <m:sSubSup>
                        <m:sSubSupPr>
                          <m:ctrlP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∪</m:t>
                      </m:r>
                      <m:sSub>
                        <m:sSubPr>
                          <m:ctrlP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487" y="1295400"/>
                <a:ext cx="4170853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724338" y="2646967"/>
            <a:ext cx="1476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Correct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10200" y="2628445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Incorrect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25221" y="1284324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Incorrect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>
            <a:stCxn id="31" idx="0"/>
            <a:endCxn id="29" idx="0"/>
          </p:cNvCxnSpPr>
          <p:nvPr/>
        </p:nvCxnSpPr>
        <p:spPr>
          <a:xfrm flipH="1" flipV="1">
            <a:off x="4434713" y="4379134"/>
            <a:ext cx="667375" cy="1362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339463" y="4379134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97138" y="5712978"/>
            <a:ext cx="190500" cy="18635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006838" y="5741776"/>
            <a:ext cx="190500" cy="18635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0" idx="0"/>
            <a:endCxn id="29" idx="3"/>
          </p:cNvCxnSpPr>
          <p:nvPr/>
        </p:nvCxnSpPr>
        <p:spPr>
          <a:xfrm flipV="1">
            <a:off x="3692388" y="4538201"/>
            <a:ext cx="674973" cy="11747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694564" y="6062964"/>
                <a:ext cx="189586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∩</m:t>
                      </m:r>
                      <m:sSubSup>
                        <m:sSubSupPr>
                          <m:ctrlP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564" y="6062964"/>
                <a:ext cx="1895862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4226728" y="6062964"/>
                <a:ext cx="17507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/>
                      </m:sSubSup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∩</m:t>
                      </m:r>
                      <m:sSubSup>
                        <m:sSubSupPr>
                          <m:ctrlP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/>
                      </m:sSubSup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728" y="6062964"/>
                <a:ext cx="1750719" cy="5847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4590425" y="4191000"/>
                <a:ext cx="41708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/>
                          </m:sSubSup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∩</m:t>
                      </m:r>
                      <m:sSubSup>
                        <m:sSubSupPr>
                          <m:ctrlP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∪</m:t>
                      </m:r>
                      <m:sSub>
                        <m:sSubPr>
                          <m:ctrlP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425" y="4191000"/>
                <a:ext cx="4170853" cy="5847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1816276" y="5542567"/>
            <a:ext cx="1476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Correct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2138" y="5524045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Incorrect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26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8" grpId="0" animBg="1"/>
      <p:bldP spid="19" grpId="0" animBg="1"/>
      <p:bldP spid="20" grpId="0" animBg="1"/>
      <p:bldP spid="23" grpId="0"/>
      <p:bldP spid="24" grpId="0"/>
      <p:bldP spid="25" grpId="0"/>
      <p:bldP spid="3" grpId="0"/>
      <p:bldP spid="26" grpId="0"/>
      <p:bldP spid="27" grpId="0"/>
      <p:bldP spid="29" grpId="0" animBg="1"/>
      <p:bldP spid="30" grpId="0" animBg="1"/>
      <p:bldP spid="30" grpId="1" animBg="1"/>
      <p:bldP spid="31" grpId="0" animBg="1"/>
      <p:bldP spid="31" grpId="1" animBg="1"/>
      <p:bldP spid="33" grpId="0"/>
      <p:bldP spid="34" grpId="0"/>
      <p:bldP spid="35" grpId="0"/>
      <p:bldP spid="36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5593759" y="5524044"/>
            <a:ext cx="1476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Correct</a:t>
            </a:r>
            <a:endParaRPr lang="en-US" sz="3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95440" y="4179923"/>
                <a:ext cx="440304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/>
                  <a:t>EQ(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32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/>
                        </m:sSubSup>
                        <m:r>
                          <a:rPr lang="en-US" sz="3200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∪</m:t>
                        </m:r>
                        <m:sSub>
                          <m:sSubPr>
                            <m:ctrlPr>
                              <a:rPr lang="en-US" sz="32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b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3200" b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3200" b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  <m:sup/>
                    </m:sSubSup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/>
                      </a:rPr>
                      <m:t>∪</m:t>
                    </m:r>
                    <m:sSub>
                      <m:sSub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 smtClean="0"/>
                  <a:t>)</a:t>
                </a:r>
                <a:endParaRPr lang="en-US" sz="3200" b="1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0" y="4179923"/>
                <a:ext cx="4403047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3601" t="-12500" r="-83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>
            <a:stCxn id="20" idx="0"/>
            <a:endCxn id="18" idx="0"/>
          </p:cNvCxnSpPr>
          <p:nvPr/>
        </p:nvCxnSpPr>
        <p:spPr>
          <a:xfrm flipH="1" flipV="1">
            <a:off x="4342775" y="1483534"/>
            <a:ext cx="667375" cy="1362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Verification bottom-up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247525" y="1483534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05200" y="2817378"/>
            <a:ext cx="190500" cy="18635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914900" y="2846176"/>
            <a:ext cx="190500" cy="18635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9" idx="0"/>
            <a:endCxn id="18" idx="3"/>
          </p:cNvCxnSpPr>
          <p:nvPr/>
        </p:nvCxnSpPr>
        <p:spPr>
          <a:xfrm flipV="1">
            <a:off x="3600450" y="1642601"/>
            <a:ext cx="674973" cy="11747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602626" y="3167364"/>
                <a:ext cx="189586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∩</m:t>
                      </m:r>
                      <m:sSubSup>
                        <m:sSubSupPr>
                          <m:ctrlP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626" y="3167364"/>
                <a:ext cx="1895862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134790" y="3167364"/>
                <a:ext cx="17507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/>
                      </m:sSubSup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∩</m:t>
                      </m:r>
                      <m:sSubSup>
                        <m:sSubSupPr>
                          <m:ctrlP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/>
                      </m:sSubSup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790" y="3167364"/>
                <a:ext cx="1750719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4498487" y="1295400"/>
                <a:ext cx="41708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/>
                          </m:sSubSup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∩</m:t>
                      </m:r>
                      <m:sSubSup>
                        <m:sSubSupPr>
                          <m:ctrlP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∪</m:t>
                      </m:r>
                      <m:sSub>
                        <m:sSubPr>
                          <m:ctrlP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487" y="1295400"/>
                <a:ext cx="4170853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724338" y="2646967"/>
            <a:ext cx="1476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Correct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10200" y="2628445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Incorrect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25221" y="1284324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Incorrect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>
            <a:stCxn id="31" idx="0"/>
            <a:endCxn id="29" idx="0"/>
          </p:cNvCxnSpPr>
          <p:nvPr/>
        </p:nvCxnSpPr>
        <p:spPr>
          <a:xfrm flipH="1" flipV="1">
            <a:off x="4434713" y="4379134"/>
            <a:ext cx="667375" cy="1362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339463" y="4379134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97138" y="5712978"/>
            <a:ext cx="190500" cy="18635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006838" y="5741776"/>
            <a:ext cx="190500" cy="18635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0" idx="0"/>
            <a:endCxn id="29" idx="3"/>
          </p:cNvCxnSpPr>
          <p:nvPr/>
        </p:nvCxnSpPr>
        <p:spPr>
          <a:xfrm flipV="1">
            <a:off x="3692388" y="4538201"/>
            <a:ext cx="674973" cy="11747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694564" y="6062964"/>
                <a:ext cx="189586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∩</m:t>
                      </m:r>
                      <m:sSubSup>
                        <m:sSubSupPr>
                          <m:ctrlP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564" y="6062964"/>
                <a:ext cx="1895862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4226728" y="6062964"/>
                <a:ext cx="17507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/>
                      </m:sSubSup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∩</m:t>
                      </m:r>
                      <m:sSubSup>
                        <m:sSubSupPr>
                          <m:ctrlP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/>
                      </m:sSubSup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728" y="6062964"/>
                <a:ext cx="1750719" cy="5847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4590425" y="4191000"/>
                <a:ext cx="41708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/>
                          </m:sSubSup>
                          <m:r>
                            <a:rPr lang="en-US" sz="32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200" b="1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∩</m:t>
                      </m:r>
                      <m:sSubSup>
                        <m:sSubSupPr>
                          <m:ctrlP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3200" b="1" i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∪</m:t>
                      </m:r>
                      <m:sSub>
                        <m:sSubPr>
                          <m:ctrlP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425" y="4191000"/>
                <a:ext cx="4170853" cy="5847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1816276" y="5542567"/>
            <a:ext cx="1476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Correct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2138" y="5524045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Incorrect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73357" y="4191000"/>
            <a:ext cx="1476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Correct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32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8" grpId="0"/>
      <p:bldP spid="38" grpId="1"/>
      <p:bldP spid="18" grpId="0" animBg="1"/>
      <p:bldP spid="19" grpId="0" animBg="1"/>
      <p:bldP spid="20" grpId="0" animBg="1"/>
      <p:bldP spid="23" grpId="0"/>
      <p:bldP spid="24" grpId="0"/>
      <p:bldP spid="25" grpId="0"/>
      <p:bldP spid="3" grpId="0"/>
      <p:bldP spid="26" grpId="0"/>
      <p:bldP spid="27" grpId="0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1" grpId="2" animBg="1"/>
      <p:bldP spid="33" grpId="0"/>
      <p:bldP spid="34" grpId="0"/>
      <p:bldP spid="35" grpId="0"/>
      <p:bldP spid="36" grpId="0"/>
      <p:bldP spid="37" grpId="0"/>
      <p:bldP spid="37" grpId="1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>
            <a:stCxn id="41" idx="4"/>
            <a:endCxn id="7" idx="3"/>
          </p:cNvCxnSpPr>
          <p:nvPr/>
        </p:nvCxnSpPr>
        <p:spPr>
          <a:xfrm flipV="1">
            <a:off x="407860" y="2629736"/>
            <a:ext cx="326762" cy="13346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7" idx="0"/>
          </p:cNvCxnSpPr>
          <p:nvPr/>
        </p:nvCxnSpPr>
        <p:spPr>
          <a:xfrm flipH="1" flipV="1">
            <a:off x="801974" y="2470669"/>
            <a:ext cx="296995" cy="14937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2" idx="4"/>
          </p:cNvCxnSpPr>
          <p:nvPr/>
        </p:nvCxnSpPr>
        <p:spPr>
          <a:xfrm flipV="1">
            <a:off x="1525874" y="2600276"/>
            <a:ext cx="326762" cy="13346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9" idx="4"/>
          </p:cNvCxnSpPr>
          <p:nvPr/>
        </p:nvCxnSpPr>
        <p:spPr>
          <a:xfrm flipV="1">
            <a:off x="2668874" y="2600276"/>
            <a:ext cx="326762" cy="13346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5" idx="4"/>
          </p:cNvCxnSpPr>
          <p:nvPr/>
        </p:nvCxnSpPr>
        <p:spPr>
          <a:xfrm flipV="1">
            <a:off x="4878674" y="2600276"/>
            <a:ext cx="326762" cy="13346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3" idx="4"/>
          </p:cNvCxnSpPr>
          <p:nvPr/>
        </p:nvCxnSpPr>
        <p:spPr>
          <a:xfrm flipV="1">
            <a:off x="6021674" y="2600276"/>
            <a:ext cx="326762" cy="13346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1" idx="4"/>
          </p:cNvCxnSpPr>
          <p:nvPr/>
        </p:nvCxnSpPr>
        <p:spPr>
          <a:xfrm flipV="1">
            <a:off x="7121265" y="2600276"/>
            <a:ext cx="326762" cy="13346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7" idx="4"/>
          </p:cNvCxnSpPr>
          <p:nvPr/>
        </p:nvCxnSpPr>
        <p:spPr>
          <a:xfrm flipV="1">
            <a:off x="3735674" y="2600276"/>
            <a:ext cx="326762" cy="13346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3"/>
            <a:endCxn id="3" idx="7"/>
          </p:cNvCxnSpPr>
          <p:nvPr/>
        </p:nvCxnSpPr>
        <p:spPr>
          <a:xfrm flipV="1">
            <a:off x="2982522" y="1379949"/>
            <a:ext cx="1201504" cy="12497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2"/>
          </p:cNvCxnSpPr>
          <p:nvPr/>
        </p:nvCxnSpPr>
        <p:spPr>
          <a:xfrm flipH="1" flipV="1">
            <a:off x="4116674" y="1445836"/>
            <a:ext cx="3257550" cy="11180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3" idx="7"/>
          </p:cNvCxnSpPr>
          <p:nvPr/>
        </p:nvCxnSpPr>
        <p:spPr>
          <a:xfrm flipV="1">
            <a:off x="706724" y="1379949"/>
            <a:ext cx="3477302" cy="11839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7"/>
            <a:endCxn id="3" idx="6"/>
          </p:cNvCxnSpPr>
          <p:nvPr/>
        </p:nvCxnSpPr>
        <p:spPr>
          <a:xfrm flipV="1">
            <a:off x="1974226" y="1445837"/>
            <a:ext cx="2237698" cy="10521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4"/>
            <a:endCxn id="3" idx="4"/>
          </p:cNvCxnSpPr>
          <p:nvPr/>
        </p:nvCxnSpPr>
        <p:spPr>
          <a:xfrm flipV="1">
            <a:off x="4116674" y="1539016"/>
            <a:ext cx="0" cy="11180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1"/>
            <a:endCxn id="3" idx="5"/>
          </p:cNvCxnSpPr>
          <p:nvPr/>
        </p:nvCxnSpPr>
        <p:spPr>
          <a:xfrm flipH="1" flipV="1">
            <a:off x="4184026" y="1511724"/>
            <a:ext cx="970196" cy="9862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" idx="5"/>
          </p:cNvCxnSpPr>
          <p:nvPr/>
        </p:nvCxnSpPr>
        <p:spPr>
          <a:xfrm flipH="1" flipV="1">
            <a:off x="4184026" y="1511724"/>
            <a:ext cx="2244568" cy="10895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8" idx="0"/>
          </p:cNvCxnSpPr>
          <p:nvPr/>
        </p:nvCxnSpPr>
        <p:spPr>
          <a:xfrm flipV="1">
            <a:off x="3971144" y="2571859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Verification </a:t>
            </a:r>
            <a:r>
              <a:rPr lang="en-US" dirty="0" smtClean="0">
                <a:solidFill>
                  <a:srgbClr val="0070C0"/>
                </a:solidFill>
              </a:rPr>
              <a:t>bottom-up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82200" y="16002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021424" y="1352657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12610" y="377806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48080" y="3778062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58255" y="377806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03719" y="377806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3" idx="0"/>
          </p:cNvCxnSpPr>
          <p:nvPr/>
        </p:nvCxnSpPr>
        <p:spPr>
          <a:xfrm flipH="1" flipV="1">
            <a:off x="801974" y="2601317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2" idx="0"/>
          </p:cNvCxnSpPr>
          <p:nvPr/>
        </p:nvCxnSpPr>
        <p:spPr>
          <a:xfrm flipV="1">
            <a:off x="643330" y="2601319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430624" y="374860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666094" y="3748602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876269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121733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4" idx="0"/>
          </p:cNvCxnSpPr>
          <p:nvPr/>
        </p:nvCxnSpPr>
        <p:spPr>
          <a:xfrm flipH="1" flipV="1">
            <a:off x="1919988" y="2571857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3" idx="0"/>
          </p:cNvCxnSpPr>
          <p:nvPr/>
        </p:nvCxnSpPr>
        <p:spPr>
          <a:xfrm flipV="1">
            <a:off x="1761344" y="2571859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5" idx="0"/>
          </p:cNvCxnSpPr>
          <p:nvPr/>
        </p:nvCxnSpPr>
        <p:spPr>
          <a:xfrm flipH="1" flipV="1">
            <a:off x="1960590" y="2645563"/>
            <a:ext cx="256393" cy="11030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2573624" y="374860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809094" y="3748602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019269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264733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>
            <a:stCxn id="81" idx="0"/>
          </p:cNvCxnSpPr>
          <p:nvPr/>
        </p:nvCxnSpPr>
        <p:spPr>
          <a:xfrm flipH="1" flipV="1">
            <a:off x="3062988" y="2571857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0" idx="0"/>
          </p:cNvCxnSpPr>
          <p:nvPr/>
        </p:nvCxnSpPr>
        <p:spPr>
          <a:xfrm flipV="1">
            <a:off x="2904344" y="2571859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2" idx="0"/>
          </p:cNvCxnSpPr>
          <p:nvPr/>
        </p:nvCxnSpPr>
        <p:spPr>
          <a:xfrm flipH="1" flipV="1">
            <a:off x="3103590" y="2645563"/>
            <a:ext cx="256393" cy="11030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640424" y="374860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875894" y="3748602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086069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331533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>
            <a:stCxn id="89" idx="0"/>
          </p:cNvCxnSpPr>
          <p:nvPr/>
        </p:nvCxnSpPr>
        <p:spPr>
          <a:xfrm flipH="1" flipV="1">
            <a:off x="4129788" y="2571857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0" idx="0"/>
          </p:cNvCxnSpPr>
          <p:nvPr/>
        </p:nvCxnSpPr>
        <p:spPr>
          <a:xfrm flipH="1" flipV="1">
            <a:off x="4170390" y="2645563"/>
            <a:ext cx="256393" cy="11030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783424" y="374860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018894" y="3748602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229069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5474533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>
            <a:stCxn id="97" idx="0"/>
          </p:cNvCxnSpPr>
          <p:nvPr/>
        </p:nvCxnSpPr>
        <p:spPr>
          <a:xfrm flipH="1" flipV="1">
            <a:off x="5272788" y="2571857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6" idx="0"/>
          </p:cNvCxnSpPr>
          <p:nvPr/>
        </p:nvCxnSpPr>
        <p:spPr>
          <a:xfrm flipV="1">
            <a:off x="5114144" y="2571859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8" idx="0"/>
          </p:cNvCxnSpPr>
          <p:nvPr/>
        </p:nvCxnSpPr>
        <p:spPr>
          <a:xfrm flipH="1" flipV="1">
            <a:off x="5313390" y="2645563"/>
            <a:ext cx="256393" cy="11030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5926424" y="374860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6161894" y="3748602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372069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617533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>
            <a:stCxn id="105" idx="0"/>
          </p:cNvCxnSpPr>
          <p:nvPr/>
        </p:nvCxnSpPr>
        <p:spPr>
          <a:xfrm flipH="1" flipV="1">
            <a:off x="6415788" y="2571857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4" idx="0"/>
          </p:cNvCxnSpPr>
          <p:nvPr/>
        </p:nvCxnSpPr>
        <p:spPr>
          <a:xfrm flipV="1">
            <a:off x="6257144" y="2571859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6" idx="0"/>
          </p:cNvCxnSpPr>
          <p:nvPr/>
        </p:nvCxnSpPr>
        <p:spPr>
          <a:xfrm flipH="1" flipV="1">
            <a:off x="6456390" y="2645563"/>
            <a:ext cx="256393" cy="11030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7026015" y="374860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7261485" y="3748602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7471660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7717124" y="374860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>
            <a:stCxn id="113" idx="0"/>
          </p:cNvCxnSpPr>
          <p:nvPr/>
        </p:nvCxnSpPr>
        <p:spPr>
          <a:xfrm flipH="1" flipV="1">
            <a:off x="7515379" y="2571857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2" idx="0"/>
          </p:cNvCxnSpPr>
          <p:nvPr/>
        </p:nvCxnSpPr>
        <p:spPr>
          <a:xfrm flipV="1">
            <a:off x="7356735" y="2571859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4" idx="0"/>
          </p:cNvCxnSpPr>
          <p:nvPr/>
        </p:nvCxnSpPr>
        <p:spPr>
          <a:xfrm flipH="1" flipV="1">
            <a:off x="7555981" y="2645563"/>
            <a:ext cx="256393" cy="11030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/>
              <p:cNvSpPr/>
              <p:nvPr/>
            </p:nvSpPr>
            <p:spPr>
              <a:xfrm>
                <a:off x="7555981" y="2779346"/>
                <a:ext cx="83069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3200" b="1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3200" b="1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981" y="2779346"/>
                <a:ext cx="830699" cy="584775"/>
              </a:xfrm>
              <a:prstGeom prst="rect">
                <a:avLst/>
              </a:prstGeom>
              <a:blipFill rotWithShape="1">
                <a:blip r:embed="rId2"/>
                <a:stretch>
                  <a:fillRect r="-60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/>
          <p:cNvSpPr txBox="1"/>
          <p:nvPr/>
        </p:nvSpPr>
        <p:spPr>
          <a:xfrm>
            <a:off x="3514567" y="3061156"/>
            <a:ext cx="1111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…</a:t>
            </a:r>
            <a:endParaRPr lang="en-US" sz="9600" dirty="0"/>
          </a:p>
        </p:txBody>
      </p:sp>
      <p:sp>
        <p:nvSpPr>
          <p:cNvPr id="124" name="Oval 123"/>
          <p:cNvSpPr/>
          <p:nvPr/>
        </p:nvSpPr>
        <p:spPr>
          <a:xfrm>
            <a:off x="580244" y="5767274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790419" y="576727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/>
          <p:cNvCxnSpPr>
            <a:stCxn id="125" idx="0"/>
          </p:cNvCxnSpPr>
          <p:nvPr/>
        </p:nvCxnSpPr>
        <p:spPr>
          <a:xfrm flipH="1" flipV="1">
            <a:off x="834138" y="4590529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24" idx="0"/>
          </p:cNvCxnSpPr>
          <p:nvPr/>
        </p:nvCxnSpPr>
        <p:spPr>
          <a:xfrm flipV="1">
            <a:off x="675494" y="4590531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1143000" y="575724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353175" y="5757240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/>
          <p:cNvCxnSpPr>
            <a:stCxn id="133" idx="0"/>
          </p:cNvCxnSpPr>
          <p:nvPr/>
        </p:nvCxnSpPr>
        <p:spPr>
          <a:xfrm flipH="1" flipV="1">
            <a:off x="1396894" y="4580496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2" idx="0"/>
          </p:cNvCxnSpPr>
          <p:nvPr/>
        </p:nvCxnSpPr>
        <p:spPr>
          <a:xfrm flipV="1">
            <a:off x="1238250" y="4580498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>
            <a:off x="1703569" y="575724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1913744" y="5757240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/>
          <p:cNvCxnSpPr>
            <a:stCxn id="153" idx="0"/>
          </p:cNvCxnSpPr>
          <p:nvPr/>
        </p:nvCxnSpPr>
        <p:spPr>
          <a:xfrm flipH="1" flipV="1">
            <a:off x="1957463" y="4580496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52" idx="0"/>
          </p:cNvCxnSpPr>
          <p:nvPr/>
        </p:nvCxnSpPr>
        <p:spPr>
          <a:xfrm flipV="1">
            <a:off x="1798819" y="4580498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2266325" y="5747208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2476500" y="5747207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/>
          <p:cNvCxnSpPr>
            <a:stCxn id="158" idx="0"/>
          </p:cNvCxnSpPr>
          <p:nvPr/>
        </p:nvCxnSpPr>
        <p:spPr>
          <a:xfrm flipH="1" flipV="1">
            <a:off x="2520219" y="4570463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7" idx="0"/>
          </p:cNvCxnSpPr>
          <p:nvPr/>
        </p:nvCxnSpPr>
        <p:spPr>
          <a:xfrm flipV="1">
            <a:off x="2361575" y="4570465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2790044" y="5747059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3000219" y="5747058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/>
          <p:cNvCxnSpPr>
            <a:stCxn id="163" idx="0"/>
          </p:cNvCxnSpPr>
          <p:nvPr/>
        </p:nvCxnSpPr>
        <p:spPr>
          <a:xfrm flipH="1" flipV="1">
            <a:off x="3043938" y="4570314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62" idx="0"/>
          </p:cNvCxnSpPr>
          <p:nvPr/>
        </p:nvCxnSpPr>
        <p:spPr>
          <a:xfrm flipV="1">
            <a:off x="2885294" y="4570316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/>
          <p:cNvSpPr/>
          <p:nvPr/>
        </p:nvSpPr>
        <p:spPr>
          <a:xfrm>
            <a:off x="3352800" y="5737026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3562975" y="5737025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>
            <a:stCxn id="168" idx="0"/>
          </p:cNvCxnSpPr>
          <p:nvPr/>
        </p:nvCxnSpPr>
        <p:spPr>
          <a:xfrm flipH="1" flipV="1">
            <a:off x="3606694" y="4560281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7" idx="0"/>
          </p:cNvCxnSpPr>
          <p:nvPr/>
        </p:nvCxnSpPr>
        <p:spPr>
          <a:xfrm flipV="1">
            <a:off x="3448050" y="4560283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3913369" y="5737026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4123544" y="5737025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Connector 173"/>
          <p:cNvCxnSpPr>
            <a:stCxn id="173" idx="0"/>
          </p:cNvCxnSpPr>
          <p:nvPr/>
        </p:nvCxnSpPr>
        <p:spPr>
          <a:xfrm flipH="1" flipV="1">
            <a:off x="4167263" y="4560281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72" idx="0"/>
          </p:cNvCxnSpPr>
          <p:nvPr/>
        </p:nvCxnSpPr>
        <p:spPr>
          <a:xfrm flipV="1">
            <a:off x="4008619" y="4560283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4476125" y="572699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4686300" y="5726992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Connector 178"/>
          <p:cNvCxnSpPr>
            <a:stCxn id="178" idx="0"/>
          </p:cNvCxnSpPr>
          <p:nvPr/>
        </p:nvCxnSpPr>
        <p:spPr>
          <a:xfrm flipH="1" flipV="1">
            <a:off x="4730019" y="4550248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7" idx="0"/>
          </p:cNvCxnSpPr>
          <p:nvPr/>
        </p:nvCxnSpPr>
        <p:spPr>
          <a:xfrm flipV="1">
            <a:off x="4571375" y="4550250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4999844" y="575724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5210019" y="5757240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/>
          <p:cNvCxnSpPr>
            <a:stCxn id="183" idx="0"/>
          </p:cNvCxnSpPr>
          <p:nvPr/>
        </p:nvCxnSpPr>
        <p:spPr>
          <a:xfrm flipH="1" flipV="1">
            <a:off x="5253738" y="4580496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82" idx="0"/>
          </p:cNvCxnSpPr>
          <p:nvPr/>
        </p:nvCxnSpPr>
        <p:spPr>
          <a:xfrm flipV="1">
            <a:off x="5095094" y="4580498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/>
          <p:cNvSpPr/>
          <p:nvPr/>
        </p:nvSpPr>
        <p:spPr>
          <a:xfrm>
            <a:off x="5562600" y="5747208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5772775" y="5747207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/>
          <p:cNvCxnSpPr>
            <a:stCxn id="188" idx="0"/>
          </p:cNvCxnSpPr>
          <p:nvPr/>
        </p:nvCxnSpPr>
        <p:spPr>
          <a:xfrm flipH="1" flipV="1">
            <a:off x="5816494" y="4570463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87" idx="0"/>
          </p:cNvCxnSpPr>
          <p:nvPr/>
        </p:nvCxnSpPr>
        <p:spPr>
          <a:xfrm flipV="1">
            <a:off x="5657850" y="4570465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/>
          <p:cNvSpPr/>
          <p:nvPr/>
        </p:nvSpPr>
        <p:spPr>
          <a:xfrm>
            <a:off x="6123169" y="5747208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6333344" y="5747207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/>
          <p:cNvCxnSpPr>
            <a:stCxn id="193" idx="0"/>
          </p:cNvCxnSpPr>
          <p:nvPr/>
        </p:nvCxnSpPr>
        <p:spPr>
          <a:xfrm flipH="1" flipV="1">
            <a:off x="6377063" y="4570463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92" idx="0"/>
          </p:cNvCxnSpPr>
          <p:nvPr/>
        </p:nvCxnSpPr>
        <p:spPr>
          <a:xfrm flipV="1">
            <a:off x="6218419" y="4570465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6685925" y="5737175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6896100" y="5737174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Connector 198"/>
          <p:cNvCxnSpPr>
            <a:stCxn id="198" idx="0"/>
          </p:cNvCxnSpPr>
          <p:nvPr/>
        </p:nvCxnSpPr>
        <p:spPr>
          <a:xfrm flipH="1" flipV="1">
            <a:off x="6939819" y="4560430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97" idx="0"/>
          </p:cNvCxnSpPr>
          <p:nvPr/>
        </p:nvCxnSpPr>
        <p:spPr>
          <a:xfrm flipV="1">
            <a:off x="6781175" y="4560432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val 201"/>
          <p:cNvSpPr/>
          <p:nvPr/>
        </p:nvSpPr>
        <p:spPr>
          <a:xfrm>
            <a:off x="7209644" y="5737026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7419819" y="5737025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>
            <a:stCxn id="203" idx="0"/>
          </p:cNvCxnSpPr>
          <p:nvPr/>
        </p:nvCxnSpPr>
        <p:spPr>
          <a:xfrm flipH="1" flipV="1">
            <a:off x="7463538" y="4560281"/>
            <a:ext cx="51531" cy="1176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02" idx="0"/>
          </p:cNvCxnSpPr>
          <p:nvPr/>
        </p:nvCxnSpPr>
        <p:spPr>
          <a:xfrm flipV="1">
            <a:off x="7304894" y="4560283"/>
            <a:ext cx="114926" cy="117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Rectangle 261"/>
              <p:cNvSpPr/>
              <p:nvPr/>
            </p:nvSpPr>
            <p:spPr>
              <a:xfrm>
                <a:off x="7646545" y="4815033"/>
                <a:ext cx="137425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dirty="0" err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262" name="Rectangle 2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545" y="4815033"/>
                <a:ext cx="1374257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202525" y="5830204"/>
            <a:ext cx="7686306" cy="708036"/>
            <a:chOff x="202525" y="5830204"/>
            <a:chExt cx="7686306" cy="7080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02525" y="6032761"/>
                  <a:ext cx="881609" cy="4855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400" b="1" i="0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1" i="0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𝐓</m:t>
                            </m:r>
                          </m:e>
                          <m:sub>
                            <m:r>
                              <a:rPr lang="en-US" sz="2400" b="1" i="0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0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25" y="6032761"/>
                  <a:ext cx="881609" cy="48551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TextBox 145"/>
            <p:cNvSpPr txBox="1"/>
            <p:nvPr/>
          </p:nvSpPr>
          <p:spPr>
            <a:xfrm>
              <a:off x="2615469" y="5830204"/>
              <a:ext cx="5296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3663585" y="6027955"/>
                  <a:ext cx="881609" cy="488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400" b="1" i="0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1" i="0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𝐓</m:t>
                            </m:r>
                          </m:e>
                          <m:sub>
                            <m:r>
                              <a:rPr lang="en-US" sz="2400" b="1" i="0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𝐢</m:t>
                            </m:r>
                          </m:sub>
                          <m:sup>
                            <m:r>
                              <a:rPr lang="en-US" sz="2400" b="1" i="0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3585" y="6027955"/>
                  <a:ext cx="881609" cy="48833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1064144" y="6036415"/>
                  <a:ext cx="881609" cy="4855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400" b="1" i="0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1" i="0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𝐓</m:t>
                            </m:r>
                          </m:e>
                          <m:sub>
                            <m:r>
                              <a:rPr lang="en-US" sz="2400" b="1" i="0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400" b="1" i="0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144" y="6036415"/>
                  <a:ext cx="881609" cy="48551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7007222" y="6032761"/>
                  <a:ext cx="881609" cy="4928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  <m:sup>
                            <m: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400" b="1" i="0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1" i="0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𝐓</m:t>
                            </m:r>
                          </m:e>
                          <m:sub>
                            <m:r>
                              <a:rPr lang="en-US" sz="24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  <m:sup>
                            <m:r>
                              <a:rPr lang="en-US" sz="2400" b="1" i="0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222" y="6032761"/>
                  <a:ext cx="881609" cy="49282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0" name="TextBox 149"/>
            <p:cNvSpPr txBox="1"/>
            <p:nvPr/>
          </p:nvSpPr>
          <p:spPr>
            <a:xfrm>
              <a:off x="5676900" y="5830354"/>
              <a:ext cx="5296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  <p:sp>
        <p:nvSpPr>
          <p:cNvPr id="122" name="Oval 121"/>
          <p:cNvSpPr/>
          <p:nvPr/>
        </p:nvSpPr>
        <p:spPr>
          <a:xfrm>
            <a:off x="738888" y="4459881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301644" y="4449848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1862213" y="4449848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2424969" y="4439815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2948688" y="4439666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3511444" y="442963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4072013" y="442963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4634769" y="4419600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5158488" y="4449848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5721244" y="4439815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6281813" y="4439815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6844569" y="4429782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7368288" y="4429633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21424" y="2470670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6724" y="2470669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26324" y="2470669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11624" y="2470669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269324" y="2472659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954624" y="2470667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74224" y="2470670"/>
            <a:ext cx="190500" cy="186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Rectangle 205"/>
              <p:cNvSpPr/>
              <p:nvPr/>
            </p:nvSpPr>
            <p:spPr>
              <a:xfrm>
                <a:off x="7533415" y="1679511"/>
                <a:ext cx="83069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3200" b="1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3200" b="1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206" name="Rectangle 2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415" y="1679511"/>
                <a:ext cx="830699" cy="584775"/>
              </a:xfrm>
              <a:prstGeom prst="rect">
                <a:avLst/>
              </a:prstGeom>
              <a:blipFill rotWithShape="1">
                <a:blip r:embed="rId8"/>
                <a:stretch>
                  <a:fillRect r="-6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66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8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9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9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0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1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1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2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2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3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3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4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4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4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1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52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5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6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5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5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6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6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6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6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7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7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7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8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8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9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9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0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0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0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0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1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12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1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6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1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1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9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2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2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4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2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2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8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8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8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9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9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0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0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0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0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1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1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2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3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3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4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4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4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5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5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5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5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6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6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6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7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7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7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7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8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8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8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8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9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9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9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9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0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0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0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0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1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1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1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1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2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2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3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3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3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3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4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4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4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4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5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5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5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5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6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6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6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6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7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7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7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7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8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8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8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8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9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9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9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9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0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0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0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0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1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1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1" grpId="0" animBg="1"/>
      <p:bldP spid="42" grpId="0" animBg="1"/>
      <p:bldP spid="43" grpId="0" animBg="1"/>
      <p:bldP spid="44" grpId="0" animBg="1"/>
      <p:bldP spid="62" grpId="0" animBg="1"/>
      <p:bldP spid="63" grpId="0" animBg="1"/>
      <p:bldP spid="64" grpId="0" animBg="1"/>
      <p:bldP spid="65" grpId="0" animBg="1"/>
      <p:bldP spid="79" grpId="0" animBg="1"/>
      <p:bldP spid="80" grpId="0" animBg="1"/>
      <p:bldP spid="81" grpId="0" animBg="1"/>
      <p:bldP spid="82" grpId="0" animBg="1"/>
      <p:bldP spid="87" grpId="0" animBg="1"/>
      <p:bldP spid="88" grpId="0" animBg="1"/>
      <p:bldP spid="89" grpId="0" animBg="1"/>
      <p:bldP spid="90" grpId="0" animBg="1"/>
      <p:bldP spid="95" grpId="0" animBg="1"/>
      <p:bldP spid="96" grpId="0" animBg="1"/>
      <p:bldP spid="97" grpId="0" animBg="1"/>
      <p:bldP spid="98" grpId="0" animBg="1"/>
      <p:bldP spid="103" grpId="0" animBg="1"/>
      <p:bldP spid="104" grpId="0" animBg="1"/>
      <p:bldP spid="105" grpId="0" animBg="1"/>
      <p:bldP spid="106" grpId="0" animBg="1"/>
      <p:bldP spid="111" grpId="0" animBg="1"/>
      <p:bldP spid="112" grpId="0" animBg="1"/>
      <p:bldP spid="113" grpId="0" animBg="1"/>
      <p:bldP spid="114" grpId="0" animBg="1"/>
      <p:bldP spid="120" grpId="0"/>
      <p:bldP spid="121" grpId="0"/>
      <p:bldP spid="124" grpId="0" animBg="1"/>
      <p:bldP spid="125" grpId="0" animBg="1"/>
      <p:bldP spid="132" grpId="0" animBg="1"/>
      <p:bldP spid="133" grpId="0" animBg="1"/>
      <p:bldP spid="152" grpId="0" animBg="1"/>
      <p:bldP spid="153" grpId="0" animBg="1"/>
      <p:bldP spid="157" grpId="0" animBg="1"/>
      <p:bldP spid="158" grpId="0" animBg="1"/>
      <p:bldP spid="162" grpId="0" animBg="1"/>
      <p:bldP spid="163" grpId="0" animBg="1"/>
      <p:bldP spid="167" grpId="0" animBg="1"/>
      <p:bldP spid="168" grpId="0" animBg="1"/>
      <p:bldP spid="172" grpId="0" animBg="1"/>
      <p:bldP spid="173" grpId="0" animBg="1"/>
      <p:bldP spid="177" grpId="0" animBg="1"/>
      <p:bldP spid="178" grpId="0" animBg="1"/>
      <p:bldP spid="182" grpId="0" animBg="1"/>
      <p:bldP spid="183" grpId="0" animBg="1"/>
      <p:bldP spid="187" grpId="0" animBg="1"/>
      <p:bldP spid="188" grpId="0" animBg="1"/>
      <p:bldP spid="192" grpId="0" animBg="1"/>
      <p:bldP spid="193" grpId="0" animBg="1"/>
      <p:bldP spid="197" grpId="0" animBg="1"/>
      <p:bldP spid="198" grpId="0" animBg="1"/>
      <p:bldP spid="202" grpId="0" animBg="1"/>
      <p:bldP spid="203" grpId="0" animBg="1"/>
      <p:bldP spid="262" grpId="0"/>
      <p:bldP spid="122" grpId="0" animBg="1"/>
      <p:bldP spid="131" grpId="0" animBg="1"/>
      <p:bldP spid="151" grpId="0" animBg="1"/>
      <p:bldP spid="156" grpId="0" animBg="1"/>
      <p:bldP spid="161" grpId="0" animBg="1"/>
      <p:bldP spid="166" grpId="0" animBg="1"/>
      <p:bldP spid="171" grpId="0" animBg="1"/>
      <p:bldP spid="176" grpId="0" animBg="1"/>
      <p:bldP spid="181" grpId="0" animBg="1"/>
      <p:bldP spid="186" grpId="0" animBg="1"/>
      <p:bldP spid="191" grpId="0" animBg="1"/>
      <p:bldP spid="196" grpId="0" animBg="1"/>
      <p:bldP spid="201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Communication Complexity </a:t>
            </a:r>
            <a:r>
              <a:rPr lang="en-US" dirty="0" smtClean="0">
                <a:solidFill>
                  <a:srgbClr val="7030A0"/>
                </a:solidFill>
              </a:rPr>
              <a:t>[Yao’79]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811128" y="3098924"/>
            <a:ext cx="7286742" cy="1984086"/>
            <a:chOff x="811128" y="3098924"/>
            <a:chExt cx="7286742" cy="1984086"/>
          </a:xfrm>
        </p:grpSpPr>
        <p:grpSp>
          <p:nvGrpSpPr>
            <p:cNvPr id="8" name="Group 7"/>
            <p:cNvGrpSpPr/>
            <p:nvPr/>
          </p:nvGrpSpPr>
          <p:grpSpPr>
            <a:xfrm>
              <a:off x="811128" y="3098924"/>
              <a:ext cx="1627272" cy="1984086"/>
              <a:chOff x="762000" y="2438400"/>
              <a:chExt cx="1627272" cy="1984086"/>
            </a:xfrm>
          </p:grpSpPr>
          <p:sp>
            <p:nvSpPr>
              <p:cNvPr id="4" name="Isosceles Triangle 3"/>
              <p:cNvSpPr/>
              <p:nvPr/>
            </p:nvSpPr>
            <p:spPr>
              <a:xfrm>
                <a:off x="762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62000" y="3837711"/>
                    <a:ext cx="162727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 smtClean="0"/>
                      <a:t>Alice: </a:t>
                    </a:r>
                    <a14:m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a14:m>
                    <a:endParaRPr lang="en-US" sz="32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3837711"/>
                    <a:ext cx="1627272" cy="58477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9363" t="-12500" b="-34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6494585" y="3098924"/>
              <a:ext cx="1603285" cy="1952909"/>
              <a:chOff x="6477000" y="2438400"/>
              <a:chExt cx="1603285" cy="1952909"/>
            </a:xfrm>
          </p:grpSpPr>
          <p:sp>
            <p:nvSpPr>
              <p:cNvPr id="5" name="Isosceles Triangle 4"/>
              <p:cNvSpPr/>
              <p:nvPr/>
            </p:nvSpPr>
            <p:spPr>
              <a:xfrm rot="10800000">
                <a:off x="6477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6741772" y="3806534"/>
                    <a:ext cx="133851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 smtClean="0"/>
                      <a:t>Bob: </a:t>
                    </a:r>
                    <a14:m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a14:m>
                    <a:endParaRPr lang="en-US" sz="32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1772" y="3806534"/>
                    <a:ext cx="1338513" cy="58477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11872" t="-12500" b="-34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47050" y="3329756"/>
                <a:ext cx="20689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3200" i="1" dirty="0" smtClean="0">
                          <a:latin typeface="Cambria Math"/>
                        </a:rPr>
                        <m:t>(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3200" i="1" dirty="0" err="1" smtClean="0">
                          <a:latin typeface="Cambria Math"/>
                        </a:rPr>
                        <m:t>,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3200" i="1" dirty="0" smtClean="0">
                          <a:latin typeface="Cambria Math"/>
                        </a:rPr>
                        <m:t>)=?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050" y="3329756"/>
                <a:ext cx="2068900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2057400" y="1295400"/>
            <a:ext cx="4437072" cy="1570949"/>
            <a:chOff x="2057400" y="1295400"/>
            <a:chExt cx="4437072" cy="1570949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057400" y="1951151"/>
              <a:ext cx="1066800" cy="915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5334000" y="1951151"/>
              <a:ext cx="990600" cy="7731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760672" y="1295400"/>
              <a:ext cx="3733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Shared randomness</a:t>
              </a:r>
              <a:endParaRPr lang="en-US" sz="2800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90800" y="2408750"/>
            <a:ext cx="3581400" cy="609201"/>
            <a:chOff x="2590800" y="2944488"/>
            <a:chExt cx="3581400" cy="6092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590800" y="3553689"/>
              <a:ext cx="358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2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2579078" y="3098924"/>
            <a:ext cx="3593122" cy="528627"/>
            <a:chOff x="2579078" y="3634662"/>
            <a:chExt cx="3593122" cy="528627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2579078" y="4163289"/>
              <a:ext cx="35931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768967" y="3634662"/>
                  <a:ext cx="19782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  <m:r>
                        <a:rPr lang="en-US" sz="2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967" y="3634662"/>
                  <a:ext cx="1978271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2590800" y="3660724"/>
            <a:ext cx="3581400" cy="527938"/>
            <a:chOff x="2590800" y="4196462"/>
            <a:chExt cx="3581400" cy="527938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590800" y="4724400"/>
              <a:ext cx="358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774831" y="4196462"/>
                  <a:ext cx="990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831" y="4196462"/>
                  <a:ext cx="990600" cy="52322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601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TextBox 32"/>
          <p:cNvSpPr txBox="1"/>
          <p:nvPr/>
        </p:nvSpPr>
        <p:spPr>
          <a:xfrm>
            <a:off x="4082019" y="3894127"/>
            <a:ext cx="587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…</a:t>
            </a:r>
            <a:endParaRPr lang="en-US" sz="4800" b="1" dirty="0"/>
          </a:p>
        </p:txBody>
      </p:sp>
      <p:grpSp>
        <p:nvGrpSpPr>
          <p:cNvPr id="49" name="Group 48"/>
          <p:cNvGrpSpPr/>
          <p:nvPr/>
        </p:nvGrpSpPr>
        <p:grpSpPr>
          <a:xfrm>
            <a:off x="2432539" y="4736254"/>
            <a:ext cx="3886200" cy="631157"/>
            <a:chOff x="2438400" y="4702872"/>
            <a:chExt cx="3886200" cy="631157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2438400" y="4702872"/>
              <a:ext cx="990600" cy="2477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5181600" y="4702872"/>
              <a:ext cx="1143000" cy="2430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664547" y="4749254"/>
                  <a:ext cx="147559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320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32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3200" i="1" dirty="0" err="1" smtClean="0">
                            <a:latin typeface="Cambria Math"/>
                          </a:rPr>
                          <m:t>,</m:t>
                        </m:r>
                        <m:r>
                          <a:rPr lang="en-US" sz="32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320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547" y="4749254"/>
                  <a:ext cx="1475597" cy="58477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69631" y="5486400"/>
                <a:ext cx="8991599" cy="1095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r>
                  <a:rPr lang="en-US" sz="3200" dirty="0" smtClean="0"/>
                  <a:t> = min. communication (error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</a:rPr>
                      <m:t>1/3</m:t>
                    </m:r>
                  </m:oMath>
                </a14:m>
                <a:r>
                  <a:rPr lang="en-US" sz="3200" dirty="0" smtClean="0"/>
                  <a:t>)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3200" b="1" i="1" smtClean="0">
                            <a:latin typeface="Cambria Math"/>
                          </a:rPr>
                          <m:t>𝒌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sz="32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3200" dirty="0" smtClean="0"/>
                  <a:t> min.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/>
                      </a:rPr>
                      <m:t>𝒌</m:t>
                    </m:r>
                  </m:oMath>
                </a14:m>
                <a:r>
                  <a:rPr lang="en-US" sz="3200" dirty="0" smtClean="0"/>
                  <a:t>-round communication </a:t>
                </a:r>
                <a:r>
                  <a:rPr lang="en-US" sz="3200" dirty="0"/>
                  <a:t>(error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</a:rPr>
                      <m:t>1/3</m:t>
                    </m:r>
                  </m:oMath>
                </a14:m>
                <a:r>
                  <a:rPr lang="en-US" sz="3200" dirty="0"/>
                  <a:t>) 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31" y="5486400"/>
                <a:ext cx="8991599" cy="1095877"/>
              </a:xfrm>
              <a:prstGeom prst="rect">
                <a:avLst/>
              </a:prstGeom>
              <a:blipFill rotWithShape="1">
                <a:blip r:embed="rId9"/>
                <a:stretch>
                  <a:fillRect t="-6667" r="-54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96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Analysis of Stage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𝑃𝑟</m:t>
                    </m:r>
                  </m:oMath>
                </a14:m>
                <a:r>
                  <a:rPr lang="en-US" dirty="0" smtClean="0"/>
                  <a:t>[node at stage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computed correctly]</a:t>
                </a:r>
              </a:p>
              <a:p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1 −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𝑖𝑙𝑜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−1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Run equality checks and basic intersection protocols with success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b="1" dirty="0" smtClean="0"/>
                  <a:t>Key lemma</a:t>
                </a:r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𝔼</m:t>
                    </m:r>
                  </m:oMath>
                </a14:m>
                <a:r>
                  <a:rPr lang="en-US" dirty="0" smtClean="0"/>
                  <a:t>[# of restarts per leaf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]</m:t>
                    </m:r>
                    <m:r>
                      <a:rPr lang="en-US" i="1" dirty="0" smtClean="0">
                        <a:latin typeface="Cambria Math"/>
                      </a:rPr>
                      <m:t>= </m:t>
                    </m:r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b="0" dirty="0" smtClean="0"/>
                  <a:t>Cost of Equality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𝑖𝑙𝑜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</a:rPr>
                              <m:t>𝒓</m:t>
                            </m:r>
                          </m:sup>
                        </m:s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0" dirty="0" smtClean="0"/>
                  <a:t>Cost of Intersection in leafs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𝑃𝑟</m:t>
                    </m:r>
                  </m:oMath>
                </a14:m>
                <a:r>
                  <a:rPr lang="en-US" dirty="0" smtClean="0"/>
                  <a:t>[protocol succeeds]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1 −1/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82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Lower Bound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-Intersection) =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𝑖𝑙𝑜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𝒓</m:t>
                            </m:r>
                          </m:sup>
                        </m:s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7030A0"/>
                    </a:solidFill>
                  </a:rPr>
                  <a:t>[Brody, 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Chakrabarti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Kondapally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Woodruff, Y.’13]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𝐸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𝒎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i="1" dirty="0">
                        <a:latin typeface="Cambria Math"/>
                      </a:rPr>
                      <m:t>)=1</m:t>
                    </m:r>
                  </m:oMath>
                </a14:m>
                <a:r>
                  <a:rPr lang="en-US" dirty="0">
                    <a:latin typeface="Cambria Math"/>
                  </a:rPr>
                  <a:t> </a:t>
                </a:r>
                <a:r>
                  <a:rPr lang="en-US" dirty="0" err="1">
                    <a:latin typeface="Cambria Math"/>
                  </a:rPr>
                  <a:t>iff</a:t>
                </a:r>
                <a:r>
                  <a:rPr lang="en-US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i="1" dirty="0">
                        <a:latin typeface="Cambria Math"/>
                      </a:rPr>
                      <m:t>=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>
                    <a:latin typeface="Cambria Math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i="1" dirty="0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1" i="1" dirty="0">
                            <a:latin typeface="Cambria Math"/>
                          </a:rPr>
                          <m:t>𝒎</m:t>
                        </m:r>
                      </m:sup>
                    </m:sSup>
                  </m:oMath>
                </a14:m>
                <a:endParaRPr lang="en-US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𝐸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𝒎</m:t>
                        </m:r>
                      </m:sub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en-US" dirty="0" smtClean="0"/>
                  <a:t>= solving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 independent instances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𝐸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𝐸</m:t>
                    </m:r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𝒎</m:t>
                        </m:r>
                      </m:sub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en-US" dirty="0" smtClean="0"/>
                  <a:t> reduces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smtClean="0"/>
                  <a:t>Intersection:</a:t>
                </a:r>
              </a:p>
              <a:p>
                <a:pPr lvl="1"/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Construct sets with elements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1,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, …, 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and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1,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, …, 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1801" t="-1617" r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41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Communication Direct Sums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 smtClean="0">
                    <a:latin typeface="Cambria Math"/>
                  </a:rPr>
                  <a:t>“Solving </a:t>
                </a:r>
                <a:r>
                  <a:rPr lang="en-US" sz="2800" b="1" dirty="0" smtClean="0">
                    <a:latin typeface="Cambria Math"/>
                  </a:rPr>
                  <a:t>m</a:t>
                </a:r>
                <a:r>
                  <a:rPr lang="en-US" sz="2800" dirty="0" smtClean="0">
                    <a:latin typeface="Cambria Math"/>
                  </a:rPr>
                  <a:t> copies of a communication problem requires </a:t>
                </a:r>
                <a:r>
                  <a:rPr lang="en-US" sz="2800" b="1" dirty="0" smtClean="0">
                    <a:latin typeface="Cambria Math"/>
                  </a:rPr>
                  <a:t>m </a:t>
                </a:r>
                <a:r>
                  <a:rPr lang="en-US" sz="2800" dirty="0" smtClean="0">
                    <a:latin typeface="Cambria Math"/>
                  </a:rPr>
                  <a:t>times more communication”:</a:t>
                </a:r>
                <a:r>
                  <a:rPr lang="en-US" sz="2800" b="0" i="0" dirty="0">
                    <a:latin typeface="Cambria Math"/>
                  </a:rPr>
                  <a:t>	</a:t>
                </a:r>
                <a:endParaRPr lang="en-US" sz="2800" b="0" i="0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  <m:d>
                        <m:d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sz="2800" b="1" i="1" dirty="0" smtClean="0">
                                  <a:latin typeface="Cambria Math"/>
                                </a:rPr>
                                <m:t>𝒎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/>
                        </a:rPr>
                        <m:t>Ω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 dirty="0" smtClean="0">
                              <a:latin typeface="Cambria Math"/>
                            </a:rPr>
                            <m:t>𝒎</m:t>
                          </m:r>
                        </m:e>
                      </m:d>
                      <m:sSup>
                        <m:sSup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1" i="1" dirty="0" smtClean="0"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28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0" i="0" dirty="0" smtClean="0">
                  <a:latin typeface="Cambria Math"/>
                </a:endParaRPr>
              </a:p>
              <a:p>
                <a:r>
                  <a:rPr lang="en-US" sz="2800" dirty="0" smtClean="0"/>
                  <a:t>For arbitrary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solidFill>
                      <a:srgbClr val="7030A0"/>
                    </a:solidFill>
                  </a:rPr>
                  <a:t>[… </a:t>
                </a:r>
                <a:r>
                  <a:rPr lang="en-US" sz="2800" dirty="0" err="1">
                    <a:solidFill>
                      <a:srgbClr val="7030A0"/>
                    </a:solidFill>
                  </a:rPr>
                  <a:t>Braverman</a:t>
                </a:r>
                <a:r>
                  <a:rPr lang="en-US" sz="2800" dirty="0">
                    <a:solidFill>
                      <a:srgbClr val="7030A0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srgbClr val="7030A0"/>
                    </a:solidFill>
                  </a:rPr>
                  <a:t>Rao</a:t>
                </a:r>
                <a:r>
                  <a:rPr lang="en-US" sz="2800" dirty="0" smtClean="0">
                    <a:solidFill>
                      <a:srgbClr val="7030A0"/>
                    </a:solidFill>
                  </a:rPr>
                  <a:t> 10; </a:t>
                </a:r>
                <a:r>
                  <a:rPr lang="en-US" sz="2800" dirty="0">
                    <a:solidFill>
                      <a:srgbClr val="7030A0"/>
                    </a:solidFill>
                  </a:rPr>
                  <a:t>Barak </a:t>
                </a:r>
                <a:r>
                  <a:rPr lang="en-US" sz="2800" dirty="0" err="1">
                    <a:solidFill>
                      <a:srgbClr val="7030A0"/>
                    </a:solidFill>
                  </a:rPr>
                  <a:t>Braverman</a:t>
                </a:r>
                <a:r>
                  <a:rPr lang="en-US" sz="2800" dirty="0">
                    <a:solidFill>
                      <a:srgbClr val="7030A0"/>
                    </a:solidFill>
                  </a:rPr>
                  <a:t>, Chen, </a:t>
                </a:r>
                <a:r>
                  <a:rPr lang="en-US" sz="2800" dirty="0" err="1" smtClean="0">
                    <a:solidFill>
                      <a:srgbClr val="7030A0"/>
                    </a:solidFill>
                  </a:rPr>
                  <a:t>Rao</a:t>
                </a:r>
                <a:r>
                  <a:rPr lang="en-US" sz="2800" dirty="0" smtClean="0">
                    <a:solidFill>
                      <a:srgbClr val="7030A0"/>
                    </a:solidFill>
                  </a:rPr>
                  <a:t> 11, ….]</a:t>
                </a:r>
              </a:p>
              <a:p>
                <a:r>
                  <a:rPr lang="en-US" sz="2800" b="0" i="0" dirty="0" smtClean="0">
                    <a:latin typeface="Cambria Math"/>
                  </a:rPr>
                  <a:t>In general, can’t go beyond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𝑹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err="1" smtClean="0">
                              <a:latin typeface="Cambria Math"/>
                            </a:rPr>
                            <m:t>𝐸</m:t>
                          </m:r>
                          <m:sSubSup>
                            <m:sSubSup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dirty="0" err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/>
                                </a:rPr>
                                <m:t>𝒎</m:t>
                              </m:r>
                            </m:sub>
                            <m:sup/>
                          </m:sSubSup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</a:rPr>
                        <m:t>O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/>
                        </a:rPr>
                        <m:t>𝑹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dirty="0" err="1" smtClean="0">
                              <a:latin typeface="Cambria Math"/>
                            </a:rPr>
                            <m:t>𝐸</m:t>
                          </m:r>
                          <m:sSubSup>
                            <m:sSubSupPr>
                              <m:ctrlPr>
                                <a:rPr lang="en-US" sz="2800" b="0" i="1" dirty="0" err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err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800" b="1" i="1" dirty="0" smtClean="0">
                                  <a:latin typeface="Cambria Math"/>
                                </a:rPr>
                                <m:t>𝒎</m:t>
                              </m:r>
                            </m:sub>
                            <m:sup>
                              <m:r>
                                <a:rPr lang="en-US" sz="2800" b="1" i="1" dirty="0" err="1" smtClean="0">
                                  <a:latin typeface="Cambria Math"/>
                                </a:rPr>
                                <m:t>𝒎</m:t>
                              </m:r>
                            </m:sup>
                          </m:sSubSup>
                        </m:e>
                      </m:d>
                      <m:r>
                        <a:rPr lang="en-US" sz="2800" b="0" i="1" dirty="0" smtClean="0">
                          <a:latin typeface="Cambria Math"/>
                        </a:rPr>
                        <m:t>=</m:t>
                      </m:r>
                      <m:r>
                        <a:rPr lang="en-US" sz="2800" b="0" i="1" dirty="0" smtClean="0">
                          <a:latin typeface="Cambria Math"/>
                        </a:rPr>
                        <m:t>𝑂</m:t>
                      </m:r>
                      <m:r>
                        <a:rPr lang="en-US" sz="2800" b="0" i="1" dirty="0" smtClean="0">
                          <a:latin typeface="Cambria Math"/>
                        </a:rPr>
                        <m:t>(</m:t>
                      </m:r>
                      <m:r>
                        <a:rPr lang="en-US" sz="2800" b="1" i="1" dirty="0" smtClean="0">
                          <a:latin typeface="Cambria Math"/>
                        </a:rPr>
                        <m:t>𝒎</m:t>
                      </m:r>
                      <m:r>
                        <a:rPr lang="en-US" sz="28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33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077200" cy="48768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/>
                  </a:rPr>
                  <a:t>Information cost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>
                    <a:latin typeface="Cambria Math"/>
                  </a:rPr>
                  <a:t> Communication complexity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R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Disjointness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sz="2800" dirty="0">
                    <a:solidFill>
                      <a:srgbClr val="7030A0"/>
                    </a:solidFill>
                  </a:rPr>
                  <a:t>Bar </a:t>
                </a:r>
                <a:r>
                  <a:rPr lang="en-US" sz="2800" dirty="0" err="1">
                    <a:solidFill>
                      <a:srgbClr val="7030A0"/>
                    </a:solidFill>
                  </a:rPr>
                  <a:t>Yossef</a:t>
                </a:r>
                <a:r>
                  <a:rPr lang="en-US" sz="2800" dirty="0">
                    <a:solidFill>
                      <a:srgbClr val="7030A0"/>
                    </a:solidFill>
                  </a:rPr>
                  <a:t>, </a:t>
                </a:r>
                <a:r>
                  <a:rPr lang="en-US" sz="2800" dirty="0" err="1">
                    <a:solidFill>
                      <a:srgbClr val="7030A0"/>
                    </a:solidFill>
                  </a:rPr>
                  <a:t>Jayram</a:t>
                </a:r>
                <a:r>
                  <a:rPr lang="en-US" sz="2800" dirty="0">
                    <a:solidFill>
                      <a:srgbClr val="7030A0"/>
                    </a:solidFill>
                  </a:rPr>
                  <a:t>, Kumar,Sivakumar’01]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err="1"/>
                  <a:t>Disjointness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 err="1">
                        <a:latin typeface="Cambria Math"/>
                      </a:rPr>
                      <m:t>𝑥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i="1" dirty="0" err="1">
                        <a:latin typeface="Cambria Math"/>
                      </a:rPr>
                      <m:t>𝑦</m:t>
                    </m:r>
                    <m:r>
                      <a:rPr lang="en-US" i="1" dirty="0">
                        <a:latin typeface="Cambria Math"/>
                      </a:rPr>
                      <m:t>)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¬ 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∨¬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Stronger </a:t>
                </a:r>
                <a:r>
                  <a:rPr lang="en-US" dirty="0"/>
                  <a:t>direct sum </a:t>
                </a:r>
                <a:r>
                  <a:rPr lang="en-US" dirty="0" smtClean="0"/>
                  <a:t>for bounded-round complexity of </a:t>
                </a:r>
                <a:r>
                  <a:rPr lang="en-US" dirty="0"/>
                  <a:t>Equality-type </a:t>
                </a:r>
                <a:r>
                  <a:rPr lang="en-US" dirty="0" smtClean="0"/>
                  <a:t>problems (a.k.a. “union bound is optimal”) </a:t>
                </a:r>
                <a:r>
                  <a:rPr lang="en-US" sz="2800" dirty="0">
                    <a:solidFill>
                      <a:srgbClr val="7030A0"/>
                    </a:solidFill>
                  </a:rPr>
                  <a:t>[</a:t>
                </a:r>
                <a:r>
                  <a:rPr lang="en-US" sz="2800" dirty="0" err="1">
                    <a:solidFill>
                      <a:srgbClr val="7030A0"/>
                    </a:solidFill>
                  </a:rPr>
                  <a:t>Molinaro</a:t>
                </a:r>
                <a:r>
                  <a:rPr lang="en-US" sz="2800" dirty="0">
                    <a:solidFill>
                      <a:srgbClr val="7030A0"/>
                    </a:solidFill>
                  </a:rPr>
                  <a:t>, Woodruff, Y.’13]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p>
                          </m:sSup>
                        </m:e>
                      </m:d>
                      <m:r>
                        <a:rPr lang="en-US" i="1" dirty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/>
                        </a:rPr>
                        <m:t>Ω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i="1" dirty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1" dirty="0">
                              <a:latin typeface="Cambria Math"/>
                            </a:rPr>
                            <m:t>log</m:t>
                          </m:r>
                          <m:r>
                            <a:rPr lang="en-US" i="1" dirty="0">
                              <a:latin typeface="Cambria Math"/>
                            </a:rPr>
                            <m:t> 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d>
                      <m:r>
                        <a:rPr lang="en-US" b="1" i="1" dirty="0" smtClean="0">
                          <a:latin typeface="Cambria Math"/>
                        </a:rPr>
                        <m:t>𝑹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𝐸𝑄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p>
                          </m:sSup>
                        </m:e>
                      </m:d>
                      <m:r>
                        <a:rPr lang="en-US" i="1" dirty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/>
                        </a:rPr>
                        <m:t>Ω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i="1" dirty="0">
                              <a:latin typeface="Cambria Math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𝑖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 dirty="0">
                                  <a:latin typeface="Cambria Math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d>
                      <m:r>
                        <a:rPr lang="en-US" b="1" i="1" dirty="0" smtClean="0">
                          <a:latin typeface="Cambria Math"/>
                        </a:rPr>
                        <m:t>𝑹</m:t>
                      </m:r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i="1" dirty="0">
                          <a:latin typeface="Cambria Math"/>
                        </a:rPr>
                        <m:t>𝐸𝑄</m:t>
                      </m:r>
                      <m:r>
                        <a:rPr lang="en-US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endParaRPr lang="en-US" sz="26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077200" cy="4876800"/>
              </a:xfrm>
              <a:blipFill rotWithShape="1">
                <a:blip r:embed="rId2"/>
                <a:stretch>
                  <a:fillRect l="-1736" t="-3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Specialized Communication Direct Sums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28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Extensions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76400"/>
                <a:ext cx="87630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Multi-party: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𝒎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players,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∩…∩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?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Boost error probability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1−1/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Average per player (using coordinator): 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𝑖𝑙𝑜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</a:rPr>
                              <m:t>𝒓</m:t>
                            </m:r>
                          </m:sup>
                        </m:s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𝒓</m:t>
                        </m:r>
                        <m:r>
                          <a:rPr lang="en-US" i="1" dirty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1" dirty="0">
                            <a:latin typeface="Cambria Math"/>
                          </a:rPr>
                          <m:t>max</m:t>
                        </m:r>
                        <m:r>
                          <a:rPr lang="en-US" i="1" dirty="0">
                            <a:latin typeface="Cambria Math"/>
                          </a:rPr>
                          <m:t> (1, </m:t>
                        </m:r>
                        <m:f>
                          <m:f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𝒎</m:t>
                                </m:r>
                              </m:e>
                            </m:func>
                          </m:num>
                          <m:den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den>
                        </m:f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rounds</a:t>
                </a:r>
                <a:endParaRPr lang="en-US" dirty="0" smtClean="0">
                  <a:latin typeface="Cambria Math"/>
                </a:endParaRPr>
              </a:p>
              <a:p>
                <a:pPr lvl="1"/>
                <a:r>
                  <a:rPr lang="en-US" dirty="0" smtClean="0">
                    <a:latin typeface="Cambria Math"/>
                  </a:rPr>
                  <a:t>Worst-case per player (using a tournament)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𝑖𝑙𝑜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</a:rPr>
                              <m:t>𝒓</m:t>
                            </m:r>
                          </m:sup>
                        </m:s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1" dirty="0">
                            <a:latin typeface="Cambria Math"/>
                          </a:rPr>
                          <m:t>max</m:t>
                        </m:r>
                        <m:r>
                          <a:rPr lang="en-US" i="1" dirty="0">
                            <a:latin typeface="Cambria Math"/>
                          </a:rPr>
                          <m:t> (1, </m:t>
                        </m:r>
                        <m:f>
                          <m:f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𝒎</m:t>
                                </m:r>
                              </m:e>
                            </m:func>
                          </m:num>
                          <m:den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den>
                        </m:f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𝒓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1" dirty="0">
                            <a:latin typeface="Cambria Math"/>
                          </a:rPr>
                          <m:t>max</m:t>
                        </m:r>
                        <m:r>
                          <a:rPr lang="en-US" i="1" dirty="0">
                            <a:latin typeface="Cambria Math"/>
                          </a:rPr>
                          <m:t> (1, </m:t>
                        </m:r>
                        <m:f>
                          <m:f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𝒎</m:t>
                                </m:r>
                              </m:e>
                            </m:func>
                          </m:num>
                          <m:den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den>
                        </m:f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rounds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76400"/>
                <a:ext cx="8763000" cy="4525963"/>
              </a:xfrm>
              <a:blipFill rotWithShape="1">
                <a:blip r:embed="rId2"/>
                <a:stretch>
                  <a:fillRect l="-160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10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Open Problems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1" i="1" dirty="0"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-Intersection) =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𝑖𝑙𝑜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</a:rPr>
                              <m:t>𝒓</m:t>
                            </m:r>
                          </m:sup>
                        </m:s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?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Better protocols for the multi-party setting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69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Set Intersection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i="1" dirty="0" smtClean="0">
                        <a:latin typeface="Cambria Math"/>
                      </a:rPr>
                      <m:t> = </m:t>
                    </m:r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𝒚</m:t>
                    </m:r>
                    <m:r>
                      <a:rPr lang="en-US" i="1" dirty="0" smtClean="0">
                        <a:latin typeface="Cambria Math"/>
                      </a:rPr>
                      <m:t> = </m:t>
                    </m:r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 </m:t>
                    </m:r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i="1" dirty="0" smtClean="0">
                        <a:latin typeface="Cambria Math"/>
                      </a:rPr>
                      <m:t>∩</m:t>
                    </m:r>
                    <m:r>
                      <a:rPr lang="en-US" i="1" dirty="0" smtClean="0">
                        <a:latin typeface="Cambria Math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-96985" y="3405069"/>
            <a:ext cx="9230099" cy="585970"/>
            <a:chOff x="45846" y="4497040"/>
            <a:chExt cx="8708399" cy="5859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5846" y="4497040"/>
                  <a:ext cx="319780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sz="3200" b="0" i="1" smtClean="0">
                            <a:latin typeface="Cambria Math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3200" b="0" i="1" smtClean="0"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𝑆</m:t>
                            </m:r>
                          </m:e>
                        </m:d>
                        <m:r>
                          <a:rPr lang="en-US" sz="3200" b="0" i="1" smtClean="0">
                            <a:latin typeface="Cambria Math"/>
                          </a:rPr>
                          <m:t>≤</m:t>
                        </m:r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sz="32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6" y="4497040"/>
                  <a:ext cx="3197806" cy="58477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714195" y="4498235"/>
                  <a:ext cx="304005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sz="3200" b="0" i="1" smtClean="0">
                            <a:latin typeface="Cambria Math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3200" b="0" i="1" smtClean="0"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𝑇</m:t>
                            </m:r>
                          </m:e>
                        </m:d>
                        <m:r>
                          <a:rPr lang="en-US" sz="3200" b="0" i="1" smtClean="0">
                            <a:latin typeface="Cambria Math"/>
                          </a:rPr>
                          <m:t>≤</m:t>
                        </m:r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sz="32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4195" y="4498235"/>
                  <a:ext cx="3040050" cy="5847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81484" y="3988547"/>
                <a:ext cx="1752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𝑺</m:t>
                    </m:r>
                    <m:r>
                      <a:rPr lang="en-US" sz="3200" i="1" dirty="0" smtClean="0">
                        <a:latin typeface="Cambria Math"/>
                      </a:rPr>
                      <m:t>∩</m:t>
                    </m:r>
                    <m:r>
                      <a:rPr lang="en-US" sz="32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3200" dirty="0" smtClean="0"/>
                  <a:t> = ?</a:t>
                </a:r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84" y="3988547"/>
                <a:ext cx="1752600" cy="584775"/>
              </a:xfrm>
              <a:prstGeom prst="rect">
                <a:avLst/>
              </a:prstGeom>
              <a:blipFill rotWithShape="1">
                <a:blip r:embed="rId5"/>
                <a:stretch>
                  <a:fillRect t="-12500" r="-590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800373"/>
              </p:ext>
            </p:extLst>
          </p:nvPr>
        </p:nvGraphicFramePr>
        <p:xfrm>
          <a:off x="207341" y="2807867"/>
          <a:ext cx="33924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</a:tblGrid>
              <a:tr h="152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685228"/>
              </p:ext>
            </p:extLst>
          </p:nvPr>
        </p:nvGraphicFramePr>
        <p:xfrm>
          <a:off x="5541341" y="2807867"/>
          <a:ext cx="33924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</a:tblGrid>
              <a:tr h="152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867615"/>
              </p:ext>
            </p:extLst>
          </p:nvPr>
        </p:nvGraphicFramePr>
        <p:xfrm>
          <a:off x="2743200" y="4876800"/>
          <a:ext cx="33924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</a:tblGrid>
              <a:tr h="152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514600" y="5805714"/>
                <a:ext cx="384778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3200" dirty="0" smtClean="0"/>
                  <a:t>-Intersection) = ?</a:t>
                </a:r>
                <a:endParaRPr lang="en-US" sz="32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805714"/>
                <a:ext cx="3847785" cy="584775"/>
              </a:xfrm>
              <a:prstGeom prst="rect">
                <a:avLst/>
              </a:prstGeom>
              <a:blipFill rotWithShape="1">
                <a:blip r:embed="rId6"/>
                <a:stretch>
                  <a:fillRect t="-12500" r="-301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65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This talk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686800" cy="3962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𝑖𝑙𝑜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i="1">
                                    <a:latin typeface="Cambria Math"/>
                                  </a:rPr>
                                  <m:t>…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b="1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endParaRPr lang="en-US" b="1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-Intersection)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𝑖𝑙𝑜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𝜷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𝒓</m:t>
                            </m:r>
                          </m:sup>
                        </m:s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endParaRPr lang="en-US" b="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7030A0"/>
                    </a:solidFill>
                  </a:rPr>
                  <a:t>[Brody, </a:t>
                </a:r>
                <a:r>
                  <a:rPr lang="en-US" sz="2800" dirty="0" err="1" smtClean="0">
                    <a:solidFill>
                      <a:srgbClr val="7030A0"/>
                    </a:solidFill>
                  </a:rPr>
                  <a:t>Chakrabarti</a:t>
                </a:r>
                <a:r>
                  <a:rPr lang="en-US" sz="2800" dirty="0" smtClean="0">
                    <a:solidFill>
                      <a:srgbClr val="7030A0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srgbClr val="7030A0"/>
                    </a:solidFill>
                  </a:rPr>
                  <a:t>Kondapally</a:t>
                </a:r>
                <a:r>
                  <a:rPr lang="en-US" sz="2800" dirty="0" smtClean="0">
                    <a:solidFill>
                      <a:srgbClr val="7030A0"/>
                    </a:solidFill>
                  </a:rPr>
                  <a:t>, Woodruff, Y.; PODC’14]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-Intersection) =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𝑖𝑙𝑜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𝒓</m:t>
                            </m:r>
                          </m:sup>
                        </m:s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sz="2800" dirty="0" err="1" smtClean="0">
                    <a:solidFill>
                      <a:srgbClr val="7030A0"/>
                    </a:solidFill>
                  </a:rPr>
                  <a:t>Saglam-Tardos</a:t>
                </a:r>
                <a:r>
                  <a:rPr lang="en-US" sz="2800" dirty="0" smtClean="0">
                    <a:solidFill>
                      <a:srgbClr val="7030A0"/>
                    </a:solidFill>
                  </a:rPr>
                  <a:t> FOCS’13; Brody, </a:t>
                </a:r>
                <a:r>
                  <a:rPr lang="en-US" sz="2800" dirty="0" err="1" smtClean="0">
                    <a:solidFill>
                      <a:srgbClr val="7030A0"/>
                    </a:solidFill>
                  </a:rPr>
                  <a:t>Chakrabarti</a:t>
                </a:r>
                <a:r>
                  <a:rPr lang="en-US" sz="2800" dirty="0" smtClean="0">
                    <a:solidFill>
                      <a:srgbClr val="7030A0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srgbClr val="7030A0"/>
                    </a:solidFill>
                  </a:rPr>
                  <a:t>Kondapally</a:t>
                </a:r>
                <a:r>
                  <a:rPr lang="en-US" sz="2800" dirty="0" smtClean="0">
                    <a:solidFill>
                      <a:srgbClr val="7030A0"/>
                    </a:solidFill>
                  </a:rPr>
                  <a:t>, Woodruff, Y.’13]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686800" cy="3962400"/>
              </a:xfrm>
              <a:blipFill rotWithShape="1">
                <a:blip r:embed="rId2"/>
                <a:stretch>
                  <a:fillRect l="-1754" t="-1846" b="-1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397276" y="2191654"/>
            <a:ext cx="1569660" cy="596444"/>
            <a:chOff x="1219200" y="4021015"/>
            <a:chExt cx="1569660" cy="596444"/>
          </a:xfrm>
        </p:grpSpPr>
        <p:sp>
          <p:nvSpPr>
            <p:cNvPr id="5" name="TextBox 4"/>
            <p:cNvSpPr txBox="1"/>
            <p:nvPr/>
          </p:nvSpPr>
          <p:spPr>
            <a:xfrm rot="16200000">
              <a:off x="1813530" y="3426685"/>
              <a:ext cx="381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/>
                <a:t>{</a:t>
              </a:r>
              <a:endParaRPr lang="en-US" sz="9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46828" y="4217349"/>
                  <a:ext cx="115189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𝑟</m:t>
                      </m:r>
                    </m:oMath>
                  </a14:m>
                  <a:r>
                    <a:rPr lang="en-US" sz="2000" dirty="0" smtClean="0"/>
                    <a:t> times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6828" y="4217349"/>
                  <a:ext cx="1151895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7692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0204" y="5791200"/>
                <a:ext cx="84289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3200" dirty="0" smtClean="0"/>
                  <a:t>-Intersection) =</a:t>
                </a:r>
                <a:r>
                  <a:rPr lang="en-US" sz="32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sz="32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𝑟</m:t>
                    </m:r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r>
                      <a:rPr lang="en-US" sz="3200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func>
                    <m:r>
                      <a:rPr lang="en-US" sz="32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32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04" y="5791200"/>
                <a:ext cx="8428996" cy="584775"/>
              </a:xfrm>
              <a:prstGeom prst="rect">
                <a:avLst/>
              </a:prstGeom>
              <a:blipFill rotWithShape="1"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33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/>
                  <a:t>D</a:t>
                </a:r>
                <a:r>
                  <a:rPr lang="en-US" dirty="0" smtClean="0"/>
                  <a:t>isjointness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9060" y="1260118"/>
                <a:ext cx="8229600" cy="53340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𝑺</m:t>
                    </m:r>
                    <m:r>
                      <a:rPr lang="en-US" i="1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i="1" dirty="0">
                        <a:latin typeface="Cambria Math"/>
                      </a:rPr>
                      <m:t>)=1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i="1">
                            <a:latin typeface="Cambria Math"/>
                          </a:rPr>
                          <m:t>∩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𝑻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b="1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𝑹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Disjointness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[Razborov’92; Hastad-Wigderson’96]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Disjointness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600" dirty="0" smtClean="0">
                    <a:solidFill>
                      <a:srgbClr val="7030A0"/>
                    </a:solidFill>
                  </a:rPr>
                  <a:t>[Folklore + </a:t>
                </a:r>
                <a:r>
                  <a:rPr lang="en-US" sz="2600" dirty="0" err="1" smtClean="0">
                    <a:solidFill>
                      <a:srgbClr val="7030A0"/>
                    </a:solidFill>
                  </a:rPr>
                  <a:t>Dasgupta</a:t>
                </a:r>
                <a:r>
                  <a:rPr lang="en-US" sz="2600" dirty="0" smtClean="0">
                    <a:solidFill>
                      <a:srgbClr val="7030A0"/>
                    </a:solidFill>
                  </a:rPr>
                  <a:t>, Kumar, </a:t>
                </a:r>
                <a:r>
                  <a:rPr lang="en-US" sz="2600" dirty="0" err="1" smtClean="0">
                    <a:solidFill>
                      <a:srgbClr val="7030A0"/>
                    </a:solidFill>
                  </a:rPr>
                  <a:t>Sivakumar</a:t>
                </a:r>
                <a:r>
                  <a:rPr lang="en-US" sz="2600" dirty="0" smtClean="0">
                    <a:solidFill>
                      <a:srgbClr val="7030A0"/>
                    </a:solidFill>
                  </a:rPr>
                  <a:t>; Buhrman’12, Garcia-Soriano, </a:t>
                </a:r>
                <a:r>
                  <a:rPr lang="en-US" sz="2600" dirty="0" err="1" smtClean="0">
                    <a:solidFill>
                      <a:srgbClr val="7030A0"/>
                    </a:solidFill>
                  </a:rPr>
                  <a:t>Matsliah</a:t>
                </a:r>
                <a:r>
                  <a:rPr lang="en-US" sz="2600" dirty="0" smtClean="0">
                    <a:solidFill>
                      <a:srgbClr val="7030A0"/>
                    </a:solidFill>
                  </a:rPr>
                  <a:t>, De Wolf’12]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1" i="1" dirty="0" smtClean="0">
                            <a:latin typeface="Cambria Math"/>
                          </a:rPr>
                          <m:t>𝒓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Disjointness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ilog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sup>
                        </m:s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Saglam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Tardos’13]</a:t>
                </a:r>
                <a:endParaRPr lang="en-US" b="1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𝑹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Disjointness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𝜶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0" i="0" dirty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o</m:t>
                    </m:r>
                    <m:r>
                      <a:rPr lang="en-US" b="0" i="0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0" i="0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Braverman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Garg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Pankratov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Weinstein’13]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060" y="1260118"/>
                <a:ext cx="8229600" cy="5334000"/>
              </a:xfrm>
              <a:blipFill rotWithShape="1">
                <a:blip r:embed="rId4"/>
                <a:stretch>
                  <a:fillRect l="-1333" t="-1371" b="-2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10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Applications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𝑻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b="0" i="1" smtClean="0">
                            <a:latin typeface="Cambria Math"/>
                          </a:rPr>
                          <m:t>∩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∪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: exact </a:t>
                </a:r>
                <a:r>
                  <a:rPr lang="en-US" dirty="0" err="1" smtClean="0"/>
                  <a:t>Jaccard</a:t>
                </a:r>
                <a:r>
                  <a:rPr lang="en-US" dirty="0" smtClean="0"/>
                  <a:t> index </a:t>
                </a:r>
              </a:p>
              <a:p>
                <a:pPr marL="0" indent="0">
                  <a:buNone/>
                </a:pPr>
                <a:r>
                  <a:rPr lang="en-US" dirty="0" smtClean="0"/>
                  <a:t>(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1±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-approximate use </a:t>
                </a:r>
                <a:r>
                  <a:rPr lang="en-US" dirty="0" err="1" smtClean="0"/>
                  <a:t>MinHash</a:t>
                </a:r>
                <a:r>
                  <a:rPr lang="en-US" dirty="0" smtClean="0"/>
                  <a:t> </a:t>
                </a:r>
                <a:r>
                  <a:rPr lang="en-US" sz="2800" dirty="0" smtClean="0">
                    <a:solidFill>
                      <a:srgbClr val="7030A0"/>
                    </a:solidFill>
                  </a:rPr>
                  <a:t>[Broder’98; Li-Konig’11; Path-Strokel-Woodruff’14]</a:t>
                </a:r>
                <a:r>
                  <a:rPr lang="en-US" dirty="0" smtClean="0"/>
                  <a:t>)</a:t>
                </a:r>
              </a:p>
              <a:p>
                <a:r>
                  <a:rPr lang="en-US" b="0" dirty="0" smtClean="0">
                    <a:latin typeface="Cambria Math"/>
                  </a:rPr>
                  <a:t>Rarity, distinct elements, joins,…</a:t>
                </a:r>
              </a:p>
              <a:p>
                <a:r>
                  <a:rPr lang="en-US" dirty="0" smtClean="0">
                    <a:latin typeface="Cambria Math"/>
                  </a:rPr>
                  <a:t>Multi-party set intersection (later)</a:t>
                </a:r>
                <a:endParaRPr lang="en-US" b="0" dirty="0" smtClean="0">
                  <a:latin typeface="Cambria Math"/>
                </a:endParaRPr>
              </a:p>
              <a:p>
                <a:r>
                  <a:rPr lang="en-US" dirty="0" smtClean="0">
                    <a:latin typeface="Cambria Math"/>
                  </a:rPr>
                  <a:t>Contrast: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𝑺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0" i="1" dirty="0" smtClean="0">
                    <a:solidFill>
                      <a:schemeClr val="tx1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b="1" i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𝚫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𝑻</m:t>
                        </m:r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Θ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k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n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1786" r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9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1-round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func>
                          <m:funcPr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-protocol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033856"/>
              </p:ext>
            </p:extLst>
          </p:nvPr>
        </p:nvGraphicFramePr>
        <p:xfrm>
          <a:off x="598101" y="1685833"/>
          <a:ext cx="33924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</a:tblGrid>
              <a:tr h="152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422902"/>
              </p:ext>
            </p:extLst>
          </p:nvPr>
        </p:nvGraphicFramePr>
        <p:xfrm>
          <a:off x="5562600" y="1676400"/>
          <a:ext cx="33924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</a:tblGrid>
              <a:tr h="152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620026"/>
              </p:ext>
            </p:extLst>
          </p:nvPr>
        </p:nvGraphicFramePr>
        <p:xfrm>
          <a:off x="1283901" y="3133633"/>
          <a:ext cx="20354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"/>
                <a:gridCol w="339242"/>
                <a:gridCol w="339242"/>
                <a:gridCol w="339242"/>
                <a:gridCol w="339242"/>
                <a:gridCol w="339242"/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029471"/>
              </p:ext>
            </p:extLst>
          </p:nvPr>
        </p:nvGraphicFramePr>
        <p:xfrm>
          <a:off x="6248400" y="3169920"/>
          <a:ext cx="20354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"/>
                <a:gridCol w="339242"/>
                <a:gridCol w="339242"/>
                <a:gridCol w="339242"/>
                <a:gridCol w="339242"/>
                <a:gridCol w="339242"/>
              </a:tblGrid>
              <a:tr h="152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122101" y="1914433"/>
            <a:ext cx="685800" cy="14478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086600" y="1905000"/>
            <a:ext cx="685800" cy="14478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122101" y="1899918"/>
            <a:ext cx="1714500" cy="145868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086600" y="1890485"/>
            <a:ext cx="1714500" cy="145868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57900" y="1872342"/>
            <a:ext cx="723900" cy="148045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50501" y="1889032"/>
            <a:ext cx="723900" cy="148045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07901" y="1878146"/>
            <a:ext cx="361950" cy="148045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419850" y="1868713"/>
            <a:ext cx="1058636" cy="149134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189660"/>
              </p:ext>
            </p:extLst>
          </p:nvPr>
        </p:nvGraphicFramePr>
        <p:xfrm>
          <a:off x="2800350" y="4191000"/>
          <a:ext cx="33924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  <a:gridCol w="339242"/>
              </a:tblGrid>
              <a:tr h="152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329285"/>
              </p:ext>
            </p:extLst>
          </p:nvPr>
        </p:nvGraphicFramePr>
        <p:xfrm>
          <a:off x="3486150" y="5684520"/>
          <a:ext cx="20354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"/>
                <a:gridCol w="339242"/>
                <a:gridCol w="339242"/>
                <a:gridCol w="339242"/>
                <a:gridCol w="339242"/>
                <a:gridCol w="339242"/>
              </a:tblGrid>
              <a:tr h="152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gCheck">
                      <a:fgClr>
                        <a:srgbClr val="FF0000"/>
                      </a:fgClr>
                      <a:bgClr>
                        <a:srgbClr val="00B05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4324350" y="4419600"/>
            <a:ext cx="685800" cy="14478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324350" y="4405085"/>
            <a:ext cx="1714500" cy="145868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95650" y="4386942"/>
            <a:ext cx="723900" cy="148045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57600" y="4383313"/>
            <a:ext cx="1058636" cy="149134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52750" y="4383313"/>
            <a:ext cx="723900" cy="148045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010150" y="4372427"/>
            <a:ext cx="361950" cy="148045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01601" y="4912667"/>
                <a:ext cx="3365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</m:d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𝑙𝑜𝑔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1" y="4912667"/>
                <a:ext cx="336550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996293" y="2345945"/>
                <a:ext cx="36195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𝒉</m:t>
                      </m:r>
                      <m:r>
                        <a:rPr lang="en-US" sz="3200" b="0" i="1" smtClean="0">
                          <a:latin typeface="Cambria Math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→[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293" y="2345945"/>
                <a:ext cx="3619500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65157" y="4903595"/>
                <a:ext cx="28638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𝑻</m:t>
                            </m:r>
                          </m:e>
                        </m:d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𝑙𝑜𝑔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157" y="4903595"/>
                <a:ext cx="2863850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63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01601" y="1576325"/>
                <a:ext cx="4813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1" y="1576325"/>
                <a:ext cx="481399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027093" y="1576324"/>
                <a:ext cx="4813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093" y="1576324"/>
                <a:ext cx="481399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51413" y="3036534"/>
                <a:ext cx="10562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𝒉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13" y="3036534"/>
                <a:ext cx="1056234" cy="5847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181600" y="3036533"/>
                <a:ext cx="10562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𝒉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036533"/>
                <a:ext cx="1056234" cy="5847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50237" y="1028933"/>
                <a:ext cx="36195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37" y="1028933"/>
                <a:ext cx="3619500" cy="5847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524500" y="1055283"/>
                <a:ext cx="36195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0" y="1055283"/>
                <a:ext cx="3619500" cy="58477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84414" y="3505200"/>
                <a:ext cx="36195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[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14" y="3505200"/>
                <a:ext cx="3619500" cy="5847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372100" y="3505200"/>
                <a:ext cx="36195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[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00" y="3505200"/>
                <a:ext cx="3619500" cy="58477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750501" y="6172199"/>
                <a:ext cx="7369133" cy="648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B050"/>
                        </a:solidFill>
                        <a:latin typeface="Cambria Math"/>
                      </a:rPr>
                      <m:t>𝑺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∩</m:t>
                    </m:r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B050"/>
                        </a:solidFill>
                        <a:latin typeface="Cambria Math"/>
                      </a:rPr>
                      <m:t>𝑺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∩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𝒉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𝑻</m:t>
                            </m:r>
                          </m:e>
                        </m:d>
                      </m:e>
                    </m:d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𝒉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</m:d>
                      </m:e>
                    </m:d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∩</m:t>
                    </m:r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01" y="6172199"/>
                <a:ext cx="7369133" cy="64819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61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8" grpId="0"/>
      <p:bldP spid="39" grpId="0"/>
      <p:bldP spid="42" grpId="0"/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Hashing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884598"/>
              </p:ext>
            </p:extLst>
          </p:nvPr>
        </p:nvGraphicFramePr>
        <p:xfrm>
          <a:off x="520700" y="2133600"/>
          <a:ext cx="833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89247"/>
              </p:ext>
            </p:extLst>
          </p:nvPr>
        </p:nvGraphicFramePr>
        <p:xfrm>
          <a:off x="4114800" y="2703731"/>
          <a:ext cx="10668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"/>
                <a:gridCol w="266700"/>
                <a:gridCol w="266700"/>
                <a:gridCol w="266700"/>
              </a:tblGrid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90600" y="4151531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1" dirty="0" smtClean="0">
                          <a:latin typeface="Cambria Math"/>
                        </a:rPr>
                        <m:t>log</m:t>
                      </m:r>
                      <m:r>
                        <a:rPr lang="en-US" sz="3600" i="1" dirty="0" smtClean="0">
                          <a:latin typeface="Cambria Math"/>
                        </a:rPr>
                        <m:t>⁡</m:t>
                      </m:r>
                      <m:r>
                        <a:rPr lang="en-US" sz="3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sz="3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151531"/>
                <a:ext cx="2286000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2895600" y="4474696"/>
            <a:ext cx="3581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91000" y="5465689"/>
                <a:ext cx="4953000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num>
                      <m:den>
                        <m:func>
                          <m:funcPr>
                            <m:ctrlPr>
                              <a:rPr lang="en-US" sz="36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3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# of buckets</a:t>
                </a:r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465689"/>
                <a:ext cx="4953000" cy="971741"/>
              </a:xfrm>
              <a:prstGeom prst="rect">
                <a:avLst/>
              </a:prstGeom>
              <a:blipFill rotWithShape="1">
                <a:blip r:embed="rId3"/>
                <a:stretch>
                  <a:fillRect b="-2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18971" y="1371600"/>
                <a:ext cx="36195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𝒉</m:t>
                      </m:r>
                      <m:r>
                        <a:rPr lang="en-US" sz="3200" b="0" i="1" smtClean="0">
                          <a:latin typeface="Cambria Math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→[</m:t>
                      </m:r>
                      <m:r>
                        <a:rPr lang="en-US" sz="32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func>
                      <m:r>
                        <a:rPr lang="en-US" sz="32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971" y="1371600"/>
                <a:ext cx="3619500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838200" y="2286000"/>
            <a:ext cx="3429000" cy="28956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05000" y="2311400"/>
            <a:ext cx="2923721" cy="28702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45443" y="2336800"/>
            <a:ext cx="2026557" cy="28448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72000" y="2351314"/>
            <a:ext cx="457200" cy="283028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800600" y="2286000"/>
            <a:ext cx="838200" cy="24384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191000" y="2311400"/>
            <a:ext cx="1676400" cy="24130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495800" y="2307771"/>
            <a:ext cx="2171700" cy="242025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800600" y="2315029"/>
            <a:ext cx="2857500" cy="145142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800600" y="2351314"/>
            <a:ext cx="3352800" cy="191588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495800" y="2315029"/>
            <a:ext cx="4191000" cy="195217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591300" y="3936087"/>
            <a:ext cx="2476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Expected </a:t>
            </a:r>
          </a:p>
          <a:p>
            <a:r>
              <a:rPr lang="en-US" sz="3200" dirty="0" smtClean="0"/>
              <a:t># of elements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578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Secondary Hashing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665418"/>
              </p:ext>
            </p:extLst>
          </p:nvPr>
        </p:nvGraphicFramePr>
        <p:xfrm>
          <a:off x="4114800" y="2798689"/>
          <a:ext cx="10668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"/>
                <a:gridCol w="266700"/>
                <a:gridCol w="266700"/>
                <a:gridCol w="266700"/>
              </a:tblGrid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91000" y="5560647"/>
                <a:ext cx="4419600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num>
                      <m:den>
                        <m:func>
                          <m:func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3200" dirty="0" smtClean="0"/>
                  <a:t> = # of hash functions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560647"/>
                <a:ext cx="4419600" cy="874085"/>
              </a:xfrm>
              <a:prstGeom prst="rect">
                <a:avLst/>
              </a:prstGeom>
              <a:blipFill rotWithShape="1">
                <a:blip r:embed="rId2"/>
                <a:stretch>
                  <a:fillRect r="-2621" b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48087" y="3886199"/>
                <a:ext cx="1447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087" y="3886199"/>
                <a:ext cx="1447800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475435"/>
              </p:ext>
            </p:extLst>
          </p:nvPr>
        </p:nvGraphicFramePr>
        <p:xfrm>
          <a:off x="457200" y="1600200"/>
          <a:ext cx="833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747486" y="1740187"/>
            <a:ext cx="3443514" cy="30604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14286" y="1765587"/>
            <a:ext cx="2923721" cy="30350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54729" y="1790987"/>
            <a:ext cx="2026557" cy="33906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81286" y="1805501"/>
            <a:ext cx="502557" cy="208069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738007" y="1740187"/>
            <a:ext cx="810080" cy="26032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191000" y="1765587"/>
            <a:ext cx="1585686" cy="17396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481286" y="1761958"/>
            <a:ext cx="2095500" cy="258144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38007" y="1769216"/>
            <a:ext cx="2829379" cy="127257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732564" y="1805501"/>
            <a:ext cx="3330122" cy="208069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481286" y="1769216"/>
            <a:ext cx="4114800" cy="127257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14086" y="3636968"/>
                <a:ext cx="3200400" cy="1213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f>
                          <m:f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2800" b="0" i="1" dirty="0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dirty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8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e>
                            </m:func>
                          </m:den>
                        </m:f>
                      </m:sub>
                    </m:sSub>
                    <m:r>
                      <a:rPr lang="en-US" sz="2800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80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→[</m:t>
                    </m:r>
                    <m:func>
                      <m:func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func>
                    <m:r>
                      <a:rPr lang="en-US" sz="28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86" y="3636968"/>
                <a:ext cx="3200400" cy="1213602"/>
              </a:xfrm>
              <a:prstGeom prst="rect">
                <a:avLst/>
              </a:prstGeom>
              <a:blipFill rotWithShape="1">
                <a:blip r:embed="rId4"/>
                <a:stretch>
                  <a:fillRect t="-4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86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1857</Words>
  <Application>Microsoft Office PowerPoint</Application>
  <PresentationFormat>On-screen Show (4:3)</PresentationFormat>
  <Paragraphs>201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Beyond Set Disjointness:  The Communication Complexity of Finding the Intersection</vt:lpstr>
      <vt:lpstr>Communication Complexity [Yao’79]</vt:lpstr>
      <vt:lpstr>Set Intersection</vt:lpstr>
      <vt:lpstr>This talk</vt:lpstr>
      <vt:lpstr>k-Disjointness</vt:lpstr>
      <vt:lpstr>Applications</vt:lpstr>
      <vt:lpstr>1-round O(k log⁡k )-protocol</vt:lpstr>
      <vt:lpstr>Hashing</vt:lpstr>
      <vt:lpstr>Secondary Hashing</vt:lpstr>
      <vt:lpstr>2-Round O(k log⁡log⁡k  )-protocol</vt:lpstr>
      <vt:lpstr>Collisions</vt:lpstr>
      <vt:lpstr>Collisions</vt:lpstr>
      <vt:lpstr>Collisions</vt:lpstr>
      <vt:lpstr>Main protocol</vt:lpstr>
      <vt:lpstr>Verification tree</vt:lpstr>
      <vt:lpstr>Verification bottom-up</vt:lpstr>
      <vt:lpstr>Verification bottom-up</vt:lpstr>
      <vt:lpstr>Verification bottom-up</vt:lpstr>
      <vt:lpstr>Verification bottom-up</vt:lpstr>
      <vt:lpstr>Analysis of Stage i</vt:lpstr>
      <vt:lpstr>Lower Bound</vt:lpstr>
      <vt:lpstr>Communication Direct Sums</vt:lpstr>
      <vt:lpstr>Specialized Communication Direct Sums</vt:lpstr>
      <vt:lpstr>Extensions</vt:lpstr>
      <vt:lpstr>Open Problems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grigory</dc:creator>
  <cp:lastModifiedBy>grigory</cp:lastModifiedBy>
  <cp:revision>61</cp:revision>
  <dcterms:created xsi:type="dcterms:W3CDTF">2014-05-15T22:51:28Z</dcterms:created>
  <dcterms:modified xsi:type="dcterms:W3CDTF">2014-05-16T13:26:30Z</dcterms:modified>
</cp:coreProperties>
</file>