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57" r:id="rId3"/>
    <p:sldId id="258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308-067B-465D-B1A8-3CA1AF940A63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8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308-067B-465D-B1A8-3CA1AF940A63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8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308-067B-465D-B1A8-3CA1AF940A63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308-067B-465D-B1A8-3CA1AF940A63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7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308-067B-465D-B1A8-3CA1AF940A63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308-067B-465D-B1A8-3CA1AF940A63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308-067B-465D-B1A8-3CA1AF940A63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0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308-067B-465D-B1A8-3CA1AF940A63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8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308-067B-465D-B1A8-3CA1AF940A63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8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308-067B-465D-B1A8-3CA1AF940A63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308-067B-465D-B1A8-3CA1AF940A63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1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5D308-067B-465D-B1A8-3CA1AF940A63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ites.google.com/site/countminsketch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395" y="25908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Lecture </a:t>
            </a:r>
            <a:r>
              <a:rPr lang="en-US" sz="4400" b="1" dirty="0" smtClean="0"/>
              <a:t>15/16: Streaming algorithms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252084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41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Beta-version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bits for each</a:t>
                </a:r>
                <a:endParaRPr lang="en-US" dirty="0"/>
              </a:p>
              <a:p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&lt;1/3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we can make this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852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75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Final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6172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if I want the probability of error to be really small,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Same </a:t>
                </a:r>
                <a:r>
                  <a:rPr lang="en-US" dirty="0" err="1"/>
                  <a:t>Chebyshev</a:t>
                </a:r>
                <a:r>
                  <a:rPr lang="en-US" dirty="0"/>
                  <a:t>-based analysis: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Do these steps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times independently </a:t>
                </a:r>
                <a:r>
                  <a:rPr lang="en-US" dirty="0"/>
                  <a:t>in parallel and output the median answer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Total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6172200"/>
              </a:xfrm>
              <a:blipFill rotWithShape="1">
                <a:blip r:embed="rId2"/>
                <a:stretch>
                  <a:fillRect l="-1630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66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Final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Do these steps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independently in parallel and output the median </a:t>
                </a:r>
                <a:r>
                  <a:rPr lang="en-US" dirty="0" smtClean="0"/>
                  <a:t>answer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 for each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0, when an item arrives, increase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by 1 independently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213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9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Final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an indicator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for the event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 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dirty="0" err="1" smtClean="0"/>
                  <a:t>i-th</a:t>
                </a:r>
                <a:r>
                  <a:rPr lang="en-US" dirty="0" smtClean="0"/>
                  <a:t> trial.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  <a:blipFill rotWithShape="1">
                <a:blip r:embed="rId2"/>
                <a:stretch>
                  <a:fillRect l="-1754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6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={1, 2, …, </m:t>
                    </m:r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e.g.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Example: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585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41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Approximate Median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(all distinct) and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: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-approximate median,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</a:t>
                </a:r>
                <a:r>
                  <a:rPr lang="en-US" dirty="0" smtClean="0"/>
                  <a:t>Can we approximate the value of the median with additive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:r>
                  <a:rPr lang="en-US" dirty="0" err="1" smtClean="0"/>
                  <a:t>sublinear</a:t>
                </a:r>
                <a:r>
                  <a:rPr lang="en-US" dirty="0" smtClean="0"/>
                  <a:t> time?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Return the median of a sample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(with replacement).</a:t>
                </a:r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94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Approximate Median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-approximate median,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Return the median of a sample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(with replacement).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Claim: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then this algorithm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-median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571" t="-1434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86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Approximate Median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Partition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into 3 groups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𝑼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r>
                            <a:rPr lang="en-US" i="1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Key fact</a:t>
                </a:r>
                <a:r>
                  <a:rPr lang="en-US" dirty="0" smtClean="0"/>
                  <a:t>: If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elements from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dirty="0" smtClean="0"/>
                  <a:t> are in sample then its median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𝑴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sample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dirty="0" smtClean="0"/>
                  <a:t> and 0 otherwise.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</m:sub>
                          <m:sup/>
                          <m:e>
                            <m:r>
                              <a:rPr lang="en-US" b="1" i="1">
                                <a:latin typeface="Cambria Math"/>
                              </a:rPr>
                              <m:t>𝑿</m:t>
                            </m:r>
                          </m:e>
                        </m:nary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 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7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Same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dirty="0" smtClean="0"/>
                  <a:t> + union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2"/>
                <a:stretch>
                  <a:fillRect l="-1037" t="-2000" r="-1407" b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20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={1, 2, …, </m:t>
                    </m:r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e.g.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 smtClean="0"/>
              </a:p>
              <a:p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frequency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=〈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18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AMS Sampling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∈[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, for an arbitrary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Estimator: </a:t>
                </a:r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𝑱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/>
                  <a:t> is sampled uniformly at random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and compute: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𝑱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𝑱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Output: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𝑟</m:t>
                    </m:r>
                    <m:r>
                      <a:rPr lang="en-US" b="0" i="1" dirty="0" smtClean="0">
                        <a:latin typeface="Cambria Math"/>
                      </a:rPr>
                      <m:t> −1))</m:t>
                    </m:r>
                  </m:oMath>
                </a14:m>
                <a:r>
                  <a:rPr lang="en-US" dirty="0" smtClean="0"/>
                  <a:t>	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Expectation: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𝑱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33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78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Recap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(Markov)</a:t>
                </a:r>
                <a:r>
                  <a:rPr lang="en-US" dirty="0" smtClean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(and non-negative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Chebyshev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dirty="0" smtClean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Chernoff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independent and identically distributed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 c]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endParaRPr lang="en-US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481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84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Frequency Moments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∈{0,1,2,…}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number of distinct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= “Gini index”, “surprise index”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  <a:blipFill rotWithShape="1">
                <a:blip r:embed="rId2"/>
                <a:stretch>
                  <a:fillRect l="-1544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81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Frequency Moments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44555"/>
                <a:ext cx="8915400" cy="5181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∈{0,1,2,…}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 AMS estimator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0≤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times and take average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dirty="0" smtClean="0"/>
                  <a:t>. 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Taking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𝑚𝑘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gives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≥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44555"/>
                <a:ext cx="8915400" cy="5181600"/>
              </a:xfrm>
              <a:blipFill rotWithShape="1">
                <a:blip r:embed="rId2"/>
                <a:stretch>
                  <a:fillRect l="-1367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67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Result: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𝑚𝑘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sup>
                            </m:sSup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/>
                          </a:rPr>
                          <m:t>log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memory suffices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 smtClean="0"/>
                  <a:t>-approximation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Question: What if we don’t know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?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we can use probabilistic guessing (similar to Morris’s algorithm), replacing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4525963"/>
              </a:xfrm>
              <a:blipFill rotWithShape="1">
                <a:blip r:embed="rId2"/>
                <a:stretch>
                  <a:fillRect l="-1356" t="-350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76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</m:oMath>
                </a14:m>
                <a:r>
                  <a:rPr lang="en-US" dirty="0" smtClean="0"/>
                  <a:t>Hint: worst-case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 Use convexity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Case 1: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  <a:blipFill rotWithShape="1">
                <a:blip r:embed="rId2"/>
                <a:stretch>
                  <a:fillRect l="-1085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52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Case </a:t>
                </a:r>
                <a:r>
                  <a:rPr lang="en-US" dirty="0"/>
                  <a:t>2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  <a:blipFill rotWithShape="1">
                <a:blip r:embed="rId2"/>
                <a:stretch>
                  <a:fillRect l="-1492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63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Hash Functions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5486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Definition: </a:t>
                </a:r>
                <a:r>
                  <a:rPr lang="en-US" dirty="0" smtClean="0"/>
                  <a:t>A family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of functions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-wise independent if for any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,…,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0,…, 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0,…, 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for prime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:0≤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-wise independent family of hash functions.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5486400"/>
              </a:xfrm>
              <a:blipFill rotWithShape="1">
                <a:blip r:embed="rId2"/>
                <a:stretch>
                  <a:fillRect l="-130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Linear Sketches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Sketching algorithm: picks a random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and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Can be incrementally updated: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We have a sketch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𝑍𝑓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arrives, new frequencies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Updating the sketch: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𝑍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(i-th column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)</a:t>
                </a:r>
                <a:endParaRPr lang="en-US" b="0" dirty="0" smtClean="0"/>
              </a:p>
              <a:p>
                <a:r>
                  <a:rPr lang="en-US" dirty="0" smtClean="0"/>
                  <a:t>Need to choose random matrices carefully</a:t>
                </a:r>
                <a:endParaRPr lang="en-US" b="0" dirty="0" smtClean="0"/>
              </a:p>
              <a:p>
                <a:pPr marL="457200" lvl="1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1576" r="-1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36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 smtClean="0"/>
                  <a:t>-approximation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Algorithm: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where entries of each row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 smtClean="0"/>
                  <a:t>-wise independent and rows are independent</a:t>
                </a:r>
              </a:p>
              <a:p>
                <a:pPr lvl="1"/>
                <a:r>
                  <a:rPr lang="en-US" dirty="0" smtClean="0"/>
                  <a:t>Don’t store the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4-wise independent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average squared entries “appropriately”</a:t>
                </a:r>
              </a:p>
              <a:p>
                <a:r>
                  <a:rPr lang="en-US" dirty="0" smtClean="0"/>
                  <a:t>Analysis: 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be any entry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Lemma: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Lemma: Var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≤2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481" t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27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Expectaton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be a row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with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used 2-wise independence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3"/>
                <a:stretch>
                  <a:fillRect l="-1037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0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Variance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+4 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+24 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=2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+4 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24 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𝑙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≤2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]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]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𝔼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[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by 4-wise independence 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  <a:blipFill rotWithShape="1">
                <a:blip r:embed="rId3"/>
                <a:stretch>
                  <a:fillRect l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16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Topics in streaming algorithms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Approximate counting (Morris’s alg</a:t>
            </a:r>
            <a:r>
              <a:rPr lang="en-US" dirty="0" smtClean="0"/>
              <a:t>.)</a:t>
            </a:r>
            <a:endParaRPr lang="en-US" dirty="0" smtClean="0"/>
          </a:p>
          <a:p>
            <a:r>
              <a:rPr lang="en-US" dirty="0" smtClean="0"/>
              <a:t>Approximate Median</a:t>
            </a:r>
          </a:p>
          <a:p>
            <a:r>
              <a:rPr lang="en-US" dirty="0" err="1" smtClean="0"/>
              <a:t>Alon</a:t>
            </a:r>
            <a:r>
              <a:rPr lang="en-US" dirty="0" smtClean="0"/>
              <a:t>-Mathias-</a:t>
            </a:r>
            <a:r>
              <a:rPr lang="en-US" dirty="0" err="1" smtClean="0"/>
              <a:t>Szegedy</a:t>
            </a:r>
            <a:r>
              <a:rPr lang="en-US" dirty="0" smtClean="0"/>
              <a:t> Sampling</a:t>
            </a:r>
          </a:p>
          <a:p>
            <a:r>
              <a:rPr lang="en-US" dirty="0" smtClean="0"/>
              <a:t>Frequency Moments</a:t>
            </a:r>
          </a:p>
          <a:p>
            <a:r>
              <a:rPr lang="en-US" dirty="0" smtClean="0"/>
              <a:t>Distinct Elements</a:t>
            </a:r>
          </a:p>
          <a:p>
            <a:r>
              <a:rPr lang="en-US" dirty="0" smtClean="0"/>
              <a:t>Count-Min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: Distinct Elements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𝛿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-approximation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Simplified:</a:t>
                </a:r>
                <a:r>
                  <a:rPr lang="en-US" dirty="0" smtClean="0"/>
                  <a:t> For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distinguish: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Original problem reduces by trying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values of 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=1,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11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: Distinct Elements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Simplified:</a:t>
                </a:r>
                <a:r>
                  <a:rPr lang="en-US" dirty="0" smtClean="0"/>
                  <a:t> For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distinguish: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Choose random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of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zero,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8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1 −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Choose random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of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zero,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Analysis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+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Chernoff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gives correctness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029200"/>
              </a:xfrm>
              <a:blipFill rotWithShape="1">
                <a:blip r:embed="rId3"/>
                <a:stretch>
                  <a:fillRect l="-1415" t="-3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88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1 −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Analysis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+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is large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is small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185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65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hlinkClick r:id="rId2"/>
                  </a:rPr>
                  <a:t>https</a:t>
                </a:r>
                <a:r>
                  <a:rPr lang="en-US" dirty="0">
                    <a:hlinkClick r:id="rId2"/>
                  </a:rPr>
                  <a:t>://sites.google.com/site/countminsketch/</a:t>
                </a:r>
                <a:endParaRPr lang="en-US" dirty="0" smtClean="0"/>
              </a:p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={1, 2, …, </m:t>
                    </m:r>
                    <m:r>
                      <a:rPr lang="en-US" b="1" i="1" dirty="0">
                        <a:latin typeface="Cambria Math"/>
                      </a:rPr>
                      <m:t>𝒏</m:t>
                    </m:r>
                    <m:r>
                      <a:rPr lang="en-US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e.g</a:t>
                </a:r>
                <a:r>
                  <a:rPr lang="en-US" dirty="0" smtClean="0"/>
                  <a:t>.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frequency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〉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Problems:</a:t>
                </a: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Point Query: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Range Query: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>
                    <a:solidFill>
                      <a:srgbClr val="0070C0"/>
                    </a:solidFill>
                  </a:rPr>
                  <a:t>Quantile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Query: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Heavy Hitters: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481" t="-3152" b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27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Sketch: Construction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→[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-wise independent hash functions</a:t>
                </a:r>
              </a:p>
              <a:p>
                <a:r>
                  <a:rPr lang="en-US" dirty="0" smtClean="0"/>
                  <a:t>We maintain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counters with values: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=#</m:t>
                    </m:r>
                  </m:oMath>
                </a14:m>
                <a:r>
                  <a:rPr lang="en-US" dirty="0" smtClean="0"/>
                  <a:t>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in the stream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and 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630" t="-1455" b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95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Define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0 otherwise: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-wise independence: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By Markov inequality,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982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20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</a:t>
            </a:r>
            <a:r>
              <a:rPr lang="en-US" dirty="0">
                <a:solidFill>
                  <a:srgbClr val="0070C0"/>
                </a:solidFill>
              </a:rPr>
              <a:t>Sketch: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independent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𝑎𝑙𝑙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 1≤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With prob.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1, 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 …,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CountMin</a:t>
                </a:r>
                <a:r>
                  <a:rPr lang="en-US" dirty="0" smtClean="0"/>
                  <a:t> estimates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with total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log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`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1415" t="-2695" r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5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Dyadic Intervals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partitions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1,2,3,…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3,4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5,6,7,8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…,{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−3,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−2,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−1,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={{1, 2,3,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…,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}}</m:t>
                          </m:r>
                        </m:fName>
                        <m:e/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 </a:t>
                </a:r>
                <a:r>
                  <a:rPr lang="en-US" dirty="0" smtClean="0"/>
                  <a:t>Any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can be written as a disjoint union of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 smtClean="0"/>
                  <a:t>such intervals.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=256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48,107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48,48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49,64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65,96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97,104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105,106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107,107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286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18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Count-Min: Range Queries and </a:t>
            </a:r>
            <a:r>
              <a:rPr lang="en-US" dirty="0" err="1" smtClean="0">
                <a:solidFill>
                  <a:srgbClr val="0070C0"/>
                </a:solidFill>
              </a:rPr>
              <a:t>Quantiles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Range Query: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∈[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Approximate median: </a:t>
                </a: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such that: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and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54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(</a:t>
                </a:r>
                <a:r>
                  <a:rPr lang="en-US" b="1" dirty="0" smtClean="0"/>
                  <a:t>Hard puzzle, </a:t>
                </a:r>
                <a:r>
                  <a:rPr lang="en-US" b="1" dirty="0"/>
                  <a:t>“Count the number of </a:t>
                </a:r>
                <a:r>
                  <a:rPr lang="en-US" b="1" dirty="0" smtClean="0"/>
                  <a:t>items”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What is the total number of </a:t>
                </a:r>
                <a:r>
                  <a:rPr lang="en-US" dirty="0" smtClean="0"/>
                  <a:t>elements in the stream up to </a:t>
                </a:r>
                <a:r>
                  <a:rPr lang="en-US" dirty="0"/>
                  <a:t>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±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You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space and can be completely wrong with some small probability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99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Count-Min: Range Queries and </a:t>
            </a:r>
            <a:r>
              <a:rPr lang="en-US" dirty="0" err="1" smtClean="0">
                <a:solidFill>
                  <a:srgbClr val="0070C0"/>
                </a:solidFill>
              </a:rPr>
              <a:t>Quantiles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0" dirty="0" smtClean="0">
                    <a:solidFill>
                      <a:schemeClr val="tx1"/>
                    </a:solidFill>
                  </a:rPr>
                  <a:t>Count-Min sketches, one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0" dirty="0" smtClean="0"/>
                  <a:t>such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we have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 smtClean="0"/>
                  <a:t> such that: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≥1−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To estimate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 smtClean="0"/>
                  <a:t> be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]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+…+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Hence,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≤2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≥1 −2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571" t="-1617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49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Count-Min: Heavy Hitters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Heavy Hitters: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i="1"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/>
                  <a:t> find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but no elements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≤(</m:t>
                    </m:r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Consider binary tree whose leaves are [n] and associate internal nodes with intervals corresponding to descendant leaves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Compute Count-Min sketches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Level-by-level from root, mark children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marked nodes 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Return all marked leaves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Finds heavy-hitters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steps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630" t="-1912" b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05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</a:t>
                </a:r>
              </a:p>
              <a:p>
                <a:r>
                  <a:rPr lang="en-US" dirty="0" smtClean="0"/>
                  <a:t>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When the stream is over,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13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Let the value after seeing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items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]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1 −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= 1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704" t="-2320" r="-222" b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26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⁡[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]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4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1 −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⁡[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]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+3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b="0" i="0" dirty="0" smtClean="0">
                          <a:latin typeface="Cambria Math"/>
                        </a:rPr>
                        <m:t>3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n</m:t>
                                  </m:r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 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0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0" dirty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dirty="0"/>
                        <m:t>+ 3(</m:t>
                      </m:r>
                      <m:r>
                        <m:rPr>
                          <m:nor/>
                        </m:rPr>
                        <a:rPr lang="en-US" dirty="0"/>
                        <m:t>n</m:t>
                      </m:r>
                      <m:r>
                        <m:rPr>
                          <m:nor/>
                        </m:rPr>
                        <a:rPr lang="en-US" dirty="0"/>
                        <m:t> − 1)/2  + 1 + 3</m:t>
                      </m:r>
                      <m:r>
                        <m:rPr>
                          <m:nor/>
                        </m:rPr>
                        <a:rPr lang="en-US" b="0" i="0" dirty="0" smtClean="0"/>
                        <m:t>n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93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𝑋</m:t>
                        </m:r>
                      </m:sup>
                    </m:sSup>
                    <m:r>
                      <a:rPr lang="en-US" i="1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= n + 1,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Is this good?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83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Beta-version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bits for each</a:t>
                </a:r>
                <a:endParaRPr lang="en-US" dirty="0"/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0, when an item arrives, increase </a:t>
                </a:r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by 1 </a:t>
                </a:r>
                <a:r>
                  <a:rPr lang="en-US" dirty="0" smtClean="0"/>
                  <a:t>independently with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i="1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= n + 1,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&lt;1/3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704" t="-2389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84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5378</Words>
  <Application>Microsoft Office PowerPoint</Application>
  <PresentationFormat>On-screen Show (4:3)</PresentationFormat>
  <Paragraphs>293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CSCI B609:  “Foundations of Data Science”</vt:lpstr>
      <vt:lpstr>Recap</vt:lpstr>
      <vt:lpstr>Topics in streaming algorithms</vt:lpstr>
      <vt:lpstr>Morris’s Algorithm</vt:lpstr>
      <vt:lpstr>Morris’s Algorithm: Alpha-version </vt:lpstr>
      <vt:lpstr>Morris’s Algorithm: Alpha-version </vt:lpstr>
      <vt:lpstr>Morris’s Algorithm: Alpha-version </vt:lpstr>
      <vt:lpstr>Morris’s Algorithm: Alpha-version </vt:lpstr>
      <vt:lpstr>Morris’s Algorithm: Beta-version </vt:lpstr>
      <vt:lpstr>Morris’s Algorithm: Beta-version </vt:lpstr>
      <vt:lpstr>Morris’s Algorithm: Final</vt:lpstr>
      <vt:lpstr>Morris’s Algorithm: Final</vt:lpstr>
      <vt:lpstr>Morris’s Algorithm: Final Analysis</vt:lpstr>
      <vt:lpstr>Data Streams</vt:lpstr>
      <vt:lpstr>Approximate Median</vt:lpstr>
      <vt:lpstr>Approximate Median</vt:lpstr>
      <vt:lpstr>Approximate Median</vt:lpstr>
      <vt:lpstr>Data Streams</vt:lpstr>
      <vt:lpstr>AMS Sampling</vt:lpstr>
      <vt:lpstr>Frequency Moments</vt:lpstr>
      <vt:lpstr>Frequency Moments</vt:lpstr>
      <vt:lpstr>Frequency Moments</vt:lpstr>
      <vt:lpstr>Frequency Moments</vt:lpstr>
      <vt:lpstr>Frequency Moments</vt:lpstr>
      <vt:lpstr>Hash Functions</vt:lpstr>
      <vt:lpstr>Linear Sketches</vt:lpstr>
      <vt:lpstr>F_2</vt:lpstr>
      <vt:lpstr>F_2:Expectaton</vt:lpstr>
      <vt:lpstr>F_2:Variance</vt:lpstr>
      <vt:lpstr>F_0: Distinct Elements </vt:lpstr>
      <vt:lpstr>F_0: Distinct Elements </vt:lpstr>
      <vt:lpstr>F_0&gt;(1+ϵ)T vs. F_0&lt;(1 -ϵ)T</vt:lpstr>
      <vt:lpstr>F_0&gt;(1+ϵ)T vs. F_0&lt;(1 -ϵ)T</vt:lpstr>
      <vt:lpstr>Count-Min Sketch</vt:lpstr>
      <vt:lpstr>Count-Min Sketch: Construction</vt:lpstr>
      <vt:lpstr>Count-Min Sketch: Analysis</vt:lpstr>
      <vt:lpstr>Count-Min Sketch: Analysis</vt:lpstr>
      <vt:lpstr>Dyadic Intervals</vt:lpstr>
      <vt:lpstr>Count-Min: Range Queries and Quantiles</vt:lpstr>
      <vt:lpstr>Count-Min: Range Queries and Quantiles</vt:lpstr>
      <vt:lpstr>Count-Min: Heavy Hitters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2</cp:revision>
  <dcterms:created xsi:type="dcterms:W3CDTF">2016-10-19T19:22:02Z</dcterms:created>
  <dcterms:modified xsi:type="dcterms:W3CDTF">2016-10-20T13:46:58Z</dcterms:modified>
</cp:coreProperties>
</file>