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6" r:id="rId15"/>
    <p:sldId id="268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6733-6C3F-4744-80D4-E4BC0CB49D3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3DCA-D0EB-4484-B170-EA2D06D2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13/14: Gradient Descent, Boosting and Learning from Experts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Stochastic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(Expected gradient oracle):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Example: for SVM pick randomly one term from the loss function.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gradient returned at step i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be the function used in the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step of OGD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Stochastic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763000" cy="5486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upper bound of any gradient output by oracle.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dirty="0" smtClean="0"/>
                  <a:t> (convexity)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(grad. oracle)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[] = regret of OGD ,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763000" cy="5486400"/>
              </a:xfrm>
              <a:blipFill rotWithShape="1">
                <a:blip r:embed="rId2"/>
                <a:stretch>
                  <a:fillRect l="-1183" t="-1222" r="-146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VC-dim of combinations of concepts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915400" cy="5486400"/>
              </a:xfrm>
            </p:spPr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concepts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+ a Boolean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: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= lin. separators,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</m:oMath>
                </a14:m>
                <a:r>
                  <a:rPr lang="en-US" dirty="0" smtClean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𝑀𝑎𝑗𝑜𝑟𝑖𝑡𝑦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For a 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+ a Boolean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𝐶𝑂𝑀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b="1" dirty="0" err="1" smtClean="0"/>
                  <a:t>Lem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b="0" dirty="0" smtClean="0"/>
                  <a:t>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𝐶𝑂𝑀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915400" cy="5486400"/>
              </a:xfrm>
              <a:blipFill rotWithShape="1">
                <a:blip r:embed="rId2"/>
                <a:stretch>
                  <a:fillRect l="-157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5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VC-dim of combinations of concepts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Lem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b="0" dirty="0" smtClean="0"/>
                  <a:t>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𝐶𝑂𝑀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  <m:r>
                      <m:rPr>
                        <m:nor/>
                      </m:rPr>
                      <a:rPr lang="en-US" b="0" dirty="0" smtClean="0"/>
                      <m:t>-</m:t>
                    </m:r>
                    <m:r>
                      <m:rPr>
                        <m:nor/>
                      </m:rPr>
                      <a:rPr lang="en-US" b="0" dirty="0" smtClean="0"/>
                      <m:t>dim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𝐶𝑂𝑀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shattered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Sauer’s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ways of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labeling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𝐶𝑂𝑀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 smtClean="0"/>
                  <a:t>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≤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labelings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smtClean="0"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≤2</m:t>
                    </m:r>
                    <m:r>
                      <a:rPr lang="en-US" b="1" i="1" dirty="0" smtClean="0"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Back to the batch setting</a:t>
            </a:r>
            <a:endParaRPr lang="en-US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9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Boosting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81600"/>
              </a:xfrm>
            </p:spPr>
            <p:txBody>
              <a:bodyPr/>
              <a:lstStyle/>
              <a:p>
                <a:r>
                  <a:rPr lang="en-US" b="1" dirty="0" smtClean="0"/>
                  <a:t>Strong learner</a:t>
                </a:r>
                <a:r>
                  <a:rPr lang="en-US" dirty="0" smtClean="0"/>
                  <a:t>: succeeds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Weak learner</a:t>
                </a:r>
                <a:r>
                  <a:rPr lang="en-US" dirty="0" smtClean="0"/>
                  <a:t>: succeeds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Boosting (informal): </a:t>
                </a:r>
                <a:r>
                  <a:rPr lang="en-US" dirty="0" smtClean="0"/>
                  <a:t>weak learner that works under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strong learner</a:t>
                </a:r>
              </a:p>
              <a:p>
                <a:r>
                  <a:rPr lang="en-US" b="1" dirty="0" smtClean="0"/>
                  <a:t>Idea: </a:t>
                </a:r>
                <a:r>
                  <a:rPr lang="en-US" dirty="0" smtClean="0"/>
                  <a:t>run weak leaner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on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under </a:t>
                </a:r>
                <a:r>
                  <a:rPr lang="en-US" u="sng" dirty="0" err="1" smtClean="0"/>
                  <a:t>reweightings</a:t>
                </a:r>
                <a:r>
                  <a:rPr lang="en-US" dirty="0" smtClean="0"/>
                  <a:t> focusing on misclassified examples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81600"/>
              </a:xfrm>
              <a:blipFill rotWithShape="1">
                <a:blip r:embed="rId2"/>
                <a:stretch>
                  <a:fillRect l="-1557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9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Boosting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3000" dirty="0" smtClean="0"/>
                  <a:t> = class of hypothesis produced by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000" dirty="0"/>
              </a:p>
              <a:p>
                <a:r>
                  <a:rPr lang="en-US" sz="3000" dirty="0" smtClean="0"/>
                  <a:t>Apply majority rule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∼</m:t>
                    </m:r>
                    <m:r>
                      <a:rPr lang="en-US" sz="30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3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VC-dim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3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sz="3000" dirty="0" smtClean="0"/>
                      <m:t>VC</m:t>
                    </m:r>
                    <m:r>
                      <m:rPr>
                        <m:nor/>
                      </m:rPr>
                      <a:rPr lang="en-US" sz="3000" dirty="0" smtClean="0"/>
                      <m:t>-</m:t>
                    </m:r>
                    <m:r>
                      <m:rPr>
                        <m:nor/>
                      </m:rPr>
                      <a:rPr lang="en-US" sz="3000" dirty="0" smtClean="0"/>
                      <m:t>dim</m:t>
                    </m:r>
                    <m:d>
                      <m:d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func>
                      <m:func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000" dirty="0" smtClean="0"/>
                          <m:t>VC</m:t>
                        </m:r>
                        <m:r>
                          <m:rPr>
                            <m:nor/>
                          </m:rPr>
                          <a:rPr lang="en-US" sz="3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3000" dirty="0" smtClean="0"/>
                          <m:t>dim</m:t>
                        </m:r>
                        <m:d>
                          <m:dPr>
                            <m:ctrlPr>
                              <a:rPr lang="en-US" sz="3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dirty="0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en-US" sz="3000" b="0" i="1" dirty="0" smtClean="0">
                        <a:latin typeface="Cambria Math"/>
                      </a:rPr>
                      <m:t>)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Algorithm:</a:t>
                </a:r>
              </a:p>
              <a:p>
                <a:r>
                  <a:rPr lang="en-US" sz="3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𝑆</m:t>
                    </m:r>
                    <m:r>
                      <a:rPr lang="en-US" sz="3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3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/>
                      </a:rPr>
                      <m:t>𝒘</m:t>
                    </m:r>
                    <m:r>
                      <a:rPr lang="en-US" sz="3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000" b="1" dirty="0" smtClean="0"/>
              </a:p>
              <a:p>
                <a:r>
                  <a:rPr lang="en-US" sz="3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𝑡</m:t>
                    </m:r>
                    <m:r>
                      <a:rPr lang="en-US" sz="3000" b="0" i="1" smtClean="0"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en-US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3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dirty="0" smtClean="0"/>
                  <a:t> </a:t>
                </a:r>
                <a:r>
                  <a:rPr lang="en-US" sz="3000" dirty="0" smtClean="0"/>
                  <a:t>do:</a:t>
                </a:r>
              </a:p>
              <a:p>
                <a:pPr lvl="1"/>
                <a:r>
                  <a:rPr lang="en-US" sz="2600" dirty="0" smtClean="0"/>
                  <a:t>Call weak learner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600" b="0" dirty="0" smtClean="0"/>
                  <a:t>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b="0" dirty="0" smtClean="0"/>
              </a:p>
              <a:p>
                <a:pPr lvl="1"/>
                <a:r>
                  <a:rPr lang="en-US" sz="2600" dirty="0" smtClean="0"/>
                  <a:t>For misclassified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b="0" dirty="0" smtClean="0"/>
                  <a:t>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b="0" dirty="0" smtClean="0"/>
                  <a:t> by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𝛼</m:t>
                    </m:r>
                    <m:r>
                      <a:rPr lang="en-US" sz="2600" b="0" i="1" smtClean="0">
                        <a:latin typeface="Cambria Math"/>
                      </a:rPr>
                      <m:t>=( 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𝛾</m:t>
                    </m:r>
                    <m:r>
                      <a:rPr lang="en-US" sz="2600" b="0" i="1" smtClean="0">
                        <a:latin typeface="Cambria Math"/>
                      </a:rPr>
                      <m:t>)/( 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𝛾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b="0" dirty="0" smtClean="0"/>
              </a:p>
              <a:p>
                <a:r>
                  <a:rPr lang="en-US" sz="3000" dirty="0" smtClean="0"/>
                  <a:t>Output: MAJ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30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dirty="0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dirty="0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3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3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Boosting: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9154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b="1" dirty="0" smtClean="0"/>
                  <a:t>Def (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/>
                      </a:rPr>
                      <m:t>𝜸</m:t>
                    </m:r>
                  </m:oMath>
                </a14:m>
                <a:r>
                  <a:rPr lang="en-US" sz="3000" b="1" dirty="0" smtClean="0"/>
                  <a:t>-weak learner on sample): </a:t>
                </a:r>
                <a:r>
                  <a:rPr lang="en-US" sz="3000" dirty="0" smtClean="0"/>
                  <a:t>For labeled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 smtClean="0"/>
                  <a:t>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 smtClean="0"/>
                  <a:t> with weight of correct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𝛾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 smtClean="0"/>
                  <a:t> </a:t>
                </a:r>
              </a:p>
              <a:p>
                <a:r>
                  <a:rPr lang="en-US" sz="3000" b="1" dirty="0" err="1" smtClean="0"/>
                  <a:t>Thm</a:t>
                </a:r>
                <a:r>
                  <a:rPr lang="en-US" sz="3000" b="1" dirty="0" smtClean="0"/>
                  <a:t>. </a:t>
                </a:r>
                <a:r>
                  <a:rPr lang="en-US" sz="3000" dirty="0" smtClean="0"/>
                  <a:t>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3000" dirty="0" smtClean="0"/>
                  <a:t>-weak learner 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3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3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latin typeface="Cambria Math"/>
                          </a:rPr>
                          <m:t>𝑙𝑜𝑔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b="1" dirty="0" smtClean="0"/>
                  <a:t> </a:t>
                </a:r>
                <a:r>
                  <a:rPr lang="en-US" sz="3000" dirty="0" smtClean="0"/>
                  <a:t>boosting achieves 0 error on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000" dirty="0" smtClean="0"/>
                  <a:t>.</a:t>
                </a:r>
              </a:p>
              <a:p>
                <a:r>
                  <a:rPr lang="en-US" sz="3000" b="1" dirty="0" smtClean="0"/>
                  <a:t>Proof. </a:t>
                </a:r>
                <a:r>
                  <a:rPr lang="en-US" sz="3000" dirty="0" smtClean="0"/>
                  <a:t> m = # mistakes of the final classifier</a:t>
                </a:r>
              </a:p>
              <a:p>
                <a:pPr lvl="1"/>
                <a:r>
                  <a:rPr lang="en-US" sz="2600" dirty="0" smtClean="0"/>
                  <a:t>Each was misclassified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+mj-lt"/>
                  </a:rPr>
                  <a:t>times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600" dirty="0" smtClean="0"/>
                  <a:t> weight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/2 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 smtClean="0"/>
                  <a:t>Total weight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≥</m:t>
                    </m:r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/2 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 smtClean="0"/>
                  <a:t>Total weight 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𝑡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sz="26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endParaRPr lang="en-US" sz="2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1+2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𝛾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𝑊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𝑡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915400" cy="5562600"/>
              </a:xfrm>
              <a:blipFill rotWithShape="1">
                <a:blip r:embed="rId2"/>
                <a:stretch>
                  <a:fillRect l="-136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Boosting: analysis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9254648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⇒</m:t>
                    </m:r>
                    <m:r>
                      <a:rPr lang="en-US" sz="3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p>
                    </m:sSup>
                  </m:oMath>
                </a14:m>
                <a:endParaRPr lang="en-US" sz="3000" dirty="0" smtClean="0"/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p>
                    </m:sSup>
                  </m:oMath>
                </a14:m>
                <a:endParaRPr lang="en-US" sz="30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𝛼</m:t>
                    </m:r>
                    <m:r>
                      <a:rPr lang="en-US" sz="3000" b="0" i="1" smtClean="0">
                        <a:latin typeface="Cambria Math"/>
                      </a:rPr>
                      <m:t>=( 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𝛾</m:t>
                    </m:r>
                    <m:r>
                      <a:rPr lang="en-US" sz="3000" b="0" i="1" smtClean="0">
                        <a:latin typeface="Cambria Math"/>
                      </a:rPr>
                      <m:t>)/( 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−</m:t>
                    </m:r>
                    <m:r>
                      <a:rPr lang="en-US" sz="3000" b="0" i="1" smtClean="0">
                        <a:latin typeface="Cambria Math"/>
                      </a:rPr>
                      <m:t>𝛾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</a:rPr>
                      <m:t>=(</m:t>
                    </m:r>
                    <m:r>
                      <a:rPr lang="en-US" sz="3000" b="0" i="1" dirty="0" smtClean="0">
                        <a:latin typeface="Cambria Math"/>
                      </a:rPr>
                      <m:t>1</m:t>
                    </m:r>
                    <m:r>
                      <a:rPr lang="en-US" sz="3000" b="0" i="1" dirty="0" smtClean="0">
                        <a:latin typeface="Cambria Math"/>
                      </a:rPr>
                      <m:t>+</m:t>
                    </m:r>
                    <m:r>
                      <a:rPr lang="en-US" sz="3000" b="0" i="1" dirty="0" smtClean="0">
                        <a:latin typeface="Cambria Math"/>
                      </a:rPr>
                      <m:t>2</m:t>
                    </m:r>
                    <m:r>
                      <a:rPr lang="en-US" sz="3000" b="0" i="1" dirty="0" smtClean="0">
                        <a:latin typeface="Cambria Math"/>
                      </a:rPr>
                      <m:t>𝛾</m:t>
                    </m:r>
                    <m:r>
                      <a:rPr lang="en-US" sz="3000" b="0" i="1" dirty="0" smtClean="0">
                        <a:latin typeface="Cambria Math"/>
                      </a:rPr>
                      <m:t>)/(</m:t>
                    </m:r>
                    <m:r>
                      <a:rPr lang="en-US" sz="3000" b="0" i="1" dirty="0" smtClean="0">
                        <a:latin typeface="Cambria Math"/>
                      </a:rPr>
                      <m:t>1</m:t>
                    </m:r>
                    <m:r>
                      <a:rPr lang="en-US" sz="3000" b="0" i="1" dirty="0" smtClean="0">
                        <a:latin typeface="Cambria Math"/>
                      </a:rPr>
                      <m:t>−</m:t>
                    </m:r>
                    <m:r>
                      <a:rPr lang="en-US" sz="3000" b="0" i="1" dirty="0" smtClean="0">
                        <a:latin typeface="Cambria Math"/>
                      </a:rPr>
                      <m:t>2</m:t>
                    </m:r>
                    <m:r>
                      <a:rPr lang="en-US" sz="3000" b="0" i="1" dirty="0" smtClean="0">
                        <a:latin typeface="Cambria Math"/>
                      </a:rPr>
                      <m:t>𝛾</m:t>
                    </m:r>
                    <m:r>
                      <a:rPr lang="en-US" sz="3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3000" b="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𝑚</m:t>
                    </m:r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 smtClean="0"/>
                  <a:t> </a:t>
                </a:r>
                <a:endParaRPr lang="en-US" sz="3200" b="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−</m:t>
                    </m:r>
                    <m:r>
                      <a:rPr lang="en-US" sz="3000" b="0" i="1" smtClean="0">
                        <a:latin typeface="Cambria Math"/>
                      </a:rPr>
                      <m:t>𝑥</m:t>
                    </m:r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3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⇒ 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3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000" dirty="0" smtClean="0"/>
              </a:p>
              <a:p>
                <a:pPr marL="0" lvl="1" indent="0">
                  <a:buNone/>
                </a:pPr>
                <a:r>
                  <a:rPr lang="en-US" sz="3000" dirty="0" smtClean="0"/>
                  <a:t>Comments:</a:t>
                </a:r>
              </a:p>
              <a:p>
                <a:pPr marL="457200" lvl="1" indent="-457200"/>
                <a:r>
                  <a:rPr lang="en-US" sz="3000" dirty="0" smtClean="0"/>
                  <a:t>Applies even if the weak learners are </a:t>
                </a:r>
                <a:r>
                  <a:rPr lang="en-US" sz="3000" b="1" dirty="0" smtClean="0"/>
                  <a:t>adversarial</a:t>
                </a:r>
              </a:p>
              <a:p>
                <a:pPr marL="457200" lvl="1" indent="-457200"/>
                <a:r>
                  <a:rPr lang="en-US" sz="3000" dirty="0" smtClean="0"/>
                  <a:t>VC-dim bounds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/>
                      </a:rPr>
                      <m:t>⇒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𝑉𝐶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/>
                              </a:rPr>
                              <m:t>dim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0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9254648" cy="5257800"/>
              </a:xfrm>
              <a:blipFill rotWithShape="1">
                <a:blip r:embed="rId2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6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Non-convex optimization is NP-hard: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⇔∀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Knapsack: </a:t>
                </a:r>
              </a:p>
              <a:p>
                <a:pPr lvl="1"/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Subject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Convex optimization can often be solved by ellipsoid algorithm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time, but too slow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8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Convex multivariate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marL="57150" indent="-457200"/>
                <a:r>
                  <a:rPr lang="en-US" dirty="0" smtClean="0"/>
                  <a:t>Convexity:</a:t>
                </a:r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0≤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If higher derivatives exist: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is the Hessian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convex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it’s Hessian is positive </a:t>
                </a:r>
                <a:r>
                  <a:rPr lang="en-US" dirty="0" err="1" smtClean="0"/>
                  <a:t>semidefinite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𝑓𝑦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  <a:blipFill rotWithShape="1">
                <a:blip r:embed="rId2"/>
                <a:stretch>
                  <a:fillRect l="-1530" t="-2400" r="-1878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8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 of convex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 is convex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≤∞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+⋯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Examples of constrained convex optimization:</a:t>
                </a:r>
              </a:p>
              <a:p>
                <a:pPr lvl="1"/>
                <a:r>
                  <a:rPr lang="en-US" dirty="0" smtClean="0"/>
                  <a:t>(Linear equations with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constraints):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> (solution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dirty="0" smtClean="0"/>
                  <a:t>(Least squares regression):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 −2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037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867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General formulation for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a convex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𝑚𝑖𝑛𝑖𝑚𝑖𝑧𝑒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    subject </a:t>
                </a:r>
                <a:r>
                  <a:rPr lang="en-US" dirty="0" smtClean="0"/>
                  <a:t>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 (SVMs):</a:t>
                </a:r>
              </a:p>
              <a:p>
                <a:pPr lvl="1"/>
                <a:r>
                  <a:rPr lang="en-US" dirty="0" smtClean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labeled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(spam / non-spam)</a:t>
                </a:r>
              </a:p>
              <a:p>
                <a:pPr lvl="1"/>
                <a:r>
                  <a:rPr lang="en-US" dirty="0" smtClean="0"/>
                  <a:t>Find a linear model: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≥1⇒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spam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1⇒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non-spam</a:t>
                </a: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:1 −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robust version: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hinge loss </a:t>
                </a:r>
                <a:r>
                  <a:rPr lang="en-US" dirty="0" smtClean="0"/>
                  <a:t>Loss(t</a:t>
                </a:r>
                <a:r>
                  <a:rPr lang="en-US" dirty="0" smtClean="0"/>
                  <a:t>)=max(0,t)</a:t>
                </a:r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regularizer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(favors sparse solutions)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867400"/>
              </a:xfrm>
              <a:blipFill rotWithShape="1">
                <a:blip r:embed="rId2"/>
                <a:stretch>
                  <a:fillRect l="-1185" t="-2079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</a:t>
            </a:r>
            <a:r>
              <a:rPr lang="en-US" dirty="0" smtClean="0">
                <a:solidFill>
                  <a:srgbClr val="0070C0"/>
                </a:solidFill>
              </a:rPr>
              <a:t>for Constrained Convex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(Projection):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Easy to compute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descent (gradient + projection oracles):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 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037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Using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RHS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3778" t="-14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1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Online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Gradient descent works in a more general case: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sequence of convex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need to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Minimize 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analysis as before works in online case.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2586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2660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CSCI B609:  “Foundations of Data Science”</vt:lpstr>
      <vt:lpstr>Constrained Convex Optimization</vt:lpstr>
      <vt:lpstr>Convex multivariate functions</vt:lpstr>
      <vt:lpstr>Examples of convex functions</vt:lpstr>
      <vt:lpstr>Constrained Convex Optimization</vt:lpstr>
      <vt:lpstr>Gradient Descent for Constrained Convex Optimization</vt:lpstr>
      <vt:lpstr>Gradient Descent for Constrained Convex Optimization</vt:lpstr>
      <vt:lpstr>Gradient Descent for Constrained Convex Optimization</vt:lpstr>
      <vt:lpstr>Online Gradient Descent</vt:lpstr>
      <vt:lpstr>Stochastic Gradient Descent</vt:lpstr>
      <vt:lpstr>Stochastic Gradient Descent</vt:lpstr>
      <vt:lpstr>VC-dim of combinations of concepts</vt:lpstr>
      <vt:lpstr>VC-dim of combinations of concepts</vt:lpstr>
      <vt:lpstr>Back to the batch setting</vt:lpstr>
      <vt:lpstr>Boosting</vt:lpstr>
      <vt:lpstr>Boosting (cont.)</vt:lpstr>
      <vt:lpstr>Boosting: analysis</vt:lpstr>
      <vt:lpstr>Boosting: analysis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13</cp:revision>
  <dcterms:created xsi:type="dcterms:W3CDTF">2016-10-12T18:03:57Z</dcterms:created>
  <dcterms:modified xsi:type="dcterms:W3CDTF">2016-10-17T22:35:56Z</dcterms:modified>
</cp:coreProperties>
</file>