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7AE2-9C9E-4D81-99B4-5F4F8DAA8296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8401A-FE2E-4E18-952C-2E67F3CE4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568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7AE2-9C9E-4D81-99B4-5F4F8DAA8296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8401A-FE2E-4E18-952C-2E67F3CE4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57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7AE2-9C9E-4D81-99B4-5F4F8DAA8296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8401A-FE2E-4E18-952C-2E67F3CE4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873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7AE2-9C9E-4D81-99B4-5F4F8DAA8296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8401A-FE2E-4E18-952C-2E67F3CE4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67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7AE2-9C9E-4D81-99B4-5F4F8DAA8296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8401A-FE2E-4E18-952C-2E67F3CE4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11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7AE2-9C9E-4D81-99B4-5F4F8DAA8296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8401A-FE2E-4E18-952C-2E67F3CE4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56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7AE2-9C9E-4D81-99B4-5F4F8DAA8296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8401A-FE2E-4E18-952C-2E67F3CE4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64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7AE2-9C9E-4D81-99B4-5F4F8DAA8296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8401A-FE2E-4E18-952C-2E67F3CE4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195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7AE2-9C9E-4D81-99B4-5F4F8DAA8296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8401A-FE2E-4E18-952C-2E67F3CE4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47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7AE2-9C9E-4D81-99B4-5F4F8DAA8296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8401A-FE2E-4E18-952C-2E67F3CE4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77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7AE2-9C9E-4D81-99B4-5F4F8DAA8296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8401A-FE2E-4E18-952C-2E67F3CE4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406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A7AE2-9C9E-4D81-99B4-5F4F8DAA8296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8401A-FE2E-4E18-952C-2E67F3CE4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28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://grigory.us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grigory.us/big-data-class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762000"/>
            <a:ext cx="8534400" cy="1470025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solidFill>
                  <a:srgbClr val="0070C0"/>
                </a:solidFill>
              </a:rPr>
              <a:t>CIS 700: </a:t>
            </a:r>
            <a:br>
              <a:rPr lang="en-US" sz="6000" b="1" dirty="0" smtClean="0">
                <a:solidFill>
                  <a:srgbClr val="0070C0"/>
                </a:solidFill>
              </a:rPr>
            </a:br>
            <a:r>
              <a:rPr lang="en-US" sz="6000" b="1" dirty="0" smtClean="0">
                <a:solidFill>
                  <a:srgbClr val="0070C0"/>
                </a:solidFill>
              </a:rPr>
              <a:t>“algorithms for Big Data”</a:t>
            </a:r>
            <a:endParaRPr lang="en-US" sz="6000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05400"/>
            <a:ext cx="6400800" cy="1752600"/>
          </a:xfrm>
        </p:spPr>
        <p:txBody>
          <a:bodyPr/>
          <a:lstStyle/>
          <a:p>
            <a:r>
              <a:rPr lang="en-US" sz="4400" b="1" dirty="0" err="1" smtClean="0">
                <a:solidFill>
                  <a:schemeClr val="tx1"/>
                </a:solidFill>
              </a:rPr>
              <a:t>Grigory</a:t>
            </a:r>
            <a:r>
              <a:rPr lang="en-US" sz="4400" b="1" dirty="0" smtClean="0">
                <a:solidFill>
                  <a:schemeClr val="tx1"/>
                </a:solidFill>
              </a:rPr>
              <a:t> </a:t>
            </a:r>
            <a:r>
              <a:rPr lang="en-US" sz="4400" b="1" dirty="0" err="1" smtClean="0">
                <a:solidFill>
                  <a:schemeClr val="tx1"/>
                </a:solidFill>
              </a:rPr>
              <a:t>Yaroslavtsev</a:t>
            </a:r>
            <a:endParaRPr lang="en-US" sz="4400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  <a:hlinkClick r:id="rId2"/>
              </a:rPr>
              <a:t>http://grigory.us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873432"/>
            <a:ext cx="1981200" cy="6529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265552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Lecture </a:t>
            </a:r>
            <a:r>
              <a:rPr lang="en-US" sz="4800" b="1" dirty="0" smtClean="0"/>
              <a:t>7: </a:t>
            </a:r>
          </a:p>
          <a:p>
            <a:pPr algn="ctr"/>
            <a:r>
              <a:rPr lang="en-US" sz="4800" b="1" dirty="0" smtClean="0"/>
              <a:t>Sketching </a:t>
            </a:r>
            <a:r>
              <a:rPr lang="en-US" sz="4800" b="1" dirty="0" smtClean="0"/>
              <a:t>for Linear Algebra</a:t>
            </a:r>
            <a:endParaRPr lang="en-US" sz="4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34441" y="4225180"/>
            <a:ext cx="716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Slides at </a:t>
            </a:r>
            <a:r>
              <a:rPr lang="en-US" sz="2800" dirty="0" smtClean="0">
                <a:hlinkClick r:id="rId4"/>
              </a:rPr>
              <a:t>http://grigory.us/big-data-class.html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5898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Least Squares Regression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Solving an </a:t>
                </a:r>
                <a:r>
                  <a:rPr lang="en-US" dirty="0" err="1" smtClean="0"/>
                  <a:t>overconstrained</a:t>
                </a:r>
                <a:r>
                  <a:rPr lang="en-US" dirty="0" smtClean="0"/>
                  <a:t> linear system</a:t>
                </a:r>
              </a:p>
              <a:p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≪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given:</a:t>
                </a:r>
              </a:p>
              <a:p>
                <a:pPr lvl="1"/>
                <a:r>
                  <a:rPr lang="en-US" dirty="0" smtClean="0"/>
                  <a:t>matrix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𝑨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:r>
                  <a:rPr lang="en-US" dirty="0" smtClean="0"/>
                  <a:t>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𝒃</m:t>
                    </m:r>
                    <m:r>
                      <a:rPr lang="en-US" b="1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/>
                          </a:rPr>
                          <m:t>𝐱</m:t>
                        </m:r>
                      </m:e>
                      <m:sup>
                        <m:r>
                          <a:rPr lang="en-US" b="1" i="0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1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 smtClean="0"/>
                  <a:t> that minimizes: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𝑨𝒙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𝒃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Normal equation: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𝑨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/>
                      </a:rPr>
                      <m:t>𝑨</m:t>
                    </m:r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1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𝑨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/>
                      </a:rPr>
                      <m:t>𝒃</m:t>
                    </m:r>
                  </m:oMath>
                </a14:m>
                <a:endParaRPr lang="en-US" b="1" dirty="0" smtClean="0"/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en-US" dirty="0" smtClean="0"/>
                  <a:t> has rank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 smtClean="0"/>
                  <a:t>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  <m:r>
                          <a:rPr lang="en-US" b="1" i="1" smtClean="0">
                            <a:latin typeface="Cambria Math"/>
                          </a:rPr>
                          <m:t>=</m:t>
                        </m:r>
                        <m:d>
                          <m:dPr>
                            <m:ctrlPr>
                              <a:rPr lang="en-US" b="0" i="0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𝑨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/>
                              </a:rPr>
                              <m:t>𝑨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𝑨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/>
                      </a:rPr>
                      <m:t>𝒃</m:t>
                    </m:r>
                  </m:oMath>
                </a14:m>
                <a:endParaRPr lang="en-US" b="1" dirty="0" smtClean="0"/>
              </a:p>
              <a:p>
                <a:r>
                  <a:rPr lang="en-US" dirty="0" smtClean="0"/>
                  <a:t>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 time to compute (using naïve matrix multiplication)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1630" t="-2625" b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2460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Sketching for Least Squares Regression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5029200"/>
              </a:xfrm>
            </p:spPr>
            <p:txBody>
              <a:bodyPr/>
              <a:lstStyle/>
              <a:p>
                <a:r>
                  <a:rPr lang="en-US" dirty="0" smtClean="0"/>
                  <a:t>Use JL matrix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𝑺</m:t>
                    </m:r>
                    <m:r>
                      <a:rPr lang="en-US" b="1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1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𝑟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b="1" dirty="0" smtClean="0">
                    <a:ea typeface="Cambria Math"/>
                  </a:rPr>
                  <a:t> </a:t>
                </a:r>
                <a:r>
                  <a:rPr lang="en-US" dirty="0" smtClean="0">
                    <a:ea typeface="Cambria Math"/>
                  </a:rPr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≪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endParaRPr lang="en-US" dirty="0" smtClean="0">
                  <a:ea typeface="Cambria Math"/>
                </a:endParaRPr>
              </a:p>
              <a:p>
                <a:r>
                  <a:rPr lang="en-US" dirty="0" smtClean="0"/>
                  <a:t>Solve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𝑺𝑨𝒙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 −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𝑺𝒃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dirty="0" smtClean="0"/>
                  <a:t> instead</a:t>
                </a:r>
              </a:p>
              <a:p>
                <a:r>
                  <a:rPr lang="en-US" dirty="0" smtClean="0"/>
                  <a:t>Standard JL: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𝑛𝑟𝑑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&gt;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Sparse JL: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/</m:t>
                        </m:r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Fast JL: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𝑛𝑑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𝑟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Subspace </a:t>
                </a:r>
                <a:r>
                  <a:rPr lang="en-US" dirty="0" err="1" smtClean="0"/>
                  <a:t>embeddings</a:t>
                </a:r>
                <a:r>
                  <a:rPr lang="en-US" dirty="0" smtClean="0"/>
                  <a:t> from JL:</a:t>
                </a:r>
              </a:p>
              <a:p>
                <a:pPr lvl="1"/>
                <a:r>
                  <a:rPr lang="en-US" dirty="0" smtClean="0"/>
                  <a:t>JL only gives a guarantee for a fixed vector</a:t>
                </a:r>
              </a:p>
              <a:p>
                <a:pPr lvl="1"/>
                <a:r>
                  <a:rPr lang="en-US" dirty="0" smtClean="0"/>
                  <a:t>We need the guarantee for the column space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endParaRPr lang="en-US" b="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5029200"/>
              </a:xfrm>
              <a:blipFill rotWithShape="1">
                <a:blip r:embed="rId2"/>
                <a:stretch>
                  <a:fillRect l="-1585" b="-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2412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Oblivious Subspace </a:t>
            </a:r>
            <a:r>
              <a:rPr lang="en-US" dirty="0" err="1" smtClean="0">
                <a:solidFill>
                  <a:srgbClr val="0070C0"/>
                </a:solidFill>
              </a:rPr>
              <a:t>Embeddings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991600" cy="50292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Subspace embedding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𝑆𝐴𝑥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1±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𝜖</m:t>
                          </m:r>
                        </m:e>
                      </m:d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𝐴𝑥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SE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≡</m:t>
                    </m:r>
                  </m:oMath>
                </a14:m>
                <a:r>
                  <a:rPr lang="en-US" b="0" dirty="0" smtClean="0"/>
                  <a:t> SE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𝑈</m:t>
                    </m:r>
                  </m:oMath>
                </a14:m>
                <a:r>
                  <a:rPr lang="en-US" b="0" dirty="0" smtClean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𝑈</m:t>
                    </m:r>
                  </m:oMath>
                </a14:m>
                <a:r>
                  <a:rPr lang="en-US" b="0" dirty="0" smtClean="0"/>
                  <a:t> is the orthonormal basis for the column space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endParaRPr lang="en-US" b="0" dirty="0" smtClean="0"/>
              </a:p>
              <a:p>
                <a:r>
                  <a:rPr lang="en-US" b="0" dirty="0" smtClean="0"/>
                  <a:t>Least Squares Regression: use SE for (</a:t>
                </a:r>
                <a:r>
                  <a:rPr lang="en-US" b="0" dirty="0" err="1" smtClean="0"/>
                  <a:t>A,b</a:t>
                </a:r>
                <a:r>
                  <a:rPr lang="en-US" b="0" dirty="0" smtClean="0"/>
                  <a:t>)</a:t>
                </a:r>
                <a:br>
                  <a:rPr lang="en-US" b="0" dirty="0" smtClean="0"/>
                </a:br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𝑨𝒙</m:t>
                                      </m:r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 −</m:t>
                                      </m:r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𝒃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→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𝑺𝑨𝒙</m:t>
                                      </m:r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 −</m:t>
                                      </m:r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𝑺𝒃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𝑺</m:t>
                                      </m:r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𝑨𝒙</m:t>
                                      </m:r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 −</m:t>
                                      </m:r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𝒃</m:t>
                                      </m:r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b="0" dirty="0" smtClean="0"/>
              </a:p>
              <a:p>
                <a:endParaRPr lang="en-US" b="0" dirty="0" smtClean="0"/>
              </a:p>
              <a:p>
                <a:r>
                  <a:rPr lang="en-US" b="0" dirty="0" smtClean="0"/>
                  <a:t>Oblivious Subspace Embedding (OSE):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chosen independently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b="0" dirty="0" smtClean="0"/>
                  <a:t>, works for any fixed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JL transforms can be used as oblivious subspace </a:t>
                </a:r>
                <a:r>
                  <a:rPr lang="en-US" dirty="0" err="1" smtClean="0"/>
                  <a:t>embeddings</a:t>
                </a:r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991600" cy="5029200"/>
              </a:xfrm>
              <a:blipFill rotWithShape="1">
                <a:blip r:embed="rId2"/>
                <a:stretch>
                  <a:fillRect l="-1220" t="-2424" r="-1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1376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JLT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𝜖</m:t>
                        </m:r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𝛿</m:t>
                        </m:r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𝑓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839200" cy="51054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JLT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𝜖</m:t>
                        </m:r>
                        <m:r>
                          <a:rPr lang="en-US" b="0" i="1" dirty="0" smtClean="0">
                            <a:latin typeface="Cambria Math"/>
                          </a:rPr>
                          <m:t>, 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𝛿</m:t>
                        </m:r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US" b="0" i="0" dirty="0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that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 smtClean="0"/>
                  <a:t>-element subset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𝑣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US" dirty="0" smtClean="0"/>
                  <a:t> satisfies that: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〈"/>
                              <m:endChr m:val="〉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𝑆𝑣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𝑆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d>
                            <m:dPr>
                              <m:begChr m:val="〈"/>
                              <m:endChr m:val="〉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r>
                        <a:rPr lang="en-US" b="0" i="1" smtClean="0">
                          <a:latin typeface="Cambria Math"/>
                        </a:rPr>
                        <m:t>𝜖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>
                    <a:latin typeface="Cambria Math"/>
                  </a:rPr>
                  <a:t>For unit vectors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𝑣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:</m:t>
                    </m:r>
                  </m:oMath>
                </a14:m>
                <a:endParaRPr lang="en-US" b="0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〈"/>
                              <m:endChr m:val="〉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𝑆𝑣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𝑆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d>
                            <m:dPr>
                              <m:begChr m:val="〈"/>
                              <m:endChr m:val="〉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r>
                        <a:rPr lang="en-US" b="0" i="1" smtClean="0">
                          <a:latin typeface="Cambria Math"/>
                        </a:rPr>
                        <m:t>𝜖</m:t>
                      </m:r>
                    </m:oMath>
                  </m:oMathPara>
                </a14:m>
                <a:endParaRPr lang="en-US" b="0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𝑆𝑣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8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𝑆</m:t>
                                      </m:r>
                                      <m:d>
                                        <m:dPr>
                                          <m:ctrlPr>
                                            <a:rPr lang="en-US" sz="2800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b="0" i="1" smtClean="0">
                                              <a:latin typeface="Cambria Math"/>
                                            </a:rPr>
                                            <m:t>𝑣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800" b="0" i="1" smtClean="0"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800" b="0" i="1" smtClean="0">
                                                  <a:latin typeface="Cambria Math"/>
                                                </a:rPr>
                                                <m:t>𝑣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800" b="0" i="1" smtClean="0">
                                                  <a:latin typeface="Cambria Math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800" b="0" i="1" smtClean="0">
                              <a:latin typeface="Cambria Math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8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𝑆𝑣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8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𝑆</m:t>
                          </m:r>
                          <m:sSubSup>
                            <m:sSubSup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8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800" b="0" i="1" smtClean="0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800" b="0" i="1" smtClean="0">
                                              <a:latin typeface="Cambria Math"/>
                                            </a:rPr>
                                            <m:t>𝑣</m:t>
                                          </m:r>
                                        </m:e>
                                        <m:sup>
                                          <m:r>
                                            <a:rPr lang="en-US" sz="2800" b="0" i="1" smtClean="0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800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1±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𝜖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8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𝑣</m:t>
                                      </m:r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2800" b="0" i="1" smtClean="0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800" b="0" i="1" smtClean="0">
                                              <a:latin typeface="Cambria Math"/>
                                            </a:rPr>
                                            <m:t>𝑣</m:t>
                                          </m:r>
                                        </m:e>
                                        <m:sup>
                                          <m:r>
                                            <a:rPr lang="en-US" sz="2800" b="0" i="1" smtClean="0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800" b="0" i="1" smtClean="0">
                              <a:latin typeface="Cambria Math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1±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𝜖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8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800" b="0" i="1" smtClean="0">
                              <a:latin typeface="Cambria Math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1±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𝜖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8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800" b="0" i="1" smtClean="0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800" b="0" i="1" smtClean="0">
                                              <a:latin typeface="Cambria Math"/>
                                            </a:rPr>
                                            <m:t>𝑣</m:t>
                                          </m:r>
                                        </m:e>
                                        <m:sup>
                                          <m:r>
                                            <a:rPr lang="en-US" sz="2800" b="0" i="1" smtClean="0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800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〈"/>
                          <m:endChr m:val="〉"/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𝑣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±</m:t>
                      </m:r>
                      <m:r>
                        <a:rPr lang="en-US" sz="2800" b="0" i="1" smtClean="0">
                          <a:latin typeface="Cambria Math"/>
                        </a:rPr>
                        <m:t>𝑂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𝜖</m:t>
                      </m:r>
                      <m:r>
                        <a:rPr lang="en-US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 smtClean="0"/>
              </a:p>
              <a:p>
                <a:r>
                  <a:rPr lang="en-US" sz="2800" dirty="0" smtClean="0"/>
                  <a:t>Suffices to take regular JL of dimension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𝑑</m:t>
                    </m:r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</a:rPr>
                      <m:t>Ω</m:t>
                    </m:r>
                    <m:r>
                      <a:rPr lang="en-US" sz="2800" b="0" i="1" smtClean="0">
                        <a:latin typeface="Cambria Math"/>
                      </a:rPr>
                      <m:t>(1/</m:t>
                    </m:r>
                    <m:sSup>
                      <m:sSup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𝜖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800" b="0" i="1" smtClean="0">
                            <a:latin typeface="Cambria Math"/>
                          </a:rPr>
                          <m:t>𝑓</m:t>
                        </m:r>
                        <m:r>
                          <a:rPr lang="en-US" sz="2800" b="0" i="1" smtClean="0">
                            <a:latin typeface="Cambria Math"/>
                          </a:rPr>
                          <m:t>/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𝛿</m:t>
                        </m:r>
                      </m:e>
                    </m:func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8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839200" cy="5105400"/>
              </a:xfrm>
              <a:blipFill rotWithShape="1">
                <a:blip r:embed="rId3"/>
                <a:stretch>
                  <a:fillRect l="-1172" t="-1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4463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OSE construction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 ∃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: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𝐴𝑥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=1</m:t>
                    </m:r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𝜖</m:t>
                    </m:r>
                  </m:oMath>
                </a14:m>
                <a:r>
                  <a:rPr lang="en-US" dirty="0" smtClean="0"/>
                  <a:t>-net argument: find a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</a:rPr>
                      <m:t>⊆</m:t>
                    </m:r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such that if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〈"/>
                          <m:endChr m:val="〉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𝑺𝒘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𝑺</m:t>
                          </m:r>
                          <m:sSup>
                            <m:sSup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〈"/>
                          <m:endChr m:val="〉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𝒘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±</m:t>
                      </m:r>
                      <m:r>
                        <a:rPr lang="en-US" b="0" i="1" smtClean="0">
                          <a:latin typeface="Cambria Math"/>
                        </a:rPr>
                        <m:t>𝜖</m:t>
                      </m:r>
                      <m:r>
                        <a:rPr lang="en-US" b="0" i="1" smtClean="0">
                          <a:latin typeface="Cambria Math"/>
                        </a:rPr>
                        <m:t>      ∀</m:t>
                      </m:r>
                      <m:r>
                        <a:rPr lang="en-US" b="1" i="1" smtClean="0">
                          <a:latin typeface="Cambria Math"/>
                        </a:rPr>
                        <m:t>𝒘</m:t>
                      </m:r>
                      <m:r>
                        <a:rPr lang="en-US" b="1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/>
                            </a:rPr>
                            <m:t>𝒘</m:t>
                          </m:r>
                        </m:e>
                        <m:sup>
                          <m:r>
                            <a:rPr lang="en-US" b="1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b="1" i="1" smtClean="0">
                          <a:latin typeface="Cambria Math"/>
                        </a:rPr>
                        <m:t>∈</m:t>
                      </m:r>
                      <m:r>
                        <a:rPr lang="en-US" b="0" i="1" smtClean="0"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then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𝑺𝒚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1±</m:t>
                        </m:r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</m:d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𝒚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  ∀</m:t>
                    </m:r>
                    <m:r>
                      <a:rPr lang="en-US" b="1" i="1" smtClean="0">
                        <a:latin typeface="Cambria Math"/>
                      </a:rPr>
                      <m:t>𝒚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</a:rPr>
                      <m:t>=1/2</m:t>
                    </m:r>
                  </m:oMath>
                </a14:m>
                <a:r>
                  <a:rPr lang="en-US" dirty="0" smtClean="0"/>
                  <a:t>-net: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∀</m:t>
                      </m:r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∈</m:t>
                      </m:r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  <m:r>
                        <a:rPr lang="en-US" b="0" i="1" smtClean="0">
                          <a:latin typeface="Cambria Math"/>
                        </a:rPr>
                        <m:t> ∃ </m:t>
                      </m:r>
                      <m:r>
                        <a:rPr lang="en-US" b="0" i="1" smtClean="0">
                          <a:latin typeface="Cambria Math"/>
                        </a:rPr>
                        <m:t>𝑤</m:t>
                      </m:r>
                      <m:r>
                        <a:rPr lang="en-US" b="0" i="1" smtClean="0">
                          <a:latin typeface="Cambria Math"/>
                        </a:rPr>
                        <m:t>∈</m:t>
                      </m:r>
                      <m:r>
                        <a:rPr lang="en-US" b="0" i="1" smtClean="0">
                          <a:latin typeface="Cambria Math"/>
                        </a:rPr>
                        <m:t>𝑁</m:t>
                      </m:r>
                      <m:r>
                        <a:rPr lang="en-US" b="0" i="1" smtClean="0">
                          <a:latin typeface="Cambria Math"/>
                        </a:rPr>
                        <m:t>: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𝒚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+…</m:t>
                    </m:r>
                  </m:oMath>
                </a14:m>
                <a:r>
                  <a:rPr lang="en-US" dirty="0" smtClean="0"/>
                  <a:t> , where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𝒚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 and each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is a multiple of a vector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163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Net argument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458200" cy="5638800"/>
              </a:xfrm>
            </p:spPr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𝒚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+…</m:t>
                    </m:r>
                  </m:oMath>
                </a14:m>
                <a:r>
                  <a:rPr lang="en-US" dirty="0" smtClean="0"/>
                  <a:t> , where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𝒚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 and each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is a multiple of a vector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𝒚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𝟎</m:t>
                        </m:r>
                      </m:sup>
                    </m:sSup>
                    <m:r>
                      <a:rPr lang="en-US" b="1" i="1" smtClean="0">
                        <a:latin typeface="Cambria Math"/>
                      </a:rPr>
                      <m:t>+(</m:t>
                    </m:r>
                    <m:r>
                      <a:rPr lang="en-US" b="1" i="1" smtClean="0">
                        <a:latin typeface="Cambria Math"/>
                      </a:rPr>
                      <m:t>𝒚</m:t>
                    </m:r>
                    <m:r>
                      <a:rPr lang="en-US" b="1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𝟎</m:t>
                        </m:r>
                      </m:sup>
                    </m:sSup>
                    <m:r>
                      <a:rPr lang="en-US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∈</m:t>
                    </m:r>
                    <m:r>
                      <a:rPr lang="en-US" b="1" i="1" smtClean="0">
                        <a:latin typeface="Cambria Math"/>
                      </a:rPr>
                      <m:t>𝑵</m:t>
                    </m:r>
                    <m:r>
                      <a:rPr lang="en-US" b="1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||</m:t>
                    </m:r>
                    <m:r>
                      <a:rPr lang="en-US" b="1" i="1" smtClean="0">
                        <a:latin typeface="Cambria Math"/>
                      </a:rPr>
                      <m:t>𝒚</m:t>
                    </m:r>
                    <m:r>
                      <a:rPr lang="en-US" b="0" i="0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𝟎</m:t>
                        </m:r>
                      </m:sup>
                    </m:sSup>
                    <m:r>
                      <a:rPr lang="en-US" b="1" i="1" smtClean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/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(</m:t>
                    </m:r>
                    <m:r>
                      <a:rPr lang="en-US" b="1" i="1" smtClean="0">
                        <a:latin typeface="Cambria Math"/>
                      </a:rPr>
                      <m:t>𝒚</m:t>
                    </m:r>
                    <m:r>
                      <a:rPr lang="en-US" b="1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𝟎</m:t>
                        </m:r>
                      </m:sup>
                    </m:sSup>
                    <m:r>
                      <a:rPr lang="en-US" b="1" i="1" smtClean="0">
                        <a:latin typeface="Cambria Math"/>
                      </a:rPr>
                      <m:t>)=</m:t>
                    </m:r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sup>
                    </m:sSup>
                    <m:r>
                      <a:rPr lang="en-US" b="1" i="1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(</m:t>
                        </m:r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  <m:r>
                          <a:rPr lang="en-US" b="1" i="1" smtClean="0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𝒚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/>
                              </a:rPr>
                              <m:t>𝟎</m:t>
                            </m:r>
                          </m:sup>
                        </m:sSup>
                      </m:e>
                    </m:d>
                    <m:r>
                      <a:rPr lang="en-US" b="1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sup>
                    </m:sSup>
                    <m:r>
                      <a:rPr lang="en-US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0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ctrlPr>
                                  <a:rPr lang="en-US" b="0" i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𝒚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b="1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 smtClean="0">
                                            <a:latin typeface="Cambria Math"/>
                                          </a:rPr>
                                          <m:t>𝒚</m:t>
                                        </m:r>
                                      </m:e>
                                      <m:sup>
                                        <m:r>
                                          <a:rPr lang="en-US" b="1" i="1" smtClean="0">
                                            <a:latin typeface="Cambria Math"/>
                                          </a:rPr>
                                          <m:t>𝟎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b="1" i="1" smtClean="0">
                                    <a:latin typeface="Cambria Math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b="1" i="1" smtClean="0">
                                <a:latin typeface="Cambria Math"/>
                              </a:rPr>
                              <m:t>|</m:t>
                            </m:r>
                          </m:e>
                        </m:d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1" i="1" smtClean="0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𝒚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𝟎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b="1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1/4 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𝑺𝒚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𝑺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 smtClean="0">
                                            <a:latin typeface="Cambria Math"/>
                                          </a:rPr>
                                          <m:t>𝒚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0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 smtClean="0">
                                            <a:latin typeface="Cambria Math"/>
                                          </a:rPr>
                                          <m:t>𝒚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 smtClean="0">
                                            <a:latin typeface="Cambria Math"/>
                                          </a:rPr>
                                          <m:t>𝒚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+…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0≤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&lt;∞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𝑺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1" i="1" smtClean="0">
                                              <a:latin typeface="Cambria Math"/>
                                            </a:rPr>
                                            <m:t>𝒚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/>
                            </a:rPr>
                            <m:t>+2〈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𝑺</m:t>
                          </m:r>
                          <m:sSup>
                            <m:sSup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/>
                                </a:rPr>
                                <m:t>𝒊</m:t>
                              </m:r>
                            </m:sup>
                          </m:sSup>
                          <m:r>
                            <a:rPr lang="en-US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𝑺</m:t>
                          </m:r>
                          <m:sSup>
                            <m:sSup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/>
                                </a:rPr>
                                <m:t>𝒋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〉</m:t>
                          </m:r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≤</m:t>
                      </m:r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0≤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&lt;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&lt;∞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dirty="0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0" i="1" dirty="0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b="0" i="1" dirty="0" smtClean="0"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1" i="1" dirty="0" smtClean="0">
                                                  <a:latin typeface="Cambria Math"/>
                                                </a:rPr>
                                                <m:t>𝒚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b="0" i="1" dirty="0" smtClean="0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dirty="0" smtClean="0">
                                  <a:latin typeface="Cambria Math"/>
                                </a:rPr>
                                <m:t>+2〈</m:t>
                              </m:r>
                              <m:sSup>
                                <m:sSupPr>
                                  <m:ctrlPr>
                                    <a:rPr lang="en-US" b="1" i="1" dirty="0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dirty="0" smtClean="0">
                                      <a:latin typeface="Cambria Math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en-US" b="1" i="1" dirty="0" smtClean="0">
                                      <a:latin typeface="Cambria Math"/>
                                    </a:rPr>
                                    <m:t>𝒊</m:t>
                                  </m:r>
                                </m:sup>
                              </m:sSup>
                              <m:r>
                                <a:rPr lang="en-US" b="1" i="1" dirty="0" smtClean="0">
                                  <a:latin typeface="Cambria Math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1" i="1" dirty="0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dirty="0" smtClean="0">
                                      <a:latin typeface="Cambria Math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en-US" b="1" i="1" dirty="0" smtClean="0">
                                      <a:latin typeface="Cambria Math"/>
                                    </a:rPr>
                                    <m:t>𝒋</m:t>
                                  </m:r>
                                </m:sup>
                              </m:sSup>
                              <m:r>
                                <a:rPr lang="en-US" b="0" i="1" dirty="0" smtClean="0">
                                  <a:latin typeface="Cambria Math"/>
                                </a:rPr>
                                <m:t>〉</m:t>
                              </m:r>
                            </m:e>
                          </m:nary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±2</m:t>
                      </m:r>
                      <m:r>
                        <a:rPr lang="en-US" b="0" i="1" dirty="0" smtClean="0">
                          <a:latin typeface="Cambria Math"/>
                        </a:rPr>
                        <m:t>𝜖</m:t>
                      </m:r>
                      <m:r>
                        <a:rPr lang="en-US" b="0" i="1" dirty="0" smtClean="0">
                          <a:latin typeface="Cambria Math"/>
                        </a:rPr>
                        <m:t>(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0≤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≤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&lt;∞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dirty="0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dirty="0" smtClean="0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1" i="1" dirty="0" smtClean="0">
                                              <a:latin typeface="Cambria Math"/>
                                            </a:rPr>
                                            <m:t>𝒚</m:t>
                                          </m:r>
                                        </m:e>
                                        <m:sup>
                                          <m:r>
                                            <a:rPr lang="en-US" b="0" i="1" dirty="0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dirty="0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dirty="0" smtClean="0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1" i="1" dirty="0" smtClean="0">
                                              <a:latin typeface="Cambria Math"/>
                                            </a:rPr>
                                            <m:t>𝒚</m:t>
                                          </m:r>
                                        </m:e>
                                        <m:sup>
                                          <m:r>
                                            <a:rPr lang="en-US" b="0" i="1" dirty="0" smtClean="0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  <m:r>
                        <a:rPr lang="en-US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=1±</m:t>
                      </m:r>
                      <m:r>
                        <a:rPr lang="en-US" b="0" i="1" smtClean="0">
                          <a:latin typeface="Cambria Math"/>
                        </a:rPr>
                        <m:t>𝑂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𝜖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458200" cy="5638800"/>
              </a:xfrm>
              <a:blipFill rotWithShape="1">
                <a:blip r:embed="rId2"/>
                <a:stretch>
                  <a:fillRect l="-1009" t="-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3714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½ -Net construction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816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0</m:t>
                    </m:r>
                    <m:r>
                      <a:rPr lang="en-US" b="0" i="1" smtClean="0">
                        <a:latin typeface="Cambria Math"/>
                      </a:rPr>
                      <m:t>&lt;</m:t>
                    </m:r>
                    <m:r>
                      <a:rPr lang="en-US" b="0" i="1" smtClean="0">
                        <a:latin typeface="Cambria Math"/>
                      </a:rPr>
                      <m:t>𝛾</m:t>
                    </m:r>
                    <m:r>
                      <a:rPr lang="en-US" b="0" i="1" smtClean="0">
                        <a:latin typeface="Cambria Math"/>
                      </a:rPr>
                      <m:t>&lt;1</m:t>
                    </m:r>
                  </m:oMath>
                </a14:m>
                <a:r>
                  <a:rPr lang="en-US" dirty="0" smtClean="0"/>
                  <a:t> there is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𝛾</m:t>
                    </m:r>
                  </m:oMath>
                </a14:m>
                <a:r>
                  <a:rPr lang="en-US" dirty="0" smtClean="0"/>
                  <a:t>-net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𝛾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Choose a maximal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/>
                  <a:t> of points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 smtClean="0"/>
                  <a:t> such that no two points are within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𝛾</m:t>
                    </m:r>
                  </m:oMath>
                </a14:m>
                <a:r>
                  <a:rPr lang="en-US" dirty="0" smtClean="0"/>
                  <a:t> of each other</a:t>
                </a:r>
              </a:p>
              <a:p>
                <a:r>
                  <a:rPr lang="en-US" dirty="0" smtClean="0"/>
                  <a:t>Balls of radius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𝛾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 around the points are disjoint</a:t>
                </a:r>
              </a:p>
              <a:p>
                <a:r>
                  <a:rPr lang="en-US" dirty="0" smtClean="0"/>
                  <a:t>Ball of radius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1+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𝛾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 around the origin contains </a:t>
                </a:r>
                <a:r>
                  <a:rPr lang="en-US" smtClean="0"/>
                  <a:t>all balls</a:t>
                </a:r>
                <a:endParaRPr lang="en-US" dirty="0" smtClean="0"/>
              </a:p>
              <a:p>
                <a:r>
                  <a:rPr lang="en-US" dirty="0" smtClean="0"/>
                  <a:t># points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𝛾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num>
                              <m:den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𝛾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𝛾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Size of ½-net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5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JLT of dimension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Ω</m:t>
                    </m:r>
                    <m:r>
                      <a:rPr lang="en-US" b="0" i="1" smtClean="0">
                        <a:latin typeface="Cambria Math"/>
                      </a:rPr>
                      <m:t>((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/>
                      </a:rPr>
                      <m:t>log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𝛿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)/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gives OSE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81600"/>
              </a:xfrm>
              <a:blipFill rotWithShape="1">
                <a:blip r:embed="rId2"/>
                <a:stretch>
                  <a:fillRect l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312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OSE constructions Running Times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err="1"/>
                  <a:t>n</a:t>
                </a:r>
                <a:r>
                  <a:rPr lang="en-US" dirty="0" err="1" smtClean="0"/>
                  <a:t>nz</a:t>
                </a:r>
                <a:r>
                  <a:rPr lang="en-US" dirty="0" smtClean="0"/>
                  <a:t>(A) = # non-zero entries in A</a:t>
                </a:r>
              </a:p>
              <a:p>
                <a:r>
                  <a:rPr lang="en-US" dirty="0" smtClean="0"/>
                  <a:t>OSE from Sparse JL: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𝑛𝑧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𝐴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  <m:r>
                          <a:rPr lang="en-US" b="0" i="1" smtClean="0">
                            <a:latin typeface="Cambria Math"/>
                          </a:rPr>
                          <m:t>/</m:t>
                        </m:r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Fast JL: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𝑛𝑑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[Clarkson, Woodruff’13] possible to construct OSE in time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err="1" smtClean="0">
                        <a:latin typeface="Cambria Math"/>
                      </a:rPr>
                      <m:t>𝑛𝑛𝑧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𝐴</m:t>
                    </m:r>
                    <m:r>
                      <a:rPr lang="en-US" i="1" dirty="0" smtClean="0">
                        <a:latin typeface="Cambria Math"/>
                      </a:rPr>
                      <m:t>))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 r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9838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1267</TotalTime>
  <Words>1133</Words>
  <Application>Microsoft Office PowerPoint</Application>
  <PresentationFormat>On-screen Show (4:3)</PresentationFormat>
  <Paragraphs>74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CIS 700:  “algorithms for Big Data”</vt:lpstr>
      <vt:lpstr>Least Squares Regression</vt:lpstr>
      <vt:lpstr>Sketching for Least Squares Regression</vt:lpstr>
      <vt:lpstr>Oblivious Subspace Embeddings</vt:lpstr>
      <vt:lpstr>JLT(ϵ, δ,f)</vt:lpstr>
      <vt:lpstr>OSE construction</vt:lpstr>
      <vt:lpstr>Net argument</vt:lpstr>
      <vt:lpstr>½ -Net construction</vt:lpstr>
      <vt:lpstr>OSE constructions Running Times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700:  “algorithms for Big Data”</dc:title>
  <dc:creator>Grigory</dc:creator>
  <cp:lastModifiedBy>Grigory</cp:lastModifiedBy>
  <cp:revision>18</cp:revision>
  <dcterms:created xsi:type="dcterms:W3CDTF">2015-10-20T20:03:11Z</dcterms:created>
  <dcterms:modified xsi:type="dcterms:W3CDTF">2015-10-21T17:10:46Z</dcterms:modified>
</cp:coreProperties>
</file>