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79" r:id="rId5"/>
    <p:sldId id="280" r:id="rId6"/>
    <p:sldId id="281" r:id="rId7"/>
    <p:sldId id="282" r:id="rId8"/>
    <p:sldId id="283" r:id="rId9"/>
    <p:sldId id="284" r:id="rId10"/>
    <p:sldId id="285" r:id="rId11"/>
    <p:sldId id="286" r:id="rId12"/>
    <p:sldId id="287" r:id="rId13"/>
    <p:sldId id="288" r:id="rId14"/>
    <p:sldId id="260" r:id="rId15"/>
    <p:sldId id="261" r:id="rId16"/>
    <p:sldId id="262" r:id="rId17"/>
    <p:sldId id="263" r:id="rId18"/>
    <p:sldId id="289" r:id="rId19"/>
    <p:sldId id="264" r:id="rId20"/>
    <p:sldId id="265" r:id="rId21"/>
    <p:sldId id="266" r:id="rId22"/>
    <p:sldId id="267" r:id="rId23"/>
    <p:sldId id="268" r:id="rId24"/>
    <p:sldId id="269" r:id="rId25"/>
    <p:sldId id="270" r:id="rId26"/>
    <p:sldId id="271" r:id="rId27"/>
    <p:sldId id="272" r:id="rId28"/>
    <p:sldId id="273" r:id="rId29"/>
    <p:sldId id="274" r:id="rId30"/>
    <p:sldId id="275" r:id="rId31"/>
    <p:sldId id="276" r:id="rId32"/>
    <p:sldId id="277" r:id="rId33"/>
    <p:sldId id="278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135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48004-1317-4732-9894-3EA6D067D2DC}" type="datetimeFigureOut">
              <a:rPr lang="en-US" smtClean="0"/>
              <a:t>9/2/2015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5E007-01C2-4BAD-9109-3814E0E9B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357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48004-1317-4732-9894-3EA6D067D2DC}" type="datetimeFigureOut">
              <a:rPr lang="en-US" smtClean="0"/>
              <a:t>9/2/2015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5E007-01C2-4BAD-9109-3814E0E9B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513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48004-1317-4732-9894-3EA6D067D2DC}" type="datetimeFigureOut">
              <a:rPr lang="en-US" smtClean="0"/>
              <a:t>9/2/2015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5E007-01C2-4BAD-9109-3814E0E9B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203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48004-1317-4732-9894-3EA6D067D2DC}" type="datetimeFigureOut">
              <a:rPr lang="en-US" smtClean="0"/>
              <a:t>9/2/2015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5E007-01C2-4BAD-9109-3814E0E9B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01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48004-1317-4732-9894-3EA6D067D2DC}" type="datetimeFigureOut">
              <a:rPr lang="en-US" smtClean="0"/>
              <a:t>9/2/2015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5E007-01C2-4BAD-9109-3814E0E9B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971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48004-1317-4732-9894-3EA6D067D2DC}" type="datetimeFigureOut">
              <a:rPr lang="en-US" smtClean="0"/>
              <a:t>9/2/2015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5E007-01C2-4BAD-9109-3814E0E9B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71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48004-1317-4732-9894-3EA6D067D2DC}" type="datetimeFigureOut">
              <a:rPr lang="en-US" smtClean="0"/>
              <a:t>9/2/2015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5E007-01C2-4BAD-9109-3814E0E9B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169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48004-1317-4732-9894-3EA6D067D2DC}" type="datetimeFigureOut">
              <a:rPr lang="en-US" smtClean="0"/>
              <a:t>9/2/2015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5E007-01C2-4BAD-9109-3814E0E9B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290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48004-1317-4732-9894-3EA6D067D2DC}" type="datetimeFigureOut">
              <a:rPr lang="en-US" smtClean="0"/>
              <a:t>9/2/2015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5E007-01C2-4BAD-9109-3814E0E9B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309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48004-1317-4732-9894-3EA6D067D2DC}" type="datetimeFigureOut">
              <a:rPr lang="en-US" smtClean="0"/>
              <a:t>9/2/2015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5E007-01C2-4BAD-9109-3814E0E9B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075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48004-1317-4732-9894-3EA6D067D2DC}" type="datetimeFigureOut">
              <a:rPr lang="en-US" smtClean="0"/>
              <a:t>9/2/2015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5E007-01C2-4BAD-9109-3814E0E9B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684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948004-1317-4732-9894-3EA6D067D2DC}" type="datetimeFigureOut">
              <a:rPr lang="en-US" smtClean="0"/>
              <a:t>9/2/2015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A5E007-01C2-4BAD-9109-3814E0E9B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851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hyperlink" Target="http://grigory.us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grigory.us/big-data-class.html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762000"/>
            <a:ext cx="8534400" cy="1470025"/>
          </a:xfrm>
        </p:spPr>
        <p:txBody>
          <a:bodyPr>
            <a:noAutofit/>
          </a:bodyPr>
          <a:lstStyle/>
          <a:p>
            <a:r>
              <a:rPr lang="en-US" sz="6000" b="1" dirty="0" smtClean="0">
                <a:solidFill>
                  <a:srgbClr val="0070C0"/>
                </a:solidFill>
              </a:rPr>
              <a:t>CIS 700: </a:t>
            </a:r>
            <a:br>
              <a:rPr lang="en-US" sz="6000" b="1" dirty="0" smtClean="0">
                <a:solidFill>
                  <a:srgbClr val="0070C0"/>
                </a:solidFill>
              </a:rPr>
            </a:br>
            <a:r>
              <a:rPr lang="en-US" sz="6000" b="1" dirty="0" smtClean="0">
                <a:solidFill>
                  <a:srgbClr val="0070C0"/>
                </a:solidFill>
              </a:rPr>
              <a:t>“algorithms for Big Data”</a:t>
            </a:r>
            <a:endParaRPr lang="en-US" sz="6000" b="1" dirty="0">
              <a:solidFill>
                <a:srgbClr val="0070C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5105400"/>
            <a:ext cx="6400800" cy="1752600"/>
          </a:xfrm>
        </p:spPr>
        <p:txBody>
          <a:bodyPr/>
          <a:lstStyle/>
          <a:p>
            <a:r>
              <a:rPr lang="en-US" sz="4400" b="1" dirty="0" err="1" smtClean="0">
                <a:solidFill>
                  <a:schemeClr val="tx1"/>
                </a:solidFill>
              </a:rPr>
              <a:t>Grigory</a:t>
            </a:r>
            <a:r>
              <a:rPr lang="en-US" sz="4400" b="1" dirty="0" smtClean="0">
                <a:solidFill>
                  <a:schemeClr val="tx1"/>
                </a:solidFill>
              </a:rPr>
              <a:t> </a:t>
            </a:r>
            <a:r>
              <a:rPr lang="en-US" sz="4400" b="1" dirty="0" err="1" smtClean="0">
                <a:solidFill>
                  <a:schemeClr val="tx1"/>
                </a:solidFill>
              </a:rPr>
              <a:t>Yaroslavtsev</a:t>
            </a:r>
            <a:endParaRPr lang="en-US" sz="4400" b="1" dirty="0" smtClean="0">
              <a:solidFill>
                <a:schemeClr val="tx1"/>
              </a:solidFill>
            </a:endParaRPr>
          </a:p>
          <a:p>
            <a:r>
              <a:rPr lang="en-US" b="1" dirty="0" smtClean="0">
                <a:solidFill>
                  <a:schemeClr val="tx1"/>
                </a:solidFill>
                <a:hlinkClick r:id="rId2"/>
              </a:rPr>
              <a:t>http://grigory.us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5873432"/>
            <a:ext cx="1981200" cy="65298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28600" y="2939442"/>
            <a:ext cx="8686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 smtClean="0"/>
              <a:t>Lecture 2: Streaming</a:t>
            </a:r>
            <a:endParaRPr lang="en-US" sz="72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034441" y="3962400"/>
            <a:ext cx="7162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Slides at </a:t>
            </a:r>
            <a:r>
              <a:rPr lang="en-US" sz="2800" dirty="0" smtClean="0">
                <a:hlinkClick r:id="rId4"/>
              </a:rPr>
              <a:t>http://grigory.us/big-data-class.html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07507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Morris’s Algorithm: </a:t>
            </a:r>
            <a:r>
              <a:rPr lang="en-US" dirty="0" smtClean="0">
                <a:solidFill>
                  <a:srgbClr val="0070C0"/>
                </a:solidFill>
              </a:rPr>
              <a:t>Beta-version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2578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Maintains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𝑡</m:t>
                    </m:r>
                  </m:oMath>
                </a14:m>
                <a:r>
                  <a:rPr lang="en-US" dirty="0" smtClean="0"/>
                  <a:t> counters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/>
                          </a:rPr>
                          <m:t>𝑋</m:t>
                        </m:r>
                      </m:e>
                      <m:sup>
                        <m:r>
                          <a:rPr lang="en-US" b="0" i="1" dirty="0" smtClean="0">
                            <a:latin typeface="Cambria Math"/>
                          </a:rPr>
                          <m:t>1</m:t>
                        </m:r>
                      </m:sup>
                    </m:sSup>
                    <m:r>
                      <a:rPr lang="en-US" b="0" i="1" dirty="0" smtClean="0">
                        <a:latin typeface="Cambria Math"/>
                      </a:rPr>
                      <m:t>, …,</m:t>
                    </m:r>
                    <m:sSup>
                      <m:sSup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/>
                          </a:rPr>
                          <m:t>𝑋</m:t>
                        </m:r>
                      </m:e>
                      <m:sup>
                        <m:r>
                          <a:rPr lang="en-US" b="0" i="1" dirty="0" smtClean="0">
                            <a:latin typeface="Cambria Math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dirty="0"/>
                  <a:t> using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 dirty="0">
                        <a:latin typeface="Cambria Math"/>
                      </a:rPr>
                      <m:t>log</m:t>
                    </m:r>
                    <m:r>
                      <a:rPr lang="en-US" i="1" dirty="0">
                        <a:latin typeface="Cambria Math"/>
                      </a:rPr>
                      <m:t>⁡</m:t>
                    </m:r>
                    <m:r>
                      <m:rPr>
                        <m:sty m:val="p"/>
                      </m:rPr>
                      <a:rPr lang="en-US" i="1" dirty="0" err="1">
                        <a:latin typeface="Cambria Math"/>
                      </a:rPr>
                      <m:t>log</m:t>
                    </m:r>
                    <m:r>
                      <a:rPr lang="en-US" i="1" dirty="0">
                        <a:latin typeface="Cambria Math"/>
                      </a:rPr>
                      <m:t>⁡</m:t>
                    </m:r>
                    <m:r>
                      <a:rPr lang="en-US" i="1" dirty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bits for each</a:t>
                </a:r>
                <a:endParaRPr lang="en-US" dirty="0"/>
              </a:p>
              <a:p>
                <a:r>
                  <a:rPr lang="en-US" dirty="0" smtClean="0"/>
                  <a:t>Output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Z</m:t>
                    </m:r>
                    <m:r>
                      <a:rPr lang="en-US" b="0" i="0" smtClean="0"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(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sSup>
                              <m:s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𝑋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𝑖</m:t>
                                </m:r>
                              </m:sup>
                            </m:sSup>
                          </m:sup>
                        </m:sSup>
                        <m:r>
                          <a:rPr lang="en-US" b="0" i="1" smtClean="0">
                            <a:latin typeface="Cambria Math"/>
                          </a:rPr>
                          <m:t> −1)</m:t>
                        </m:r>
                      </m:e>
                    </m:nary>
                    <m:r>
                      <a:rPr lang="en-US" b="0" i="1" smtClean="0">
                        <a:latin typeface="Cambria Math"/>
                      </a:rPr>
                      <m:t>  </m:t>
                    </m:r>
                  </m:oMath>
                </a14:m>
                <a:r>
                  <a:rPr lang="en-US" dirty="0" smtClean="0"/>
                  <a:t> </a:t>
                </a:r>
                <a:endParaRPr lang="en-US" dirty="0" smtClean="0">
                  <a:latin typeface="Cambria Math"/>
                  <a:ea typeface="Cambria Math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𝑉𝑎𝑟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𝑍</m:t>
                        </m:r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𝑉𝑎𝑟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 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𝑡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naryPr>
                          <m:sub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𝑡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e>
                              <m:sup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𝑋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𝑗</m:t>
                                    </m:r>
                                  </m:sup>
                                </m:sSup>
                              </m:sup>
                            </m:sSup>
                          </m:e>
                        </m:nary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−1</m:t>
                        </m:r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𝑡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endParaRPr lang="en-US" b="0" dirty="0" smtClean="0">
                  <a:ea typeface="Cambria Math"/>
                </a:endParaRPr>
              </a:p>
              <a:p>
                <a:r>
                  <a:rPr lang="en-US" dirty="0" smtClean="0"/>
                  <a:t>Claim: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𝑡</m:t>
                    </m:r>
                    <m:r>
                      <a:rPr lang="en-US" b="0" i="1" smtClean="0">
                        <a:latin typeface="Cambria Math"/>
                      </a:rPr>
                      <m:t>≥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𝜖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 smtClean="0"/>
                  <a:t> then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𝑍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 −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𝑛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/>
                              </a:rPr>
                              <m:t>&gt;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𝜖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/>
                      </a:rPr>
                      <m:t>&lt;1/3</m:t>
                    </m:r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𝑍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 −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𝑛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/>
                              </a:rPr>
                              <m:t>&gt;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𝜖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/>
                      </a:rPr>
                      <m:t>&lt;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𝑉𝑎𝑟</m:t>
                        </m:r>
                        <m:r>
                          <a:rPr lang="en-US" b="0" i="1" smtClean="0">
                            <a:latin typeface="Cambria Math"/>
                          </a:rPr>
                          <m:t>[</m:t>
                        </m:r>
                        <m:r>
                          <a:rPr lang="en-US" b="0" i="1" smtClean="0">
                            <a:latin typeface="Cambria Math"/>
                          </a:rPr>
                          <m:t>𝑍</m:t>
                        </m:r>
                        <m:r>
                          <a:rPr lang="en-US" b="0" i="1" smtClean="0">
                            <a:latin typeface="Cambria Math"/>
                          </a:rPr>
                          <m:t>]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𝜖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𝑡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/>
                      </a:rPr>
                      <m:t>⋅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𝜖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𝑡</m:t>
                    </m:r>
                    <m:r>
                      <a:rPr lang="en-US" b="0" i="1" smtClean="0">
                        <a:latin typeface="Cambria Math"/>
                      </a:rPr>
                      <m:t>≥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𝜖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 smtClean="0"/>
                  <a:t> we can make this at most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i="1" dirty="0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i="1" dirty="0" smtClean="0">
                            <a:latin typeface="Cambria Math"/>
                          </a:rPr>
                          <m:t>3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257800"/>
              </a:xfrm>
              <a:blipFill rotWithShape="1">
                <a:blip r:embed="rId2"/>
                <a:stretch>
                  <a:fillRect l="-1852" t="-13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4453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Morris’s </a:t>
            </a:r>
            <a:r>
              <a:rPr lang="en-US" dirty="0" smtClean="0">
                <a:solidFill>
                  <a:srgbClr val="0070C0"/>
                </a:solidFill>
              </a:rPr>
              <a:t>Algorithm: Final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6172200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What if I want the probability of error to be really small, i.e.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𝑍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 −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𝑛</m:t>
                                </m:r>
                              </m:e>
                            </m:d>
                            <m:r>
                              <a:rPr lang="en-US" i="1">
                                <a:latin typeface="Cambria Math"/>
                              </a:rPr>
                              <m:t>&gt;</m:t>
                            </m:r>
                            <m:r>
                              <a:rPr lang="en-US" i="1">
                                <a:latin typeface="Cambria Math"/>
                              </a:rPr>
                              <m:t>𝜖</m:t>
                            </m:r>
                            <m:r>
                              <a:rPr lang="en-US" i="1">
                                <a:latin typeface="Cambria Math"/>
                              </a:rPr>
                              <m:t> </m:t>
                            </m:r>
                            <m:r>
                              <a:rPr lang="en-US" i="1">
                                <a:latin typeface="Cambria Math"/>
                              </a:rPr>
                              <m:t>𝑛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/>
                      </a:rPr>
                      <m:t>≤</m:t>
                    </m:r>
                    <m:r>
                      <a:rPr lang="en-US" b="0" i="1" smtClean="0">
                        <a:latin typeface="Cambria Math"/>
                      </a:rPr>
                      <m:t>𝛿</m:t>
                    </m:r>
                    <m:r>
                      <a:rPr lang="en-US" b="0" i="1" smtClean="0">
                        <a:latin typeface="Cambria Math"/>
                      </a:rPr>
                      <m:t>?</m:t>
                    </m:r>
                  </m:oMath>
                </a14:m>
                <a:endParaRPr lang="en-US" b="0" dirty="0" smtClean="0"/>
              </a:p>
              <a:p>
                <a:r>
                  <a:rPr lang="en-US" dirty="0"/>
                  <a:t>Same </a:t>
                </a:r>
                <a:r>
                  <a:rPr lang="en-US" dirty="0" err="1"/>
                  <a:t>Chebyshev</a:t>
                </a:r>
                <a:r>
                  <a:rPr lang="en-US" dirty="0"/>
                  <a:t>-based analysis: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𝑡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𝜖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>
                                <a:latin typeface="Cambria Math"/>
                              </a:rPr>
                              <m:t>𝛿</m:t>
                            </m:r>
                          </m:den>
                        </m:f>
                      </m:e>
                    </m:d>
                  </m:oMath>
                </a14:m>
                <a:endParaRPr lang="en-US" dirty="0" smtClean="0"/>
              </a:p>
              <a:p>
                <a:r>
                  <a:rPr lang="en-US" dirty="0"/>
                  <a:t>Do these steps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𝑚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i="1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f>
                              <m:f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/>
                                  </a:rPr>
                                  <m:t>𝛿</m:t>
                                </m:r>
                              </m:den>
                            </m:f>
                          </m:e>
                        </m:func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times independently </a:t>
                </a:r>
                <a:r>
                  <a:rPr lang="en-US" dirty="0"/>
                  <a:t>in parallel and output the median answer</a:t>
                </a:r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Total space: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/>
                                  </a:rPr>
                                  <m:t>log</m:t>
                                </m:r>
                              </m:fName>
                              <m:e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</m:e>
                                </m:func>
                              </m:e>
                            </m:func>
                            <m:r>
                              <a:rPr lang="en-US" b="0" i="1" smtClean="0">
                                <a:latin typeface="Cambria Math"/>
                              </a:rPr>
                              <m:t>⋅</m:t>
                            </m:r>
                            <m:func>
                              <m:func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/>
                                  </a:rPr>
                                  <m:t>log</m:t>
                                </m:r>
                              </m:fName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𝛿</m:t>
                                    </m:r>
                                  </m:den>
                                </m:f>
                              </m:e>
                            </m:func>
                          </m:num>
                          <m:den>
                            <m:sSup>
                              <m:s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𝜖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endParaRPr lang="en-US" dirty="0" smtClean="0"/>
              </a:p>
              <a:p>
                <a:pPr marL="457200" lvl="1" indent="0">
                  <a:buNone/>
                </a:pPr>
                <a:r>
                  <a:rPr lang="en-US" dirty="0" smtClean="0"/>
                  <a:t> 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6172200"/>
              </a:xfrm>
              <a:blipFill rotWithShape="1">
                <a:blip r:embed="rId2"/>
                <a:stretch>
                  <a:fillRect l="-1630" t="-12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0546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Morris’s Algorithm: Final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029200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US" dirty="0" smtClean="0"/>
                  <a:t>Do these steps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𝑚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i="1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f>
                              <m:f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/>
                                  </a:rPr>
                                  <m:t>𝛿</m:t>
                                </m:r>
                              </m:den>
                            </m:f>
                          </m:e>
                        </m:func>
                      </m:e>
                    </m:d>
                  </m:oMath>
                </a14:m>
                <a:r>
                  <a:rPr lang="en-US" dirty="0"/>
                  <a:t> times independently in parallel and output the median </a:t>
                </a:r>
                <a:r>
                  <a:rPr lang="en-US" dirty="0" smtClean="0"/>
                  <a:t>answer </a:t>
                </a:r>
                <a:endParaRPr lang="en-US" b="0" i="1" dirty="0" smtClean="0">
                  <a:latin typeface="Cambria Math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𝑍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𝑚𝑒𝑑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𝑚𝑒𝑑𝑖𝑎𝑛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computed as before: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Maintain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𝑡</m:t>
                    </m:r>
                  </m:oMath>
                </a14:m>
                <a:r>
                  <a:rPr lang="en-US" dirty="0"/>
                  <a:t> counters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/>
                          </a:rPr>
                          <m:t>𝑋</m:t>
                        </m:r>
                      </m:e>
                      <m:sup>
                        <m:r>
                          <a:rPr lang="en-US" i="1" dirty="0">
                            <a:latin typeface="Cambria Math"/>
                          </a:rPr>
                          <m:t>1</m:t>
                        </m:r>
                      </m:sup>
                    </m:sSup>
                    <m:r>
                      <a:rPr lang="en-US" i="1" dirty="0">
                        <a:latin typeface="Cambria Math"/>
                      </a:rPr>
                      <m:t>, …,</m:t>
                    </m:r>
                    <m:sSup>
                      <m:sSupPr>
                        <m:ctrlPr>
                          <a:rPr lang="en-US" i="1" dirty="0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/>
                          </a:rPr>
                          <m:t>𝑋</m:t>
                        </m:r>
                      </m:e>
                      <m:sup>
                        <m:r>
                          <a:rPr lang="en-US" i="1" dirty="0">
                            <a:latin typeface="Cambria Math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dirty="0"/>
                  <a:t> using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 dirty="0">
                        <a:latin typeface="Cambria Math"/>
                      </a:rPr>
                      <m:t>log</m:t>
                    </m:r>
                    <m:r>
                      <a:rPr lang="en-US" i="1" dirty="0">
                        <a:latin typeface="Cambria Math"/>
                      </a:rPr>
                      <m:t>⁡</m:t>
                    </m:r>
                    <m:r>
                      <m:rPr>
                        <m:sty m:val="p"/>
                      </m:rPr>
                      <a:rPr lang="en-US" i="1" dirty="0" err="1">
                        <a:latin typeface="Cambria Math"/>
                      </a:rPr>
                      <m:t>log</m:t>
                    </m:r>
                    <m:r>
                      <a:rPr lang="en-US" i="1" dirty="0">
                        <a:latin typeface="Cambria Math"/>
                      </a:rPr>
                      <m:t>⁡</m:t>
                    </m:r>
                    <m:r>
                      <a:rPr lang="en-US" i="1" dirty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 bits for each</a:t>
                </a:r>
              </a:p>
              <a:p>
                <a:r>
                  <a:rPr lang="en-US" dirty="0"/>
                  <a:t>Initialize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i="1" dirty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/>
                              </a:rPr>
                              <m:t>𝑋</m:t>
                            </m:r>
                          </m:e>
                          <m:sup>
                            <m:r>
                              <a:rPr lang="en-US" i="1" dirty="0">
                                <a:latin typeface="Cambria Math"/>
                              </a:rPr>
                              <m:t>𝑖</m:t>
                            </m:r>
                          </m:sup>
                        </m:sSup>
                      </m:e>
                      <m:sup>
                        <m:r>
                          <a:rPr lang="en-US" i="1" dirty="0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i="1" dirty="0">
                        <a:latin typeface="Cambria Math"/>
                      </a:rPr>
                      <m:t>𝑠</m:t>
                    </m:r>
                  </m:oMath>
                </a14:m>
                <a:r>
                  <a:rPr lang="en-US" dirty="0"/>
                  <a:t> to 0, when an item arrives, increase each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𝑋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dirty="0"/>
                  <a:t> by 1 independently with 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latin typeface="Cambria Math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i="1" dirty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sSup>
                              <m:sSupPr>
                                <m:ctrlPr>
                                  <a:rPr lang="en-US" i="1" dirty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i="1" dirty="0">
                                    <a:latin typeface="Cambria Math"/>
                                  </a:rPr>
                                  <m:t>𝑋</m:t>
                                </m:r>
                              </m:e>
                              <m:sup>
                                <m:r>
                                  <a:rPr lang="en-US" i="1" dirty="0">
                                    <a:latin typeface="Cambria Math"/>
                                  </a:rPr>
                                  <m:t>𝑖</m:t>
                                </m:r>
                              </m:sup>
                            </m:sSup>
                          </m:sup>
                        </m:sSup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Output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Z</m:t>
                    </m:r>
                    <m:r>
                      <a:rPr lang="en-US"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𝑡</m:t>
                        </m:r>
                      </m:den>
                    </m:f>
                    <m:r>
                      <a:rPr lang="en-US" i="1">
                        <a:latin typeface="Cambria Math"/>
                      </a:rPr>
                      <m:t>(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  <m:r>
                          <a:rPr lang="en-US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𝑡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sSup>
                              <m:sSup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𝑋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𝑖</m:t>
                                </m:r>
                              </m:sup>
                            </m:sSup>
                          </m:sup>
                        </m:sSup>
                        <m:r>
                          <a:rPr lang="en-US" i="1">
                            <a:latin typeface="Cambria Math"/>
                          </a:rPr>
                          <m:t> −1)</m:t>
                        </m:r>
                      </m:e>
                    </m:nary>
                    <m:r>
                      <a:rPr lang="en-US" i="1">
                        <a:latin typeface="Cambria Math"/>
                      </a:rPr>
                      <m:t>  </m:t>
                    </m:r>
                  </m:oMath>
                </a14:m>
                <a:r>
                  <a:rPr lang="en-US" dirty="0"/>
                  <a:t>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029200"/>
              </a:xfrm>
              <a:blipFill rotWithShape="1">
                <a:blip r:embed="rId2"/>
                <a:stretch>
                  <a:fillRect l="-1333" r="-1407" b="-1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6904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Morris’s Algorithm: </a:t>
            </a:r>
            <a:r>
              <a:rPr lang="en-US" dirty="0" smtClean="0">
                <a:solidFill>
                  <a:srgbClr val="0070C0"/>
                </a:solidFill>
              </a:rPr>
              <a:t>Final Analysis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Claim: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𝑍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𝑚𝑒𝑑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/>
                                  </a:rPr>
                                  <m:t> −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𝑛</m:t>
                                </m:r>
                              </m:e>
                            </m:d>
                            <m:r>
                              <a:rPr lang="en-US" i="1">
                                <a:latin typeface="Cambria Math"/>
                              </a:rPr>
                              <m:t>&gt;</m:t>
                            </m:r>
                            <m:r>
                              <a:rPr lang="en-US" i="1">
                                <a:latin typeface="Cambria Math"/>
                              </a:rPr>
                              <m:t>𝜖</m:t>
                            </m:r>
                            <m:r>
                              <a:rPr lang="en-US" i="1">
                                <a:latin typeface="Cambria Math"/>
                              </a:rPr>
                              <m:t> </m:t>
                            </m:r>
                            <m:r>
                              <a:rPr lang="en-US" i="1">
                                <a:latin typeface="Cambria Math"/>
                              </a:rPr>
                              <m:t>𝑛</m:t>
                            </m:r>
                          </m:e>
                        </m:d>
                      </m:e>
                    </m:func>
                    <m:r>
                      <a:rPr lang="en-US" i="1">
                        <a:latin typeface="Cambria Math"/>
                      </a:rPr>
                      <m:t>≤</m:t>
                    </m:r>
                    <m:r>
                      <a:rPr lang="en-US" i="1">
                        <a:latin typeface="Cambria Math"/>
                      </a:rPr>
                      <m:t>𝛿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be an indicator </a:t>
                </a:r>
                <a:r>
                  <a:rPr lang="en-US" dirty="0" err="1" smtClean="0"/>
                  <a:t>r.v</a:t>
                </a:r>
                <a:r>
                  <a:rPr lang="en-US" dirty="0" smtClean="0"/>
                  <a:t>. for the event that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dirty="0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𝑍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/>
                          </a:rPr>
                          <m:t> −</m:t>
                        </m:r>
                        <m:r>
                          <a:rPr lang="en-US" b="0" i="1" dirty="0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b="0" i="1" dirty="0" smtClean="0">
                        <a:latin typeface="Cambria Math"/>
                      </a:rPr>
                      <m:t>≤</m:t>
                    </m:r>
                    <m:r>
                      <a:rPr lang="en-US" b="0" i="1" dirty="0" smtClean="0">
                        <a:latin typeface="Cambria Math"/>
                      </a:rPr>
                      <m:t>𝜖</m:t>
                    </m:r>
                    <m:r>
                      <a:rPr lang="en-US" b="0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𝑍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is the </a:t>
                </a:r>
                <a:r>
                  <a:rPr lang="en-US" dirty="0" err="1" smtClean="0"/>
                  <a:t>i-th</a:t>
                </a:r>
                <a:r>
                  <a:rPr lang="en-US" dirty="0" smtClean="0"/>
                  <a:t> trial.</a:t>
                </a:r>
              </a:p>
              <a:p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𝑌</m:t>
                    </m:r>
                    <m:r>
                      <m:rPr>
                        <m:nor/>
                      </m:rPr>
                      <a:rPr lang="en-US" b="0" i="0" dirty="0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dirty="0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b="0" i="1" dirty="0" smtClean="0">
                            <a:latin typeface="Cambria Math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𝑌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 smtClean="0"/>
                  <a:t>. </a:t>
                </a:r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𝑍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𝑚𝑒𝑑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𝑛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/>
                              </a:rPr>
                              <m:t>&gt;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𝜖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/>
                      </a:rPr>
                      <m:t>≤</m:t>
                    </m:r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𝑌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≤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/>
                                  </a:rPr>
                                  <m:t>𝑚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US" b="0" i="1" smtClean="0">
                        <a:latin typeface="Cambria Math"/>
                      </a:rPr>
                      <m:t>≤</m:t>
                    </m:r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𝑌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𝔼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𝑌</m:t>
                                    </m:r>
                                  </m:e>
                                </m:d>
                              </m:e>
                            </m:d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≥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𝑚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6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US" b="0" i="1" smtClean="0">
                        <a:latin typeface="Cambria Math"/>
                        <a:ea typeface="Cambria Math"/>
                      </a:rPr>
                      <m:t>≤</m:t>
                    </m:r>
                    <m:func>
                      <m:func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  <a:ea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𝑌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𝔼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  <m:t>𝑌</m:t>
                                    </m:r>
                                  </m:e>
                                </m:d>
                              </m:e>
                            </m:d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≥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𝜇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4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US" b="0" i="1" smtClean="0">
                        <a:latin typeface="Cambria Math"/>
                        <a:ea typeface="Cambria Math"/>
                      </a:rPr>
                      <m:t>≤</m:t>
                    </m:r>
                    <m:func>
                      <m:func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  <a:ea typeface="Cambria Math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𝑐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4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  <m:f>
                              <m:fPr>
                                <m:ctrlP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𝑚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3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US" b="0" i="1" smtClean="0">
                        <a:latin typeface="Cambria Math"/>
                        <a:ea typeface="Cambria Math"/>
                      </a:rPr>
                      <m:t>&lt;</m:t>
                    </m:r>
                    <m:func>
                      <m:func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  <a:ea typeface="Cambria Math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𝑐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′</m:t>
                            </m:r>
                            <m:func>
                              <m:funcPr>
                                <m:ctrlP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/>
                                    <a:ea typeface="Cambria Math"/>
                                  </a:rPr>
                                  <m:t>log</m:t>
                                </m:r>
                              </m:fName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𝛿</m:t>
                                    </m:r>
                                  </m:den>
                                </m:f>
                              </m:e>
                            </m:func>
                          </m:e>
                        </m:d>
                      </m:e>
                    </m:func>
                    <m:r>
                      <a:rPr lang="en-US" b="0" i="1" smtClean="0">
                        <a:latin typeface="Cambria Math"/>
                        <a:ea typeface="Cambria Math"/>
                      </a:rPr>
                      <m:t>&lt;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𝛿</m:t>
                    </m:r>
                  </m:oMath>
                </a14:m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18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8949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Data Streams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458200" cy="4525963"/>
              </a:xfrm>
            </p:spPr>
            <p:txBody>
              <a:bodyPr/>
              <a:lstStyle/>
              <a:p>
                <a:r>
                  <a:rPr lang="en-US" dirty="0" smtClean="0"/>
                  <a:t>Stream: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</m:oMath>
                </a14:m>
                <a:r>
                  <a:rPr lang="en-US" dirty="0" smtClean="0"/>
                  <a:t> elements from universe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dirty="0" smtClean="0">
                            <a:latin typeface="Cambria Math"/>
                          </a:rPr>
                          <m:t>𝒏</m:t>
                        </m:r>
                      </m:e>
                    </m:d>
                    <m:r>
                      <a:rPr lang="en-US" b="0" i="1" dirty="0" smtClean="0">
                        <a:latin typeface="Cambria Math"/>
                      </a:rPr>
                      <m:t>={1, 2, …, </m:t>
                    </m:r>
                    <m:r>
                      <a:rPr lang="en-US" b="1" i="1" dirty="0" smtClean="0">
                        <a:latin typeface="Cambria Math"/>
                      </a:rPr>
                      <m:t>𝒏</m:t>
                    </m:r>
                    <m:r>
                      <a:rPr lang="en-US" b="0" i="1" dirty="0" smtClean="0">
                        <a:latin typeface="Cambria Math"/>
                      </a:rPr>
                      <m:t>}</m:t>
                    </m:r>
                  </m:oMath>
                </a14:m>
                <a:r>
                  <a:rPr lang="en-US" dirty="0" smtClean="0"/>
                  <a:t>, e.g.</a:t>
                </a:r>
              </a:p>
              <a:p>
                <a:pPr marL="0" indent="0">
                  <a:buNone/>
                </a:pPr>
                <a:endParaRPr lang="en-US" b="0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〈"/>
                          <m:endChr m:val="〉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,…,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𝒎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=〈5, 8, 1, 1, 1, 4, 3, 5, …, 10〉</m:t>
                      </m:r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Example:</a:t>
                </a:r>
              </a:p>
              <a:p>
                <a:pPr marL="0" indent="0">
                  <a:buNone/>
                </a:pPr>
                <a:endParaRPr lang="en-US" b="0" i="1" dirty="0" smtClean="0">
                  <a:latin typeface="Cambria Math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458200" cy="4525963"/>
              </a:xfrm>
              <a:blipFill rotWithShape="1">
                <a:blip r:embed="rId2"/>
                <a:stretch>
                  <a:fillRect l="-1585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8373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Approximate Median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534400" cy="5105400"/>
              </a:xfrm>
            </p:spPr>
            <p:txBody>
              <a:bodyPr>
                <a:normAutofit fontScale="92500"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  <m:r>
                      <a:rPr lang="en-US" b="0" i="1" smtClean="0">
                        <a:latin typeface="Cambria Math"/>
                      </a:rPr>
                      <m:t>={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}</m:t>
                    </m:r>
                  </m:oMath>
                </a14:m>
                <a:r>
                  <a:rPr lang="en-US" dirty="0" smtClean="0"/>
                  <a:t> (all distinct) and let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𝑟𝑎𝑛𝑘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=|</m:t>
                      </m:r>
                      <m:r>
                        <a:rPr lang="en-US" b="0" i="1" smtClean="0">
                          <a:latin typeface="Cambria Math"/>
                        </a:rPr>
                        <m:t>𝑥</m:t>
                      </m:r>
                      <m:r>
                        <a:rPr lang="en-US" b="0" i="1" smtClean="0">
                          <a:latin typeface="Cambria Math"/>
                        </a:rPr>
                        <m:t>∈</m:t>
                      </m:r>
                      <m:r>
                        <a:rPr lang="en-US" b="0" i="1" smtClean="0">
                          <a:latin typeface="Cambria Math"/>
                        </a:rPr>
                        <m:t>𝑆</m:t>
                      </m:r>
                      <m:r>
                        <a:rPr lang="en-US" b="0" i="1" smtClean="0">
                          <a:latin typeface="Cambria Math"/>
                        </a:rPr>
                        <m:t> :</m:t>
                      </m:r>
                      <m:r>
                        <a:rPr lang="en-US" b="0" i="1" smtClean="0">
                          <a:latin typeface="Cambria Math"/>
                        </a:rPr>
                        <m:t>𝑥</m:t>
                      </m:r>
                      <m:r>
                        <a:rPr lang="en-US" b="0" i="1" smtClean="0">
                          <a:latin typeface="Cambria Math"/>
                        </a:rPr>
                        <m:t>≤</m:t>
                      </m:r>
                      <m:r>
                        <a:rPr lang="en-US" b="0" i="1" smtClean="0">
                          <a:latin typeface="Cambria Math"/>
                        </a:rPr>
                        <m:t>𝑦</m:t>
                      </m:r>
                      <m:r>
                        <a:rPr lang="en-US" b="0" i="1" smtClean="0">
                          <a:latin typeface="Cambria Math"/>
                        </a:rPr>
                        <m:t>|</m:t>
                      </m:r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>
                    <a:solidFill>
                      <a:srgbClr val="0070C0"/>
                    </a:solidFill>
                  </a:rPr>
                  <a:t>Problem:</a:t>
                </a:r>
                <a:r>
                  <a:rPr lang="en-US" dirty="0" smtClean="0"/>
                  <a:t> Find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𝜖</m:t>
                    </m:r>
                  </m:oMath>
                </a14:m>
                <a:r>
                  <a:rPr lang="en-US" dirty="0" smtClean="0"/>
                  <a:t>-approximate median, i.e.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𝑦</m:t>
                    </m:r>
                  </m:oMath>
                </a14:m>
                <a:r>
                  <a:rPr lang="en-US" dirty="0" smtClean="0"/>
                  <a:t> such that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𝑚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−</m:t>
                      </m:r>
                      <m:r>
                        <a:rPr lang="en-US" b="0" i="1" smtClean="0">
                          <a:latin typeface="Cambria Math"/>
                        </a:rPr>
                        <m:t>𝜖</m:t>
                      </m:r>
                      <m:r>
                        <a:rPr lang="en-US" b="0" i="1" smtClean="0">
                          <a:latin typeface="Cambria Math"/>
                        </a:rPr>
                        <m:t>𝑚</m:t>
                      </m:r>
                      <m:r>
                        <a:rPr lang="en-US" b="0" i="1" smtClean="0">
                          <a:latin typeface="Cambria Math"/>
                        </a:rPr>
                        <m:t>&lt;</m:t>
                      </m:r>
                      <m:r>
                        <a:rPr lang="en-US" b="0" i="1" smtClean="0">
                          <a:latin typeface="Cambria Math"/>
                        </a:rPr>
                        <m:t>𝑟𝑎𝑛𝑘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&lt;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𝑚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</a:rPr>
                        <m:t>𝜖</m:t>
                      </m:r>
                      <m:r>
                        <a:rPr lang="en-US" b="0" i="1" smtClean="0">
                          <a:latin typeface="Cambria Math"/>
                        </a:rPr>
                        <m:t>𝑚</m:t>
                      </m:r>
                    </m:oMath>
                  </m:oMathPara>
                </a14:m>
                <a:endParaRPr lang="en-US" b="0" dirty="0" smtClean="0"/>
              </a:p>
              <a:p>
                <a:r>
                  <a:rPr lang="en-US" dirty="0" smtClean="0">
                    <a:solidFill>
                      <a:srgbClr val="0070C0"/>
                    </a:solidFill>
                  </a:rPr>
                  <a:t>Exercise: </a:t>
                </a:r>
                <a:r>
                  <a:rPr lang="en-US" dirty="0" smtClean="0"/>
                  <a:t>Can we approximate the value of the median with additive error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±</m:t>
                    </m:r>
                    <m:r>
                      <a:rPr lang="en-US" b="0" i="1" smtClean="0">
                        <a:latin typeface="Cambria Math"/>
                      </a:rPr>
                      <m:t>𝜖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dirty="0" smtClean="0"/>
                  <a:t>in </a:t>
                </a:r>
                <a:r>
                  <a:rPr lang="en-US" dirty="0" err="1" smtClean="0"/>
                  <a:t>sublinear</a:t>
                </a:r>
                <a:r>
                  <a:rPr lang="en-US" dirty="0" smtClean="0"/>
                  <a:t> time?</a:t>
                </a:r>
                <a:endParaRPr lang="en-US" dirty="0" smtClean="0">
                  <a:solidFill>
                    <a:srgbClr val="0070C0"/>
                  </a:solidFill>
                </a:endParaRPr>
              </a:p>
              <a:p>
                <a:r>
                  <a:rPr lang="en-US" dirty="0" smtClean="0">
                    <a:solidFill>
                      <a:srgbClr val="0070C0"/>
                    </a:solidFill>
                  </a:rPr>
                  <a:t>Algorithm: </a:t>
                </a:r>
                <a:r>
                  <a:rPr lang="en-US" dirty="0" smtClean="0"/>
                  <a:t>Return the median of a sample of size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𝑡</m:t>
                    </m:r>
                  </m:oMath>
                </a14:m>
                <a:r>
                  <a:rPr lang="en-US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taken from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/>
                      </a:rPr>
                      <m:t>𝑆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(with replacement).</a:t>
                </a:r>
              </a:p>
              <a:p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534400" cy="5105400"/>
              </a:xfrm>
              <a:blipFill rotWithShape="1">
                <a:blip r:embed="rId2"/>
                <a:stretch>
                  <a:fillRect l="-1429" t="-14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145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Approximate Median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534400" cy="5105400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Problem:</a:t>
                </a:r>
                <a:r>
                  <a:rPr lang="en-US" dirty="0" smtClean="0"/>
                  <a:t> Find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𝜖</m:t>
                    </m:r>
                  </m:oMath>
                </a14:m>
                <a:r>
                  <a:rPr lang="en-US" dirty="0" smtClean="0"/>
                  <a:t>-approximate median, i.e.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𝑦</m:t>
                    </m:r>
                  </m:oMath>
                </a14:m>
                <a:r>
                  <a:rPr lang="en-US" dirty="0" smtClean="0"/>
                  <a:t> such that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𝑚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−</m:t>
                      </m:r>
                      <m:r>
                        <a:rPr lang="en-US" b="0" i="1" smtClean="0">
                          <a:latin typeface="Cambria Math"/>
                        </a:rPr>
                        <m:t>𝜖</m:t>
                      </m:r>
                      <m:r>
                        <a:rPr lang="en-US" b="0" i="1" smtClean="0">
                          <a:latin typeface="Cambria Math"/>
                        </a:rPr>
                        <m:t>𝑚</m:t>
                      </m:r>
                      <m:r>
                        <a:rPr lang="en-US" b="0" i="1" smtClean="0">
                          <a:latin typeface="Cambria Math"/>
                        </a:rPr>
                        <m:t>&lt;</m:t>
                      </m:r>
                      <m:r>
                        <a:rPr lang="en-US" b="0" i="1" smtClean="0">
                          <a:latin typeface="Cambria Math"/>
                        </a:rPr>
                        <m:t>𝑟𝑎𝑛𝑘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&lt;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𝑚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</a:rPr>
                        <m:t>𝜖</m:t>
                      </m:r>
                      <m:r>
                        <a:rPr lang="en-US" b="0" i="1" smtClean="0">
                          <a:latin typeface="Cambria Math"/>
                        </a:rPr>
                        <m:t>𝑚</m:t>
                      </m:r>
                    </m:oMath>
                  </m:oMathPara>
                </a14:m>
                <a:endParaRPr lang="en-US" b="0" dirty="0" smtClean="0"/>
              </a:p>
              <a:p>
                <a:r>
                  <a:rPr lang="en-US" dirty="0" smtClean="0">
                    <a:solidFill>
                      <a:srgbClr val="0070C0"/>
                    </a:solidFill>
                  </a:rPr>
                  <a:t>Algorithm: </a:t>
                </a:r>
                <a:r>
                  <a:rPr lang="en-US" dirty="0" smtClean="0"/>
                  <a:t>Return the median of a sample of size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𝑡</m:t>
                    </m:r>
                  </m:oMath>
                </a14:m>
                <a:r>
                  <a:rPr lang="en-US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taken from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/>
                      </a:rPr>
                      <m:t>𝑆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(with replacement).</a:t>
                </a:r>
              </a:p>
              <a:p>
                <a:r>
                  <a:rPr lang="en-US" dirty="0" smtClean="0">
                    <a:solidFill>
                      <a:srgbClr val="0070C0"/>
                    </a:solidFill>
                  </a:rPr>
                  <a:t>Claim: </a:t>
                </a:r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𝑡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7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𝜖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𝛿</m:t>
                            </m:r>
                          </m:den>
                        </m:f>
                      </m:e>
                    </m:func>
                  </m:oMath>
                </a14:m>
                <a:r>
                  <a:rPr lang="en-US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dirty="0" smtClean="0"/>
                  <a:t>then this algorithm gives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𝜖</m:t>
                    </m:r>
                  </m:oMath>
                </a14:m>
                <a:r>
                  <a:rPr lang="en-US" dirty="0" smtClean="0"/>
                  <a:t>-median with probability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1−</m:t>
                    </m:r>
                    <m:r>
                      <a:rPr lang="en-US" b="0" i="1" smtClean="0">
                        <a:latin typeface="Cambria Math"/>
                      </a:rPr>
                      <m:t>𝛿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534400" cy="5105400"/>
              </a:xfrm>
              <a:blipFill rotWithShape="1">
                <a:blip r:embed="rId2"/>
                <a:stretch>
                  <a:fillRect l="-1571" t="-1434" r="-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9950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Approximate Median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19200"/>
                <a:ext cx="8229600" cy="5486400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dirty="0" smtClean="0"/>
                  <a:t>Partition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𝑆</m:t>
                    </m:r>
                  </m:oMath>
                </a14:m>
                <a:r>
                  <a:rPr lang="en-US" dirty="0" smtClean="0"/>
                  <a:t> into 3 groups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𝑺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𝑳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𝑆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: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𝑟𝑎𝑛𝑘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≤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</a:rPr>
                                <m:t>𝑚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𝑚</m:t>
                          </m:r>
                        </m:e>
                      </m:d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𝑺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𝑴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  <m:r>
                            <a:rPr lang="en-US" i="1">
                              <a:latin typeface="Cambria Math"/>
                            </a:rPr>
                            <m:t>∈</m:t>
                          </m:r>
                          <m:r>
                            <a:rPr lang="en-US" i="1">
                              <a:latin typeface="Cambria Math"/>
                            </a:rPr>
                            <m:t>𝑆</m:t>
                          </m:r>
                          <m:r>
                            <a:rPr lang="en-US" i="1">
                              <a:latin typeface="Cambria Math"/>
                            </a:rPr>
                            <m:t>: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</a:rPr>
                                <m:t>𝑚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i="1">
                              <a:latin typeface="Cambria Math"/>
                            </a:rPr>
                            <m:t>𝜖</m:t>
                          </m:r>
                          <m:r>
                            <a:rPr lang="en-US" i="1">
                              <a:latin typeface="Cambria Math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≤</m:t>
                          </m:r>
                          <m:r>
                            <a:rPr lang="en-US" i="1">
                              <a:latin typeface="Cambria Math"/>
                            </a:rPr>
                            <m:t>𝑟𝑎𝑛𝑘</m:t>
                          </m:r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  <m:r>
                            <a:rPr lang="en-US" i="1">
                              <a:latin typeface="Cambria Math"/>
                            </a:rPr>
                            <m:t>≤</m:t>
                          </m:r>
                          <m:f>
                            <m:f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/>
                                </a:rPr>
                                <m:t>𝑚</m:t>
                              </m:r>
                            </m:num>
                            <m:den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US" i="1">
                              <a:latin typeface="Cambria Math"/>
                            </a:rPr>
                            <m:t>𝜖</m:t>
                          </m:r>
                          <m:r>
                            <a:rPr lang="en-US" i="1">
                              <a:latin typeface="Cambria Math"/>
                            </a:rPr>
                            <m:t>𝑚</m:t>
                          </m:r>
                        </m:e>
                      </m:d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𝑺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𝑼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  <m:r>
                            <a:rPr lang="en-US" i="1">
                              <a:latin typeface="Cambria Math"/>
                            </a:rPr>
                            <m:t>∈</m:t>
                          </m:r>
                          <m:r>
                            <a:rPr lang="en-US" i="1">
                              <a:latin typeface="Cambria Math"/>
                            </a:rPr>
                            <m:t>𝑆</m:t>
                          </m:r>
                          <m:r>
                            <a:rPr lang="en-US" i="1">
                              <a:latin typeface="Cambria Math"/>
                            </a:rPr>
                            <m:t>:</m:t>
                          </m:r>
                          <m:r>
                            <a:rPr lang="en-US" i="1">
                              <a:latin typeface="Cambria Math"/>
                            </a:rPr>
                            <m:t>𝑟𝑎𝑛𝑘</m:t>
                          </m:r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≥</m:t>
                          </m:r>
                          <m:f>
                            <m:f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/>
                                </a:rPr>
                                <m:t>𝑚</m:t>
                              </m:r>
                            </m:num>
                            <m:den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US" i="1">
                              <a:latin typeface="Cambria Math"/>
                            </a:rPr>
                            <m:t>𝜖</m:t>
                          </m:r>
                          <m:r>
                            <a:rPr lang="en-US" i="1">
                              <a:latin typeface="Cambria Math"/>
                            </a:rPr>
                            <m:t>𝑚</m:t>
                          </m:r>
                        </m:e>
                      </m:d>
                    </m:oMath>
                  </m:oMathPara>
                </a14:m>
                <a:endParaRPr lang="en-US" dirty="0" smtClean="0"/>
              </a:p>
              <a:p>
                <a:r>
                  <a:rPr lang="en-US" b="1" dirty="0" smtClean="0"/>
                  <a:t>Key fact</a:t>
                </a:r>
                <a:r>
                  <a:rPr lang="en-US" dirty="0" smtClean="0"/>
                  <a:t>: If less than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 smtClean="0"/>
                  <a:t> elements from each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𝑳</m:t>
                        </m:r>
                      </m:sub>
                    </m:sSub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𝑼</m:t>
                        </m:r>
                      </m:sub>
                    </m:sSub>
                  </m:oMath>
                </a14:m>
                <a:r>
                  <a:rPr lang="en-US" dirty="0" smtClean="0"/>
                  <a:t> are in sample then its median is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00B05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00B05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b="1" i="1">
                            <a:solidFill>
                              <a:srgbClr val="00B050"/>
                            </a:solidFill>
                            <a:latin typeface="Cambria Math"/>
                          </a:rPr>
                          <m:t>𝑴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=1</m:t>
                    </m:r>
                  </m:oMath>
                </a14:m>
                <a:r>
                  <a:rPr lang="en-US" dirty="0" smtClean="0"/>
                  <a:t> if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 smtClean="0"/>
                  <a:t>-</a:t>
                </a:r>
                <a:r>
                  <a:rPr lang="en-US" dirty="0" err="1" smtClean="0"/>
                  <a:t>th</a:t>
                </a:r>
                <a:r>
                  <a:rPr lang="en-US" dirty="0" smtClean="0"/>
                  <a:t> sample is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𝑳</m:t>
                        </m:r>
                      </m:sub>
                    </m:sSub>
                  </m:oMath>
                </a14:m>
                <a:r>
                  <a:rPr lang="en-US" dirty="0" smtClean="0"/>
                  <a:t> and 0 otherwise.</a:t>
                </a:r>
              </a:p>
              <a:p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𝑿</m:t>
                        </m:r>
                        <m:r>
                          <a:rPr lang="en-US" b="1" i="1" smtClean="0">
                            <a:latin typeface="Cambria Math"/>
                          </a:rPr>
                          <m:t>=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a:rPr lang="en-US" b="1" i="1" smtClean="0">
                                <a:latin typeface="Cambria Math"/>
                              </a:rPr>
                              <m:t>𝒊</m:t>
                            </m:r>
                          </m:sub>
                          <m:sup/>
                          <m:e>
                            <m:r>
                              <a:rPr lang="en-US" b="1" i="1">
                                <a:latin typeface="Cambria Math"/>
                              </a:rPr>
                              <m:t>𝑿</m:t>
                            </m:r>
                          </m:e>
                        </m:nary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. By </a:t>
                </a:r>
                <a:r>
                  <a:rPr lang="en-US" dirty="0" err="1" smtClean="0"/>
                  <a:t>Chernoff</a:t>
                </a:r>
                <a:r>
                  <a:rPr lang="en-US" dirty="0" smtClean="0"/>
                  <a:t>, 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𝑡</m:t>
                    </m:r>
                    <m:r>
                      <a:rPr lang="en-US" b="0" i="1" smtClean="0">
                        <a:latin typeface="Cambria Math"/>
                      </a:rPr>
                      <m:t>&gt;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7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𝜖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  <m:func>
                      <m:funcPr>
                        <m:ctrlPr>
                          <a:rPr lang="en-US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log</m:t>
                        </m:r>
                      </m:fName>
                      <m:e>
                        <m:f>
                          <m:fPr>
                            <m:ctrlPr>
                              <a:rPr lang="en-US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num>
                          <m:den>
                            <m:r>
                              <a:rPr lang="en-US" i="1">
                                <a:latin typeface="Cambria Math"/>
                              </a:rPr>
                              <m:t>𝛿</m:t>
                            </m:r>
                          </m:den>
                        </m:f>
                      </m:e>
                    </m:func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/>
                                </a:rPr>
                                <m:t>𝑿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≥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𝑡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/>
                        </a:rPr>
                        <m:t>≤</m:t>
                      </m:r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/>
                                </a:rPr>
                                <m:t>𝑿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≥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1+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𝜖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𝔼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 smtClean="0">
                                      <a:latin typeface="Cambria Math"/>
                                      <a:ea typeface="Cambria Math"/>
                                    </a:rPr>
                                    <m:t>𝑿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≤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− 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𝜖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  <m:t>2</m:t>
                                      </m:r>
                                    </m:den>
                                  </m:f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𝜖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𝑡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3</m:t>
                              </m:r>
                            </m:den>
                          </m:f>
                        </m:sup>
                      </m:sSup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≤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𝛿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Same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𝑼</m:t>
                        </m:r>
                      </m:sub>
                    </m:sSub>
                  </m:oMath>
                </a14:m>
                <a:r>
                  <a:rPr lang="en-US" dirty="0" smtClean="0"/>
                  <a:t> + union bound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⇒</m:t>
                    </m:r>
                  </m:oMath>
                </a14:m>
                <a:r>
                  <a:rPr lang="en-US" dirty="0" smtClean="0"/>
                  <a:t> error probability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≤</m:t>
                    </m:r>
                    <m:r>
                      <a:rPr lang="en-US" b="0" i="1" smtClean="0">
                        <a:latin typeface="Cambria Math"/>
                      </a:rPr>
                      <m:t>𝛿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19200"/>
                <a:ext cx="8229600" cy="5486400"/>
              </a:xfrm>
              <a:blipFill rotWithShape="1">
                <a:blip r:embed="rId2"/>
                <a:stretch>
                  <a:fillRect l="-1037" t="-2000" r="-1407" b="-1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3790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Data Streams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458200" cy="4525963"/>
              </a:xfrm>
            </p:spPr>
            <p:txBody>
              <a:bodyPr/>
              <a:lstStyle/>
              <a:p>
                <a:r>
                  <a:rPr lang="en-US" dirty="0" smtClean="0"/>
                  <a:t>Stream: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</m:oMath>
                </a14:m>
                <a:r>
                  <a:rPr lang="en-US" dirty="0" smtClean="0"/>
                  <a:t> elements from universe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dirty="0" smtClean="0">
                            <a:latin typeface="Cambria Math"/>
                          </a:rPr>
                          <m:t>𝒏</m:t>
                        </m:r>
                      </m:e>
                    </m:d>
                    <m:r>
                      <a:rPr lang="en-US" b="0" i="1" dirty="0" smtClean="0">
                        <a:latin typeface="Cambria Math"/>
                      </a:rPr>
                      <m:t>={1, 2, …, </m:t>
                    </m:r>
                    <m:r>
                      <a:rPr lang="en-US" b="1" i="1" dirty="0" smtClean="0">
                        <a:latin typeface="Cambria Math"/>
                      </a:rPr>
                      <m:t>𝒏</m:t>
                    </m:r>
                    <m:r>
                      <a:rPr lang="en-US" b="0" i="1" dirty="0" smtClean="0">
                        <a:latin typeface="Cambria Math"/>
                      </a:rPr>
                      <m:t>}</m:t>
                    </m:r>
                  </m:oMath>
                </a14:m>
                <a:r>
                  <a:rPr lang="en-US" dirty="0" smtClean="0"/>
                  <a:t>, e.g.</a:t>
                </a:r>
              </a:p>
              <a:p>
                <a:pPr marL="0" indent="0">
                  <a:buNone/>
                </a:pPr>
                <a:endParaRPr lang="en-US" b="0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〈"/>
                          <m:endChr m:val="〉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,…,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𝒎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=〈5, 8, 1, 1, 1, 4, 3, 5, …, 10〉</m:t>
                      </m:r>
                    </m:oMath>
                  </m:oMathPara>
                </a14:m>
                <a:endParaRPr lang="en-US" dirty="0" smtClean="0"/>
              </a:p>
              <a:p>
                <a:endParaRPr lang="en-US" b="0" i="1" dirty="0" smtClean="0">
                  <a:latin typeface="Cambria Math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= frequency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 smtClean="0"/>
                  <a:t> in the stream = # of occurrences of value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𝑖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𝑓</m:t>
                      </m:r>
                      <m:r>
                        <a:rPr lang="en-US" b="0" i="1" smtClean="0">
                          <a:latin typeface="Cambria Math"/>
                        </a:rPr>
                        <m:t>=〈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,…, 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b="1" i="1" smtClean="0">
                              <a:latin typeface="Cambria Math"/>
                            </a:rPr>
                            <m:t>𝒏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〉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458200" cy="4525963"/>
              </a:xfrm>
              <a:blipFill rotWithShape="1">
                <a:blip r:embed="rId2"/>
                <a:stretch>
                  <a:fillRect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8654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AMS Sampling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257800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Problem: </a:t>
                </a:r>
                <a:r>
                  <a:rPr lang="en-US" dirty="0" smtClean="0"/>
                  <a:t>Estimate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∈[</m:t>
                        </m:r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latin typeface="Cambria Math"/>
                          </a:rPr>
                          <m:t>]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/>
                          </a:rPr>
                          <m:t>𝑔</m:t>
                        </m:r>
                        <m:r>
                          <a:rPr lang="en-US" b="0" i="1" smtClean="0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dirty="0" smtClean="0"/>
                  <a:t>, for an arbitrary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𝑔</m:t>
                    </m:r>
                  </m:oMath>
                </a14:m>
                <a:r>
                  <a:rPr lang="en-US" dirty="0" smtClean="0"/>
                  <a:t>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=0.</m:t>
                    </m:r>
                  </m:oMath>
                </a14:m>
                <a:endParaRPr lang="en-US" dirty="0" smtClean="0"/>
              </a:p>
              <a:p>
                <a:r>
                  <a:rPr lang="en-US" dirty="0" smtClean="0">
                    <a:solidFill>
                      <a:srgbClr val="0070C0"/>
                    </a:solidFill>
                  </a:rPr>
                  <a:t>Estimator: </a:t>
                </a:r>
                <a:r>
                  <a:rPr lang="en-US" dirty="0" smtClean="0"/>
                  <a:t>Sample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1" i="1" smtClean="0">
                            <a:latin typeface="Cambria Math"/>
                          </a:rPr>
                          <m:t>𝑱</m:t>
                        </m:r>
                      </m:sub>
                    </m:sSub>
                  </m:oMath>
                </a14:m>
                <a:r>
                  <a:rPr lang="en-US" dirty="0" smtClean="0"/>
                  <a:t>,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dirty="0" smtClean="0"/>
                  <a:t>where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𝑱</m:t>
                    </m:r>
                  </m:oMath>
                </a14:m>
                <a:r>
                  <a:rPr lang="en-US" dirty="0" smtClean="0"/>
                  <a:t> is sampled uniformly at random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[</m:t>
                    </m:r>
                    <m:r>
                      <a:rPr lang="en-US" b="0" i="1" smtClean="0">
                        <a:latin typeface="Cambria Math"/>
                      </a:rPr>
                      <m:t>𝑚</m:t>
                    </m:r>
                    <m:r>
                      <a:rPr lang="en-US" b="0" i="1" smtClean="0">
                        <a:latin typeface="Cambria Math"/>
                      </a:rPr>
                      <m:t>]</m:t>
                    </m:r>
                  </m:oMath>
                </a14:m>
                <a:r>
                  <a:rPr lang="en-US" dirty="0" smtClean="0"/>
                  <a:t> and compute: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𝑟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≥</m:t>
                              </m:r>
                              <m:r>
                                <a:rPr lang="en-US" b="1" i="1" smtClean="0">
                                  <a:latin typeface="Cambria Math"/>
                                </a:rPr>
                                <m:t>𝑱</m:t>
                              </m:r>
                              <m:r>
                                <a:rPr lang="en-US" b="1" i="1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: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𝑱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r>
                  <a:rPr lang="en-US" dirty="0" smtClean="0"/>
                  <a:t>Output: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/>
                      </a:rPr>
                      <m:t>𝑿</m:t>
                    </m:r>
                    <m:r>
                      <a:rPr lang="en-US" b="0" i="1" dirty="0" smtClean="0">
                        <a:latin typeface="Cambria Math"/>
                      </a:rPr>
                      <m:t>=</m:t>
                    </m:r>
                    <m:r>
                      <a:rPr lang="en-US" b="0" i="1" dirty="0" smtClean="0">
                        <a:latin typeface="Cambria Math"/>
                      </a:rPr>
                      <m:t>𝑚</m:t>
                    </m:r>
                    <m:r>
                      <a:rPr lang="en-US" b="0" i="1" dirty="0" smtClean="0">
                        <a:latin typeface="Cambria Math"/>
                      </a:rPr>
                      <m:t>(</m:t>
                    </m:r>
                    <m:r>
                      <a:rPr lang="en-US" b="0" i="1" dirty="0" smtClean="0">
                        <a:latin typeface="Cambria Math"/>
                      </a:rPr>
                      <m:t>𝑔</m:t>
                    </m:r>
                    <m:d>
                      <m:d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/>
                          </a:rPr>
                          <m:t>𝑟</m:t>
                        </m:r>
                      </m:e>
                    </m:d>
                    <m:r>
                      <a:rPr lang="en-US" b="0" i="1" dirty="0" smtClean="0">
                        <a:latin typeface="Cambria Math"/>
                      </a:rPr>
                      <m:t>−</m:t>
                    </m:r>
                    <m:r>
                      <a:rPr lang="en-US" b="0" i="1" dirty="0" smtClean="0">
                        <a:latin typeface="Cambria Math"/>
                      </a:rPr>
                      <m:t>𝑔</m:t>
                    </m:r>
                    <m:r>
                      <a:rPr lang="en-US" b="0" i="1" dirty="0" smtClean="0">
                        <a:latin typeface="Cambria Math"/>
                      </a:rPr>
                      <m:t>(</m:t>
                    </m:r>
                    <m:r>
                      <a:rPr lang="en-US" b="0" i="1" dirty="0" smtClean="0">
                        <a:latin typeface="Cambria Math"/>
                      </a:rPr>
                      <m:t>𝑟</m:t>
                    </m:r>
                    <m:r>
                      <a:rPr lang="en-US" b="0" i="1" dirty="0" smtClean="0">
                        <a:latin typeface="Cambria Math"/>
                      </a:rPr>
                      <m:t> −1))</m:t>
                    </m:r>
                  </m:oMath>
                </a14:m>
                <a:r>
                  <a:rPr lang="en-US" dirty="0" smtClean="0"/>
                  <a:t>	</a:t>
                </a:r>
              </a:p>
              <a:p>
                <a:r>
                  <a:rPr lang="en-US" dirty="0" smtClean="0">
                    <a:solidFill>
                      <a:srgbClr val="0070C0"/>
                    </a:solidFill>
                  </a:rPr>
                  <a:t>Expectation: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/>
                              <a:ea typeface="Cambria Math"/>
                            </a:rPr>
                            <m:t>𝑿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  <m:sup/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  <a:ea typeface="Cambria Math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1" i="1" smtClean="0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1" i="1" smtClean="0">
                                          <a:latin typeface="Cambria Math"/>
                                          <a:ea typeface="Cambria Math"/>
                                        </a:rPr>
                                        <m:t>𝑱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=</m:t>
                                  </m:r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𝑖</m:t>
                                  </m:r>
                                </m:e>
                              </m:d>
                            </m:e>
                          </m:func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𝔼</m:t>
                          </m:r>
                          <m:r>
                            <a:rPr lang="en-US" b="1" i="1" smtClean="0">
                              <a:latin typeface="Cambria Math"/>
                              <a:ea typeface="Cambria Math"/>
                            </a:rPr>
                            <m:t>[</m:t>
                          </m:r>
                          <m:r>
                            <a:rPr lang="en-US" b="1" i="1" smtClean="0">
                              <a:latin typeface="Cambria Math"/>
                              <a:ea typeface="Cambria Math"/>
                            </a:rPr>
                            <m:t>𝑿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b="1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/>
                                  <a:ea typeface="Cambria Math"/>
                                </a:rPr>
                                <m:t>𝑱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  <m:r>
                            <a:rPr lang="en-US" b="1" i="1" smtClean="0">
                              <a:latin typeface="Cambria Math"/>
                              <a:ea typeface="Cambria Math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lang="en-US" b="1" dirty="0" smtClean="0">
                  <a:ea typeface="Cambria Math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</a:rPr>
                                <m:t>𝑚</m:t>
                              </m:r>
                            </m:den>
                          </m:f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𝑟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=1</m:t>
                                  </m:r>
                                </m:sub>
                                <m:sup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p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𝑚</m:t>
                                      </m:r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𝑔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𝑟</m:t>
                                              </m:r>
                                            </m:e>
                                          </m:d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−</m:t>
                                          </m:r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𝑔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𝑟</m:t>
                                              </m:r>
                                              <m: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−1</m:t>
                                              </m:r>
                                            </m:e>
                                          </m:d>
                                        </m:e>
                                      </m:d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nary>
                            </m:e>
                          </m:d>
                        </m:e>
                      </m:nary>
                      <m:r>
                        <a:rPr lang="en-US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US" i="1">
                              <a:latin typeface="Cambria Math"/>
                            </a:rPr>
                            <m:t>𝑔</m:t>
                          </m:r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b="0" dirty="0" smtClean="0"/>
              </a:p>
              <a:p>
                <a:pPr marL="0" indent="0" algn="ctr">
                  <a:buNone/>
                </a:pP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257800"/>
              </a:xfrm>
              <a:blipFill rotWithShape="1">
                <a:blip r:embed="rId2"/>
                <a:stretch>
                  <a:fillRect l="-1333" t="-22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5187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Recap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105400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(Markov)</a:t>
                </a:r>
                <a:r>
                  <a:rPr lang="en-US" dirty="0" smtClean="0"/>
                  <a:t> For every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𝑐</m:t>
                    </m:r>
                    <m:r>
                      <a:rPr lang="en-US" b="0" i="1" smtClean="0">
                        <a:latin typeface="Cambria Math"/>
                      </a:rPr>
                      <m:t>&gt;0</m:t>
                    </m:r>
                  </m:oMath>
                </a14:m>
                <a:r>
                  <a:rPr lang="en-US" dirty="0" smtClean="0"/>
                  <a:t> (and non-negative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/>
                      </a:rPr>
                      <m:t>𝑿</m:t>
                    </m:r>
                  </m:oMath>
                </a14:m>
                <a:r>
                  <a:rPr lang="en-US" dirty="0" smtClean="0"/>
                  <a:t>):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1" smtClean="0">
                          <a:latin typeface="Cambria Math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/>
                            </a:rPr>
                            <m:t>𝑿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≥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𝑐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𝔼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/>
                                </a:rPr>
                                <m:t>𝑿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≤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𝑐</m:t>
                          </m:r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>
                    <a:solidFill>
                      <a:srgbClr val="0070C0"/>
                    </a:solidFill>
                  </a:rPr>
                  <a:t>(</a:t>
                </a:r>
                <a:r>
                  <a:rPr lang="en-US" dirty="0" err="1" smtClean="0">
                    <a:solidFill>
                      <a:srgbClr val="0070C0"/>
                    </a:solidFill>
                  </a:rPr>
                  <a:t>Chebyshev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)</a:t>
                </a:r>
                <a:r>
                  <a:rPr lang="en-US" dirty="0" smtClean="0"/>
                  <a:t> For every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𝑐</m:t>
                    </m:r>
                    <m:r>
                      <a:rPr lang="en-US" b="0" i="1" smtClean="0">
                        <a:latin typeface="Cambria Math"/>
                      </a:rPr>
                      <m:t>&gt;0: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𝑿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 −</m:t>
                                  </m:r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𝔼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1" smtClean="0">
                                          <a:latin typeface="Cambria Math"/>
                                          <a:ea typeface="Cambria Math"/>
                                        </a:rPr>
                                        <m:t>𝑿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≥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𝑐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𝔼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𝑿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/>
                        </a:rPr>
                        <m:t>≤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𝑉𝑎𝑟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/>
                                  <a:ea typeface="Cambria Math"/>
                                </a:rPr>
                                <m:t>𝑿</m:t>
                              </m:r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𝑐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 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𝔼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1" smtClean="0">
                                          <a:latin typeface="Cambria Math"/>
                                        </a:rPr>
                                        <m:t>𝑿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>
                    <a:solidFill>
                      <a:srgbClr val="0070C0"/>
                    </a:solidFill>
                  </a:rPr>
                  <a:t>(</a:t>
                </a:r>
                <a:r>
                  <a:rPr lang="en-US" dirty="0" err="1" smtClean="0">
                    <a:solidFill>
                      <a:srgbClr val="0070C0"/>
                    </a:solidFill>
                  </a:rPr>
                  <a:t>Chernoff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)</a:t>
                </a:r>
                <a:r>
                  <a:rPr lang="en-US" dirty="0" smtClean="0"/>
                  <a:t>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…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𝒕</m:t>
                        </m:r>
                      </m:sub>
                    </m:sSub>
                  </m:oMath>
                </a14:m>
                <a:r>
                  <a:rPr lang="en-US" dirty="0" smtClean="0"/>
                  <a:t> be </a:t>
                </a:r>
                <a:r>
                  <a:rPr lang="en-US" dirty="0" smtClean="0">
                    <a:solidFill>
                      <a:srgbClr val="00B050"/>
                    </a:solidFill>
                  </a:rPr>
                  <a:t>independent and identically distributed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r.vs</a:t>
                </a:r>
                <a:r>
                  <a:rPr lang="en-US" dirty="0" smtClean="0"/>
                  <a:t> with range [0, c] and expectation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𝜇</m:t>
                    </m:r>
                  </m:oMath>
                </a14:m>
                <a:r>
                  <a:rPr lang="en-US" dirty="0" smtClean="0"/>
                  <a:t>. Then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𝑋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𝒕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1&gt;</m:t>
                    </m:r>
                    <m:r>
                      <a:rPr lang="en-US" b="0" i="1" smtClean="0">
                        <a:latin typeface="Cambria Math"/>
                      </a:rPr>
                      <m:t>𝛿</m:t>
                    </m:r>
                    <m:r>
                      <a:rPr lang="en-US" b="0" i="1" smtClean="0">
                        <a:latin typeface="Cambria Math"/>
                      </a:rPr>
                      <m:t>&gt;0,</m:t>
                    </m:r>
                  </m:oMath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𝑋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 −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𝜇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/>
                                </a:rPr>
                                <m:t>≥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𝛿𝜇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/>
                        </a:rPr>
                        <m:t>≤2</m:t>
                      </m:r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b="1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𝒕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𝜇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𝛿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3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𝑐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b="0" dirty="0" smtClean="0"/>
              </a:p>
              <a:p>
                <a:endParaRPr lang="en-US" dirty="0" smtClean="0"/>
              </a:p>
              <a:p>
                <a:pPr marL="0" indent="0" algn="ctr">
                  <a:buNone/>
                </a:pPr>
                <a:endParaRPr lang="en-US" b="1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105400"/>
              </a:xfrm>
              <a:blipFill rotWithShape="1">
                <a:blip r:embed="rId2"/>
                <a:stretch>
                  <a:fillRect l="-1481" t="-31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3111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Frequency Moments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686800" cy="5181600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Define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𝑘</m:t>
                            </m:r>
                          </m:sup>
                        </m:sSubSup>
                      </m:e>
                    </m:nary>
                  </m:oMath>
                </a14:m>
                <a:r>
                  <a:rPr lang="en-US" dirty="0" smtClean="0"/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𝑘</m:t>
                    </m:r>
                    <m:r>
                      <a:rPr lang="en-US" b="0" i="1" smtClean="0">
                        <a:latin typeface="Cambria Math"/>
                      </a:rPr>
                      <m:t>∈{0,1,2,…}</m:t>
                    </m:r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dirty="0" smtClean="0"/>
                  <a:t>  # number of distinct elements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dirty="0" smtClean="0"/>
                  <a:t>  # elements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 = “Gini index”, “surprise index”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686800" cy="5181600"/>
              </a:xfrm>
              <a:blipFill rotWithShape="1">
                <a:blip r:embed="rId2"/>
                <a:stretch>
                  <a:fillRect l="-1544" t="-7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1252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Frequency Moments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1644555"/>
                <a:ext cx="8915400" cy="5181600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dirty="0" smtClean="0"/>
                  <a:t>Define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𝑘</m:t>
                            </m:r>
                          </m:sup>
                        </m:sSubSup>
                      </m:e>
                    </m:nary>
                  </m:oMath>
                </a14:m>
                <a:r>
                  <a:rPr lang="en-US" dirty="0" smtClean="0"/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𝑘</m:t>
                    </m:r>
                    <m:r>
                      <a:rPr lang="en-US" b="0" i="1" smtClean="0">
                        <a:latin typeface="Cambria Math"/>
                      </a:rPr>
                      <m:t>∈{0,1,2,…}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Use AMS estimator with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𝑿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𝑚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𝑟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𝑘</m:t>
                            </m:r>
                          </m:sup>
                        </m:sSup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𝑟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−1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𝑘</m:t>
                            </m:r>
                          </m:sup>
                        </m:sSup>
                      </m:e>
                    </m:d>
                  </m:oMath>
                </a14:m>
                <a:endParaRPr lang="en-US" b="0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/>
                            </a:rPr>
                            <m:t>𝑿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>
                    <a:solidFill>
                      <a:srgbClr val="0070C0"/>
                    </a:solidFill>
                  </a:rPr>
                  <a:t>Exercise: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0≤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/>
                      </a:rPr>
                      <m:t>𝑿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/>
                      </a:rPr>
                      <m:t>≤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𝑚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𝑘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  <m:sSubSup>
                      <m:sSub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∗</m:t>
                        </m:r>
                      </m:sub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𝑘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−1</m:t>
                        </m:r>
                      </m:sup>
                    </m:sSubSup>
                  </m:oMath>
                </a14:m>
                <a:r>
                  <a:rPr lang="en-US" dirty="0" smtClean="0"/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∗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max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func>
                  </m:oMath>
                </a14:m>
                <a:endParaRPr lang="en-US" dirty="0" smtClean="0"/>
              </a:p>
              <a:p>
                <a:r>
                  <a:rPr lang="en-US" dirty="0" smtClean="0"/>
                  <a:t>Repeat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𝑡</m:t>
                    </m:r>
                  </m:oMath>
                </a14:m>
                <a:r>
                  <a:rPr lang="en-US" dirty="0" smtClean="0"/>
                  <a:t> times and take average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1" i="1" smtClean="0">
                            <a:latin typeface="Cambria Math"/>
                          </a:rPr>
                          <m:t>𝑿</m:t>
                        </m:r>
                      </m:e>
                    </m:acc>
                  </m:oMath>
                </a14:m>
                <a:r>
                  <a:rPr lang="en-US" dirty="0" smtClean="0"/>
                  <a:t>. By </a:t>
                </a:r>
                <a:r>
                  <a:rPr lang="en-US" dirty="0" err="1" smtClean="0"/>
                  <a:t>Chernoff</a:t>
                </a:r>
                <a:r>
                  <a:rPr lang="en-US" dirty="0" smtClean="0"/>
                  <a:t>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1" i="1" smtClean="0">
                                          <a:latin typeface="Cambria Math"/>
                                        </a:rPr>
                                        <m:t>𝑿</m:t>
                                      </m:r>
                                    </m:e>
                                  </m:acc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𝐹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b="0" i="1" smtClean="0">
                                  <a:latin typeface="Cambria Math"/>
                                </a:rPr>
                                <m:t>≥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𝜖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/>
                        </a:rPr>
                        <m:t>≤2</m:t>
                      </m:r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𝑡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𝐹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𝜖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3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𝑚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 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𝑘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 </m:t>
                                  </m:r>
                                  <m:sSubSup>
                                    <m:sSubSup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∗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𝑘</m:t>
                                      </m:r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−1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Taking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𝑡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  <m:r>
                          <a:rPr lang="en-US" b="0" i="1" smtClean="0">
                            <a:latin typeface="Cambria Math"/>
                          </a:rPr>
                          <m:t>𝑚𝑘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∗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−1</m:t>
                            </m:r>
                          </m:sup>
                        </m:sSubSup>
                        <m:func>
                          <m:func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/>
                                  </a:rPr>
                                  <m:t>𝛿</m:t>
                                </m:r>
                              </m:den>
                            </m:f>
                          </m:e>
                        </m:func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𝜖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𝐹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 smtClean="0"/>
                  <a:t> gives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1" i="1">
                                        <a:latin typeface="Cambria Math"/>
                                      </a:rPr>
                                      <m:t>𝑿</m:t>
                                    </m:r>
                                  </m:e>
                                </m:acc>
                                <m:r>
                                  <a:rPr lang="en-US" i="1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i="1">
                                <a:latin typeface="Cambria Math"/>
                              </a:rPr>
                              <m:t>≥</m:t>
                            </m:r>
                            <m:r>
                              <a:rPr lang="en-US" i="1">
                                <a:latin typeface="Cambria Math"/>
                              </a:rPr>
                              <m:t>𝜖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b="0" i="1" smtClean="0">
                        <a:latin typeface="Cambria Math"/>
                      </a:rPr>
                      <m:t>≤</m:t>
                    </m:r>
                    <m:r>
                      <a:rPr lang="en-US" b="0" i="1" smtClean="0">
                        <a:latin typeface="Cambria Math"/>
                      </a:rPr>
                      <m:t>𝛿</m:t>
                    </m:r>
                  </m:oMath>
                </a14:m>
                <a:r>
                  <a:rPr lang="en-US" dirty="0" smtClean="0"/>
                  <a:t>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644555"/>
                <a:ext cx="8915400" cy="5181600"/>
              </a:xfrm>
              <a:blipFill rotWithShape="1">
                <a:blip r:embed="rId2"/>
                <a:stretch>
                  <a:fillRect l="-1367" t="-7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7927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Frequency Moments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991600" cy="4525963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Lemma: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𝑚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∗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−1</m:t>
                              </m:r>
                            </m:sup>
                          </m:sSubSup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≤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1−1/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Result: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𝑡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3</m:t>
                        </m:r>
                        <m:r>
                          <a:rPr lang="en-US" i="1">
                            <a:latin typeface="Cambria Math"/>
                          </a:rPr>
                          <m:t>𝑚𝑘</m:t>
                        </m:r>
                        <m:sSubSup>
                          <m:sSub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∗</m:t>
                            </m:r>
                          </m:sub>
                          <m:sup>
                            <m:r>
                              <a:rPr lang="en-US" i="1">
                                <a:latin typeface="Cambria Math"/>
                              </a:rPr>
                              <m:t>𝑘</m:t>
                            </m:r>
                            <m:r>
                              <a:rPr lang="en-US" i="1">
                                <a:latin typeface="Cambria Math"/>
                              </a:rPr>
                              <m:t>−1</m:t>
                            </m:r>
                          </m:sup>
                        </m:sSubSup>
                        <m:func>
                          <m:funcPr>
                            <m:ctrlPr>
                              <a:rPr lang="en-US" i="1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f>
                              <m:f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/>
                                  </a:rPr>
                                  <m:t>𝛿</m:t>
                                </m:r>
                              </m:den>
                            </m:f>
                          </m:e>
                        </m:func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𝜖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𝐹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/>
                              </a:rPr>
                              <m:t>𝑘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1−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𝑘</m:t>
                                    </m:r>
                                  </m:den>
                                </m:f>
                              </m:sup>
                            </m:sSup>
                            <m:func>
                              <m:func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/>
                                  </a:rPr>
                                  <m:t>log</m:t>
                                </m:r>
                              </m:fName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𝛿</m:t>
                                    </m:r>
                                  </m:den>
                                </m:f>
                              </m:e>
                            </m:func>
                          </m:num>
                          <m:den>
                            <m:sSup>
                              <m:s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𝜖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func>
                          <m:func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dirty="0" smtClean="0"/>
                  <a:t> memory suffices for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/>
                          </a:rPr>
                          <m:t>𝜖</m:t>
                        </m:r>
                        <m:r>
                          <a:rPr lang="en-US" b="0" i="1" dirty="0" smtClean="0">
                            <a:latin typeface="Cambria Math"/>
                          </a:rPr>
                          <m:t>, </m:t>
                        </m:r>
                        <m:r>
                          <a:rPr lang="en-US" b="0" i="1" dirty="0" smtClean="0">
                            <a:latin typeface="Cambria Math"/>
                          </a:rPr>
                          <m:t>𝛿</m:t>
                        </m:r>
                      </m:e>
                    </m:d>
                  </m:oMath>
                </a14:m>
                <a:r>
                  <a:rPr lang="en-US" dirty="0" smtClean="0"/>
                  <a:t>-approximation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r>
                  <a:rPr lang="en-US" dirty="0" smtClean="0"/>
                  <a:t>Question: What if we don’t know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𝑚</m:t>
                    </m:r>
                    <m:r>
                      <a:rPr lang="en-US" b="0" i="1" dirty="0" smtClean="0">
                        <a:latin typeface="Cambria Math"/>
                      </a:rPr>
                      <m:t>?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Then we can use probabilistic guessing (similar to Morris’s algorithm), replacing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dirty="0" smtClean="0"/>
                  <a:t> with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  <m:r>
                          <a:rPr lang="en-US" i="1">
                            <a:latin typeface="Cambria Math"/>
                          </a:rPr>
                          <m:t>𝑚</m:t>
                        </m:r>
                      </m:e>
                    </m:func>
                  </m:oMath>
                </a14:m>
                <a:r>
                  <a:rPr lang="en-US" dirty="0" smtClean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991600" cy="4525963"/>
              </a:xfrm>
              <a:blipFill rotWithShape="1">
                <a:blip r:embed="rId2"/>
                <a:stretch>
                  <a:fillRect l="-1356" t="-2695" b="-3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1243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Frequency Moments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991600" cy="5257800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dirty="0" smtClean="0"/>
                  <a:t>Lemma: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𝑚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∗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−1</m:t>
                              </m:r>
                            </m:sup>
                          </m:sSubSup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≤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1−1/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>
                    <a:solidFill>
                      <a:srgbClr val="0070C0"/>
                    </a:solidFill>
                  </a:rPr>
                  <a:t>Exercise: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≥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/>
                                  </a:rPr>
                                  <m:t>𝑚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/>
                                  </a:rPr>
                                  <m:t>𝑛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(</m:t>
                    </m:r>
                  </m:oMath>
                </a14:m>
                <a:r>
                  <a:rPr lang="en-US" dirty="0" smtClean="0"/>
                  <a:t>Hint: worst-case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=…=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𝑚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dirty="0" smtClean="0"/>
                  <a:t>. Use convexity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).</m:t>
                    </m:r>
                  </m:oMath>
                </a14:m>
                <a:endParaRPr lang="en-US" b="0" dirty="0" smtClean="0"/>
              </a:p>
              <a:p>
                <a:r>
                  <a:rPr lang="en-US" dirty="0" smtClean="0"/>
                  <a:t>Case 1: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∗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p>
                    </m:sSubSup>
                    <m:r>
                      <a:rPr lang="en-US" b="0" i="1" smtClean="0">
                        <a:latin typeface="Cambria Math"/>
                      </a:rPr>
                      <m:t>≤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/>
                                  </a:rPr>
                                  <m:t>𝑚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/>
                                  </a:rPr>
                                  <m:t>𝑛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𝑚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∗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−1</m:t>
                              </m:r>
                            </m:sup>
                          </m:sSubSup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≤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𝑚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1−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𝑘</m:t>
                                  </m:r>
                                </m:den>
                              </m:f>
                            </m:sup>
                          </m:sSup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𝑚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𝑛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−1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𝑚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𝑛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𝑘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1−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</a:rPr>
                                <m:t>𝑘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dirty="0" smtClean="0"/>
              </a:p>
              <a:p>
                <a:pPr marL="457200" lvl="1" indent="0">
                  <a:buNone/>
                </a:pPr>
                <a:r>
                  <a:rPr lang="en-US" dirty="0" smtClean="0"/>
                  <a:t> 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991600" cy="5257800"/>
              </a:xfrm>
              <a:blipFill rotWithShape="1">
                <a:blip r:embed="rId2"/>
                <a:stretch>
                  <a:fillRect l="-1085" t="-23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7987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Frequency Moments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991600" cy="5257800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Lemma: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𝑚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∗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−1</m:t>
                              </m:r>
                            </m:sup>
                          </m:sSubSup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≤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1−1/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Case </a:t>
                </a:r>
                <a:r>
                  <a:rPr lang="en-US" dirty="0"/>
                  <a:t>2</a:t>
                </a:r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∗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p>
                    </m:sSubSup>
                    <m:r>
                      <a:rPr lang="en-US" b="0" i="1" smtClean="0">
                        <a:latin typeface="Cambria Math"/>
                      </a:rPr>
                      <m:t>≥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/>
                                  </a:rPr>
                                  <m:t>𝑚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/>
                                  </a:rPr>
                                  <m:t>𝑛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𝑚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∗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−1</m:t>
                              </m:r>
                            </m:sup>
                          </m:sSubSup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≤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𝑚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∗</m:t>
                              </m:r>
                            </m:sub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−1</m:t>
                              </m:r>
                            </m:sup>
                          </m:sSubSup>
                        </m:num>
                        <m:den>
                          <m:sSubSup>
                            <m:sSub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∗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𝑘</m:t>
                              </m:r>
                            </m:sup>
                          </m:sSubSup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≤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𝑚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∗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≤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𝑚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𝑛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𝑘</m:t>
                                  </m:r>
                                </m:den>
                              </m:f>
                            </m:sup>
                          </m:sSup>
                          <m:r>
                            <a:rPr lang="en-US" b="0" i="1" smtClean="0">
                              <a:latin typeface="Cambria Math"/>
                            </a:rPr>
                            <m:t> 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𝑚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d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1−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</a:rPr>
                                <m:t>𝑘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dirty="0" smtClean="0"/>
              </a:p>
              <a:p>
                <a:pPr marL="457200" lvl="1" indent="0">
                  <a:buNone/>
                </a:pPr>
                <a:r>
                  <a:rPr lang="en-US" dirty="0" smtClean="0"/>
                  <a:t> 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991600" cy="5257800"/>
              </a:xfrm>
              <a:blipFill rotWithShape="1">
                <a:blip r:embed="rId2"/>
                <a:stretch>
                  <a:fillRect l="-1492" t="-15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2315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Hash Functions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600200"/>
                <a:ext cx="8915400" cy="5486400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Definition: </a:t>
                </a:r>
                <a:r>
                  <a:rPr lang="en-US" dirty="0" smtClean="0"/>
                  <a:t>A family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𝐻</m:t>
                    </m:r>
                  </m:oMath>
                </a14:m>
                <a:r>
                  <a:rPr lang="en-US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dirty="0" smtClean="0"/>
                  <a:t>of functions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𝐴</m:t>
                    </m:r>
                    <m:r>
                      <a:rPr lang="en-US" b="0" i="1" smtClean="0">
                        <a:latin typeface="Cambria Math"/>
                      </a:rPr>
                      <m:t>→</m:t>
                    </m:r>
                    <m:r>
                      <a:rPr lang="en-US" b="0" i="1" smtClean="0">
                        <a:latin typeface="Cambria Math"/>
                      </a:rPr>
                      <m:t>𝐵</m:t>
                    </m:r>
                  </m:oMath>
                </a14:m>
                <a:r>
                  <a:rPr lang="en-US" dirty="0" smtClean="0"/>
                  <a:t>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 smtClean="0"/>
                  <a:t>-wise independent if for any distinct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∈</m:t>
                    </m:r>
                    <m:r>
                      <a:rPr lang="en-US" b="0" i="1" smtClean="0">
                        <a:latin typeface="Cambria Math"/>
                      </a:rPr>
                      <m:t>𝐴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,…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∈</m:t>
                    </m:r>
                    <m:r>
                      <a:rPr lang="en-US" b="0" i="1" smtClean="0">
                        <a:latin typeface="Cambria Math"/>
                      </a:rPr>
                      <m:t>𝐵</m:t>
                    </m:r>
                    <m:r>
                      <a:rPr lang="en-US" b="0" i="1" smtClean="0">
                        <a:latin typeface="Cambria Math"/>
                      </a:rPr>
                      <m:t>:</m:t>
                    </m:r>
                  </m:oMath>
                </a14:m>
                <a:endParaRPr lang="en-US" b="0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</a:rPr>
                                <m:t>Pr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/>
                                </a:rPr>
                                <m:t>h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∈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𝑅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𝐻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h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b="0" i="1" smtClean="0">
                                  <a:latin typeface="Cambria Math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h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b="0" i="1" smtClean="0">
                                  <a:latin typeface="Cambria Math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,…,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h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b="0" i="1" smtClean="0">
                                  <a:latin typeface="Cambria Math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=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𝐵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𝑘</m:t>
                                  </m:r>
                                </m:sup>
                              </m:sSup>
                            </m:den>
                          </m:f>
                        </m:e>
                      </m:func>
                    </m:oMath>
                  </m:oMathPara>
                </a14:m>
                <a:endParaRPr lang="en-US" b="0" dirty="0" smtClean="0"/>
              </a:p>
              <a:p>
                <a:endParaRPr lang="en-US" dirty="0" smtClean="0">
                  <a:solidFill>
                    <a:srgbClr val="0070C0"/>
                  </a:solidFill>
                </a:endParaRPr>
              </a:p>
              <a:p>
                <a:r>
                  <a:rPr lang="en-US" dirty="0" smtClean="0">
                    <a:solidFill>
                      <a:srgbClr val="0070C0"/>
                    </a:solidFill>
                  </a:rPr>
                  <a:t>Example: </a:t>
                </a:r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𝐴</m:t>
                    </m:r>
                    <m:r>
                      <a:rPr lang="en-US" b="0" i="1" smtClean="0">
                        <a:latin typeface="Cambria Math"/>
                      </a:rPr>
                      <m:t>⊆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0,…, </m:t>
                        </m:r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  <m:r>
                          <a:rPr lang="en-US" b="0" i="1" smtClean="0">
                            <a:latin typeface="Cambria Math"/>
                          </a:rPr>
                          <m:t>−1</m:t>
                        </m:r>
                      </m:e>
                    </m:d>
                    <m:r>
                      <a:rPr lang="en-US" b="0" i="0" smtClean="0">
                        <a:latin typeface="Cambria Math"/>
                      </a:rPr>
                      <m:t>,</m:t>
                    </m:r>
                    <m:r>
                      <a:rPr lang="en-US" i="1">
                        <a:latin typeface="Cambria Math"/>
                      </a:rPr>
                      <m:t>𝐵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0,…, </m:t>
                        </m:r>
                        <m:r>
                          <a:rPr lang="en-US" i="1">
                            <a:latin typeface="Cambria Math"/>
                          </a:rPr>
                          <m:t>𝑝</m:t>
                        </m:r>
                        <m:r>
                          <a:rPr lang="en-US" i="1">
                            <a:latin typeface="Cambria Math"/>
                          </a:rPr>
                          <m:t>−1</m:t>
                        </m:r>
                      </m:e>
                    </m:d>
                  </m:oMath>
                </a14:m>
                <a:r>
                  <a:rPr lang="en-US" dirty="0" smtClean="0"/>
                  <a:t> for prime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𝑝</m:t>
                    </m:r>
                  </m:oMath>
                </a14:m>
                <a:endParaRPr lang="en-US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𝐻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h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=</m:t>
                          </m:r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−1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𝑖</m:t>
                                  </m:r>
                                </m:sup>
                              </m:sSup>
                            </m:e>
                          </m:nary>
                          <m:r>
                            <a:rPr lang="en-US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𝑚𝑜𝑑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:0≤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,…,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≤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is 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 smtClean="0"/>
                  <a:t>-wise independent family of hash functions.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600200"/>
                <a:ext cx="8915400" cy="5486400"/>
              </a:xfrm>
              <a:blipFill rotWithShape="1">
                <a:blip r:embed="rId2"/>
                <a:stretch>
                  <a:fillRect l="-1300" t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5203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Linear Sketches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686800" cy="5029200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Sketching algorithm: picks a random matrix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𝑍</m:t>
                    </m:r>
                    <m:r>
                      <a:rPr lang="en-US" b="0" i="1" dirty="0" smtClean="0">
                        <a:latin typeface="Cambria Math"/>
                      </a:rPr>
                      <m:t>∈</m:t>
                    </m:r>
                    <m:sSup>
                      <m:sSup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/>
                          </a:rPr>
                          <m:t>𝑅</m:t>
                        </m:r>
                      </m:e>
                      <m:sup>
                        <m:r>
                          <a:rPr lang="en-US" b="0" i="1" dirty="0" smtClean="0">
                            <a:latin typeface="Cambria Math"/>
                          </a:rPr>
                          <m:t>𝑘</m:t>
                        </m:r>
                        <m:r>
                          <a:rPr lang="en-US" b="0" i="1" dirty="0" smtClean="0">
                            <a:latin typeface="Cambria Math"/>
                          </a:rPr>
                          <m:t>×</m:t>
                        </m:r>
                        <m:r>
                          <a:rPr lang="en-US" b="0" i="1" dirty="0" smtClean="0">
                            <a:latin typeface="Cambria Math"/>
                          </a:rPr>
                          <m:t>𝑛</m:t>
                        </m:r>
                      </m:sup>
                    </m:sSup>
                    <m:r>
                      <a:rPr lang="en-US" b="0" i="1" dirty="0" smtClean="0">
                        <a:latin typeface="Cambria Math"/>
                      </a:rPr>
                      <m:t>,</m:t>
                    </m:r>
                  </m:oMath>
                </a14:m>
                <a:r>
                  <a:rPr lang="en-US" dirty="0" smtClean="0"/>
                  <a:t>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𝑘</m:t>
                    </m:r>
                    <m:r>
                      <a:rPr lang="en-US" b="0" i="1" smtClean="0">
                        <a:latin typeface="Cambria Math"/>
                      </a:rPr>
                      <m:t>≪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 and computes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𝑍𝑓</m:t>
                    </m:r>
                    <m:r>
                      <a:rPr lang="en-US" b="0" i="1" smtClean="0">
                        <a:latin typeface="Cambria Math"/>
                      </a:rPr>
                      <m:t>.</m:t>
                    </m:r>
                  </m:oMath>
                </a14:m>
                <a:endParaRPr lang="en-US" dirty="0" smtClean="0"/>
              </a:p>
              <a:p>
                <a:r>
                  <a:rPr lang="en-US" dirty="0" smtClean="0">
                    <a:solidFill>
                      <a:srgbClr val="0070C0"/>
                    </a:solidFill>
                  </a:rPr>
                  <a:t>Can be incrementally updated:</a:t>
                </a:r>
              </a:p>
              <a:p>
                <a:pPr lvl="1"/>
                <a:r>
                  <a:rPr lang="en-US" dirty="0" smtClean="0">
                    <a:solidFill>
                      <a:schemeClr val="tx1"/>
                    </a:solidFill>
                  </a:rPr>
                  <a:t>We have a sketch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𝑍𝑓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When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 smtClean="0"/>
                  <a:t> arrives, new frequencies are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𝑓</m:t>
                    </m:r>
                    <m:r>
                      <a:rPr lang="en-US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Updating the sketch:</a:t>
                </a:r>
              </a:p>
              <a:p>
                <a:pPr marL="457200" lvl="1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𝑍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𝑍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𝑍𝑓</m:t>
                    </m:r>
                    <m:r>
                      <a:rPr lang="en-US" b="0" i="1" smtClean="0">
                        <a:latin typeface="Cambria Math"/>
                      </a:rPr>
                      <m:t>+</m:t>
                    </m:r>
                    <m:r>
                      <a:rPr lang="en-US" b="0" i="1" smtClean="0">
                        <a:latin typeface="Cambria Math"/>
                      </a:rPr>
                      <m:t>𝑍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𝑍𝑓</m:t>
                    </m:r>
                    <m:r>
                      <a:rPr lang="en-US" b="0" i="1" smtClean="0">
                        <a:latin typeface="Cambria Math"/>
                      </a:rPr>
                      <m:t>+</m:t>
                    </m:r>
                  </m:oMath>
                </a14:m>
                <a:r>
                  <a:rPr lang="en-US" b="0" i="0" dirty="0" smtClean="0">
                    <a:latin typeface="+mj-lt"/>
                  </a:rPr>
                  <a:t>(i-th </a:t>
                </a:r>
                <a:r>
                  <a:rPr lang="en-US" b="0" i="0" dirty="0" smtClean="0">
                    <a:latin typeface="+mj-lt"/>
                  </a:rPr>
                  <a:t>column of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𝑍</m:t>
                    </m:r>
                  </m:oMath>
                </a14:m>
                <a:r>
                  <a:rPr lang="en-US" b="0" i="0" dirty="0" smtClean="0">
                    <a:latin typeface="+mj-lt"/>
                  </a:rPr>
                  <a:t>)</a:t>
                </a:r>
                <a:endParaRPr lang="en-US" b="0" dirty="0" smtClean="0"/>
              </a:p>
              <a:p>
                <a:r>
                  <a:rPr lang="en-US" dirty="0" smtClean="0"/>
                  <a:t>Need to choose random matrices carefully</a:t>
                </a:r>
                <a:endParaRPr lang="en-US" b="0" dirty="0" smtClean="0"/>
              </a:p>
              <a:p>
                <a:pPr marL="457200" lvl="1" indent="0">
                  <a:buNone/>
                </a:pPr>
                <a:endParaRPr lang="en-US" b="0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686800" cy="5029200"/>
              </a:xfrm>
              <a:blipFill rotWithShape="1">
                <a:blip r:embed="rId2"/>
                <a:stretch>
                  <a:fillRect l="-1544" t="-1576" r="-11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0235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105400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Problem: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𝜖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𝛿</m:t>
                        </m:r>
                      </m:e>
                    </m:d>
                  </m:oMath>
                </a14:m>
                <a:r>
                  <a:rPr lang="en-US" dirty="0" smtClean="0"/>
                  <a:t>-approximation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</m:e>
                    </m:nary>
                  </m:oMath>
                </a14:m>
                <a:endParaRPr lang="en-US" dirty="0" smtClean="0"/>
              </a:p>
              <a:p>
                <a:r>
                  <a:rPr lang="en-US" dirty="0" smtClean="0"/>
                  <a:t>Algorithm:</a:t>
                </a:r>
              </a:p>
              <a:p>
                <a:pPr lvl="1"/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𝑍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−1,1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  <m:r>
                          <a:rPr lang="en-US" b="0" i="1" smtClean="0">
                            <a:latin typeface="Cambria Math"/>
                          </a:rPr>
                          <m:t>×</m:t>
                        </m:r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 smtClean="0"/>
                  <a:t>, where entries of each row are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4</m:t>
                    </m:r>
                  </m:oMath>
                </a14:m>
                <a:r>
                  <a:rPr lang="en-US" dirty="0" smtClean="0"/>
                  <a:t>-wise independent and rows are independent</a:t>
                </a:r>
              </a:p>
              <a:p>
                <a:pPr lvl="1"/>
                <a:r>
                  <a:rPr lang="en-US" dirty="0" smtClean="0"/>
                  <a:t>Don’t store the matrix: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 smtClean="0"/>
                  <a:t> 4-wise independent hash functions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𝜎</m:t>
                    </m:r>
                  </m:oMath>
                </a14:m>
                <a:r>
                  <a:rPr lang="en-US" dirty="0" smtClean="0"/>
                  <a:t>  </a:t>
                </a:r>
              </a:p>
              <a:p>
                <a:pPr lvl="1"/>
                <a:r>
                  <a:rPr lang="en-US" dirty="0" smtClean="0"/>
                  <a:t>Compute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𝑍𝑓</m:t>
                    </m:r>
                    <m:r>
                      <a:rPr lang="en-US" b="0" i="0" smtClean="0">
                        <a:latin typeface="Cambria Math"/>
                      </a:rPr>
                      <m:t>, </m:t>
                    </m:r>
                  </m:oMath>
                </a14:m>
                <a:r>
                  <a:rPr lang="en-US" dirty="0" smtClean="0"/>
                  <a:t>average squared entries “appropriately”</a:t>
                </a:r>
              </a:p>
              <a:p>
                <a:r>
                  <a:rPr lang="en-US" dirty="0" smtClean="0"/>
                  <a:t>Analysis: </a:t>
                </a:r>
              </a:p>
              <a:p>
                <a:pPr lvl="1"/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𝑠</m:t>
                    </m:r>
                  </m:oMath>
                </a14:m>
                <a:r>
                  <a:rPr lang="en-US" dirty="0" smtClean="0"/>
                  <a:t> be any entry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𝑍𝑓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pPr lvl="1"/>
                <a:r>
                  <a:rPr lang="en-US" dirty="0" smtClean="0"/>
                  <a:t>Lemma: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𝑠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Lemma: Var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2</m:t>
                    </m:r>
                    <m:sSubSup>
                      <m:sSubSup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bSup>
                    <m:r>
                      <a:rPr lang="en-US" i="1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105400"/>
              </a:xfrm>
              <a:blipFill rotWithShape="1">
                <a:blip r:embed="rId3"/>
                <a:stretch>
                  <a:fillRect l="-1481" t="-19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4689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b="0" i="0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: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Expectaton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181600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𝜎</m:t>
                    </m:r>
                  </m:oMath>
                </a14:m>
                <a:r>
                  <a:rPr lang="en-US" dirty="0" smtClean="0"/>
                  <a:t> be a row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𝑍</m:t>
                    </m:r>
                  </m:oMath>
                </a14:m>
                <a:r>
                  <a:rPr lang="en-US" dirty="0" smtClean="0"/>
                  <a:t> with entries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∈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𝑅</m:t>
                        </m:r>
                      </m:sub>
                    </m:sSub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−1,1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.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  <a:ea typeface="Cambria Math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ctrlP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  <m:t>𝑖</m:t>
                                      </m:r>
                                      <m: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  <m:t>𝑛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  <m:t>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nary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b="0" dirty="0" smtClean="0">
                  <a:ea typeface="Cambria Math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= 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𝔼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𝑛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p>
                              </m:sSubSup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+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≠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𝑗</m:t>
                              </m:r>
                            </m:sub>
                            <m:sup/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𝔼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[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]</m:t>
                              </m:r>
                            </m:e>
                          </m:nary>
                        </m:e>
                      </m:d>
                    </m:oMath>
                  </m:oMathPara>
                </a14:m>
                <a:endParaRPr lang="en-US" b="0" dirty="0" smtClean="0">
                  <a:ea typeface="Cambria Math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𝔼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/>
                                  <a:ea typeface="Cambria Math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𝑛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+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latin typeface="Cambria Math"/>
                                  <a:ea typeface="Cambria Math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≠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𝑗</m:t>
                              </m:r>
                            </m:sub>
                            <m:sup/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𝔼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[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]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≠</m:t>
                        </m:r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  <m:sup/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𝔼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/>
                            <a:ea typeface="Cambria Math"/>
                          </a:rPr>
                          <m:t>𝔼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</a:p>
              <a:p>
                <a:r>
                  <a:rPr lang="en-US" dirty="0" smtClean="0"/>
                  <a:t>We used 2-wise independence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/>
                        <a:ea typeface="Cambria Math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181600"/>
              </a:xfrm>
              <a:blipFill rotWithShape="1">
                <a:blip r:embed="rId3"/>
                <a:stretch>
                  <a:fillRect l="-1037" t="-21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1232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dirty="0">
                          <a:solidFill>
                            <a:srgbClr val="0070C0"/>
                          </a:solidFill>
                          <a:latin typeface="Cambria Math"/>
                        </a:rPr>
                        <m:t>: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Variance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458200" cy="5029200"/>
              </a:xfrm>
            </p:spPr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𝔼</m:t>
                      </m:r>
                      <m:sSup>
                        <m:sSupPr>
                          <m:ctrlPr>
                            <a:rPr lang="en-US" b="0" i="1" dirty="0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ctrlPr>
                                <a:rPr lang="en-US" b="0" i="1" dirty="0" smtClean="0"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dirty="0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dirty="0" smtClean="0"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i="1" dirty="0" smtClean="0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en-US" b="0" i="1" dirty="0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dirty="0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𝔼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p>
                      <m:r>
                        <a:rPr lang="en-US" i="1" dirty="0" smtClean="0">
                          <a:latin typeface="Cambria Math"/>
                        </a:rPr>
                        <m:t>]</m:t>
                      </m:r>
                      <m:r>
                        <a:rPr lang="en-US" b="0" i="1" dirty="0" smtClean="0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𝔼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naryPr>
                                <m:sub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≠</m:t>
                                  </m:r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𝑗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b="0" i="1" dirty="0" smtClean="0">
                  <a:latin typeface="Cambria Math"/>
                  <a:ea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𝔼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2 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≠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𝑗</m:t>
                              </m:r>
                            </m:sub>
                            <m:sup/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p>
                              </m:sSubSup>
                              <m:sSubSup>
                                <m:sSubSupPr>
                                  <m:ctrlP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p>
                              </m:sSubSup>
                              <m:sSubSup>
                                <m:sSubSupPr>
                                  <m:ctrlP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p>
                              </m:sSubSup>
                              <m:sSubSup>
                                <m:sSubSupPr>
                                  <m:ctrlP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+4 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≠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≠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𝑘</m:t>
                              </m:r>
                            </m:sub>
                            <m:sup/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nary>
                          <m:sSubSup>
                            <m:sSubSup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+24 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&lt;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&lt;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&lt;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𝑙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𝑘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𝑙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𝑘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𝑙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</m:oMath>
                  </m:oMathPara>
                </a14:m>
                <a:endParaRPr lang="en-US" b="0" dirty="0" smtClean="0">
                  <a:ea typeface="Cambria Math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=2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≠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  <m:r>
                        <a:rPr lang="en-US" b="0" i="1" smtClean="0">
                          <a:latin typeface="Cambria Math"/>
                        </a:rPr>
                        <m:t>+4 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≠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≠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𝑘</m:t>
                          </m:r>
                        </m:sub>
                        <m:sup/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𝔼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  <m:sSubSup>
                            <m:sSubSup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24 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/>
                              <a:ea typeface="Cambria Math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𝑖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&lt;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𝑗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&lt;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𝑘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&lt;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𝑙</m:t>
                          </m:r>
                        </m:sub>
                        <m:sup/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𝔼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[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𝑙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]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𝑙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≤2 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𝑙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]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𝔼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/>
                            <a:ea typeface="Cambria Math"/>
                          </a:rPr>
                          <m:t>𝔼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[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]</m:t>
                            </m:r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𝔼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[</m:t>
                            </m:r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𝑙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=0</m:t>
                    </m:r>
                  </m:oMath>
                </a14:m>
                <a:r>
                  <a:rPr lang="en-US" dirty="0" smtClean="0"/>
                  <a:t> by 4-wise independence </a:t>
                </a:r>
              </a:p>
              <a:p>
                <a:pPr marL="0" indent="0" algn="ctr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458200" cy="5029200"/>
              </a:xfrm>
              <a:blipFill rotWithShape="1">
                <a:blip r:embed="rId3"/>
                <a:stretch>
                  <a:fillRect l="-7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2469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This week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/>
          <a:lstStyle/>
          <a:p>
            <a:r>
              <a:rPr lang="en-US" dirty="0" smtClean="0"/>
              <a:t>Approximate counting (Morris’s alg.) continued </a:t>
            </a:r>
          </a:p>
          <a:p>
            <a:r>
              <a:rPr lang="en-US" dirty="0" smtClean="0"/>
              <a:t>Approximate Median</a:t>
            </a:r>
          </a:p>
          <a:p>
            <a:r>
              <a:rPr lang="en-US" dirty="0" err="1" smtClean="0"/>
              <a:t>Alon</a:t>
            </a:r>
            <a:r>
              <a:rPr lang="en-US" dirty="0" smtClean="0"/>
              <a:t>-Mathias-</a:t>
            </a:r>
            <a:r>
              <a:rPr lang="en-US" dirty="0" err="1" smtClean="0"/>
              <a:t>Szegedy</a:t>
            </a:r>
            <a:r>
              <a:rPr lang="en-US" dirty="0" smtClean="0"/>
              <a:t> Sampling</a:t>
            </a:r>
          </a:p>
          <a:p>
            <a:r>
              <a:rPr lang="en-US" dirty="0" smtClean="0"/>
              <a:t>Frequency Moments</a:t>
            </a:r>
          </a:p>
          <a:p>
            <a:r>
              <a:rPr lang="en-US" dirty="0" smtClean="0"/>
              <a:t>Distinct Elements</a:t>
            </a:r>
          </a:p>
          <a:p>
            <a:r>
              <a:rPr lang="en-US" dirty="0" smtClean="0"/>
              <a:t>Count-Min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8899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rgbClr val="0070C0"/>
                    </a:solidFill>
                  </a:rPr>
                  <a:t>: Distinct Elements</a:t>
                </a:r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Problem: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a:rPr lang="en-US" b="0" i="1" dirty="0" smtClean="0">
                        <a:latin typeface="Cambria Math"/>
                      </a:rPr>
                      <m:t>𝜖</m:t>
                    </m:r>
                    <m:r>
                      <a:rPr lang="en-US" b="0" i="1" dirty="0" smtClean="0">
                        <a:latin typeface="Cambria Math"/>
                      </a:rPr>
                      <m:t>,</m:t>
                    </m:r>
                    <m:r>
                      <a:rPr lang="en-US" b="0" i="1" dirty="0" smtClean="0">
                        <a:latin typeface="Cambria Math"/>
                      </a:rPr>
                      <m:t>𝛿</m:t>
                    </m:r>
                    <m:r>
                      <a:rPr lang="en-US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-approximation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0</m:t>
                            </m:r>
                          </m:sup>
                        </m:sSubSup>
                      </m:e>
                    </m:nary>
                  </m:oMath>
                </a14:m>
                <a:endParaRPr lang="en-US" dirty="0" smtClean="0"/>
              </a:p>
              <a:p>
                <a:r>
                  <a:rPr lang="en-US" dirty="0" smtClean="0">
                    <a:solidFill>
                      <a:srgbClr val="0070C0"/>
                    </a:solidFill>
                  </a:rPr>
                  <a:t>Simplified:</a:t>
                </a:r>
                <a:r>
                  <a:rPr lang="en-US" dirty="0" smtClean="0"/>
                  <a:t> For fixed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𝑇</m:t>
                    </m:r>
                    <m:r>
                      <a:rPr lang="en-US" b="0" i="1" dirty="0" smtClean="0">
                        <a:latin typeface="Cambria Math"/>
                      </a:rPr>
                      <m:t>&gt;0</m:t>
                    </m:r>
                    <m:r>
                      <a:rPr lang="en-US" b="0" i="0" dirty="0" smtClean="0">
                        <a:latin typeface="Cambria Math"/>
                      </a:rPr>
                      <m:t>,</m:t>
                    </m:r>
                  </m:oMath>
                </a14:m>
                <a:r>
                  <a:rPr lang="en-US" dirty="0" smtClean="0"/>
                  <a:t> with prob.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1 −</m:t>
                    </m:r>
                    <m:r>
                      <a:rPr lang="en-US" b="0" i="1" smtClean="0">
                        <a:latin typeface="Cambria Math"/>
                      </a:rPr>
                      <m:t>𝛿</m:t>
                    </m:r>
                  </m:oMath>
                </a14:m>
                <a:r>
                  <a:rPr lang="en-US" dirty="0" smtClean="0"/>
                  <a:t> distinguish: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&gt;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1+</m:t>
                        </m:r>
                        <m:r>
                          <a:rPr lang="en-US" b="0" i="1" smtClean="0">
                            <a:latin typeface="Cambria Math"/>
                          </a:rPr>
                          <m:t>𝜖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𝑇</m:t>
                    </m:r>
                  </m:oMath>
                </a14:m>
                <a:r>
                  <a:rPr lang="en-US" dirty="0" smtClean="0"/>
                  <a:t> vs.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&lt;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1 −</m:t>
                        </m:r>
                        <m:r>
                          <a:rPr lang="en-US" b="0" i="1" smtClean="0">
                            <a:latin typeface="Cambria Math"/>
                          </a:rPr>
                          <m:t>𝜖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𝑇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Original problem reduces by trying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𝑛</m:t>
                                </m:r>
                              </m:e>
                            </m:func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𝜖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 smtClean="0"/>
                  <a:t> values of T: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𝑇</m:t>
                      </m:r>
                      <m:r>
                        <a:rPr lang="en-US" b="0" i="1" smtClean="0">
                          <a:latin typeface="Cambria Math"/>
                        </a:rPr>
                        <m:t>=1, 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1+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𝜖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, 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1+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𝜖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,…, </m:t>
                      </m:r>
                      <m:r>
                        <a:rPr lang="en-US" b="0" i="1" smtClean="0"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630" t="-1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6835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rgbClr val="0070C0"/>
                    </a:solidFill>
                  </a:rPr>
                  <a:t>: Distinct Elements</a:t>
                </a:r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Simplified:</a:t>
                </a:r>
                <a:r>
                  <a:rPr lang="en-US" dirty="0" smtClean="0"/>
                  <a:t> For fixed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𝑇</m:t>
                    </m:r>
                    <m:r>
                      <a:rPr lang="en-US" b="0" i="1" dirty="0" smtClean="0">
                        <a:latin typeface="Cambria Math"/>
                      </a:rPr>
                      <m:t>&gt;0</m:t>
                    </m:r>
                    <m:r>
                      <a:rPr lang="en-US" b="0" i="0" dirty="0" smtClean="0">
                        <a:latin typeface="Cambria Math"/>
                      </a:rPr>
                      <m:t>,</m:t>
                    </m:r>
                  </m:oMath>
                </a14:m>
                <a:r>
                  <a:rPr lang="en-US" dirty="0" smtClean="0"/>
                  <a:t> with prob.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1 −</m:t>
                    </m:r>
                    <m:r>
                      <a:rPr lang="en-US" b="0" i="1" smtClean="0">
                        <a:latin typeface="Cambria Math"/>
                      </a:rPr>
                      <m:t>𝛿</m:t>
                    </m:r>
                  </m:oMath>
                </a14:m>
                <a:r>
                  <a:rPr lang="en-US" dirty="0" smtClean="0"/>
                  <a:t> distinguish: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&gt;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1+</m:t>
                        </m:r>
                        <m:r>
                          <a:rPr lang="en-US" b="0" i="1" smtClean="0">
                            <a:latin typeface="Cambria Math"/>
                          </a:rPr>
                          <m:t>𝜖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𝑇</m:t>
                    </m:r>
                  </m:oMath>
                </a14:m>
                <a:r>
                  <a:rPr lang="en-US" dirty="0" smtClean="0"/>
                  <a:t> vs.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&lt;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1 −</m:t>
                        </m:r>
                        <m:r>
                          <a:rPr lang="en-US" b="0" i="1" smtClean="0">
                            <a:latin typeface="Cambria Math"/>
                          </a:rPr>
                          <m:t>𝜖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𝑇</m:t>
                    </m:r>
                  </m:oMath>
                </a14:m>
                <a:endParaRPr lang="en-US" dirty="0" smtClean="0"/>
              </a:p>
              <a:p>
                <a:r>
                  <a:rPr lang="en-US" dirty="0" smtClean="0">
                    <a:solidFill>
                      <a:srgbClr val="0070C0"/>
                    </a:solidFill>
                  </a:rPr>
                  <a:t>Algorithm</a:t>
                </a:r>
                <a:r>
                  <a:rPr lang="en-US" dirty="0" smtClean="0"/>
                  <a:t>: </a:t>
                </a:r>
              </a:p>
              <a:p>
                <a:pPr lvl="1"/>
                <a:r>
                  <a:rPr lang="en-US" dirty="0" smtClean="0"/>
                  <a:t>Choose random sets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⊆[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]</m:t>
                    </m:r>
                  </m:oMath>
                </a14:m>
                <a:r>
                  <a:rPr lang="en-US" dirty="0" smtClean="0"/>
                  <a:t> where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den>
                    </m:f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∈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If at least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𝑘</m:t>
                    </m:r>
                    <m:r>
                      <a:rPr lang="en-US" b="0" i="1" smtClean="0">
                        <a:latin typeface="Cambria Math"/>
                      </a:rPr>
                      <m:t>/</m:t>
                    </m:r>
                    <m:r>
                      <a:rPr lang="en-US" b="0" i="1" smtClean="0">
                        <a:latin typeface="Cambria Math"/>
                      </a:rPr>
                      <m:t>𝑒</m:t>
                    </m:r>
                  </m:oMath>
                </a14:m>
                <a:r>
                  <a:rPr lang="en-US" dirty="0" smtClean="0"/>
                  <a:t> of the values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/>
                  <a:t> are zero, output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&lt;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1 −</m:t>
                        </m:r>
                        <m:r>
                          <a:rPr lang="en-US" b="0" i="1" smtClean="0">
                            <a:latin typeface="Cambria Math"/>
                          </a:rPr>
                          <m:t>𝜖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𝑇</m:t>
                    </m:r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630" t="-2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9339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 marL="0" indent="0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&gt;</m:t>
                    </m:r>
                    <m:d>
                      <m:d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1+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𝜖</m:t>
                        </m:r>
                      </m:e>
                    </m:d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𝑇</m:t>
                    </m:r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vs.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&lt;</m:t>
                    </m:r>
                    <m:d>
                      <m:d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1 −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𝜖</m:t>
                        </m:r>
                      </m:e>
                    </m:d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𝑇</m:t>
                    </m:r>
                  </m:oMath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610600" cy="5029200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Algorithm</a:t>
                </a:r>
                <a:r>
                  <a:rPr lang="en-US" dirty="0" smtClean="0"/>
                  <a:t>: </a:t>
                </a:r>
              </a:p>
              <a:p>
                <a:pPr lvl="1"/>
                <a:r>
                  <a:rPr lang="en-US" dirty="0" smtClean="0"/>
                  <a:t>Choose random sets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⊆[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]</m:t>
                    </m:r>
                  </m:oMath>
                </a14:m>
                <a:r>
                  <a:rPr lang="en-US" dirty="0" smtClean="0"/>
                  <a:t> where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den>
                    </m:f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∈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If at least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𝑘</m:t>
                    </m:r>
                    <m:r>
                      <a:rPr lang="en-US" b="0" i="1" smtClean="0">
                        <a:latin typeface="Cambria Math"/>
                      </a:rPr>
                      <m:t>/</m:t>
                    </m:r>
                    <m:r>
                      <a:rPr lang="en-US" b="0" i="1" smtClean="0">
                        <a:latin typeface="Cambria Math"/>
                      </a:rPr>
                      <m:t>𝑒</m:t>
                    </m:r>
                  </m:oMath>
                </a14:m>
                <a:r>
                  <a:rPr lang="en-US" dirty="0" smtClean="0"/>
                  <a:t> of the values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/>
                  <a:t> are zero, output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&lt;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1 −</m:t>
                        </m:r>
                        <m:r>
                          <a:rPr lang="en-US" b="0" i="1" smtClean="0">
                            <a:latin typeface="Cambria Math"/>
                          </a:rPr>
                          <m:t>𝜖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𝑇</m:t>
                    </m:r>
                  </m:oMath>
                </a14:m>
                <a:endParaRPr lang="en-US" dirty="0" smtClean="0"/>
              </a:p>
              <a:p>
                <a:r>
                  <a:rPr lang="en-US" dirty="0" smtClean="0">
                    <a:solidFill>
                      <a:srgbClr val="0070C0"/>
                    </a:solidFill>
                  </a:rPr>
                  <a:t>Analysis</a:t>
                </a:r>
                <a:r>
                  <a:rPr lang="en-US" dirty="0" smtClean="0"/>
                  <a:t>: </a:t>
                </a:r>
              </a:p>
              <a:p>
                <a:pPr lvl="1"/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&gt;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1+</m:t>
                        </m:r>
                        <m:r>
                          <a:rPr lang="en-US" b="0" i="1" smtClean="0">
                            <a:latin typeface="Cambria Math"/>
                          </a:rPr>
                          <m:t>𝜖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𝑇</m:t>
                    </m:r>
                  </m:oMath>
                </a14:m>
                <a:r>
                  <a:rPr lang="en-US" dirty="0" smtClean="0"/>
                  <a:t>, then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/>
                              </a:rPr>
                              <m:t>=0</m:t>
                            </m:r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&lt;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𝑒</m:t>
                            </m:r>
                          </m:den>
                        </m:f>
                        <m:r>
                          <a:rPr lang="en-US" b="0" i="1" smtClean="0">
                            <a:latin typeface="Cambria Math"/>
                          </a:rPr>
                          <m:t> 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𝜖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3</m:t>
                            </m:r>
                          </m:den>
                        </m:f>
                      </m:e>
                    </m:func>
                  </m:oMath>
                </a14:m>
                <a:endParaRPr lang="en-US" b="0" dirty="0" smtClean="0"/>
              </a:p>
              <a:p>
                <a:pPr lvl="1"/>
                <a:r>
                  <a:rPr lang="en-US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&lt;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1</m:t>
                        </m:r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r>
                          <a:rPr lang="en-US" i="1">
                            <a:latin typeface="Cambria Math"/>
                          </a:rPr>
                          <m:t>𝜖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𝑇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i="1">
                                <a:latin typeface="Cambria Math"/>
                              </a:rPr>
                              <m:t>=0</m:t>
                            </m:r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&gt;</m:t>
                        </m:r>
                        <m:f>
                          <m:fPr>
                            <m:ctrlPr>
                              <a:rPr lang="en-US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/>
                              </a:rPr>
                              <m:t>𝑒</m:t>
                            </m:r>
                          </m:den>
                        </m:f>
                        <m:r>
                          <a:rPr lang="en-US" b="0" i="1" smtClean="0">
                            <a:latin typeface="Cambria Math"/>
                          </a:rPr>
                          <m:t> + </m:t>
                        </m:r>
                        <m:f>
                          <m:fPr>
                            <m:ctrlPr>
                              <a:rPr lang="en-US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/>
                              </a:rPr>
                              <m:t>𝜖</m:t>
                            </m:r>
                          </m:num>
                          <m:den>
                            <m:r>
                              <a:rPr lang="en-US" i="1">
                                <a:latin typeface="Cambria Math"/>
                              </a:rPr>
                              <m:t>3</m:t>
                            </m:r>
                          </m:den>
                        </m:f>
                      </m:e>
                    </m:func>
                  </m:oMath>
                </a14:m>
                <a:endParaRPr lang="en-US" dirty="0" smtClean="0"/>
              </a:p>
              <a:p>
                <a:pPr lvl="1"/>
                <a:r>
                  <a:rPr lang="en-US" dirty="0" err="1" smtClean="0"/>
                  <a:t>Chernoff</a:t>
                </a:r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𝑘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𝜖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func>
                          <m:func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/>
                                  </a:rPr>
                                  <m:t>𝛿</m:t>
                                </m:r>
                              </m:den>
                            </m:f>
                          </m:e>
                        </m:func>
                      </m:e>
                    </m:d>
                  </m:oMath>
                </a14:m>
                <a:r>
                  <a:rPr lang="en-US" dirty="0" smtClean="0"/>
                  <a:t> gives correctness </a:t>
                </a:r>
                <a:r>
                  <a:rPr lang="en-US" dirty="0" err="1" smtClean="0"/>
                  <a:t>w.p</a:t>
                </a:r>
                <a:r>
                  <a:rPr lang="en-US" dirty="0" smtClean="0"/>
                  <a:t>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1 −</m:t>
                    </m:r>
                    <m:r>
                      <a:rPr lang="en-US" b="0" i="1" smtClean="0">
                        <a:latin typeface="Cambria Math"/>
                      </a:rPr>
                      <m:t>𝛿</m:t>
                    </m:r>
                  </m:oMath>
                </a14:m>
                <a:endParaRPr lang="en-US" dirty="0" smtClean="0"/>
              </a:p>
              <a:p>
                <a:pPr marL="457200" lvl="1" indent="0">
                  <a:buNone/>
                </a:pP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610600" cy="5029200"/>
              </a:xfrm>
              <a:blipFill rotWithShape="1">
                <a:blip r:embed="rId3"/>
                <a:stretch>
                  <a:fillRect l="-1415" t="-3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3948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&gt;</m:t>
                    </m:r>
                    <m:d>
                      <m:d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1+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𝜖</m:t>
                        </m:r>
                      </m:e>
                    </m:d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𝑇</m:t>
                    </m:r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vs.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&lt;</m:t>
                    </m:r>
                    <m:d>
                      <m:d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1 −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𝜖</m:t>
                        </m:r>
                      </m:e>
                    </m:d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𝑇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105400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Analysis</a:t>
                </a:r>
                <a:r>
                  <a:rPr lang="en-US" dirty="0"/>
                  <a:t>: </a:t>
                </a:r>
              </a:p>
              <a:p>
                <a:pPr lvl="1"/>
                <a:r>
                  <a:rPr lang="en-US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&gt;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1+</m:t>
                        </m:r>
                        <m:r>
                          <a:rPr lang="en-US" i="1">
                            <a:latin typeface="Cambria Math"/>
                          </a:rPr>
                          <m:t>𝜖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𝑇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i="1">
                                <a:latin typeface="Cambria Math"/>
                              </a:rPr>
                              <m:t>=0</m:t>
                            </m:r>
                          </m:e>
                        </m:d>
                        <m:r>
                          <a:rPr lang="en-US" i="1">
                            <a:latin typeface="Cambria Math"/>
                          </a:rPr>
                          <m:t>&lt;</m:t>
                        </m:r>
                        <m:f>
                          <m:fPr>
                            <m:ctrlPr>
                              <a:rPr lang="en-US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/>
                              </a:rPr>
                              <m:t>𝑒</m:t>
                            </m:r>
                          </m:den>
                        </m:f>
                        <m:r>
                          <a:rPr lang="en-US" i="1">
                            <a:latin typeface="Cambria Math"/>
                          </a:rPr>
                          <m:t> −</m:t>
                        </m:r>
                        <m:f>
                          <m:fPr>
                            <m:ctrlPr>
                              <a:rPr lang="en-US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/>
                              </a:rPr>
                              <m:t>𝜖</m:t>
                            </m:r>
                          </m:num>
                          <m:den>
                            <m:r>
                              <a:rPr lang="en-US" i="1">
                                <a:latin typeface="Cambria Math"/>
                              </a:rPr>
                              <m:t>3</m:t>
                            </m:r>
                          </m:den>
                        </m:f>
                      </m:e>
                    </m:func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&lt;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1−</m:t>
                        </m:r>
                        <m:r>
                          <a:rPr lang="en-US" i="1">
                            <a:latin typeface="Cambria Math"/>
                          </a:rPr>
                          <m:t>𝜖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𝑇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i="1">
                                <a:latin typeface="Cambria Math"/>
                              </a:rPr>
                              <m:t>=0</m:t>
                            </m:r>
                          </m:e>
                        </m:d>
                        <m:r>
                          <a:rPr lang="en-US" i="1">
                            <a:latin typeface="Cambria Math"/>
                          </a:rPr>
                          <m:t>&gt;</m:t>
                        </m:r>
                        <m:f>
                          <m:fPr>
                            <m:ctrlPr>
                              <a:rPr lang="en-US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/>
                              </a:rPr>
                              <m:t>𝑒</m:t>
                            </m:r>
                          </m:den>
                        </m:f>
                        <m:r>
                          <a:rPr lang="en-US" i="1">
                            <a:latin typeface="Cambria Math"/>
                          </a:rPr>
                          <m:t> + </m:t>
                        </m:r>
                        <m:f>
                          <m:fPr>
                            <m:ctrlPr>
                              <a:rPr lang="en-US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/>
                              </a:rPr>
                              <m:t>𝜖</m:t>
                            </m:r>
                          </m:num>
                          <m:den>
                            <m:r>
                              <a:rPr lang="en-US" i="1">
                                <a:latin typeface="Cambria Math"/>
                              </a:rPr>
                              <m:t>3</m:t>
                            </m:r>
                          </m:den>
                        </m:f>
                      </m:e>
                    </m:func>
                  </m:oMath>
                </a14:m>
                <a:endParaRPr lang="en-US" dirty="0"/>
              </a:p>
              <a:p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𝑇</m:t>
                    </m:r>
                  </m:oMath>
                </a14:m>
                <a:r>
                  <a:rPr lang="en-US" dirty="0" smtClean="0"/>
                  <a:t> is large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𝜖</m:t>
                    </m:r>
                  </m:oMath>
                </a14:m>
                <a:r>
                  <a:rPr lang="en-US" dirty="0" smtClean="0"/>
                  <a:t> is small then: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/>
                              </a:rPr>
                              <m:t>=0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1 −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/>
                                  </a:rPr>
                                  <m:t>𝑇</m:t>
                                </m:r>
                              </m:den>
                            </m:f>
                          </m:e>
                        </m:d>
                      </m:e>
                      <m:sup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𝐹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sup>
                    </m:sSup>
                    <m:r>
                      <a:rPr lang="en-US" b="0" i="1" smtClean="0">
                        <a:latin typeface="Cambria Math"/>
                      </a:rPr>
                      <m:t>≈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dirty="0" smtClean="0"/>
                  <a:t> </a:t>
                </a:r>
              </a:p>
              <a:p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&gt;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1+</m:t>
                        </m:r>
                        <m:r>
                          <a:rPr lang="en-US" b="0" i="1" smtClean="0">
                            <a:latin typeface="Cambria Math"/>
                          </a:rPr>
                          <m:t>𝜖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𝑇</m:t>
                    </m:r>
                    <m:r>
                      <a:rPr lang="en-US" b="0" i="0" smtClean="0">
                        <a:latin typeface="Cambria Math"/>
                      </a:rPr>
                      <m:t>:</m:t>
                    </m:r>
                  </m:oMath>
                </a14:m>
                <a:endParaRPr lang="en-US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</a:rPr>
                                <m:t>𝑇</m:t>
                              </m:r>
                            </m:den>
                          </m:f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≤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−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1+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𝜖</m:t>
                              </m:r>
                            </m:e>
                          </m:d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≤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𝑒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𝜖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dirty="0" smtClean="0"/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&lt;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1</m:t>
                        </m:r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r>
                          <a:rPr lang="en-US" i="1">
                            <a:latin typeface="Cambria Math"/>
                          </a:rPr>
                          <m:t>𝜖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𝑇</m:t>
                    </m:r>
                    <m:r>
                      <a:rPr lang="en-US">
                        <a:latin typeface="Cambria Math"/>
                      </a:rPr>
                      <m:t>:</m:t>
                    </m:r>
                  </m:oMath>
                </a14:m>
                <a:endParaRPr lang="en-US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</a:rPr>
                                <m:t>𝑇</m:t>
                              </m:r>
                            </m:den>
                          </m:f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≥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−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1 −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𝜖</m:t>
                              </m:r>
                            </m:e>
                          </m:d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≥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𝑒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𝜖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105400"/>
              </a:xfrm>
              <a:blipFill rotWithShape="1">
                <a:blip r:embed="rId3"/>
                <a:stretch>
                  <a:fillRect l="-1185" t="-2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7786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Morris’s Algorithm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(</a:t>
                </a:r>
                <a:r>
                  <a:rPr lang="en-US" b="1" dirty="0"/>
                  <a:t>Very hard, “Count the number of </a:t>
                </a:r>
                <a:r>
                  <a:rPr lang="en-US" b="1" dirty="0" smtClean="0"/>
                  <a:t>items”</a:t>
                </a:r>
                <a:r>
                  <a:rPr lang="en-US" dirty="0" smtClean="0"/>
                  <a:t>)</a:t>
                </a:r>
                <a:endParaRPr lang="en-US" dirty="0"/>
              </a:p>
              <a:p>
                <a:pPr lvl="1"/>
                <a:r>
                  <a:rPr lang="en-US" dirty="0"/>
                  <a:t>What is the total number of </a:t>
                </a:r>
                <a:r>
                  <a:rPr lang="en-US" dirty="0" smtClean="0"/>
                  <a:t>items </a:t>
                </a:r>
                <a:r>
                  <a:rPr lang="en-US" dirty="0"/>
                  <a:t>up to error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±</m:t>
                    </m:r>
                    <m:r>
                      <a:rPr lang="en-US" i="1">
                        <a:latin typeface="Cambria Math"/>
                      </a:rPr>
                      <m:t>𝜖</m:t>
                    </m:r>
                    <m:r>
                      <a:rPr lang="en-US" i="1">
                        <a:latin typeface="Cambria Math"/>
                      </a:rPr>
                      <m:t>𝑛</m:t>
                    </m:r>
                    <m:r>
                      <a:rPr lang="en-US" i="1">
                        <a:latin typeface="Cambria Math"/>
                      </a:rPr>
                      <m:t>?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You have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𝑂</m:t>
                    </m:r>
                    <m:r>
                      <a:rPr lang="en-US" i="1">
                        <a:latin typeface="Cambria Math"/>
                      </a:rPr>
                      <m:t>(</m:t>
                    </m:r>
                    <m:func>
                      <m:funcPr>
                        <m:ctrlPr>
                          <a:rPr lang="en-US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log</m:t>
                        </m:r>
                      </m:fName>
                      <m:e>
                        <m:func>
                          <m:funcPr>
                            <m:ctrlPr>
                              <a:rPr lang="en-US" i="1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r>
                              <a:rPr lang="en-US" i="1">
                                <a:latin typeface="Cambria Math"/>
                              </a:rPr>
                              <m:t>𝑛</m:t>
                            </m:r>
                          </m:e>
                        </m:func>
                      </m:e>
                    </m:func>
                    <m:r>
                      <a:rPr lang="en-US" i="1">
                        <a:latin typeface="Cambria Math"/>
                      </a:rPr>
                      <m:t>/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𝜖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space and can be completely wrong with some small probability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0422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Morris’s </a:t>
            </a:r>
            <a:r>
              <a:rPr lang="en-US" dirty="0" smtClean="0">
                <a:solidFill>
                  <a:srgbClr val="0070C0"/>
                </a:solidFill>
              </a:rPr>
              <a:t>Algorithm: Alpha-version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Maintains a counter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𝑋</m:t>
                    </m:r>
                  </m:oMath>
                </a14:m>
                <a:r>
                  <a:rPr lang="en-US" dirty="0" smtClean="0"/>
                  <a:t> using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 dirty="0" smtClean="0">
                        <a:latin typeface="Cambria Math"/>
                      </a:rPr>
                      <m:t>log</m:t>
                    </m:r>
                    <m:r>
                      <a:rPr lang="en-US" i="1" dirty="0" smtClean="0">
                        <a:latin typeface="Cambria Math"/>
                      </a:rPr>
                      <m:t>⁡</m:t>
                    </m:r>
                    <m:r>
                      <m:rPr>
                        <m:sty m:val="p"/>
                      </m:rPr>
                      <a:rPr lang="en-US" i="1" dirty="0" err="1" smtClean="0">
                        <a:latin typeface="Cambria Math"/>
                      </a:rPr>
                      <m:t>log</m:t>
                    </m:r>
                    <m:r>
                      <a:rPr lang="en-US" i="1" dirty="0" smtClean="0">
                        <a:latin typeface="Cambria Math"/>
                      </a:rPr>
                      <m:t>⁡</m:t>
                    </m:r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 bits</a:t>
                </a:r>
              </a:p>
              <a:p>
                <a:r>
                  <a:rPr lang="en-US" dirty="0" smtClean="0"/>
                  <a:t>Initialize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𝑋</m:t>
                    </m:r>
                  </m:oMath>
                </a14:m>
                <a:r>
                  <a:rPr lang="en-US" dirty="0" smtClean="0"/>
                  <a:t> to 0</a:t>
                </a:r>
              </a:p>
              <a:p>
                <a:r>
                  <a:rPr lang="en-US" dirty="0" smtClean="0"/>
                  <a:t>When an item arrives, increase X by 1 with 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/>
                              </a:rPr>
                              <m:t>𝑋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 smtClean="0"/>
                  <a:t> </a:t>
                </a:r>
              </a:p>
              <a:p>
                <a:r>
                  <a:rPr lang="en-US" dirty="0" smtClean="0"/>
                  <a:t>When the stream is over, output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𝑋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−1</m:t>
                    </m:r>
                  </m:oMath>
                </a14:m>
                <a:endParaRPr lang="en-US" b="0" dirty="0" smtClean="0"/>
              </a:p>
              <a:p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Claim: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ea typeface="Cambria Math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𝑋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+1</m:t>
                    </m:r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7754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Morris’s </a:t>
            </a:r>
            <a:r>
              <a:rPr lang="en-US" dirty="0" smtClean="0">
                <a:solidFill>
                  <a:srgbClr val="0070C0"/>
                </a:solidFill>
              </a:rPr>
              <a:t>Algorithm: Alpha-version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257800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Maintains a counter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𝑋</m:t>
                    </m:r>
                  </m:oMath>
                </a14:m>
                <a:r>
                  <a:rPr lang="en-US" dirty="0" smtClean="0"/>
                  <a:t> using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 dirty="0" smtClean="0">
                        <a:latin typeface="Cambria Math"/>
                      </a:rPr>
                      <m:t>log</m:t>
                    </m:r>
                    <m:r>
                      <a:rPr lang="en-US" i="1" dirty="0" smtClean="0">
                        <a:latin typeface="Cambria Math"/>
                      </a:rPr>
                      <m:t>⁡</m:t>
                    </m:r>
                    <m:r>
                      <m:rPr>
                        <m:sty m:val="p"/>
                      </m:rPr>
                      <a:rPr lang="en-US" i="1" dirty="0" err="1" smtClean="0">
                        <a:latin typeface="Cambria Math"/>
                      </a:rPr>
                      <m:t>log</m:t>
                    </m:r>
                    <m:r>
                      <a:rPr lang="en-US" i="1" dirty="0" smtClean="0">
                        <a:latin typeface="Cambria Math"/>
                      </a:rPr>
                      <m:t>⁡</m:t>
                    </m:r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 bits</a:t>
                </a:r>
              </a:p>
              <a:p>
                <a:r>
                  <a:rPr lang="en-US" dirty="0" smtClean="0"/>
                  <a:t>Initialize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𝑋</m:t>
                    </m:r>
                  </m:oMath>
                </a14:m>
                <a:r>
                  <a:rPr lang="en-US" dirty="0" smtClean="0"/>
                  <a:t> to 0, when an item arrives, increase X by 1 with 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/>
                              </a:rPr>
                              <m:t>𝑋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dirty="0" smtClean="0"/>
                  <a:t>Claim: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ea typeface="Cambria Math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𝑋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+1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r>
                  <a:rPr lang="en-US" dirty="0" smtClean="0"/>
                  <a:t>Let the value after seeing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 items be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endParaRPr lang="en-US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  <a:ea typeface="Cambria Math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𝑛</m:t>
                                  </m:r>
                                </m:sub>
                              </m:sSub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∞</m:t>
                          </m:r>
                        </m:sup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</a:rPr>
                                <m:t>Pr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⁡[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𝑛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 ]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𝔼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e>
                                    <m:sup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𝑛</m:t>
                                      </m:r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=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𝑗</m:t>
                                  </m:r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= </m:t>
                    </m:r>
                  </m:oMath>
                </a14:m>
                <a:r>
                  <a:rPr lang="en-US" b="0" dirty="0" smtClean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/>
                          </a:rPr>
                          <m:t>𝑗</m:t>
                        </m:r>
                        <m:r>
                          <a:rPr lang="en-US" i="1"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∞</m:t>
                        </m:r>
                      </m:sup>
                      <m:e>
                        <m:func>
                          <m:funcPr>
                            <m:ctrlPr>
                              <a:rPr lang="en-US" i="1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Pr</m:t>
                            </m:r>
                            <m:r>
                              <a:rPr lang="en-US" i="1">
                                <a:latin typeface="Cambria Math"/>
                              </a:rPr>
                              <m:t>⁡[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𝑛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i="1">
                                <a:latin typeface="Cambria Math"/>
                              </a:rPr>
                              <m:t>=</m:t>
                            </m:r>
                            <m:r>
                              <a:rPr lang="en-US" i="1">
                                <a:latin typeface="Cambria Math"/>
                              </a:rPr>
                              <m:t>𝑗</m:t>
                            </m:r>
                            <m:r>
                              <a:rPr lang="en-US" i="1">
                                <a:latin typeface="Cambria Math"/>
                              </a:rPr>
                              <m:t> ]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2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𝑗</m:t>
                                        </m:r>
                                      </m:sup>
                                    </m:sSup>
                                  </m:den>
                                </m:f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 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𝑗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+1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+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1 −</m:t>
                                    </m:r>
                                    <m:f>
                                      <m:fPr>
                                        <m:ctrlP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sSup>
                                          <m:sSupPr>
                                            <m:ctrlPr>
                                              <a:rPr lang="en-US" i="1">
                                                <a:latin typeface="Cambria Math"/>
                                                <a:ea typeface="Cambria Math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i="1">
                                                <a:latin typeface="Cambria Math"/>
                                                <a:ea typeface="Cambria Math"/>
                                              </a:rPr>
                                              <m:t>2</m:t>
                                            </m:r>
                                          </m:e>
                                          <m:sup>
                                            <m:r>
                                              <a:rPr lang="en-US" b="0" i="1" smtClean="0">
                                                <a:latin typeface="Cambria Math"/>
                                                <a:ea typeface="Cambria Math"/>
                                              </a:rPr>
                                              <m:t>𝑗</m:t>
                                            </m:r>
                                          </m:sup>
                                        </m:sSup>
                                      </m:den>
                                    </m:f>
                                  </m:e>
                                </m:d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𝑗</m:t>
                                    </m:r>
                                  </m:sup>
                                </m:sSup>
                              </m:e>
                            </m:d>
                          </m:e>
                        </m:func>
                      </m:e>
                    </m:nary>
                  </m:oMath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/>
                          </a:rPr>
                          <m:t>𝑗</m:t>
                        </m:r>
                        <m:r>
                          <a:rPr lang="en-US" i="1"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∞</m:t>
                        </m:r>
                      </m:sup>
                      <m:e>
                        <m:func>
                          <m:funcPr>
                            <m:ctrlPr>
                              <a:rPr lang="en-US" i="1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Pr</m:t>
                            </m:r>
                            <m:r>
                              <a:rPr lang="en-US" i="1">
                                <a:latin typeface="Cambria Math"/>
                              </a:rPr>
                              <m:t>⁡[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𝑛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i="1">
                                <a:latin typeface="Cambria Math"/>
                              </a:rPr>
                              <m:t>=</m:t>
                            </m:r>
                            <m:r>
                              <a:rPr lang="en-US" i="1">
                                <a:latin typeface="Cambria Math"/>
                              </a:rPr>
                              <m:t>𝑗</m:t>
                            </m:r>
                            <m:r>
                              <a:rPr lang="en-US" i="1">
                                <a:latin typeface="Cambria Math"/>
                              </a:rPr>
                              <m:t> ]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i="1">
                                    <a:latin typeface="Cambria Math"/>
                                    <a:ea typeface="Cambria Math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  <m:t>𝑗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+1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 </m:t>
                            </m:r>
                          </m:e>
                        </m:func>
                      </m:e>
                    </m:nary>
                  </m:oMath>
                </a14:m>
                <a:r>
                  <a:rPr lang="en-US" dirty="0" smtClean="0"/>
                  <a:t>= 1 +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−1</m:t>
                                </m:r>
                              </m:sub>
                            </m:sSub>
                          </m:sup>
                        </m:sSup>
                      </m:e>
                    </m:d>
                  </m:oMath>
                </a14:m>
                <a:endParaRPr lang="en-US" b="0" dirty="0" smtClean="0"/>
              </a:p>
              <a:p>
                <a:pPr marL="0" indent="0">
                  <a:buNone/>
                </a:pPr>
                <a:endParaRPr lang="en-US" b="0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b="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257800"/>
              </a:xfrm>
              <a:blipFill rotWithShape="1">
                <a:blip r:embed="rId2"/>
                <a:stretch>
                  <a:fillRect l="-1704" t="-2320" r="-222" b="-26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35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Morris’s </a:t>
            </a:r>
            <a:r>
              <a:rPr lang="en-US" dirty="0" smtClean="0">
                <a:solidFill>
                  <a:srgbClr val="0070C0"/>
                </a:solidFill>
              </a:rPr>
              <a:t>Algorithm: Alpha-version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257800"/>
              </a:xfrm>
            </p:spPr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Maintains a counter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𝑋</m:t>
                    </m:r>
                  </m:oMath>
                </a14:m>
                <a:r>
                  <a:rPr lang="en-US" dirty="0" smtClean="0"/>
                  <a:t> using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 dirty="0" smtClean="0">
                        <a:latin typeface="Cambria Math"/>
                      </a:rPr>
                      <m:t>log</m:t>
                    </m:r>
                    <m:r>
                      <a:rPr lang="en-US" i="1" dirty="0" smtClean="0">
                        <a:latin typeface="Cambria Math"/>
                      </a:rPr>
                      <m:t>⁡</m:t>
                    </m:r>
                    <m:r>
                      <m:rPr>
                        <m:sty m:val="p"/>
                      </m:rPr>
                      <a:rPr lang="en-US" i="1" dirty="0" err="1" smtClean="0">
                        <a:latin typeface="Cambria Math"/>
                      </a:rPr>
                      <m:t>log</m:t>
                    </m:r>
                    <m:r>
                      <a:rPr lang="en-US" i="1" dirty="0" smtClean="0">
                        <a:latin typeface="Cambria Math"/>
                      </a:rPr>
                      <m:t>⁡</m:t>
                    </m:r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 bits</a:t>
                </a:r>
              </a:p>
              <a:p>
                <a:r>
                  <a:rPr lang="en-US" dirty="0" smtClean="0"/>
                  <a:t>Initialize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𝑋</m:t>
                    </m:r>
                  </m:oMath>
                </a14:m>
                <a:r>
                  <a:rPr lang="en-US" dirty="0" smtClean="0"/>
                  <a:t> to 0, when an item arrives, increase X by 1 with 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/>
                              </a:rPr>
                              <m:t>𝑋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dirty="0" smtClean="0"/>
                  <a:t>Claim: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ea typeface="Cambria Math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𝑋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+1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  <a:ea typeface="Cambria Math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𝑛</m:t>
                                  </m:r>
                                </m:sub>
                              </m:sSub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∞</m:t>
                          </m:r>
                        </m:sup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</a:rPr>
                                <m:t>Pr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⁡[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𝑛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−1</m:t>
                                      </m:r>
                                    </m:sub>
                                  </m:sSub>
                                </m:sup>
                              </m:sSup>
                              <m:r>
                                <a:rPr lang="en-US" i="1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 ]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𝔼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|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e>
                                    <m:sup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𝑛</m:t>
                                          </m:r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−1</m:t>
                                          </m:r>
                                        </m:sub>
                                      </m:sSub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=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𝑗</m:t>
                                  </m:r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b="0" dirty="0" smtClean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/>
                          </a:rPr>
                          <m:t>𝑗</m:t>
                        </m:r>
                        <m:r>
                          <a:rPr lang="en-US" i="1"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∞</m:t>
                        </m:r>
                      </m:sup>
                      <m:e>
                        <m:func>
                          <m:funcPr>
                            <m:ctrlPr>
                              <a:rPr lang="en-US" i="1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Pr</m:t>
                            </m:r>
                            <m:r>
                              <a:rPr lang="en-US" i="1">
                                <a:latin typeface="Cambria Math"/>
                              </a:rPr>
                              <m:t>⁡[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2</m:t>
                                </m:r>
                              </m:e>
                              <m:sup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𝑛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−1</m:t>
                                    </m:r>
                                  </m:sub>
                                </m:sSub>
                              </m:sup>
                            </m:sSup>
                            <m:r>
                              <a:rPr lang="en-US" i="1">
                                <a:latin typeface="Cambria Math"/>
                              </a:rPr>
                              <m:t>=</m:t>
                            </m:r>
                            <m:r>
                              <a:rPr lang="en-US" i="1">
                                <a:latin typeface="Cambria Math"/>
                              </a:rPr>
                              <m:t>𝑗</m:t>
                            </m:r>
                            <m:r>
                              <a:rPr lang="en-US" i="1">
                                <a:latin typeface="Cambria Math"/>
                              </a:rPr>
                              <m:t> ]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𝑗</m:t>
                                    </m:r>
                                  </m:den>
                                </m:f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 4 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𝑗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+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1 −</m:t>
                                    </m:r>
                                    <m:f>
                                      <m:fPr>
                                        <m:ctrlP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𝑗</m:t>
                                        </m:r>
                                      </m:den>
                                    </m:f>
                                  </m:e>
                                </m:d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𝑗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</m:e>
                        </m:func>
                      </m:e>
                    </m:nary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/>
                            </a:rPr>
                            <m:t>𝑗</m:t>
                          </m:r>
                          <m:r>
                            <a:rPr lang="en-US" i="1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∞</m:t>
                          </m:r>
                        </m:sup>
                        <m:e>
                          <m:func>
                            <m:func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</a:rPr>
                                <m:t>Pr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⁡[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𝑛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−1</m:t>
                                      </m:r>
                                    </m:sub>
                                  </m:sSub>
                                </m:sup>
                              </m:sSup>
                              <m:r>
                                <a:rPr lang="en-US" i="1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 ]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𝑗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+3</m:t>
                                  </m:r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𝑗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𝔼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2</m:t>
                                      </m:r>
                                    </m:e>
                                    <m:sup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𝑛</m:t>
                                          </m:r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−1</m:t>
                                          </m:r>
                                        </m:sub>
                                      </m:sSub>
                                    </m:sup>
                                  </m:sSup>
                                </m:e>
                              </m:d>
                            </m:e>
                          </m:func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+3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𝔼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𝑛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−1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US" dirty="0" smtClean="0">
                  <a:ea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/>
                        </a:rPr>
                        <m:t>=</m:t>
                      </m:r>
                      <m:r>
                        <a:rPr lang="en-US" b="0" i="0" dirty="0" smtClean="0">
                          <a:latin typeface="Cambria Math"/>
                        </a:rPr>
                        <m:t>3</m:t>
                      </m:r>
                      <m:f>
                        <m:fPr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dirty="0" smtClean="0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dirty="0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dirty="0" smtClean="0">
                                      <a:latin typeface="Cambria Math"/>
                                    </a:rPr>
                                    <m:t>n</m:t>
                                  </m:r>
                                  <m:r>
                                    <a:rPr lang="en-US" b="0" i="0" dirty="0" smtClean="0">
                                      <a:latin typeface="Cambria Math"/>
                                    </a:rPr>
                                    <m:t> −1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0" dirty="0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0" dirty="0" smtClean="0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m:rPr>
                          <m:nor/>
                        </m:rPr>
                        <a:rPr lang="en-US" b="0" i="0" dirty="0" smtClean="0">
                          <a:latin typeface="Cambria Math"/>
                        </a:rPr>
                        <m:t>+ </m:t>
                      </m:r>
                      <m:r>
                        <m:rPr>
                          <m:nor/>
                        </m:rPr>
                        <a:rPr lang="en-US" dirty="0"/>
                        <m:t>3(</m:t>
                      </m:r>
                      <m:r>
                        <m:rPr>
                          <m:nor/>
                        </m:rPr>
                        <a:rPr lang="en-US" dirty="0"/>
                        <m:t>n</m:t>
                      </m:r>
                      <m:r>
                        <m:rPr>
                          <m:nor/>
                        </m:rPr>
                        <a:rPr lang="en-US" dirty="0"/>
                        <m:t> − 1)/2  + 1 + 3</m:t>
                      </m:r>
                      <m:r>
                        <m:rPr>
                          <m:nor/>
                        </m:rPr>
                        <a:rPr lang="en-US" dirty="0"/>
                        <m:t>n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b="0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b="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257800"/>
              </a:xfrm>
              <a:blipFill rotWithShape="1">
                <a:blip r:embed="rId2"/>
                <a:stretch>
                  <a:fillRect l="-1185" t="-20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3722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Morris’s Algorithm: Alpha-version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Maintains a counter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𝑋</m:t>
                    </m:r>
                  </m:oMath>
                </a14:m>
                <a:r>
                  <a:rPr lang="en-US" dirty="0"/>
                  <a:t> using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 dirty="0">
                        <a:latin typeface="Cambria Math"/>
                      </a:rPr>
                      <m:t>log</m:t>
                    </m:r>
                    <m:r>
                      <a:rPr lang="en-US" i="1" dirty="0">
                        <a:latin typeface="Cambria Math"/>
                      </a:rPr>
                      <m:t>⁡</m:t>
                    </m:r>
                    <m:r>
                      <m:rPr>
                        <m:sty m:val="p"/>
                      </m:rPr>
                      <a:rPr lang="en-US" i="1" dirty="0" err="1">
                        <a:latin typeface="Cambria Math"/>
                      </a:rPr>
                      <m:t>log</m:t>
                    </m:r>
                    <m:r>
                      <a:rPr lang="en-US" i="1" dirty="0">
                        <a:latin typeface="Cambria Math"/>
                      </a:rPr>
                      <m:t>⁡</m:t>
                    </m:r>
                    <m:r>
                      <a:rPr lang="en-US" i="1" dirty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 bits</a:t>
                </a:r>
              </a:p>
              <a:p>
                <a:r>
                  <a:rPr lang="en-US" dirty="0"/>
                  <a:t>Initialize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𝑋</m:t>
                    </m:r>
                  </m:oMath>
                </a14:m>
                <a:r>
                  <a:rPr lang="en-US" dirty="0"/>
                  <a:t> to 0, when an item arrives, increase X by 1 with 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latin typeface="Cambria Math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i="1" dirty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r>
                              <a:rPr lang="en-US" i="1" dirty="0">
                                <a:latin typeface="Cambria Math"/>
                              </a:rPr>
                              <m:t>𝑋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 </a:t>
                </a:r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  <a:ea typeface="Cambria Math"/>
                      </a:rPr>
                      <m:t>𝔼</m:t>
                    </m:r>
                    <m:r>
                      <a:rPr lang="en-US" i="1" dirty="0" smtClean="0">
                        <a:latin typeface="Cambria Math"/>
                        <a:ea typeface="Cambria Math"/>
                      </a:rPr>
                      <m:t>[</m:t>
                    </m:r>
                    <m:sSup>
                      <m:sSupPr>
                        <m:ctrlPr>
                          <a:rPr lang="en-US" b="0" i="1" dirty="0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/>
                            <a:ea typeface="Cambria Math"/>
                          </a:rPr>
                          <m:t>2</m:t>
                        </m:r>
                      </m:e>
                      <m:sup>
                        <m:r>
                          <a:rPr lang="en-US" i="1" dirty="0" smtClean="0">
                            <a:latin typeface="Cambria Math"/>
                            <a:ea typeface="Cambria Math"/>
                          </a:rPr>
                          <m:t>𝑋</m:t>
                        </m:r>
                      </m:sup>
                    </m:sSup>
                    <m:r>
                      <a:rPr lang="en-US" i="1" dirty="0" smtClean="0">
                        <a:latin typeface="Cambria Math"/>
                        <a:ea typeface="Cambria Math"/>
                      </a:rPr>
                      <m:t>]</m:t>
                    </m:r>
                  </m:oMath>
                </a14:m>
                <a:r>
                  <a:rPr lang="en-US" dirty="0" smtClean="0">
                    <a:latin typeface="Cambria Math"/>
                    <a:ea typeface="Cambria Math"/>
                  </a:rPr>
                  <a:t> = n + 1,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ea typeface="Cambria Math"/>
                      </a:rPr>
                      <m:t>𝑉𝑎𝑟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𝑋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 smtClean="0">
                    <a:latin typeface="Cambria Math"/>
                    <a:ea typeface="Cambria Math"/>
                  </a:rPr>
                  <a:t> </a:t>
                </a:r>
              </a:p>
              <a:p>
                <a:r>
                  <a:rPr lang="en-US" dirty="0" smtClean="0">
                    <a:latin typeface="Cambria Math"/>
                    <a:ea typeface="Cambria Math"/>
                  </a:rPr>
                  <a:t>Is this good?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315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Morris’s Algorithm: </a:t>
            </a:r>
            <a:r>
              <a:rPr lang="en-US" dirty="0" smtClean="0">
                <a:solidFill>
                  <a:srgbClr val="0070C0"/>
                </a:solidFill>
              </a:rPr>
              <a:t>Beta-version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105400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Maintains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𝑡</m:t>
                    </m:r>
                  </m:oMath>
                </a14:m>
                <a:r>
                  <a:rPr lang="en-US" dirty="0" smtClean="0"/>
                  <a:t> counters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/>
                          </a:rPr>
                          <m:t>𝑋</m:t>
                        </m:r>
                      </m:e>
                      <m:sup>
                        <m:r>
                          <a:rPr lang="en-US" b="0" i="1" dirty="0" smtClean="0">
                            <a:latin typeface="Cambria Math"/>
                          </a:rPr>
                          <m:t>1</m:t>
                        </m:r>
                      </m:sup>
                    </m:sSup>
                    <m:r>
                      <a:rPr lang="en-US" b="0" i="1" dirty="0" smtClean="0">
                        <a:latin typeface="Cambria Math"/>
                      </a:rPr>
                      <m:t>, …,</m:t>
                    </m:r>
                    <m:sSup>
                      <m:sSup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/>
                          </a:rPr>
                          <m:t>𝑋</m:t>
                        </m:r>
                      </m:e>
                      <m:sup>
                        <m:r>
                          <a:rPr lang="en-US" b="0" i="1" dirty="0" smtClean="0">
                            <a:latin typeface="Cambria Math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dirty="0"/>
                  <a:t> using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 dirty="0">
                        <a:latin typeface="Cambria Math"/>
                      </a:rPr>
                      <m:t>log</m:t>
                    </m:r>
                    <m:r>
                      <a:rPr lang="en-US" i="1" dirty="0">
                        <a:latin typeface="Cambria Math"/>
                      </a:rPr>
                      <m:t>⁡</m:t>
                    </m:r>
                    <m:r>
                      <m:rPr>
                        <m:sty m:val="p"/>
                      </m:rPr>
                      <a:rPr lang="en-US" i="1" dirty="0" err="1">
                        <a:latin typeface="Cambria Math"/>
                      </a:rPr>
                      <m:t>log</m:t>
                    </m:r>
                    <m:r>
                      <a:rPr lang="en-US" i="1" dirty="0">
                        <a:latin typeface="Cambria Math"/>
                      </a:rPr>
                      <m:t>⁡</m:t>
                    </m:r>
                    <m:r>
                      <a:rPr lang="en-US" i="1" dirty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bits for each</a:t>
                </a:r>
                <a:endParaRPr lang="en-US" dirty="0"/>
              </a:p>
              <a:p>
                <a:r>
                  <a:rPr lang="en-US" dirty="0"/>
                  <a:t>Initialize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/>
                              </a:rPr>
                              <m:t>𝑋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/>
                              </a:rPr>
                              <m:t>𝑖</m:t>
                            </m:r>
                          </m:sup>
                        </m:sSup>
                      </m:e>
                      <m:sup>
                        <m:r>
                          <a:rPr lang="en-US" b="0" i="1" dirty="0" smtClean="0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b="0" i="1" dirty="0" smtClean="0">
                        <a:latin typeface="Cambria Math"/>
                      </a:rPr>
                      <m:t>𝑠</m:t>
                    </m:r>
                  </m:oMath>
                </a14:m>
                <a:r>
                  <a:rPr lang="en-US" dirty="0"/>
                  <a:t> to 0, when an item arrives, increase </a:t>
                </a:r>
                <a:r>
                  <a:rPr lang="en-US" dirty="0" smtClean="0"/>
                  <a:t>each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by 1 </a:t>
                </a:r>
                <a:r>
                  <a:rPr lang="en-US" dirty="0" smtClean="0"/>
                  <a:t>independently with </a:t>
                </a:r>
                <a:r>
                  <a:rPr lang="en-US" dirty="0"/>
                  <a:t>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latin typeface="Cambria Math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i="1" dirty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sSup>
                              <m:sSupPr>
                                <m:ctrlPr>
                                  <a:rPr lang="en-US" b="0" i="1" dirty="0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i="1" dirty="0">
                                    <a:latin typeface="Cambria Math"/>
                                  </a:rPr>
                                  <m:t>𝑋</m:t>
                                </m:r>
                              </m:e>
                              <m:sup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𝑖</m:t>
                                </m:r>
                              </m:sup>
                            </m:sSup>
                          </m:sup>
                        </m:sSup>
                      </m:den>
                    </m:f>
                  </m:oMath>
                </a14:m>
                <a:endParaRPr lang="en-US" dirty="0" smtClean="0"/>
              </a:p>
              <a:p>
                <a:r>
                  <a:rPr lang="en-US" dirty="0" smtClean="0"/>
                  <a:t>Output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Z</m:t>
                    </m:r>
                    <m:r>
                      <a:rPr lang="en-US" b="0" i="0" smtClean="0"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(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sSup>
                              <m:s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𝑋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𝑖</m:t>
                                </m:r>
                              </m:sup>
                            </m:sSup>
                          </m:sup>
                        </m:sSup>
                        <m:r>
                          <a:rPr lang="en-US" b="0" i="1" smtClean="0">
                            <a:latin typeface="Cambria Math"/>
                          </a:rPr>
                          <m:t> −1)</m:t>
                        </m:r>
                      </m:e>
                    </m:nary>
                    <m:r>
                      <a:rPr lang="en-US" b="0" i="1" smtClean="0">
                        <a:latin typeface="Cambria Math"/>
                      </a:rPr>
                      <m:t>  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  <a:ea typeface="Cambria Math"/>
                      </a:rPr>
                      <m:t>𝔼</m:t>
                    </m:r>
                    <m:r>
                      <a:rPr lang="en-US" i="1" dirty="0" smtClean="0">
                        <a:latin typeface="Cambria Math"/>
                        <a:ea typeface="Cambria Math"/>
                      </a:rPr>
                      <m:t>[</m:t>
                    </m:r>
                    <m:sSup>
                      <m:sSupPr>
                        <m:ctrlPr>
                          <a:rPr lang="en-US" b="0" i="1" dirty="0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/>
                            <a:ea typeface="Cambria Math"/>
                          </a:rPr>
                          <m:t>2</m:t>
                        </m:r>
                      </m:e>
                      <m:sup>
                        <m:sSub>
                          <m:sSubPr>
                            <m:ctrlPr>
                              <a:rPr lang="en-US" b="0" i="1" dirty="0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i="1" dirty="0" smtClean="0">
                                <a:latin typeface="Cambria Math"/>
                                <a:ea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sub>
                        </m:sSub>
                      </m:sup>
                    </m:sSup>
                    <m:r>
                      <a:rPr lang="en-US" i="1" dirty="0" smtClean="0">
                        <a:latin typeface="Cambria Math"/>
                        <a:ea typeface="Cambria Math"/>
                      </a:rPr>
                      <m:t>]</m:t>
                    </m:r>
                  </m:oMath>
                </a14:m>
                <a:r>
                  <a:rPr lang="en-US" dirty="0" smtClean="0">
                    <a:latin typeface="Cambria Math"/>
                    <a:ea typeface="Cambria Math"/>
                  </a:rPr>
                  <a:t> = n + 1,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ea typeface="Cambria Math"/>
                      </a:rPr>
                      <m:t>𝑉𝑎𝑟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𝑖</m:t>
                                </m:r>
                              </m:sub>
                            </m:sSub>
                          </m:sup>
                        </m:sSup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 smtClean="0">
                    <a:latin typeface="Cambria Math"/>
                    <a:ea typeface="Cambria Math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𝑉𝑎𝑟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𝑍</m:t>
                        </m:r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𝑉𝑎𝑟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 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𝑡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naryPr>
                          <m:sub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𝑡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e>
                              <m:sup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𝑋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𝑗</m:t>
                                    </m:r>
                                  </m:sup>
                                </m:sSup>
                              </m:sup>
                            </m:sSup>
                          </m:e>
                        </m:nary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−1</m:t>
                        </m:r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𝑡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endParaRPr lang="en-US" b="0" dirty="0" smtClean="0">
                  <a:ea typeface="Cambria Math"/>
                </a:endParaRPr>
              </a:p>
              <a:p>
                <a:r>
                  <a:rPr lang="en-US" dirty="0" smtClean="0"/>
                  <a:t>Claim: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𝑡</m:t>
                    </m:r>
                    <m:r>
                      <a:rPr lang="en-US" b="0" i="1" smtClean="0">
                        <a:latin typeface="Cambria Math"/>
                      </a:rPr>
                      <m:t>≥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𝜖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 smtClean="0"/>
                  <a:t> then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𝑍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 −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𝑛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/>
                              </a:rPr>
                              <m:t>&gt;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𝜖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/>
                      </a:rPr>
                      <m:t>&lt;1/3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105400"/>
              </a:xfrm>
              <a:blipFill rotWithShape="1">
                <a:blip r:embed="rId2"/>
                <a:stretch>
                  <a:fillRect l="-1704" t="-2389" r="-19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0937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4256</Words>
  <Application>Microsoft Office PowerPoint</Application>
  <PresentationFormat>On-screen Show (4:3)</PresentationFormat>
  <Paragraphs>232</Paragraphs>
  <Slides>33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Office Theme</vt:lpstr>
      <vt:lpstr>CIS 700:  “algorithms for Big Data”</vt:lpstr>
      <vt:lpstr>Recap</vt:lpstr>
      <vt:lpstr>This week</vt:lpstr>
      <vt:lpstr>Morris’s Algorithm</vt:lpstr>
      <vt:lpstr>Morris’s Algorithm: Alpha-version </vt:lpstr>
      <vt:lpstr>Morris’s Algorithm: Alpha-version </vt:lpstr>
      <vt:lpstr>Morris’s Algorithm: Alpha-version </vt:lpstr>
      <vt:lpstr>Morris’s Algorithm: Alpha-version </vt:lpstr>
      <vt:lpstr>Morris’s Algorithm: Beta-version </vt:lpstr>
      <vt:lpstr>Morris’s Algorithm: Beta-version </vt:lpstr>
      <vt:lpstr>Morris’s Algorithm: Final</vt:lpstr>
      <vt:lpstr>Morris’s Algorithm: Final</vt:lpstr>
      <vt:lpstr>Morris’s Algorithm: Final Analysis</vt:lpstr>
      <vt:lpstr>Data Streams</vt:lpstr>
      <vt:lpstr>Approximate Median</vt:lpstr>
      <vt:lpstr>Approximate Median</vt:lpstr>
      <vt:lpstr>Approximate Median</vt:lpstr>
      <vt:lpstr>Data Streams</vt:lpstr>
      <vt:lpstr>AMS Sampling</vt:lpstr>
      <vt:lpstr>Frequency Moments</vt:lpstr>
      <vt:lpstr>Frequency Moments</vt:lpstr>
      <vt:lpstr>Frequency Moments</vt:lpstr>
      <vt:lpstr>Frequency Moments</vt:lpstr>
      <vt:lpstr>Frequency Moments</vt:lpstr>
      <vt:lpstr>Hash Functions</vt:lpstr>
      <vt:lpstr>Linear Sketches</vt:lpstr>
      <vt:lpstr>F_2</vt:lpstr>
      <vt:lpstr>F_2:Expectaton</vt:lpstr>
      <vt:lpstr>F_2:Variance</vt:lpstr>
      <vt:lpstr>F_0: Distinct Elements </vt:lpstr>
      <vt:lpstr>F_0: Distinct Elements </vt:lpstr>
      <vt:lpstr>F_0&gt;(1+ϵ)T vs. F_0&lt;(1 -ϵ)T</vt:lpstr>
      <vt:lpstr>F_0&gt;(1+ϵ)T vs. F_0&lt;(1 -ϵ)T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 700:  “algorithms for Big Data”</dc:title>
  <dc:creator>Grigory</dc:creator>
  <cp:lastModifiedBy>Grigory</cp:lastModifiedBy>
  <cp:revision>9</cp:revision>
  <dcterms:created xsi:type="dcterms:W3CDTF">2015-08-31T13:02:14Z</dcterms:created>
  <dcterms:modified xsi:type="dcterms:W3CDTF">2015-09-02T14:13:36Z</dcterms:modified>
</cp:coreProperties>
</file>