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96" autoAdjust="0"/>
    <p:restoredTop sz="94660"/>
  </p:normalViewPr>
  <p:slideViewPr>
    <p:cSldViewPr>
      <p:cViewPr varScale="1">
        <p:scale>
          <a:sx n="74" d="100"/>
          <a:sy n="74" d="100"/>
        </p:scale>
        <p:origin x="-169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B222-6FBF-4ECF-92AD-4D2B3A2C41D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82B3-F7F9-49A7-908D-22B7898F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394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3: High-Dimensional Space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Most of the volume is near equator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94" y="3657600"/>
            <a:ext cx="4111931" cy="3348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447800"/>
                <a:ext cx="8153400" cy="400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b="0" dirty="0" smtClean="0"/>
                  <a:t>Will show: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𝒄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-fraction of volume of hemisphere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800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b="0" i="1" dirty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 smtClean="0"/>
                  <a:t>portion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𝐻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entire upper hemisphere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Will show: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/>
                            </a:rPr>
                            <m:t>𝑢𝑝𝑝𝑒𝑟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/>
                            </a:rPr>
                            <m:t>𝑙𝑜𝑤𝑒𝑟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𝑣𝑜𝑙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8153400" cy="4006610"/>
              </a:xfrm>
              <a:prstGeom prst="rect">
                <a:avLst/>
              </a:prstGeom>
              <a:blipFill rotWithShape="1">
                <a:blip r:embed="rId3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Upper bound on </a:t>
            </a:r>
            <a:r>
              <a:rPr lang="en-US" dirty="0" err="1" smtClean="0">
                <a:solidFill>
                  <a:srgbClr val="0070C0"/>
                </a:solidFill>
              </a:rPr>
              <a:t>vol</a:t>
            </a:r>
            <a:r>
              <a:rPr lang="en-US" dirty="0" smtClean="0">
                <a:solidFill>
                  <a:srgbClr val="0070C0"/>
                </a:solidFill>
              </a:rPr>
              <a:t>(A)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</a:t>
                </a:r>
                <a:r>
                  <a:rPr lang="en-US" dirty="0" err="1" smtClean="0"/>
                  <a:t>ol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): integrate volume of the disk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with face =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)-dim. ball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Surface area of the disk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vol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i="1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/>
                        <m:t>vol</m:t>
                      </m:r>
                      <m:r>
                        <m:rPr>
                          <m:nor/>
                        </m:rPr>
                        <a:rPr lang="en-US" sz="2800" dirty="0" smtClean="0"/>
                        <m:t>(</m:t>
                      </m:r>
                      <m:r>
                        <m:rPr>
                          <m:nor/>
                        </m:rPr>
                        <a:rPr lang="en-US" sz="2800" i="1" dirty="0" smtClean="0"/>
                        <m:t>A</m:t>
                      </m:r>
                      <m:r>
                        <m:rPr>
                          <m:nor/>
                        </m:rPr>
                        <a:rPr lang="en-US" sz="2800" dirty="0" smtClean="0"/>
                        <m:t>)</m:t>
                      </m:r>
                      <m:r>
                        <a:rPr lang="en-US" sz="2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sub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123" t="-1667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Lower bound on </a:t>
            </a:r>
            <a:r>
              <a:rPr lang="en-US" dirty="0" err="1" smtClean="0">
                <a:solidFill>
                  <a:srgbClr val="0070C0"/>
                </a:solidFill>
              </a:rPr>
              <a:t>vol</a:t>
            </a:r>
            <a:r>
              <a:rPr lang="en-US" dirty="0" smtClean="0">
                <a:solidFill>
                  <a:srgbClr val="0070C0"/>
                </a:solidFill>
              </a:rPr>
              <a:t>(H)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volume of hemisphere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volume of hemisphere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volume of cylinder with:</a:t>
                </a:r>
              </a:p>
              <a:p>
                <a:pPr lvl="1"/>
                <a:r>
                  <a:rPr lang="en-US" dirty="0" smtClean="0"/>
                  <a:t>Height: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Volume of cylinder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1)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Last inequality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≥1−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81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Putting things together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/>
                            </a:rPr>
                            <m:t>𝑢𝑝𝑝𝑒𝑟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/>
                            </a:rPr>
                            <m:t>𝑙𝑜𝑤𝑒𝑟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𝑏𝑜𝑢𝑛𝑑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Q:</a:t>
                </a:r>
                <a:r>
                  <a:rPr lang="en-US" dirty="0" smtClean="0"/>
                  <a:t> Why didn’t we 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𝑣𝑜𝑙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Today: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Sec 2.4.2 – 2.7</a:t>
                </a:r>
              </a:p>
              <a:p>
                <a:r>
                  <a:rPr lang="en-US" dirty="0" smtClean="0"/>
                  <a:t>Near </a:t>
                </a:r>
                <a:r>
                  <a:rPr lang="en-US" dirty="0" err="1" smtClean="0"/>
                  <a:t>orthogonality</a:t>
                </a:r>
                <a:r>
                  <a:rPr lang="en-US" dirty="0" smtClean="0"/>
                  <a:t> of random vectors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Gaussian Annulus </a:t>
                </a:r>
                <a:r>
                  <a:rPr lang="en-US" dirty="0" smtClean="0"/>
                  <a:t>Theorem (concentration)</a:t>
                </a:r>
              </a:p>
              <a:p>
                <a:r>
                  <a:rPr lang="en-US" dirty="0" smtClean="0"/>
                  <a:t>Nearest neighbor search &amp; random projections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Near </a:t>
            </a:r>
            <a:r>
              <a:rPr lang="en-US" dirty="0" err="1" smtClean="0">
                <a:solidFill>
                  <a:srgbClr val="0070C0"/>
                </a:solidFill>
              </a:rPr>
              <a:t>orthogonality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drawing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at random from the unit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ball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b="0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≥1 −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b="0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6</m:t>
                            </m:r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−1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&lt;1 −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</m:e>
                    </m:func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 −1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</a:rPr>
                                  <m:t>6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+ Union bound (over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vectors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pairs)</a:t>
                </a:r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Sphere vs. cube in 2, 4, d dimensions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9220200" cy="2711824"/>
          </a:xfrm>
        </p:spPr>
      </p:pic>
    </p:spTree>
    <p:extLst>
      <p:ext uri="{BB962C8B-B14F-4D97-AF65-F5344CB8AC3E}">
        <p14:creationId xmlns:p14="http://schemas.microsoft.com/office/powerpoint/2010/main" val="19498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sample uniformly from a unit ball?</a:t>
                </a:r>
              </a:p>
              <a:p>
                <a:r>
                  <a:rPr lang="en-US" dirty="0" smtClean="0"/>
                  <a:t>Sample uniformly from a unit cube</a:t>
                </a:r>
              </a:p>
              <a:p>
                <a:pPr lvl="1"/>
                <a:r>
                  <a:rPr lang="en-US" dirty="0" smtClean="0"/>
                  <a:t>Output the sample if inside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Repeat if outside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repetitions to output a sample? 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independent, </a:t>
                </a:r>
                <a:r>
                  <a:rPr lang="en-US" dirty="0" smtClean="0"/>
                  <a:t>then: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3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Sampling Uniform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err="1" smtClean="0"/>
                  <a:t>i.i.d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how to make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Scale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𝝆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3"/>
                <a:stretch>
                  <a:fillRect l="-1429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rot="2606794">
                <a:off x="6360286" y="6171638"/>
                <a:ext cx="76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06794">
                <a:off x="6360286" y="6171638"/>
                <a:ext cx="7620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Geometry of High Dimensions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Almost all volume near the surface:</a:t>
                </a:r>
              </a:p>
              <a:p>
                <a:pPr lvl="1"/>
                <a:r>
                  <a:rPr lang="en-US" dirty="0" smtClean="0"/>
                  <a:t>Take arbitrary body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Shrink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Volume change: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𝑣𝑜𝑙𝑢𝑚𝑒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𝑣𝑜𝑙𝑢𝑚𝑒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Proof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: partition into infinitesimal cubes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Gaussian Annulus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 smtClean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 smtClean="0"/>
                  <a:t> and width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b="1" dirty="0" smtClean="0"/>
              </a:p>
              <a:p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. </a:t>
                </a:r>
                <a:r>
                  <a:rPr lang="en-US" sz="2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0" i="0" dirty="0" smtClean="0">
                    <a:latin typeface="+mj-lt"/>
                  </a:rPr>
                  <a:t>all but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 probability mass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constant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b="1" dirty="0" smtClean="0"/>
                  <a:t>Proof: </a:t>
                </a: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)∼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, 1)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Will bound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≥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3581400"/>
            <a:ext cx="8153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Gaussians in High 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Will bound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,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−1=0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Fix an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p>
                    </m:sSup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!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481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Gaussians in High 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 </a:t>
                </a:r>
                <a:r>
                  <a:rPr lang="en-US" dirty="0" err="1"/>
                  <a:t>r.vs</a:t>
                </a:r>
                <a:r>
                  <a:rPr lang="en-US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Var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 12.5.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/(</m:t>
                    </m:r>
                    <m:r>
                      <a:rPr lang="en-US" i="1" dirty="0">
                        <a:latin typeface="Cambria Math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)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 is an even integer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=3,4,…,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,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p>
                    </m:sSup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!⇒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]=0⇒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2!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=2=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𝜷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1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19200" y="2685871"/>
                <a:ext cx="160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solidFill>
                            <a:srgbClr val="FF0000"/>
                          </a:solidFill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sz="7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85871"/>
                <a:ext cx="1600200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8600" y="1978691"/>
            <a:ext cx="8686800" cy="1907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Nearest Neighbors and Random Projections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Given a database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Preprocess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into a small data structure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𝑫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Should answer following queries fast: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dirty="0" smtClean="0"/>
                  <a:t> find closest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∈</m:t>
                    </m:r>
                    <m:r>
                      <a:rPr 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Project each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onto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i.i.d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latin typeface="Cambria Math"/>
                        </a:rPr>
                        <m:t>〉</m:t>
                      </m:r>
                      <m:r>
                        <a:rPr lang="en-US" sz="2800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〈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〉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Will show that </a:t>
                </a:r>
                <a:r>
                  <a:rPr lang="en-US" sz="2800" dirty="0" err="1" smtClean="0"/>
                  <a:t>w.h.p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Return: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  <a:blipFill rotWithShape="1">
                <a:blip r:embed="rId2"/>
                <a:stretch>
                  <a:fillRect l="-1379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2895600"/>
            <a:ext cx="853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83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Projection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〈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Will show that </a:t>
                </a:r>
                <a:r>
                  <a:rPr lang="en-US" dirty="0" err="1"/>
                  <a:t>w.h.p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b="0" dirty="0" smtClean="0"/>
              </a:p>
              <a:p>
                <a:r>
                  <a:rPr lang="en-US" sz="2800" dirty="0" smtClean="0"/>
                  <a:t>Scaling: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1" dirty="0" smtClean="0"/>
                  <a:t>Key fact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/>
                          </a:rPr>
                          <m:t>0,</m:t>
                        </m:r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sSubSup>
                          <m:sSubSupPr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i="1" dirty="0" smtClean="0"/>
              </a:p>
              <a:p>
                <a:r>
                  <a:rPr lang="en-US" sz="2800" b="0" dirty="0" smtClean="0"/>
                  <a:t>Apply “Gaussian Annulus Theorem”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b="0" dirty="0" smtClean="0"/>
                  <a:t>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778" t="-69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3581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274638"/>
            <a:ext cx="8977745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Nearest Neighbors and Random Projections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Thm. </a:t>
                </a:r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1778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4745" y="1676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ln w="254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Return: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blipFill rotWithShape="1">
                <a:blip r:embed="rId3"/>
                <a:stretch>
                  <a:fillRect l="-908" b="-9091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Fix and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𝒗</m:t>
                    </m:r>
                    <m:r>
                      <a:rPr lang="en-US" sz="2800" b="1" i="0" smtClean="0">
                        <a:latin typeface="Cambria Math"/>
                      </a:rPr>
                      <m:t>= </m:t>
                    </m:r>
                    <m:r>
                      <a:rPr lang="en-US" sz="2800" b="1" i="1" smtClean="0">
                        <a:latin typeface="Cambria Math"/>
                      </a:rPr>
                      <m:t>𝒒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 let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𝜸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1±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(prob.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Union bound: </a:t>
                </a:r>
              </a:p>
              <a:p>
                <a:r>
                  <a:rPr lang="en-US" sz="2800" dirty="0"/>
                  <a:t>F</a:t>
                </a:r>
                <a:r>
                  <a:rPr lang="en-US" sz="2800" dirty="0" smtClean="0"/>
                  <a:t>or fixed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2800" dirty="0" smtClean="0"/>
                  <a:t> distances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preserved 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blipFill rotWithShape="1">
                <a:blip r:embed="rId4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6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of High </a:t>
            </a:r>
            <a:r>
              <a:rPr lang="en-US" dirty="0" smtClean="0"/>
              <a:t>Dimensions (Sec 2.3 – 2.4)</a:t>
            </a:r>
          </a:p>
          <a:p>
            <a:pPr lvl="1"/>
            <a:r>
              <a:rPr lang="en-US" sz="3200" dirty="0" smtClean="0"/>
              <a:t>Volume is near the surface</a:t>
            </a:r>
          </a:p>
          <a:p>
            <a:pPr lvl="1"/>
            <a:r>
              <a:rPr lang="en-US" sz="3200" dirty="0" smtClean="0"/>
              <a:t>Volume </a:t>
            </a:r>
            <a:r>
              <a:rPr lang="en-US" sz="3200" dirty="0"/>
              <a:t>of d-dimensional unit </a:t>
            </a:r>
            <a:r>
              <a:rPr lang="en-US" sz="3200" dirty="0" smtClean="0"/>
              <a:t>ball</a:t>
            </a:r>
          </a:p>
          <a:p>
            <a:pPr lvl="1"/>
            <a:r>
              <a:rPr lang="en-US" sz="3200" dirty="0"/>
              <a:t>Most of the volume is near </a:t>
            </a:r>
            <a:r>
              <a:rPr lang="en-US" sz="3200" dirty="0" smtClean="0"/>
              <a:t>equator</a:t>
            </a:r>
          </a:p>
          <a:p>
            <a:pPr lvl="1"/>
            <a:r>
              <a:rPr lang="en-US" sz="3200" dirty="0"/>
              <a:t>Near </a:t>
            </a:r>
            <a:r>
              <a:rPr lang="en-US" sz="3200" dirty="0" err="1" smtClean="0"/>
              <a:t>orthogonality</a:t>
            </a:r>
            <a:r>
              <a:rPr lang="en-US" sz="3200" dirty="0" smtClean="0"/>
              <a:t> of random vectors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8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Geometry of High Dimensions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50" y="3574744"/>
            <a:ext cx="6609150" cy="32832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447800"/>
                <a:ext cx="8305800" cy="231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/>
                  <a:t>= unit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3200" dirty="0" smtClean="0"/>
                  <a:t>-dimensional ball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𝜖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3200" dirty="0" smtClean="0"/>
                  <a:t> fraction of its volume is in the annulus of width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3200" dirty="0" smtClean="0"/>
                  <a:t> most of the volume in the annulus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8305800" cy="2315506"/>
              </a:xfrm>
              <a:prstGeom prst="rect">
                <a:avLst/>
              </a:prstGeom>
              <a:blipFill rotWithShape="1">
                <a:blip r:embed="rId3"/>
                <a:stretch>
                  <a:fillRect l="-1614" t="-3166" r="-2861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3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volume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ball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sphere</a:t>
                </a:r>
              </a:p>
              <a:p>
                <a:r>
                  <a:rPr lang="en-US" dirty="0" smtClean="0"/>
                  <a:t>In spherical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 = radius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= solid angle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</a:rPr>
                            <m:t>= </m:t>
                          </m:r>
                        </m:e>
                      </m:nary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</m:nary>
                      <m:nary>
                        <m:nary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Ω</m:t>
                        </m:r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0" i="1" smtClean="0">
                        <a:latin typeface="Cambria Math"/>
                      </a:rPr>
                      <m:t>=2: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𝜋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0" i="1" smtClean="0">
                        <a:latin typeface="Cambria Math"/>
                      </a:rPr>
                      <m:t>=3: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1571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+∞</m:t>
                        </m:r>
                      </m:sup>
                      <m:e>
                        <m:nary>
                          <m:nary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−(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+…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latin typeface="Cambria Math"/>
                  </a:rPr>
                  <a:t>In Cartesian coordinates:</a:t>
                </a:r>
                <a:r>
                  <a:rPr lang="en-US" b="0" i="1" dirty="0" smtClean="0">
                    <a:latin typeface="Cambria Math"/>
                  </a:rPr>
                  <a:t>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spherical coordinates: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Ω</m:t>
                          </m:r>
                          <m:nary>
                            <m:nary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i="1" dirty="0" smtClean="0">
                    <a:solidFill>
                      <a:schemeClr val="tx1"/>
                    </a:solidFill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(so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= Gamma-function (generalized factorial)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e>
                    </m:rad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We have: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⇒ </m:t>
                    </m:r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;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Volume of d-dimensional unit 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;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A(2)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3: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A(3)=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3/2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grows as a factorial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𝑙𝑖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→∞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Most of the volume is near equator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arbitrary coordinate</a:t>
                </a:r>
              </a:p>
              <a:p>
                <a:r>
                  <a:rPr lang="en-US" dirty="0" smtClean="0"/>
                  <a:t>Most of the volume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latin typeface="Cambria Math"/>
                      </a:rPr>
                      <m:t>≥3</m:t>
                    </m:r>
                  </m:oMath>
                </a14:m>
                <a:r>
                  <a:rPr lang="en-US" dirty="0" smtClean="0"/>
                  <a:t>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fraction of the volume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unit ball has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557" t="-1617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3482</Words>
  <Application>Microsoft Office PowerPoint</Application>
  <PresentationFormat>On-screen Show (4:3)</PresentationFormat>
  <Paragraphs>181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CSCI B609:  “Foundations of Data Science”</vt:lpstr>
      <vt:lpstr>Geometry of High Dimensions</vt:lpstr>
      <vt:lpstr>Today</vt:lpstr>
      <vt:lpstr>Geometry of High Dimensions</vt:lpstr>
      <vt:lpstr>Volume of d-dimensional unit ball</vt:lpstr>
      <vt:lpstr>Volume of d-dimensional unit ball</vt:lpstr>
      <vt:lpstr>Volume of d-dimensional unit ball</vt:lpstr>
      <vt:lpstr>Volume of d-dimensional unit ball</vt:lpstr>
      <vt:lpstr>Most of the volume is near equator</vt:lpstr>
      <vt:lpstr>Most of the volume is near equator</vt:lpstr>
      <vt:lpstr>Upper bound on vol(A)</vt:lpstr>
      <vt:lpstr>Lower bound on vol(H)</vt:lpstr>
      <vt:lpstr>Putting things together</vt:lpstr>
      <vt:lpstr>Today:</vt:lpstr>
      <vt:lpstr>Near orthogonality</vt:lpstr>
      <vt:lpstr>Sphere vs. cube in 2, 4, d dimensions</vt:lpstr>
      <vt:lpstr>Sampling Uniform Distribution over B_d</vt:lpstr>
      <vt:lpstr>Normal Distribution</vt:lpstr>
      <vt:lpstr>Sampling Uniform Distribution over B_d</vt:lpstr>
      <vt:lpstr>Gaussian Annulus Theorem</vt:lpstr>
      <vt:lpstr>Gaussians in High Dimension</vt:lpstr>
      <vt:lpstr>Gaussians in High Dimension</vt:lpstr>
      <vt:lpstr>Nearest Neighbors and Random Projections</vt:lpstr>
      <vt:lpstr>Random Projection Theorem</vt:lpstr>
      <vt:lpstr>Nearest Neighbors and Random Projections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48</cp:revision>
  <dcterms:created xsi:type="dcterms:W3CDTF">2016-08-29T13:03:43Z</dcterms:created>
  <dcterms:modified xsi:type="dcterms:W3CDTF">2016-08-31T18:13:24Z</dcterms:modified>
</cp:coreProperties>
</file>