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6030-EBE1-4BF2-835F-D6EF128B4E6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data-science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9395" y="2590800"/>
                <a:ext cx="9144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/>
                  <a:t>Lecture </a:t>
                </a:r>
                <a:r>
                  <a:rPr lang="en-US" sz="4400" b="1" dirty="0" smtClean="0"/>
                  <a:t>19/20: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1" i="1" dirty="0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4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b="1" dirty="0" smtClean="0"/>
                  <a:t>-sampling,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4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400" b="1" dirty="0" smtClean="0"/>
                  <a:t>-sparse recovery, Count Sketch</a:t>
                </a:r>
                <a:endParaRPr lang="en-US" sz="4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95" y="2590800"/>
                <a:ext cx="9144000" cy="1446550"/>
              </a:xfrm>
              <a:prstGeom prst="rect">
                <a:avLst/>
              </a:prstGeom>
              <a:blipFill rotWithShape="1">
                <a:blip r:embed="rId3"/>
                <a:stretch>
                  <a:fillRect l="-2200" t="-8439" r="-3600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13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 Sketch </a:t>
            </a:r>
            <a:r>
              <a:rPr lang="en-US" sz="3600" dirty="0" smtClean="0">
                <a:solidFill>
                  <a:srgbClr val="0070C0"/>
                </a:solidFill>
              </a:rPr>
              <a:t>[</a:t>
            </a:r>
            <a:r>
              <a:rPr lang="en-US" sz="3600" dirty="0" err="1" smtClean="0">
                <a:solidFill>
                  <a:srgbClr val="0070C0"/>
                </a:solidFill>
              </a:rPr>
              <a:t>Charikar</a:t>
            </a:r>
            <a:r>
              <a:rPr lang="en-US" sz="3600" dirty="0" smtClean="0">
                <a:solidFill>
                  <a:srgbClr val="0070C0"/>
                </a:solidFill>
              </a:rPr>
              <a:t>, Chen, </a:t>
            </a:r>
            <a:r>
              <a:rPr lang="en-US" sz="3600" dirty="0" err="1" smtClean="0">
                <a:solidFill>
                  <a:srgbClr val="0070C0"/>
                </a:solidFill>
              </a:rPr>
              <a:t>Farach</a:t>
            </a:r>
            <a:r>
              <a:rPr lang="en-US" sz="3600" dirty="0" smtClean="0">
                <a:solidFill>
                  <a:srgbClr val="0070C0"/>
                </a:solidFill>
              </a:rPr>
              <a:t>-Colton]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≥1 −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b="0" dirty="0" smtClean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 smtClean="0">
                    <a:latin typeface="Cambria Math"/>
                  </a:rPr>
                  <a:t>: Var</a:t>
                </a:r>
                <a:r>
                  <a:rPr lang="en-US" dirty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By </a:t>
                </a:r>
                <a:r>
                  <a:rPr lang="en-US" dirty="0" err="1" smtClean="0">
                    <a:latin typeface="Cambria Math"/>
                  </a:rPr>
                  <a:t>Chebyshev</a:t>
                </a:r>
                <a:r>
                  <a:rPr lang="en-US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/>
                      </a:rPr>
                      <m:t>]≤1/3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By </a:t>
                </a:r>
                <a:r>
                  <a:rPr lang="en-US" b="0" dirty="0" err="1" smtClean="0">
                    <a:latin typeface="Cambria Math"/>
                  </a:rPr>
                  <a:t>Chernoff</a:t>
                </a:r>
                <a:r>
                  <a:rPr lang="en-US" b="0" dirty="0" smtClean="0">
                    <a:latin typeface="Cambria Math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b="0" dirty="0" smtClean="0">
                    <a:latin typeface="Cambria Math"/>
                  </a:rPr>
                  <a:t> error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1 −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.</a:t>
                </a:r>
              </a:p>
              <a:p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81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Count </a:t>
            </a:r>
            <a:r>
              <a:rPr lang="en-US" dirty="0" smtClean="0">
                <a:solidFill>
                  <a:srgbClr val="0070C0"/>
                </a:solidFill>
              </a:rPr>
              <a:t>Sketch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Cambria Math"/>
                  </a:rPr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latin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Cambria Math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mbria Math"/>
                  </a:rPr>
                  <a:t>E[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E</m:t>
                    </m:r>
                    <m:r>
                      <a:rPr lang="en-US" sz="24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x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2800" dirty="0">
                  <a:latin typeface="Cambria Math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Cambria Math"/>
                  </a:rPr>
                  <a:t>Var</a:t>
                </a:r>
                <a:r>
                  <a:rPr lang="en-US" dirty="0" smtClean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+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/>
                    </m:sSup>
                  </m:oMath>
                </a14:m>
                <a:r>
                  <a:rPr lang="en-US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643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6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4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1±0.1</m:t>
                        </m:r>
                      </m:e>
                    </m:d>
                  </m:oMath>
                </a14:m>
                <a:r>
                  <a:rPr lang="en-US" dirty="0" smtClean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items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maintain: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1±0.1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|{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=0}|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there is a unique element in the streams that maps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(with constant probability)</a:t>
                </a:r>
              </a:p>
              <a:p>
                <a:r>
                  <a:rPr lang="en-US" dirty="0" smtClean="0"/>
                  <a:t>Uniqueness is verified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=1±0.1</m:t>
                    </m:r>
                  </m:oMath>
                </a14:m>
                <a:r>
                  <a:rPr lang="en-US" dirty="0" smtClean="0"/>
                  <a:t>. If so,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index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count.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19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 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Goal</a:t>
                </a:r>
                <a:r>
                  <a:rPr lang="en-US" dirty="0" smtClean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space we can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162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Revisited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for some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be the indices with max. frequencies.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event there doesn’t exist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𝑛𝑜𝑡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w.h.p.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’s   </a:t>
                </a:r>
                <a:r>
                  <a:rPr lang="en-US" b="0" dirty="0" err="1" smtClean="0"/>
                  <a:t>approx</a:t>
                </a:r>
                <a:r>
                  <a:rPr lang="en-US" b="0" dirty="0" smtClean="0"/>
                  <a:t> .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  <a:blipFill rotWithShape="1">
                <a:blip r:embed="rId2"/>
                <a:stretch>
                  <a:fillRect l="-815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2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frequency estimates: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𝐸𝑟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with all but the k-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largest entries replaced by 0.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1+3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 indices corresponding to k largest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denote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the vector formed by zeroing out all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except for those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dirty="0" smtClean="0"/>
                        <m:t>+ 2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dirty="0" smtClean="0"/>
                        <m:t>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  <a:blipFill rotWithShape="1">
                <a:blip r:embed="rId3"/>
                <a:stretch>
                  <a:fillRect l="-793" t="-1829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4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10117</TotalTime>
  <Words>1978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CSCI B609:  “Foundations of Data Science”</vt:lpstr>
      <vt:lpstr>Data Streams</vt:lpstr>
      <vt:lpstr>Frequency Moments</vt:lpstr>
      <vt:lpstr>ℓ_0-sampling</vt:lpstr>
      <vt:lpstr>Proof of Lemma</vt:lpstr>
      <vt:lpstr>Sparse Recovery</vt:lpstr>
      <vt:lpstr>Count-Min Revisited</vt:lpstr>
      <vt:lpstr>Sparse Recovery Algorithm</vt:lpstr>
      <vt:lpstr> |(|g ̃-f|)|_1≤(1+3 ϵ)Err^k (f) </vt:lpstr>
      <vt:lpstr>Count Sketch [Charikar, Chen, Farach-Colton]</vt:lpstr>
      <vt:lpstr>Count Sketch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6</cp:revision>
  <dcterms:created xsi:type="dcterms:W3CDTF">2016-11-14T19:51:45Z</dcterms:created>
  <dcterms:modified xsi:type="dcterms:W3CDTF">2016-11-28T22:48:28Z</dcterms:modified>
</cp:coreProperties>
</file>