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0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D31B-134E-49FD-9391-4BEE591607DE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9E8D-E31C-4855-B3A8-9CBD77B63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77746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 smtClean="0"/>
              <a:t>8: Faster Power Method and Applications of SVD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59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72" y="3887755"/>
            <a:ext cx="2380479" cy="29846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Separating mixture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Gaussians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111" r="-118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839200" cy="4602163"/>
              </a:xfrm>
            </p:spPr>
            <p:txBody>
              <a:bodyPr/>
              <a:lstStyle/>
              <a:p>
                <a:r>
                  <a:rPr lang="en-US" b="1" dirty="0" smtClean="0"/>
                  <a:t>Easy fact: </a:t>
                </a:r>
                <a:r>
                  <a:rPr lang="en-US" dirty="0" smtClean="0"/>
                  <a:t>Projection preserves the property  of being a unit-variance spherical Gaussian</a:t>
                </a:r>
              </a:p>
              <a:p>
                <a:r>
                  <a:rPr lang="en-US" b="1" dirty="0" smtClean="0"/>
                  <a:t>Def.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is a probability distribution, </a:t>
                </a:r>
                <a:r>
                  <a:rPr lang="en-US" b="1" dirty="0" smtClean="0"/>
                  <a:t>best fit line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𝒗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r>
                  <a:rPr lang="en-US" b="1" dirty="0" err="1" smtClean="0">
                    <a:ea typeface="Cambria Math"/>
                  </a:rPr>
                  <a:t>Thm</a:t>
                </a:r>
                <a:r>
                  <a:rPr lang="en-US" b="1" dirty="0" smtClean="0">
                    <a:ea typeface="Cambria Math"/>
                  </a:rPr>
                  <a:t>: </a:t>
                </a:r>
                <a:r>
                  <a:rPr lang="en-US" dirty="0" smtClean="0">
                    <a:ea typeface="Cambria Math"/>
                  </a:rPr>
                  <a:t>Best fit line for a Gaussian centered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passes through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and the origin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839200" cy="4602163"/>
              </a:xfrm>
              <a:blipFill rotWithShape="1">
                <a:blip r:embed="rId4"/>
                <a:stretch>
                  <a:fillRect l="-1517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94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Best fit line for a Gaussian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9144000" cy="5638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ea typeface="Cambria Math"/>
                  </a:rPr>
                  <a:t>Thm: </a:t>
                </a:r>
                <a:r>
                  <a:rPr lang="en-US" dirty="0">
                    <a:ea typeface="Cambria Math"/>
                  </a:rPr>
                  <a:t>Best fit line for a Gaussian centered 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passes through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𝝁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and the </a:t>
                </a:r>
                <a:r>
                  <a:rPr lang="en-US" dirty="0" smtClean="0">
                    <a:ea typeface="Cambria Math"/>
                  </a:rPr>
                  <a:t>origin</a:t>
                </a:r>
                <a:endParaRPr lang="en-US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𝝁</m:t>
                                      </m:r>
                                    </m:e>
                                  </m:d>
                                  <m:r>
                                    <a:rPr lang="en-US" sz="2800" b="1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/>
                                          <a:ea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sz="2800" b="1" i="1" smtClean="0"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1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]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∼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  <a:ea typeface="Cambria Math"/>
                        </a:rPr>
                        <m:t>]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800" b="1" i="1">
                          <a:latin typeface="Cambria Math"/>
                          <a:ea typeface="Cambria Math"/>
                        </a:rPr>
                        <m:t>]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/>
                                  <a:ea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/>
                <a:r>
                  <a:rPr lang="en-US" sz="2800" dirty="0" smtClean="0">
                    <a:ea typeface="Cambria Math"/>
                  </a:rPr>
                  <a:t>Where we used: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∼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</m:d>
                    <m:r>
                      <a:rPr lang="en-US" sz="2400" b="1" i="1">
                        <a:latin typeface="Cambria Math"/>
                        <a:ea typeface="Cambria Math"/>
                      </a:rPr>
                      <m:t>]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400" b="1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𝔼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∼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/>
                        <a:ea typeface="Cambria Math"/>
                      </a:rPr>
                      <m:t>]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>
                  <a:ea typeface="Cambria Math"/>
                </a:endParaRPr>
              </a:p>
              <a:p>
                <a:pPr/>
                <a:r>
                  <a:rPr lang="en-US" dirty="0" smtClean="0">
                    <a:ea typeface="Cambria Math"/>
                  </a:rPr>
                  <a:t>Best fit line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ea typeface="Cambria Math"/>
                </a:endParaRPr>
              </a:p>
              <a:p>
                <a:pPr lvl="1"/>
                <a:endParaRPr lang="en-US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28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9144000" cy="5638800"/>
              </a:xfrm>
              <a:blipFill rotWithShape="1">
                <a:blip r:embed="rId2"/>
                <a:stretch>
                  <a:fillRect l="-1533" t="-2162" b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5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Faster Power Method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19200"/>
                <a:ext cx="8763000" cy="6096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PM drawback: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dense even for sparse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Pick random Gaussian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(augment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’s to </a:t>
                </a:r>
                <a:r>
                  <a:rPr lang="en-US" dirty="0" err="1" smtClean="0"/>
                  <a:t>o.n.b</a:t>
                </a:r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≈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1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…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  <m:r>
                        <a:rPr lang="en-US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Theorem:  </a:t>
                </a:r>
                <a:r>
                  <a:rPr lang="en-US" dirty="0" smtClean="0"/>
                  <a:t>If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unit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-vector,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= subspace spanned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𝝐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𝒘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unit vector after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𝝐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𝜹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iterations of PM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𝒘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has a component at most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 orthogonal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19200"/>
                <a:ext cx="8763000" cy="6096000"/>
              </a:xfrm>
              <a:blipFill rotWithShape="1">
                <a:blip r:embed="rId2"/>
                <a:stretch>
                  <a:fillRect l="-1601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4114800"/>
            <a:ext cx="8839200" cy="27259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7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Faster Power </a:t>
            </a:r>
            <a:r>
              <a:rPr lang="en-US" dirty="0" smtClean="0">
                <a:solidFill>
                  <a:srgbClr val="0070C0"/>
                </a:solidFill>
              </a:rPr>
              <a:t>Method: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563880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≥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(Squared ) component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/>
                        </a:rPr>
                        <m:t>≤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Component of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𝒘</m:t>
                    </m:r>
                    <m:r>
                      <a:rPr lang="en-US" b="1" i="1" dirty="0" smtClean="0">
                        <a:latin typeface="Cambria Math"/>
                      </a:rPr>
                      <m:t>⊥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</m:d>
                      </m:e>
                      <m:sub/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5638800"/>
              </a:xfrm>
              <a:blipFill rotWithShape="1">
                <a:blip r:embed="rId2"/>
                <a:stretch>
                  <a:fillRect l="-1163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Choice of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9067800" cy="52578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 random spherical Gaussian with unit variance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20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/64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≥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i="1">
                            <a:latin typeface="Cambria Math"/>
                          </a:rPr>
                          <m:t>/64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(Gaussian Annulus)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𝒚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𝒗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 set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20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in the “faster power method”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9067800" cy="5257800"/>
              </a:xfrm>
              <a:blipFill rotWithShape="1">
                <a:blip r:embed="rId3"/>
                <a:stretch>
                  <a:fillRect l="-1478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8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Singular Vectors and Eigenvectors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Right singular vectors are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are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Left singular </a:t>
                </a:r>
                <a:r>
                  <a:rPr lang="en-US" dirty="0"/>
                  <a:t>vectors are eigenvectors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∀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</a:rPr>
                          <m:t>: 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≥0   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Such matrices are called positive semi-definite</a:t>
                </a:r>
              </a:p>
              <a:p>
                <a:r>
                  <a:rPr lang="en-US" dirty="0" smtClean="0"/>
                  <a:t>Any </a:t>
                </a:r>
                <a:r>
                  <a:rPr lang="en-US" dirty="0" err="1" smtClean="0"/>
                  <a:t>p.s.d</a:t>
                </a:r>
                <a:r>
                  <a:rPr lang="en-US" dirty="0" smtClean="0"/>
                  <a:t> matrix can be decomposed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  <a:blipFill rotWithShape="1">
                <a:blip r:embed="rId2"/>
                <a:stretch>
                  <a:fillRect l="-1600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4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Application of SVD: Centering Data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76400"/>
                <a:ext cx="86868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Minimize sum of squared distances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b="1" dirty="0" smtClean="0"/>
                  <a:t>SVD</a:t>
                </a:r>
                <a:r>
                  <a:rPr lang="en-US" dirty="0" smtClean="0"/>
                  <a:t>: best fitting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if data is centered</a:t>
                </a:r>
              </a:p>
              <a:p>
                <a:r>
                  <a:rPr lang="en-US" dirty="0" smtClean="0"/>
                  <a:t>What if not?</a:t>
                </a:r>
              </a:p>
              <a:p>
                <a:r>
                  <a:rPr lang="en-US" b="1" dirty="0"/>
                  <a:t>Thm.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that minimizes squared distance goes through centroid of the point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Will only prove for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 analogous proof for arbitrary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(see textbook)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76400"/>
                <a:ext cx="8686800" cy="4953000"/>
              </a:xfrm>
              <a:blipFill rotWithShape="1">
                <a:blip r:embed="rId2"/>
                <a:stretch>
                  <a:fillRect l="-1544" t="-1476"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74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Application </a:t>
            </a:r>
            <a:r>
              <a:rPr lang="en-US" dirty="0">
                <a:solidFill>
                  <a:srgbClr val="0070C0"/>
                </a:solidFill>
              </a:rPr>
              <a:t>of SVD: Centering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10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Thm. </a:t>
                </a:r>
                <a:r>
                  <a:rPr lang="en-US" dirty="0"/>
                  <a:t>Line that minimizes squared distance goes </a:t>
                </a:r>
                <a:r>
                  <a:rPr lang="en-US" dirty="0" smtClean="0"/>
                  <a:t>through the centroid</a:t>
                </a:r>
                <a:endParaRPr lang="en-US" b="1" dirty="0"/>
              </a:p>
              <a:p>
                <a:r>
                  <a:rPr lang="en-US" dirty="0"/>
                  <a:t>Line: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ℓ=</m:t>
                    </m:r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>
                        <a:latin typeface="Cambria Math"/>
                      </a:rPr>
                      <m:t>;</m:t>
                    </m:r>
                  </m:oMath>
                </a14:m>
                <a:r>
                  <a:rPr lang="en-US" dirty="0"/>
                  <a:t>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𝑑𝑖𝑠𝑡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,ℓ)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𝑑𝑖𝑠𝑡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/>
                              </a:rPr>
                              <m:t>,ℓ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𝒗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dirty="0" smtClean="0"/>
                  <a:t>Center so that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by subtracting the centroid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/>
                          </a:rPr>
                          <m:t>𝑑𝑖𝑠𝑡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/>
                                  </a:rPr>
                                  <m:t>,ℓ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1" i="1" dirty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 dirty="0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𝒗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1" i="1" dirty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/>
                            </a:rPr>
                            <m:t>−2〈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𝒂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〉</m:t>
                          </m:r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𝒗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−2〈</m:t>
                          </m:r>
                          <m:nary>
                            <m:naryPr>
                              <m:chr m:val="∑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𝒂</m:t>
                          </m:r>
                          <m:r>
                            <a:rPr lang="en-US" i="1" dirty="0">
                              <a:latin typeface="Cambria Math"/>
                            </a:rPr>
                            <m:t>〉</m:t>
                          </m:r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𝒗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𝒗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𝑨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Minimized when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𝒂</m:t>
                    </m:r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10200"/>
              </a:xfrm>
              <a:blipFill rotWithShape="1">
                <a:blip r:embed="rId2"/>
                <a:stretch>
                  <a:fillRect l="-772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56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43302"/>
            <a:ext cx="5347924" cy="251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Principal Component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686800" cy="5257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matrix: customers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 smtClean="0"/>
                  <a:t>movies preference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= #customers,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= #movies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how much customer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likes movie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can be described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factors</a:t>
                </a:r>
              </a:p>
              <a:p>
                <a:pPr lvl="1"/>
                <a:r>
                  <a:rPr lang="en-US" dirty="0" smtClean="0"/>
                  <a:t>Customers and movies: vectors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0" dirty="0" smtClean="0">
                    <a:latin typeface="+mj-lt"/>
                    <a:ea typeface="Cambria Math"/>
                  </a:rPr>
                  <a:t> </a:t>
                </a:r>
                <a:r>
                  <a:rPr lang="en-US" b="0" i="0" dirty="0" smtClean="0">
                    <a:latin typeface="+mj-lt"/>
                    <a:ea typeface="Cambria Math"/>
                  </a:rPr>
                  <a:t>and</a:t>
                </a:r>
                <a:r>
                  <a:rPr lang="en-US" b="1" i="0" dirty="0" smtClean="0">
                    <a:latin typeface="+mj-lt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〉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686800" cy="5257800"/>
              </a:xfrm>
              <a:blipFill rotWithShape="1">
                <a:blip r:embed="rId3"/>
                <a:stretch>
                  <a:fillRect l="-1544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1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Separating mixture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Gaussians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839200" cy="5410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Sample origin problem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G</a:t>
                </a:r>
                <a:r>
                  <a:rPr lang="en-US" dirty="0"/>
                  <a:t>iven samples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𝒌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well-separated</a:t>
                </a:r>
                <a:r>
                  <a:rPr lang="en-US" dirty="0"/>
                  <a:t> </a:t>
                </a:r>
                <a:r>
                  <a:rPr lang="en-US" dirty="0" smtClean="0"/>
                  <a:t> spherical Gaussians </a:t>
                </a:r>
                <a:endParaRPr lang="en-US" dirty="0"/>
              </a:p>
              <a:p>
                <a:pPr lvl="1"/>
                <a:r>
                  <a:rPr lang="en-US" b="1" dirty="0"/>
                  <a:t>Q</a:t>
                </a:r>
                <a:r>
                  <a:rPr lang="en-US" dirty="0"/>
                  <a:t>: Did they come from the same Gaussian?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= distance between centers</a:t>
                </a:r>
              </a:p>
              <a:p>
                <a:r>
                  <a:rPr lang="en-US" dirty="0" smtClean="0"/>
                  <a:t>For two Gaussians naïve separation requires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𝒌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 suffices</a:t>
                </a:r>
              </a:p>
              <a:p>
                <a:r>
                  <a:rPr lang="en-US" b="1" dirty="0" smtClean="0"/>
                  <a:t>Idea: </a:t>
                </a:r>
              </a:p>
              <a:p>
                <a:pPr lvl="1"/>
                <a:r>
                  <a:rPr lang="en-US" dirty="0" smtClean="0"/>
                  <a:t>Project on 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-dimensional subspace through centers </a:t>
                </a:r>
                <a:endParaRPr lang="en-US" dirty="0"/>
              </a:p>
              <a:p>
                <a:pPr lvl="1"/>
                <a:r>
                  <a:rPr lang="en-US" b="1" dirty="0" smtClean="0"/>
                  <a:t>Key fact:</a:t>
                </a:r>
                <a:r>
                  <a:rPr lang="en-US" dirty="0" smtClean="0"/>
                  <a:t> This subspace can be found via SVD</a:t>
                </a:r>
              </a:p>
              <a:p>
                <a:pPr lvl="1"/>
                <a:r>
                  <a:rPr lang="en-US" dirty="0" smtClean="0"/>
                  <a:t>Apply naïve algorithm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839200" cy="5410200"/>
              </a:xfrm>
              <a:blipFill rotWithShape="1">
                <a:blip r:embed="rId3"/>
                <a:stretch>
                  <a:fillRect l="-1379" t="-2255" r="-828" b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1642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CSCI B609:  “Foundations of Data Science”</vt:lpstr>
      <vt:lpstr>Faster Power Method</vt:lpstr>
      <vt:lpstr>Faster Power Method: Analysis</vt:lpstr>
      <vt:lpstr>Choice of x</vt:lpstr>
      <vt:lpstr>Singular Vectors and Eigenvectors</vt:lpstr>
      <vt:lpstr>Application of SVD: Centering Data</vt:lpstr>
      <vt:lpstr>Application of SVD: Centering Data</vt:lpstr>
      <vt:lpstr>Principal Component Analysis</vt:lpstr>
      <vt:lpstr>Separating mixture of k Gaussians</vt:lpstr>
      <vt:lpstr>Separating mixture of k Gaussians</vt:lpstr>
      <vt:lpstr>Best fit line for a Gaussian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1</cp:revision>
  <dcterms:created xsi:type="dcterms:W3CDTF">2016-09-19T21:40:54Z</dcterms:created>
  <dcterms:modified xsi:type="dcterms:W3CDTF">2016-09-19T21:42:25Z</dcterms:modified>
</cp:coreProperties>
</file>