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60" r:id="rId15"/>
    <p:sldId id="261" r:id="rId16"/>
    <p:sldId id="262" r:id="rId17"/>
    <p:sldId id="263" r:id="rId18"/>
    <p:sldId id="289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5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8004-1317-4732-9894-3EA6D067D2DC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E007-01C2-4BAD-9109-3814E0E9B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357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8004-1317-4732-9894-3EA6D067D2DC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E007-01C2-4BAD-9109-3814E0E9B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13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8004-1317-4732-9894-3EA6D067D2DC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E007-01C2-4BAD-9109-3814E0E9B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203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8004-1317-4732-9894-3EA6D067D2DC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E007-01C2-4BAD-9109-3814E0E9B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1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8004-1317-4732-9894-3EA6D067D2DC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E007-01C2-4BAD-9109-3814E0E9B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971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8004-1317-4732-9894-3EA6D067D2DC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E007-01C2-4BAD-9109-3814E0E9B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71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8004-1317-4732-9894-3EA6D067D2DC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E007-01C2-4BAD-9109-3814E0E9B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169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8004-1317-4732-9894-3EA6D067D2DC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E007-01C2-4BAD-9109-3814E0E9B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90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8004-1317-4732-9894-3EA6D067D2DC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E007-01C2-4BAD-9109-3814E0E9B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09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8004-1317-4732-9894-3EA6D067D2DC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E007-01C2-4BAD-9109-3814E0E9B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75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8004-1317-4732-9894-3EA6D067D2DC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E007-01C2-4BAD-9109-3814E0E9B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84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48004-1317-4732-9894-3EA6D067D2DC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5E007-01C2-4BAD-9109-3814E0E9B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51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://grigory.us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grigory.us/big-data-class.html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sites.google.com/site/countminsketch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762000"/>
            <a:ext cx="8534400" cy="1470025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solidFill>
                  <a:srgbClr val="0070C0"/>
                </a:solidFill>
              </a:rPr>
              <a:t>CIS 700: </a:t>
            </a:r>
            <a:br>
              <a:rPr lang="en-US" sz="6000" b="1" dirty="0" smtClean="0">
                <a:solidFill>
                  <a:srgbClr val="0070C0"/>
                </a:solidFill>
              </a:rPr>
            </a:br>
            <a:r>
              <a:rPr lang="en-US" sz="6000" b="1" dirty="0" smtClean="0">
                <a:solidFill>
                  <a:srgbClr val="0070C0"/>
                </a:solidFill>
              </a:rPr>
              <a:t>“algorithms for Big Data”</a:t>
            </a:r>
            <a:endParaRPr lang="en-US" sz="6000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05400"/>
            <a:ext cx="6400800" cy="1752600"/>
          </a:xfrm>
        </p:spPr>
        <p:txBody>
          <a:bodyPr/>
          <a:lstStyle/>
          <a:p>
            <a:r>
              <a:rPr lang="en-US" sz="4400" b="1" dirty="0" err="1" smtClean="0">
                <a:solidFill>
                  <a:schemeClr val="tx1"/>
                </a:solidFill>
              </a:rPr>
              <a:t>Grigory</a:t>
            </a:r>
            <a:r>
              <a:rPr lang="en-US" sz="4400" b="1" dirty="0" smtClean="0">
                <a:solidFill>
                  <a:schemeClr val="tx1"/>
                </a:solidFill>
              </a:rPr>
              <a:t> </a:t>
            </a:r>
            <a:r>
              <a:rPr lang="en-US" sz="4400" b="1" dirty="0" err="1" smtClean="0">
                <a:solidFill>
                  <a:schemeClr val="tx1"/>
                </a:solidFill>
              </a:rPr>
              <a:t>Yaroslavtsev</a:t>
            </a:r>
            <a:endParaRPr lang="en-US" sz="4400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  <a:hlinkClick r:id="rId2"/>
              </a:rPr>
              <a:t>http://grigory.us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873432"/>
            <a:ext cx="1981200" cy="6529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8600" y="2939442"/>
            <a:ext cx="868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Lecture 2: Streaming</a:t>
            </a:r>
            <a:endParaRPr lang="en-US" sz="7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34441" y="3962400"/>
            <a:ext cx="716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Slides at </a:t>
            </a:r>
            <a:r>
              <a:rPr lang="en-US" sz="2800" dirty="0" smtClean="0">
                <a:hlinkClick r:id="rId4"/>
              </a:rPr>
              <a:t>http://grigory.us/big-data-class.html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0750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Morris’s Algorithm: </a:t>
            </a:r>
            <a:r>
              <a:rPr lang="en-US" dirty="0" smtClean="0">
                <a:solidFill>
                  <a:srgbClr val="0070C0"/>
                </a:solidFill>
              </a:rPr>
              <a:t>Beta-version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Maintains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 smtClean="0"/>
                  <a:t> counters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, …,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 using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>
                        <a:latin typeface="Cambria Math"/>
                      </a:rPr>
                      <m:t>log</m:t>
                    </m:r>
                    <m:r>
                      <a:rPr lang="en-US" i="1" dirty="0">
                        <a:latin typeface="Cambria Math"/>
                      </a:rPr>
                      <m:t>⁡</m:t>
                    </m:r>
                    <m:r>
                      <m:rPr>
                        <m:sty m:val="p"/>
                      </m:rPr>
                      <a:rPr lang="en-US" i="1" dirty="0" err="1">
                        <a:latin typeface="Cambria Math"/>
                      </a:rPr>
                      <m:t>log</m:t>
                    </m:r>
                    <m:r>
                      <a:rPr lang="en-US" i="1" dirty="0">
                        <a:latin typeface="Cambria Math"/>
                      </a:rPr>
                      <m:t>⁡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bits for each</a:t>
                </a:r>
                <a:endParaRPr lang="en-US" dirty="0"/>
              </a:p>
              <a:p>
                <a:r>
                  <a:rPr lang="en-US" dirty="0" smtClean="0"/>
                  <a:t>Output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Z</m:t>
                    </m:r>
                    <m:r>
                      <a:rPr lang="en-US" b="0" i="0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p>
                            </m:sSup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 −1)</m:t>
                        </m:r>
                      </m:e>
                    </m:nary>
                    <m:r>
                      <a:rPr lang="en-US" b="0" i="1" smtClean="0">
                        <a:latin typeface="Cambria Math"/>
                      </a:rPr>
                      <m:t>  </m:t>
                    </m:r>
                  </m:oMath>
                </a14:m>
                <a:r>
                  <a:rPr lang="en-US" dirty="0" smtClean="0"/>
                  <a:t> </a:t>
                </a:r>
                <a:endParaRPr lang="en-US" dirty="0" smtClean="0">
                  <a:latin typeface="Cambria Math"/>
                  <a:ea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𝑍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𝑉𝑎𝑟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</m:sup>
                                </m:sSup>
                              </m:sup>
                            </m:sSup>
                          </m:e>
                        </m:nary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en-US" b="0" dirty="0" smtClean="0">
                  <a:ea typeface="Cambria Math"/>
                </a:endParaRPr>
              </a:p>
              <a:p>
                <a:r>
                  <a:rPr lang="en-US" dirty="0" smtClean="0"/>
                  <a:t>Claim: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𝑍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&gt;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&lt;1/3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𝑍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&gt;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&lt;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𝑉𝑎𝑟</m:t>
                        </m:r>
                        <m:r>
                          <a:rPr lang="en-US" b="0" i="1" smtClean="0">
                            <a:latin typeface="Cambria Math"/>
                          </a:rPr>
                          <m:t>[</m:t>
                        </m:r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  <m:r>
                          <a:rPr lang="en-US" b="0" i="1" smtClean="0">
                            <a:latin typeface="Cambria Math"/>
                          </a:rPr>
                          <m:t>]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</a:rPr>
                      <m:t>⋅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 we can make this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 dirty="0" smtClean="0"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1">
                <a:blip r:embed="rId2"/>
                <a:stretch>
                  <a:fillRect l="-1852" t="-1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4453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Morris’s </a:t>
            </a:r>
            <a:r>
              <a:rPr lang="en-US" dirty="0" smtClean="0">
                <a:solidFill>
                  <a:srgbClr val="0070C0"/>
                </a:solidFill>
              </a:rPr>
              <a:t>Algorithm: Final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61722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What if I want the probability of error to be really small, i.e.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𝑍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 −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i="1">
                                <a:latin typeface="Cambria Math"/>
                              </a:rPr>
                              <m:t>&gt;</m:t>
                            </m:r>
                            <m:r>
                              <a:rPr lang="en-US" i="1">
                                <a:latin typeface="Cambria Math"/>
                              </a:rPr>
                              <m:t>𝜖</m:t>
                            </m:r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  <m:r>
                      <a:rPr lang="en-US" b="0" i="1" smtClean="0">
                        <a:latin typeface="Cambria Math"/>
                      </a:rPr>
                      <m:t>?</m:t>
                    </m:r>
                  </m:oMath>
                </a14:m>
                <a:endParaRPr lang="en-US" b="0" dirty="0" smtClean="0"/>
              </a:p>
              <a:p>
                <a:r>
                  <a:rPr lang="en-US" dirty="0"/>
                  <a:t>Same </a:t>
                </a:r>
                <a:r>
                  <a:rPr lang="en-US" dirty="0" err="1"/>
                  <a:t>Chebyshev</a:t>
                </a:r>
                <a:r>
                  <a:rPr lang="en-US" dirty="0"/>
                  <a:t>-based analysis: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𝛿</m:t>
                            </m:r>
                          </m:den>
                        </m:f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/>
                  <a:t>Do these steps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𝑚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𝛿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times independently </a:t>
                </a:r>
                <a:r>
                  <a:rPr lang="en-US" dirty="0"/>
                  <a:t>in parallel and output the median answer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Total space: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func>
                              </m:e>
                            </m:func>
                            <m:r>
                              <a:rPr lang="en-US" b="0" i="1" smtClean="0">
                                <a:latin typeface="Cambria Math"/>
                              </a:rPr>
                              <m:t>⋅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𝛿</m:t>
                                    </m:r>
                                  </m:den>
                                </m:f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6172200"/>
              </a:xfrm>
              <a:blipFill rotWithShape="1">
                <a:blip r:embed="rId2"/>
                <a:stretch>
                  <a:fillRect l="-1630" t="-1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0546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Morris’s Algorithm: Final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Do these steps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𝑚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𝛿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r>
                  <a:rPr lang="en-US" dirty="0"/>
                  <a:t> times independently in parallel and output the median </a:t>
                </a:r>
                <a:r>
                  <a:rPr lang="en-US" dirty="0" smtClean="0"/>
                  <a:t>answer </a:t>
                </a:r>
                <a:endParaRPr lang="en-US" b="0" i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𝑚𝑒𝑑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𝑚𝑒𝑑𝑖𝑎𝑛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computed as before: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Maintain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/>
                  <a:t> counters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i="1" dirty="0">
                        <a:latin typeface="Cambria Math"/>
                      </a:rPr>
                      <m:t>, …,</m:t>
                    </m:r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 using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>
                        <a:latin typeface="Cambria Math"/>
                      </a:rPr>
                      <m:t>log</m:t>
                    </m:r>
                    <m:r>
                      <a:rPr lang="en-US" i="1" dirty="0">
                        <a:latin typeface="Cambria Math"/>
                      </a:rPr>
                      <m:t>⁡</m:t>
                    </m:r>
                    <m:r>
                      <m:rPr>
                        <m:sty m:val="p"/>
                      </m:rPr>
                      <a:rPr lang="en-US" i="1" dirty="0" err="1">
                        <a:latin typeface="Cambria Math"/>
                      </a:rPr>
                      <m:t>log</m:t>
                    </m:r>
                    <m:r>
                      <a:rPr lang="en-US" i="1" dirty="0">
                        <a:latin typeface="Cambria Math"/>
                      </a:rPr>
                      <m:t>⁡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bits for each</a:t>
                </a:r>
              </a:p>
              <a:p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𝑋</m:t>
                            </m:r>
                          </m:e>
                          <m:sup>
                            <m:r>
                              <a:rPr lang="en-US" i="1" dirty="0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i="1" dirty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/>
                  <a:t> to 0, when an item arrives, increase each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dirty="0"/>
                  <a:t> by 1 independently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/>
                                  </a:rPr>
                                  <m:t>𝑖</m:t>
                                </m:r>
                              </m:sup>
                            </m:sSup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Output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Z</m:t>
                    </m:r>
                    <m:r>
                      <a:rPr lang="en-US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p>
                            </m:sSup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 −1)</m:t>
                        </m:r>
                      </m:e>
                    </m:nary>
                    <m:r>
                      <a:rPr lang="en-US" i="1">
                        <a:latin typeface="Cambria Math"/>
                      </a:rPr>
                      <m:t>  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1333" r="-1407" b="-1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690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Morris’s Algorithm: </a:t>
            </a:r>
            <a:r>
              <a:rPr lang="en-US" dirty="0" smtClean="0">
                <a:solidFill>
                  <a:srgbClr val="0070C0"/>
                </a:solidFill>
              </a:rPr>
              <a:t>Final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Claim: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𝑍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𝑚𝑒𝑑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/>
                                  </a:rPr>
                                  <m:t> −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i="1">
                                <a:latin typeface="Cambria Math"/>
                              </a:rPr>
                              <m:t>&gt;</m:t>
                            </m:r>
                            <m:r>
                              <a:rPr lang="en-US" i="1">
                                <a:latin typeface="Cambria Math"/>
                              </a:rPr>
                              <m:t>𝜖</m:t>
                            </m:r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/>
                      </a:rPr>
                      <m:t>≤</m:t>
                    </m:r>
                    <m:r>
                      <a:rPr lang="en-US" i="1">
                        <a:latin typeface="Cambria Math"/>
                      </a:rPr>
                      <m:t>𝛿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be an indicator </a:t>
                </a:r>
                <a:r>
                  <a:rPr lang="en-US" dirty="0" err="1" smtClean="0"/>
                  <a:t>r.v</a:t>
                </a:r>
                <a:r>
                  <a:rPr lang="en-US" dirty="0" smtClean="0"/>
                  <a:t>. for the event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 −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≤</m:t>
                    </m:r>
                    <m:r>
                      <a:rPr lang="en-US" b="0" i="1" dirty="0" smtClean="0">
                        <a:latin typeface="Cambria Math"/>
                      </a:rPr>
                      <m:t>𝜖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the </a:t>
                </a:r>
                <a:r>
                  <a:rPr lang="en-US" dirty="0" err="1" smtClean="0"/>
                  <a:t>i-th</a:t>
                </a:r>
                <a:r>
                  <a:rPr lang="en-US" dirty="0" smtClean="0"/>
                  <a:t> trial.</a:t>
                </a:r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𝑌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. 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𝑍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𝑚𝑒𝑑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&gt;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≤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𝑌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≤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≤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𝔼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𝑌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≥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6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𝑌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𝔼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𝑌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≥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𝜇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𝑐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  <a:ea typeface="Cambria Math"/>
                      </a:rPr>
                      <m:t>&lt;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′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  <a:ea typeface="Cambria Math"/>
                                  </a:rPr>
                                  <m:t>log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𝛿</m:t>
                                    </m:r>
                                  </m:den>
                                </m:f>
                              </m:e>
                            </m:func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𝛿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8949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Data Streams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</p:spPr>
            <p:txBody>
              <a:bodyPr/>
              <a:lstStyle/>
              <a:p>
                <a:r>
                  <a:rPr lang="en-US" dirty="0" smtClean="0"/>
                  <a:t>Stream: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dirty="0" smtClean="0"/>
                  <a:t> elements from universe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={1, 2, …, </m:t>
                    </m:r>
                    <m:r>
                      <a:rPr lang="en-US" b="1" i="1" dirty="0" smtClean="0">
                        <a:latin typeface="Cambria Math"/>
                      </a:rPr>
                      <m:t>𝒏</m:t>
                    </m:r>
                    <m:r>
                      <a:rPr lang="en-US" b="0" i="1" dirty="0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 smtClean="0"/>
                  <a:t>, e.g.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〈"/>
                          <m:endChr m:val="〉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𝒎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=〈5, 8, 1, 1, 1, 4, 3, 5, …, 10〉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Example: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  <a:blipFill rotWithShape="1">
                <a:blip r:embed="rId2"/>
                <a:stretch>
                  <a:fillRect l="-1585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8373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Approximate Median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5105400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 smtClean="0"/>
                  <a:t> (all distinct) and let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𝑟𝑎𝑛𝑘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=|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∈</m:t>
                      </m:r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  <m:r>
                        <a:rPr lang="en-US" b="0" i="1" smtClean="0">
                          <a:latin typeface="Cambria Math"/>
                        </a:rPr>
                        <m:t> :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|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Problem:</a:t>
                </a:r>
                <a:r>
                  <a:rPr lang="en-US" dirty="0" smtClean="0"/>
                  <a:t>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𝜖</m:t>
                    </m:r>
                  </m:oMath>
                </a14:m>
                <a:r>
                  <a:rPr lang="en-US" dirty="0" smtClean="0"/>
                  <a:t>-approximate median,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 smtClean="0"/>
                  <a:t> such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𝜖</m:t>
                      </m:r>
                      <m:r>
                        <a:rPr lang="en-US" b="0" i="1" smtClean="0">
                          <a:latin typeface="Cambria Math"/>
                        </a:rPr>
                        <m:t>𝑚</m:t>
                      </m:r>
                      <m:r>
                        <a:rPr lang="en-US" b="0" i="1" smtClean="0">
                          <a:latin typeface="Cambria Math"/>
                        </a:rPr>
                        <m:t>&lt;</m:t>
                      </m:r>
                      <m:r>
                        <a:rPr lang="en-US" b="0" i="1" smtClean="0">
                          <a:latin typeface="Cambria Math"/>
                        </a:rPr>
                        <m:t>𝑟𝑎𝑛𝑘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&lt;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𝜖</m:t>
                      </m:r>
                      <m:r>
                        <a:rPr lang="en-US" b="0" i="1" smtClean="0"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Exercise: </a:t>
                </a:r>
                <a:r>
                  <a:rPr lang="en-US" dirty="0" smtClean="0"/>
                  <a:t>Can we approximate the value of the median with additive error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±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/>
                  <a:t>in </a:t>
                </a:r>
                <a:r>
                  <a:rPr lang="en-US" dirty="0" err="1" smtClean="0"/>
                  <a:t>sublinear</a:t>
                </a:r>
                <a:r>
                  <a:rPr lang="en-US" dirty="0" smtClean="0"/>
                  <a:t> time?</a:t>
                </a:r>
                <a:endParaRPr lang="en-US" dirty="0" smtClean="0">
                  <a:solidFill>
                    <a:srgbClr val="0070C0"/>
                  </a:solidFill>
                </a:endParaRP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Algorithm: </a:t>
                </a:r>
                <a:r>
                  <a:rPr lang="en-US" dirty="0" smtClean="0"/>
                  <a:t>Return the median of a sample of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taken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(with replacement).</a:t>
                </a:r>
              </a:p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5105400"/>
              </a:xfrm>
              <a:blipFill rotWithShape="1">
                <a:blip r:embed="rId2"/>
                <a:stretch>
                  <a:fillRect l="-1429" t="-1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14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Approximate Median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51054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Problem:</a:t>
                </a:r>
                <a:r>
                  <a:rPr lang="en-US" dirty="0" smtClean="0"/>
                  <a:t>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𝜖</m:t>
                    </m:r>
                  </m:oMath>
                </a14:m>
                <a:r>
                  <a:rPr lang="en-US" dirty="0" smtClean="0"/>
                  <a:t>-approximate median,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 smtClean="0"/>
                  <a:t> such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𝜖</m:t>
                      </m:r>
                      <m:r>
                        <a:rPr lang="en-US" b="0" i="1" smtClean="0">
                          <a:latin typeface="Cambria Math"/>
                        </a:rPr>
                        <m:t>𝑚</m:t>
                      </m:r>
                      <m:r>
                        <a:rPr lang="en-US" b="0" i="1" smtClean="0">
                          <a:latin typeface="Cambria Math"/>
                        </a:rPr>
                        <m:t>&lt;</m:t>
                      </m:r>
                      <m:r>
                        <a:rPr lang="en-US" b="0" i="1" smtClean="0">
                          <a:latin typeface="Cambria Math"/>
                        </a:rPr>
                        <m:t>𝑟𝑎𝑛𝑘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&lt;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𝜖</m:t>
                      </m:r>
                      <m:r>
                        <a:rPr lang="en-US" b="0" i="1" smtClean="0"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Algorithm: </a:t>
                </a:r>
                <a:r>
                  <a:rPr lang="en-US" dirty="0" smtClean="0"/>
                  <a:t>Return the median of a sample of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taken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(with replacement).</a:t>
                </a: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Claim: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7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𝛿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/>
                  <a:t>then this algorithm gives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𝜖</m:t>
                    </m:r>
                  </m:oMath>
                </a14:m>
                <a:r>
                  <a:rPr lang="en-US" dirty="0" smtClean="0"/>
                  <a:t>-median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1−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5105400"/>
              </a:xfrm>
              <a:blipFill rotWithShape="1">
                <a:blip r:embed="rId2"/>
                <a:stretch>
                  <a:fillRect l="-1571" t="-1434" r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995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Approximate Median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4864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Partition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into 3 groups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𝑟𝑎𝑛𝑘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≤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𝑴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∈</m:t>
                          </m:r>
                          <m:r>
                            <a:rPr lang="en-US" i="1">
                              <a:latin typeface="Cambria Math"/>
                            </a:rPr>
                            <m:t>𝑆</m:t>
                          </m:r>
                          <m:r>
                            <a:rPr lang="en-US" i="1">
                              <a:latin typeface="Cambria Math"/>
                            </a:rPr>
                            <m:t>: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𝜖</m:t>
                          </m:r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≤</m:t>
                          </m:r>
                          <m:r>
                            <a:rPr lang="en-US" i="1">
                              <a:latin typeface="Cambria Math"/>
                            </a:rPr>
                            <m:t>𝑟𝑎𝑛𝑘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≤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𝜖</m:t>
                          </m:r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𝑼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∈</m:t>
                          </m:r>
                          <m:r>
                            <a:rPr lang="en-US" i="1">
                              <a:latin typeface="Cambria Math"/>
                            </a:rPr>
                            <m:t>𝑆</m:t>
                          </m:r>
                          <m:r>
                            <a:rPr lang="en-US" i="1">
                              <a:latin typeface="Cambria Math"/>
                            </a:rPr>
                            <m:t>:</m:t>
                          </m:r>
                          <m:r>
                            <a:rPr lang="en-US" i="1">
                              <a:latin typeface="Cambria Math"/>
                            </a:rPr>
                            <m:t>𝑟𝑎𝑛𝑘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≥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𝜖</m:t>
                          </m:r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b="1" dirty="0" smtClean="0"/>
                  <a:t>Key fact</a:t>
                </a:r>
                <a:r>
                  <a:rPr lang="en-US" dirty="0" smtClean="0"/>
                  <a:t>: If less than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 elements from each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𝑼</m:t>
                        </m:r>
                      </m:sub>
                    </m:sSub>
                  </m:oMath>
                </a14:m>
                <a:r>
                  <a:rPr lang="en-US" dirty="0" smtClean="0"/>
                  <a:t> are in sample then its median is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𝑴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sample is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US" dirty="0" smtClean="0"/>
                  <a:t> and 0 otherwise.</a:t>
                </a:r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  <m:r>
                          <a:rPr lang="en-US" b="1" i="1" smtClean="0">
                            <a:latin typeface="Cambria Math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𝒊</m:t>
                            </m:r>
                          </m:sub>
                          <m:sup/>
                          <m:e>
                            <m:r>
                              <a:rPr lang="en-US" b="1" i="1">
                                <a:latin typeface="Cambria Math"/>
                              </a:rPr>
                              <m:t>𝑿</m:t>
                            </m:r>
                          </m:e>
                        </m:nary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. By </a:t>
                </a:r>
                <a:r>
                  <a:rPr lang="en-US" dirty="0" err="1" smtClean="0"/>
                  <a:t>Chernoff</a:t>
                </a:r>
                <a:r>
                  <a:rPr lang="en-US" dirty="0" smtClean="0"/>
                  <a:t>,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&gt;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7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𝛿</m:t>
                            </m:r>
                          </m:den>
                        </m:f>
                      </m:e>
                    </m:func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𝑿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≥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𝑿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≥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1+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𝔼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/>
                                      <a:ea typeface="Cambria Math"/>
                                    </a:rPr>
                                    <m:t>𝑿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Same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𝑼</m:t>
                        </m:r>
                      </m:sub>
                    </m:sSub>
                  </m:oMath>
                </a14:m>
                <a:r>
                  <a:rPr lang="en-US" dirty="0" smtClean="0"/>
                  <a:t> + union bound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⇒</m:t>
                    </m:r>
                  </m:oMath>
                </a14:m>
                <a:r>
                  <a:rPr lang="en-US" dirty="0" smtClean="0"/>
                  <a:t> error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486400"/>
              </a:xfrm>
              <a:blipFill rotWithShape="1">
                <a:blip r:embed="rId2"/>
                <a:stretch>
                  <a:fillRect l="-1037" t="-2000" r="-1407" b="-1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3790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Data Streams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</p:spPr>
            <p:txBody>
              <a:bodyPr/>
              <a:lstStyle/>
              <a:p>
                <a:r>
                  <a:rPr lang="en-US" dirty="0" smtClean="0"/>
                  <a:t>Stream: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dirty="0" smtClean="0"/>
                  <a:t> elements from universe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={1, 2, …, </m:t>
                    </m:r>
                    <m:r>
                      <a:rPr lang="en-US" b="1" i="1" dirty="0" smtClean="0">
                        <a:latin typeface="Cambria Math"/>
                      </a:rPr>
                      <m:t>𝒏</m:t>
                    </m:r>
                    <m:r>
                      <a:rPr lang="en-US" b="0" i="1" dirty="0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 smtClean="0"/>
                  <a:t>, e.g.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〈"/>
                          <m:endChr m:val="〉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𝒎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=〈5, 8, 1, 1, 1, 4, 3, 5, …, 10〉</m:t>
                      </m:r>
                    </m:oMath>
                  </m:oMathPara>
                </a14:m>
                <a:endParaRPr lang="en-US" dirty="0" smtClean="0"/>
              </a:p>
              <a:p>
                <a:endParaRPr lang="en-US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= frequency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in the stream = # of occurrences of value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r>
                        <a:rPr lang="en-US" b="0" i="1" smtClean="0">
                          <a:latin typeface="Cambria Math"/>
                        </a:rPr>
                        <m:t>=〈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,…,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𝒏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〉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  <a:blipFill rotWithShape="1">
                <a:blip r:embed="rId2"/>
                <a:stretch>
                  <a:fillRect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865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AMS Sampling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Problem: </a:t>
                </a:r>
                <a:r>
                  <a:rPr lang="en-US" dirty="0" smtClean="0"/>
                  <a:t>Estimate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∈[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]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 smtClean="0"/>
                  <a:t>, for an arbitrary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𝑔</m:t>
                    </m:r>
                  </m:oMath>
                </a14:m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=0.</m:t>
                    </m:r>
                  </m:oMath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Estimator: </a:t>
                </a:r>
                <a:r>
                  <a:rPr lang="en-US" dirty="0" smtClean="0"/>
                  <a:t>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𝑱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𝑱</m:t>
                    </m:r>
                  </m:oMath>
                </a14:m>
                <a:r>
                  <a:rPr lang="en-US" dirty="0" smtClean="0"/>
                  <a:t> is sampled uniformly at random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[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 and compute: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𝑟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≥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𝑱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𝑱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Output: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𝑿</m:t>
                    </m:r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𝑚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𝑟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−</m:t>
                    </m:r>
                    <m:r>
                      <a:rPr lang="en-US" b="0" i="1" dirty="0" smtClean="0">
                        <a:latin typeface="Cambria Math"/>
                      </a:rPr>
                      <m:t>𝑔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𝑟</m:t>
                    </m:r>
                    <m:r>
                      <a:rPr lang="en-US" b="0" i="1" dirty="0" smtClean="0">
                        <a:latin typeface="Cambria Math"/>
                      </a:rPr>
                      <m:t> −1))</m:t>
                    </m:r>
                  </m:oMath>
                </a14:m>
                <a:r>
                  <a:rPr lang="en-US" dirty="0" smtClean="0"/>
                  <a:t>	</a:t>
                </a: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Expectation: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𝑿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latin typeface="Cambria Math"/>
                                          <a:ea typeface="Cambria Math"/>
                                        </a:rPr>
                                        <m:t>𝑱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𝔼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𝑿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𝑱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b="1" dirty="0" smtClean="0">
                  <a:ea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</m:den>
                          </m:f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𝑟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𝑚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𝑔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𝑟</m:t>
                                              </m:r>
                                            </m:e>
                                          </m:d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𝑔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𝑟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−1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nary>
                            </m:e>
                          </m:d>
                        </m:e>
                      </m:nary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1">
                <a:blip r:embed="rId2"/>
                <a:stretch>
                  <a:fillRect l="-1333" t="-2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5187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Recap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(Markov)</a:t>
                </a:r>
                <a:r>
                  <a:rPr lang="en-US" dirty="0" smtClean="0"/>
                  <a:t>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dirty="0" smtClean="0"/>
                  <a:t> (and non-negative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𝑿</m:t>
                    </m:r>
                  </m:oMath>
                </a14:m>
                <a:r>
                  <a:rPr lang="en-US" dirty="0" smtClean="0"/>
                  <a:t>):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latin typeface="Cambria Math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Chebyshev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)</a:t>
                </a:r>
                <a:r>
                  <a:rPr lang="en-US" dirty="0" smtClean="0"/>
                  <a:t>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&gt;0: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𝑿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𝔼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  <a:ea typeface="Cambria Math"/>
                                        </a:rPr>
                                        <m:t>𝑿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𝔼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𝑉𝑎𝑟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𝑿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𝔼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𝑿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Chernoff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)</a:t>
                </a:r>
                <a:r>
                  <a:rPr lang="en-US" dirty="0" smtClean="0"/>
                  <a:t>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dirty="0" smtClean="0"/>
                  <a:t> be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independent and identically distributed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r.vs</a:t>
                </a:r>
                <a:r>
                  <a:rPr lang="en-US" dirty="0" smtClean="0"/>
                  <a:t> with range [0, c] and expectation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𝜇</m:t>
                    </m:r>
                  </m:oMath>
                </a14:m>
                <a:r>
                  <a:rPr lang="en-US" dirty="0" smtClean="0"/>
                  <a:t>. Then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𝒕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1&gt;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  <m:r>
                      <a:rPr lang="en-US" b="0" i="1" smtClean="0">
                        <a:latin typeface="Cambria Math"/>
                      </a:rPr>
                      <m:t>&gt;0,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𝛿𝜇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≤2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𝒕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𝜇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𝛿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𝑐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 smtClean="0"/>
              </a:p>
              <a:p>
                <a:endParaRPr lang="en-US" dirty="0" smtClean="0"/>
              </a:p>
              <a:p>
                <a:pPr marL="0" indent="0" algn="ctr">
                  <a:buNone/>
                </a:pPr>
                <a:endParaRPr lang="en-US" b="1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2"/>
                <a:stretch>
                  <a:fillRect l="-1481" t="-3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311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Frequency Moments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51816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∈{0,1,2,…}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 # number of distinct elements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 # elements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= “Gini index”, “surprise index”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5181600"/>
              </a:xfrm>
              <a:blipFill rotWithShape="1">
                <a:blip r:embed="rId2"/>
                <a:stretch>
                  <a:fillRect l="-1544" t="-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1252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Frequency Moments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44555"/>
                <a:ext cx="8915400" cy="518160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∈{0,1,2,…}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Use AMS estimator with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𝑿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𝑟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</a:rPr>
                            <m:t>𝑿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Exercise: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0≤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𝑿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𝑚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∗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endParaRPr lang="en-US" dirty="0" smtClean="0"/>
              </a:p>
              <a:p>
                <a:r>
                  <a:rPr lang="en-US" dirty="0" smtClean="0"/>
                  <a:t>Repeat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 smtClean="0"/>
                  <a:t> times and take average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e>
                    </m:acc>
                  </m:oMath>
                </a14:m>
                <a:r>
                  <a:rPr lang="en-US" dirty="0" smtClean="0"/>
                  <a:t>. By </a:t>
                </a:r>
                <a:r>
                  <a:rPr lang="en-US" dirty="0" err="1" smtClean="0"/>
                  <a:t>Chernoff</a:t>
                </a:r>
                <a:r>
                  <a:rPr lang="en-US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𝑿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≤2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𝜖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∗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Taking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  <m:r>
                          <a:rPr lang="en-US" b="0" i="1" smtClean="0">
                            <a:latin typeface="Cambria Math"/>
                          </a:rPr>
                          <m:t>𝑚𝑘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sup>
                        </m:sSubSup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𝛿</m:t>
                                </m:r>
                              </m:den>
                            </m:f>
                          </m:e>
                        </m:func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 gives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𝑿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/>
                              </a:rPr>
                              <m:t>≥</m:t>
                            </m:r>
                            <m:r>
                              <a:rPr lang="en-US" i="1">
                                <a:latin typeface="Cambria Math"/>
                              </a:rPr>
                              <m:t>𝜖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</m:oMath>
                </a14:m>
                <a:r>
                  <a:rPr lang="en-US" dirty="0" smtClean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44555"/>
                <a:ext cx="8915400" cy="5181600"/>
              </a:xfrm>
              <a:blipFill rotWithShape="1">
                <a:blip r:embed="rId2"/>
                <a:stretch>
                  <a:fillRect l="-1367" t="-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7927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Frequency Moments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991600" cy="452596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Lemma: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1−1/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Result: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3</m:t>
                        </m:r>
                        <m:r>
                          <a:rPr lang="en-US" i="1">
                            <a:latin typeface="Cambria Math"/>
                          </a:rPr>
                          <m:t>𝑚𝑘</m:t>
                        </m:r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∗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i="1">
                                <a:latin typeface="Cambria Math"/>
                              </a:rPr>
                              <m:t>−1</m:t>
                            </m:r>
                          </m:sup>
                        </m:sSubSup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𝛿</m:t>
                                </m:r>
                              </m:den>
                            </m:f>
                          </m:e>
                        </m:func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1−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</m:den>
                                </m:f>
                              </m:sup>
                            </m:sSup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𝛿</m:t>
                                    </m:r>
                                  </m:den>
                                </m:f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a:rPr lang="en-US" b="0" i="0" smtClean="0">
                                <a:latin typeface="Cambria Math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/>
                          </a:rPr>
                          <m:t>log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d>
                  </m:oMath>
                </a14:m>
                <a:r>
                  <a:rPr lang="en-US" dirty="0" smtClean="0"/>
                  <a:t> memory suffices for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𝜖</m:t>
                        </m:r>
                        <m:r>
                          <a:rPr lang="en-US" b="0" i="1" dirty="0" smtClean="0">
                            <a:latin typeface="Cambria Math"/>
                          </a:rPr>
                          <m:t>, 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dirty="0" smtClean="0"/>
                  <a:t>-approximation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Question: What if we don’t know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𝑚</m:t>
                    </m:r>
                    <m:r>
                      <a:rPr lang="en-US" b="0" i="1" dirty="0" smtClean="0">
                        <a:latin typeface="Cambria Math"/>
                      </a:rPr>
                      <m:t>?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Then we can use probabilistic guessing (similar to Morris’s algorithm), replacing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e>
                    </m:func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991600" cy="4525963"/>
              </a:xfrm>
              <a:blipFill rotWithShape="1">
                <a:blip r:embed="rId2"/>
                <a:stretch>
                  <a:fillRect l="-1356" t="-3504"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1243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Frequency Moments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991600" cy="52578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Lemma: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1−1/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Exercise: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≥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(</m:t>
                    </m:r>
                  </m:oMath>
                </a14:m>
                <a:r>
                  <a:rPr lang="en-US" dirty="0" smtClean="0"/>
                  <a:t>Hint: worst-case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=…=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 smtClean="0"/>
                  <a:t>. Use convexity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).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Case 1: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𝑚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𝑚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1−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991600" cy="5257800"/>
              </a:xfrm>
              <a:blipFill rotWithShape="1">
                <a:blip r:embed="rId2"/>
                <a:stretch>
                  <a:fillRect l="-1085" t="-2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7987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Frequency Moments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991600" cy="52578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Lemma: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1−1/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Case </a:t>
                </a:r>
                <a:r>
                  <a:rPr lang="en-US" dirty="0"/>
                  <a:t>2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≥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∗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−1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∗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den>
                              </m:f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1−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991600" cy="5257800"/>
              </a:xfrm>
              <a:blipFill rotWithShape="1">
                <a:blip r:embed="rId2"/>
                <a:stretch>
                  <a:fillRect l="-1492" t="-1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2315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Hash Functions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915400" cy="54864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Definition: </a:t>
                </a:r>
                <a:r>
                  <a:rPr lang="en-US" dirty="0" smtClean="0"/>
                  <a:t>A family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𝐻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/>
                  <a:t>of functions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 smtClean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-wise independent if for any distinct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𝐵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/>
                                </a:rPr>
                                <m:t>h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∈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𝑅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𝐻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,…,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𝐵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</m:oMath>
                  </m:oMathPara>
                </a14:m>
                <a:endParaRPr lang="en-US" b="0" dirty="0" smtClean="0"/>
              </a:p>
              <a:p>
                <a:endParaRPr lang="en-US" dirty="0" smtClean="0">
                  <a:solidFill>
                    <a:srgbClr val="0070C0"/>
                  </a:solidFill>
                </a:endParaRP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Example: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⊆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0,…, </m:t>
                        </m:r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𝐵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0,…, </m:t>
                        </m:r>
                        <m:r>
                          <a:rPr lang="en-US" i="1">
                            <a:latin typeface="Cambria Math"/>
                          </a:rPr>
                          <m:t>𝑝</m:t>
                        </m:r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 smtClean="0"/>
                  <a:t> for prime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𝑝</m:t>
                    </m:r>
                  </m:oMath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𝐻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𝑚𝑜𝑑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:0≤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is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-wise independent family of hash functions.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915400" cy="5486400"/>
              </a:xfrm>
              <a:blipFill rotWithShape="1">
                <a:blip r:embed="rId2"/>
                <a:stretch>
                  <a:fillRect l="-1300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5203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Linear Sketches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50292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Sketching algorithm: picks a random matrix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𝑍</m:t>
                    </m:r>
                    <m:r>
                      <a:rPr lang="en-US" b="0" i="1" dirty="0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≪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and computes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𝑍𝑓</m:t>
                    </m:r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Can be incrementally updated:</a:t>
                </a: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</a:rPr>
                  <a:t>We have a sketch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𝑍𝑓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When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arrives, new frequencies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Updating the sketch:</a:t>
                </a: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𝑍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𝑍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𝑍𝑓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𝑍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𝑍𝑓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</m:oMath>
                </a14:m>
                <a:r>
                  <a:rPr lang="en-US" b="0" i="0" dirty="0" smtClean="0">
                    <a:latin typeface="+mj-lt"/>
                  </a:rPr>
                  <a:t>(i-th column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𝑍</m:t>
                    </m:r>
                  </m:oMath>
                </a14:m>
                <a:r>
                  <a:rPr lang="en-US" b="0" i="0" dirty="0" smtClean="0">
                    <a:latin typeface="+mj-lt"/>
                  </a:rPr>
                  <a:t>)</a:t>
                </a:r>
                <a:endParaRPr lang="en-US" b="0" dirty="0" smtClean="0"/>
              </a:p>
              <a:p>
                <a:r>
                  <a:rPr lang="en-US" dirty="0" smtClean="0"/>
                  <a:t>Need to choose random matrices carefully</a:t>
                </a:r>
                <a:endParaRPr lang="en-US" b="0" dirty="0" smtClean="0"/>
              </a:p>
              <a:p>
                <a:pPr marL="457200" lvl="1" indent="0">
                  <a:buNone/>
                </a:pPr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5029200"/>
              </a:xfrm>
              <a:blipFill rotWithShape="1">
                <a:blip r:embed="rId2"/>
                <a:stretch>
                  <a:fillRect l="-1544" t="-1576" r="-11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0235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Problem: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dirty="0" smtClean="0"/>
                  <a:t>-approximation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Algorithm:</a:t>
                </a:r>
              </a:p>
              <a:p>
                <a:pPr lvl="1"/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𝑍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−1,1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×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, where entries of each row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4</m:t>
                    </m:r>
                  </m:oMath>
                </a14:m>
                <a:r>
                  <a:rPr lang="en-US" dirty="0" smtClean="0"/>
                  <a:t>-wise independent and rows are independent</a:t>
                </a:r>
              </a:p>
              <a:p>
                <a:pPr lvl="1"/>
                <a:r>
                  <a:rPr lang="en-US" dirty="0" smtClean="0"/>
                  <a:t>Don’t store the matrix: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4-wise independent hash functions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𝜎</m:t>
                    </m:r>
                  </m:oMath>
                </a14:m>
                <a:r>
                  <a:rPr lang="en-US" dirty="0" smtClean="0"/>
                  <a:t>  </a:t>
                </a:r>
              </a:p>
              <a:p>
                <a:pPr lvl="1"/>
                <a:r>
                  <a:rPr lang="en-US" dirty="0" smtClean="0"/>
                  <a:t>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𝑍𝑓</m:t>
                    </m:r>
                    <m:r>
                      <a:rPr lang="en-US" b="0" i="0" smtClean="0">
                        <a:latin typeface="Cambria Math"/>
                      </a:rPr>
                      <m:t>, </m:t>
                    </m:r>
                  </m:oMath>
                </a14:m>
                <a:r>
                  <a:rPr lang="en-US" dirty="0" smtClean="0"/>
                  <a:t>average squared entries “appropriately”</a:t>
                </a:r>
              </a:p>
              <a:p>
                <a:r>
                  <a:rPr lang="en-US" dirty="0" smtClean="0"/>
                  <a:t>Analysis: </a:t>
                </a:r>
              </a:p>
              <a:p>
                <a:pPr lvl="1"/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 smtClean="0"/>
                  <a:t> be any entry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𝑍𝑓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Lemma: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Lemma: Var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≤2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3"/>
                <a:stretch>
                  <a:fillRect l="-1481" t="-1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468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Expectaton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816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𝜎</m:t>
                    </m:r>
                  </m:oMath>
                </a14:m>
                <a:r>
                  <a:rPr lang="en-US" dirty="0" smtClean="0"/>
                  <a:t> be a row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𝑍</m:t>
                    </m:r>
                  </m:oMath>
                </a14:m>
                <a:r>
                  <a:rPr lang="en-US" dirty="0" smtClean="0"/>
                  <a:t> with entries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sub>
                    </m:sSub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−1,1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𝔼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]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≠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𝔼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]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≠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/>
                            <a:ea typeface="Cambria Math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We used 2-wise independence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81600"/>
              </a:xfrm>
              <a:blipFill rotWithShape="1">
                <a:blip r:embed="rId3"/>
                <a:stretch>
                  <a:fillRect l="-1037" t="-2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123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dirty="0">
                          <a:solidFill>
                            <a:srgbClr val="0070C0"/>
                          </a:solidFill>
                          <a:latin typeface="Cambria Math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Variance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5029200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𝔼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i="1" dirty="0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dirty="0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𝔼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 dirty="0" smtClean="0">
                          <a:latin typeface="Cambria Math"/>
                        </a:rPr>
                        <m:t>]</m:t>
                      </m:r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𝔼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i="1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2 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+4 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+24 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𝑙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𝑙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=2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+4 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24 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&lt;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𝑗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&lt;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&lt;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𝑙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𝔼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]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𝑙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≤2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]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/>
                            <a:ea typeface="Cambria Math"/>
                          </a:rPr>
                          <m:t>𝔼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[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]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𝔼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[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 by 4-wise independence </a:t>
                </a:r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5029200"/>
              </a:xfrm>
              <a:blipFill rotWithShape="1">
                <a:blip r:embed="rId3"/>
                <a:stretch>
                  <a:fillRect l="-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246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This week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dirty="0" smtClean="0"/>
              <a:t>Approximate counting (Morris’s alg.) continued </a:t>
            </a:r>
          </a:p>
          <a:p>
            <a:r>
              <a:rPr lang="en-US" dirty="0" smtClean="0"/>
              <a:t>Approximate Median</a:t>
            </a:r>
          </a:p>
          <a:p>
            <a:r>
              <a:rPr lang="en-US" dirty="0" err="1" smtClean="0"/>
              <a:t>Alon</a:t>
            </a:r>
            <a:r>
              <a:rPr lang="en-US" dirty="0" smtClean="0"/>
              <a:t>-Mathias-</a:t>
            </a:r>
            <a:r>
              <a:rPr lang="en-US" dirty="0" err="1" smtClean="0"/>
              <a:t>Szegedy</a:t>
            </a:r>
            <a:r>
              <a:rPr lang="en-US" dirty="0" smtClean="0"/>
              <a:t> Sampling</a:t>
            </a:r>
          </a:p>
          <a:p>
            <a:r>
              <a:rPr lang="en-US" dirty="0" smtClean="0"/>
              <a:t>Frequency Moments</a:t>
            </a:r>
          </a:p>
          <a:p>
            <a:r>
              <a:rPr lang="en-US" dirty="0" smtClean="0"/>
              <a:t>Distinct Elements</a:t>
            </a:r>
          </a:p>
          <a:p>
            <a:r>
              <a:rPr lang="en-US" dirty="0" smtClean="0"/>
              <a:t>Count-Min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89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: Distinct Elements</a:t>
                </a: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Problem: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𝜖</m:t>
                    </m:r>
                    <m:r>
                      <a:rPr lang="en-US" b="0" i="1" dirty="0" smtClean="0">
                        <a:latin typeface="Cambria Math"/>
                      </a:rPr>
                      <m:t>,</m:t>
                    </m:r>
                    <m:r>
                      <a:rPr lang="en-US" b="0" i="1" dirty="0" smtClean="0">
                        <a:latin typeface="Cambria Math"/>
                      </a:rPr>
                      <m:t>𝛿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-approximation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Simplified:</a:t>
                </a:r>
                <a:r>
                  <a:rPr lang="en-US" dirty="0" smtClean="0"/>
                  <a:t> For fixed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𝑇</m:t>
                    </m:r>
                    <m:r>
                      <a:rPr lang="en-US" b="0" i="1" dirty="0" smtClean="0">
                        <a:latin typeface="Cambria Math"/>
                      </a:rPr>
                      <m:t>&gt;0</m:t>
                    </m:r>
                    <m:r>
                      <a:rPr lang="en-US" b="0" i="0" dirty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with prob.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1 −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</m:oMath>
                </a14:m>
                <a:r>
                  <a:rPr lang="en-US" dirty="0" smtClean="0"/>
                  <a:t> distinguish: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&gt;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1+</m:t>
                        </m:r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 smtClean="0"/>
                  <a:t> vs.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&lt;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1 −</m:t>
                        </m:r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𝑇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Original problem reduces by trying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 values of T: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  <m:r>
                        <a:rPr lang="en-US" b="0" i="1" smtClean="0">
                          <a:latin typeface="Cambria Math"/>
                        </a:rPr>
                        <m:t>=1, 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𝜖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𝜖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,…, 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6835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: Distinct Elements</a:t>
                </a: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Simplified:</a:t>
                </a:r>
                <a:r>
                  <a:rPr lang="en-US" dirty="0" smtClean="0"/>
                  <a:t> For fixed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𝑇</m:t>
                    </m:r>
                    <m:r>
                      <a:rPr lang="en-US" b="0" i="1" dirty="0" smtClean="0">
                        <a:latin typeface="Cambria Math"/>
                      </a:rPr>
                      <m:t>&gt;0</m:t>
                    </m:r>
                    <m:r>
                      <a:rPr lang="en-US" b="0" i="0" dirty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with prob.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1 −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</m:oMath>
                </a14:m>
                <a:r>
                  <a:rPr lang="en-US" dirty="0" smtClean="0"/>
                  <a:t> distinguish: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&gt;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1+</m:t>
                        </m:r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 smtClean="0"/>
                  <a:t> vs.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&lt;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1 −</m:t>
                        </m:r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𝑇</m:t>
                    </m:r>
                  </m:oMath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Algorithm</a:t>
                </a:r>
                <a:r>
                  <a:rPr lang="en-US" dirty="0" smtClean="0"/>
                  <a:t>: </a:t>
                </a:r>
              </a:p>
              <a:p>
                <a:pPr lvl="1"/>
                <a:r>
                  <a:rPr lang="en-US" dirty="0" smtClean="0"/>
                  <a:t>Choose random 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⊆[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If at least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/</m:t>
                    </m:r>
                    <m:r>
                      <a:rPr lang="en-US" b="0" i="1" smtClean="0">
                        <a:latin typeface="Cambria Math"/>
                      </a:rPr>
                      <m:t>𝑒</m:t>
                    </m:r>
                  </m:oMath>
                </a14:m>
                <a:r>
                  <a:rPr lang="en-US" dirty="0" smtClean="0"/>
                  <a:t> of the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are zero,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&lt;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1 −</m:t>
                        </m:r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𝑇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9339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marL="0" indent="0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1+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vs.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1 −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𝑇</m:t>
                    </m:r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50292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Algorithm</a:t>
                </a:r>
                <a:r>
                  <a:rPr lang="en-US" dirty="0" smtClean="0"/>
                  <a:t>: </a:t>
                </a:r>
              </a:p>
              <a:p>
                <a:pPr lvl="1"/>
                <a:r>
                  <a:rPr lang="en-US" dirty="0" smtClean="0"/>
                  <a:t>Choose random 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⊆[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If at least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/</m:t>
                    </m:r>
                    <m:r>
                      <a:rPr lang="en-US" b="0" i="1" smtClean="0">
                        <a:latin typeface="Cambria Math"/>
                      </a:rPr>
                      <m:t>𝑒</m:t>
                    </m:r>
                  </m:oMath>
                </a14:m>
                <a:r>
                  <a:rPr lang="en-US" dirty="0" smtClean="0"/>
                  <a:t> of the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are zero,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&lt;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1 −</m:t>
                        </m:r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𝑇</m:t>
                    </m:r>
                  </m:oMath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Analysis</a:t>
                </a:r>
                <a:r>
                  <a:rPr lang="en-US" dirty="0" smtClean="0"/>
                  <a:t>: </a:t>
                </a:r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&gt;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1+</m:t>
                        </m:r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 smtClean="0"/>
                  <a:t>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=0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&lt;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 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den>
                        </m:f>
                      </m:e>
                    </m:func>
                  </m:oMath>
                </a14:m>
                <a:endParaRPr lang="en-US" b="0" dirty="0" smtClean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&lt;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=0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&gt;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 + 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𝜖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</m:den>
                        </m:f>
                      </m:e>
                    </m:func>
                  </m:oMath>
                </a14:m>
                <a:endParaRPr lang="en-US" dirty="0" smtClean="0"/>
              </a:p>
              <a:p>
                <a:pPr lvl="1"/>
                <a:r>
                  <a:rPr lang="en-US" dirty="0" err="1" smtClean="0"/>
                  <a:t>Chernoff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𝛿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r>
                  <a:rPr lang="en-US" dirty="0" smtClean="0"/>
                  <a:t> gives correctness </a:t>
                </a:r>
                <a:r>
                  <a:rPr lang="en-US" dirty="0" err="1" smtClean="0"/>
                  <a:t>w.p</a:t>
                </a:r>
                <a:r>
                  <a:rPr lang="en-US" dirty="0" smtClean="0"/>
                  <a:t>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1 −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5029200"/>
              </a:xfrm>
              <a:blipFill rotWithShape="1">
                <a:blip r:embed="rId3"/>
                <a:stretch>
                  <a:fillRect l="-1415" t="-3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3948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1+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vs.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1 −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𝑇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Analysis</a:t>
                </a:r>
                <a:r>
                  <a:rPr lang="en-US" dirty="0"/>
                  <a:t>: 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&gt;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1+</m:t>
                        </m:r>
                        <m:r>
                          <a:rPr lang="en-US" i="1"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=0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&lt;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 −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𝜖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</m:den>
                        </m:f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&lt;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1−</m:t>
                        </m:r>
                        <m:r>
                          <a:rPr lang="en-US" i="1"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=0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&gt;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 + 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𝜖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</m:den>
                        </m:f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 smtClean="0"/>
                  <a:t> is large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𝜖</m:t>
                    </m:r>
                  </m:oMath>
                </a14:m>
                <a:r>
                  <a:rPr lang="en-US" dirty="0" smtClean="0"/>
                  <a:t> is small then: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1 −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sup>
                    </m:sSup>
                    <m:r>
                      <a:rPr lang="en-US" b="0" i="1" smtClean="0">
                        <a:latin typeface="Cambria Math"/>
                      </a:rPr>
                      <m:t>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&gt;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1+</m:t>
                        </m:r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𝑇</m:t>
                    </m:r>
                    <m:r>
                      <a:rPr lang="en-US" b="0" i="0" smtClean="0">
                        <a:latin typeface="Cambria Math"/>
                      </a:rPr>
                      <m:t>:</m:t>
                    </m:r>
                  </m:oMath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𝜖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𝜖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&lt;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𝑇</m:t>
                    </m:r>
                    <m:r>
                      <a:rPr lang="en-US">
                        <a:latin typeface="Cambria Math"/>
                      </a:rPr>
                      <m:t>:</m:t>
                    </m:r>
                  </m:oMath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≥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1 −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𝜖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≥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𝜖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3"/>
                <a:stretch>
                  <a:fillRect l="-1185" t="-2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7786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Count-Min Sketch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>
                    <a:hlinkClick r:id="rId2"/>
                  </a:rPr>
                  <a:t>https</a:t>
                </a:r>
                <a:r>
                  <a:rPr lang="en-US" dirty="0">
                    <a:hlinkClick r:id="rId2"/>
                  </a:rPr>
                  <a:t>://sites.google.com/site/countminsketch/</a:t>
                </a:r>
                <a:endParaRPr lang="en-US" dirty="0" smtClean="0"/>
              </a:p>
              <a:p>
                <a:r>
                  <a:rPr lang="en-US" dirty="0" smtClean="0"/>
                  <a:t>Stream: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dirty="0"/>
                  <a:t> elements from universe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i="1" dirty="0">
                        <a:latin typeface="Cambria Math"/>
                      </a:rPr>
                      <m:t>={1, 2, …, </m:t>
                    </m:r>
                    <m:r>
                      <a:rPr lang="en-US" b="1" i="1" dirty="0">
                        <a:latin typeface="Cambria Math"/>
                      </a:rPr>
                      <m:t>𝒏</m:t>
                    </m:r>
                    <m:r>
                      <a:rPr lang="en-US" i="1" dirty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/>
                  <a:t>, e.g</a:t>
                </a:r>
                <a:r>
                  <a:rPr lang="en-US" dirty="0" smtClean="0"/>
                  <a:t>.</a:t>
                </a:r>
                <a:endParaRPr lang="en-US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〈"/>
                          <m:endChr m:val="〉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𝒎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=〈5, 8, 1, 1, 1, 4, 3, 5, …, 10〉</m:t>
                      </m: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= frequency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in the stream = # of occurrences of value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𝑖</m:t>
                    </m:r>
                    <m:r>
                      <a:rPr lang="en-US" b="0" i="1" dirty="0" smtClean="0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r>
                      <a:rPr lang="en-US" i="1">
                        <a:latin typeface="Cambria Math"/>
                      </a:rPr>
                      <m:t>=〈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〉</m:t>
                    </m:r>
                  </m:oMath>
                </a14:m>
                <a:endParaRPr lang="en-US" dirty="0" smtClean="0">
                  <a:solidFill>
                    <a:srgbClr val="0070C0"/>
                  </a:solidFill>
                </a:endParaRP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Problems:</a:t>
                </a:r>
              </a:p>
              <a:p>
                <a:pPr lvl="1"/>
                <a:r>
                  <a:rPr lang="en-US" dirty="0" smtClean="0">
                    <a:solidFill>
                      <a:srgbClr val="0070C0"/>
                    </a:solidFill>
                  </a:rPr>
                  <a:t>Point Query: </a:t>
                </a:r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>
                  <a:solidFill>
                    <a:srgbClr val="0070C0"/>
                  </a:solidFill>
                </a:endParaRPr>
              </a:p>
              <a:p>
                <a:pPr lvl="1"/>
                <a:r>
                  <a:rPr lang="en-US" dirty="0" smtClean="0">
                    <a:solidFill>
                      <a:srgbClr val="0070C0"/>
                    </a:solidFill>
                  </a:rPr>
                  <a:t>Range Query: </a:t>
                </a:r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𝑗</m:t>
                    </m:r>
                    <m:r>
                      <a:rPr lang="en-US" b="0" i="1" smtClean="0">
                        <a:latin typeface="Cambria Math"/>
                      </a:rPr>
                      <m:t>∈[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err="1" smtClean="0">
                    <a:solidFill>
                      <a:srgbClr val="0070C0"/>
                    </a:solidFill>
                  </a:rPr>
                  <a:t>Quantile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Query: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𝜙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∈[0,1]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find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𝜙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𝑚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 smtClean="0">
                    <a:solidFill>
                      <a:srgbClr val="0070C0"/>
                    </a:solidFill>
                  </a:rPr>
                  <a:t>Heavy Hitters: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𝜙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∈[0,1]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find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𝜙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𝑚</m:t>
                    </m:r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3"/>
                <a:stretch>
                  <a:fillRect l="-1481" t="-3152" b="-2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1212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Count-Min Sketch: Construction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→[</m:t>
                    </m:r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</m:t>
                    </m:r>
                  </m:oMath>
                </a14:m>
                <a:r>
                  <a:rPr lang="en-US" dirty="0" smtClean="0"/>
                  <a:t>-wise independent hash functions</a:t>
                </a:r>
              </a:p>
              <a:p>
                <a:r>
                  <a:rPr lang="en-US" dirty="0" smtClean="0"/>
                  <a:t>We maintain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⋅</m:t>
                    </m:r>
                    <m:r>
                      <a:rPr lang="en-US" b="0" i="1" smtClean="0">
                        <a:latin typeface="Cambria Math"/>
                      </a:rPr>
                      <m:t>𝑤</m:t>
                    </m:r>
                  </m:oMath>
                </a14:m>
                <a:r>
                  <a:rPr lang="en-US" dirty="0" smtClean="0"/>
                  <a:t> counters with values: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=#</m:t>
                    </m:r>
                  </m:oMath>
                </a14:m>
                <a:r>
                  <a:rPr lang="en-US" dirty="0" smtClean="0"/>
                  <a:t> elements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𝑒</m:t>
                    </m:r>
                  </m:oMath>
                </a14:m>
                <a:r>
                  <a:rPr lang="en-US" dirty="0" smtClean="0"/>
                  <a:t> in the stream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𝑗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 the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 smtClean="0"/>
                  <a:t> and so: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min</m:t>
                      </m:r>
                      <m:r>
                        <a:rPr lang="en-US" b="0" i="1" smtClean="0">
                          <a:latin typeface="Cambria Math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 …,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</m:d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den>
                    </m:f>
                  </m:oMath>
                </a14:m>
                <a:r>
                  <a:rPr lang="en-US" dirty="0" smtClean="0"/>
                  <a:t> 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𝛿</m:t>
                            </m:r>
                          </m:den>
                        </m:f>
                      </m:e>
                    </m:func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 then: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≤</m:t>
                            </m:r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b="0" i="1" smtClean="0">
                                <a:latin typeface="Cambria Math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𝑚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≥1 −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1630" t="-1455" b="-1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7482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Count-Min Sketch: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52578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Define random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𝒁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𝒁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𝒁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𝒁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and 0 otherwise: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𝒁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</m:t>
                    </m:r>
                  </m:oMath>
                </a14:m>
                <a:r>
                  <a:rPr lang="en-US" dirty="0" smtClean="0"/>
                  <a:t>-wise independence: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  <m:r>
                          <a:rPr lang="en-US" b="0" i="1" smtClean="0">
                            <a:latin typeface="Cambria Math"/>
                          </a:rPr>
                          <m:t>≠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≠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sub>
                        </m:sSub>
                      </m:e>
                    </m:nary>
                    <m:func>
                      <m:func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𝑤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By Markov inequality,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𝜖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5257800"/>
              </a:xfrm>
              <a:blipFill rotWithShape="1">
                <a:blip r:embed="rId2"/>
                <a:stretch>
                  <a:fillRect l="-982" t="-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278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Count-Min </a:t>
            </a:r>
            <a:r>
              <a:rPr lang="en-US" dirty="0">
                <a:solidFill>
                  <a:srgbClr val="0070C0"/>
                </a:solidFill>
              </a:rPr>
              <a:t>Sketch: Analysis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are independent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 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𝑓𝑜𝑟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𝑎𝑙𝑙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   1≤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𝛿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With prob.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 </m:t>
                    </m:r>
                    <m:r>
                      <a:rPr lang="en-US" b="0" i="1" smtClean="0">
                        <a:latin typeface="Cambria Math"/>
                      </a:rPr>
                      <m:t>1 −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</m:oMath>
                </a14:m>
                <a:r>
                  <a:rPr lang="en-US" dirty="0" smtClean="0"/>
                  <a:t> there exists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 smtClean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1, </m:t>
                                  </m:r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dirty="0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dirty="0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en-US" b="0" i="1" dirty="0" smtClean="0">
                                  <a:latin typeface="Cambria Math"/>
                                </a:rPr>
                                <m:t>, …,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𝑑</m:t>
                                  </m:r>
                                  <m:r>
                                    <a:rPr lang="en-US" i="1" dirty="0">
                                      <a:latin typeface="Cambria Math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 dirty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dirty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i="1" dirty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dirty="0">
                              <a:latin typeface="Cambria Math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/>
                                </a:rPr>
                                <m:t> …,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dirty="0" smtClean="0">
                              <a:latin typeface="Cambria Math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𝜖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𝑚</m:t>
                          </m:r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r>
                  <a:rPr lang="en-US" dirty="0" err="1" smtClean="0"/>
                  <a:t>CountMin</a:t>
                </a:r>
                <a:r>
                  <a:rPr lang="en-US" dirty="0" smtClean="0"/>
                  <a:t> estimates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 smtClean="0"/>
                  <a:t> up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±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 smtClean="0"/>
                  <a:t> with total memory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i="1">
                                <a:latin typeface="Cambria Math"/>
                              </a:rPr>
                              <m:t>log</m:t>
                            </m:r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  <m:r>
                              <a:rPr lang="en-US" i="1">
                                <a:latin typeface="Cambria Math"/>
                              </a:rPr>
                              <m:t>𝑚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/>
                                      </a:rPr>
                                      <m:t>𝛿</m:t>
                                    </m:r>
                                  </m:den>
                                </m:f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`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  <a:blipFill rotWithShape="1">
                <a:blip r:embed="rId2"/>
                <a:stretch>
                  <a:fillRect l="-1415" t="-2695" r="-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489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Dyadic Intervals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51054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Define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 smtClean="0"/>
                  <a:t> partitions of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1,2,3,…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1,2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3,4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,…,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={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1,2,3,4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5,6,7,8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 …,{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−3,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−2,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−1,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}}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…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log</m:t>
                              </m:r>
                              <m:r>
                                <a:rPr lang="en-US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n</m:t>
                              </m:r>
                            </m:sub>
                          </m:sSub>
                          <m:r>
                            <a:rPr lang="en-US" b="0" i="0" smtClean="0">
                              <a:latin typeface="Cambria Math"/>
                            </a:rPr>
                            <m:t>={{1, 2,3,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…,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0" smtClean="0">
                              <a:latin typeface="Cambria Math"/>
                            </a:rPr>
                            <m:t>}}</m:t>
                          </m:r>
                        </m:fName>
                        <m:e/>
                      </m:func>
                    </m:oMath>
                  </m:oMathPara>
                </a14:m>
                <a:endParaRPr lang="en-US" dirty="0" smtClean="0"/>
              </a:p>
              <a:p>
                <a:endParaRPr lang="en-US" dirty="0" smtClean="0">
                  <a:solidFill>
                    <a:srgbClr val="0070C0"/>
                  </a:solidFill>
                </a:endParaRP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Exercise:  </a:t>
                </a:r>
                <a:r>
                  <a:rPr lang="en-US" dirty="0" smtClean="0"/>
                  <a:t>Any interval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𝑗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can be written as a disjoint union of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e>
                    </m:func>
                  </m:oMath>
                </a14:m>
                <a:r>
                  <a:rPr lang="en-US" dirty="0" smtClean="0"/>
                  <a:t>such intervals.</a:t>
                </a: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Example: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=256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: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48,107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48,48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∪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49,64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∪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65,96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∪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97,104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∪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105,106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∪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107,107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 algn="ctr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5105400"/>
              </a:xfrm>
              <a:blipFill rotWithShape="1">
                <a:blip r:embed="rId2"/>
                <a:stretch>
                  <a:fillRect l="-1286" t="-1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2488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Count-Min: Range Queries and </a:t>
            </a:r>
            <a:r>
              <a:rPr lang="en-US" dirty="0" err="1" smtClean="0">
                <a:solidFill>
                  <a:srgbClr val="0070C0"/>
                </a:solidFill>
              </a:rPr>
              <a:t>Quantiles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Range Query: </a:t>
                </a: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𝑗</m:t>
                    </m:r>
                    <m:r>
                      <a:rPr lang="en-US" i="1">
                        <a:latin typeface="Cambria Math"/>
                      </a:rPr>
                      <m:t>∈[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]</m:t>
                    </m:r>
                  </m:oMath>
                </a14:m>
                <a:r>
                  <a:rPr lang="en-US" dirty="0"/>
                  <a:t>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+…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Approximate median: </a:t>
                </a:r>
                <a:r>
                  <a:rPr lang="en-US" dirty="0" smtClean="0"/>
                  <a:t>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 smtClean="0"/>
                  <a:t> such that: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 smtClean="0"/>
                  <a:t> and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𝜖</m:t>
                      </m:r>
                      <m:r>
                        <a:rPr lang="en-US" b="0" i="1" smtClean="0">
                          <a:latin typeface="Cambria Math"/>
                        </a:rPr>
                        <m:t>𝑚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:endParaRPr lang="en-US" b="0" dirty="0" smtClean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649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Morris’s Algorithm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(</a:t>
                </a:r>
                <a:r>
                  <a:rPr lang="en-US" b="1" dirty="0"/>
                  <a:t>Very hard, “Count the number of </a:t>
                </a:r>
                <a:r>
                  <a:rPr lang="en-US" b="1" dirty="0" smtClean="0"/>
                  <a:t>items”</a:t>
                </a:r>
                <a:r>
                  <a:rPr lang="en-US" dirty="0" smtClean="0"/>
                  <a:t>)</a:t>
                </a:r>
                <a:endParaRPr lang="en-US" dirty="0"/>
              </a:p>
              <a:p>
                <a:pPr lvl="1"/>
                <a:r>
                  <a:rPr lang="en-US" dirty="0"/>
                  <a:t>What is the total number of </a:t>
                </a:r>
                <a:r>
                  <a:rPr lang="en-US" dirty="0" smtClean="0"/>
                  <a:t>items </a:t>
                </a:r>
                <a:r>
                  <a:rPr lang="en-US" dirty="0"/>
                  <a:t>up to error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±</m:t>
                    </m:r>
                    <m:r>
                      <a:rPr lang="en-US" i="1">
                        <a:latin typeface="Cambria Math"/>
                      </a:rPr>
                      <m:t>𝜖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?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You have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𝑂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func>
                    <m:r>
                      <a:rPr lang="en-US" i="1">
                        <a:latin typeface="Cambria Math"/>
                      </a:rPr>
                      <m:t>/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𝜖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space and can be completely wrong with some small probability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0422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Count-Min: Range Queries and </a:t>
            </a:r>
            <a:r>
              <a:rPr lang="en-US" dirty="0" err="1" smtClean="0">
                <a:solidFill>
                  <a:srgbClr val="0070C0"/>
                </a:solidFill>
              </a:rPr>
              <a:t>Quantiles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Algorithm: </a:t>
                </a:r>
                <a:r>
                  <a:rPr lang="en-US" dirty="0" smtClean="0"/>
                  <a:t>Construct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b="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b="0" dirty="0" smtClean="0">
                    <a:solidFill>
                      <a:schemeClr val="tx1"/>
                    </a:solidFill>
                  </a:rPr>
                  <a:t>Count-Min sketches, one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b="0" dirty="0" smtClean="0"/>
                  <a:t>such that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𝐼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 smtClean="0"/>
                  <a:t> we have an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b="0" dirty="0" smtClean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b="0" dirty="0" smtClean="0"/>
                  <a:t> such that: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≤</m:t>
                              </m:r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b="0" i="1" smtClean="0">
                                  <a:latin typeface="Cambria Math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≥1−</m:t>
                      </m:r>
                      <m:r>
                        <a:rPr lang="en-US" b="0" i="1" smtClean="0">
                          <a:latin typeface="Cambria Math"/>
                        </a:rPr>
                        <m:t>𝛿</m:t>
                      </m:r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To estimate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b="0" i="0" dirty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b="0" dirty="0" smtClean="0"/>
                  <a:t>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b="0" dirty="0" smtClean="0"/>
                  <a:t> be decomposition: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[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]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ac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+…+</m:t>
                      </m:r>
                      <m:acc>
                        <m:accPr>
                          <m:chr m:val="̃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e>
                      </m:acc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Hence,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≤</m:t>
                              </m:r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e>
                                      </m:d>
                                    </m:sub>
                                  </m:sSub>
                                </m:e>
                              </m:acc>
                              <m:r>
                                <a:rPr lang="en-US" b="0" i="1" smtClean="0">
                                  <a:latin typeface="Cambria Math"/>
                                </a:rPr>
                                <m:t>≤2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≥1 −2</m:t>
                      </m:r>
                      <m:r>
                        <a:rPr lang="en-US" b="0" i="1" smtClean="0">
                          <a:latin typeface="Cambria Math"/>
                        </a:rPr>
                        <m:t>𝛿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b="0" dirty="0" smtClean="0"/>
              </a:p>
              <a:p>
                <a:endParaRPr lang="en-US" b="0" dirty="0" smtClean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  <a:blipFill rotWithShape="1">
                <a:blip r:embed="rId2"/>
                <a:stretch>
                  <a:fillRect l="-1571" t="-1617" r="-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539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Count-Min: Heavy Hitters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>
                <a:normAutofit lnSpcReduction="10000"/>
              </a:bodyPr>
              <a:lstStyle/>
              <a:p>
                <a:pPr marL="342900" lvl="1" indent="-34290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0070C0"/>
                    </a:solidFill>
                  </a:rPr>
                  <a:t>Heavy Hitters: </a:t>
                </a: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𝜙</m:t>
                    </m:r>
                    <m:r>
                      <a:rPr lang="en-US" i="1">
                        <a:latin typeface="Cambria Math"/>
                      </a:rPr>
                      <m:t>∈[0,1]</m:t>
                    </m:r>
                  </m:oMath>
                </a14:m>
                <a:r>
                  <a:rPr lang="en-US" dirty="0"/>
                  <a:t> find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≥</m:t>
                    </m:r>
                    <m:r>
                      <a:rPr lang="en-US" i="1">
                        <a:latin typeface="Cambria Math"/>
                      </a:rPr>
                      <m:t>𝜙</m:t>
                    </m:r>
                    <m:r>
                      <a:rPr lang="en-US" i="1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/>
                  <a:t>but no elements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≤(</m:t>
                    </m:r>
                    <m:r>
                      <a:rPr lang="en-US" i="1">
                        <a:latin typeface="Cambria Math"/>
                      </a:rPr>
                      <m:t>𝜙</m:t>
                    </m:r>
                    <m:r>
                      <a:rPr lang="en-US" b="0" i="1" smtClean="0">
                        <a:latin typeface="Cambria Math"/>
                      </a:rPr>
                      <m:t> −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  <m:r>
                      <a:rPr lang="en-US" i="1">
                        <a:latin typeface="Cambria Math"/>
                      </a:rPr>
                      <m:t>𝑚</m:t>
                    </m:r>
                  </m:oMath>
                </a14:m>
                <a:endParaRPr lang="en-US" dirty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Algorithm:</a:t>
                </a: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</a:rPr>
                  <a:t>Consider binary tree whose leaves are [n] and associate internal nodes with intervals corresponding to descendant leaves</a:t>
                </a: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</a:rPr>
                  <a:t>Compute Count-Min sketches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</a:rPr>
                  <a:t>Level-by-level from root, mark children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𝐼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of marked nodes if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</m:e>
                    </m:acc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𝜙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𝑚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</a:rPr>
                  <a:t>Return all marked leaves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Finds heavy-hitters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𝜙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steps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2"/>
                <a:stretch>
                  <a:fillRect l="-1630" t="-1912" b="-1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685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Morris’s </a:t>
            </a:r>
            <a:r>
              <a:rPr lang="en-US" dirty="0" smtClean="0">
                <a:solidFill>
                  <a:srgbClr val="0070C0"/>
                </a:solidFill>
              </a:rPr>
              <a:t>Algorithm: Alpha-version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Maintains a counter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using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/>
                      </a:rPr>
                      <m:t>log</m:t>
                    </m:r>
                    <m:r>
                      <a:rPr lang="en-US" i="1" dirty="0" smtClean="0">
                        <a:latin typeface="Cambria Math"/>
                      </a:rPr>
                      <m:t>⁡</m:t>
                    </m:r>
                    <m:r>
                      <m:rPr>
                        <m:sty m:val="p"/>
                      </m:rPr>
                      <a:rPr lang="en-US" i="1" dirty="0" err="1" smtClean="0">
                        <a:latin typeface="Cambria Math"/>
                      </a:rPr>
                      <m:t>log</m:t>
                    </m:r>
                    <m:r>
                      <a:rPr lang="en-US" i="1" dirty="0" smtClean="0">
                        <a:latin typeface="Cambria Math"/>
                      </a:rPr>
                      <m:t>⁡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bits</a:t>
                </a:r>
              </a:p>
              <a:p>
                <a:r>
                  <a:rPr lang="en-US" dirty="0" smtClean="0"/>
                  <a:t>Initialize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to 0</a:t>
                </a:r>
              </a:p>
              <a:p>
                <a:r>
                  <a:rPr lang="en-US" dirty="0" smtClean="0"/>
                  <a:t>When an item arrives, increase X by 1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𝑋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When the stream is over, 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−1</m:t>
                    </m:r>
                  </m:oMath>
                </a14:m>
                <a:endParaRPr lang="en-US" b="0" dirty="0" smtClean="0"/>
              </a:p>
              <a:p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Claim: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7754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Morris’s </a:t>
            </a:r>
            <a:r>
              <a:rPr lang="en-US" dirty="0" smtClean="0">
                <a:solidFill>
                  <a:srgbClr val="0070C0"/>
                </a:solidFill>
              </a:rPr>
              <a:t>Algorithm: Alpha-version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Maintains a counter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using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/>
                      </a:rPr>
                      <m:t>log</m:t>
                    </m:r>
                    <m:r>
                      <a:rPr lang="en-US" i="1" dirty="0" smtClean="0">
                        <a:latin typeface="Cambria Math"/>
                      </a:rPr>
                      <m:t>⁡</m:t>
                    </m:r>
                    <m:r>
                      <m:rPr>
                        <m:sty m:val="p"/>
                      </m:rPr>
                      <a:rPr lang="en-US" i="1" dirty="0" err="1" smtClean="0">
                        <a:latin typeface="Cambria Math"/>
                      </a:rPr>
                      <m:t>log</m:t>
                    </m:r>
                    <m:r>
                      <a:rPr lang="en-US" i="1" dirty="0" smtClean="0">
                        <a:latin typeface="Cambria Math"/>
                      </a:rPr>
                      <m:t>⁡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bits</a:t>
                </a:r>
              </a:p>
              <a:p>
                <a:r>
                  <a:rPr lang="en-US" dirty="0" smtClean="0"/>
                  <a:t>Initialize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to 0, when an item arrives, increase X by 1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𝑋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dirty="0" smtClean="0"/>
                  <a:t>Claim: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Let the value after seeing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items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∞</m:t>
                          </m:r>
                        </m:sup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Pr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⁡[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]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𝔼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 </m:t>
                    </m:r>
                  </m:oMath>
                </a14:m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  <m:r>
                          <a:rPr lang="en-US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∞</m:t>
                        </m:r>
                      </m:sup>
                      <m:e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Pr</m:t>
                            </m:r>
                            <m:r>
                              <a:rPr lang="en-US" i="1">
                                <a:latin typeface="Cambria Math"/>
                              </a:rPr>
                              <m:t>⁡[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=</m:t>
                            </m:r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i="1">
                                <a:latin typeface="Cambria Math"/>
                              </a:rPr>
                              <m:t> ]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+1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1 −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  <a:ea typeface="Cambria Math"/>
                                              </a:rPr>
                                              <m:t>2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𝑗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d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  <m:r>
                          <a:rPr lang="en-US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∞</m:t>
                        </m:r>
                      </m:sup>
                      <m:e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Pr</m:t>
                            </m:r>
                            <m:r>
                              <a:rPr lang="en-US" i="1">
                                <a:latin typeface="Cambria Math"/>
                              </a:rPr>
                              <m:t>⁡[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=</m:t>
                            </m:r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i="1">
                                <a:latin typeface="Cambria Math"/>
                              </a:rPr>
                              <m:t> ]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dirty="0" smtClean="0"/>
                  <a:t>= 1 +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</m:sup>
                        </m:sSup>
                      </m:e>
                    </m:d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1">
                <a:blip r:embed="rId2"/>
                <a:stretch>
                  <a:fillRect l="-1704" t="-2320" r="-222" b="-26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3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Morris’s </a:t>
            </a:r>
            <a:r>
              <a:rPr lang="en-US" dirty="0" smtClean="0">
                <a:solidFill>
                  <a:srgbClr val="0070C0"/>
                </a:solidFill>
              </a:rPr>
              <a:t>Algorithm: Alpha-version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Maintains a counter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using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/>
                      </a:rPr>
                      <m:t>log</m:t>
                    </m:r>
                    <m:r>
                      <a:rPr lang="en-US" i="1" dirty="0" smtClean="0">
                        <a:latin typeface="Cambria Math"/>
                      </a:rPr>
                      <m:t>⁡</m:t>
                    </m:r>
                    <m:r>
                      <m:rPr>
                        <m:sty m:val="p"/>
                      </m:rPr>
                      <a:rPr lang="en-US" i="1" dirty="0" err="1" smtClean="0">
                        <a:latin typeface="Cambria Math"/>
                      </a:rPr>
                      <m:t>log</m:t>
                    </m:r>
                    <m:r>
                      <a:rPr lang="en-US" i="1" dirty="0" smtClean="0">
                        <a:latin typeface="Cambria Math"/>
                      </a:rPr>
                      <m:t>⁡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bits</a:t>
                </a:r>
              </a:p>
              <a:p>
                <a:r>
                  <a:rPr lang="en-US" dirty="0" smtClean="0"/>
                  <a:t>Initialize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to 0, when an item arrives, increase X by 1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𝑋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dirty="0" smtClean="0"/>
                  <a:t>Claim: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∞</m:t>
                          </m:r>
                        </m:sup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Pr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⁡[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−1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]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𝔼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|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  <m:r>
                          <a:rPr lang="en-US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∞</m:t>
                        </m:r>
                      </m:sup>
                      <m:e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Pr</m:t>
                            </m:r>
                            <m:r>
                              <a:rPr lang="en-US" i="1">
                                <a:latin typeface="Cambria Math"/>
                              </a:rPr>
                              <m:t>⁡[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−1</m:t>
                                    </m:r>
                                  </m:sub>
                                </m:sSub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=</m:t>
                            </m:r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i="1">
                                <a:latin typeface="Cambria Math"/>
                              </a:rPr>
                              <m:t> ]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 4 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1 −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𝑗</m:t>
                                        </m:r>
                                      </m:den>
                                    </m:f>
                                  </m:e>
                                </m:d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  <m:r>
                            <a:rPr lang="en-US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∞</m:t>
                          </m:r>
                        </m:sup>
                        <m:e>
                          <m:func>
                            <m:func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Pr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⁡[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−1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]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𝑗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+3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𝔼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sup>
                                  </m:sSup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+3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−1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 smtClean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=</m:t>
                      </m:r>
                      <m:r>
                        <a:rPr lang="en-US" b="0" i="0" dirty="0" smtClean="0">
                          <a:latin typeface="Cambria Math"/>
                        </a:rPr>
                        <m:t>3</m:t>
                      </m:r>
                      <m:f>
                        <m:f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dirty="0" smtClean="0">
                                      <a:latin typeface="Cambria Math"/>
                                    </a:rPr>
                                    <m:t>n</m:t>
                                  </m:r>
                                  <m:r>
                                    <a:rPr lang="en-US" b="0" i="0" dirty="0" smtClean="0">
                                      <a:latin typeface="Cambria Math"/>
                                    </a:rPr>
                                    <m:t> 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0" dirty="0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0" dirty="0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m:rPr>
                          <m:nor/>
                        </m:rPr>
                        <a:rPr lang="en-US" b="0" i="0" dirty="0" smtClean="0">
                          <a:latin typeface="Cambria Math"/>
                        </a:rPr>
                        <m:t>+ </m:t>
                      </m:r>
                      <m:r>
                        <m:rPr>
                          <m:nor/>
                        </m:rPr>
                        <a:rPr lang="en-US" dirty="0"/>
                        <m:t>3(</m:t>
                      </m:r>
                      <m:r>
                        <m:rPr>
                          <m:nor/>
                        </m:rPr>
                        <a:rPr lang="en-US" dirty="0"/>
                        <m:t>n</m:t>
                      </m:r>
                      <m:r>
                        <m:rPr>
                          <m:nor/>
                        </m:rPr>
                        <a:rPr lang="en-US" dirty="0"/>
                        <m:t> − 1)/2  + 1 + 3</m:t>
                      </m:r>
                      <m:r>
                        <m:rPr>
                          <m:nor/>
                        </m:rPr>
                        <a:rPr lang="en-US" dirty="0"/>
                        <m:t>n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1">
                <a:blip r:embed="rId2"/>
                <a:stretch>
                  <a:fillRect l="-1185" t="-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3722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Morris’s Algorithm: Alpha-version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Maintains a counter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/>
                  <a:t> using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>
                        <a:latin typeface="Cambria Math"/>
                      </a:rPr>
                      <m:t>log</m:t>
                    </m:r>
                    <m:r>
                      <a:rPr lang="en-US" i="1" dirty="0">
                        <a:latin typeface="Cambria Math"/>
                      </a:rPr>
                      <m:t>⁡</m:t>
                    </m:r>
                    <m:r>
                      <m:rPr>
                        <m:sty m:val="p"/>
                      </m:rPr>
                      <a:rPr lang="en-US" i="1" dirty="0" err="1">
                        <a:latin typeface="Cambria Math"/>
                      </a:rPr>
                      <m:t>log</m:t>
                    </m:r>
                    <m:r>
                      <a:rPr lang="en-US" i="1" dirty="0">
                        <a:latin typeface="Cambria Math"/>
                      </a:rPr>
                      <m:t>⁡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bits</a:t>
                </a:r>
              </a:p>
              <a:p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/>
                  <a:t> to 0, when an item arrives, increase X by 1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>
                                <a:latin typeface="Cambria Math"/>
                              </a:rPr>
                              <m:t>𝑋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Cambria Math"/>
                      </a:rPr>
                      <m:t>𝔼</m:t>
                    </m:r>
                    <m:r>
                      <a:rPr lang="en-US" i="1" dirty="0" smtClean="0">
                        <a:latin typeface="Cambria Math"/>
                        <a:ea typeface="Cambria Math"/>
                      </a:rPr>
                      <m:t>[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r>
                          <a:rPr lang="en-US" i="1" dirty="0" smtClean="0">
                            <a:latin typeface="Cambria Math"/>
                            <a:ea typeface="Cambria Math"/>
                          </a:rPr>
                          <m:t>𝑋</m:t>
                        </m:r>
                      </m:sup>
                    </m:sSup>
                    <m:r>
                      <a:rPr lang="en-US" i="1" dirty="0" smtClean="0"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r>
                  <a:rPr lang="en-US" dirty="0" smtClean="0">
                    <a:latin typeface="Cambria Math"/>
                    <a:ea typeface="Cambria Math"/>
                  </a:rPr>
                  <a:t> = n + 1,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>
                    <a:latin typeface="Cambria Math"/>
                    <a:ea typeface="Cambria Math"/>
                  </a:rPr>
                  <a:t> </a:t>
                </a:r>
              </a:p>
              <a:p>
                <a:r>
                  <a:rPr lang="en-US" dirty="0" smtClean="0">
                    <a:latin typeface="Cambria Math"/>
                    <a:ea typeface="Cambria Math"/>
                  </a:rPr>
                  <a:t>Is this good?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315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Morris’s Algorithm: </a:t>
            </a:r>
            <a:r>
              <a:rPr lang="en-US" dirty="0" smtClean="0">
                <a:solidFill>
                  <a:srgbClr val="0070C0"/>
                </a:solidFill>
              </a:rPr>
              <a:t>Beta-version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Maintains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 smtClean="0"/>
                  <a:t> counters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, …,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 using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>
                        <a:latin typeface="Cambria Math"/>
                      </a:rPr>
                      <m:t>log</m:t>
                    </m:r>
                    <m:r>
                      <a:rPr lang="en-US" i="1" dirty="0">
                        <a:latin typeface="Cambria Math"/>
                      </a:rPr>
                      <m:t>⁡</m:t>
                    </m:r>
                    <m:r>
                      <m:rPr>
                        <m:sty m:val="p"/>
                      </m:rPr>
                      <a:rPr lang="en-US" i="1" dirty="0" err="1">
                        <a:latin typeface="Cambria Math"/>
                      </a:rPr>
                      <m:t>log</m:t>
                    </m:r>
                    <m:r>
                      <a:rPr lang="en-US" i="1" dirty="0">
                        <a:latin typeface="Cambria Math"/>
                      </a:rPr>
                      <m:t>⁡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bits for each</a:t>
                </a:r>
                <a:endParaRPr lang="en-US" dirty="0"/>
              </a:p>
              <a:p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/>
                  <a:t> to 0, when an item arrives, increase </a:t>
                </a:r>
                <a:r>
                  <a:rPr lang="en-US" dirty="0" smtClean="0"/>
                  <a:t>each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by 1 </a:t>
                </a:r>
                <a:r>
                  <a:rPr lang="en-US" dirty="0" smtClean="0"/>
                  <a:t>independently with </a:t>
                </a:r>
                <a:r>
                  <a:rPr lang="en-US" dirty="0"/>
                  <a:t>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𝑖</m:t>
                                </m:r>
                              </m:sup>
                            </m:sSup>
                          </m:sup>
                        </m:sSup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Output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Z</m:t>
                    </m:r>
                    <m:r>
                      <a:rPr lang="en-US" b="0" i="0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p>
                            </m:sSup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 −1)</m:t>
                        </m:r>
                      </m:e>
                    </m:nary>
                    <m:r>
                      <a:rPr lang="en-US" b="0" i="1" smtClean="0">
                        <a:latin typeface="Cambria Math"/>
                      </a:rPr>
                      <m:t>  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Cambria Math"/>
                      </a:rPr>
                      <m:t>𝔼</m:t>
                    </m:r>
                    <m:r>
                      <a:rPr lang="en-US" i="1" dirty="0" smtClean="0">
                        <a:latin typeface="Cambria Math"/>
                        <a:ea typeface="Cambria Math"/>
                      </a:rPr>
                      <m:t>[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en-US" i="1" dirty="0" smtClean="0"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r>
                  <a:rPr lang="en-US" dirty="0" smtClean="0">
                    <a:latin typeface="Cambria Math"/>
                    <a:ea typeface="Cambria Math"/>
                  </a:rPr>
                  <a:t> = n + 1,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>
                    <a:latin typeface="Cambria Math"/>
                    <a:ea typeface="Cambria Math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𝑍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𝑉𝑎𝑟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</m:sup>
                                </m:sSup>
                              </m:sup>
                            </m:sSup>
                          </m:e>
                        </m:nary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en-US" b="0" dirty="0" smtClean="0">
                  <a:ea typeface="Cambria Math"/>
                </a:endParaRPr>
              </a:p>
              <a:p>
                <a:r>
                  <a:rPr lang="en-US" dirty="0" smtClean="0"/>
                  <a:t>Claim: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𝑍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&gt;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&lt;1/3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2"/>
                <a:stretch>
                  <a:fillRect l="-1704" t="-2389" r="-1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0937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5392</Words>
  <Application>Microsoft Office PowerPoint</Application>
  <PresentationFormat>On-screen Show (4:3)</PresentationFormat>
  <Paragraphs>296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CIS 700:  “algorithms for Big Data”</vt:lpstr>
      <vt:lpstr>Recap</vt:lpstr>
      <vt:lpstr>This week</vt:lpstr>
      <vt:lpstr>Morris’s Algorithm</vt:lpstr>
      <vt:lpstr>Morris’s Algorithm: Alpha-version </vt:lpstr>
      <vt:lpstr>Morris’s Algorithm: Alpha-version </vt:lpstr>
      <vt:lpstr>Morris’s Algorithm: Alpha-version </vt:lpstr>
      <vt:lpstr>Morris’s Algorithm: Alpha-version </vt:lpstr>
      <vt:lpstr>Morris’s Algorithm: Beta-version </vt:lpstr>
      <vt:lpstr>Morris’s Algorithm: Beta-version </vt:lpstr>
      <vt:lpstr>Morris’s Algorithm: Final</vt:lpstr>
      <vt:lpstr>Morris’s Algorithm: Final</vt:lpstr>
      <vt:lpstr>Morris’s Algorithm: Final Analysis</vt:lpstr>
      <vt:lpstr>Data Streams</vt:lpstr>
      <vt:lpstr>Approximate Median</vt:lpstr>
      <vt:lpstr>Approximate Median</vt:lpstr>
      <vt:lpstr>Approximate Median</vt:lpstr>
      <vt:lpstr>Data Streams</vt:lpstr>
      <vt:lpstr>AMS Sampling</vt:lpstr>
      <vt:lpstr>Frequency Moments</vt:lpstr>
      <vt:lpstr>Frequency Moments</vt:lpstr>
      <vt:lpstr>Frequency Moments</vt:lpstr>
      <vt:lpstr>Frequency Moments</vt:lpstr>
      <vt:lpstr>Frequency Moments</vt:lpstr>
      <vt:lpstr>Hash Functions</vt:lpstr>
      <vt:lpstr>Linear Sketches</vt:lpstr>
      <vt:lpstr>F_2</vt:lpstr>
      <vt:lpstr>F_2:Expectaton</vt:lpstr>
      <vt:lpstr>F_2:Variance</vt:lpstr>
      <vt:lpstr>F_0: Distinct Elements </vt:lpstr>
      <vt:lpstr>F_0: Distinct Elements </vt:lpstr>
      <vt:lpstr>F_0&gt;(1+ϵ)T vs. F_0&lt;(1 -ϵ)T</vt:lpstr>
      <vt:lpstr>F_0&gt;(1+ϵ)T vs. F_0&lt;(1 -ϵ)T</vt:lpstr>
      <vt:lpstr>Count-Min Sketch</vt:lpstr>
      <vt:lpstr>Count-Min Sketch: Construction</vt:lpstr>
      <vt:lpstr>Count-Min Sketch: Analysis</vt:lpstr>
      <vt:lpstr>Count-Min Sketch: Analysis</vt:lpstr>
      <vt:lpstr>Dyadic Intervals</vt:lpstr>
      <vt:lpstr>Count-Min: Range Queries and Quantiles</vt:lpstr>
      <vt:lpstr>Count-Min: Range Queries and Quantiles</vt:lpstr>
      <vt:lpstr>Count-Min: Heavy Hitters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700:  “algorithms for Big Data”</dc:title>
  <dc:creator>Grigory</dc:creator>
  <cp:lastModifiedBy>Grigory</cp:lastModifiedBy>
  <cp:revision>13</cp:revision>
  <dcterms:created xsi:type="dcterms:W3CDTF">2015-08-31T13:02:14Z</dcterms:created>
  <dcterms:modified xsi:type="dcterms:W3CDTF">2015-09-09T14:15:21Z</dcterms:modified>
</cp:coreProperties>
</file>