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6" r:id="rId9"/>
    <p:sldId id="267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9789-BBC5-43A3-8502-0DB6C9D9DA36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D90F-BFF4-4E07-88EE-E256EABFC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2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9789-BBC5-43A3-8502-0DB6C9D9DA36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D90F-BFF4-4E07-88EE-E256EABFC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5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9789-BBC5-43A3-8502-0DB6C9D9DA36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D90F-BFF4-4E07-88EE-E256EABFC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2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9789-BBC5-43A3-8502-0DB6C9D9DA36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D90F-BFF4-4E07-88EE-E256EABFC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5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9789-BBC5-43A3-8502-0DB6C9D9DA36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D90F-BFF4-4E07-88EE-E256EABFC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9789-BBC5-43A3-8502-0DB6C9D9DA36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D90F-BFF4-4E07-88EE-E256EABFC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5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9789-BBC5-43A3-8502-0DB6C9D9DA36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D90F-BFF4-4E07-88EE-E256EABFC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5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9789-BBC5-43A3-8502-0DB6C9D9DA36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D90F-BFF4-4E07-88EE-E256EABFC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7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9789-BBC5-43A3-8502-0DB6C9D9DA36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D90F-BFF4-4E07-88EE-E256EABFC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3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9789-BBC5-43A3-8502-0DB6C9D9DA36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D90F-BFF4-4E07-88EE-E256EABFC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5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9789-BBC5-43A3-8502-0DB6C9D9DA36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D90F-BFF4-4E07-88EE-E256EABFC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9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F9789-BBC5-43A3-8502-0DB6C9D9DA36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D90F-BFF4-4E07-88EE-E256EABFC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8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rigory.us/big-data-class.html" TargetMode="External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en.wikipedia.org/wiki/Big_Data_(band)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sites.google.com/site/countminsketch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hyperlink" Target="https://code.google.com/codejam/distributed_index.html" TargetMode="Externa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9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457200"/>
            <a:ext cx="8534400" cy="147002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/>
            </a:r>
            <a:br>
              <a:rPr lang="en-US" sz="6000" b="1" dirty="0" smtClean="0">
                <a:solidFill>
                  <a:srgbClr val="0070C0"/>
                </a:solidFill>
              </a:rPr>
            </a:br>
            <a:r>
              <a:rPr lang="en-US" sz="6000" b="1" dirty="0" smtClean="0">
                <a:solidFill>
                  <a:srgbClr val="0070C0"/>
                </a:solidFill>
              </a:rPr>
              <a:t>“algorithms for Big Data”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sz="4400" dirty="0" smtClean="0">
                <a:solidFill>
                  <a:schemeClr val="tx1"/>
                </a:solidFill>
              </a:rPr>
              <a:t>(Indiana University, Bloomington)</a:t>
            </a:r>
            <a:endParaRPr lang="en-US" sz="4400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2939442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Lecture 1: </a:t>
            </a:r>
            <a:r>
              <a:rPr lang="en-US" sz="5400" b="1" dirty="0" smtClean="0"/>
              <a:t>Intro + Streaming</a:t>
            </a:r>
            <a:endParaRPr lang="en-US" sz="5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34441" y="39624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grigory.us/big-data-csclub.html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790" y="5105400"/>
            <a:ext cx="1187787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Today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Approximate </a:t>
            </a:r>
            <a:r>
              <a:rPr lang="en-US" dirty="0" smtClean="0"/>
              <a:t>counting: Morris’ alg</a:t>
            </a:r>
            <a:r>
              <a:rPr lang="en-US" dirty="0" smtClean="0"/>
              <a:t>orithm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Approximate Median</a:t>
            </a:r>
          </a:p>
          <a:p>
            <a:r>
              <a:rPr lang="en-US" dirty="0" err="1" smtClean="0"/>
              <a:t>Alon</a:t>
            </a:r>
            <a:r>
              <a:rPr lang="en-US" dirty="0" smtClean="0"/>
              <a:t>-Mathias-</a:t>
            </a:r>
            <a:r>
              <a:rPr lang="en-US" dirty="0" err="1" smtClean="0"/>
              <a:t>Szegedy</a:t>
            </a:r>
            <a:r>
              <a:rPr lang="en-US" dirty="0" smtClean="0"/>
              <a:t> Sampling</a:t>
            </a:r>
          </a:p>
          <a:p>
            <a:r>
              <a:rPr lang="en-US" dirty="0" smtClean="0"/>
              <a:t>Frequency Moments</a:t>
            </a:r>
          </a:p>
          <a:p>
            <a:r>
              <a:rPr lang="en-US" dirty="0" smtClean="0"/>
              <a:t>Distinct Elements</a:t>
            </a:r>
          </a:p>
          <a:p>
            <a:r>
              <a:rPr lang="en-US" dirty="0" smtClean="0"/>
              <a:t>Count-Min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0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Recap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(Markov)</a:t>
                </a:r>
                <a:r>
                  <a:rPr lang="en-US" dirty="0" smtClean="0"/>
                  <a:t>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(and non-negative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/>
                  <a:t>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Chebyshev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)</a:t>
                </a:r>
                <a:r>
                  <a:rPr lang="en-US" dirty="0" smtClean="0"/>
                  <a:t>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Chernoff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)</a:t>
                </a:r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dirty="0" smtClean="0"/>
                  <a:t> be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independent and identically distributed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r.vs</a:t>
                </a:r>
                <a:r>
                  <a:rPr lang="en-US" dirty="0" smtClean="0"/>
                  <a:t> with range [0, c] and expectation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. Then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1&gt;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&gt;0,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𝛿𝜇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≤2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:endParaRPr lang="en-US" b="1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481" t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77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Morris’s Algorithm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(</a:t>
                </a:r>
                <a:r>
                  <a:rPr lang="en-US" b="1" dirty="0" smtClean="0"/>
                  <a:t>Hard puzzle, </a:t>
                </a:r>
                <a:r>
                  <a:rPr lang="en-US" b="1" dirty="0"/>
                  <a:t>“Count the number of </a:t>
                </a:r>
                <a:r>
                  <a:rPr lang="en-US" b="1" dirty="0" smtClean="0"/>
                  <a:t>items”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lvl="1"/>
                <a:r>
                  <a:rPr lang="en-US" dirty="0" smtClean="0"/>
                  <a:t>You have items coming arriving one by one</a:t>
                </a:r>
              </a:p>
              <a:p>
                <a:pPr lvl="1"/>
                <a:r>
                  <a:rPr lang="en-US" dirty="0" smtClean="0"/>
                  <a:t>What </a:t>
                </a:r>
                <a:r>
                  <a:rPr lang="en-US" dirty="0"/>
                  <a:t>is the total number of </a:t>
                </a:r>
                <a:r>
                  <a:rPr lang="en-US" dirty="0" smtClean="0"/>
                  <a:t>items </a:t>
                </a:r>
                <a:r>
                  <a:rPr lang="en-US" dirty="0"/>
                  <a:t>up to error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±</m:t>
                    </m:r>
                    <m:r>
                      <a:rPr lang="en-US" i="1">
                        <a:latin typeface="Cambria Math"/>
                      </a:rPr>
                      <m:t>𝜖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?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You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i="1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space and can be completely wrong with some small probability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90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</a:t>
            </a:r>
            <a:r>
              <a:rPr lang="en-US" dirty="0" smtClean="0">
                <a:solidFill>
                  <a:srgbClr val="0070C0"/>
                </a:solidFill>
              </a:rPr>
              <a:t>Algorithm: Alpha-version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Maintains a counter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bits</a:t>
                </a:r>
              </a:p>
              <a:p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to 0</a:t>
                </a:r>
              </a:p>
              <a:p>
                <a:r>
                  <a:rPr lang="en-US" dirty="0" smtClean="0"/>
                  <a:t>When an item arrives, increase X by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When the stream is over,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Claim: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14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</a:t>
            </a:r>
            <a:r>
              <a:rPr lang="en-US" dirty="0" smtClean="0">
                <a:solidFill>
                  <a:srgbClr val="0070C0"/>
                </a:solidFill>
              </a:rPr>
              <a:t>Algorithm: Alpha-version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Maintains a counter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bits</a:t>
                </a:r>
              </a:p>
              <a:p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to 0, when an item arrives, increase X by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Claim: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Let the value after seeing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items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⁡[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]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Pr</m:t>
                            </m:r>
                            <m:r>
                              <a:rPr lang="en-US" i="1">
                                <a:latin typeface="Cambria Math"/>
                              </a:rPr>
                              <m:t>⁡[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 ]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+1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1 −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𝑗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Pr</m:t>
                            </m:r>
                            <m:r>
                              <a:rPr lang="en-US" i="1">
                                <a:latin typeface="Cambria Math"/>
                              </a:rPr>
                              <m:t>⁡[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 ]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 smtClean="0"/>
                  <a:t>= 1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704" t="-2320" r="-222" b="-2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16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</a:t>
            </a:r>
            <a:r>
              <a:rPr lang="en-US" dirty="0" smtClean="0">
                <a:solidFill>
                  <a:srgbClr val="0070C0"/>
                </a:solidFill>
              </a:rPr>
              <a:t>Algorithm: Alpha-version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Maintains a counter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bits</a:t>
                </a:r>
              </a:p>
              <a:p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to 0, when an item arrives, increase X by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Claim: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⁡[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]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Pr</m:t>
                            </m:r>
                            <m:r>
                              <a:rPr lang="en-US" i="1">
                                <a:latin typeface="Cambria Math"/>
                              </a:rPr>
                              <m:t>⁡[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 ]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 4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1 −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den>
                                    </m:f>
                                  </m:e>
                                </m:d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Pr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⁡[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]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+3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+3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b="0" i="0" dirty="0" smtClean="0">
                        <a:latin typeface="Cambria Math"/>
                      </a:rPr>
                      <m:t>3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 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0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0" dirty="0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</a:rPr>
                      <m:t>+ </m:t>
                    </m:r>
                    <m:r>
                      <m:rPr>
                        <m:nor/>
                      </m:rPr>
                      <a:rPr lang="en-US" dirty="0"/>
                      <m:t>3(</m:t>
                    </m:r>
                    <m:r>
                      <m:rPr>
                        <m:nor/>
                      </m:rPr>
                      <a:rPr lang="en-US" dirty="0"/>
                      <m:t>n</m:t>
                    </m:r>
                    <m:r>
                      <m:rPr>
                        <m:nor/>
                      </m:rPr>
                      <a:rPr lang="en-US" dirty="0"/>
                      <m:t> − 1)/2  + 1 + 3</m:t>
                    </m:r>
                    <m:r>
                      <m:rPr>
                        <m:nor/>
                      </m:rPr>
                      <a:rPr lang="en-US" dirty="0"/>
                      <m:t>n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185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92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Alpha-version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Maintains a counter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bits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to 0, when an item arrives, increase X by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𝑋</m:t>
                        </m:r>
                      </m:sup>
                    </m:sSup>
                    <m:r>
                      <a:rPr lang="en-US" i="1" dirty="0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= n + 1,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</a:p>
              <a:p>
                <a:r>
                  <a:rPr lang="en-US" dirty="0" smtClean="0">
                    <a:latin typeface="Cambria Math"/>
                    <a:ea typeface="Cambria Math"/>
                  </a:rPr>
                  <a:t>Is this good?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02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</a:t>
            </a:r>
            <a:r>
              <a:rPr lang="en-US" dirty="0" smtClean="0">
                <a:solidFill>
                  <a:srgbClr val="0070C0"/>
                </a:solidFill>
              </a:rPr>
              <a:t>Beta-version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Maintains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counters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, …,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bits each)</a:t>
                </a:r>
                <a:endParaRPr lang="en-US" dirty="0"/>
              </a:p>
              <a:p>
                <a:r>
                  <a:rPr lang="en-US" dirty="0"/>
                  <a:t>Initialize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to 0, when an item arrives, increase </a:t>
                </a:r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by 1 </a:t>
                </a:r>
                <a:r>
                  <a:rPr lang="en-US" dirty="0" smtClean="0"/>
                  <a:t>independently with </a:t>
                </a:r>
                <a:r>
                  <a:rPr lang="en-US" dirty="0"/>
                  <a:t>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Z</m:t>
                    </m:r>
                    <m:r>
                      <a:rPr lang="en-US" b="0" i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−1)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i="1" dirty="0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= n + 1,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</m:sup>
                            </m:sSup>
                          </m:e>
                        </m:nary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Claim: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&lt;1/3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704" t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92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</a:t>
            </a:r>
            <a:r>
              <a:rPr lang="en-US" dirty="0" smtClean="0">
                <a:solidFill>
                  <a:srgbClr val="0070C0"/>
                </a:solidFill>
              </a:rPr>
              <a:t>Beta-version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Maintains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counters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, …,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smtClean="0"/>
                  <a:t>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Z</m:t>
                    </m:r>
                    <m:r>
                      <a:rPr lang="en-US" b="0" i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−1)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 </a:t>
                </a:r>
                <a:endParaRPr lang="en-US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</m:sup>
                            </m:sSup>
                          </m:e>
                        </m:nary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Claim: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&lt;1/3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𝑉𝑎𝑟</m:t>
                        </m:r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we can make this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257800"/>
              </a:xfrm>
              <a:blipFill rotWithShape="1">
                <a:blip r:embed="rId2"/>
                <a:stretch>
                  <a:fillRect l="-1786" t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42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</a:t>
            </a:r>
            <a:r>
              <a:rPr lang="en-US" dirty="0" smtClean="0">
                <a:solidFill>
                  <a:srgbClr val="0070C0"/>
                </a:solidFill>
              </a:rPr>
              <a:t>Algorithm: Final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6172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What if I want the probability of error to be really small, 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?</m:t>
                    </m:r>
                  </m:oMath>
                </a14:m>
                <a:endParaRPr lang="en-US" b="0" dirty="0" smtClean="0"/>
              </a:p>
              <a:p>
                <a:r>
                  <a:rPr lang="en-US" dirty="0"/>
                  <a:t>Same </a:t>
                </a:r>
                <a:r>
                  <a:rPr lang="en-US" dirty="0" err="1"/>
                  <a:t>Chebyshev</a:t>
                </a:r>
                <a:r>
                  <a:rPr lang="en-US" dirty="0"/>
                  <a:t>-based analysis: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Do these steps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times independently </a:t>
                </a:r>
                <a:r>
                  <a:rPr lang="en-US" dirty="0"/>
                  <a:t>in parallel and output the median answer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Total space: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func>
                            <m:r>
                              <a:rPr lang="en-US" b="0" i="1" smtClean="0">
                                <a:latin typeface="Cambria Math"/>
                              </a:rPr>
                              <m:t>⋅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6172200"/>
              </a:xfrm>
              <a:blipFill rotWithShape="1">
                <a:blip r:embed="rId2"/>
                <a:stretch>
                  <a:fillRect l="-1630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67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Disclaimers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of Math!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38400"/>
            <a:ext cx="8599716" cy="357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6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Final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Do these steps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 independently in parallel and output the median </a:t>
                </a:r>
                <a:r>
                  <a:rPr lang="en-US" dirty="0" smtClean="0"/>
                  <a:t>answer </a:t>
                </a:r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𝑚𝑒𝑑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𝑚𝑒𝑑𝑖𝑎𝑛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computed as before: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Maintain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counters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, …,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bits for each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0, when an item arrives, increase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by 1 independently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Z</m:t>
                    </m:r>
                    <m:r>
                      <a:rPr lang="en-US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 −1)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333" r="-1407" b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4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</a:t>
            </a:r>
            <a:r>
              <a:rPr lang="en-US" dirty="0" smtClean="0">
                <a:solidFill>
                  <a:srgbClr val="0070C0"/>
                </a:solidFill>
              </a:rPr>
              <a:t>Final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Claim: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𝑚𝑒𝑑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an indicator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for the event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 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</a:t>
                </a:r>
                <a:r>
                  <a:rPr lang="en-US" dirty="0" err="1" smtClean="0"/>
                  <a:t>i-th</a:t>
                </a:r>
                <a:r>
                  <a:rPr lang="en-US" dirty="0" smtClean="0"/>
                  <a:t> trial.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.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𝑚𝑒𝑑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&lt;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70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Data Streams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 smtClean="0"/>
                  <a:t> elements from universe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={1, 2, …, </m:t>
                    </m:r>
                    <m:r>
                      <a:rPr lang="en-US" b="1" i="1" dirty="0" smtClean="0">
                        <a:latin typeface="Cambria Math"/>
                      </a:rPr>
                      <m:t>𝒏</m:t>
                    </m:r>
                    <m:r>
                      <a:rPr lang="en-US" b="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, e.g.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=〈5, 8, 1, 1, 1, 4, 3, 5, …, 10〉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48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Approximate Median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(all distinct) and let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𝑟𝑎𝑛𝑘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=|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 :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</a:t>
                </a:r>
                <a:r>
                  <a:rPr lang="en-US" dirty="0" smtClean="0"/>
                  <a:t>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-approximate median,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𝑟𝑎𝑛𝑘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Exercise: </a:t>
                </a:r>
                <a:r>
                  <a:rPr lang="en-US" dirty="0" smtClean="0"/>
                  <a:t>Can we approximate the value of the median with additive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in </a:t>
                </a:r>
                <a:r>
                  <a:rPr lang="en-US" dirty="0" err="1" smtClean="0"/>
                  <a:t>sublinear</a:t>
                </a:r>
                <a:r>
                  <a:rPr lang="en-US" dirty="0" smtClean="0"/>
                  <a:t> time?</a:t>
                </a:r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Algorithm: </a:t>
                </a:r>
                <a:r>
                  <a:rPr lang="en-US" dirty="0" smtClean="0"/>
                  <a:t>Return the median of a sample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taken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(with replacement).</a:t>
                </a:r>
              </a:p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571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17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Approximate Median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</a:t>
                </a:r>
                <a:r>
                  <a:rPr lang="en-US" dirty="0" smtClean="0"/>
                  <a:t>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-approximate median,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𝑟𝑎𝑛𝑘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Algorithm: </a:t>
                </a:r>
                <a:r>
                  <a:rPr lang="en-US" dirty="0" smtClean="0"/>
                  <a:t>Return the median of a sample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taken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(with replacement).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Claim: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then this algorithm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-median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571" t="-1434" r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91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Approximate Median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Partition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into 3 groups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𝑟𝑎𝑛𝑘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𝑴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  <m:r>
                            <a:rPr lang="en-US" i="1">
                              <a:latin typeface="Cambria Math"/>
                            </a:rPr>
                            <m:t>: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i="1">
                              <a:latin typeface="Cambria Math"/>
                            </a:rPr>
                            <m:t>𝑟𝑎𝑛𝑘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𝑼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  <m:r>
                            <a:rPr lang="en-US" i="1">
                              <a:latin typeface="Cambria Math"/>
                            </a:rPr>
                            <m:t>:</m:t>
                          </m:r>
                          <m:r>
                            <a:rPr lang="en-US" i="1">
                              <a:latin typeface="Cambria Math"/>
                            </a:rPr>
                            <m:t>𝑟𝑎𝑛𝑘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b="1" dirty="0" smtClean="0"/>
                  <a:t>Key fact</a:t>
                </a:r>
                <a:r>
                  <a:rPr lang="en-US" dirty="0" smtClean="0"/>
                  <a:t>: If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elements from each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𝑼</m:t>
                        </m:r>
                      </m:sub>
                    </m:sSub>
                  </m:oMath>
                </a14:m>
                <a:r>
                  <a:rPr lang="en-US" dirty="0" smtClean="0"/>
                  <a:t> are in sample then its median 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𝑴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sample 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dirty="0" smtClean="0"/>
                  <a:t> and 0 otherwise.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  <m:r>
                          <a:rPr lang="en-US" b="1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𝒊</m:t>
                            </m:r>
                          </m:sub>
                          <m:sup/>
                          <m:e>
                            <m:r>
                              <a:rPr lang="en-US" b="1" i="1">
                                <a:latin typeface="Cambria Math"/>
                              </a:rPr>
                              <m:t>𝑿</m:t>
                            </m:r>
                          </m:e>
                        </m:nary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 By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7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Same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𝑼</m:t>
                        </m:r>
                      </m:sub>
                    </m:sSub>
                  </m:oMath>
                </a14:m>
                <a:r>
                  <a:rPr lang="en-US" dirty="0" smtClean="0"/>
                  <a:t> + union bound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error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2"/>
                <a:stretch>
                  <a:fillRect l="-1037" t="-2000" r="-1407" b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75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Data Streams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 smtClean="0"/>
                  <a:t> elements from universe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={1, 2, …, </m:t>
                    </m:r>
                    <m:r>
                      <a:rPr lang="en-US" b="1" i="1" dirty="0" smtClean="0">
                        <a:latin typeface="Cambria Math"/>
                      </a:rPr>
                      <m:t>𝒏</m:t>
                    </m:r>
                    <m:r>
                      <a:rPr lang="en-US" b="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, e.g.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=〈5, 8, 1, 1, 1, 4, 3, 5, …, 10〉</m:t>
                      </m:r>
                    </m:oMath>
                  </m:oMathPara>
                </a14:m>
                <a:endParaRPr lang="en-US" dirty="0" smtClean="0"/>
              </a:p>
              <a:p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frequency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in the stream = # of occurrences of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=〈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42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AMS Sampling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 </a:t>
                </a:r>
                <a:r>
                  <a:rPr lang="en-US" dirty="0" smtClean="0"/>
                  <a:t>Estimate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∈[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, for an arbitrary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Estimator: </a:t>
                </a:r>
                <a:r>
                  <a:rPr lang="en-US" dirty="0" smtClean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𝑱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𝑱</m:t>
                    </m:r>
                  </m:oMath>
                </a14:m>
                <a:r>
                  <a:rPr lang="en-US" dirty="0" smtClean="0"/>
                  <a:t> is sampled uniformly at random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and compute: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𝑱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𝑱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Output: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𝑿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𝑚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r>
                      <a:rPr lang="en-US" b="0" i="1" dirty="0" smtClean="0">
                        <a:latin typeface="Cambria Math"/>
                      </a:rPr>
                      <m:t>𝑔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𝑟</m:t>
                    </m:r>
                    <m:r>
                      <a:rPr lang="en-US" b="0" i="1" dirty="0" smtClean="0">
                        <a:latin typeface="Cambria Math"/>
                      </a:rPr>
                      <m:t> −1))</m:t>
                    </m:r>
                  </m:oMath>
                </a14:m>
                <a:r>
                  <a:rPr lang="en-US" dirty="0" smtClean="0"/>
                  <a:t>	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Expectation: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𝑱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b="1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𝑔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𝑔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333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44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Frequency Moments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181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∈{0,1,2,…}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 # number of distinct elements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 # elements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= “Gini index”, “surprise index”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181600"/>
              </a:xfrm>
              <a:blipFill rotWithShape="1">
                <a:blip r:embed="rId2"/>
                <a:stretch>
                  <a:fillRect l="-1544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01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Frequency Moments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44555"/>
                <a:ext cx="8915400" cy="51816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∈{0,1,2,…}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Use AMS estimator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0≤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times and take average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dirty="0" smtClean="0"/>
                  <a:t>. By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≤2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∗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Taking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latin typeface="Cambria Math"/>
                          </a:rPr>
                          <m:t>𝑚𝑘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gives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≥</m:t>
                            </m:r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44555"/>
                <a:ext cx="8915400" cy="5181600"/>
              </a:xfrm>
              <a:blipFill rotWithShape="1">
                <a:blip r:embed="rId2"/>
                <a:stretch>
                  <a:fillRect l="-1367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90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Disclaimers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smtClean="0"/>
              <a:t>programming!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177143"/>
            <a:ext cx="4195763" cy="445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0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Frequency Moments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9530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Lemma: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1−1/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Result: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𝑚𝑘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den>
                                </m:f>
                              </m:sup>
                            </m:sSup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b="0" i="0" smtClean="0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/>
                          </a:rPr>
                          <m:t>log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memory </a:t>
                </a:r>
                <a:r>
                  <a:rPr lang="en-US" dirty="0" smtClean="0"/>
                  <a:t>suffices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 smtClean="0"/>
                  <a:t>-approximation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Question: What if we don’t know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  <m:r>
                      <a:rPr lang="en-US" b="0" i="1" dirty="0" smtClean="0">
                        <a:latin typeface="Cambria Math"/>
                      </a:rPr>
                      <m:t>?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Then </a:t>
                </a:r>
                <a:r>
                  <a:rPr lang="en-US" dirty="0" smtClean="0"/>
                  <a:t>we can use probabilistic guessing (similar to Morris’s algorithm), replacing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953000"/>
              </a:xfrm>
              <a:blipFill rotWithShape="1">
                <a:blip r:embed="rId2"/>
                <a:stretch>
                  <a:fillRect l="-1628" t="-2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14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Frequency Moments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991600" cy="5257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Lemma: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1−1/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</m:oMath>
                </a14:m>
                <a:r>
                  <a:rPr lang="en-US" dirty="0" smtClean="0"/>
                  <a:t>Hint: worst-case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. Use convexity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).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Case 1: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991600" cy="5257800"/>
              </a:xfrm>
              <a:blipFill rotWithShape="1">
                <a:blip r:embed="rId2"/>
                <a:stretch>
                  <a:fillRect l="-1085" t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98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Frequency Moments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9916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Lemma: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1−1/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Case </a:t>
                </a:r>
                <a:r>
                  <a:rPr lang="en-US" dirty="0"/>
                  <a:t>2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991600" cy="5257800"/>
              </a:xfrm>
              <a:blipFill rotWithShape="1">
                <a:blip r:embed="rId2"/>
                <a:stretch>
                  <a:fillRect l="-1492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48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Hash Functions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15400" cy="5486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Definition: </a:t>
                </a:r>
                <a:r>
                  <a:rPr lang="en-US" dirty="0" smtClean="0"/>
                  <a:t>A family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of functions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-wise independent if for any distinct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,…,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Example: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0,…, 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0,…, 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 smtClean="0"/>
                  <a:t> for prime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:0≤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-wise independent family of hash functions.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15400" cy="5486400"/>
              </a:xfrm>
              <a:blipFill rotWithShape="1">
                <a:blip r:embed="rId2"/>
                <a:stretch>
                  <a:fillRect l="-130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79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Linear Sketches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Sketching algorithm: picks a random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  <m:r>
                      <a:rPr lang="en-US" b="0" i="1" dirty="0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≪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and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𝑍𝑓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Can be incrementally updated: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We have a sketch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𝑍𝑓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arrives, new frequencies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Updating the sketch: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𝑍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𝑍𝑓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𝑍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𝑍𝑓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b="0" i="0" dirty="0" smtClean="0">
                    <a:latin typeface="+mj-lt"/>
                  </a:rPr>
                  <a:t>(i-th column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b="0" i="0" dirty="0" smtClean="0">
                    <a:latin typeface="+mj-lt"/>
                  </a:rPr>
                  <a:t>)</a:t>
                </a:r>
                <a:endParaRPr lang="en-US" b="0" dirty="0" smtClean="0"/>
              </a:p>
              <a:p>
                <a:r>
                  <a:rPr lang="en-US" dirty="0" smtClean="0"/>
                  <a:t>Need to choose random matrices carefully</a:t>
                </a:r>
                <a:endParaRPr lang="en-US" b="0" dirty="0" smtClean="0"/>
              </a:p>
              <a:p>
                <a:pPr marL="457200" lvl="1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  <a:blipFill rotWithShape="1">
                <a:blip r:embed="rId2"/>
                <a:stretch>
                  <a:fillRect l="-1544" t="-1576" r="-1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6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 smtClean="0"/>
                  <a:t>-approximation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Algorithm: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−1,1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where entries of each row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en-US" dirty="0" smtClean="0"/>
                  <a:t>-wise independent and rows are independent</a:t>
                </a:r>
              </a:p>
              <a:p>
                <a:pPr lvl="1"/>
                <a:r>
                  <a:rPr lang="en-US" dirty="0" smtClean="0"/>
                  <a:t>Don’t store the matrix: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4-wise independent hash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pPr lvl="1"/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𝑍𝑓</m:t>
                    </m:r>
                    <m:r>
                      <a:rPr lang="en-US" b="0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average squared entries “appropriately”</a:t>
                </a:r>
              </a:p>
              <a:p>
                <a:r>
                  <a:rPr lang="en-US" dirty="0" smtClean="0"/>
                  <a:t>Analysis: 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be any entry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𝑍𝑓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Lemma: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Lemma: Var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≤2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3"/>
                <a:stretch>
                  <a:fillRect l="-1481" t="-1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43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Expectaton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 smtClean="0"/>
                  <a:t> be a row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 smtClean="0"/>
                  <a:t> with entries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−1,1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]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]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≠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We used 2-wise independence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3"/>
                <a:stretch>
                  <a:fillRect l="-1037" t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93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dirty="0">
                          <a:solidFill>
                            <a:srgbClr val="0070C0"/>
                          </a:solidFill>
                          <a:latin typeface="Cambria Math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Variance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50292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𝔼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/>
                        </a:rPr>
                        <m:t>]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+4 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+24 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=2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+4 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24 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𝑙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]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≤2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]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]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𝔼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[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by 4-wise independence 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5029200"/>
              </a:xfrm>
              <a:blipFill rotWithShape="1">
                <a:blip r:embed="rId3"/>
                <a:stretch>
                  <a:fillRect l="-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71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: Distinct Elements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𝛿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-approximation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Simplified:</a:t>
                </a:r>
                <a:r>
                  <a:rPr lang="en-US" dirty="0" smtClean="0"/>
                  <a:t> For fixed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b="0" i="1" dirty="0" smtClean="0">
                        <a:latin typeface="Cambria Math"/>
                      </a:rPr>
                      <m:t>&gt;0</m:t>
                    </m:r>
                    <m:r>
                      <a:rPr lang="en-US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with prob.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distinguish: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Original problem reduces by trying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values of 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=1,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,…, 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55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: Distinct Elements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Simplified:</a:t>
                </a:r>
                <a:r>
                  <a:rPr lang="en-US" dirty="0" smtClean="0"/>
                  <a:t> For fixed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b="0" i="1" dirty="0" smtClean="0">
                        <a:latin typeface="Cambria Math"/>
                      </a:rPr>
                      <m:t>&gt;0</m:t>
                    </m:r>
                    <m:r>
                      <a:rPr lang="en-US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with prob.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distinguish: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</a:t>
                </a:r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 smtClean="0"/>
                  <a:t>Choose random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⊆[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of the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are zero,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00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What is this class about?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Not about the band (</a:t>
            </a:r>
            <a:r>
              <a:rPr lang="en-US" dirty="0" smtClean="0">
                <a:hlinkClick r:id="rId2"/>
              </a:rPr>
              <a:t>https://en.wikipedia.org/wiki/Big_Data_(band)</a:t>
            </a:r>
            <a:r>
              <a:rPr lang="en-US" dirty="0" smtClean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55934"/>
            <a:ext cx="7586133" cy="3200400"/>
          </a:xfrm>
          <a:prstGeom prst="rect">
            <a:avLst/>
          </a:prstGeom>
        </p:spPr>
      </p:pic>
      <p:sp>
        <p:nvSpPr>
          <p:cNvPr id="7" name="Multiply 6"/>
          <p:cNvSpPr/>
          <p:nvPr/>
        </p:nvSpPr>
        <p:spPr>
          <a:xfrm>
            <a:off x="-685800" y="2246334"/>
            <a:ext cx="10896600" cy="4419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6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  <p:bldP spid="7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1 −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5029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</a:t>
                </a:r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 smtClean="0"/>
                  <a:t>Choose random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⊆[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of the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are zero,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Analysis</a:t>
                </a:r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endParaRPr lang="en-US" b="0" dirty="0" smtClean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&gt;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 + 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Chernoff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gives correctness </a:t>
                </a:r>
                <a:r>
                  <a:rPr lang="en-US" dirty="0" err="1" smtClean="0"/>
                  <a:t>w.p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5029200"/>
              </a:xfrm>
              <a:blipFill rotWithShape="1">
                <a:blip r:embed="rId3"/>
                <a:stretch>
                  <a:fillRect l="-1415" t="-3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12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1 −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Analysis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1+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&lt;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1−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&gt;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+ 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 is large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 is small then: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1 −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𝑇</m:t>
                    </m:r>
                    <m:r>
                      <a:rPr lang="en-US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3"/>
                <a:stretch>
                  <a:fillRect l="-1185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53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 Sketch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hlinkClick r:id="rId2"/>
                  </a:rPr>
                  <a:t>https</a:t>
                </a:r>
                <a:r>
                  <a:rPr lang="en-US" dirty="0">
                    <a:hlinkClick r:id="rId2"/>
                  </a:rPr>
                  <a:t>://sites.google.com/site/countminsketch/</a:t>
                </a:r>
                <a:endParaRPr lang="en-US" dirty="0" smtClean="0"/>
              </a:p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elements from universe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={1, 2, …, </m:t>
                    </m:r>
                    <m:r>
                      <a:rPr lang="en-US" b="1" i="1" dirty="0">
                        <a:latin typeface="Cambria Math"/>
                      </a:rPr>
                      <m:t>𝒏</m:t>
                    </m:r>
                    <m:r>
                      <a:rPr lang="en-US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, e.g</a:t>
                </a:r>
                <a:r>
                  <a:rPr lang="en-US" dirty="0" smtClean="0"/>
                  <a:t>.</a:t>
                </a: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=〈5, 8, 1, 1, 1, 4, 3, 5, …, 10〉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frequency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in the stream = # of occurrences of value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=〈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〉</m:t>
                    </m:r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Problems:</a:t>
                </a:r>
              </a:p>
              <a:p>
                <a:pPr lvl="1"/>
                <a:r>
                  <a:rPr lang="en-US" dirty="0" smtClean="0">
                    <a:solidFill>
                      <a:srgbClr val="0070C0"/>
                    </a:solidFill>
                  </a:rPr>
                  <a:t>Point Query: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rgbClr val="0070C0"/>
                    </a:solidFill>
                  </a:rPr>
                  <a:t>Range Query: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∈[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>
                    <a:solidFill>
                      <a:srgbClr val="0070C0"/>
                    </a:solidFill>
                  </a:rPr>
                  <a:t>Quantile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Query: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∈[0,1]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find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rgbClr val="0070C0"/>
                    </a:solidFill>
                  </a:rPr>
                  <a:t>Heavy Hitters: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∈[0,1]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find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1481" t="-3152" b="-2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29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 Sketch: Construction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→[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/>
                  <a:t>-wise independent hash functions</a:t>
                </a:r>
              </a:p>
              <a:p>
                <a:r>
                  <a:rPr lang="en-US" dirty="0" smtClean="0"/>
                  <a:t>We maintain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 smtClean="0"/>
                  <a:t> counters with values: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=#</m:t>
                    </m:r>
                  </m:oMath>
                </a14:m>
                <a:r>
                  <a:rPr lang="en-US" dirty="0" smtClean="0"/>
                  <a:t>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in the stream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and so: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min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den>
                    </m:f>
                  </m:oMath>
                </a14:m>
                <a:r>
                  <a:rPr lang="en-US" dirty="0" smtClean="0"/>
                  <a:t> 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 then: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≥1 −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630" t="-1455" b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58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 Sketch: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Define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0 otherwise: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/>
                  <a:t>-wise independence: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≠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By Markov inequality,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2"/>
                <a:stretch>
                  <a:fillRect l="-982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51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 </a:t>
            </a:r>
            <a:r>
              <a:rPr lang="en-US" dirty="0">
                <a:solidFill>
                  <a:srgbClr val="0070C0"/>
                </a:solidFill>
              </a:rPr>
              <a:t>Sketch: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independent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𝑎𝑙𝑙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   1≤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With prob.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1 −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1, </m:t>
                                  </m:r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/>
                                </a:rPr>
                                <m:t> …,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dirty="0" smtClean="0">
                              <a:latin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𝜖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𝑚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err="1" smtClean="0"/>
                  <a:t>CountMin</a:t>
                </a:r>
                <a:r>
                  <a:rPr lang="en-US" dirty="0" smtClean="0"/>
                  <a:t> estimates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with total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/>
                              </a:rPr>
                              <m:t>log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/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`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2"/>
                <a:stretch>
                  <a:fillRect l="-1415" t="-2695" r="-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06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Dyadic Intervals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 partitions of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1,2,3,…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1,2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3,4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,…,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={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5,6,7,8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…,{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−3,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−2,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−1,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}}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n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/>
                            </a:rPr>
                            <m:t>={{1, 2,3,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…,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}}</m:t>
                          </m:r>
                        </m:fName>
                        <m:e/>
                      </m:func>
                    </m:oMath>
                  </m:oMathPara>
                </a14:m>
                <a:endParaRPr lang="en-US" dirty="0" smtClean="0"/>
              </a:p>
              <a:p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Exercise:  </a:t>
                </a:r>
                <a:r>
                  <a:rPr lang="en-US" dirty="0" smtClean="0"/>
                  <a:t>Any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can be written as a disjoint union of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dirty="0" smtClean="0"/>
                  <a:t>such intervals.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Example: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=256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: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48,107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48,48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49,64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65,96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97,104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105,106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107,107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286" t="-1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05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Count-Min: Range Queries and </a:t>
            </a:r>
            <a:r>
              <a:rPr lang="en-US" dirty="0" err="1" smtClean="0">
                <a:solidFill>
                  <a:srgbClr val="0070C0"/>
                </a:solidFill>
              </a:rPr>
              <a:t>Quantiles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Range Query: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∈[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+…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Approximate median: </a:t>
                </a:r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 such that: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and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49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Count-Min: Range Queries and </a:t>
            </a:r>
            <a:r>
              <a:rPr lang="en-US" dirty="0" err="1" smtClean="0">
                <a:solidFill>
                  <a:srgbClr val="0070C0"/>
                </a:solidFill>
              </a:rPr>
              <a:t>Quantiles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Algorithm: </a:t>
                </a:r>
                <a:r>
                  <a:rPr lang="en-US" dirty="0" smtClean="0"/>
                  <a:t>Construct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b="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0" dirty="0" smtClean="0">
                    <a:solidFill>
                      <a:schemeClr val="tx1"/>
                    </a:solidFill>
                  </a:rPr>
                  <a:t>Count-Min sketches, one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0" dirty="0" smtClean="0"/>
                  <a:t>such that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we have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b="0" dirty="0" smtClean="0"/>
                  <a:t> such that: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≥1−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To estimate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b="0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 smtClean="0"/>
                  <a:t> be decomposition: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]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+…+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Hence,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≤2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≥1 −2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1571" t="-1617" r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97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Count-Min: Heavy Hitters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lnSpcReduction="10000"/>
              </a:bodyPr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70C0"/>
                    </a:solidFill>
                  </a:rPr>
                  <a:t>Heavy Hitters: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𝜙</m:t>
                    </m:r>
                    <m:r>
                      <a:rPr lang="en-US" i="1">
                        <a:latin typeface="Cambria Math"/>
                      </a:rPr>
                      <m:t>∈[0,1]</m:t>
                    </m:r>
                  </m:oMath>
                </a14:m>
                <a:r>
                  <a:rPr lang="en-US" dirty="0"/>
                  <a:t> find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𝜙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but no elements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≤(</m:t>
                    </m:r>
                    <m:r>
                      <a:rPr lang="en-US" i="1">
                        <a:latin typeface="Cambria Math"/>
                      </a:rPr>
                      <m:t>𝜙</m:t>
                    </m:r>
                    <m:r>
                      <a:rPr lang="en-US" b="0" i="1" smtClean="0">
                        <a:latin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Algorithm: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Consider binary tree whose leaves are [n] and associate internal nodes with intervals corresponding to descendant leaves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Compute Count-Min sketches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Level-by-level from root, mark children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of marked nodes if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Return all marked leaves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Finds heavy-hitters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steps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630" t="-1912" b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07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157598"/>
            <a:ext cx="3287901" cy="24718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509" y="3124200"/>
            <a:ext cx="5147110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What is this class about?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371600"/>
                <a:ext cx="8534400" cy="533399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four V’s: </a:t>
                </a:r>
                <a:r>
                  <a:rPr lang="en-US" b="1" dirty="0" smtClean="0"/>
                  <a:t>volume</a:t>
                </a:r>
                <a:r>
                  <a:rPr lang="en-US" dirty="0" smtClean="0"/>
                  <a:t>, </a:t>
                </a:r>
                <a:r>
                  <a:rPr lang="en-US" b="1" dirty="0" smtClean="0"/>
                  <a:t>velocity</a:t>
                </a:r>
                <a:r>
                  <a:rPr lang="en-US" dirty="0" smtClean="0"/>
                  <a:t>, variety, veracity</a:t>
                </a:r>
              </a:p>
              <a:p>
                <a:r>
                  <a:rPr lang="en-US" b="1" dirty="0" smtClean="0"/>
                  <a:t>Volume:</a:t>
                </a:r>
                <a:r>
                  <a:rPr lang="en-US" dirty="0" smtClean="0"/>
                  <a:t> “Big Data” = too big to fit in RAM</a:t>
                </a:r>
              </a:p>
              <a:p>
                <a:pPr lvl="1"/>
                <a:r>
                  <a:rPr lang="en-US" dirty="0" smtClean="0"/>
                  <a:t>If </a:t>
                </a:r>
                <a:r>
                  <a:rPr lang="en-US" dirty="0" smtClean="0"/>
                  <a:t>16GB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≈100$</m:t>
                    </m:r>
                  </m:oMath>
                </a14:m>
                <a:r>
                  <a:rPr lang="en-US" dirty="0" smtClean="0"/>
                  <a:t> =&gt; “big” starts at terabytes</a:t>
                </a:r>
              </a:p>
              <a:p>
                <a:r>
                  <a:rPr lang="en-US" b="1" dirty="0" smtClean="0"/>
                  <a:t>Velocity: </a:t>
                </a:r>
                <a:r>
                  <a:rPr lang="en-US" dirty="0" smtClean="0"/>
                  <a:t>real-time</a:t>
                </a:r>
              </a:p>
              <a:p>
                <a:pPr lvl="1"/>
                <a:r>
                  <a:rPr lang="en-US" dirty="0" smtClean="0"/>
                  <a:t>Doesn’t fit in RAM + has to be processed on the fly</a:t>
                </a:r>
              </a:p>
              <a:p>
                <a:r>
                  <a:rPr lang="en-US" b="1" dirty="0" smtClean="0"/>
                  <a:t>N</a:t>
                </a:r>
                <a:r>
                  <a:rPr lang="en-US" dirty="0" smtClean="0"/>
                  <a:t> = size of data, time and memory o(</a:t>
                </a:r>
                <a:r>
                  <a:rPr lang="en-US" b="1" dirty="0" smtClean="0"/>
                  <a:t>N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o(</a:t>
                </a:r>
                <a:r>
                  <a:rPr lang="en-US" b="1" dirty="0" smtClean="0"/>
                  <a:t>N</a:t>
                </a:r>
                <a:r>
                  <a:rPr lang="en-US" dirty="0" smtClean="0"/>
                  <a:t>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  <m:r>
                          <a:rPr lang="en-US" b="0" i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m:rPr>
                            <m:nor/>
                          </m:rPr>
                          <a:rPr lang="en-US" b="1" dirty="0" smtClean="0"/>
                          <m:t>N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/>
                          </a:rPr>
                          <m:t>𝐍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0&lt;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&lt;1</m:t>
                    </m:r>
                  </m:oMath>
                </a14:m>
                <a:endParaRPr lang="en-US" b="1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371600"/>
                <a:ext cx="8534400" cy="5333999"/>
              </a:xfrm>
              <a:blipFill rotWithShape="1">
                <a:blip r:embed="rId4"/>
                <a:stretch>
                  <a:fillRect l="-1571" t="-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70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610600" cy="51816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Cloud computing platforms (all offer free trials):</a:t>
                </a:r>
              </a:p>
              <a:p>
                <a:pPr lvl="1"/>
                <a:r>
                  <a:rPr lang="en-US" dirty="0" smtClean="0"/>
                  <a:t>Amazon EC2 (1 CPU/12mo)</a:t>
                </a:r>
              </a:p>
              <a:p>
                <a:pPr lvl="1"/>
                <a:r>
                  <a:rPr lang="en-US" dirty="0" smtClean="0"/>
                  <a:t>Microsoft Azure ($200/1mo)</a:t>
                </a:r>
              </a:p>
              <a:p>
                <a:pPr lvl="1"/>
                <a:r>
                  <a:rPr lang="en-US" dirty="0" smtClean="0"/>
                  <a:t>Google Compute Engine ($200/2mo)</a:t>
                </a:r>
              </a:p>
              <a:p>
                <a:r>
                  <a:rPr lang="en-US" dirty="0" smtClean="0"/>
                  <a:t>Distributed Google Code Jam</a:t>
                </a:r>
              </a:p>
              <a:p>
                <a:pPr lvl="1"/>
                <a:r>
                  <a:rPr lang="en-US" dirty="0" smtClean="0"/>
                  <a:t>First time in 2015: </a:t>
                </a:r>
                <a:r>
                  <a:rPr lang="en-US" sz="2400" dirty="0" smtClean="0">
                    <a:hlinkClick r:id="rId2"/>
                  </a:rPr>
                  <a:t>https://code.google.com/codejam/distributed_index.html</a:t>
                </a:r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Caveats: </a:t>
                </a:r>
              </a:p>
              <a:p>
                <a:pPr lvl="2"/>
                <a:r>
                  <a:rPr lang="en-US" dirty="0" smtClean="0"/>
                  <a:t>Very basic aspects of distributed algorithms (few rounds)</a:t>
                </a:r>
              </a:p>
              <a:p>
                <a:pPr lvl="2"/>
                <a:r>
                  <a:rPr lang="en-US" dirty="0" smtClean="0"/>
                  <a:t>Small data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~1 </m:t>
                    </m:r>
                    <m:r>
                      <a:rPr lang="en-US" b="0" i="1" smtClean="0">
                        <a:latin typeface="Cambria Math"/>
                      </a:rPr>
                      <m:t>𝐺𝐵</m:t>
                    </m:r>
                  </m:oMath>
                </a14:m>
                <a:r>
                  <a:rPr lang="en-US" dirty="0" smtClean="0"/>
                  <a:t>, with hundreds MB RAM)</a:t>
                </a:r>
              </a:p>
              <a:p>
                <a:pPr lvl="2"/>
                <a:r>
                  <a:rPr lang="en-US" dirty="0" smtClean="0"/>
                  <a:t>Fast query access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~0.01 </m:t>
                    </m:r>
                    <m:r>
                      <a:rPr lang="en-US" b="0" i="1" smtClean="0">
                        <a:latin typeface="Cambria Math"/>
                      </a:rPr>
                      <m:t>𝑚𝑠</m:t>
                    </m:r>
                  </m:oMath>
                </a14:m>
                <a:r>
                  <a:rPr lang="en-US" dirty="0" smtClean="0"/>
                  <a:t> per request), “data with queries”	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610600" cy="5181600"/>
              </a:xfrm>
              <a:blipFill rotWithShape="1">
                <a:blip r:embed="rId7"/>
                <a:stretch>
                  <a:fillRect l="-1487" t="-1412" b="-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941" y="2895600"/>
            <a:ext cx="1475306" cy="11064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301" y="2639893"/>
            <a:ext cx="1586699" cy="892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Getting hands dirty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576" y="1910383"/>
            <a:ext cx="3206730" cy="127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6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1: Streaming Algorithms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24" y="2590800"/>
            <a:ext cx="3287901" cy="24718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92146" y="2285999"/>
            <a:ext cx="4495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Highlights: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Approximate counting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# Distinct </a:t>
            </a:r>
            <a:r>
              <a:rPr lang="en-US" sz="3200" dirty="0" smtClean="0"/>
              <a:t>Elements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Median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Frequency moments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Heavy hitters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Graph sketching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203185"/>
            <a:ext cx="3048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6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Outline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 smtClean="0"/>
              <a:t>2: </a:t>
            </a:r>
            <a:r>
              <a:rPr lang="en-US" dirty="0" smtClean="0"/>
              <a:t>Massively Parallel Algorithms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70" y="2667000"/>
            <a:ext cx="2993156" cy="2038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3400" y="2285998"/>
            <a:ext cx="4495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Highlights: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Computational Model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Sorting (</a:t>
            </a:r>
            <a:r>
              <a:rPr lang="en-US" sz="3200" dirty="0" err="1" smtClean="0"/>
              <a:t>Terasort</a:t>
            </a:r>
            <a:r>
              <a:rPr lang="en-US" sz="32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Connectivity, MST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Filtering dense graphs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Euclidean MST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8" y="4847308"/>
            <a:ext cx="2939464" cy="8956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715000"/>
            <a:ext cx="1828353" cy="97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8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Outline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 smtClean="0"/>
              <a:t>3: </a:t>
            </a:r>
            <a:r>
              <a:rPr lang="en-US" dirty="0" err="1" smtClean="0"/>
              <a:t>Sublinear</a:t>
            </a:r>
            <a:r>
              <a:rPr lang="en-US" dirty="0" smtClean="0"/>
              <a:t> Time Algorithms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43200"/>
            <a:ext cx="3048000" cy="304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67200" y="2497485"/>
            <a:ext cx="4800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Highlights: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“Data with queries”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err="1" smtClean="0"/>
              <a:t>Sublinear</a:t>
            </a:r>
            <a:r>
              <a:rPr lang="en-US" sz="3200" dirty="0" smtClean="0"/>
              <a:t> approximation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Property Testing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Testing images, </a:t>
            </a:r>
            <a:r>
              <a:rPr lang="en-US" sz="3200" dirty="0" err="1" smtClean="0"/>
              <a:t>sortedness</a:t>
            </a:r>
            <a:r>
              <a:rPr lang="en-US" sz="3200" dirty="0" smtClean="0"/>
              <a:t>, connectedness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Testing noisy data</a:t>
            </a:r>
          </a:p>
        </p:txBody>
      </p:sp>
    </p:spTree>
    <p:extLst>
      <p:ext uri="{BB962C8B-B14F-4D97-AF65-F5344CB8AC3E}">
        <p14:creationId xmlns:p14="http://schemas.microsoft.com/office/powerpoint/2010/main" val="68332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5670</Words>
  <Application>Microsoft Office PowerPoint</Application>
  <PresentationFormat>On-screen Show (4:3)</PresentationFormat>
  <Paragraphs>348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 “algorithms for Big Data”</vt:lpstr>
      <vt:lpstr>Disclaimers</vt:lpstr>
      <vt:lpstr>Disclaimers</vt:lpstr>
      <vt:lpstr>What is this class about?</vt:lpstr>
      <vt:lpstr>What is this class about?</vt:lpstr>
      <vt:lpstr>Getting hands dirty</vt:lpstr>
      <vt:lpstr>Outline</vt:lpstr>
      <vt:lpstr>Outline</vt:lpstr>
      <vt:lpstr>Outline</vt:lpstr>
      <vt:lpstr>Today</vt:lpstr>
      <vt:lpstr>Recap</vt:lpstr>
      <vt:lpstr>Morris’s Algorithm</vt:lpstr>
      <vt:lpstr>Morris’s Algorithm: Alpha-version </vt:lpstr>
      <vt:lpstr>Morris’s Algorithm: Alpha-version </vt:lpstr>
      <vt:lpstr>Morris’s Algorithm: Alpha-version </vt:lpstr>
      <vt:lpstr>Morris’s Algorithm: Alpha-version </vt:lpstr>
      <vt:lpstr>Morris’s Algorithm: Beta-version </vt:lpstr>
      <vt:lpstr>Morris’s Algorithm: Beta-version </vt:lpstr>
      <vt:lpstr>Morris’s Algorithm: Final</vt:lpstr>
      <vt:lpstr>Morris’s Algorithm: Final</vt:lpstr>
      <vt:lpstr>Morris’s Algorithm: Final Analysis</vt:lpstr>
      <vt:lpstr>Data Streams</vt:lpstr>
      <vt:lpstr>Approximate Median</vt:lpstr>
      <vt:lpstr>Approximate Median</vt:lpstr>
      <vt:lpstr>Approximate Median</vt:lpstr>
      <vt:lpstr>Data Streams</vt:lpstr>
      <vt:lpstr>AMS Sampling</vt:lpstr>
      <vt:lpstr>Frequency Moments</vt:lpstr>
      <vt:lpstr>Frequency Moments</vt:lpstr>
      <vt:lpstr>Frequency Moments</vt:lpstr>
      <vt:lpstr>Frequency Moments</vt:lpstr>
      <vt:lpstr>Frequency Moments</vt:lpstr>
      <vt:lpstr>Hash Functions</vt:lpstr>
      <vt:lpstr>Linear Sketches</vt:lpstr>
      <vt:lpstr>F_2</vt:lpstr>
      <vt:lpstr>F_2:Expectaton</vt:lpstr>
      <vt:lpstr>F_2:Variance</vt:lpstr>
      <vt:lpstr>F_0: Distinct Elements </vt:lpstr>
      <vt:lpstr>F_0: Distinct Elements </vt:lpstr>
      <vt:lpstr>F_0&gt;(1+ϵ)T vs. F_0&lt;(1 -ϵ)T</vt:lpstr>
      <vt:lpstr>F_0&gt;(1+ϵ)T vs. F_0&lt;(1 -ϵ)T</vt:lpstr>
      <vt:lpstr>Count-Min Sketch</vt:lpstr>
      <vt:lpstr>Count-Min Sketch: Construction</vt:lpstr>
      <vt:lpstr>Count-Min Sketch: Analysis</vt:lpstr>
      <vt:lpstr>Count-Min Sketch: Analysis</vt:lpstr>
      <vt:lpstr>Dyadic Intervals</vt:lpstr>
      <vt:lpstr>Count-Min: Range Queries and Quantiles</vt:lpstr>
      <vt:lpstr>Count-Min: Range Queries and Quantiles</vt:lpstr>
      <vt:lpstr>Count-Min: Heavy Hitters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“algorithms for Big Data”</dc:title>
  <dc:creator>Grigory</dc:creator>
  <cp:lastModifiedBy>Grigory</cp:lastModifiedBy>
  <cp:revision>7</cp:revision>
  <dcterms:created xsi:type="dcterms:W3CDTF">2017-06-03T09:16:19Z</dcterms:created>
  <dcterms:modified xsi:type="dcterms:W3CDTF">2017-06-03T17:38:39Z</dcterms:modified>
</cp:coreProperties>
</file>