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82" r:id="rId6"/>
    <p:sldId id="260" r:id="rId7"/>
    <p:sldId id="261" r:id="rId8"/>
    <p:sldId id="262" r:id="rId9"/>
    <p:sldId id="263" r:id="rId10"/>
    <p:sldId id="281" r:id="rId11"/>
    <p:sldId id="280" r:id="rId12"/>
    <p:sldId id="264" r:id="rId13"/>
    <p:sldId id="265" r:id="rId14"/>
    <p:sldId id="272" r:id="rId15"/>
    <p:sldId id="283" r:id="rId16"/>
    <p:sldId id="267" r:id="rId17"/>
    <p:sldId id="279" r:id="rId18"/>
    <p:sldId id="269" r:id="rId19"/>
    <p:sldId id="270" r:id="rId20"/>
    <p:sldId id="284" r:id="rId21"/>
    <p:sldId id="271" r:id="rId22"/>
    <p:sldId id="274" r:id="rId23"/>
    <p:sldId id="275" r:id="rId24"/>
    <p:sldId id="276" r:id="rId25"/>
    <p:sldId id="277" r:id="rId26"/>
    <p:sldId id="278" r:id="rId27"/>
    <p:sldId id="266" r:id="rId28"/>
    <p:sldId id="27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8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1C797-7CDB-4DCD-8990-EB431B01EF6B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4219B-D057-4737-8C1B-34B45BC8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10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4219B-D057-4737-8C1B-34B45BC8160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3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3C94-688C-4FCC-A14B-F36891093145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66-775D-4462-90CC-B6520016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1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3C94-688C-4FCC-A14B-F36891093145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66-775D-4462-90CC-B6520016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5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3C94-688C-4FCC-A14B-F36891093145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66-775D-4462-90CC-B6520016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5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3C94-688C-4FCC-A14B-F36891093145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66-775D-4462-90CC-B6520016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3C94-688C-4FCC-A14B-F36891093145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66-775D-4462-90CC-B6520016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0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3C94-688C-4FCC-A14B-F36891093145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66-775D-4462-90CC-B6520016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6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3C94-688C-4FCC-A14B-F36891093145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66-775D-4462-90CC-B6520016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8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3C94-688C-4FCC-A14B-F36891093145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66-775D-4462-90CC-B6520016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4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3C94-688C-4FCC-A14B-F36891093145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66-775D-4462-90CC-B6520016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3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3C94-688C-4FCC-A14B-F36891093145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66-775D-4462-90CC-B6520016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6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3C94-688C-4FCC-A14B-F36891093145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EBD66-775D-4462-90CC-B6520016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2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3C94-688C-4FCC-A14B-F36891093145}" type="datetimeFigureOut">
              <a:rPr lang="en-US" smtClean="0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EBD66-775D-4462-90CC-B6520016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0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rigory.u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2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35.png"/><Relationship Id="rId4" Type="http://schemas.openxmlformats.org/officeDocument/2006/relationships/image" Target="../media/image1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36.png"/><Relationship Id="rId4" Type="http://schemas.openxmlformats.org/officeDocument/2006/relationships/image" Target="../media/image2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260.png"/><Relationship Id="rId4" Type="http://schemas.openxmlformats.org/officeDocument/2006/relationships/image" Target="../media/image18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270.png"/><Relationship Id="rId7" Type="http://schemas.openxmlformats.org/officeDocument/2006/relationships/image" Target="../media/image3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1" Type="http://schemas.openxmlformats.org/officeDocument/2006/relationships/image" Target="../media/image370.png"/><Relationship Id="rId5" Type="http://schemas.openxmlformats.org/officeDocument/2006/relationships/image" Target="../media/image310.png"/><Relationship Id="rId10" Type="http://schemas.openxmlformats.org/officeDocument/2006/relationships/image" Target="../media/image360.png"/><Relationship Id="rId4" Type="http://schemas.openxmlformats.org/officeDocument/2006/relationships/image" Target="../media/image300.png"/><Relationship Id="rId9" Type="http://schemas.openxmlformats.org/officeDocument/2006/relationships/image" Target="../media/image3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7" Type="http://schemas.openxmlformats.org/officeDocument/2006/relationships/image" Target="../media/image43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://grigory.us/blog/the-binary-sketchma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685800" y="838200"/>
                <a:ext cx="7772400" cy="1470025"/>
              </a:xfrm>
            </p:spPr>
            <p:txBody>
              <a:bodyPr>
                <a:normAutofit/>
              </a:bodyPr>
              <a:lstStyle/>
              <a:p>
                <a:r>
                  <a:rPr lang="en-US" sz="5400" b="1" dirty="0" smtClean="0">
                    <a:solidFill>
                      <a:srgbClr val="0070C0"/>
                    </a:solidFill>
                  </a:rPr>
                  <a:t>Linear sketching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4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54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𝔽</m:t>
                        </m:r>
                      </m:e>
                      <m:sub>
                        <m:r>
                          <a:rPr lang="en-US" sz="54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en-US" sz="54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85800" y="838200"/>
                <a:ext cx="7772400" cy="1470025"/>
              </a:xfrm>
              <a:blipFill rotWithShape="1">
                <a:blip r:embed="rId2"/>
                <a:stretch>
                  <a:fillRect b="-6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457200" y="2743200"/>
            <a:ext cx="8534400" cy="1752600"/>
          </a:xfrm>
        </p:spPr>
        <p:txBody>
          <a:bodyPr>
            <a:noAutofit/>
          </a:bodyPr>
          <a:lstStyle/>
          <a:p>
            <a:r>
              <a:rPr lang="en-US" sz="3600" b="1" dirty="0" err="1" smtClean="0">
                <a:solidFill>
                  <a:schemeClr val="tx1"/>
                </a:solidFill>
              </a:rPr>
              <a:t>Grigory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Yaroslavtsev</a:t>
            </a:r>
            <a:endParaRPr lang="en-US" sz="3600" b="1" dirty="0" smtClean="0">
              <a:solidFill>
                <a:schemeClr val="tx1"/>
              </a:solidFill>
            </a:endParaRPr>
          </a:p>
          <a:p>
            <a:r>
              <a:rPr lang="en-US" sz="3600" dirty="0" smtClean="0">
                <a:solidFill>
                  <a:schemeClr val="tx1"/>
                </a:solidFill>
              </a:rPr>
              <a:t>(Indiana University, Bloomington</a:t>
            </a:r>
            <a:r>
              <a:rPr lang="en-US" sz="3600" dirty="0" smtClean="0">
                <a:solidFill>
                  <a:schemeClr val="tx1"/>
                </a:solidFill>
              </a:rPr>
              <a:t>)</a:t>
            </a:r>
            <a:endParaRPr lang="en-US" sz="3600" dirty="0" smtClean="0">
              <a:solidFill>
                <a:schemeClr val="tx1"/>
              </a:solidFill>
            </a:endParaRPr>
          </a:p>
          <a:p>
            <a:r>
              <a:rPr lang="en-US" sz="2800" b="1" dirty="0" smtClean="0">
                <a:solidFill>
                  <a:schemeClr val="tx1"/>
                </a:solidFill>
                <a:hlinkClick r:id="rId3"/>
              </a:rPr>
              <a:t>http</a:t>
            </a:r>
            <a:r>
              <a:rPr lang="en-US" sz="2800" b="1" dirty="0" smtClean="0">
                <a:solidFill>
                  <a:schemeClr val="tx1"/>
                </a:solidFill>
                <a:hlinkClick r:id="rId3"/>
              </a:rPr>
              <a:t>://grigory.us</a:t>
            </a:r>
            <a:endParaRPr lang="en-US" sz="2800" b="1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with </a:t>
            </a:r>
            <a:r>
              <a:rPr lang="en-US" sz="2800" dirty="0" err="1" smtClean="0">
                <a:solidFill>
                  <a:schemeClr val="tx1"/>
                </a:solidFill>
              </a:rPr>
              <a:t>Sampath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Kannan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(U. Pennsylvania),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Elchanan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Mossel</a:t>
            </a:r>
            <a:r>
              <a:rPr lang="en-US" sz="2800" dirty="0" smtClean="0">
                <a:solidFill>
                  <a:schemeClr val="tx1"/>
                </a:solidFill>
              </a:rPr>
              <a:t> (MIT) </a:t>
            </a:r>
            <a:r>
              <a:rPr lang="en-US" sz="2800" dirty="0" smtClean="0">
                <a:solidFill>
                  <a:schemeClr val="tx1"/>
                </a:solidFill>
              </a:rPr>
              <a:t>and </a:t>
            </a:r>
            <a:r>
              <a:rPr lang="en-US" sz="2800" dirty="0" err="1" smtClean="0">
                <a:solidFill>
                  <a:schemeClr val="tx1"/>
                </a:solidFill>
              </a:rPr>
              <a:t>Swagato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Sanyal</a:t>
            </a:r>
            <a:r>
              <a:rPr lang="en-US" sz="2800" dirty="0" smtClean="0">
                <a:solidFill>
                  <a:schemeClr val="tx1"/>
                </a:solidFill>
              </a:rPr>
              <a:t> (NUS)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846" y="2819400"/>
            <a:ext cx="1219200" cy="148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8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Deterministic Sketching and Noise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Cambria Math"/>
                  </a:rPr>
                  <a:t>Suppose </a:t>
                </a:r>
                <a:r>
                  <a:rPr lang="en-US" dirty="0">
                    <a:latin typeface="Cambria Math"/>
                  </a:rPr>
                  <a:t>“noise</a:t>
                </a:r>
                <a:r>
                  <a:rPr lang="en-US" dirty="0" smtClean="0">
                    <a:latin typeface="Cambria Math"/>
                  </a:rPr>
                  <a:t>” has a bounded norm</a:t>
                </a:r>
                <a:endParaRPr lang="en-US" b="1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-dim</a:t>
                </a:r>
                <a:r>
                  <a:rPr lang="en-US" dirty="0" smtClean="0"/>
                  <a:t>ensional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⊕</m:t>
                    </m:r>
                  </m:oMath>
                </a14:m>
                <a:r>
                  <a:rPr lang="en-US" i="1" dirty="0" smtClean="0">
                    <a:latin typeface="Cambria Math"/>
                  </a:rPr>
                  <a:t> </a:t>
                </a:r>
                <a:r>
                  <a:rPr lang="en-US" i="1" dirty="0" smtClean="0">
                    <a:latin typeface="Cambria Math"/>
                  </a:rPr>
                  <a:t>“ </a:t>
                </a:r>
                <a:r>
                  <a:rPr lang="en-US" b="1" dirty="0" smtClean="0">
                    <a:latin typeface="Cambria Math"/>
                  </a:rPr>
                  <a:t>noise</a:t>
                </a:r>
                <a:r>
                  <a:rPr lang="en-US" dirty="0" smtClean="0">
                    <a:latin typeface="Cambria Math"/>
                  </a:rPr>
                  <a:t>”</a:t>
                </a:r>
                <a:r>
                  <a:rPr lang="en-US" i="1" dirty="0" smtClean="0">
                    <a:latin typeface="Cambria Math"/>
                  </a:rPr>
                  <a:t> </a:t>
                </a:r>
                <a:endParaRPr lang="en-US" dirty="0" smtClean="0">
                  <a:latin typeface="Cambria Math"/>
                </a:endParaRPr>
              </a:p>
              <a:p>
                <a:r>
                  <a:rPr lang="en-US" dirty="0" smtClean="0"/>
                  <a:t>Sparse Fourier noise </a:t>
                </a:r>
                <a:r>
                  <a:rPr lang="en-US" dirty="0"/>
                  <a:t>(via </a:t>
                </a:r>
                <a:r>
                  <a:rPr lang="en-US" sz="2600" dirty="0">
                    <a:solidFill>
                      <a:srgbClr val="0070C0"/>
                    </a:solidFill>
                  </a:rPr>
                  <a:t>[Sanyal’15]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𝒇</m:t>
                        </m:r>
                      </m:e>
                    </m:acc>
                    <m:r>
                      <a:rPr lang="en-US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-dim. + 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Fourier</m:t>
                    </m:r>
                    <m:r>
                      <a:rPr lang="en-US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-noise</a:t>
                </a:r>
                <a:r>
                  <a:rPr lang="en-US" dirty="0" smtClean="0"/>
                  <a:t>”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𝑛𝑜𝑖𝑠𝑒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0</m:t>
                        </m:r>
                      </m:sub>
                      <m:sup/>
                    </m:sSubSup>
                    <m:r>
                      <a:rPr lang="en-US" b="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# non-zero Fourier coefficients of noise (aka “Fourier </a:t>
                </a:r>
                <a:r>
                  <a:rPr lang="en-US" dirty="0" err="1" smtClean="0"/>
                  <a:t>sparsity</a:t>
                </a:r>
                <a:r>
                  <a:rPr lang="en-US" dirty="0" smtClean="0"/>
                  <a:t>”)</a:t>
                </a:r>
                <a:endParaRPr lang="en-US" dirty="0"/>
              </a:p>
              <a:p>
                <a:pPr lvl="1"/>
                <a:r>
                  <a:rPr lang="en-US" dirty="0"/>
                  <a:t>Linear sketch size: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>
                        <a:latin typeface="Cambria Math"/>
                      </a:rPr>
                      <m:t>+</m:t>
                    </m:r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𝑛𝑜𝑖𝑠𝑒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</a:rPr>
                          <m:t>1/2</m:t>
                        </m:r>
                      </m:sup>
                    </m:sSubSup>
                    <m:r>
                      <a:rPr lang="en-US" i="1" dirty="0">
                        <a:latin typeface="Cambria Math"/>
                      </a:rPr>
                      <m:t>)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Our work</a:t>
                </a:r>
                <a:r>
                  <a:rPr lang="en-US" dirty="0"/>
                  <a:t>: can’t be improved even with </a:t>
                </a:r>
                <a:r>
                  <a:rPr lang="en-US" dirty="0" smtClean="0"/>
                  <a:t>randomness and even for uniform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/>
                  <a:t>e.g</a:t>
                </a:r>
                <a:r>
                  <a:rPr lang="en-US" dirty="0"/>
                  <a:t>  for ``addressing function’’.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643" t="-1553" r="-1714" b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96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How Randomization Handles Noise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47800"/>
                <a:ext cx="8534400" cy="52578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-noise in </a:t>
                </a:r>
                <a:r>
                  <a:rPr lang="en-US" dirty="0" smtClean="0"/>
                  <a:t>original </a:t>
                </a:r>
                <a:r>
                  <a:rPr lang="en-US" dirty="0"/>
                  <a:t>domain </a:t>
                </a:r>
                <a:r>
                  <a:rPr lang="en-US" dirty="0" smtClean="0"/>
                  <a:t>(via hashing </a:t>
                </a:r>
                <a:r>
                  <a:rPr lang="en-US" dirty="0"/>
                  <a:t>a la </a:t>
                </a:r>
                <a:r>
                  <a:rPr lang="en-US" dirty="0" smtClean="0"/>
                  <a:t>OR)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𝒇</m:t>
                    </m:r>
                    <m:r>
                      <a:rPr lang="en-US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-dim. +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-noise”</a:t>
                </a:r>
              </a:p>
              <a:p>
                <a:pPr lvl="1"/>
                <a:r>
                  <a:rPr lang="en-US" dirty="0"/>
                  <a:t>Linear sketch size: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+ </m:t>
                    </m:r>
                    <m:r>
                      <m:rPr>
                        <m:nor/>
                      </m:rPr>
                      <a:rPr lang="en-US" dirty="0"/>
                      <m:t>O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log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𝑛𝑜𝑖𝑠𝑒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)</m:t>
                    </m:r>
                    <m:r>
                      <a:rPr lang="en-US" i="1" dirty="0" smtClean="0">
                        <a:latin typeface="Cambria Math"/>
                      </a:rPr>
                      <m:t>	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Optimal (but only existentially, i.e.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∃</m:t>
                    </m:r>
                    <m:r>
                      <a:rPr lang="en-US" b="1" i="1">
                        <a:latin typeface="Cambria Math"/>
                      </a:rPr>
                      <m:t>𝒇</m:t>
                    </m:r>
                    <m:r>
                      <a:rPr lang="en-US" b="1" i="1">
                        <a:latin typeface="Cambria Math"/>
                      </a:rPr>
                      <m:t>:…</m:t>
                    </m:r>
                  </m:oMath>
                </a14:m>
                <a:r>
                  <a:rPr lang="en-US" dirty="0"/>
                  <a:t>)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-noise in the Fourier domain (via </a:t>
                </a:r>
                <a:r>
                  <a:rPr lang="en-US" sz="2600" dirty="0">
                    <a:solidFill>
                      <a:srgbClr val="0070C0"/>
                    </a:solidFill>
                  </a:rPr>
                  <a:t>[Grolmusz’97]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𝒇</m:t>
                        </m:r>
                      </m:e>
                    </m:acc>
                    <m:r>
                      <a:rPr lang="en-US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-dim. + 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Fourier</m:t>
                    </m:r>
                    <m:r>
                      <a:rPr lang="en-US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-noise”</a:t>
                </a:r>
              </a:p>
              <a:p>
                <a:pPr lvl="1"/>
                <a:r>
                  <a:rPr lang="en-US" dirty="0"/>
                  <a:t>Linear sketch size: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>
                        <a:latin typeface="Cambria Math"/>
                      </a:rPr>
                      <m:t>+</m:t>
                    </m:r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dirty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𝑛𝑜𝑖𝑠𝑒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 dirty="0">
                        <a:latin typeface="Cambria Math"/>
                      </a:rPr>
                      <m:t>)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-dim. + small decision tree / DNF / etc.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47800"/>
                <a:ext cx="8534400" cy="5257800"/>
              </a:xfrm>
              <a:blipFill rotWithShape="1">
                <a:blip r:embed="rId2"/>
                <a:stretch>
                  <a:fillRect t="-1392" r="-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755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Randomized </a:t>
            </a:r>
            <a:r>
              <a:rPr lang="en-US" dirty="0" smtClean="0">
                <a:solidFill>
                  <a:srgbClr val="0070C0"/>
                </a:solidFill>
              </a:rPr>
              <a:t>Sketching: Hardness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105400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-dimensional </a:t>
                </a:r>
                <a:r>
                  <a:rPr lang="en-US" b="1" dirty="0" smtClean="0"/>
                  <a:t>affine extractors</a:t>
                </a:r>
                <a:r>
                  <a:rPr lang="en-US" dirty="0" smtClean="0"/>
                  <a:t> require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is an </a:t>
                </a:r>
                <a:r>
                  <a:rPr lang="en-US" b="1" dirty="0" smtClean="0"/>
                  <a:t>affine-extractor</a:t>
                </a:r>
                <a:r>
                  <a:rPr lang="en-US" dirty="0" smtClean="0"/>
                  <a:t> for dim.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if any restriction on a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/>
                  <a:t>-dim. affine subspace has values 0/1 w/prob.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≥0.1</m:t>
                    </m:r>
                  </m:oMath>
                </a14:m>
                <a:r>
                  <a:rPr lang="en-US" dirty="0" smtClean="0"/>
                  <a:t> each</a:t>
                </a:r>
              </a:p>
              <a:p>
                <a:pPr lvl="1"/>
                <a:r>
                  <a:rPr lang="en-US" dirty="0" smtClean="0"/>
                  <a:t>Example (inner product):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= </m:t>
                    </m:r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⊕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/2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Not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dirty="0" smtClean="0"/>
                  <a:t>-concentrated 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-dim. Fourier subspaces</a:t>
                </a:r>
              </a:p>
              <a:p>
                <a:pPr lvl="1"/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∀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-dim. </a:t>
                </a:r>
                <a:r>
                  <a:rPr lang="en-US" dirty="0"/>
                  <a:t>Fourier </a:t>
                </a:r>
                <a:r>
                  <a:rPr lang="en-US" dirty="0" smtClean="0"/>
                  <a:t>subspace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∉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𝑺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≥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1−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𝜸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Any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-dim. linear sketch makes error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𝜸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b="1" dirty="0" smtClean="0"/>
                  <a:t>Converse doesn’t hold, i.e. concentration is not enough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105400"/>
              </a:xfrm>
              <a:blipFill rotWithShape="1">
                <a:blip r:embed="rId2"/>
                <a:stretch>
                  <a:fillRect l="-1404" t="-2389" r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2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Randomized Sketching: Hardness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3733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Not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dirty="0"/>
                  <a:t>-concentrated </a:t>
                </a:r>
                <a:r>
                  <a:rPr lang="en-US" dirty="0" smtClean="0"/>
                  <a:t>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𝑜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-dim</a:t>
                </a:r>
                <a:r>
                  <a:rPr lang="en-US" dirty="0"/>
                  <a:t>. Fourier </a:t>
                </a:r>
                <a:r>
                  <a:rPr lang="en-US" dirty="0" smtClean="0"/>
                  <a:t>subspaces:</a:t>
                </a:r>
              </a:p>
              <a:p>
                <a:pPr lvl="1"/>
                <a:r>
                  <a:rPr lang="en-US" dirty="0" smtClean="0"/>
                  <a:t>Almost all </a:t>
                </a:r>
                <a:r>
                  <a:rPr lang="en-US" b="1" dirty="0" smtClean="0"/>
                  <a:t>symmetric functions</a:t>
                </a:r>
                <a:r>
                  <a:rPr lang="en-US" dirty="0" smtClean="0"/>
                  <a:t>, i.e.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𝒉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endParaRPr lang="en-US" b="1" dirty="0" smtClean="0"/>
              </a:p>
              <a:p>
                <a:pPr lvl="2"/>
                <a:r>
                  <a:rPr lang="en-US" dirty="0"/>
                  <a:t>I</a:t>
                </a:r>
                <a:r>
                  <a:rPr lang="en-US" dirty="0" smtClean="0"/>
                  <a:t>f not Fourier-close to constant or </a:t>
                </a:r>
                <a14:m>
                  <m:oMath xmlns:m="http://schemas.openxmlformats.org/officeDocument/2006/math">
                    <m:nary>
                      <m:naryPr>
                        <m:chr m:val="⨁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E.g. Majority (not an extractor even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</m:t>
                    </m:r>
                    <m:r>
                      <a:rPr lang="en-US" b="0" i="0" smtClean="0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))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b="1" dirty="0" smtClean="0"/>
                  <a:t>Tribes</a:t>
                </a:r>
                <a:r>
                  <a:rPr lang="en-US" dirty="0" smtClean="0"/>
                  <a:t> (balanced DNF)</a:t>
                </a:r>
              </a:p>
              <a:p>
                <a:pPr lvl="1"/>
                <a:r>
                  <a:rPr lang="en-US" b="1" dirty="0" smtClean="0"/>
                  <a:t>Recursive majority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𝑀𝑎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∘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𝑀𝑎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∘</m:t>
                    </m:r>
                    <m:r>
                      <a:rPr lang="en-US" i="1">
                        <a:latin typeface="Cambria Math"/>
                      </a:rPr>
                      <m:t>𝑀𝑎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</m:t>
                    </m:r>
                    <m:r>
                      <a:rPr lang="en-US" i="1">
                        <a:latin typeface="Cambria Math"/>
                      </a:rPr>
                      <m:t>∘</m:t>
                    </m:r>
                    <m:r>
                      <a:rPr lang="en-US" i="1">
                        <a:latin typeface="Cambria Math"/>
                      </a:rPr>
                      <m:t>𝑀𝑎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3733800"/>
              </a:xfrm>
              <a:blipFill rotWithShape="1">
                <a:blip r:embed="rId2"/>
                <a:stretch>
                  <a:fillRect l="-1544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07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5962713" y="6012333"/>
            <a:ext cx="2783518" cy="5947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Approximate Fourier Dimension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20800"/>
                <a:ext cx="8839200" cy="2946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800" dirty="0" smtClean="0"/>
                  <a:t>Not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2800" dirty="0"/>
                  <a:t>-concentrated on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-dim. Fourier </a:t>
                </a:r>
                <a:r>
                  <a:rPr lang="en-US" sz="2800" dirty="0" smtClean="0"/>
                  <a:t>subspaces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600" i="1" dirty="0">
                        <a:latin typeface="Cambria Math"/>
                      </a:rPr>
                      <m:t>∀</m:t>
                    </m:r>
                    <m:r>
                      <a:rPr lang="en-US" sz="26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6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600" dirty="0"/>
                  <a:t>-dim. Fourier subspace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2600" dirty="0"/>
                  <a:t>:</a:t>
                </a:r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6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600" i="1">
                            <a:latin typeface="Cambria Math"/>
                          </a:rPr>
                          <m:t>𝑆</m:t>
                        </m:r>
                        <m:r>
                          <a:rPr lang="en-US" sz="2600" i="1">
                            <a:latin typeface="Cambria Math"/>
                          </a:rPr>
                          <m:t>∉</m:t>
                        </m:r>
                        <m:r>
                          <a:rPr lang="en-US" sz="2600" i="1">
                            <a:latin typeface="Cambria Math"/>
                          </a:rPr>
                          <m:t>𝐴</m:t>
                        </m:r>
                        <m:r>
                          <a:rPr lang="en-US" sz="2600" i="1">
                            <a:latin typeface="Cambria Math"/>
                          </a:rPr>
                          <m:t> </m:t>
                        </m:r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600" b="1" i="1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sSup>
                          <m:sSupPr>
                            <m:ctrlPr>
                              <a:rPr lang="en-US" sz="2600" i="1" dirty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600" b="1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600" b="1" i="1" dirty="0">
                                    <a:latin typeface="Cambria Math"/>
                                  </a:rPr>
                                  <m:t>𝑺</m:t>
                                </m:r>
                              </m:e>
                            </m:d>
                          </m:e>
                          <m:sup>
                            <m:r>
                              <a:rPr lang="en-US" sz="2600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600" i="1" dirty="0">
                            <a:latin typeface="Cambria Math"/>
                          </a:rPr>
                          <m:t>≥</m:t>
                        </m:r>
                      </m:e>
                    </m:nary>
                    <m:r>
                      <a:rPr lang="en-US" sz="2600" i="1">
                        <a:latin typeface="Cambria Math"/>
                      </a:rPr>
                      <m:t>1−</m:t>
                    </m:r>
                    <m:r>
                      <a:rPr lang="en-US" sz="2600" b="1" i="1">
                        <a:solidFill>
                          <a:srgbClr val="FF0000"/>
                        </a:solidFill>
                        <a:latin typeface="Cambria Math"/>
                      </a:rPr>
                      <m:t>𝜸</m:t>
                    </m:r>
                  </m:oMath>
                </a14:m>
                <a:endParaRPr lang="en-US" sz="2600" b="1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2600" dirty="0"/>
                  <a:t>Any </a:t>
                </a:r>
                <a14:m>
                  <m:oMath xmlns:m="http://schemas.openxmlformats.org/officeDocument/2006/math">
                    <m:r>
                      <a:rPr lang="en-US" sz="26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600" dirty="0"/>
                  <a:t>-dim. linear sketch makes error</a:t>
                </a:r>
                <a:r>
                  <a:rPr lang="en-US" sz="2600" dirty="0" smtClean="0"/>
                  <a:t> ½(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1−</m:t>
                    </m:r>
                    <m:rad>
                      <m:radPr>
                        <m:degHide m:val="on"/>
                        <m:ctrlPr>
                          <a:rPr lang="en-US" sz="26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6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𝜸</m:t>
                        </m:r>
                      </m:e>
                    </m:rad>
                  </m:oMath>
                </a14:m>
                <a:r>
                  <a:rPr lang="en-US" sz="2600" dirty="0" smtClean="0"/>
                  <a:t>)</a:t>
                </a:r>
                <a:endParaRPr lang="en-US" sz="2600" dirty="0"/>
              </a:p>
              <a:p>
                <a:r>
                  <a:rPr lang="en-US" sz="2800" b="1" dirty="0" smtClean="0"/>
                  <a:t>Definition </a:t>
                </a:r>
                <a:r>
                  <a:rPr lang="en-US" sz="2800" dirty="0" smtClean="0"/>
                  <a:t>(Approximate Fourier Dimension)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dim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𝜸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𝒇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smallest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dirty="0" smtClean="0"/>
                  <a:t>-concentrated on some Fourier subspace of dimension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</m:oMath>
                </a14:m>
                <a:endParaRPr lang="en-US" b="1" dirty="0" smtClean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20800"/>
                <a:ext cx="8839200" cy="2946400"/>
              </a:xfrm>
              <a:blipFill rotWithShape="1">
                <a:blip r:embed="rId2"/>
                <a:stretch>
                  <a:fillRect l="-1172" t="-3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1058201" y="4092894"/>
            <a:ext cx="7829489" cy="2588925"/>
            <a:chOff x="1058201" y="4092894"/>
            <a:chExt cx="7829489" cy="2588925"/>
          </a:xfrm>
        </p:grpSpPr>
        <p:grpSp>
          <p:nvGrpSpPr>
            <p:cNvPr id="27" name="Group 26"/>
            <p:cNvGrpSpPr/>
            <p:nvPr/>
          </p:nvGrpSpPr>
          <p:grpSpPr>
            <a:xfrm>
              <a:off x="1321439" y="4443017"/>
              <a:ext cx="5105400" cy="2083434"/>
              <a:chOff x="838200" y="4394485"/>
              <a:chExt cx="2057400" cy="2007180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838200" y="5411064"/>
                <a:ext cx="152400" cy="9906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838200" y="5639664"/>
                <a:ext cx="762000" cy="762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838200" y="6147086"/>
                <a:ext cx="1143000" cy="25457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1600200" y="4649064"/>
                <a:ext cx="152400" cy="990600"/>
              </a:xfrm>
              <a:prstGeom prst="straightConnector1">
                <a:avLst/>
              </a:prstGeom>
              <a:ln w="3810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V="1">
                <a:off x="990600" y="4649064"/>
                <a:ext cx="762000" cy="762000"/>
              </a:xfrm>
              <a:prstGeom prst="straightConnector1">
                <a:avLst/>
              </a:prstGeom>
              <a:ln w="3810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V="1">
                <a:off x="990600" y="5283774"/>
                <a:ext cx="1143000" cy="254579"/>
              </a:xfrm>
              <a:prstGeom prst="straightConnector1">
                <a:avLst/>
              </a:prstGeom>
              <a:ln w="3810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V="1">
                <a:off x="1562100" y="5411064"/>
                <a:ext cx="1143000" cy="254579"/>
              </a:xfrm>
              <a:prstGeom prst="straightConnector1">
                <a:avLst/>
              </a:prstGeom>
              <a:ln w="3810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943100" y="5411064"/>
                <a:ext cx="762000" cy="762000"/>
              </a:xfrm>
              <a:prstGeom prst="straightConnector1">
                <a:avLst/>
              </a:prstGeom>
              <a:ln w="3810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1946564" y="5156486"/>
                <a:ext cx="152400" cy="990600"/>
              </a:xfrm>
              <a:prstGeom prst="straightConnector1">
                <a:avLst/>
              </a:prstGeom>
              <a:ln w="3810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752600" y="4394485"/>
                <a:ext cx="1143000" cy="254579"/>
              </a:xfrm>
              <a:prstGeom prst="straightConnector1">
                <a:avLst/>
              </a:prstGeom>
              <a:ln w="3810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2708564" y="4420464"/>
                <a:ext cx="152400" cy="990600"/>
              </a:xfrm>
              <a:prstGeom prst="straightConnector1">
                <a:avLst/>
              </a:prstGeom>
              <a:ln w="3810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2050473" y="4521774"/>
                <a:ext cx="762000" cy="762000"/>
              </a:xfrm>
              <a:prstGeom prst="straightConnector1">
                <a:avLst/>
              </a:prstGeom>
              <a:ln w="3810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058201" y="4992843"/>
                  <a:ext cx="1219200" cy="482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201" y="4992843"/>
                  <a:ext cx="1219200" cy="48224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965988" y="6199571"/>
                  <a:ext cx="1219200" cy="482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5988" y="6199571"/>
                  <a:ext cx="1219200" cy="48224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739605" y="5806917"/>
                  <a:ext cx="1219200" cy="482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9605" y="5806917"/>
                  <a:ext cx="1219200" cy="48224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5954116" y="5340901"/>
                  <a:ext cx="1555046" cy="482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4116" y="5340901"/>
                  <a:ext cx="1555046" cy="48224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774626" y="4228859"/>
                  <a:ext cx="1555046" cy="482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4626" y="4228859"/>
                  <a:ext cx="1555046" cy="48224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559332" y="4861618"/>
                  <a:ext cx="1555046" cy="482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9332" y="4861618"/>
                  <a:ext cx="1555046" cy="48224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278546" y="4092894"/>
                  <a:ext cx="2609144" cy="482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8546" y="4092894"/>
                  <a:ext cx="2609144" cy="482248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6081271" y="6055307"/>
                <a:ext cx="2664960" cy="5518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/>
                          </a:rPr>
                          <m:t>𝑆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∈</m:t>
                        </m:r>
                        <m:r>
                          <a:rPr lang="en-US" sz="2800" i="1">
                            <a:latin typeface="Cambria Math"/>
                          </a:rPr>
                          <m:t>𝐴</m:t>
                        </m:r>
                        <m:r>
                          <a:rPr lang="en-US" sz="2800" i="1">
                            <a:latin typeface="Cambria Math"/>
                          </a:rPr>
                          <m:t> </m:t>
                        </m:r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sSup>
                          <m:sSup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1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dirty="0">
                                    <a:latin typeface="Cambria Math"/>
                                  </a:rPr>
                                  <m:t>𝑺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latin typeface="Cambria Math"/>
                          </a:rPr>
                          <m:t>≥</m:t>
                        </m:r>
                      </m:e>
                    </m:nary>
                  </m:oMath>
                </a14:m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271" y="6055307"/>
                <a:ext cx="2664960" cy="55181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26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" grpId="0" uiExpand="1" build="p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Sketching over Uniform Distribution +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Approximate Fourier Dimension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Sketching error over</a:t>
                </a:r>
                <a:r>
                  <a:rPr lang="en-US" sz="2800" b="1" dirty="0" smtClean="0"/>
                  <a:t> </a:t>
                </a:r>
                <a:r>
                  <a:rPr lang="en-US" sz="2800" b="1" dirty="0"/>
                  <a:t>uniform </a:t>
                </a:r>
                <a:r>
                  <a:rPr lang="en-US" sz="2800" b="1" dirty="0" smtClean="0"/>
                  <a:t>distribution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𝒙</m:t>
                    </m:r>
                    <m:r>
                      <a:rPr lang="en-US" sz="2800" b="1" i="0" smtClean="0">
                        <a:latin typeface="Cambria Math"/>
                      </a:rPr>
                      <m:t>.</m:t>
                    </m:r>
                  </m:oMath>
                </a14:m>
                <a:endParaRPr lang="en-US" sz="28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000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000">
                                <a:latin typeface="Cambria Math"/>
                              </a:rPr>
                              <m:t>dim</m:t>
                            </m:r>
                          </m:e>
                          <m:sub>
                            <m:r>
                              <a:rPr lang="en-US" sz="30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𝝐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000" b="1" i="1">
                                <a:latin typeface="Cambria Math"/>
                              </a:rPr>
                              <m:t>𝒇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3000" dirty="0"/>
                  <a:t>-dimensional sketch gives error</a:t>
                </a:r>
                <a:r>
                  <a:rPr lang="en-US" sz="3000" dirty="0" smtClean="0"/>
                  <a:t> </a:t>
                </a:r>
                <a14:m>
                  <m:oMath xmlns:m="http://schemas.openxmlformats.org/officeDocument/2006/math">
                    <m:r>
                      <a:rPr lang="en-US" sz="3000" b="1" i="1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sz="3000" b="1" i="1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US" sz="3000" b="1" i="1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  <m:r>
                      <a:rPr lang="en-US" sz="3000" b="1" i="1">
                        <a:solidFill>
                          <a:srgbClr val="FF0000"/>
                        </a:solidFill>
                        <a:latin typeface="Cambria Math"/>
                      </a:rPr>
                      <m:t>:</m:t>
                    </m:r>
                  </m:oMath>
                </a14:m>
                <a:endParaRPr lang="en-US" sz="3000" b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3000" dirty="0"/>
                  <a:t>Fix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000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000">
                                <a:latin typeface="Cambria Math"/>
                              </a:rPr>
                              <m:t>dim</m:t>
                            </m:r>
                          </m:e>
                          <m:sub>
                            <m:r>
                              <a:rPr lang="en-US" sz="30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𝝐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000" b="1" i="1">
                                <a:latin typeface="Cambria Math"/>
                              </a:rPr>
                              <m:t>𝒇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3000" dirty="0"/>
                  <a:t>-dimensional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3000" i="1" dirty="0">
                    <a:latin typeface="Cambria Math"/>
                  </a:rPr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3000" i="1">
                            <a:latin typeface="Cambria Math"/>
                          </a:rPr>
                          <m:t>𝑆</m:t>
                        </m:r>
                        <m:r>
                          <a:rPr lang="en-US" sz="3000" i="1">
                            <a:latin typeface="Cambria Math"/>
                          </a:rPr>
                          <m:t>∈</m:t>
                        </m:r>
                        <m:r>
                          <a:rPr lang="en-US" sz="3000" i="1">
                            <a:latin typeface="Cambria Math"/>
                          </a:rPr>
                          <m:t>𝐴</m:t>
                        </m:r>
                        <m:r>
                          <a:rPr lang="en-US" sz="3000" i="1">
                            <a:latin typeface="Cambria Math"/>
                          </a:rPr>
                          <m:t> </m:t>
                        </m:r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000" b="1" i="1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sSup>
                          <m:sSupPr>
                            <m:ctrlPr>
                              <a:rPr lang="en-US" sz="3000" i="1" dirty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000" b="1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000" b="1" i="1" dirty="0">
                                    <a:latin typeface="Cambria Math"/>
                                  </a:rPr>
                                  <m:t>𝑺</m:t>
                                </m:r>
                              </m:e>
                            </m:d>
                          </m:e>
                          <m:sup>
                            <m:r>
                              <a:rPr lang="en-US" sz="3000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3000" i="1" dirty="0">
                            <a:latin typeface="Cambria Math"/>
                          </a:rPr>
                          <m:t>≥</m:t>
                        </m:r>
                      </m:e>
                    </m:nary>
                    <m:r>
                      <a:rPr lang="en-US" sz="3000" b="1" i="1" dirty="0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</m:oMath>
                </a14:m>
                <a:r>
                  <a:rPr lang="en-US" sz="3000" i="1" dirty="0">
                    <a:latin typeface="Cambria Math"/>
                  </a:rPr>
                  <a:t> </a:t>
                </a:r>
              </a:p>
              <a:p>
                <a:pPr lvl="1"/>
                <a:r>
                  <a:rPr lang="en-US" dirty="0"/>
                  <a:t>Output: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sign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𝑺</m:t>
                            </m:r>
                            <m:r>
                              <a:rPr lang="en-US" i="1">
                                <a:latin typeface="Cambria Math"/>
                              </a:rPr>
                              <m:t>∈</m:t>
                            </m:r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sub>
                          <m:sup/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dirty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/>
                                  </a:rPr>
                                  <m:t>𝝌</m:t>
                                </m:r>
                              </m:e>
                              <m:sub>
                                <m:r>
                                  <a:rPr lang="en-US" b="1" i="1" dirty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1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e>
                    </m:d>
                    <m:r>
                      <a:rPr lang="en-US" b="1" i="1" dirty="0">
                        <a:latin typeface="Cambria Math"/>
                      </a:rPr>
                      <m:t>: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e>
                      <m:lim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∼</m:t>
                        </m:r>
                        <m:r>
                          <a:rPr lang="en-US" i="1">
                            <a:latin typeface="Cambria Math"/>
                          </a:rPr>
                          <m:t>𝑈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−1,1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𝒈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b="1" i="1"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  <m:r>
                      <a:rPr lang="en-US" b="1" i="1">
                        <a:latin typeface="Cambria Math"/>
                      </a:rPr>
                      <m:t>⇒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error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𝝐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We show a basic refinement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⇒ </m:t>
                    </m:r>
                  </m:oMath>
                </a14:m>
                <a:r>
                  <a:rPr lang="en-US" dirty="0" smtClean="0"/>
                  <a:t>error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Pick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𝜽</m:t>
                    </m:r>
                  </m:oMath>
                </a14:m>
                <a:r>
                  <a:rPr lang="en-US" dirty="0" smtClean="0"/>
                  <a:t> from a carefully chosen distribution</a:t>
                </a:r>
              </a:p>
              <a:p>
                <a:pPr lvl="1"/>
                <a:r>
                  <a:rPr lang="en-US" dirty="0" smtClean="0"/>
                  <a:t>Output</a:t>
                </a:r>
                <a:r>
                  <a:rPr lang="en-US" dirty="0"/>
                  <a:t>: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𝒈</m:t>
                        </m:r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sign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𝑺</m:t>
                            </m:r>
                            <m:r>
                              <a:rPr lang="en-US" i="1">
                                <a:latin typeface="Cambria Math"/>
                              </a:rPr>
                              <m:t>∈</m:t>
                            </m:r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sub>
                          <m:sup/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dirty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latin typeface="Cambria Math"/>
                                  </a:rPr>
                                  <m:t>𝝌</m:t>
                                </m:r>
                              </m:e>
                              <m:sub>
                                <m:r>
                                  <a:rPr lang="en-US" b="1" i="1" dirty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1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  <m:r>
                          <a:rPr lang="en-US" b="1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𝜽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  <a:blipFill rotWithShape="1">
                <a:blip r:embed="rId2"/>
                <a:stretch>
                  <a:fillRect l="-1544" t="-1091" b="-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7448550" y="4876800"/>
            <a:ext cx="1581150" cy="1173457"/>
            <a:chOff x="7448550" y="4876800"/>
            <a:chExt cx="1581150" cy="1173457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7581900" y="5715000"/>
              <a:ext cx="14478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8229600" y="4876800"/>
              <a:ext cx="0" cy="83820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7658100" y="5105400"/>
              <a:ext cx="5715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229600" y="5105400"/>
              <a:ext cx="5715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448550" y="5680925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-1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86853" y="5680925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+1</a:t>
              </a:r>
              <a:endParaRPr 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12796" y="4926568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8813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232072" y="4495800"/>
                <a:ext cx="8911927" cy="2194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3200" b="0" dirty="0" smtClean="0">
                    <a:latin typeface="Cambria Math"/>
                  </a:rPr>
                  <a:t>Examples: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0" dirty="0" smtClean="0">
                    <a:latin typeface="Cambria Math"/>
                  </a:rPr>
                  <a:t>(z) =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/>
                      </a:rPr>
                      <m:t>𝑂</m:t>
                    </m:r>
                    <m:sSubSup>
                      <m:sSubSupPr>
                        <m:ctrlPr>
                          <a:rPr lang="en-US" sz="3200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b="0" i="1" dirty="0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3200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sz="3200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3200" b="0" i="1" dirty="0" smtClean="0">
                            <a:latin typeface="Cambria Math"/>
                          </a:rPr>
                          <m:t>𝑛</m:t>
                        </m:r>
                      </m:sup>
                    </m:sSubSup>
                    <m:r>
                      <a:rPr lang="en-US" sz="3200" b="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3200" b="0" i="1" dirty="0" err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dirty="0" err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3200" b="0" i="1" dirty="0" err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32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0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⇒ </m:t>
                    </m:r>
                  </m:oMath>
                </a14:m>
                <a:r>
                  <a:rPr lang="en-US" sz="3200" b="0" dirty="0" smtClean="0">
                    <a:latin typeface="Cambria Math"/>
                  </a:rPr>
                  <a:t>(not) Equality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dirty="0" smtClean="0">
                    <a:latin typeface="Cambria Math"/>
                  </a:rPr>
                  <a:t>(z) =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 dirty="0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200" i="1" dirty="0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sz="3200" dirty="0">
                        <a:latin typeface="Cambria Math"/>
                      </a:rPr>
                      <m:t>&gt; </m:t>
                    </m:r>
                    <m:r>
                      <m:rPr>
                        <m:nor/>
                      </m:rPr>
                      <a:rPr lang="en-US" sz="3200" dirty="0">
                        <a:latin typeface="Cambria Math"/>
                      </a:rPr>
                      <m:t>d</m:t>
                    </m:r>
                    <m:r>
                      <m:rPr>
                        <m:nor/>
                      </m:rPr>
                      <a:rPr lang="en-US" sz="3200" b="0" i="0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⇒ </m:t>
                    </m:r>
                  </m:oMath>
                </a14:m>
                <a:r>
                  <a:rPr lang="en-US" sz="3200" dirty="0" smtClean="0">
                    <a:latin typeface="Cambria Math"/>
                  </a:rPr>
                  <a:t>Hamming Distance &gt; d  </a:t>
                </a:r>
                <a:endParaRPr lang="en-US" sz="3200" b="0" dirty="0" smtClean="0">
                  <a:latin typeface="Cambria Math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 dirty="0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3200" b="0" i="1" dirty="0" smtClean="0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sz="3200" b="0" i="1" dirty="0" smtClean="0">
                            <a:latin typeface="Cambria Math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 smtClean="0"/>
                  <a:t> = </a:t>
                </a:r>
                <a:r>
                  <a:rPr lang="en-US" sz="3200" dirty="0" err="1" smtClean="0"/>
                  <a:t>min.|M</a:t>
                </a:r>
                <a:r>
                  <a:rPr lang="en-US" sz="3200" dirty="0" smtClean="0"/>
                  <a:t>| so that Bob’s error prob.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sz="3200" dirty="0" smtClean="0"/>
                  <a:t> </a:t>
                </a: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72" y="4495800"/>
                <a:ext cx="8911927" cy="2194383"/>
              </a:xfrm>
              <a:prstGeom prst="rect">
                <a:avLst/>
              </a:prstGeom>
              <a:blipFill rotWithShape="1">
                <a:blip r:embed="rId2"/>
                <a:stretch>
                  <a:fillRect l="-1505" t="-3621" b="-8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1-way Communication Complexity of </a:t>
            </a:r>
            <a:br>
              <a:rPr lang="en-US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XOR-functions</a:t>
            </a:r>
            <a:endParaRPr lang="en-US" sz="4000" dirty="0">
              <a:solidFill>
                <a:srgbClr val="0070C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6372" y="2209462"/>
            <a:ext cx="7792641" cy="1917874"/>
            <a:chOff x="270060" y="2476450"/>
            <a:chExt cx="7792641" cy="1917874"/>
          </a:xfrm>
        </p:grpSpPr>
        <p:grpSp>
          <p:nvGrpSpPr>
            <p:cNvPr id="5" name="Group 4"/>
            <p:cNvGrpSpPr/>
            <p:nvPr/>
          </p:nvGrpSpPr>
          <p:grpSpPr>
            <a:xfrm>
              <a:off x="270060" y="2476450"/>
              <a:ext cx="2739727" cy="1917874"/>
              <a:chOff x="220932" y="1815926"/>
              <a:chExt cx="2739727" cy="1917874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762000" y="2438400"/>
                <a:ext cx="1568116" cy="12954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20932" y="1815926"/>
                    <a:ext cx="2739727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Alice: </a:t>
                    </a:r>
                    <a14:m>
                      <m:oMath xmlns:m="http://schemas.openxmlformats.org/officeDocument/2006/math"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oMath>
                    </a14:m>
                    <a:endParaRPr lang="en-US" sz="28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32" y="1815926"/>
                    <a:ext cx="2739727" cy="52322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4677" t="-10465" b="-325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Isosceles Triangle 6"/>
            <p:cNvSpPr/>
            <p:nvPr/>
          </p:nvSpPr>
          <p:spPr>
            <a:xfrm rot="10800000">
              <a:off x="6494585" y="3098924"/>
              <a:ext cx="1568116" cy="12954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057512" y="1559554"/>
            <a:ext cx="4437072" cy="1570949"/>
            <a:chOff x="2057400" y="1295400"/>
            <a:chExt cx="4437072" cy="1570949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2057400" y="1818620"/>
              <a:ext cx="1904888" cy="10477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15" idx="2"/>
            </p:cNvCxnSpPr>
            <p:nvPr/>
          </p:nvCxnSpPr>
          <p:spPr>
            <a:xfrm flipH="1" flipV="1">
              <a:off x="4627572" y="1818620"/>
              <a:ext cx="1697028" cy="9056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760672" y="1295400"/>
              <a:ext cx="3733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Shared randomness</a:t>
              </a:r>
              <a:endParaRPr lang="en-US" sz="28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06542" y="2870435"/>
            <a:ext cx="3581400" cy="609201"/>
            <a:chOff x="2590800" y="2944488"/>
            <a:chExt cx="3581400" cy="609201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2590800" y="3553689"/>
              <a:ext cx="3581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768969" y="2944488"/>
                  <a:ext cx="9906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𝑀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800" dirty="0" smtClean="0"/>
                    <a:t> 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969" y="2944488"/>
                  <a:ext cx="990600" cy="52322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Straight Arrow Connector 30"/>
          <p:cNvCxnSpPr/>
          <p:nvPr/>
        </p:nvCxnSpPr>
        <p:spPr>
          <a:xfrm>
            <a:off x="7955706" y="3479636"/>
            <a:ext cx="183307" cy="7875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314228" y="2209462"/>
                <a:ext cx="27397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Bob: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228" y="2209462"/>
                <a:ext cx="2739727" cy="523220"/>
              </a:xfrm>
              <a:prstGeom prst="rect">
                <a:avLst/>
              </a:prstGeom>
              <a:blipFill rotWithShape="1">
                <a:blip r:embed="rId8"/>
                <a:stretch>
                  <a:fillRect l="-4677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187942" y="4345951"/>
                <a:ext cx="292201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</m:sup>
                      </m:sSup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sz="3200" i="1" dirty="0" smtClean="0">
                          <a:latin typeface="Cambria Math"/>
                        </a:rPr>
                        <m:t>(</m:t>
                      </m:r>
                      <m:r>
                        <a:rPr lang="en-US" sz="32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⊕</m:t>
                      </m:r>
                      <m:r>
                        <a:rPr lang="en-US" sz="32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32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942" y="4345951"/>
                <a:ext cx="2922018" cy="5847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62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Communication Complexity of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XOR-functions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Well-studied (often for 2-way communication):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[</a:t>
            </a:r>
            <a:r>
              <a:rPr lang="en-US" dirty="0" err="1" smtClean="0">
                <a:solidFill>
                  <a:srgbClr val="0070C0"/>
                </a:solidFill>
              </a:rPr>
              <a:t>Montanaro,Osborne</a:t>
            </a:r>
            <a:r>
              <a:rPr lang="en-US" dirty="0" smtClean="0">
                <a:solidFill>
                  <a:srgbClr val="0070C0"/>
                </a:solidFill>
              </a:rPr>
              <a:t>], ArXiv’09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[Shi, Zhang], QIC’09,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[Tsang, Wong, </a:t>
            </a:r>
            <a:r>
              <a:rPr lang="en-US" dirty="0" err="1" smtClean="0">
                <a:solidFill>
                  <a:srgbClr val="0070C0"/>
                </a:solidFill>
              </a:rPr>
              <a:t>Xie</a:t>
            </a:r>
            <a:r>
              <a:rPr lang="en-US" dirty="0" smtClean="0">
                <a:solidFill>
                  <a:srgbClr val="0070C0"/>
                </a:solidFill>
              </a:rPr>
              <a:t>, Zhang], FOCS’13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[O’Donnell, Wright, </a:t>
            </a:r>
            <a:r>
              <a:rPr lang="en-US" dirty="0" err="1" smtClean="0">
                <a:solidFill>
                  <a:srgbClr val="0070C0"/>
                </a:solidFill>
              </a:rPr>
              <a:t>Zhao,Sun,Tan</a:t>
            </a:r>
            <a:r>
              <a:rPr lang="en-US" dirty="0" smtClean="0">
                <a:solidFill>
                  <a:srgbClr val="0070C0"/>
                </a:solidFill>
              </a:rPr>
              <a:t>], CCC’14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[</a:t>
            </a:r>
            <a:r>
              <a:rPr lang="en-US" dirty="0" err="1" smtClean="0">
                <a:solidFill>
                  <a:srgbClr val="0070C0"/>
                </a:solidFill>
              </a:rPr>
              <a:t>Hatami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Hosseini</a:t>
            </a:r>
            <a:r>
              <a:rPr lang="en-US" dirty="0" smtClean="0">
                <a:solidFill>
                  <a:srgbClr val="0070C0"/>
                </a:solidFill>
              </a:rPr>
              <a:t>, Lovett], FOCS’16</a:t>
            </a:r>
          </a:p>
          <a:p>
            <a:r>
              <a:rPr lang="en-US" dirty="0" smtClean="0"/>
              <a:t>Connections to log-rank conjecture </a:t>
            </a:r>
            <a:r>
              <a:rPr lang="en-US" dirty="0" smtClean="0">
                <a:solidFill>
                  <a:srgbClr val="0070C0"/>
                </a:solidFill>
              </a:rPr>
              <a:t>[Lovett’14]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Even special case for XOR-functions still open</a:t>
            </a:r>
          </a:p>
          <a:p>
            <a:pPr lvl="1"/>
            <a:endParaRPr lang="en-US" dirty="0" smtClean="0">
              <a:solidFill>
                <a:srgbClr val="0070C0"/>
              </a:solidFill>
            </a:endParaRPr>
          </a:p>
          <a:p>
            <a:pPr lvl="1"/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5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Deterministic 1-way </a:t>
            </a:r>
            <a:r>
              <a:rPr lang="en-US" dirty="0">
                <a:solidFill>
                  <a:srgbClr val="0070C0"/>
                </a:solidFill>
              </a:rPr>
              <a:t>Communication Complexity of </a:t>
            </a:r>
            <a:r>
              <a:rPr lang="en-US" dirty="0" smtClean="0">
                <a:solidFill>
                  <a:srgbClr val="0070C0"/>
                </a:solidFill>
              </a:rPr>
              <a:t>XOR-functions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7282" y="4419600"/>
                <a:ext cx="9127717" cy="228600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</a:rPr>
                          <m:t>𝐷</m:t>
                        </m:r>
                      </m:e>
                      <m:sub/>
                      <m:sup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min.|M</a:t>
                </a:r>
                <a:r>
                  <a:rPr lang="en-US" dirty="0"/>
                  <a:t>| so that </a:t>
                </a:r>
                <a:r>
                  <a:rPr lang="en-US" dirty="0" smtClean="0"/>
                  <a:t>Bob is always correct  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[Montanaro-Osborne’09]: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/>
                          </a:rPr>
                          <m:t>𝐷</m:t>
                        </m:r>
                      </m:e>
                      <m:sub/>
                      <m:sup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/>
                          </a:rPr>
                          <m:t>𝐷</m:t>
                        </m:r>
                      </m:e>
                      <m:sub/>
                      <m:sup>
                        <m:r>
                          <a:rPr lang="en-US" b="0" i="1" dirty="0" smtClean="0">
                            <a:latin typeface="Cambria Math"/>
                          </a:rPr>
                          <m:t>𝑙𝑖𝑛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</m:oMath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/>
                          </a:rPr>
                          <m:t>𝐷</m:t>
                        </m:r>
                      </m:e>
                      <m:sub/>
                      <m:sup>
                        <m:r>
                          <a:rPr lang="en-US" i="1" dirty="0">
                            <a:latin typeface="Cambria Math"/>
                          </a:rPr>
                          <m:t>𝑙𝑖𝑛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deterministic lin. sketch complexity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/>
                          </a:rPr>
                          <m:t>𝐷</m:t>
                        </m:r>
                      </m:e>
                      <m:sub/>
                      <m:sup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/>
                          </a:rPr>
                          <m:t>𝐷</m:t>
                        </m:r>
                      </m:e>
                      <m:sub/>
                      <m:sup>
                        <m:r>
                          <a:rPr lang="en-US" i="1" dirty="0">
                            <a:latin typeface="Cambria Math"/>
                          </a:rPr>
                          <m:t>𝑙𝑖𝑛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b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Fourier </a:t>
                </a:r>
                <a:r>
                  <a:rPr lang="en-US" dirty="0" smtClean="0"/>
                  <a:t>dimension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𝒇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282" y="4419600"/>
                <a:ext cx="9127717" cy="2286000"/>
              </a:xfrm>
              <a:blipFill rotWithShape="1">
                <a:blip r:embed="rId2"/>
                <a:stretch>
                  <a:fillRect l="-1336" t="-3200" b="-6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20972" y="1624687"/>
            <a:ext cx="7792641" cy="1917874"/>
            <a:chOff x="270060" y="2476450"/>
            <a:chExt cx="7792641" cy="1917874"/>
          </a:xfrm>
        </p:grpSpPr>
        <p:grpSp>
          <p:nvGrpSpPr>
            <p:cNvPr id="5" name="Group 4"/>
            <p:cNvGrpSpPr/>
            <p:nvPr/>
          </p:nvGrpSpPr>
          <p:grpSpPr>
            <a:xfrm>
              <a:off x="270060" y="2476450"/>
              <a:ext cx="2739727" cy="1917874"/>
              <a:chOff x="220932" y="1815926"/>
              <a:chExt cx="2739727" cy="1917874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762000" y="2438400"/>
                <a:ext cx="1568116" cy="12954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20932" y="1815926"/>
                    <a:ext cx="2739727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Alice: </a:t>
                    </a:r>
                    <a14:m>
                      <m:oMath xmlns:m="http://schemas.openxmlformats.org/officeDocument/2006/math"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oMath>
                    </a14:m>
                    <a:endParaRPr lang="en-US" sz="28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32" y="1815926"/>
                    <a:ext cx="2739727" cy="52322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4677" t="-10465" b="-325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Isosceles Triangle 5"/>
            <p:cNvSpPr/>
            <p:nvPr/>
          </p:nvSpPr>
          <p:spPr>
            <a:xfrm rot="10800000">
              <a:off x="6494585" y="3098924"/>
              <a:ext cx="1568116" cy="12954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581142" y="2285660"/>
            <a:ext cx="3581400" cy="609201"/>
            <a:chOff x="2590800" y="2944488"/>
            <a:chExt cx="3581400" cy="609201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2590800" y="3553689"/>
              <a:ext cx="3581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768969" y="2944488"/>
                  <a:ext cx="9906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𝑀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800" dirty="0" smtClean="0"/>
                    <a:t> 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969" y="2944488"/>
                  <a:ext cx="990600" cy="52322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6186813" y="3758625"/>
                <a:ext cx="292201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32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</m:sup>
                      </m:sSup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sz="3200" i="1" dirty="0" smtClean="0">
                          <a:latin typeface="Cambria Math"/>
                        </a:rPr>
                        <m:t>(</m:t>
                      </m:r>
                      <m:r>
                        <a:rPr lang="en-US" sz="32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⊕</m:t>
                      </m:r>
                      <m:r>
                        <a:rPr lang="en-US" sz="32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32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813" y="3758625"/>
                <a:ext cx="2922018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7930306" y="2894861"/>
            <a:ext cx="183307" cy="7875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288828" y="1624687"/>
                <a:ext cx="27397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Bob: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828" y="1624687"/>
                <a:ext cx="2739727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4677" t="-10588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79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1-way Communication Complexity of </a:t>
            </a:r>
            <a:br>
              <a:rPr lang="en-US" sz="4000" dirty="0" smtClean="0">
                <a:solidFill>
                  <a:srgbClr val="0070C0"/>
                </a:solidFill>
              </a:rPr>
            </a:br>
            <a:r>
              <a:rPr lang="en-US" sz="4000" dirty="0" smtClean="0">
                <a:solidFill>
                  <a:srgbClr val="0070C0"/>
                </a:solidFill>
              </a:rPr>
              <a:t>XOR-functions</a:t>
            </a:r>
            <a:endParaRPr lang="en-US" sz="4000" dirty="0">
              <a:solidFill>
                <a:srgbClr val="0070C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6372" y="2082298"/>
            <a:ext cx="7792641" cy="1917874"/>
            <a:chOff x="270060" y="2476450"/>
            <a:chExt cx="7792641" cy="1917874"/>
          </a:xfrm>
        </p:grpSpPr>
        <p:grpSp>
          <p:nvGrpSpPr>
            <p:cNvPr id="5" name="Group 4"/>
            <p:cNvGrpSpPr/>
            <p:nvPr/>
          </p:nvGrpSpPr>
          <p:grpSpPr>
            <a:xfrm>
              <a:off x="270060" y="2476450"/>
              <a:ext cx="2739727" cy="1917874"/>
              <a:chOff x="220932" y="1815926"/>
              <a:chExt cx="2739727" cy="1917874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762000" y="2438400"/>
                <a:ext cx="1568116" cy="12954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20932" y="1815926"/>
                    <a:ext cx="2739727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Alice: </a:t>
                    </a:r>
                    <a14:m>
                      <m:oMath xmlns:m="http://schemas.openxmlformats.org/officeDocument/2006/math"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oMath>
                    </a14:m>
                    <a:endParaRPr lang="en-US" sz="28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32" y="1815926"/>
                    <a:ext cx="2739727" cy="523220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4677" t="-10465" b="-325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Isosceles Triangle 6"/>
            <p:cNvSpPr/>
            <p:nvPr/>
          </p:nvSpPr>
          <p:spPr>
            <a:xfrm rot="10800000">
              <a:off x="6494585" y="3098924"/>
              <a:ext cx="1568116" cy="12954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057512" y="1432390"/>
            <a:ext cx="4437072" cy="1570949"/>
            <a:chOff x="2057400" y="1295400"/>
            <a:chExt cx="4437072" cy="1570949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2057400" y="1818620"/>
              <a:ext cx="1904888" cy="10477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15" idx="2"/>
            </p:cNvCxnSpPr>
            <p:nvPr/>
          </p:nvCxnSpPr>
          <p:spPr>
            <a:xfrm flipH="1" flipV="1">
              <a:off x="4627572" y="1818620"/>
              <a:ext cx="1697028" cy="9056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760672" y="1295400"/>
              <a:ext cx="3733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Shared randomness</a:t>
              </a:r>
              <a:endParaRPr lang="en-US" sz="28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606542" y="2743271"/>
            <a:ext cx="3581400" cy="609201"/>
            <a:chOff x="2590800" y="2944488"/>
            <a:chExt cx="3581400" cy="609201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2590800" y="3553689"/>
              <a:ext cx="3581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768969" y="2944488"/>
                  <a:ext cx="9906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𝑀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800" dirty="0" smtClean="0"/>
                    <a:t> 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969" y="2944488"/>
                  <a:ext cx="990600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016788" y="4152736"/>
                <a:ext cx="19219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sz="3200" i="1" dirty="0" smtClean="0">
                          <a:latin typeface="Cambria Math"/>
                        </a:rPr>
                        <m:t>(</m:t>
                      </m:r>
                      <m:r>
                        <a:rPr lang="en-US" sz="32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⊕</m:t>
                      </m:r>
                      <m:r>
                        <a:rPr lang="en-US" sz="32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32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788" y="4152736"/>
                <a:ext cx="1921936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171720" y="4648200"/>
                <a:ext cx="8911927" cy="2602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 dirty="0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3200" b="0" i="1" dirty="0" smtClean="0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sz="3200" b="0" i="1" dirty="0" smtClean="0">
                            <a:latin typeface="Cambria Math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</m:oMath>
                </a14:m>
                <a:r>
                  <a:rPr lang="en-US" sz="3200" dirty="0" smtClean="0"/>
                  <a:t> = </a:t>
                </a:r>
                <a:r>
                  <a:rPr lang="en-US" sz="3200" dirty="0" err="1" smtClean="0"/>
                  <a:t>min.|M</a:t>
                </a:r>
                <a:r>
                  <a:rPr lang="en-US" sz="3200" dirty="0" smtClean="0"/>
                  <a:t>| so that Bob’s error prob.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𝜖</m:t>
                    </m:r>
                  </m:oMath>
                </a14:m>
                <a:endParaRPr lang="en-US" sz="320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3200" i="1" dirty="0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sz="3200" i="1" dirty="0">
                            <a:latin typeface="Cambria Math"/>
                          </a:rPr>
                          <m:t>𝑙𝑖𝑛</m:t>
                        </m:r>
                      </m:sup>
                    </m:sSubSup>
                    <m:d>
                      <m:dPr>
                        <m:ctrlPr>
                          <a:rPr lang="en-US" sz="3200" i="1" dirty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32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dirty="0" smtClean="0"/>
                  <a:t>rand. lin. sketch complexity (error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𝜖</m:t>
                    </m:r>
                  </m:oMath>
                </a14:m>
                <a:r>
                  <a:rPr lang="en-US" sz="3200" dirty="0" smtClean="0"/>
                  <a:t> )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3200" i="1" dirty="0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sz="3200" i="1" dirty="0">
                            <a:latin typeface="Cambria Math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sz="3200" i="1" dirty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3200" b="1" i="1" dirty="0">
                        <a:latin typeface="Cambria Math"/>
                      </a:rPr>
                      <m:t>≤</m:t>
                    </m:r>
                    <m:sSubSup>
                      <m:sSubSupPr>
                        <m:ctrlPr>
                          <a:rPr lang="en-US" sz="32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3200" i="1" dirty="0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sz="3200" i="1" dirty="0">
                            <a:latin typeface="Cambria Math"/>
                          </a:rPr>
                          <m:t>𝑙𝑖𝑛</m:t>
                        </m:r>
                      </m:sup>
                    </m:sSubSup>
                    <m:d>
                      <m:dPr>
                        <m:ctrlPr>
                          <a:rPr lang="en-US" sz="32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</m:oMath>
                </a14:m>
                <a:endParaRPr lang="en-US" sz="3200" b="1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3200" b="1" dirty="0" smtClean="0"/>
                  <a:t>Question: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3200" i="1" dirty="0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sz="3200" i="1" dirty="0">
                            <a:latin typeface="Cambria Math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sz="3200" i="1" dirty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sz="3200" b="1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≈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2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3200" i="1" dirty="0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sz="3200" b="0" i="1" dirty="0" smtClean="0">
                            <a:latin typeface="Cambria Math"/>
                          </a:rPr>
                          <m:t>𝑙𝑖𝑛</m:t>
                        </m:r>
                      </m:sup>
                    </m:sSubSup>
                    <m:d>
                      <m:dPr>
                        <m:ctrlPr>
                          <a:rPr lang="en-US" sz="32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</m:oMath>
                </a14:m>
                <a:r>
                  <a:rPr lang="en-US" sz="3200" dirty="0" smtClean="0"/>
                  <a:t>?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sz="3200" dirty="0" smtClean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0" y="4648200"/>
                <a:ext cx="8911927" cy="2602636"/>
              </a:xfrm>
              <a:prstGeom prst="rect">
                <a:avLst/>
              </a:prstGeom>
              <a:blipFill rotWithShape="1">
                <a:blip r:embed="rId5"/>
                <a:stretch>
                  <a:fillRect l="-1505" t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>
            <a:off x="7955706" y="3352472"/>
            <a:ext cx="183307" cy="7875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314228" y="2082298"/>
                <a:ext cx="27397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Bob: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228" y="2082298"/>
                <a:ext cx="2739727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4677" t="-10588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584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Linear sketching with parities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i="0" dirty="0" smtClean="0">
                    <a:latin typeface="+mj-lt"/>
                  </a:rPr>
                  <a:t>Input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𝒙</m:t>
                    </m:r>
                    <m:r>
                      <a:rPr lang="en-US" b="0" i="1" dirty="0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:r>
                  <a:rPr lang="en-US" b="0" dirty="0" smtClean="0"/>
                  <a:t>Parity = Linear function over </a:t>
                </a:r>
                <a:r>
                  <a:rPr lang="en-US" b="0" dirty="0" smtClean="0">
                    <a:latin typeface="Cambria Math"/>
                    <a:ea typeface="Cambria Math"/>
                  </a:rPr>
                  <a:t>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1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⊕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𝑆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b="1" dirty="0" smtClean="0"/>
                  <a:t>Deterministic linear sketch</a:t>
                </a:r>
                <a:r>
                  <a:rPr lang="en-US" dirty="0" smtClean="0"/>
                  <a:t>: set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/>
                  <a:t> parities: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	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ℓ</m:t>
                    </m:r>
                    <m:d>
                      <m:d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⊕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;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 ⊕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;…; 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⊕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b="1" dirty="0" smtClean="0"/>
                  <a:t>Randomized linear sketch</a:t>
                </a:r>
                <a:r>
                  <a:rPr lang="en-US" dirty="0" smtClean="0"/>
                  <a:t>: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distribution</a:t>
                </a:r>
                <a:r>
                  <a:rPr lang="en-US" dirty="0" smtClean="0"/>
                  <a:t> over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parities (random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 smtClean="0"/>
                  <a:t>):</a:t>
                </a:r>
                <a:r>
                  <a:rPr lang="en-US" b="1" dirty="0" smtClean="0"/>
                  <a:t> </a:t>
                </a:r>
              </a:p>
              <a:p>
                <a:pPr marL="457200" lvl="1" indent="0">
                  <a:buNone/>
                </a:pPr>
                <a:r>
                  <a:rPr lang="en-US" b="1" dirty="0" smtClean="0"/>
                  <a:t>	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ℓ</m:t>
                    </m:r>
                    <m:d>
                      <m:d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⊕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; 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⊕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;…; 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⊕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1" dirty="0"/>
                  <a:t>	</a:t>
                </a:r>
                <a:r>
                  <a:rPr lang="en-US" b="1" dirty="0" smtClean="0"/>
                  <a:t>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571" t="-1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37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b="1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b="1" i="1" dirty="0">
                        <a:latin typeface="Cambria Math"/>
                      </a:rPr>
                      <m:t>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</a:rPr>
                          <m:t>𝑙𝑖𝑛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</m:oMath>
                </a14:m>
                <a:r>
                  <a:rPr lang="en-US" dirty="0"/>
                  <a:t>? 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10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Holds for:</a:t>
                </a:r>
              </a:p>
              <a:p>
                <a:r>
                  <a:rPr lang="en-US" dirty="0" smtClean="0"/>
                  <a:t>Majority, Tribes, recursive majority, addressing function</a:t>
                </a:r>
              </a:p>
              <a:p>
                <a:r>
                  <a:rPr lang="en-US" dirty="0" smtClean="0"/>
                  <a:t>Linear threshold functions</a:t>
                </a:r>
              </a:p>
              <a:p>
                <a:r>
                  <a:rPr lang="en-US" dirty="0" smtClean="0"/>
                  <a:t>(Almost all) symmetric functions </a:t>
                </a:r>
              </a:p>
              <a:p>
                <a:r>
                  <a:rPr lang="en-US" dirty="0" smtClean="0"/>
                  <a:t>Degree-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𝔽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-polynomials: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latin typeface="Cambria Math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𝜖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/>
                                </a:rPr>
                                <m:t>𝑙𝑖𝑛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</m:d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𝑂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>
                              <a:latin typeface="Cambria Math"/>
                            </a:rPr>
                            <m:t>𝒅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 </m:t>
                          </m:r>
                          <m:r>
                            <a:rPr lang="en-US" i="1" dirty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𝜖</m:t>
                          </m:r>
                        </m:sub>
                        <m:sup>
                          <m:r>
                            <a:rPr lang="en-US" i="1" dirty="0">
                              <a:latin typeface="Cambria Math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lang="en-US" i="1" dirty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b="1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Analogous question for 2-way is wide open: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0070C0"/>
                    </a:solidFill>
                  </a:rPr>
                  <a:t>[HHL’16]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</a:rPr>
                          <m:t>⊕−</m:t>
                        </m:r>
                        <m:r>
                          <a:rPr lang="en-US" i="1" dirty="0">
                            <a:latin typeface="Cambria Math"/>
                          </a:rPr>
                          <m:t>𝑑𝑡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𝑝𝑜𝑙𝑦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𝜖</m:t>
                        </m:r>
                      </m:sub>
                      <m:sup/>
                    </m:sSubSup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b="1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3"/>
                <a:stretch>
                  <a:fillRect l="-1852" t="-2545" r="-2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80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Distributional </a:t>
            </a:r>
            <a:r>
              <a:rPr lang="en-US" dirty="0">
                <a:solidFill>
                  <a:srgbClr val="0070C0"/>
                </a:solidFill>
              </a:rPr>
              <a:t>1-way </a:t>
            </a:r>
            <a:r>
              <a:rPr lang="en-US" dirty="0" smtClean="0">
                <a:solidFill>
                  <a:srgbClr val="0070C0"/>
                </a:solidFill>
              </a:rPr>
              <a:t>Communication under Uniform Distribution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0354" y="4267200"/>
                <a:ext cx="8903646" cy="2590800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 dirty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sup</m:t>
                        </m:r>
                      </m:e>
                      <m:lim>
                        <m:r>
                          <a:rPr lang="en-US" i="1" dirty="0">
                            <a:latin typeface="Cambria Math"/>
                          </a:rPr>
                          <m:t>𝐷</m:t>
                        </m:r>
                      </m:lim>
                    </m:limLow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/>
                          </a:rPr>
                          <m:t>𝕯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</a:rPr>
                          <m:t>1,</m:t>
                        </m:r>
                        <m:r>
                          <a:rPr lang="en-US" i="1" dirty="0">
                            <a:latin typeface="Cambria Math"/>
                          </a:rPr>
                          <m:t>𝐷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</m:oMath>
                </a14:m>
                <a:endParaRPr lang="en-US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/>
                          </a:rPr>
                          <m:t>𝕯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𝑈</m:t>
                        </m:r>
                      </m:sup>
                    </m:sSubSup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𝒇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min.|M</a:t>
                </a:r>
                <a:r>
                  <a:rPr lang="en-US" dirty="0"/>
                  <a:t>| so that Bob’s error prob.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 is over the uniform distribution over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Enough to consider deterministic messages only</a:t>
                </a:r>
              </a:p>
              <a:p>
                <a:r>
                  <a:rPr lang="en-US" dirty="0" smtClean="0"/>
                  <a:t>Motivation: streaming/distributed with random input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0354" y="4267200"/>
                <a:ext cx="8903646" cy="2590800"/>
              </a:xfrm>
              <a:blipFill rotWithShape="1">
                <a:blip r:embed="rId2"/>
                <a:stretch>
                  <a:fillRect l="-1369" t="-1412" r="-890" b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20971" y="1624687"/>
            <a:ext cx="7792642" cy="1917874"/>
            <a:chOff x="270059" y="2476450"/>
            <a:chExt cx="7792642" cy="1917874"/>
          </a:xfrm>
        </p:grpSpPr>
        <p:grpSp>
          <p:nvGrpSpPr>
            <p:cNvPr id="5" name="Group 4"/>
            <p:cNvGrpSpPr/>
            <p:nvPr/>
          </p:nvGrpSpPr>
          <p:grpSpPr>
            <a:xfrm>
              <a:off x="270059" y="2476450"/>
              <a:ext cx="3933639" cy="1917874"/>
              <a:chOff x="220931" y="1815926"/>
              <a:chExt cx="3933639" cy="1917874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762000" y="2438400"/>
                <a:ext cx="1568116" cy="12954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20931" y="1815926"/>
                    <a:ext cx="393363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/>
                      <a:t>Alice: </a:t>
                    </a:r>
                    <a14:m>
                      <m:oMath xmlns:m="http://schemas.openxmlformats.org/officeDocument/2006/math"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∼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𝑈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(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oMath>
                    </a14:m>
                    <a:endParaRPr lang="en-US" sz="28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31" y="1815926"/>
                    <a:ext cx="3933639" cy="523220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3256" t="-10588" b="-341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Isosceles Triangle 5"/>
            <p:cNvSpPr/>
            <p:nvPr/>
          </p:nvSpPr>
          <p:spPr>
            <a:xfrm rot="10800000">
              <a:off x="6494585" y="3098924"/>
              <a:ext cx="1568116" cy="12954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991388" y="3758625"/>
                <a:ext cx="19219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sz="3200" i="1" dirty="0" smtClean="0">
                          <a:latin typeface="Cambria Math"/>
                        </a:rPr>
                        <m:t>(</m:t>
                      </m:r>
                      <m:r>
                        <a:rPr lang="en-US" sz="32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⊕</m:t>
                      </m:r>
                      <m:r>
                        <a:rPr lang="en-US" sz="32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32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388" y="3758625"/>
                <a:ext cx="1921936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7930306" y="2894861"/>
            <a:ext cx="183307" cy="7875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67400" y="1593163"/>
                <a:ext cx="375281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Bob: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∼</m:t>
                        </m:r>
                        <m:r>
                          <a:rPr lang="en-US" sz="2800" i="1">
                            <a:latin typeface="Cambria Math"/>
                          </a:rPr>
                          <m:t>𝑈</m:t>
                        </m:r>
                        <m:r>
                          <a:rPr lang="en-US" sz="2800" i="1">
                            <a:latin typeface="Cambria Math"/>
                          </a:rPr>
                          <m:t>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2800" b="1" dirty="0">
                  <a:solidFill>
                    <a:srgbClr val="0070C0"/>
                  </a:solidFill>
                </a:endParaRPr>
              </a:p>
              <a:p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1593163"/>
                <a:ext cx="3752811" cy="954107"/>
              </a:xfrm>
              <a:prstGeom prst="rect">
                <a:avLst/>
              </a:prstGeom>
              <a:blipFill rotWithShape="1">
                <a:blip r:embed="rId5"/>
                <a:stretch>
                  <a:fillRect l="-3415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2581142" y="2285660"/>
            <a:ext cx="3581400" cy="609201"/>
            <a:chOff x="2590800" y="2944488"/>
            <a:chExt cx="3581400" cy="609201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2590800" y="3553689"/>
              <a:ext cx="3581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768969" y="2944488"/>
                  <a:ext cx="9906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𝑀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800" dirty="0" smtClean="0"/>
                    <a:t> 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969" y="2944488"/>
                  <a:ext cx="990600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1774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Sketching over Uniform Distribution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902" y="1219200"/>
                <a:ext cx="8841288" cy="6324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1" i="0" dirty="0" smtClean="0"/>
                        <m:t>Thm</m:t>
                      </m:r>
                      <m:r>
                        <m:rPr>
                          <m:nor/>
                        </m:rPr>
                        <a:rPr lang="en-US" sz="2800" b="1" dirty="0" smtClean="0"/>
                        <m:t>: </m:t>
                      </m:r>
                      <m:r>
                        <m:rPr>
                          <m:nor/>
                        </m:rPr>
                        <a:rPr lang="en-US" sz="2800" dirty="0" smtClean="0"/>
                        <m:t>If</m:t>
                      </m:r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dim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𝝐</m:t>
                          </m:r>
                        </m:sub>
                      </m:sSub>
                      <m:d>
                        <m:d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 b="1" dirty="0"/>
                        <m:t> </m:t>
                      </m:r>
                      <m:r>
                        <a:rPr lang="en-US" sz="2800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sz="2800" i="1" dirty="0">
                          <a:latin typeface="Cambria Math"/>
                        </a:rPr>
                        <m:t>−1</m:t>
                      </m:r>
                      <m:r>
                        <m:rPr>
                          <m:nor/>
                        </m:rPr>
                        <a:rPr lang="en-US" sz="2800" b="1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then</m:t>
                      </m:r>
                      <m:r>
                        <m:rPr>
                          <m:nor/>
                        </m:rPr>
                        <a:rPr lang="en-US" sz="2800" b="0" i="0" dirty="0" smtClean="0"/>
                        <m:t> </m:t>
                      </m:r>
                      <m:sSubSup>
                        <m:sSubSupPr>
                          <m:ctrlPr>
                            <a:rPr lang="en-US" sz="2800" i="1" dirty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i="1" dirty="0">
                              <a:latin typeface="Cambria Math"/>
                            </a:rPr>
                            <m:t>𝕯</m:t>
                          </m:r>
                        </m:e>
                        <m:sub>
                          <m:f>
                            <m:fPr>
                              <m:ctrlPr>
                                <a:rPr lang="en-US" sz="2800" b="1" i="1" dirty="0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800" b="1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𝝐</m:t>
                                  </m:r>
                                </m:e>
                                <m:sub>
                                  <m:r>
                                    <a:rPr lang="en-US" sz="2800" b="1" i="1" dirty="0">
                                      <a:latin typeface="Cambria Math"/>
                                    </a:rPr>
                                    <m:t>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800" b="1" i="1" dirty="0" smtClean="0">
                                  <a:latin typeface="Cambria Math"/>
                                </a:rPr>
                                <m:t>𝟔</m:t>
                              </m:r>
                            </m:den>
                          </m:f>
                        </m:sub>
                        <m:sup>
                          <m:r>
                            <a:rPr lang="en-US" sz="2800" i="1" dirty="0">
                              <a:latin typeface="Cambria Math"/>
                            </a:rPr>
                            <m:t>1,</m:t>
                          </m:r>
                          <m:r>
                            <a:rPr lang="en-US" sz="2800" i="1" dirty="0">
                              <a:latin typeface="Cambria Math"/>
                            </a:rPr>
                            <m:t>𝑈</m:t>
                          </m:r>
                        </m:sup>
                      </m:sSubSup>
                      <m:d>
                        <m:dPr>
                          <m:ctrlPr>
                            <a:rPr lang="en-US" sz="2800" i="1" dirty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1" i="1" dirty="0">
                                  <a:latin typeface="Cambria Math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2800" i="1" dirty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1" i="1" dirty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𝒅</m:t>
                          </m:r>
                        </m:num>
                        <m:den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6</m:t>
                          </m:r>
                        </m:den>
                      </m:f>
                      <m:r>
                        <a:rPr lang="en-US" sz="2800" b="0" i="1" dirty="0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Optimal up to error as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800" dirty="0"/>
                  <a:t>-dim. </a:t>
                </a:r>
                <a:r>
                  <a:rPr lang="en-US" sz="2800" dirty="0"/>
                  <a:t>l</a:t>
                </a:r>
                <a:r>
                  <a:rPr lang="en-US" sz="2800" dirty="0"/>
                  <a:t>inear sketch has error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dirty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800" b="1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𝝐</m:t>
                            </m:r>
                          </m:e>
                          <m:sub>
                            <m:r>
                              <a:rPr lang="en-US" sz="2800" b="1" i="1" dirty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num>
                      <m:den>
                        <m:r>
                          <a:rPr lang="en-US" sz="2800" b="1" i="1" dirty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  <a:endParaRPr lang="en-US" sz="2800" b="1" dirty="0" smtClean="0"/>
              </a:p>
              <a:p>
                <a:pPr marL="0" indent="0">
                  <a:buNone/>
                </a:pPr>
                <a:r>
                  <a:rPr lang="en-US" sz="2800" b="1" dirty="0" smtClean="0"/>
                  <a:t>Weaker: </a:t>
                </a:r>
                <a:r>
                  <a:rPr lang="en-US" sz="28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dim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𝒇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fName>
                      <m:e>
                        <m:r>
                          <a:rPr lang="en-US" sz="28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</a:rPr>
                              <m:t>dim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𝒇</m:t>
                        </m:r>
                        <m:r>
                          <a:rPr lang="en-US" sz="2800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sz="28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dirty="0" smtClean="0"/>
                  <a:t>then: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𝕯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𝜹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  <m:sup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</m:t>
                          </m:r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sup>
                      </m:sSubSup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)≥</m:t>
                      </m:r>
                      <m:r>
                        <a:rPr lang="en-US" sz="2800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/>
                  <a:t>w</a:t>
                </a:r>
                <a:r>
                  <a:rPr lang="en-US" sz="2800" dirty="0" smtClean="0"/>
                  <a:t>here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/>
                      </a:rPr>
                      <m:t>𝜹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8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i="1" dirty="0">
                        <a:latin typeface="Cambria Math"/>
                      </a:rPr>
                      <m:t>)/4</m:t>
                    </m:r>
                    <m:r>
                      <a:rPr lang="en-US" sz="2800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sz="2800" dirty="0" smtClean="0"/>
                  <a:t>   </a:t>
                </a:r>
                <a:endParaRPr lang="en-US" sz="2800" dirty="0"/>
              </a:p>
              <a:p>
                <a:pPr marL="0" indent="0">
                  <a:buNone/>
                </a:pPr>
                <a:r>
                  <a:rPr lang="en-US" sz="2800" b="1" dirty="0" smtClean="0"/>
                  <a:t>Corollary: </a:t>
                </a:r>
                <a:r>
                  <a:rPr lang="en-US" sz="2800" dirty="0" smtClean="0"/>
                  <a:t>If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8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b="1" i="1" smtClean="0">
                            <a:latin typeface="Cambria Math"/>
                          </a:rPr>
                          <m:t>𝒇</m:t>
                        </m:r>
                      </m:e>
                    </m:acc>
                    <m:r>
                      <a:rPr lang="en-US" sz="2800" b="0" i="1" smtClean="0">
                        <a:latin typeface="Cambria Math"/>
                      </a:rPr>
                      <m:t>(∅)&lt;</m:t>
                    </m:r>
                    <m:r>
                      <a:rPr lang="en-US" sz="28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8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𝐶</m:t>
                    </m:r>
                    <m:r>
                      <a:rPr lang="en-US" sz="2800" b="0" i="1" smtClean="0">
                        <a:latin typeface="Cambria Math"/>
                      </a:rPr>
                      <m:t>&lt;1</m:t>
                    </m:r>
                  </m:oMath>
                </a14:m>
                <a:r>
                  <a:rPr lang="en-US" sz="2800" dirty="0" smtClean="0"/>
                  <a:t> then there exists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800" dirty="0" smtClean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800" i="1" dirty="0">
                            <a:latin typeface="Cambria Math"/>
                          </a:rPr>
                          <m:t>𝕯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/>
                          </a:rPr>
                          <m:t>Θ</m:t>
                        </m:r>
                        <m:d>
                          <m:dPr>
                            <m:ctrlPr>
                              <a:rPr lang="en-US" sz="28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dirty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dirty="0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b="0" i="1" dirty="0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sub>
                      <m:sup>
                        <m:r>
                          <a:rPr lang="en-US" sz="2800" i="1" dirty="0">
                            <a:latin typeface="Cambria Math"/>
                          </a:rPr>
                          <m:t>1,</m:t>
                        </m:r>
                        <m:r>
                          <a:rPr lang="en-US" sz="2800" i="1" dirty="0">
                            <a:latin typeface="Cambria Math"/>
                          </a:rPr>
                          <m:t>𝑈</m:t>
                        </m:r>
                      </m:sup>
                    </m:sSubSup>
                    <m:d>
                      <m:dPr>
                        <m:ctrlPr>
                          <a:rPr lang="en-US" sz="28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latin typeface="Cambria Math"/>
                          </a:rPr>
                          <m:t>𝒇</m:t>
                        </m:r>
                      </m:e>
                    </m:d>
                    <m:r>
                      <a:rPr lang="en-US" sz="2800" b="1" i="1" dirty="0" smtClean="0">
                        <a:latin typeface="Cambria Math"/>
                      </a:rPr>
                      <m:t>≥</m:t>
                    </m:r>
                    <m:r>
                      <a:rPr lang="en-US" sz="2800" b="1" i="1" dirty="0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r>
                  <a:rPr lang="en-US" sz="2800" dirty="0" smtClean="0"/>
                  <a:t>Tight </a:t>
                </a:r>
                <a:r>
                  <a:rPr lang="en-US" sz="2800" dirty="0" smtClean="0"/>
                  <a:t>for the Majority </a:t>
                </a:r>
                <a:r>
                  <a:rPr lang="en-US" sz="2800" dirty="0" smtClean="0"/>
                  <a:t>function, etc.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902" y="1219200"/>
                <a:ext cx="8841288" cy="6324600"/>
              </a:xfrm>
              <a:blipFill rotWithShape="1">
                <a:blip r:embed="rId2"/>
                <a:stretch>
                  <a:fillRect l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17326" y="2971800"/>
            <a:ext cx="8763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7326" y="1219200"/>
            <a:ext cx="87630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2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2400" y="274638"/>
                <a:ext cx="8839200" cy="1143000"/>
              </a:xfrm>
            </p:spPr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𝕯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1,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𝑈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and Approximate Fourier Dimension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274638"/>
                <a:ext cx="8839200" cy="1143000"/>
              </a:xfrm>
              <a:blipFill rotWithShape="1">
                <a:blip r:embed="rId3"/>
                <a:stretch>
                  <a:fillRect r="-1931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 smtClean="0"/>
                  <a:t>Thm: </a:t>
                </a:r>
                <a:r>
                  <a:rPr lang="en-US" sz="28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&gt;0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dim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𝒇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fName>
                      <m:e>
                        <m:r>
                          <a:rPr lang="en-US" sz="28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</a:rPr>
                              <m:t>dim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𝒇</m:t>
                        </m:r>
                        <m:r>
                          <a:rPr lang="en-US" sz="2800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sz="28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dirty="0" smtClean="0"/>
                  <a:t>then: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𝕯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𝜹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  <m:sup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</m:t>
                          </m:r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sup>
                      </m:sSubSup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)≥</m:t>
                      </m:r>
                      <m:r>
                        <a:rPr lang="en-US" sz="2800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/>
                  <a:t>w</a:t>
                </a:r>
                <a:r>
                  <a:rPr lang="en-US" sz="2800" dirty="0" smtClean="0"/>
                  <a:t>here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/>
                      </a:rPr>
                      <m:t>𝜹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8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i="1" dirty="0">
                        <a:latin typeface="Cambria Math"/>
                      </a:rPr>
                      <m:t>)/4</m:t>
                    </m:r>
                    <m:r>
                      <a:rPr lang="en-US" sz="2800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sz="2800" dirty="0" smtClean="0"/>
                  <a:t>  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86800" cy="4525963"/>
              </a:xfrm>
              <a:blipFill rotWithShape="1">
                <a:blip r:embed="rId4"/>
                <a:stretch>
                  <a:fillRect l="-1404" t="-1213" r="-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52400" y="1524000"/>
            <a:ext cx="87630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864809"/>
              </p:ext>
            </p:extLst>
          </p:nvPr>
        </p:nvGraphicFramePr>
        <p:xfrm>
          <a:off x="3314700" y="3962400"/>
          <a:ext cx="2438400" cy="2459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0748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0748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0748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0748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0748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0748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07481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07481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6475" marR="76475" marT="38237" marB="382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71600" y="4908602"/>
                <a:ext cx="1905000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800" b="1" i="1">
                          <a:solidFill>
                            <a:srgbClr val="0070C0"/>
                          </a:solidFill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sz="2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2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sz="2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908602"/>
                <a:ext cx="1905000" cy="80021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67100" y="3356919"/>
                <a:ext cx="22479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2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100" y="3356919"/>
                <a:ext cx="2247900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427062"/>
              </p:ext>
            </p:extLst>
          </p:nvPr>
        </p:nvGraphicFramePr>
        <p:xfrm>
          <a:off x="7391400" y="4343400"/>
          <a:ext cx="457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19800" y="4829145"/>
                <a:ext cx="1371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</a:rPr>
                        <m:t>𝑀</m:t>
                      </m:r>
                      <m:r>
                        <a:rPr lang="en-US" sz="2800" i="1" dirty="0" smtClean="0">
                          <a:latin typeface="Cambria Math"/>
                        </a:rPr>
                        <m:t>(</m:t>
                      </m:r>
                      <m:r>
                        <a:rPr lang="en-US" sz="2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800" i="1" dirty="0" smtClean="0">
                          <a:latin typeface="Cambria Math"/>
                        </a:rPr>
                        <m:t>)=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829145"/>
                <a:ext cx="1371600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H="1">
            <a:off x="4419600" y="3803196"/>
            <a:ext cx="1295400" cy="12260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706894" y="3387697"/>
                <a:ext cx="31323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⊕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894" y="3387697"/>
                <a:ext cx="3132306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155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821021" y="3857468"/>
                <a:ext cx="4572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021" y="3857468"/>
                <a:ext cx="457200" cy="393121"/>
              </a:xfrm>
              <a:prstGeom prst="rect">
                <a:avLst/>
              </a:prstGeom>
              <a:blipFill rotWithShape="1">
                <a:blip r:embed="rId9"/>
                <a:stretch>
                  <a:fillRect l="-4000"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819400" y="4214090"/>
                <a:ext cx="4572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214090"/>
                <a:ext cx="457200" cy="404213"/>
              </a:xfrm>
              <a:prstGeom prst="rect">
                <a:avLst/>
              </a:prstGeom>
              <a:blipFill rotWithShape="1">
                <a:blip r:embed="rId10"/>
                <a:stretch>
                  <a:fillRect l="-4000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819400" y="4532098"/>
                <a:ext cx="4572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532098"/>
                <a:ext cx="457200" cy="404213"/>
              </a:xfrm>
              <a:prstGeom prst="rect">
                <a:avLst/>
              </a:prstGeom>
              <a:blipFill rotWithShape="1">
                <a:blip r:embed="rId11"/>
                <a:stretch>
                  <a:fillRect l="-4000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92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/>
      <p:bldP spid="9" grpId="0"/>
      <p:bldP spid="11" grpId="0"/>
      <p:bldP spid="19" grpId="0"/>
      <p:bldP spid="20" grpId="0"/>
      <p:bldP spid="21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2400" y="274638"/>
                <a:ext cx="8839200" cy="1143000"/>
              </a:xfrm>
            </p:spPr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𝕯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1,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𝑈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and Approximate Fourier Dimension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274638"/>
                <a:ext cx="8839200" cy="1143000"/>
              </a:xfrm>
              <a:blipFill rotWithShape="1">
                <a:blip r:embed="rId2"/>
                <a:stretch>
                  <a:fillRect r="-1931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524000"/>
                <a:ext cx="8991600" cy="49530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If</m:t>
                    </m:r>
                    <m:r>
                      <a:rPr lang="en-US" sz="28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𝑴</m:t>
                        </m:r>
                        <m:d>
                          <m:dPr>
                            <m:ctrlPr>
                              <a:rPr lang="en-US" sz="28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 dirty="0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smtClean="0"/>
                  <a:t>average “rectangle” size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b="1" i="1" smtClean="0">
                            <a:latin typeface="Cambria Math"/>
                          </a:rPr>
                          <m:t>𝒏</m:t>
                        </m:r>
                        <m:r>
                          <a:rPr lang="en-US" sz="28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800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A subspace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/>
                      </a:rPr>
                      <m:t> </m:t>
                    </m:r>
                    <m:r>
                      <a:rPr lang="en-US" sz="28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b="1" dirty="0" smtClean="0"/>
                  <a:t> distinguishes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dirty="0" smtClean="0"/>
                  <a:t>and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dirty="0" smtClean="0"/>
                  <a:t>if: </a:t>
                </a:r>
                <a:endParaRPr lang="en-US" sz="2800" b="1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∃</m:t>
                    </m:r>
                    <m:r>
                      <a:rPr lang="en-US" b="1" i="1" dirty="0" smtClean="0">
                        <a:latin typeface="Cambria Math"/>
                      </a:rPr>
                      <m:t>𝑺</m:t>
                    </m:r>
                    <m:r>
                      <a:rPr lang="en-US" b="1" i="1" dirty="0" smtClean="0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𝑺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𝑺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b="1" dirty="0" smtClean="0"/>
              </a:p>
              <a:p>
                <a:r>
                  <a:rPr lang="en-US" sz="2800" b="1" dirty="0" err="1" smtClean="0"/>
                  <a:t>Lem</a:t>
                </a:r>
                <a:r>
                  <a:rPr lang="en-US" sz="2800" b="1" dirty="0" smtClean="0"/>
                  <a:t> 1:</a:t>
                </a:r>
                <a:r>
                  <a:rPr lang="en-US" sz="2800" dirty="0" smtClean="0"/>
                  <a:t> Fix </a:t>
                </a:r>
                <a:r>
                  <a:rPr lang="en-US" sz="2800" dirty="0"/>
                  <a:t>a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800" dirty="0"/>
                  <a:t>-dim. subspace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𝒅</m:t>
                        </m:r>
                      </m:sub>
                    </m:sSub>
                    <m:r>
                      <a:rPr lang="en-US" sz="28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:</m:t>
                    </m:r>
                  </m:oMath>
                </a14:m>
                <a:r>
                  <a:rPr lang="en-US" sz="2800" dirty="0" smtClean="0"/>
                  <a:t> typical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and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dirty="0" smtClean="0"/>
                  <a:t> in a typical </a:t>
                </a:r>
                <a:r>
                  <a:rPr lang="en-US" sz="2800" dirty="0"/>
                  <a:t>“rectangle</a:t>
                </a:r>
                <a:r>
                  <a:rPr lang="en-US" sz="2800" dirty="0" smtClean="0"/>
                  <a:t>” are distinguished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US" sz="2800" dirty="0" smtClean="0"/>
                  <a:t> </a:t>
                </a:r>
              </a:p>
              <a:p>
                <a:r>
                  <a:rPr lang="en-US" sz="2800" b="1" dirty="0" err="1" smtClean="0"/>
                  <a:t>Lem</a:t>
                </a:r>
                <a:r>
                  <a:rPr lang="en-US" sz="2800" b="1" dirty="0" smtClean="0"/>
                  <a:t> 2: </a:t>
                </a:r>
                <a:r>
                  <a:rPr lang="en-US" sz="2800" dirty="0" smtClean="0"/>
                  <a:t>If a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800" dirty="0" smtClean="0"/>
                  <a:t>-dim. subspace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US" sz="2800" dirty="0" smtClean="0"/>
                  <a:t> distinguishes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and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dirty="0" smtClean="0"/>
                  <a:t> +</a:t>
                </a:r>
              </a:p>
              <a:p>
                <a:pPr marL="0" indent="0">
                  <a:buNone/>
                </a:pPr>
                <a:r>
                  <a:rPr lang="en-US" sz="2800" dirty="0"/>
                  <a:t>1</a:t>
                </a:r>
                <a:r>
                  <a:rPr lang="en-US" sz="2800" dirty="0" smtClean="0"/>
                  <a:t>)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dirty="0" smtClean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dirty="0" smtClean="0"/>
                  <a:t>-concentrated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 </a:t>
                </a: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2)</a:t>
                </a:r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/>
                      </a:rPr>
                      <m:t>𝒇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dirty="0" smtClean="0"/>
                  <a:t>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dirty="0"/>
                  <a:t>-concentrated </a:t>
                </a:r>
                <a:r>
                  <a:rPr lang="en-US" sz="2800" dirty="0" smtClean="0"/>
                  <a:t>on any 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  <m:r>
                      <a:rPr lang="en-US" sz="2800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dirty="0" smtClean="0"/>
                  <a:t>)-dim</a:t>
                </a:r>
                <a:r>
                  <a:rPr lang="en-US" sz="2800" dirty="0"/>
                  <a:t>. subspace</a:t>
                </a:r>
                <a:r>
                  <a:rPr lang="en-US" sz="2800" dirty="0" smtClean="0"/>
                  <a:t> </a:t>
                </a:r>
              </a:p>
              <a:p>
                <a:pPr marL="0" indent="0" algn="ctr">
                  <a:buNone/>
                </a:pPr>
                <a:r>
                  <a:rPr lang="en-US" sz="2800" dirty="0" smtClean="0"/>
                  <a:t> 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/>
                      </a:rPr>
                      <m:t>⇒</m:t>
                    </m:r>
                    <m:limLow>
                      <m:limLow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 i="0" dirty="0" smtClean="0">
                            <a:latin typeface="Cambria Math"/>
                          </a:rPr>
                          <m:t>Pr</m:t>
                        </m:r>
                      </m:e>
                      <m:lim>
                        <m:r>
                          <a:rPr lang="en-US" sz="2800" b="0" i="1" dirty="0" smtClean="0">
                            <a:latin typeface="Cambria Math"/>
                          </a:rPr>
                          <m:t>𝑧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∼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𝑈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latin typeface="Cambria Math"/>
                                  </a:rPr>
                                  <m:t>−1,1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dirty="0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/>
                          </a:rPr>
                          <m:t>)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 dirty="0" smtClean="0"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≠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 dirty="0" smtClean="0"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sz="2800" b="0" i="1" dirty="0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524000"/>
                <a:ext cx="8991600" cy="4953000"/>
              </a:xfrm>
              <a:blipFill rotWithShape="1">
                <a:blip r:embed="rId3"/>
                <a:stretch>
                  <a:fillRect l="-1356" t="-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97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2400" y="274638"/>
                <a:ext cx="8839200" cy="1143000"/>
              </a:xfrm>
            </p:spPr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𝕯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1,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𝑈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and Approximate Fourier Dimension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274638"/>
                <a:ext cx="8839200" cy="1143000"/>
              </a:xfrm>
              <a:blipFill rotWithShape="1">
                <a:blip r:embed="rId2"/>
                <a:stretch>
                  <a:fillRect r="-1931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95919"/>
                <a:ext cx="8686800" cy="54620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 smtClean="0"/>
                  <a:t>Thm: </a:t>
                </a:r>
                <a:r>
                  <a:rPr lang="en-US" sz="28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&gt;0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/>
                              </a:rPr>
                              <m:t>dim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𝒇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fName>
                      <m:e>
                        <m:r>
                          <a:rPr lang="en-US" sz="28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</a:rPr>
                              <m:t>dim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𝝐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𝒇</m:t>
                        </m:r>
                        <m:r>
                          <a:rPr lang="en-US" sz="2800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sz="28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en-US" sz="2800" dirty="0" smtClean="0"/>
                  <a:t>then: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𝕯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𝜹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sub>
                        <m:sup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</m:t>
                          </m:r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</m:sup>
                      </m:sSubSup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)≥</m:t>
                      </m:r>
                      <m:r>
                        <a:rPr lang="en-US" sz="2800" b="1" i="1" dirty="0">
                          <a:solidFill>
                            <a:srgbClr val="00B05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/>
                      </a:rPr>
                      <m:t>𝜹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8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i="1" dirty="0">
                        <a:latin typeface="Cambria Math"/>
                      </a:rPr>
                      <m:t>)/4</m:t>
                    </m:r>
                    <m:r>
                      <a:rPr lang="en-US" sz="2800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sz="2800" dirty="0" smtClean="0"/>
                  <a:t>   </a:t>
                </a:r>
                <a:endParaRPr lang="en-US" sz="2800" dirty="0"/>
              </a:p>
              <a:p>
                <a:pPr marL="0" indent="0" algn="ctr">
                  <a:buNone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800" i="1" dirty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 dirty="0">
                            <a:latin typeface="Cambria Math"/>
                          </a:rPr>
                          <m:t>Pr</m:t>
                        </m:r>
                      </m:e>
                      <m:lim>
                        <m:r>
                          <a:rPr lang="en-US" sz="2800" i="1" dirty="0">
                            <a:latin typeface="Cambria Math"/>
                          </a:rPr>
                          <m:t>𝑧</m:t>
                        </m:r>
                        <m:r>
                          <a:rPr lang="en-US" sz="2800" i="1" dirty="0">
                            <a:latin typeface="Cambria Math"/>
                          </a:rPr>
                          <m:t>∼</m:t>
                        </m:r>
                        <m:r>
                          <a:rPr lang="en-US" sz="2800" i="1" dirty="0">
                            <a:latin typeface="Cambria Math"/>
                          </a:rPr>
                          <m:t>𝑈</m:t>
                        </m:r>
                        <m:r>
                          <a:rPr lang="en-US" sz="2800" i="1" dirty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i="1" dirty="0">
                                    <a:latin typeface="Cambria Math"/>
                                  </a:rPr>
                                  <m:t>−1,1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 dirty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sz="2800" i="1" dirty="0">
                            <a:latin typeface="Cambria Math"/>
                          </a:rPr>
                          <m:t>)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 dirty="0" smtClean="0"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𝑧</m:t>
                            </m:r>
                          </m:e>
                        </m:d>
                        <m:r>
                          <a:rPr lang="en-US" sz="2800" i="1" dirty="0">
                            <a:latin typeface="Cambria Math"/>
                          </a:rPr>
                          <m:t>≠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 dirty="0" smtClean="0"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sz="2800" i="1" dirty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:endParaRPr lang="en-US" sz="2800" dirty="0" smtClean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 smtClean="0"/>
                  <a:t>Error for fixed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8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800" dirty="0" smtClean="0"/>
                  <a:t>= min(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 i="0" dirty="0" smtClean="0">
                            <a:latin typeface="Cambria Math"/>
                          </a:rPr>
                          <m:t>Pr</m:t>
                        </m:r>
                      </m:e>
                      <m:lim>
                        <m:r>
                          <a:rPr lang="en-US" sz="2800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∈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𝑅</m:t>
                        </m:r>
                      </m:lim>
                    </m:limLow>
                  </m:oMath>
                </a14:m>
                <a:r>
                  <a:rPr lang="en-US" sz="2800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800" dirty="0" smtClean="0"/>
                  <a:t>],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800" i="1" dirty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 dirty="0">
                            <a:latin typeface="Cambria Math"/>
                          </a:rPr>
                          <m:t>Pr</m:t>
                        </m:r>
                      </m:e>
                      <m:lim>
                        <m:r>
                          <a:rPr lang="en-US" sz="2800" i="1" dirty="0">
                            <a:latin typeface="Cambria Math"/>
                          </a:rPr>
                          <m:t>𝑥</m:t>
                        </m:r>
                        <m:r>
                          <a:rPr lang="en-US" sz="2800" i="1" dirty="0">
                            <a:latin typeface="Cambria Math"/>
                          </a:rPr>
                          <m:t>∈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𝑅</m:t>
                        </m:r>
                      </m:lim>
                    </m:limLow>
                    <m:r>
                      <a:rPr lang="en-US" sz="2800" b="0" i="1" dirty="0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800" dirty="0" smtClean="0"/>
                  <a:t>])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Average error for (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800" dirty="0" smtClean="0"/>
                  <a:t>)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∈</m:t>
                    </m:r>
                    <m:r>
                      <a:rPr lang="en-US" sz="2800" b="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800" dirty="0" smtClean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Ω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0" indent="0" algn="ctr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95919"/>
                <a:ext cx="8686800" cy="5462081"/>
              </a:xfrm>
              <a:blipFill rotWithShape="1">
                <a:blip r:embed="rId3"/>
                <a:stretch>
                  <a:fillRect l="-1404" t="-1004" r="-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52400" y="1371600"/>
            <a:ext cx="87630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845004"/>
              </p:ext>
            </p:extLst>
          </p:nvPr>
        </p:nvGraphicFramePr>
        <p:xfrm>
          <a:off x="3238500" y="4037435"/>
          <a:ext cx="32766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575"/>
                <a:gridCol w="409575"/>
                <a:gridCol w="409575"/>
                <a:gridCol w="409575"/>
                <a:gridCol w="409575"/>
                <a:gridCol w="409575"/>
                <a:gridCol w="409575"/>
                <a:gridCol w="409575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30521" y="4037435"/>
                <a:ext cx="457200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𝒈</m:t>
                        </m:r>
                      </m:e>
                      <m:sub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521" y="4037435"/>
                <a:ext cx="457200" cy="393121"/>
              </a:xfrm>
              <a:prstGeom prst="rect">
                <a:avLst/>
              </a:prstGeom>
              <a:blipFill rotWithShape="1">
                <a:blip r:embed="rId4"/>
                <a:stretch>
                  <a:fillRect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628900" y="4394057"/>
                <a:ext cx="457200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𝒈</m:t>
                        </m:r>
                      </m:e>
                      <m:sub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900" y="4394057"/>
                <a:ext cx="457200" cy="404213"/>
              </a:xfrm>
              <a:prstGeom prst="rect">
                <a:avLst/>
              </a:prstGeom>
              <a:blipFill rotWithShape="1">
                <a:blip r:embed="rId5"/>
                <a:stretch>
                  <a:fillRect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4457700" y="3961235"/>
            <a:ext cx="4572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95800" y="3580235"/>
                <a:ext cx="3810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580235"/>
                <a:ext cx="381000" cy="381000"/>
              </a:xfrm>
              <a:prstGeom prst="rect">
                <a:avLst/>
              </a:prstGeom>
              <a:blipFill rotWithShape="1">
                <a:blip r:embed="rId6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591300" y="4119109"/>
                <a:ext cx="23241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𝑅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 smtClean="0"/>
                  <a:t>“typical rectangle”</a:t>
                </a:r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300" y="4119109"/>
                <a:ext cx="2324100" cy="954107"/>
              </a:xfrm>
              <a:prstGeom prst="rect">
                <a:avLst/>
              </a:prstGeom>
              <a:blipFill rotWithShape="1">
                <a:blip r:embed="rId7"/>
                <a:stretch>
                  <a:fillRect l="-5236" t="-5769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19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8" grpId="0"/>
      <p:bldP spid="9" grpId="0"/>
      <p:bldP spid="10" grpId="0" animBg="1"/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Application: Random Streams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839200" cy="5410200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generated via a stream of updates</a:t>
                </a:r>
              </a:p>
              <a:p>
                <a:pPr lvl="1"/>
                <a:r>
                  <a:rPr lang="en-US" dirty="0" smtClean="0"/>
                  <a:t>Each update </a:t>
                </a:r>
                <a:r>
                  <a:rPr lang="en-US" dirty="0" smtClean="0"/>
                  <a:t>flips </a:t>
                </a:r>
                <a:r>
                  <a:rPr lang="en-US" dirty="0" smtClean="0"/>
                  <a:t>a </a:t>
                </a:r>
                <a:r>
                  <a:rPr lang="en-US" b="1" dirty="0" smtClean="0"/>
                  <a:t>random coordinate</a:t>
                </a:r>
              </a:p>
              <a:p>
                <a:r>
                  <a:rPr lang="en-US" b="1" dirty="0" smtClean="0"/>
                  <a:t>Goal</a:t>
                </a:r>
                <a:r>
                  <a:rPr lang="en-US" dirty="0" smtClean="0"/>
                  <a:t>: maintain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 smtClean="0"/>
                  <a:t> during the stream (error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𝝐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b="1" dirty="0" smtClean="0"/>
                  <a:t>Question</a:t>
                </a:r>
                <a:r>
                  <a:rPr lang="en-US" dirty="0" smtClean="0"/>
                  <a:t>: how much space necessary?</a:t>
                </a:r>
              </a:p>
              <a:p>
                <a:r>
                  <a:rPr lang="en-US" b="1" dirty="0" smtClean="0"/>
                  <a:t>Answer: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𝕯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1,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𝑈</m:t>
                        </m:r>
                      </m:sup>
                    </m:sSubSup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and best algorithm is linear sketch</a:t>
                </a:r>
              </a:p>
              <a:p>
                <a:pPr lvl="1"/>
                <a:r>
                  <a:rPr lang="en-US" dirty="0" smtClean="0"/>
                  <a:t>After first O(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) updates input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 is uniform</a:t>
                </a:r>
              </a:p>
              <a:p>
                <a:r>
                  <a:rPr lang="en-US" b="1" dirty="0" smtClean="0"/>
                  <a:t>Big open </a:t>
                </a:r>
                <a:r>
                  <a:rPr lang="en-US" b="1" dirty="0" smtClean="0"/>
                  <a:t>question:</a:t>
                </a:r>
                <a:endParaRPr lang="en-US" b="1" dirty="0" smtClean="0"/>
              </a:p>
              <a:p>
                <a:pPr lvl="1"/>
                <a:r>
                  <a:rPr lang="en-US" dirty="0" smtClean="0"/>
                  <a:t>Is the same true if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 is not uniform?</a:t>
                </a:r>
              </a:p>
              <a:p>
                <a:pPr lvl="1"/>
                <a:r>
                  <a:rPr lang="en-US" dirty="0" smtClean="0"/>
                  <a:t>True for </a:t>
                </a:r>
                <a:r>
                  <a:rPr lang="en-US" b="1" dirty="0" smtClean="0"/>
                  <a:t>VERY LONG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p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) streams (via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[LNW’14]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How about short ones</a:t>
                </a:r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 smtClean="0"/>
                  <a:t>Answer would follow from our conjecture if true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839200" cy="5410200"/>
              </a:xfrm>
              <a:blipFill rotWithShape="1">
                <a:blip r:embed="rId2"/>
                <a:stretch>
                  <a:fillRect l="-1379" t="-2255" b="-1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34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Thanks! Questions?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Other stuff:</a:t>
                </a:r>
              </a:p>
              <a:p>
                <a:pPr lvl="1"/>
                <a:r>
                  <a:rPr lang="en-US" dirty="0" smtClean="0"/>
                  <a:t>Sketching Linear Threshold Functions: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/>
                              </a:rPr>
                              <m:t>𝜃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/>
                              </a:rPr>
                              <m:t>𝑚</m:t>
                            </m:r>
                          </m:den>
                        </m:f>
                        <m:func>
                          <m:func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𝑚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Resolves a </a:t>
                </a:r>
                <a:r>
                  <a:rPr lang="en-US" dirty="0" smtClean="0"/>
                  <a:t>communication </a:t>
                </a:r>
                <a:r>
                  <a:rPr lang="en-US" dirty="0" smtClean="0"/>
                  <a:t>conjecture of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[MO’09]</a:t>
                </a:r>
              </a:p>
              <a:p>
                <a:r>
                  <a:rPr lang="en-US" dirty="0" smtClean="0"/>
                  <a:t>Blog post: </a:t>
                </a:r>
                <a:r>
                  <a:rPr lang="en-US" sz="2400" dirty="0" smtClean="0">
                    <a:hlinkClick r:id="rId2"/>
                  </a:rPr>
                  <a:t>http://grigory.us/blog/the-binary-sketchman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191000"/>
            <a:ext cx="426720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8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Example: Majority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51816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800" dirty="0" smtClean="0"/>
                  <a:t>Majority </a:t>
                </a:r>
                <a:r>
                  <a:rPr lang="en-US" sz="2800" dirty="0"/>
                  <a:t>function</a:t>
                </a:r>
                <a:r>
                  <a:rPr lang="en-US" sz="2800" dirty="0" smtClean="0"/>
                  <a:t>:</a:t>
                </a:r>
              </a:p>
              <a:p>
                <a:pPr marL="1257300" lvl="3" indent="0">
                  <a:buNone/>
                </a:pP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𝑴𝒂</m:t>
                    </m:r>
                    <m:sSub>
                      <m:sSubPr>
                        <m:ctrlPr>
                          <a:rPr lang="en-US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800" b="1" i="1">
                            <a:latin typeface="Cambria Math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/>
                      </a:rPr>
                      <m:t>≡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  <m:r>
                          <a:rPr lang="en-US" sz="2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≥</m:t>
                        </m:r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/2</m:t>
                        </m:r>
                      </m:e>
                    </m:nary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b="1" i="1" smtClean="0">
                            <a:latin typeface="Cambria Math"/>
                          </a:rPr>
                          <m:t> 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𝑴𝒂</m:t>
                        </m:r>
                        <m:sSub>
                          <m:sSubPr>
                            <m:ctrlPr>
                              <a:rPr lang="en-US" sz="28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sz="28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dirty="0">
                            <a:latin typeface="Cambria Math"/>
                          </a:rPr>
                          <m:t>𝑺</m:t>
                        </m:r>
                      </m:e>
                    </m:d>
                  </m:oMath>
                </a14:m>
                <a:r>
                  <a:rPr lang="en-US" sz="2800" dirty="0" smtClean="0"/>
                  <a:t> only depends on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latin typeface="Cambria Math"/>
                          </a:rPr>
                          <m:t>𝑺</m:t>
                        </m:r>
                      </m:e>
                    </m:d>
                  </m:oMath>
                </a14:m>
                <a:endParaRPr lang="en-US" sz="280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b="1" i="1">
                            <a:latin typeface="Cambria Math"/>
                          </a:rPr>
                          <m:t> </m:t>
                        </m:r>
                        <m:r>
                          <a:rPr lang="en-US" sz="2800" b="1" i="1">
                            <a:latin typeface="Cambria Math"/>
                          </a:rPr>
                          <m:t>𝑴𝒂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sz="2800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 dirty="0">
                            <a:latin typeface="Cambria Math"/>
                          </a:rPr>
                          <m:t>𝑺</m:t>
                        </m:r>
                      </m:e>
                    </m:d>
                    <m:r>
                      <a:rPr lang="en-US" sz="2800" b="1" i="1" dirty="0" smtClean="0">
                        <a:latin typeface="Cambria Math"/>
                      </a:rPr>
                      <m:t>=</m:t>
                    </m:r>
                    <m:r>
                      <a:rPr lang="en-US" sz="2800" b="0" i="1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sz="2800" dirty="0" smtClean="0"/>
                  <a:t> if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|</m:t>
                    </m:r>
                    <m:r>
                      <a:rPr lang="en-US" sz="2800" b="1" i="1" dirty="0">
                        <a:latin typeface="Cambria Math"/>
                      </a:rPr>
                      <m:t>𝑺</m:t>
                    </m:r>
                    <m:r>
                      <a:rPr lang="en-US" sz="2800" i="1" dirty="0">
                        <a:latin typeface="Cambria Math"/>
                      </a:rPr>
                      <m:t>|</m:t>
                    </m:r>
                  </m:oMath>
                </a14:m>
                <a:r>
                  <a:rPr lang="en-US" sz="2800" dirty="0" smtClean="0"/>
                  <a:t> is odd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𝑊</m:t>
                        </m:r>
                      </m:e>
                      <m:sup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  <m:d>
                      <m:d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/>
                          </a:rPr>
                          <m:t>𝑴𝒂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sz="2800" b="0" i="1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800" b="1" i="1" dirty="0" smtClean="0">
                            <a:latin typeface="Cambria Math"/>
                          </a:rPr>
                          <m:t>𝑺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: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1" i="1" dirty="0" smtClean="0">
                                <a:latin typeface="Cambria Math"/>
                              </a:rPr>
                              <m:t>𝑺</m:t>
                            </m:r>
                          </m:e>
                        </m:d>
                        <m:r>
                          <a:rPr lang="en-US" sz="2800" b="0" i="1" dirty="0" smtClean="0">
                            <a:latin typeface="Cambria Math"/>
                          </a:rPr>
                          <m:t>=</m:t>
                        </m:r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𝑴𝒂</m:t>
                            </m:r>
                            <m:sSub>
                              <m:sSubPr>
                                <m:ctrlPr>
                                  <a:rPr lang="en-US" sz="28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2800" b="1" i="1">
                                    <a:latin typeface="Cambria Math"/>
                                  </a:rPr>
                                  <m:t>𝒏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n-US" sz="2800" b="1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1" i="1" dirty="0">
                                <a:latin typeface="Cambria Math"/>
                              </a:rPr>
                              <m:t>𝑺</m:t>
                            </m:r>
                          </m:e>
                        </m:d>
                        <m:r>
                          <a:rPr lang="en-US" sz="2800" b="0" i="1" dirty="0" smtClean="0">
                            <a:latin typeface="Cambria Math"/>
                          </a:rPr>
                          <m:t>=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𝛼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800" b="0" i="1" dirty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dirty="0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800" b="0" i="1" dirty="0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d>
                          <m:dPr>
                            <m:ctrlPr>
                              <a:rPr lang="en-US" sz="28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1±</m:t>
                            </m:r>
                            <m:r>
                              <a:rPr lang="en-US" sz="2800" b="0" i="1" dirty="0" smtClean="0">
                                <a:latin typeface="Cambria Math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sz="2800" b="0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b="0" i="1" dirty="0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dirty="0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b="1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sz="2800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(</m:t>
                    </m:r>
                    <m:r>
                      <a:rPr lang="en-US" sz="2800" i="1" dirty="0" smtClean="0">
                        <a:latin typeface="Cambria Math"/>
                      </a:rPr>
                      <m:t>𝑛</m:t>
                    </m:r>
                    <m:r>
                      <a:rPr lang="en-US" sz="2800" i="1" dirty="0" smtClean="0">
                        <a:latin typeface="Cambria Math"/>
                      </a:rPr>
                      <m:t>−1)</m:t>
                    </m:r>
                  </m:oMath>
                </a14:m>
                <a:r>
                  <a:rPr lang="en-US" sz="2800" dirty="0" smtClean="0"/>
                  <a:t>-dimensional subspace with most weight: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𝑠𝑝𝑎𝑛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,…,{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−1})</m:t>
                      </m:r>
                    </m:oMath>
                  </m:oMathPara>
                </a14:m>
                <a:endParaRPr lang="en-US" sz="2800" dirty="0" smtClean="0"/>
              </a:p>
              <a:p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800" b="1" i="1" smtClean="0">
                            <a:latin typeface="Cambria Math"/>
                          </a:rPr>
                          <m:t>𝑺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800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𝑴𝒂</m:t>
                            </m:r>
                            <m:sSub>
                              <m:sSubPr>
                                <m:ctrlPr>
                                  <a:rPr lang="en-US" sz="2800" b="1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2800" b="1" i="1">
                                    <a:latin typeface="Cambria Math"/>
                                  </a:rPr>
                                  <m:t>𝒏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n-US" sz="2800" b="1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1" i="1" dirty="0">
                                <a:latin typeface="Cambria Math"/>
                              </a:rPr>
                              <m:t>𝑺</m:t>
                            </m:r>
                          </m:e>
                        </m:d>
                      </m:e>
                    </m:nary>
                    <m:r>
                      <a:rPr lang="en-US" sz="2800" b="0" i="1" smtClean="0">
                        <a:latin typeface="Cambria Math"/>
                      </a:rPr>
                      <m:t>=1−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</a:rPr>
                          <m:t>𝛾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±</m:t>
                    </m:r>
                    <m:r>
                      <a:rPr lang="en-US" sz="28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−3/2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=1−</m:t>
                    </m:r>
                    <m:r>
                      <a:rPr lang="en-US" sz="2800" b="0" i="1" smtClean="0">
                        <a:latin typeface="Cambria Math"/>
                      </a:rPr>
                      <m:t>𝑂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−3/2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𝝐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=1−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𝛾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−3/2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 dirty="0">
                              <a:latin typeface="Cambria Math"/>
                            </a:rPr>
                            <m:t>𝕯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𝑂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(1/</m:t>
                          </m:r>
                          <m:rad>
                            <m:radPr>
                              <m:degHide m:val="on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  <m:r>
                            <a:rPr lang="en-US" b="0" i="1" dirty="0" smtClean="0">
                              <a:latin typeface="Cambria Math"/>
                            </a:rPr>
                            <m:t>)</m:t>
                          </m:r>
                          <m:r>
                            <a:rPr lang="en-US" i="1" dirty="0">
                              <a:latin typeface="Cambria Math"/>
                            </a:rPr>
                            <m:t> </m:t>
                          </m:r>
                        </m:sub>
                        <m:sup>
                          <m:r>
                            <a:rPr lang="en-US" i="1" dirty="0">
                              <a:latin typeface="Cambria Math"/>
                            </a:rPr>
                            <m:t>1,</m:t>
                          </m:r>
                          <m:r>
                            <a:rPr lang="en-US" i="1" dirty="0">
                              <a:latin typeface="Cambria Math"/>
                            </a:rPr>
                            <m:t>𝑈</m:t>
                          </m:r>
                        </m:sup>
                      </m:sSubSup>
                      <m:r>
                        <a:rPr lang="en-US" i="1" dirty="0">
                          <a:latin typeface="Cambria Math"/>
                        </a:rPr>
                        <m:t>(</m:t>
                      </m:r>
                      <m:r>
                        <a:rPr lang="en-US" b="1" i="1">
                          <a:latin typeface="Cambria Math"/>
                        </a:rPr>
                        <m:t>𝑴𝒂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)≥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5181600"/>
              </a:xfrm>
              <a:blipFill rotWithShape="1">
                <a:blip r:embed="rId2"/>
                <a:stretch>
                  <a:fillRect l="-1113" t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4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Linear sketching over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𝔾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→{0,1}</m:t>
                    </m:r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Question:</a:t>
                </a:r>
                <a:r>
                  <a:rPr lang="en-US" dirty="0" smtClean="0"/>
                  <a:t> 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Can one recover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from a small 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0" i="1" smtClean="0">
                        <a:latin typeface="Cambria Math"/>
                      </a:rPr>
                      <m:t>≪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) linear sketch over </a:t>
                </a:r>
                <a:r>
                  <a:rPr lang="en-US" b="0" dirty="0" smtClean="0">
                    <a:latin typeface="Cambria Math"/>
                    <a:ea typeface="Cambria Math"/>
                  </a:rPr>
                  <a:t>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?</m:t>
                    </m:r>
                  </m:oMath>
                </a14:m>
                <a:endParaRPr lang="en-US" b="0" dirty="0" smtClean="0">
                  <a:latin typeface="Cambria Math"/>
                </a:endParaRPr>
              </a:p>
              <a:p>
                <a:endParaRPr lang="en-US" dirty="0" smtClean="0">
                  <a:latin typeface="Calibri" pitchFamily="34" charset="0"/>
                </a:endParaRPr>
              </a:p>
              <a:p>
                <a:r>
                  <a:rPr lang="en-US" dirty="0" smtClean="0">
                    <a:latin typeface="Calibri" pitchFamily="34" charset="0"/>
                  </a:rPr>
                  <a:t>Allow randomized computation (99% success)</a:t>
                </a:r>
              </a:p>
              <a:p>
                <a:pPr lvl="1"/>
                <a:r>
                  <a:rPr lang="en-US" dirty="0" smtClean="0">
                    <a:latin typeface="Calibri" pitchFamily="34" charset="0"/>
                  </a:rPr>
                  <a:t>Probability over choice of random sets</a:t>
                </a:r>
              </a:p>
              <a:p>
                <a:pPr lvl="1"/>
                <a:r>
                  <a:rPr lang="en-US" dirty="0" smtClean="0">
                    <a:latin typeface="Calibri" pitchFamily="34" charset="0"/>
                  </a:rPr>
                  <a:t>Sets are known at recovery time</a:t>
                </a:r>
              </a:p>
              <a:p>
                <a:pPr lvl="1"/>
                <a:r>
                  <a:rPr lang="en-US" dirty="0" smtClean="0">
                    <a:latin typeface="Calibri" pitchFamily="34" charset="0"/>
                  </a:rPr>
                  <a:t>Recovery is deterministic (also consider randomized)</a:t>
                </a:r>
              </a:p>
              <a:p>
                <a:pPr lvl="1"/>
                <a:endParaRPr lang="en-US" dirty="0">
                  <a:latin typeface="Calibri" pitchFamily="34" charset="0"/>
                </a:endParaRPr>
              </a:p>
              <a:p>
                <a:pPr marL="0" indent="0">
                  <a:buNone/>
                </a:pPr>
                <a:endParaRPr lang="en-US" b="0" dirty="0" smtClean="0">
                  <a:latin typeface="Cambria Math"/>
                </a:endParaRPr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  <a:blipFill rotWithShape="1">
                <a:blip r:embed="rId3"/>
                <a:stretch>
                  <a:fillRect l="-1544" t="-1392" r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33400" y="2743200"/>
            <a:ext cx="8458200" cy="11430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8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Motivation: Distributed Computing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7630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Distributed computation among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b="1" dirty="0" smtClean="0"/>
                  <a:t> machines: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𝒙</m:t>
                    </m:r>
                    <m:r>
                      <a:rPr lang="en-US" b="1" i="1" dirty="0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𝑴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(more </a:t>
                </a:r>
                <a:r>
                  <a:rPr lang="en-US" dirty="0"/>
                  <a:t>generally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⊕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𝑴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machines can compute sketches locally: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…, ℓ(</m:t>
                      </m:r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𝑴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Send them to the coordinator who computes: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⊕⋯⊕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𝑴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(coordinate-wise XORs)</a:t>
                </a:r>
              </a:p>
              <a:p>
                <a:pPr lvl="1"/>
                <a:r>
                  <a:rPr lang="en-US" dirty="0" smtClean="0"/>
                  <a:t>Coordinator computes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with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communication</a:t>
                </a:r>
                <a:r>
                  <a:rPr lang="en-US" b="1" dirty="0" smtClean="0"/>
                  <a:t>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763000" cy="5257800"/>
              </a:xfrm>
              <a:blipFill rotWithShape="0">
                <a:blip r:embed="rId2"/>
                <a:stretch>
                  <a:fillRect l="-1599" t="-1392" r="-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486889"/>
              </p:ext>
            </p:extLst>
          </p:nvPr>
        </p:nvGraphicFramePr>
        <p:xfrm>
          <a:off x="1219200" y="5562600"/>
          <a:ext cx="73152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</a:tblGrid>
              <a:tr h="52425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195072" y="5620512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5072" y="5620512"/>
                <a:ext cx="1600200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19300" y="6141720"/>
                <a:ext cx="2133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300" y="6141720"/>
                <a:ext cx="213360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15000" y="6150546"/>
                <a:ext cx="2133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6150546"/>
                <a:ext cx="213360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69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Motivation: Streaming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762000"/>
                <a:ext cx="8763000" cy="2249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b="1" dirty="0" smtClean="0"/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 generated through a sequence of </a:t>
                </a:r>
                <a:r>
                  <a:rPr lang="en-US" dirty="0" smtClean="0"/>
                  <a:t>updates </a:t>
                </a:r>
              </a:p>
              <a:p>
                <a:r>
                  <a:rPr lang="en-US" dirty="0" smtClean="0"/>
                  <a:t>Updates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: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flips </a:t>
                </a:r>
                <a:r>
                  <a:rPr lang="en-US" dirty="0" smtClean="0"/>
                  <a:t>bit at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762000"/>
                <a:ext cx="8763000" cy="2249105"/>
              </a:xfrm>
              <a:blipFill rotWithShape="1">
                <a:blip r:embed="rId2"/>
                <a:stretch>
                  <a:fillRect l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199991"/>
              </p:ext>
            </p:extLst>
          </p:nvPr>
        </p:nvGraphicFramePr>
        <p:xfrm>
          <a:off x="1589573" y="2590800"/>
          <a:ext cx="73152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</a:tblGrid>
              <a:tr h="52425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2930" y="2618750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30" y="2618750"/>
                <a:ext cx="1600200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45194" y="3203754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Updates: (1, 3, 8, </a:t>
            </a:r>
            <a:r>
              <a:rPr lang="en-US" sz="2800" b="1" dirty="0"/>
              <a:t>3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649573"/>
              </p:ext>
            </p:extLst>
          </p:nvPr>
        </p:nvGraphicFramePr>
        <p:xfrm>
          <a:off x="1589573" y="3807293"/>
          <a:ext cx="73152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</a:tblGrid>
              <a:tr h="31751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7060" y="3837364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60" y="3837364"/>
                <a:ext cx="160020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374009"/>
              </p:ext>
            </p:extLst>
          </p:nvPr>
        </p:nvGraphicFramePr>
        <p:xfrm>
          <a:off x="1589573" y="4346754"/>
          <a:ext cx="73152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</a:tblGrid>
              <a:tr h="31751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339431"/>
              </p:ext>
            </p:extLst>
          </p:nvPr>
        </p:nvGraphicFramePr>
        <p:xfrm>
          <a:off x="1589573" y="5413554"/>
          <a:ext cx="73152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</a:tblGrid>
              <a:tr h="31751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143782"/>
              </p:ext>
            </p:extLst>
          </p:nvPr>
        </p:nvGraphicFramePr>
        <p:xfrm>
          <a:off x="1589573" y="4880154"/>
          <a:ext cx="73152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</a:tblGrid>
              <a:tr h="31751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47060" y="4367114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60" y="4367114"/>
                <a:ext cx="1600200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47060" y="4890334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60" y="4890334"/>
                <a:ext cx="1600200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47060" y="5413554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60" y="5413554"/>
                <a:ext cx="1600200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47060" y="6080202"/>
                <a:ext cx="883920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ℓ</m:t>
                    </m:r>
                    <m:d>
                      <m:dPr>
                        <m:ctrlPr>
                          <a:rPr lang="en-US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3200" dirty="0"/>
                  <a:t> allows to </a:t>
                </a:r>
                <a:r>
                  <a:rPr lang="en-US" sz="3200" dirty="0" smtClean="0"/>
                  <a:t>recover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𝒇</m:t>
                    </m:r>
                    <m:r>
                      <a:rPr lang="en-US" sz="3200" b="1" i="1" dirty="0">
                        <a:latin typeface="Cambria Math"/>
                      </a:rPr>
                      <m:t>(</m:t>
                    </m:r>
                    <m:r>
                      <a:rPr lang="en-US" sz="3200" b="1" i="1" dirty="0">
                        <a:latin typeface="Cambria Math"/>
                      </a:rPr>
                      <m:t>𝒙</m:t>
                    </m:r>
                    <m:r>
                      <a:rPr lang="en-US" sz="32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dirty="0"/>
                  <a:t>with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3200" dirty="0"/>
                  <a:t> bits of space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60" y="6080202"/>
                <a:ext cx="8839200" cy="861774"/>
              </a:xfrm>
              <a:prstGeom prst="rect">
                <a:avLst/>
              </a:prstGeom>
              <a:blipFill rotWithShape="1">
                <a:blip r:embed="rId8"/>
                <a:stretch>
                  <a:fillRect t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638" y="2311928"/>
            <a:ext cx="3814043" cy="3768274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92930" y="6080202"/>
            <a:ext cx="8798669" cy="625398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5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5" grpId="0"/>
      <p:bldP spid="16" grpId="0"/>
      <p:bldP spid="17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Deterministic vs. Randomized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5105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 smtClean="0"/>
                  <a:t>Fact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 smtClean="0"/>
                  <a:t> has a deterministic sketch if and only if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𝒈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⊕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;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⊕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;…;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⊕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Equivalent to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“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 smtClean="0"/>
                  <a:t> has Fourier dimension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"</m:t>
                    </m:r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Randomization can help:</a:t>
                </a:r>
              </a:p>
              <a:p>
                <a:pPr lvl="1"/>
                <a:r>
                  <a:rPr lang="en-US" b="1" dirty="0" smtClean="0"/>
                  <a:t>OR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: </m:t>
                    </m:r>
                    <m:r>
                      <a:rPr lang="en-US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Has “Fourier dimension”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Pick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1/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𝜹</m:t>
                        </m:r>
                      </m:e>
                    </m:func>
                  </m:oMath>
                </a14:m>
                <a:r>
                  <a:rPr lang="en-US" dirty="0" smtClean="0"/>
                  <a:t> random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there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⊕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output 1, otherwise output 0</a:t>
                </a:r>
              </a:p>
              <a:p>
                <a:pPr lvl="1"/>
                <a:r>
                  <a:rPr lang="en-US" dirty="0" smtClean="0"/>
                  <a:t>Error probability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𝜹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5105400"/>
              </a:xfrm>
              <a:blipFill rotWithShape="0">
                <a:blip r:embed="rId2"/>
                <a:stretch>
                  <a:fillRect l="-1657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03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Fourier Analysis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8915400" cy="5486400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→{0,1}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Notation switch: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0</m:t>
                    </m:r>
                    <m:r>
                      <a:rPr lang="en-US" b="0" i="1" dirty="0" smtClean="0">
                        <a:latin typeface="Cambria Math"/>
                      </a:rPr>
                      <m:t>→1</m:t>
                    </m:r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1</m:t>
                    </m:r>
                    <m:r>
                      <a:rPr lang="en-US" b="0" i="1" dirty="0" smtClean="0">
                        <a:latin typeface="Cambria Math"/>
                      </a:rPr>
                      <m:t>→</m:t>
                    </m:r>
                    <m:r>
                      <a:rPr lang="en-US" i="1" dirty="0" smtClean="0">
                        <a:latin typeface="Cambria Math"/>
                      </a:rPr>
                      <m:t>−1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−1,1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→{−1,1}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Functions </a:t>
                </a:r>
                <a:r>
                  <a:rPr lang="en-US" dirty="0"/>
                  <a:t>as vectors form a vector space: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𝒇</m:t>
                      </m:r>
                      <m:r>
                        <a:rPr lang="en-US" b="1" i="1"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−1,1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</a:rPr>
                        <m:t>{−1,1}</m:t>
                      </m:r>
                      <m:r>
                        <a:rPr lang="en-US" i="1">
                          <a:latin typeface="Cambria Math"/>
                        </a:rPr>
                        <m:t>⇔</m:t>
                      </m:r>
                      <m:r>
                        <a:rPr lang="en-US" b="1" i="1">
                          <a:latin typeface="Cambria Math"/>
                        </a:rPr>
                        <m:t>𝒇</m:t>
                      </m:r>
                      <m:r>
                        <a:rPr lang="en-US" b="1" i="1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{−1,1}</m:t>
                          </m:r>
                        </m:e>
                        <m:sup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r>
                  <a:rPr lang="en-US" dirty="0"/>
                  <a:t>Inner product on functions = “correlation”: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𝒇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latin typeface="Cambria Math"/>
                            </a:rPr>
                            <m:t>𝒈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−1,1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b="1" i="1"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1" i="1">
                              <a:latin typeface="Cambria Math"/>
                            </a:rPr>
                            <m:t>𝒈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∼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−1,1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1" i="1">
                              <a:latin typeface="Cambria Math"/>
                            </a:rPr>
                            <m:t>𝒈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𝒇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e>
                    </m:rad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∼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−1,1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𝒇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ra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(for Boolean only)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8915400" cy="5486400"/>
              </a:xfrm>
              <a:blipFill rotWithShape="1">
                <a:blip r:embed="rId2"/>
                <a:stretch>
                  <a:fillRect l="-957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86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“Main Characters” are Parities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⊆[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let </a:t>
                </a:r>
                <a:r>
                  <a:rPr lang="en-US" b="1" dirty="0" smtClean="0"/>
                  <a:t>character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𝝌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Fact</a:t>
                </a:r>
                <a:r>
                  <a:rPr lang="en-US" dirty="0" smtClean="0"/>
                  <a:t>: </a:t>
                </a:r>
                <a:r>
                  <a:rPr lang="en-US" dirty="0"/>
                  <a:t>Every function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𝒇</m:t>
                    </m:r>
                    <m:r>
                      <a:rPr lang="en-US" i="1" dirty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−1,1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→</m:t>
                    </m:r>
                    <m:r>
                      <a:rPr lang="en-US" b="0" i="1" dirty="0" smtClean="0">
                        <a:latin typeface="Cambria Math"/>
                      </a:rPr>
                      <m:t>{−1,1}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 smtClean="0"/>
                  <a:t>uniquely </a:t>
                </a:r>
                <a:r>
                  <a:rPr lang="en-US" dirty="0"/>
                  <a:t>represented as </a:t>
                </a:r>
                <a:r>
                  <a:rPr lang="en-US" dirty="0" err="1" smtClean="0"/>
                  <a:t>multilinear</a:t>
                </a:r>
                <a:r>
                  <a:rPr lang="en-US" dirty="0" smtClean="0"/>
                  <a:t> </a:t>
                </a:r>
                <a:r>
                  <a:rPr lang="en-US" dirty="0"/>
                  <a:t>polynomial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i="1">
                              <a:latin typeface="Cambria Math"/>
                            </a:rPr>
                            <m:t>⊆[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]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𝒇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𝝌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sub>
                          </m:sSub>
                          <m:r>
                            <a:rPr lang="en-US" i="1" dirty="0">
                              <a:latin typeface="Cambria Math"/>
                            </a:rPr>
                            <m:t>(</m:t>
                          </m:r>
                          <m:r>
                            <a:rPr lang="en-US" i="1" dirty="0">
                              <a:latin typeface="Cambria Math"/>
                            </a:rPr>
                            <m:t>𝑥</m:t>
                          </m:r>
                          <m:r>
                            <a:rPr lang="en-US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𝒇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e>
                    </m:d>
                    <m:r>
                      <a:rPr lang="en-US" b="0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a.k.a. </a:t>
                </a:r>
                <a:r>
                  <a:rPr lang="en-US" dirty="0"/>
                  <a:t>Fourier coefficient of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</m:oMath>
                </a14:m>
                <a:endParaRPr lang="en-US" b="1" i="1" dirty="0" smtClean="0">
                  <a:solidFill>
                    <a:srgbClr val="7030A0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𝒇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≡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〈"/>
                        <m:endChr m:val="〉"/>
                        <m:ctrlPr>
                          <a:rPr lang="en-US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/>
                          </a:rPr>
                          <m:t>𝒇</m:t>
                        </m:r>
                        <m:r>
                          <a:rPr lang="en-US" b="1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𝝌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∼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−1,1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𝝌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𝑺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dirty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Parseval</a:t>
                </a:r>
                <a:r>
                  <a:rPr lang="en-US" dirty="0" smtClean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105400"/>
              </a:xfrm>
              <a:blipFill rotWithShape="1">
                <a:blip r:embed="rId2"/>
                <a:stretch>
                  <a:fillRect l="-1544" t="-1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10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Fourier Dimension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Fourier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≡ vectors in </a:t>
                </a:r>
                <a:r>
                  <a:rPr lang="en-US" dirty="0">
                    <a:latin typeface="Cambria Math"/>
                    <a:ea typeface="Cambria Math"/>
                  </a:rPr>
                  <a:t>𝔾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 smtClean="0"/>
                  <a:t>“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 smtClean="0"/>
                  <a:t> has Fourier dimension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“</m:t>
                    </m:r>
                  </m:oMath>
                </a14:m>
                <a:r>
                  <a:rPr lang="en-US" dirty="0" smtClean="0"/>
                  <a:t> = a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/>
                  <a:t>-dimensional subspace in Fourier domain has all weight</a:t>
                </a:r>
              </a:p>
              <a:p>
                <a:pPr marL="914400" lvl="2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sz="2800" i="1">
                              <a:latin typeface="Cambria Math"/>
                            </a:rPr>
                            <m:t>⊆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𝒇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 dirty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𝑺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 dirty="0" smtClean="0">
                              <a:latin typeface="Cambria Math"/>
                            </a:rPr>
                            <m:t>=</m:t>
                          </m:r>
                          <m:r>
                            <a:rPr lang="en-US" sz="2800" b="0" i="1" dirty="0" smtClean="0">
                              <a:latin typeface="Cambria Math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en-US" sz="2800" b="1" i="1" dirty="0" smtClean="0">
                  <a:latin typeface="Cambria Math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sz="2800" i="1">
                              <a:latin typeface="Cambria Math"/>
                            </a:rPr>
                            <m:t>⊆[</m:t>
                          </m:r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  <m:r>
                            <a:rPr lang="en-US" sz="2800" i="1">
                              <a:latin typeface="Cambria Math"/>
                            </a:rPr>
                            <m:t>]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𝒇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8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1" dirty="0">
                                  <a:latin typeface="Cambria Math"/>
                                </a:rPr>
                                <m:t>𝝌</m:t>
                              </m:r>
                            </m:e>
                            <m:sub>
                              <m:r>
                                <a:rPr lang="en-US" sz="2800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sub>
                          </m:sSub>
                          <m:r>
                            <a:rPr lang="en-US" sz="2800" i="1" dirty="0">
                              <a:latin typeface="Cambria Math"/>
                            </a:rPr>
                            <m:t>(</m:t>
                          </m:r>
                          <m:r>
                            <a:rPr lang="en-US" sz="2800" b="1" i="1" dirty="0">
                              <a:latin typeface="Cambria Math"/>
                            </a:rPr>
                            <m:t>𝒙</m:t>
                          </m:r>
                          <m:r>
                            <a:rPr lang="en-US" sz="2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sz="2800" b="1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sz="2800" i="1">
                              <a:latin typeface="Cambria Math"/>
                            </a:rPr>
                            <m:t>⊆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𝒇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8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1" i="1" dirty="0">
                                  <a:latin typeface="Cambria Math"/>
                                </a:rPr>
                                <m:t>𝝌</m:t>
                              </m:r>
                            </m:e>
                            <m:sub>
                              <m:r>
                                <a:rPr lang="en-US" sz="2800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sub>
                          </m:sSub>
                          <m:r>
                            <a:rPr lang="en-US" sz="2800" i="1" dirty="0">
                              <a:latin typeface="Cambria Math"/>
                            </a:rPr>
                            <m:t>(</m:t>
                          </m:r>
                          <m:r>
                            <a:rPr lang="en-US" sz="2800" b="1" i="1" dirty="0">
                              <a:latin typeface="Cambria Math"/>
                            </a:rPr>
                            <m:t>𝒙</m:t>
                          </m:r>
                          <m:r>
                            <a:rPr lang="en-US" sz="2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  <a:p>
                <a:r>
                  <a:rPr lang="en-US" dirty="0" smtClean="0"/>
                  <a:t>Pick a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Sketch: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𝝌</m:t>
                        </m:r>
                      </m:e>
                      <m:sub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), …, 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𝝌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𝑺</m:t>
                            </m:r>
                          </m:sub>
                        </m:sSub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 smtClean="0"/>
                  <a:t> there exists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𝒁</m:t>
                    </m:r>
                    <m:r>
                      <a:rPr lang="en-US" b="1" i="1" dirty="0">
                        <a:latin typeface="Cambria Math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/>
                          </a:rPr>
                          <m:t>𝒌</m:t>
                        </m:r>
                      </m:e>
                    </m:d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⊕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𝒊</m:t>
                        </m:r>
                        <m:r>
                          <a:rPr lang="en-US" b="1" i="1" dirty="0">
                            <a:latin typeface="Cambria Math"/>
                          </a:rPr>
                          <m:t>∈</m:t>
                        </m:r>
                        <m:r>
                          <a:rPr lang="en-US" b="1" i="1" dirty="0">
                            <a:latin typeface="Cambria Math"/>
                          </a:rPr>
                          <m:t>𝒁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/>
                            </a:rPr>
                            <m:t>𝝌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𝑺</m:t>
                          </m:r>
                        </m:sub>
                      </m:sSub>
                      <m:d>
                        <m:d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b="1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⊕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b="1" i="1" dirty="0" smtClean="0">
                              <a:latin typeface="Cambria Math"/>
                            </a:rPr>
                            <m:t>𝒁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/>
                            </a:rPr>
                            <m:t>𝝌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429" t="-3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60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149095</TotalTime>
  <Words>3526</Words>
  <Application>Microsoft Office PowerPoint</Application>
  <PresentationFormat>On-screen Show (4:3)</PresentationFormat>
  <Paragraphs>354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Linear sketching over F_2</vt:lpstr>
      <vt:lpstr>Linear sketching with parities</vt:lpstr>
      <vt:lpstr>Linear sketching over GF_2</vt:lpstr>
      <vt:lpstr>Motivation: Distributed Computing</vt:lpstr>
      <vt:lpstr>Motivation: Streaming</vt:lpstr>
      <vt:lpstr>Deterministic vs. Randomized</vt:lpstr>
      <vt:lpstr>Fourier Analysis</vt:lpstr>
      <vt:lpstr>“Main Characters” are Parities</vt:lpstr>
      <vt:lpstr>Fourier Dimension</vt:lpstr>
      <vt:lpstr>Deterministic Sketching and Noise</vt:lpstr>
      <vt:lpstr>How Randomization Handles Noise</vt:lpstr>
      <vt:lpstr>Randomized Sketching: Hardness</vt:lpstr>
      <vt:lpstr>Randomized Sketching: Hardness</vt:lpstr>
      <vt:lpstr>Approximate Fourier Dimension</vt:lpstr>
      <vt:lpstr>Sketching over Uniform Distribution +  Approximate Fourier Dimension</vt:lpstr>
      <vt:lpstr>1-way Communication Complexity of  XOR-functions</vt:lpstr>
      <vt:lpstr>Communication Complexity of  XOR-functions</vt:lpstr>
      <vt:lpstr>Deterministic 1-way Communication Complexity of XOR-functions</vt:lpstr>
      <vt:lpstr>1-way Communication Complexity of  XOR-functions</vt:lpstr>
      <vt:lpstr>R_ϵ^1 (f^+ )≈ R_ϵ^lin (f)? </vt:lpstr>
      <vt:lpstr>Distributional 1-way Communication under Uniform Distribution</vt:lpstr>
      <vt:lpstr>Sketching over Uniform Distribution</vt:lpstr>
      <vt:lpstr>D_ϵ^(1,U) and Approximate Fourier Dimension</vt:lpstr>
      <vt:lpstr>D_ϵ^(1,U) and Approximate Fourier Dimension</vt:lpstr>
      <vt:lpstr>D_ϵ^(1,U) and Approximate Fourier Dimension</vt:lpstr>
      <vt:lpstr>Application: Random Streams</vt:lpstr>
      <vt:lpstr>Thanks! Questions?</vt:lpstr>
      <vt:lpstr>Example: Majority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Grigory</dc:creator>
  <cp:lastModifiedBy>Grigory</cp:lastModifiedBy>
  <cp:revision>113</cp:revision>
  <dcterms:created xsi:type="dcterms:W3CDTF">2016-06-28T16:21:30Z</dcterms:created>
  <dcterms:modified xsi:type="dcterms:W3CDTF">2017-05-30T09:40:07Z</dcterms:modified>
</cp:coreProperties>
</file>