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8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8: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Gradient Descent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54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Smooth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admits a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∇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continuously differentiable and convex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smooth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𝛻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0" dirty="0" smtClean="0"/>
                  <a:t>-</a:t>
                </a:r>
                <a:r>
                  <a:rPr lang="en-US" b="0" dirty="0" err="1" smtClean="0"/>
                  <a:t>Lipschitz</a:t>
                </a:r>
                <a:r>
                  <a:rPr lang="en-US" b="0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/>
                              </a:rPr>
                              <m:t>∇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0" dirty="0" smtClean="0">
                                <a:latin typeface="Cambria Math"/>
                              </a:rPr>
                              <m:t>∇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𝛽</m:t>
                    </m:r>
                    <m:r>
                      <a:rPr lang="en-US" b="0" i="1" dirty="0" smtClean="0">
                        <a:latin typeface="Cambria Math"/>
                      </a:rPr>
                      <m:t>||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b="0" dirty="0" smtClean="0"/>
                  <a:t>  </a:t>
                </a:r>
              </a:p>
              <a:p>
                <a:r>
                  <a:rPr lang="en-US" dirty="0" smtClean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Gradient descent method:</a:t>
                </a:r>
              </a:p>
              <a:p>
                <a:pPr lvl="1"/>
                <a:r>
                  <a:rPr lang="en-US" dirty="0" smtClean="0"/>
                  <a:t>Start with an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=1/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“Linear convergence”, can be improved to quadratic using </a:t>
                </a:r>
                <a:r>
                  <a:rPr lang="en-US" dirty="0" err="1" smtClean="0"/>
                  <a:t>Nesterov’s</a:t>
                </a:r>
                <a:r>
                  <a:rPr lang="en-US" dirty="0" smtClean="0"/>
                  <a:t> accelerated descent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724400"/>
              </a:xfrm>
              <a:blipFill rotWithShape="1">
                <a:blip r:embed="rId2"/>
                <a:stretch>
                  <a:fillRect l="-1600" t="-1677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Lemma 1: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Convex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0" dirty="0" smtClean="0"/>
                  <a:t>-smooth 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8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Lemma 2: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convex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r>
                        <a:rPr lang="en-US" sz="2400" b="0" i="0" smtClean="0">
                          <a:latin typeface="Cambria Math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/>
                        </a:rPr>
                        <m:t>f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∇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∇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b="0" dirty="0" smtClean="0"/>
              </a:p>
              <a:p>
                <a:r>
                  <a:rPr lang="en-US" b="1" dirty="0" err="1" smtClean="0"/>
                  <a:t>Cor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4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sz="2400" b="0" i="0" smtClean="0">
                                <a:latin typeface="Cambria Math"/>
                              </a:rPr>
                              <m:t>−∇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b="1" dirty="0" smtClean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is convex: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8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614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CIS 700:  “algorithms for Big Data”</vt:lpstr>
      <vt:lpstr>Smooth Convex Optimization</vt:lpstr>
      <vt:lpstr>Gradient Descent Method</vt:lpstr>
      <vt:lpstr>Gradient Descent: Analysis</vt:lpstr>
      <vt:lpstr>Gradient Descent: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7</cp:revision>
  <dcterms:created xsi:type="dcterms:W3CDTF">2015-10-28T21:31:36Z</dcterms:created>
  <dcterms:modified xsi:type="dcterms:W3CDTF">2015-10-28T22:35:55Z</dcterms:modified>
</cp:coreProperties>
</file>