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8" y="-28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7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3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2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8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7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2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7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9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data-science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-9395" y="2590800"/>
                <a:ext cx="9144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 smtClean="0"/>
                  <a:t>Lecture 19: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1" i="1" dirty="0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4400" b="1" i="1" dirty="0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400" b="1" dirty="0" smtClean="0"/>
                  <a:t>-sampling,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4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400" b="1" dirty="0" smtClean="0"/>
                  <a:t>-sparse recovery, Cou</a:t>
                </a:r>
                <a:r>
                  <a:rPr lang="en-US" sz="4400" b="1" dirty="0" smtClean="0"/>
                  <a:t>nt Sketch</a:t>
                </a:r>
                <a:endParaRPr lang="en-US" sz="44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95" y="2590800"/>
                <a:ext cx="9144000" cy="1446550"/>
              </a:xfrm>
              <a:prstGeom prst="rect">
                <a:avLst/>
              </a:prstGeom>
              <a:blipFill rotWithShape="1">
                <a:blip r:embed="rId3"/>
                <a:stretch>
                  <a:fillRect t="-8439" b="-19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8600" y="4252084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13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 Sketch </a:t>
            </a:r>
            <a:r>
              <a:rPr lang="en-US" sz="3600" dirty="0" smtClean="0">
                <a:solidFill>
                  <a:srgbClr val="0070C0"/>
                </a:solidFill>
              </a:rPr>
              <a:t>[</a:t>
            </a:r>
            <a:r>
              <a:rPr lang="en-US" sz="3600" dirty="0" err="1" smtClean="0">
                <a:solidFill>
                  <a:srgbClr val="0070C0"/>
                </a:solidFill>
              </a:rPr>
              <a:t>Charikar</a:t>
            </a:r>
            <a:r>
              <a:rPr lang="en-US" sz="3600" dirty="0" smtClean="0">
                <a:solidFill>
                  <a:srgbClr val="0070C0"/>
                </a:solidFill>
              </a:rPr>
              <a:t>, Chen, </a:t>
            </a:r>
            <a:r>
              <a:rPr lang="en-US" sz="3600" dirty="0" err="1" smtClean="0">
                <a:solidFill>
                  <a:srgbClr val="0070C0"/>
                </a:solidFill>
              </a:rPr>
              <a:t>Farach</a:t>
            </a:r>
            <a:r>
              <a:rPr lang="en-US" sz="3600" dirty="0" smtClean="0">
                <a:solidFill>
                  <a:srgbClr val="0070C0"/>
                </a:solidFill>
              </a:rPr>
              <a:t>-Colton]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In addition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→[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use random signs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−1,1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Estimate: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𝑚𝑒𝑑𝑖𝑎𝑛</m:t>
                      </m:r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>
                    <a:latin typeface="Cambria Math"/>
                  </a:rPr>
                  <a:t>Parameters: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|+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≥1 −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b="0" dirty="0" smtClean="0">
                    <a:solidFill>
                      <a:srgbClr val="0070C0"/>
                    </a:solidFill>
                    <a:latin typeface="Cambria Math"/>
                  </a:rPr>
                  <a:t>Lemma</a:t>
                </a:r>
                <a:r>
                  <a:rPr lang="en-US" b="0" dirty="0" smtClean="0">
                    <a:latin typeface="Cambria Math"/>
                  </a:rPr>
                  <a:t>: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b="0" dirty="0" smtClean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  <a:latin typeface="Cambria Math"/>
                  </a:rPr>
                  <a:t>Lemma</a:t>
                </a:r>
                <a:r>
                  <a:rPr lang="en-US" dirty="0" smtClean="0">
                    <a:latin typeface="Cambria Math"/>
                  </a:rPr>
                  <a:t>: Var</a:t>
                </a:r>
                <a:r>
                  <a:rPr lang="en-US" dirty="0">
                    <a:latin typeface="Cambria Math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dirty="0" smtClean="0">
                    <a:latin typeface="Cambria Math"/>
                  </a:rPr>
                  <a:t>By </a:t>
                </a:r>
                <a:r>
                  <a:rPr lang="en-US" dirty="0" err="1" smtClean="0">
                    <a:latin typeface="Cambria Math"/>
                  </a:rPr>
                  <a:t>Chebyshev</a:t>
                </a:r>
                <a:r>
                  <a:rPr lang="en-US" dirty="0" smtClean="0"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b="0" i="1" smtClean="0">
                        <a:latin typeface="Cambria Math"/>
                      </a:rPr>
                      <m:t>]≤1/3 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b="0" dirty="0" smtClean="0">
                    <a:latin typeface="Cambria Math"/>
                  </a:rPr>
                  <a:t>By </a:t>
                </a:r>
                <a:r>
                  <a:rPr lang="en-US" b="0" dirty="0" err="1" smtClean="0">
                    <a:latin typeface="Cambria Math"/>
                  </a:rPr>
                  <a:t>Chernoff</a:t>
                </a:r>
                <a:r>
                  <a:rPr lang="en-US" b="0" dirty="0" smtClean="0">
                    <a:latin typeface="Cambria Math"/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b="0" dirty="0" smtClean="0">
                    <a:latin typeface="Cambria Math"/>
                  </a:rPr>
                  <a:t> error prob.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1 −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r>
                  <a:rPr lang="en-US" b="0" dirty="0" smtClean="0">
                    <a:latin typeface="Cambria Math"/>
                  </a:rPr>
                  <a:t>.</a:t>
                </a:r>
              </a:p>
              <a:p>
                <a:endParaRPr lang="en-US" b="0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81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4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Count </a:t>
            </a:r>
            <a:r>
              <a:rPr lang="en-US" dirty="0" smtClean="0">
                <a:solidFill>
                  <a:srgbClr val="0070C0"/>
                </a:solidFill>
              </a:rPr>
              <a:t>Sketch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latin typeface="Cambria Math"/>
                  </a:rPr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latin typeface="Cambria Math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latin typeface="Cambria Math"/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latin typeface="Cambria Math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>
                  <a:latin typeface="Cambria Math"/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  <a:latin typeface="Cambria Math"/>
                  </a:rPr>
                  <a:t>Lemma</a:t>
                </a:r>
                <a:r>
                  <a:rPr lang="en-US" dirty="0">
                    <a:latin typeface="Cambria Math"/>
                  </a:rPr>
                  <a:t>: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mbria Math"/>
                  </a:rPr>
                  <a:t>E[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sz="2400" b="0" i="0" dirty="0" smtClean="0">
                        <a:latin typeface="Cambria Math"/>
                      </a:rPr>
                      <m:t>]=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</a:rPr>
                      <m:t>E</m:t>
                    </m:r>
                    <m:r>
                      <a:rPr lang="en-US" sz="2400" b="0" i="0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x</m:t>
                        </m:r>
                      </m:sub>
                    </m:sSub>
                    <m:r>
                      <a:rPr lang="en-US" sz="2400" b="0" i="0" dirty="0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a:rPr lang="en-US" sz="2400" b="0" i="0" dirty="0" smtClean="0">
                        <a:latin typeface="Cambria Math"/>
                      </a:rPr>
                      <m:t>]=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sz="2800" dirty="0">
                  <a:latin typeface="Cambria Math"/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  <a:latin typeface="Cambria Math"/>
                  </a:rPr>
                  <a:t>Lemma</a:t>
                </a:r>
                <a:r>
                  <a:rPr lang="en-US" dirty="0">
                    <a:latin typeface="Cambria Math"/>
                  </a:rPr>
                  <a:t>: Var[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err="1" smtClean="0">
                    <a:latin typeface="Cambria Math"/>
                  </a:rPr>
                  <a:t>Var</a:t>
                </a:r>
                <a:r>
                  <a:rPr lang="en-US" dirty="0" smtClean="0">
                    <a:latin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</a:rPr>
                  <a:t>]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[(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b="0" i="0" dirty="0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dirty="0" smtClean="0">
                        <a:latin typeface="Cambria Math"/>
                      </a:rPr>
                      <m:t>+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/>
                    </m:sSup>
                  </m:oMath>
                </a14:m>
                <a:r>
                  <a:rPr lang="en-US" dirty="0" smtClean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𝑤</m:t>
                    </m:r>
                  </m:oMath>
                </a14:m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643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23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={1, 2, …, </m:t>
                    </m:r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e.g.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 smtClean="0"/>
              </a:p>
              <a:p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frequency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=〈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86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Frequency Moments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∈{0,1,2,…}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number of distinct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= “Gini index”, “surprise index”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  <a:blipFill rotWithShape="1">
                <a:blip r:embed="rId2"/>
                <a:stretch>
                  <a:fillRect l="-1544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44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Maintain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1±0.1</m:t>
                        </m:r>
                      </m:e>
                    </m:d>
                  </m:oMath>
                </a14:m>
                <a:r>
                  <a:rPr lang="en-US" dirty="0" smtClean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Hash items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, maintain: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1±0.1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|{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=0}|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=2+⌈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func>
                    <m:r>
                      <a:rPr lang="en-US" b="0" i="1" smtClean="0">
                        <a:latin typeface="Cambria Math"/>
                      </a:rPr>
                      <m:t>⌉</m:t>
                    </m:r>
                  </m:oMath>
                </a14:m>
                <a:r>
                  <a:rPr lang="en-US" dirty="0" smtClean="0"/>
                  <a:t> there is a unique element in the streams that maps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(with constant probability)</a:t>
                </a:r>
              </a:p>
              <a:p>
                <a:r>
                  <a:rPr lang="en-US" dirty="0" smtClean="0"/>
                  <a:t>Uniqueness is verified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=1±0.1</m:t>
                    </m:r>
                  </m:oMath>
                </a14:m>
                <a:r>
                  <a:rPr lang="en-US" dirty="0" smtClean="0"/>
                  <a:t>. If so, then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as the index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as the count.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037" t="-197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43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Lemma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715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=⌈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func>
                    <m:r>
                      <a:rPr lang="en-US" b="0" i="1" smtClean="0">
                        <a:latin typeface="Cambria Math"/>
                      </a:rPr>
                      <m:t>⌉</m:t>
                    </m:r>
                  </m:oMath>
                </a14:m>
                <a:r>
                  <a:rPr lang="en-US" dirty="0" smtClean="0"/>
                  <a:t> and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&lt;12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Probability there exists a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𝑎𝑛𝑑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≠0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≠0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=0]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24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Holds even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 are only 2-wise independent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715000"/>
              </a:xfrm>
              <a:blipFill rotWithShape="1">
                <a:blip r:embed="rId2"/>
                <a:stretch>
                  <a:fillRect l="-772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10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Recovery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Goal</a:t>
                </a:r>
                <a:r>
                  <a:rPr lang="en-US" dirty="0" smtClean="0"/>
                  <a:t>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minimized among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s with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non-zero entries.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g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g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∉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are indices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space we can find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𝐸𝑟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481" t="-1625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51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Revisited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6019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Use Count-Min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𝑤</m:t>
                    </m:r>
                    <m:r>
                      <a:rPr lang="en-US" b="0" i="1" dirty="0" smtClean="0">
                        <a:latin typeface="Cambria Math"/>
                      </a:rPr>
                      <m:t>=4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for some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be the indices with max. frequencies.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event there doesn’t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𝑛𝑜𝑡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w.h.p.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’s   </a:t>
                </a:r>
                <a:r>
                  <a:rPr lang="en-US" b="0" dirty="0" err="1" smtClean="0"/>
                  <a:t>approx</a:t>
                </a:r>
                <a:r>
                  <a:rPr lang="en-US" b="0" dirty="0" smtClean="0"/>
                  <a:t> . up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</a:rPr>
                          <m:t>𝐸𝑟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6019800"/>
              </a:xfrm>
              <a:blipFill rotWithShape="1">
                <a:blip r:embed="rId2"/>
                <a:stretch>
                  <a:fillRect l="-815" t="-1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2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Recovery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r>
                  <a:rPr lang="en-US" dirty="0" smtClean="0"/>
                  <a:t>Use Count-Min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𝑤</m:t>
                    </m:r>
                    <m:r>
                      <a:rPr lang="en-US" b="0" i="1" dirty="0" smtClean="0">
                        <a:latin typeface="Cambria Math"/>
                      </a:rPr>
                      <m:t>=4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=(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, …,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frequency estimates: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𝐸𝑟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with all but the k-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largest entries replaced by 0.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1+3 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54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50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en-US" b="0" i="1" dirty="0" smtClean="0">
                    <a:latin typeface="Cambria Math"/>
                  </a:rPr>
                  <a:t/>
                </a:r>
                <a:br>
                  <a:rPr lang="en-US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1+3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𝐸𝑟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334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be indices corresponding to k largest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denote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the vector formed by zeroing out all entries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except for those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+ 2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+ 2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  <m:sup/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b="0" dirty="0" smtClean="0"/>
                        <m:t>+ 2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dirty="0" smtClean="0"/>
                        <m:t> 2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1+3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𝐸𝑟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334000"/>
              </a:xfrm>
              <a:blipFill rotWithShape="1">
                <a:blip r:embed="rId3"/>
                <a:stretch>
                  <a:fillRect l="-793" t="-1829" r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41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1978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CSCI B609:  “Foundations of Data Science”</vt:lpstr>
      <vt:lpstr>Data Streams</vt:lpstr>
      <vt:lpstr>Frequency Moments</vt:lpstr>
      <vt:lpstr>ℓ_0-sampling</vt:lpstr>
      <vt:lpstr>Proof of Lemma</vt:lpstr>
      <vt:lpstr>Sparse Recovery</vt:lpstr>
      <vt:lpstr>Count-Min Revisited</vt:lpstr>
      <vt:lpstr>Sparse Recovery Algorithm</vt:lpstr>
      <vt:lpstr> |(|g ̃-f|)|_1≤(1+3 ϵ)Err^k (f) </vt:lpstr>
      <vt:lpstr>Count Sketch [Charikar, Chen, Farach-Colton]</vt:lpstr>
      <vt:lpstr>Count Sketch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3</cp:revision>
  <dcterms:created xsi:type="dcterms:W3CDTF">2016-11-14T19:51:45Z</dcterms:created>
  <dcterms:modified xsi:type="dcterms:W3CDTF">2016-11-14T20:36:36Z</dcterms:modified>
</cp:coreProperties>
</file>