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1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2231-7546-431E-A7B8-255732F22C3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7EA-B711-49D5-AE1A-8B8AC258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5: Dimension Reduction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1 −2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1 −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 calculation finishes the 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Single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[Woodruff’10]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vectors simultaneously: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Tight: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Molinaro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Woodruff, Y. ’13]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Distances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vectors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O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Variables and Norms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 smtClean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Facts:</a:t>
                </a:r>
              </a:p>
              <a:p>
                <a:r>
                  <a:rPr lang="en-US" dirty="0" err="1" smtClean="0"/>
                  <a:t>For</a:t>
                </a:r>
                <a:r>
                  <a:rPr lang="en-US" dirty="0" smtClean="0"/>
                  <a:t> any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norm (</a:t>
                </a:r>
                <a:r>
                  <a:rPr lang="en-US" dirty="0" err="1" smtClean="0">
                    <a:ea typeface="Cambria Math"/>
                  </a:rPr>
                  <a:t>Minkowski’s</a:t>
                </a:r>
                <a:r>
                  <a:rPr lang="en-US" dirty="0" smtClean="0">
                    <a:ea typeface="Cambria Math"/>
                  </a:rPr>
                  <a:t> inequality)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||⋅|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≤||⋅|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/>
                  </a:rPr>
                  <a:t>(Monotonicity of norms) </a:t>
                </a:r>
              </a:p>
              <a:p>
                <a:r>
                  <a:rPr lang="en-US" b="0" dirty="0" smtClean="0">
                    <a:ea typeface="Cambria Math"/>
                  </a:rPr>
                  <a:t>Jensen’s inequality (used a lot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/>
                  </a:rPr>
                  <a:t>):</a:t>
                </a:r>
              </a:p>
              <a:p>
                <a:pPr marL="0" indent="0" algn="ctr">
                  <a:buNone/>
                </a:pP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is convex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657" t="-2695" r="-1441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Khintchine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]For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) expand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All odd powers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zero</a:t>
                </a:r>
              </a:p>
              <a:p>
                <a:r>
                  <a:rPr lang="en-US" dirty="0" smtClean="0"/>
                  <a:t>All even moments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1,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257800"/>
              </a:xfrm>
              <a:blipFill rotWithShape="1">
                <a:blip r:embed="rId2"/>
                <a:stretch>
                  <a:fillRect l="-1474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Symmetrization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> be independent with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(Jensen)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i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are independent and symmetric)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≤2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(triangle inequality)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1">
                <a:blip r:embed="rId2"/>
                <a:stretch>
                  <a:fillRect l="-1286" t="-219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independent with mean 0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identically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independent of them.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(0/1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1/2):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(Jensen)</a:t>
                </a:r>
              </a:p>
              <a:p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(1 −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715000"/>
              </a:xfrm>
              <a:blipFill rotWithShape="1">
                <a:blip r:embed="rId2"/>
                <a:stretch>
                  <a:fillRect l="-1185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Decoupling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latin typeface="Cambria Math"/>
                  </a:rPr>
                  <a:t>-dimensional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≤||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(Jensen)</a:t>
                </a:r>
              </a:p>
              <a:p>
                <a:r>
                  <a:rPr lang="en-US" dirty="0" smtClean="0"/>
                  <a:t>Overall: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≤4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3"/>
                <a:stretch>
                  <a:fillRect l="-1643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independent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real and symmetric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 ||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𝑇𝑟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≠0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𝐴𝑣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m:rPr>
                        <m:nor/>
                      </m:rPr>
                      <a:rPr lang="en-US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b="0" dirty="0" smtClean="0"/>
                  <a:t> (monotonicity of norms)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5257800"/>
              </a:xfrm>
              <a:blipFill rotWithShape="1">
                <a:blip r:embed="rId2"/>
                <a:stretch>
                  <a:fillRect l="-1103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≤…≤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𝐴</m:t>
                                                    </m:r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𝔼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𝐴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/>
                                                          </a:rPr>
                                                          <m:t>𝜎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𝐴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 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𝐴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(decoupling)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≼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AMS as dimensionality reduction</a:t>
            </a:r>
          </a:p>
          <a:p>
            <a:pPr lvl="1"/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r>
              <a:rPr lang="en-US" dirty="0" smtClean="0"/>
              <a:t> transform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Hanson-Wright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sub>
                        <m:sup/>
                      </m:sSub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larger root of the quadratic equation above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 ||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||</m:t>
                    </m:r>
                  </m:oMath>
                </a14:m>
                <a:endParaRPr lang="en-US" sz="2400" dirty="0" smtClean="0"/>
              </a:p>
              <a:p>
                <a:r>
                  <a:rPr lang="en-US" sz="2800" dirty="0" smtClean="0"/>
                  <a:t>(Hanson-Wright)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independent </a:t>
                </a:r>
                <a:r>
                  <a:rPr lang="en-US" sz="2800" dirty="0" err="1"/>
                  <a:t>Rademachers</a:t>
                </a:r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≥1: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sz="28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𝑝</m:t>
                      </m:r>
                      <m:r>
                        <a:rPr lang="en-US" sz="2800" i="1">
                          <a:latin typeface="Cambria Math"/>
                        </a:rPr>
                        <m:t> ||</m:t>
                      </m:r>
                      <m:r>
                        <a:rPr lang="en-US" sz="2800" i="1">
                          <a:latin typeface="Cambria Math"/>
                        </a:rPr>
                        <m:t>𝐴</m:t>
                      </m:r>
                      <m:r>
                        <a:rPr lang="en-US" sz="2800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a random variable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</a:rPr>
                      <m:t>≥ 1</m:t>
                    </m:r>
                  </m:oMath>
                </a14:m>
                <a:r>
                  <a:rPr lang="en-US" dirty="0"/>
                  <a:t> let: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1/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Khintchine</a:t>
                </a:r>
                <a:r>
                  <a:rPr lang="en-US" dirty="0"/>
                  <a:t>]For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[</a:t>
                </a:r>
                <a:r>
                  <a:rPr lang="en-US" dirty="0" err="1"/>
                  <a:t>Symmetrization</a:t>
                </a:r>
                <a:r>
                  <a:rPr lang="en-US" dirty="0"/>
                  <a:t>]: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:r>
                  <a:rPr lang="en-US" dirty="0" err="1"/>
                  <a:t>Rademachers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≤2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[Hanson-Wright]For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independent </a:t>
                </a:r>
                <a:r>
                  <a:rPr lang="en-US" dirty="0" err="1"/>
                  <a:t>Rademachers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real and symmetric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 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 ||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r.v’s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almost surely and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≼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symmetrization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||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dirty="0" smtClean="0"/>
                  <a:t>  (triangle inequality)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 rotWithShape="1">
                <a:blip r:embed="rId2"/>
                <a:stretch>
                  <a:fillRect l="-1053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 …≼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symmetrization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≼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8640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Bernstein Inequality (cont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=||(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then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larger root of this quadratic equation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𝐾𝑝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[Bernstein]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:r>
                  <a:rPr lang="en-US" dirty="0" err="1"/>
                  <a:t>indep</a:t>
                </a:r>
                <a:r>
                  <a:rPr lang="en-US" dirty="0"/>
                  <a:t>. </a:t>
                </a:r>
                <a:r>
                  <a:rPr lang="en-US" dirty="0" err="1"/>
                  <a:t>r.v’s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almost surely and </a:t>
                </a:r>
                <a:r>
                  <a:rPr lang="en-US" dirty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/>
                            </m:nary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≥1: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≼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𝐾𝑝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928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Sparse 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a JL-matrix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which satisfies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to compute JL </a:t>
                </a:r>
              </a:p>
              <a:p>
                <a:r>
                  <a:rPr lang="en-US" dirty="0" smtClean="0"/>
                  <a:t>Would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only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 entries per column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Basic Sparse JL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Pick 2-wise </a:t>
                </a:r>
                <a:r>
                  <a:rPr lang="en-US" dirty="0" err="1" smtClean="0"/>
                  <a:t>indep</a:t>
                </a:r>
                <a:r>
                  <a:rPr lang="en-US" dirty="0"/>
                  <a:t>.</a:t>
                </a:r>
                <a:r>
                  <a:rPr lang="en-US" dirty="0" smtClean="0"/>
                  <a:t>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b="0" dirty="0" smtClean="0"/>
                  <a:t>-wise </a:t>
                </a:r>
                <a:r>
                  <a:rPr lang="en-US" b="0" dirty="0" err="1" smtClean="0"/>
                  <a:t>indep</a:t>
                </a:r>
                <a:r>
                  <a:rPr lang="en-US" b="0" dirty="0" smtClean="0"/>
                  <a:t>. </a:t>
                </a:r>
                <a:r>
                  <a:rPr lang="en-US" dirty="0" smtClean="0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−1,1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the rest are 0</a:t>
                </a:r>
              </a:p>
              <a:p>
                <a:r>
                  <a:rPr lang="en-US" dirty="0" smtClean="0"/>
                  <a:t>[</a:t>
                </a:r>
                <a:r>
                  <a:rPr lang="en-US" dirty="0" err="1" smtClean="0"/>
                  <a:t>Thorup</a:t>
                </a:r>
                <a:r>
                  <a:rPr lang="en-US" dirty="0" smtClean="0"/>
                  <a:t>, Zhang’12]: This is JL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Best possible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Analysis: standard expectation/variance using bounded independence + </a:t>
                </a:r>
                <a:r>
                  <a:rPr lang="en-US" dirty="0" err="1" smtClean="0"/>
                  <a:t>Chebyshev</a:t>
                </a:r>
                <a:endParaRPr lang="en-US" dirty="0" smtClean="0"/>
              </a:p>
              <a:p>
                <a:r>
                  <a:rPr lang="en-US" b="0" dirty="0" smtClean="0"/>
                  <a:t>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let’s use Hanson-Wright (higher moment than </a:t>
                </a:r>
                <a:r>
                  <a:rPr lang="en-US" b="0" dirty="0" err="1" smtClean="0"/>
                  <a:t>Chebyshev’s</a:t>
                </a:r>
                <a:r>
                  <a:rPr lang="en-US" b="0" dirty="0" smtClean="0"/>
                  <a:t> second)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029200"/>
              </a:xfrm>
              <a:blipFill rotWithShape="1">
                <a:blip r:embed="rId2"/>
                <a:stretch>
                  <a:fillRect l="-1517" t="-2424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5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rad>
                  </m:oMath>
                </a14:m>
                <a:r>
                  <a:rPr lang="en-US" dirty="0" smtClean="0"/>
                  <a:t>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Rademachers</a:t>
                </a:r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non-zeros per column)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negatively correlated: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Each column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inom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,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columns of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works here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1481" t="-296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JL Transform: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Thm</a:t>
                </a:r>
                <a:r>
                  <a:rPr lang="en-US" dirty="0" smtClean="0"/>
                  <a:t> [KN’14]: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−1=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a block-diagonal 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blocks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but with zeros on the diagonal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is a vector with entries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y Hanson-Wright: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 ||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889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(Operator norm)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is block-diagonal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||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dirty="0" smtClean="0"/>
                  <a:t> is the largest norm of any block</a:t>
                </a:r>
              </a:p>
              <a:p>
                <a:r>
                  <a:rPr lang="en-US" dirty="0" smtClean="0"/>
                  <a:t>Eigenvalues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block are at most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9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3, 0.5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(4,1)〉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=(4, −1, 0.5, 1)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so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≼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||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f>
                            <m:f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 (triangle </a:t>
                </a:r>
                <a:r>
                  <a:rPr lang="en-US" dirty="0" err="1" smtClean="0"/>
                  <a:t>ineq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229600" cy="5562600"/>
              </a:xfrm>
              <a:blipFill rotWithShape="1">
                <a:blip r:embed="rId2"/>
                <a:stretch>
                  <a:fillRect l="-889" t="-10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r>
                  <a:rPr lang="en-US" dirty="0" smtClean="0"/>
                  <a:t>By Markov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]=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(Markov)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601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Sparse JL Transform: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Lemma: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≼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all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’s are not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but negatively correlated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 at most p-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moments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 (expand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and compare term by term)</a:t>
                </a:r>
              </a:p>
              <a:p>
                <a:r>
                  <a:rPr lang="en-US" dirty="0" smtClean="0"/>
                  <a:t>By Bernstein inequality: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≼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FFT-based Fast JL-Transform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 smtClean="0"/>
                  <a:t>Ailon</a:t>
                </a:r>
                <a:r>
                  <a:rPr lang="en-US" dirty="0" smtClean="0"/>
                  <a:t>, Chazelle’09]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sampling matrix (with replacement)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err="1" smtClean="0"/>
                  <a:t>unnormalized</a:t>
                </a:r>
                <a:r>
                  <a:rPr lang="en-US" dirty="0" smtClean="0"/>
                  <a:t> bounded orthonormal system,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lim>
                    </m:limLow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i.i.d. </a:t>
                </a:r>
                <a:r>
                  <a:rPr lang="en-US" dirty="0" err="1" smtClean="0"/>
                  <a:t>Rademachers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Hadamard</a:t>
                </a:r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Πx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953000"/>
              </a:xfrm>
              <a:blipFill rotWithShape="1">
                <a:blip r:embed="rId2"/>
                <a:stretch>
                  <a:fillRect l="-1601" t="-2463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𝑑𝑖𝑎𝑔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Bernoullis</a:t>
                </a:r>
                <a:r>
                  <a:rPr lang="en-US" dirty="0" smtClean="0"/>
                  <a:t> with expectation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[CNW’15]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𝐻𝐷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𝐻𝐷𝑥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is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379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symmetrization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≼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1/2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 (</a:t>
                </a:r>
                <a:r>
                  <a:rPr lang="en-US" b="0" dirty="0" err="1" smtClean="0"/>
                  <a:t>Khintchine</a:t>
                </a:r>
                <a:r>
                  <a:rPr lang="en-US" b="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  <m:sub/>
                      </m:sSub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/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/>
                                              </a:rPr>
                                              <m:t>max</m:t>
                                            </m:r>
                                          </m:e>
                                          <m:lim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  <m:sub/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e>
                    </m:d>
                  </m:oMath>
                </a14:m>
                <a:r>
                  <a:rPr lang="en-US" dirty="0" smtClean="0"/>
                  <a:t> (triangle inequality)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max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</m:nary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])</m:t>
                              </m:r>
                            </m:e>
                          </m:func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 smtClean="0"/>
                  <a:t> by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latin typeface="Cambria Math"/>
                      </a:rPr>
                      <m:t>≼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Khintchine</a:t>
                </a:r>
                <a:r>
                  <a:rPr lang="en-US" dirty="0" smtClean="0"/>
                  <a:t>)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029200"/>
              </a:xfrm>
              <a:blipFill rotWithShape="1">
                <a:blip r:embed="rId2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FFT-based Fast JL-Transform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𝑝𝑞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𝑝𝑞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r>
                  <a:rPr lang="en-US" dirty="0" smtClean="0"/>
                  <a:t>Markov: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Π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Π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≽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-norm Estimation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-norm: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Two lectures ago: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-moment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-moment (via AMS sketching)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Technique: linear sketches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for random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for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as dimensionality reduction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Maintain a “linear sketch” vector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Estimator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“Dimensionality reduction”: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“heavy” tail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7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Normal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(−∞, +∞)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Mean = 0, Variance = 1</a:t>
                </a:r>
              </a:p>
              <a:p>
                <a:r>
                  <a:rPr lang="en-US" dirty="0" smtClean="0"/>
                  <a:t>Basic facts:</a:t>
                </a:r>
              </a:p>
              <a:p>
                <a:pPr lvl="1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normal distribution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has normal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Johnson-</a:t>
            </a:r>
            <a:r>
              <a:rPr lang="en-US" dirty="0" err="1" smtClean="0">
                <a:solidFill>
                  <a:srgbClr val="0070C0"/>
                </a:solidFill>
              </a:rPr>
              <a:t>Lindenstrauss</a:t>
            </a:r>
            <a:r>
              <a:rPr lang="en-US" dirty="0" smtClean="0">
                <a:solidFill>
                  <a:srgbClr val="0070C0"/>
                </a:solidFill>
              </a:rPr>
              <a:t> Transform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±1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random variables from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We still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because: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=0;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“variance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“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= 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define: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86400"/>
              </a:xfrm>
              <a:blipFill rotWithShape="1">
                <a:blip r:embed="rId2"/>
                <a:stretch>
                  <a:fillRect l="-103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JL 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&gt;0 </m:t>
                    </m:r>
                  </m:oMath>
                </a14:m>
                <a:r>
                  <a:rPr lang="en-US" dirty="0" err="1" smtClean="0"/>
                  <a:t>s.t.</a:t>
                </a:r>
                <a:r>
                  <a:rPr lang="en-US" dirty="0" smtClean="0"/>
                  <a:t> for small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𝒁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JL Lemma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Alternative form of JL Lemma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𝒁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Markov and independence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 smtClean="0"/>
                  <a:t>, hence: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1−2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867400"/>
              </a:xfrm>
              <a:blipFill rotWithShape="1">
                <a:blip r:embed="rId2"/>
                <a:stretch>
                  <a:fillRect l="-1000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5871</Words>
  <Application>Microsoft Office PowerPoint</Application>
  <PresentationFormat>On-screen Show (4:3)</PresentationFormat>
  <Paragraphs>276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CIS 700:  “algorithms for Big Data”</vt:lpstr>
      <vt:lpstr>Today</vt:lpstr>
      <vt:lpstr>L_p-norm Estimation</vt:lpstr>
      <vt:lpstr>L_p-norm Estimation</vt:lpstr>
      <vt:lpstr>AMS as dimensionality reduction</vt:lpstr>
      <vt:lpstr>Normal Distribution</vt:lpstr>
      <vt:lpstr>Johnson-Lindenstrauss Transform</vt:lpstr>
      <vt:lpstr>Proof of JL Lemma</vt:lpstr>
      <vt:lpstr>Proof of JL Lemma</vt:lpstr>
      <vt:lpstr>Proof of JL Lemma</vt:lpstr>
      <vt:lpstr>Johnson-Lindenstrauss Transform</vt:lpstr>
      <vt:lpstr>Random Variables and Norms</vt:lpstr>
      <vt:lpstr>Khintchine Inequality</vt:lpstr>
      <vt:lpstr>Symmetrization</vt:lpstr>
      <vt:lpstr>Decoupling</vt:lpstr>
      <vt:lpstr>Decoupling (continued)</vt:lpstr>
      <vt:lpstr>Hanson-Wright Inequality</vt:lpstr>
      <vt:lpstr>Hanson-Wright Inequality</vt:lpstr>
      <vt:lpstr>Hanson-Wright (continued)</vt:lpstr>
      <vt:lpstr>Hanson-Wright (continued)</vt:lpstr>
      <vt:lpstr>Recap</vt:lpstr>
      <vt:lpstr>Bernstein Inequality</vt:lpstr>
      <vt:lpstr>Bernstein Inequality (cont.)</vt:lpstr>
      <vt:lpstr>Bernstein Inequality (cont.)</vt:lpstr>
      <vt:lpstr>Sparse Johnson-Lindenstrauss Transform</vt:lpstr>
      <vt:lpstr>Basic Sparse JL Transform</vt:lpstr>
      <vt:lpstr>Sparse JL Transform: Construction</vt:lpstr>
      <vt:lpstr>Sparse JL Transform: Analysis</vt:lpstr>
      <vt:lpstr>Sparse JL Transform: Analysis</vt:lpstr>
      <vt:lpstr>Sparse JL Transform: Analysis</vt:lpstr>
      <vt:lpstr>Sparse JL Transform: Analysis</vt:lpstr>
      <vt:lpstr>Sparse JL Transform: Analysis</vt:lpstr>
      <vt:lpstr>FFT-based Fast JL-Transform</vt:lpstr>
      <vt:lpstr>FFT-based Fast JL-Transform</vt:lpstr>
      <vt:lpstr>FFT-based Fast JL-Transform</vt:lpstr>
      <vt:lpstr>FFT-based Fast JL-Transform</vt:lpstr>
      <vt:lpstr>FFT-based Fast JL-Transform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56</cp:revision>
  <dcterms:created xsi:type="dcterms:W3CDTF">2015-09-28T13:18:22Z</dcterms:created>
  <dcterms:modified xsi:type="dcterms:W3CDTF">2015-10-07T16:16:23Z</dcterms:modified>
</cp:coreProperties>
</file>