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61" r:id="rId4"/>
    <p:sldId id="260" r:id="rId5"/>
    <p:sldId id="262" r:id="rId6"/>
    <p:sldId id="28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6" r:id="rId21"/>
    <p:sldId id="278" r:id="rId22"/>
    <p:sldId id="277" r:id="rId23"/>
    <p:sldId id="280" r:id="rId24"/>
    <p:sldId id="282" r:id="rId25"/>
    <p:sldId id="283" r:id="rId26"/>
    <p:sldId id="28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f+</c:v>
          </c:tx>
          <c:marker>
            <c:symbol val="none"/>
          </c:marker>
          <c:cat>
            <c:numRef>
              <c:f>Sheet1!$A$1:$A$101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Sheet1!$B$1:$B$101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9.7962142530019498E-4</c:v>
                </c:pt>
                <c:pt idx="21">
                  <c:v>3.9184857012007678E-3</c:v>
                </c:pt>
                <c:pt idx="22">
                  <c:v>8.8165928277017368E-3</c:v>
                </c:pt>
                <c:pt idx="23">
                  <c:v>1.5673942804803092E-2</c:v>
                </c:pt>
                <c:pt idx="24">
                  <c:v>2.4490535632504813E-2</c:v>
                </c:pt>
                <c:pt idx="25">
                  <c:v>3.5266371310806947E-2</c:v>
                </c:pt>
                <c:pt idx="26">
                  <c:v>4.800144983970947E-2</c:v>
                </c:pt>
                <c:pt idx="27">
                  <c:v>6.2695771219212368E-2</c:v>
                </c:pt>
                <c:pt idx="28">
                  <c:v>7.9349335449315689E-2</c:v>
                </c:pt>
                <c:pt idx="29">
                  <c:v>9.7962142530019253E-2</c:v>
                </c:pt>
                <c:pt idx="30">
                  <c:v>0.11853419246132334</c:v>
                </c:pt>
                <c:pt idx="31">
                  <c:v>0.14106548524322779</c:v>
                </c:pt>
                <c:pt idx="32">
                  <c:v>0.16555602087573265</c:v>
                </c:pt>
                <c:pt idx="33">
                  <c:v>0.19200579935883788</c:v>
                </c:pt>
                <c:pt idx="34">
                  <c:v>0.22041482069254348</c:v>
                </c:pt>
                <c:pt idx="35">
                  <c:v>0.25078308487684936</c:v>
                </c:pt>
                <c:pt idx="36">
                  <c:v>0.28311059191175575</c:v>
                </c:pt>
                <c:pt idx="37">
                  <c:v>0.31739734179726248</c:v>
                </c:pt>
                <c:pt idx="38">
                  <c:v>0.35364333453336977</c:v>
                </c:pt>
                <c:pt idx="39">
                  <c:v>0.39184857012007729</c:v>
                </c:pt>
                <c:pt idx="40">
                  <c:v>0.4320130485573852</c:v>
                </c:pt>
                <c:pt idx="41">
                  <c:v>0.47413676984529335</c:v>
                </c:pt>
                <c:pt idx="42">
                  <c:v>0.51821973398380206</c:v>
                </c:pt>
                <c:pt idx="43">
                  <c:v>0.56426194097291116</c:v>
                </c:pt>
                <c:pt idx="44">
                  <c:v>0.6122633908126206</c:v>
                </c:pt>
                <c:pt idx="45">
                  <c:v>0.6622240835029306</c:v>
                </c:pt>
                <c:pt idx="46">
                  <c:v>0.71414401904384084</c:v>
                </c:pt>
                <c:pt idx="47">
                  <c:v>0.76802319743535108</c:v>
                </c:pt>
                <c:pt idx="48">
                  <c:v>0.82386161867746233</c:v>
                </c:pt>
                <c:pt idx="49">
                  <c:v>0.88165928277017369</c:v>
                </c:pt>
                <c:pt idx="50">
                  <c:v>0.94141618971348551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</c:ser>
        <c:ser>
          <c:idx val="0"/>
          <c:order val="1"/>
          <c:tx>
            <c:v> </c:v>
          </c:tx>
          <c:marker>
            <c:symbol val="none"/>
          </c:marker>
          <c:val>
            <c:numRef>
              <c:f>Sheet1!$E$1:$E$101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05632"/>
        <c:axId val="162807168"/>
      </c:lineChart>
      <c:catAx>
        <c:axId val="16280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2807168"/>
        <c:crosses val="autoZero"/>
        <c:auto val="1"/>
        <c:lblAlgn val="ctr"/>
        <c:lblOffset val="100"/>
        <c:noMultiLvlLbl val="0"/>
      </c:catAx>
      <c:valAx>
        <c:axId val="16280716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805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9C6CF-1F60-4988-A71E-C627136767D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13F6-62E8-44E3-BEB8-2C35013E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86B80-F96B-47B2-8CF4-126FB0125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6A0-DA6C-402F-8C92-2B442AE69513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3E6-2580-4480-B7F9-335B766D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3.png"/><Relationship Id="rId3" Type="http://schemas.openxmlformats.org/officeDocument/2006/relationships/image" Target="../media/image8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5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rrelation_clustering" TargetMode="External"/><Relationship Id="rId2" Type="http://schemas.openxmlformats.org/officeDocument/2006/relationships/hyperlink" Target="http://francescobonchi.com/CCtuto_kdd1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rigory.us/blog/mapreduce-cluste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91" y="9144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Near-Optimal LP Rounding for Correlation Clustering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3124200"/>
            <a:ext cx="7010400" cy="22098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</a:rPr>
              <a:t>Grigory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Yaroslavtsev</a:t>
            </a:r>
            <a:endParaRPr lang="en-US" sz="48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  <a:hlinkClick r:id="rId3"/>
              </a:rPr>
              <a:t>http://grigory.us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53340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</a:t>
            </a:r>
            <a:r>
              <a:rPr lang="en-US" sz="2800" dirty="0" err="1" smtClean="0"/>
              <a:t>Shuchi</a:t>
            </a:r>
            <a:r>
              <a:rPr lang="en-US" sz="2800" dirty="0" smtClean="0"/>
              <a:t> </a:t>
            </a:r>
            <a:r>
              <a:rPr lang="en-US" sz="2800" dirty="0" err="1" smtClean="0"/>
              <a:t>Chawla</a:t>
            </a:r>
            <a:r>
              <a:rPr lang="en-US" sz="2800" dirty="0" smtClean="0"/>
              <a:t> (University of Wisconsin, Madison),</a:t>
            </a:r>
          </a:p>
          <a:p>
            <a:r>
              <a:rPr lang="en-US" sz="2800" dirty="0" smtClean="0"/>
              <a:t>Konstantin </a:t>
            </a:r>
            <a:r>
              <a:rPr lang="en-US" sz="2800" dirty="0" err="1" smtClean="0"/>
              <a:t>Makarychev</a:t>
            </a:r>
            <a:r>
              <a:rPr lang="en-US" sz="2800" dirty="0" smtClean="0"/>
              <a:t> (Microsoft Research),</a:t>
            </a:r>
          </a:p>
          <a:p>
            <a:r>
              <a:rPr lang="en-US" sz="2800" dirty="0" err="1" smtClean="0"/>
              <a:t>Tselil</a:t>
            </a:r>
            <a:r>
              <a:rPr lang="en-US" sz="2800" dirty="0" smtClean="0"/>
              <a:t> Schramm (University of California, Berkeley)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047732"/>
            <a:ext cx="1905000" cy="6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Program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124199"/>
              </a:xfrm>
            </p:spPr>
            <p:txBody>
              <a:bodyPr/>
              <a:lstStyle/>
              <a:p>
                <a:r>
                  <a:rPr lang="en-US" dirty="0" smtClean="0"/>
                  <a:t>Embed vertices into a (pseudo)metric: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Integrality gap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2 </a:t>
                </a:r>
                <a:r>
                  <a:rPr lang="en-US" dirty="0" smtClean="0"/>
                  <a:t>– o(1)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124199"/>
              </a:xfrm>
              <a:blipFill rotWithShape="1">
                <a:blip r:embed="rId2"/>
                <a:stretch>
                  <a:fillRect l="-1630" t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66800" y="2438400"/>
                <a:ext cx="7239000" cy="142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0,1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8400"/>
                <a:ext cx="7239000" cy="1427891"/>
              </a:xfrm>
              <a:prstGeom prst="rect">
                <a:avLst/>
              </a:prstGeom>
              <a:blipFill rotWithShape="1"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/>
          <p:cNvGrpSpPr/>
          <p:nvPr/>
        </p:nvGrpSpPr>
        <p:grpSpPr>
          <a:xfrm>
            <a:off x="2780437" y="4931228"/>
            <a:ext cx="3467100" cy="1431471"/>
            <a:chOff x="5219700" y="4883488"/>
            <a:chExt cx="3467100" cy="1431471"/>
          </a:xfrm>
        </p:grpSpPr>
        <p:sp>
          <p:nvSpPr>
            <p:cNvPr id="96" name="Oval 95"/>
            <p:cNvSpPr/>
            <p:nvPr/>
          </p:nvSpPr>
          <p:spPr>
            <a:xfrm>
              <a:off x="6858000" y="48834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3"/>
            </p:cNvCxnSpPr>
            <p:nvPr/>
          </p:nvCxnSpPr>
          <p:spPr>
            <a:xfrm flipH="1">
              <a:off x="5740400" y="5078610"/>
              <a:ext cx="11510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6261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087339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5532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032171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057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197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4582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68343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96" idx="3"/>
            </p:cNvCxnSpPr>
            <p:nvPr/>
          </p:nvCxnSpPr>
          <p:spPr>
            <a:xfrm flipH="1">
              <a:off x="5402122" y="5078610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6" idx="4"/>
              <a:endCxn id="99" idx="0"/>
            </p:cNvCxnSpPr>
            <p:nvPr/>
          </p:nvCxnSpPr>
          <p:spPr>
            <a:xfrm flipH="1">
              <a:off x="6201639" y="5112088"/>
              <a:ext cx="770661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6" idx="4"/>
              <a:endCxn id="100" idx="0"/>
            </p:cNvCxnSpPr>
            <p:nvPr/>
          </p:nvCxnSpPr>
          <p:spPr>
            <a:xfrm flipH="1">
              <a:off x="6667500" y="5112088"/>
              <a:ext cx="304800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6" idx="4"/>
            </p:cNvCxnSpPr>
            <p:nvPr/>
          </p:nvCxnSpPr>
          <p:spPr>
            <a:xfrm>
              <a:off x="6972300" y="5112088"/>
              <a:ext cx="174171" cy="990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6" idx="5"/>
            </p:cNvCxnSpPr>
            <p:nvPr/>
          </p:nvCxnSpPr>
          <p:spPr>
            <a:xfrm>
              <a:off x="7053122" y="5078610"/>
              <a:ext cx="5668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6" idx="5"/>
            </p:cNvCxnSpPr>
            <p:nvPr/>
          </p:nvCxnSpPr>
          <p:spPr>
            <a:xfrm>
              <a:off x="7053122" y="5078610"/>
              <a:ext cx="1029521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6" idx="5"/>
            </p:cNvCxnSpPr>
            <p:nvPr/>
          </p:nvCxnSpPr>
          <p:spPr>
            <a:xfrm>
              <a:off x="7053122" y="5078610"/>
              <a:ext cx="1519378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32537" y="2286000"/>
            <a:ext cx="8229600" cy="1580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Integrality Gap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76800" y="3200400"/>
                <a:ext cx="4191000" cy="35207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IP cost = n – 2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LP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1</a:t>
                </a:r>
                <a:r>
                  <a:rPr lang="en-US" dirty="0" smtClean="0"/>
                  <a:t> for non-edges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LP cost = ½ (n - 1)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IP / LP = 2 – o(1)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3200400"/>
                <a:ext cx="4191000" cy="3520741"/>
              </a:xfrm>
              <a:blipFill rotWithShape="1">
                <a:blip r:embed="rId2"/>
                <a:stretch>
                  <a:fillRect l="-2035" t="-3114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16534" y="2987666"/>
            <a:ext cx="4118777" cy="1578428"/>
            <a:chOff x="460077" y="4953000"/>
            <a:chExt cx="4118777" cy="1578428"/>
          </a:xfrm>
        </p:grpSpPr>
        <p:sp>
          <p:nvSpPr>
            <p:cNvPr id="5" name="Oval 4"/>
            <p:cNvSpPr/>
            <p:nvPr/>
          </p:nvSpPr>
          <p:spPr>
            <a:xfrm rot="19418484">
              <a:off x="460077" y="5553897"/>
              <a:ext cx="2937836" cy="19619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23802" y="5997143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32474" y="5997143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6302" y="5997143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76275" y="601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17331" y="601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1470" y="602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17572" y="6018914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85357" y="49530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3" idx="3"/>
            </p:cNvCxnSpPr>
            <p:nvPr/>
          </p:nvCxnSpPr>
          <p:spPr>
            <a:xfrm flipH="1">
              <a:off x="1467757" y="5148122"/>
              <a:ext cx="1151078" cy="10240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353457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14696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0557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59528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233057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47057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85557" y="61341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95700" y="61558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3" idx="3"/>
            </p:cNvCxnSpPr>
            <p:nvPr/>
          </p:nvCxnSpPr>
          <p:spPr>
            <a:xfrm flipH="1">
              <a:off x="1129479" y="5148122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4"/>
              <a:endCxn id="16" idx="0"/>
            </p:cNvCxnSpPr>
            <p:nvPr/>
          </p:nvCxnSpPr>
          <p:spPr>
            <a:xfrm flipH="1">
              <a:off x="1928996" y="5181600"/>
              <a:ext cx="770661" cy="974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3" idx="4"/>
              <a:endCxn id="17" idx="0"/>
            </p:cNvCxnSpPr>
            <p:nvPr/>
          </p:nvCxnSpPr>
          <p:spPr>
            <a:xfrm flipH="1">
              <a:off x="2394857" y="5181600"/>
              <a:ext cx="304800" cy="974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4"/>
            </p:cNvCxnSpPr>
            <p:nvPr/>
          </p:nvCxnSpPr>
          <p:spPr>
            <a:xfrm>
              <a:off x="2699657" y="5181600"/>
              <a:ext cx="174171" cy="990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5"/>
            </p:cNvCxnSpPr>
            <p:nvPr/>
          </p:nvCxnSpPr>
          <p:spPr>
            <a:xfrm>
              <a:off x="2780479" y="5148122"/>
              <a:ext cx="566878" cy="10240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5"/>
            </p:cNvCxnSpPr>
            <p:nvPr/>
          </p:nvCxnSpPr>
          <p:spPr>
            <a:xfrm>
              <a:off x="2780479" y="5148122"/>
              <a:ext cx="1029521" cy="1007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5"/>
            </p:cNvCxnSpPr>
            <p:nvPr/>
          </p:nvCxnSpPr>
          <p:spPr>
            <a:xfrm>
              <a:off x="2780479" y="5148122"/>
              <a:ext cx="1519378" cy="1007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22564" y="4893127"/>
            <a:ext cx="3467100" cy="1431471"/>
            <a:chOff x="5219700" y="4883488"/>
            <a:chExt cx="3467100" cy="1431471"/>
          </a:xfrm>
        </p:grpSpPr>
        <p:sp>
          <p:nvSpPr>
            <p:cNvPr id="31" name="Oval 30"/>
            <p:cNvSpPr/>
            <p:nvPr/>
          </p:nvSpPr>
          <p:spPr>
            <a:xfrm>
              <a:off x="6858000" y="48834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3"/>
            </p:cNvCxnSpPr>
            <p:nvPr/>
          </p:nvCxnSpPr>
          <p:spPr>
            <a:xfrm flipH="1">
              <a:off x="5740400" y="5078610"/>
              <a:ext cx="11510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261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87339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32171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5057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197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4582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968343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1" idx="3"/>
            </p:cNvCxnSpPr>
            <p:nvPr/>
          </p:nvCxnSpPr>
          <p:spPr>
            <a:xfrm flipH="1">
              <a:off x="5402122" y="5078610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4" idx="0"/>
            </p:cNvCxnSpPr>
            <p:nvPr/>
          </p:nvCxnSpPr>
          <p:spPr>
            <a:xfrm flipH="1">
              <a:off x="6201639" y="5112088"/>
              <a:ext cx="770661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4"/>
              <a:endCxn id="35" idx="0"/>
            </p:cNvCxnSpPr>
            <p:nvPr/>
          </p:nvCxnSpPr>
          <p:spPr>
            <a:xfrm flipH="1">
              <a:off x="6667500" y="5112088"/>
              <a:ext cx="304800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1" idx="4"/>
            </p:cNvCxnSpPr>
            <p:nvPr/>
          </p:nvCxnSpPr>
          <p:spPr>
            <a:xfrm>
              <a:off x="6972300" y="5112088"/>
              <a:ext cx="174171" cy="990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1" idx="5"/>
            </p:cNvCxnSpPr>
            <p:nvPr/>
          </p:nvCxnSpPr>
          <p:spPr>
            <a:xfrm>
              <a:off x="7053122" y="5078610"/>
              <a:ext cx="5668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</p:cNvCxnSpPr>
            <p:nvPr/>
          </p:nvCxnSpPr>
          <p:spPr>
            <a:xfrm>
              <a:off x="7053122" y="5078610"/>
              <a:ext cx="1029521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1" idx="5"/>
            </p:cNvCxnSpPr>
            <p:nvPr/>
          </p:nvCxnSpPr>
          <p:spPr>
            <a:xfrm>
              <a:off x="7053122" y="5078610"/>
              <a:ext cx="1519378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31324" y="1219200"/>
                <a:ext cx="6914243" cy="143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/>
                        </a:rPr>
                        <m:t>∈[0,1]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24" y="1219200"/>
                <a:ext cx="6914243" cy="1437317"/>
              </a:xfrm>
              <a:prstGeom prst="rect">
                <a:avLst/>
              </a:prstGeom>
              <a:blipFill rotWithShape="1">
                <a:blip r:embed="rId3"/>
                <a:stretch>
                  <a:fillRect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74015" y="4822761"/>
                <a:ext cx="41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5" y="4822761"/>
                <a:ext cx="4157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067840" y="5340864"/>
            <a:ext cx="3163067" cy="1201048"/>
            <a:chOff x="1067840" y="5340864"/>
            <a:chExt cx="3163067" cy="1201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2487385" y="546166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/>
            <p:cNvSpPr txBox="1"/>
            <p:nvPr/>
          </p:nvSpPr>
          <p:spPr>
            <a:xfrm>
              <a:off x="2625788" y="616714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420511" y="1219200"/>
            <a:ext cx="8229600" cy="1517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 the LP be rounded optimally?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914400"/>
                <a:ext cx="8686800" cy="6096000"/>
              </a:xfrm>
            </p:spPr>
            <p:txBody>
              <a:bodyPr>
                <a:normAutofit fontScale="92500" lnSpcReduction="10000"/>
              </a:bodyPr>
              <a:lstStyle/>
              <a:p>
                <a:pPr marL="40005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b="1" dirty="0" smtClean="0"/>
                  <a:t>2.06-approximation</a:t>
                </a:r>
              </a:p>
              <a:p>
                <a:pPr lvl="1"/>
                <a:r>
                  <a:rPr lang="en-US" dirty="0" smtClean="0"/>
                  <a:t>Previous</a:t>
                </a:r>
                <a:r>
                  <a:rPr lang="en-US" dirty="0"/>
                  <a:t>: 2.5-approximation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Ailon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Newman, JACM’08]</a:t>
                </a:r>
                <a:endParaRPr lang="en-US" dirty="0" smtClean="0"/>
              </a:p>
              <a:p>
                <a:r>
                  <a:rPr lang="en-US" b="1" dirty="0" smtClean="0"/>
                  <a:t>3-approximation for objects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types (comparisons data only between different types)</a:t>
                </a:r>
              </a:p>
              <a:p>
                <a:pPr lvl="1"/>
                <a:r>
                  <a:rPr lang="en-US" b="1" dirty="0" smtClean="0"/>
                  <a:t>Matching 3-integrality gap</a:t>
                </a:r>
              </a:p>
              <a:p>
                <a:pPr lvl="1"/>
                <a:r>
                  <a:rPr lang="en-US" dirty="0" smtClean="0"/>
                  <a:t>Previous: 4-approximation for 2 types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Avigdor-Elgrabli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Libety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van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Zuylen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SICOMP’11]</a:t>
                </a:r>
              </a:p>
              <a:p>
                <a:r>
                  <a:rPr lang="en-US" b="1" dirty="0" smtClean="0"/>
                  <a:t> 1.5-approximation for weighted comparison data satisfying triangle inequalities</a:t>
                </a:r>
              </a:p>
              <a:p>
                <a:pPr lvl="1"/>
                <a:r>
                  <a:rPr lang="en-US" b="1" dirty="0" smtClean="0"/>
                  <a:t>Integrality gap 1.2</a:t>
                </a:r>
              </a:p>
              <a:p>
                <a:pPr lvl="1"/>
                <a:r>
                  <a:rPr lang="en-US" dirty="0" smtClean="0"/>
                  <a:t>Previous: 2-approximation</a:t>
                </a:r>
                <a:r>
                  <a:rPr lang="en-US" dirty="0">
                    <a:solidFill>
                      <a:srgbClr val="0070C0"/>
                    </a:solidFill>
                  </a:rPr>
                  <a:t> [</a:t>
                </a:r>
                <a:r>
                  <a:rPr lang="en-US" dirty="0" err="1">
                    <a:solidFill>
                      <a:srgbClr val="0070C0"/>
                    </a:solidFill>
                  </a:rPr>
                  <a:t>Ailon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Newman, JACM’08]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914400"/>
                <a:ext cx="8686800" cy="6096000"/>
              </a:xfrm>
              <a:blipFill rotWithShape="1">
                <a:blip r:embed="rId2"/>
                <a:stretch>
                  <a:fillRect l="-1474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7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LP-based Pivoting Algorithm [ACN]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2800"/>
                <a:ext cx="8458200" cy="32766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Get all “distances”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 smtClean="0"/>
                  <a:t> by solving the LP</a:t>
                </a:r>
                <a:endParaRPr lang="en-US" dirty="0"/>
              </a:p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Let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 smtClean="0"/>
                  <a:t> be a random set containing every other 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(independently)</a:t>
                </a:r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Remove the cluster from the graph and repeat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2800"/>
                <a:ext cx="8458200" cy="3276600"/>
              </a:xfrm>
              <a:blipFill rotWithShape="1">
                <a:blip r:embed="rId2"/>
                <a:stretch>
                  <a:fillRect l="-1657" t="-2230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4100" y="1524000"/>
                <a:ext cx="7239000" cy="142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𝑣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1" i="1" dirty="0" smtClean="0"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0,1</m:t>
                    </m:r>
                    <m:r>
                      <a:rPr lang="en-US" sz="28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524000"/>
                <a:ext cx="7239000" cy="1427891"/>
              </a:xfrm>
              <a:prstGeom prst="rect">
                <a:avLst/>
              </a:prstGeom>
              <a:blipFill rotWithShape="1"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6400" y="1371600"/>
            <a:ext cx="8229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3820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LP-based Pivoting Algorithm [ACN]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876800" y="4419600"/>
                <a:ext cx="4191000" cy="2301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LP </a:t>
                </a:r>
                <a:r>
                  <a:rPr lang="en-US" dirty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edges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1</a:t>
                </a:r>
                <a:r>
                  <a:rPr lang="en-US" dirty="0"/>
                  <a:t> for non-edges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LP cost = ½ (n - 1)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19600"/>
                <a:ext cx="4191000" cy="2301541"/>
              </a:xfrm>
              <a:prstGeom prst="rect">
                <a:avLst/>
              </a:prstGeom>
              <a:blipFill rotWithShape="1">
                <a:blip r:embed="rId2"/>
                <a:stretch>
                  <a:fillRect l="-2907" t="-317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22564" y="4893127"/>
            <a:ext cx="3467100" cy="1431471"/>
            <a:chOff x="5219700" y="4883488"/>
            <a:chExt cx="3467100" cy="1431471"/>
          </a:xfrm>
        </p:grpSpPr>
        <p:sp>
          <p:nvSpPr>
            <p:cNvPr id="6" name="Oval 5"/>
            <p:cNvSpPr/>
            <p:nvPr/>
          </p:nvSpPr>
          <p:spPr>
            <a:xfrm>
              <a:off x="6858000" y="48834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3"/>
            </p:cNvCxnSpPr>
            <p:nvPr/>
          </p:nvCxnSpPr>
          <p:spPr>
            <a:xfrm flipH="1">
              <a:off x="5740400" y="5078610"/>
              <a:ext cx="11510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6261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87339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32171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505700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97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06458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968343" y="608635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6" idx="3"/>
            </p:cNvCxnSpPr>
            <p:nvPr/>
          </p:nvCxnSpPr>
          <p:spPr>
            <a:xfrm flipH="1">
              <a:off x="5402122" y="5078610"/>
              <a:ext cx="1489356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9" idx="0"/>
            </p:cNvCxnSpPr>
            <p:nvPr/>
          </p:nvCxnSpPr>
          <p:spPr>
            <a:xfrm flipH="1">
              <a:off x="6201639" y="5112088"/>
              <a:ext cx="770661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10" idx="0"/>
            </p:cNvCxnSpPr>
            <p:nvPr/>
          </p:nvCxnSpPr>
          <p:spPr>
            <a:xfrm flipH="1">
              <a:off x="6667500" y="5112088"/>
              <a:ext cx="304800" cy="9742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4"/>
            </p:cNvCxnSpPr>
            <p:nvPr/>
          </p:nvCxnSpPr>
          <p:spPr>
            <a:xfrm>
              <a:off x="6972300" y="5112088"/>
              <a:ext cx="174171" cy="9906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5"/>
            </p:cNvCxnSpPr>
            <p:nvPr/>
          </p:nvCxnSpPr>
          <p:spPr>
            <a:xfrm>
              <a:off x="7053122" y="5078610"/>
              <a:ext cx="566878" cy="10240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5"/>
            </p:cNvCxnSpPr>
            <p:nvPr/>
          </p:nvCxnSpPr>
          <p:spPr>
            <a:xfrm>
              <a:off x="7053122" y="5078610"/>
              <a:ext cx="1029521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5"/>
            </p:cNvCxnSpPr>
            <p:nvPr/>
          </p:nvCxnSpPr>
          <p:spPr>
            <a:xfrm>
              <a:off x="7053122" y="5078610"/>
              <a:ext cx="1519378" cy="1007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5122" y="4822761"/>
                <a:ext cx="41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22" y="4822761"/>
                <a:ext cx="41574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2" y="6351809"/>
                <a:ext cx="36972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69" y="6358031"/>
                <a:ext cx="63895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03" y="6357248"/>
                <a:ext cx="36972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64" y="6357248"/>
                <a:ext cx="369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067840" y="5340864"/>
            <a:ext cx="3163067" cy="1201048"/>
            <a:chOff x="1067840" y="5340864"/>
            <a:chExt cx="3163067" cy="1201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2487385" y="546166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2625788" y="616714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457200" y="1612900"/>
                <a:ext cx="8458200" cy="2819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Get all “distances”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by solving the LP</a:t>
                </a:r>
              </a:p>
              <a:p>
                <a:r>
                  <a:rPr lang="en-US" dirty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Let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be a random set containing every other 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(independently)</a:t>
                </a:r>
              </a:p>
              <a:p>
                <a:r>
                  <a:rPr lang="en-US" dirty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the cluster from the graph and repeat 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12900"/>
                <a:ext cx="8458200" cy="2819400"/>
              </a:xfrm>
              <a:prstGeom prst="rect">
                <a:avLst/>
              </a:prstGeom>
              <a:blipFill rotWithShape="1">
                <a:blip r:embed="rId18"/>
                <a:stretch>
                  <a:fillRect l="-1657" t="-562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81000" y="1447800"/>
            <a:ext cx="83820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 rot="20983934">
            <a:off x="4259405" y="1214668"/>
            <a:ext cx="403967" cy="17616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8432370">
            <a:off x="4923672" y="801562"/>
            <a:ext cx="488403" cy="24860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2736979">
            <a:off x="3482710" y="835643"/>
            <a:ext cx="577117" cy="23293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262093" y="2410264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10269" y="1197929"/>
            <a:ext cx="3845745" cy="1761664"/>
            <a:chOff x="2410269" y="1197929"/>
            <a:chExt cx="3845745" cy="1761664"/>
          </a:xfrm>
        </p:grpSpPr>
        <p:sp>
          <p:nvSpPr>
            <p:cNvPr id="65" name="Oval 64"/>
            <p:cNvSpPr/>
            <p:nvPr/>
          </p:nvSpPr>
          <p:spPr>
            <a:xfrm>
              <a:off x="3328630" y="2442035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410269" y="1197929"/>
              <a:ext cx="3845745" cy="1761664"/>
              <a:chOff x="2410269" y="1197929"/>
              <a:chExt cx="3845745" cy="1761664"/>
            </a:xfrm>
          </p:grpSpPr>
          <p:sp>
            <p:nvSpPr>
              <p:cNvPr id="59" name="Oval 58"/>
              <p:cNvSpPr/>
              <p:nvPr/>
            </p:nvSpPr>
            <p:spPr>
              <a:xfrm rot="20983934">
                <a:off x="4249165" y="1197929"/>
                <a:ext cx="403967" cy="176166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00962" y="2410264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09634" y="2410264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10269" y="2437514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753435" y="2432035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94491" y="2432035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894732" y="2432035"/>
                <a:ext cx="555052" cy="50251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LP-based Pivoting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9882" y="3221374"/>
                <a:ext cx="8246917" cy="412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 is a pivot (prob. 1 - 1/n</a:t>
                </a:r>
                <a:r>
                  <a:rPr lang="en-US" sz="2400" dirty="0"/>
                  <a:t>)</a:t>
                </a:r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pivot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r>
                      <a:rPr lang="en-US" sz="2400" i="1" dirty="0" smtClean="0">
                        <a:latin typeface="Cambria Math"/>
                      </a:rPr>
                      <m:t>½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 + ½  </m:t>
                    </m:r>
                    <m:r>
                      <a:rPr lang="en-US" sz="24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Cambria Math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400" dirty="0" smtClean="0"/>
                  <a:t> is a pivot (prob. 1/n)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𝑐𝑜𝑠𝑡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is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a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pivot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r>
                      <a:rPr lang="en-US" sz="240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pivot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40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is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pivot</m:t>
                        </m:r>
                      </m:e>
                    </m:d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𝑐𝑜𝑠𝑡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⇒ </m:t>
                    </m:r>
                    <m:r>
                      <a:rPr lang="en-US" sz="24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𝑐𝑜𝑠𝑡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LP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⇒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𝑐𝑜𝑠𝑡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𝐿𝑃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approximation in the ACN analysis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2" y="3221374"/>
                <a:ext cx="8246917" cy="4126707"/>
              </a:xfrm>
              <a:prstGeom prst="rect">
                <a:avLst/>
              </a:prstGeom>
              <a:blipFill rotWithShape="1">
                <a:blip r:embed="rId2"/>
                <a:stretch>
                  <a:fillRect l="-961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4240355" y="13716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H="1">
            <a:off x="3122755" y="1566722"/>
            <a:ext cx="1151078" cy="1024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08455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69694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35555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14526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88055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02055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40555" y="2552700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50698" y="257447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4" idx="3"/>
          </p:cNvCxnSpPr>
          <p:nvPr/>
        </p:nvCxnSpPr>
        <p:spPr>
          <a:xfrm flipH="1">
            <a:off x="2784477" y="1566722"/>
            <a:ext cx="1489356" cy="1024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4"/>
            <a:endCxn id="27" idx="0"/>
          </p:cNvCxnSpPr>
          <p:nvPr/>
        </p:nvCxnSpPr>
        <p:spPr>
          <a:xfrm flipH="1">
            <a:off x="3583994" y="1600200"/>
            <a:ext cx="770661" cy="9742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4"/>
            <a:endCxn id="28" idx="0"/>
          </p:cNvCxnSpPr>
          <p:nvPr/>
        </p:nvCxnSpPr>
        <p:spPr>
          <a:xfrm flipH="1">
            <a:off x="4049855" y="1600200"/>
            <a:ext cx="304800" cy="9742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4"/>
          </p:cNvCxnSpPr>
          <p:nvPr/>
        </p:nvCxnSpPr>
        <p:spPr>
          <a:xfrm>
            <a:off x="4354655" y="1600200"/>
            <a:ext cx="174171" cy="990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5"/>
          </p:cNvCxnSpPr>
          <p:nvPr/>
        </p:nvCxnSpPr>
        <p:spPr>
          <a:xfrm>
            <a:off x="4435477" y="1566722"/>
            <a:ext cx="566878" cy="10240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5"/>
          </p:cNvCxnSpPr>
          <p:nvPr/>
        </p:nvCxnSpPr>
        <p:spPr>
          <a:xfrm>
            <a:off x="4435477" y="1566722"/>
            <a:ext cx="1029521" cy="10077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5"/>
          </p:cNvCxnSpPr>
          <p:nvPr/>
        </p:nvCxnSpPr>
        <p:spPr>
          <a:xfrm>
            <a:off x="4435477" y="1566722"/>
            <a:ext cx="1519378" cy="10077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24613" y="1301234"/>
                <a:ext cx="41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13" y="1301234"/>
                <a:ext cx="41574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02933" y="2830282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33" y="2830282"/>
                <a:ext cx="369724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0960" y="2836504"/>
                <a:ext cx="638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60" y="2836504"/>
                <a:ext cx="63895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17694" y="2835721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694" y="2835721"/>
                <a:ext cx="369724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54655" y="2835721"/>
                <a:ext cx="369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655" y="2835721"/>
                <a:ext cx="369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747331" y="1819337"/>
            <a:ext cx="3163067" cy="1201048"/>
            <a:chOff x="1067840" y="5340864"/>
            <a:chExt cx="3163067" cy="1201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764" y="5340864"/>
                  <a:ext cx="381000" cy="61093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614" y="5340864"/>
                  <a:ext cx="381000" cy="61093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515" y="5340864"/>
                  <a:ext cx="381000" cy="6109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14" y="5340864"/>
                  <a:ext cx="381000" cy="61093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469" y="5340864"/>
                  <a:ext cx="381000" cy="6109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2487385" y="546166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40" y="6172580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28" y="6167143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63" y="6167143"/>
                  <a:ext cx="3754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67" y="6167143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83" y="6167143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2625788" y="616714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5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  <p:bldP spid="68" grpId="0" animBg="1"/>
      <p:bldP spid="67" grpId="0" animBg="1"/>
      <p:bldP spid="67" grpId="1" animBg="1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Our (Data + LP)-Based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191000"/>
                <a:ext cx="65913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Data-Based Pivoting: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LP-Based </a:t>
                </a:r>
                <a:r>
                  <a:rPr lang="en-US" dirty="0"/>
                  <a:t>Pivoting: 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𝑣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191000"/>
                <a:ext cx="6591300" cy="4525963"/>
              </a:xfrm>
              <a:blipFill rotWithShape="1">
                <a:blip r:embed="rId2"/>
                <a:stretch>
                  <a:fillRect l="-203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81000" y="1371600"/>
                <a:ext cx="8458200" cy="2819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Get all “distances”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dirty="0"/>
                  <a:t> by solving the LP</a:t>
                </a:r>
              </a:p>
              <a:p>
                <a:r>
                  <a:rPr lang="en-US" dirty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Let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be a random set containing every other 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(independently)</a:t>
                </a:r>
              </a:p>
              <a:p>
                <a:r>
                  <a:rPr lang="en-US" dirty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∪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the cluster from the graph and repeat 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8458200" cy="2819400"/>
              </a:xfrm>
              <a:prstGeom prst="rect">
                <a:avLst/>
              </a:prstGeom>
              <a:blipFill rotWithShape="1">
                <a:blip r:embed="rId3"/>
                <a:stretch>
                  <a:fillRect l="-1370" t="-324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81500" y="4156192"/>
            <a:ext cx="4953000" cy="1569660"/>
            <a:chOff x="5562600" y="4156192"/>
            <a:chExt cx="4953000" cy="1569660"/>
          </a:xfrm>
        </p:grpSpPr>
        <p:sp>
          <p:nvSpPr>
            <p:cNvPr id="5" name="Rectangle 4"/>
            <p:cNvSpPr/>
            <p:nvPr/>
          </p:nvSpPr>
          <p:spPr>
            <a:xfrm>
              <a:off x="5562600" y="4156192"/>
              <a:ext cx="10668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3600" y="4572000"/>
                  <a:ext cx="457200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1,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an </a:t>
                  </a:r>
                  <a:r>
                    <a:rPr lang="en-US" sz="2800" dirty="0" smtClean="0"/>
                    <a:t>edge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0</m:t>
                      </m:r>
                      <m:r>
                        <a:rPr lang="en-US" sz="28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</a:t>
                  </a:r>
                  <a:r>
                    <a:rPr lang="en-US" sz="2800" dirty="0" smtClean="0"/>
                    <a:t>a non-edge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572000"/>
                  <a:ext cx="4572000" cy="9541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732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342900" y="1295400"/>
            <a:ext cx="8496300" cy="2860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(Data </a:t>
            </a:r>
            <a:r>
              <a:rPr lang="en-US" dirty="0">
                <a:solidFill>
                  <a:srgbClr val="0070C0"/>
                </a:solidFill>
              </a:rPr>
              <a:t>+ LP)-Based Pivoting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9873" y="1295401"/>
                <a:ext cx="6591300" cy="2133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(Data + LP)-Based Pivoting: 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i="1" dirty="0" err="1">
                          <a:latin typeface="Cambria Math"/>
                        </a:rPr>
                        <m:t>,</m:t>
                      </m:r>
                      <m:r>
                        <a:rPr lang="en-US" i="1" dirty="0" err="1">
                          <a:latin typeface="Cambria Math"/>
                        </a:rPr>
                        <m:t>𝑣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73" y="1295401"/>
                <a:ext cx="6591300" cy="2133600"/>
              </a:xfrm>
              <a:blipFill rotWithShape="1">
                <a:blip r:embed="rId2"/>
                <a:stretch>
                  <a:fillRect l="-2128" t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289300" y="1747812"/>
            <a:ext cx="6096000" cy="1569660"/>
            <a:chOff x="5562600" y="4156192"/>
            <a:chExt cx="4953000" cy="1569660"/>
          </a:xfrm>
        </p:grpSpPr>
        <p:sp>
          <p:nvSpPr>
            <p:cNvPr id="7" name="Rectangle 6"/>
            <p:cNvSpPr/>
            <p:nvPr/>
          </p:nvSpPr>
          <p:spPr>
            <a:xfrm>
              <a:off x="5562600" y="4156192"/>
              <a:ext cx="10668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6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943600" y="4572000"/>
                  <a:ext cx="4572000" cy="992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1 −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400" i="1" smtClean="0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an </a:t>
                  </a:r>
                  <a:r>
                    <a:rPr lang="en-US" sz="2800" dirty="0" smtClean="0"/>
                    <a:t>edge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sz="28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sz="2800" dirty="0" smtClean="0"/>
                    <a:t> </a:t>
                  </a:r>
                  <a:r>
                    <a:rPr lang="en-US" sz="2800" dirty="0"/>
                    <a:t> if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800" i="1" dirty="0" err="1">
                          <a:latin typeface="Cambria Math"/>
                        </a:rPr>
                        <m:t>,</m:t>
                      </m:r>
                      <m:r>
                        <a:rPr lang="en-US" sz="2800" i="1" dirty="0" err="1">
                          <a:latin typeface="Cambria Math"/>
                        </a:rPr>
                        <m:t>𝑣</m:t>
                      </m:r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is </a:t>
                  </a:r>
                  <a:r>
                    <a:rPr lang="en-US" sz="2800" dirty="0" smtClean="0"/>
                    <a:t>a non-edge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572000"/>
                  <a:ext cx="4572000" cy="9927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362" b="-12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64726"/>
              </p:ext>
            </p:extLst>
          </p:nvPr>
        </p:nvGraphicFramePr>
        <p:xfrm>
          <a:off x="4183186" y="3429000"/>
          <a:ext cx="4808414" cy="305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399" y="3258234"/>
                <a:ext cx="2534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b="0" i="1" smtClean="0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 smtClean="0"/>
                  <a:t> = </a:t>
                </a:r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3258234"/>
                <a:ext cx="2534897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6200" y="3321733"/>
            <a:ext cx="4419599" cy="3269725"/>
            <a:chOff x="5562600" y="4156192"/>
            <a:chExt cx="3279698" cy="3269725"/>
          </a:xfrm>
        </p:grpSpPr>
        <p:sp>
          <p:nvSpPr>
            <p:cNvPr id="12" name="Rectangle 11"/>
            <p:cNvSpPr/>
            <p:nvPr/>
          </p:nvSpPr>
          <p:spPr>
            <a:xfrm>
              <a:off x="5562600" y="4156192"/>
              <a:ext cx="10668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9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239383" y="4880092"/>
                  <a:ext cx="2602915" cy="2545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0, if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US" sz="2800" dirty="0" smtClean="0"/>
                    <a:t> </a:t>
                  </a:r>
                </a:p>
                <a:p>
                  <a:r>
                    <a:rPr lang="en-US" sz="2800" dirty="0" smtClean="0"/>
                    <a:t>1, if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</m:oMath>
                  </a14:m>
                  <a:endParaRPr lang="en-US" sz="2800" dirty="0" smtClean="0"/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800" dirty="0" smtClean="0"/>
                    <a:t>, otherwise</a:t>
                  </a:r>
                </a:p>
                <a:p>
                  <a:endParaRPr lang="en-US" sz="2800" dirty="0"/>
                </a:p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=0.19, </m:t>
                      </m:r>
                      <m:r>
                        <a:rPr lang="en-US" sz="2800" b="0" i="1" smtClean="0">
                          <a:latin typeface="Cambria Math"/>
                        </a:rPr>
                        <m:t>𝑏</m:t>
                      </m:r>
                      <m:r>
                        <a:rPr lang="en-US" sz="2800" b="0" i="1" smtClean="0">
                          <a:latin typeface="Cambria Math"/>
                        </a:rPr>
                        <m:t>=0.5095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83" y="4880092"/>
                  <a:ext cx="2602915" cy="2545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78" t="-2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79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9" grpId="0">
        <p:bldAsOne/>
      </p:bldGraphic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cluster constructed at pivoting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set of vertices left before pivoting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28600" y="3352799"/>
            <a:ext cx="8382000" cy="2616201"/>
            <a:chOff x="228600" y="3352799"/>
            <a:chExt cx="8382000" cy="2616201"/>
          </a:xfrm>
        </p:grpSpPr>
        <p:sp>
          <p:nvSpPr>
            <p:cNvPr id="4" name="Oval 3"/>
            <p:cNvSpPr/>
            <p:nvPr/>
          </p:nvSpPr>
          <p:spPr>
            <a:xfrm>
              <a:off x="990600" y="3352800"/>
              <a:ext cx="7620000" cy="2590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87700" y="3378200"/>
              <a:ext cx="5422900" cy="2590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24400" y="3378200"/>
              <a:ext cx="3886200" cy="2590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8600" y="3352799"/>
                  <a:ext cx="2400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352799"/>
                  <a:ext cx="2400300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62200" y="3352800"/>
                  <a:ext cx="2400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3352800"/>
                  <a:ext cx="240030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52850" y="3352800"/>
                  <a:ext cx="24003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850" y="3352800"/>
                  <a:ext cx="240030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14500" y="4355812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500" y="4355812"/>
                  <a:ext cx="9144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62350" y="4355812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350" y="4355812"/>
                  <a:ext cx="91440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53150" y="4381212"/>
                  <a:ext cx="9144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150" y="4381212"/>
                  <a:ext cx="91440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4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454" y="2819400"/>
                <a:ext cx="8686800" cy="45720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sz="4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000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4000" b="0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4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𝟙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 +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𝟙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𝟙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4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𝟙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𝟙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 (1 −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Suffices to show: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𝐴𝐿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1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𝐴𝐿𝐺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𝐴𝐿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𝐿𝑃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454" y="2819400"/>
                <a:ext cx="8686800" cy="4572000"/>
              </a:xfrm>
              <a:blipFill rotWithShape="1">
                <a:blip r:embed="rId2"/>
                <a:stretch>
                  <a:fillRect l="-842" b="-4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34464" y="1160013"/>
            <a:ext cx="6499572" cy="1590477"/>
            <a:chOff x="922935" y="1513874"/>
            <a:chExt cx="7687665" cy="4158891"/>
          </a:xfrm>
        </p:grpSpPr>
        <p:sp>
          <p:nvSpPr>
            <p:cNvPr id="5" name="Oval 4"/>
            <p:cNvSpPr/>
            <p:nvPr/>
          </p:nvSpPr>
          <p:spPr>
            <a:xfrm>
              <a:off x="990600" y="3056566"/>
              <a:ext cx="7620000" cy="259079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42579" y="3081966"/>
              <a:ext cx="4968021" cy="25907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22935" y="1888574"/>
                  <a:ext cx="2400300" cy="80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35" y="1888574"/>
                  <a:ext cx="2400300" cy="8030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6590" y="1513874"/>
                  <a:ext cx="2400300" cy="80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3200" b="0" i="1" dirty="0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590" y="1513874"/>
                  <a:ext cx="2400300" cy="80309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86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95808" y="3581013"/>
                  <a:ext cx="914400" cy="80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08" y="3581013"/>
                  <a:ext cx="914400" cy="80309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Oval 14"/>
          <p:cNvSpPr/>
          <p:nvPr/>
        </p:nvSpPr>
        <p:spPr>
          <a:xfrm>
            <a:off x="3505200" y="1836245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3561" y="1836245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6" idx="2"/>
          </p:cNvCxnSpPr>
          <p:nvPr/>
        </p:nvCxnSpPr>
        <p:spPr>
          <a:xfrm flipV="1">
            <a:off x="3733800" y="1950545"/>
            <a:ext cx="1189761" cy="1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380753" y="2242388"/>
            <a:ext cx="1311656" cy="241300"/>
            <a:chOff x="2380753" y="1828261"/>
            <a:chExt cx="1311656" cy="241300"/>
          </a:xfrm>
        </p:grpSpPr>
        <p:sp>
          <p:nvSpPr>
            <p:cNvPr id="18" name="Oval 17"/>
            <p:cNvSpPr/>
            <p:nvPr/>
          </p:nvSpPr>
          <p:spPr>
            <a:xfrm>
              <a:off x="2380753" y="182826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3809" y="184096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609353" y="1955261"/>
              <a:ext cx="854456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54732" y="1935165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32" y="1935165"/>
                <a:ext cx="9906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25486" y="1869811"/>
                <a:ext cx="990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1869811"/>
                <a:ext cx="990600" cy="430887"/>
              </a:xfrm>
              <a:prstGeom prst="rect">
                <a:avLst/>
              </a:prstGeom>
              <a:blipFill rotWithShape="1">
                <a:blip r:embed="rId7"/>
                <a:stretch>
                  <a:fillRect r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0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74" y="1411515"/>
            <a:ext cx="2400150" cy="921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Correlation Clustering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Inspired by machine learning at</a:t>
            </a:r>
          </a:p>
          <a:p>
            <a:r>
              <a:rPr lang="en-US" dirty="0" smtClean="0"/>
              <a:t>Practice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[Cohen, McCallum ‘01, Cohen, Richman ’02]</a:t>
            </a:r>
          </a:p>
          <a:p>
            <a:r>
              <a:rPr lang="en-US" dirty="0" smtClean="0"/>
              <a:t>Theory: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Blum, Bansal, Chawla ’04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47828" y="4134735"/>
            <a:ext cx="3665678" cy="1993900"/>
            <a:chOff x="547828" y="4134735"/>
            <a:chExt cx="3665678" cy="1993900"/>
          </a:xfrm>
        </p:grpSpPr>
        <p:sp>
          <p:nvSpPr>
            <p:cNvPr id="4" name="Oval 3"/>
            <p:cNvSpPr/>
            <p:nvPr/>
          </p:nvSpPr>
          <p:spPr>
            <a:xfrm>
              <a:off x="547828" y="4168213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95606" y="56206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71906" y="41347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24506" y="46935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6" y="5573010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43306" y="50872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38706" y="5900035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8506" y="46196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4" idx="6"/>
              <a:endCxn id="6" idx="2"/>
            </p:cNvCxnSpPr>
            <p:nvPr/>
          </p:nvCxnSpPr>
          <p:spPr>
            <a:xfrm flipV="1">
              <a:off x="776428" y="4249035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0"/>
              <a:endCxn id="6" idx="3"/>
            </p:cNvCxnSpPr>
            <p:nvPr/>
          </p:nvCxnSpPr>
          <p:spPr>
            <a:xfrm flipV="1">
              <a:off x="1457606" y="4329857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0"/>
            </p:cNvCxnSpPr>
            <p:nvPr/>
          </p:nvCxnSpPr>
          <p:spPr>
            <a:xfrm flipH="1" flipV="1">
              <a:off x="670206" y="4403746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7"/>
              <a:endCxn id="9" idx="3"/>
            </p:cNvCxnSpPr>
            <p:nvPr/>
          </p:nvCxnSpPr>
          <p:spPr>
            <a:xfrm flipV="1">
              <a:off x="890728" y="5282357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9" idx="1"/>
            </p:cNvCxnSpPr>
            <p:nvPr/>
          </p:nvCxnSpPr>
          <p:spPr>
            <a:xfrm>
              <a:off x="740056" y="4358713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7" idx="2"/>
            </p:cNvCxnSpPr>
            <p:nvPr/>
          </p:nvCxnSpPr>
          <p:spPr>
            <a:xfrm>
              <a:off x="2537106" y="4752413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10" idx="0"/>
            </p:cNvCxnSpPr>
            <p:nvPr/>
          </p:nvCxnSpPr>
          <p:spPr>
            <a:xfrm>
              <a:off x="2473606" y="4820535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0" idx="0"/>
            </p:cNvCxnSpPr>
            <p:nvPr/>
          </p:nvCxnSpPr>
          <p:spPr>
            <a:xfrm flipH="1">
              <a:off x="2753006" y="4922135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1" idx="1"/>
            </p:cNvCxnSpPr>
            <p:nvPr/>
          </p:nvCxnSpPr>
          <p:spPr>
            <a:xfrm flipH="1" flipV="1">
              <a:off x="1767028" y="4249035"/>
              <a:ext cx="574956" cy="4040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5" idx="6"/>
            </p:cNvCxnSpPr>
            <p:nvPr/>
          </p:nvCxnSpPr>
          <p:spPr>
            <a:xfrm flipH="1" flipV="1">
              <a:off x="924206" y="5734935"/>
              <a:ext cx="1714500" cy="2794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2"/>
              <a:endCxn id="10" idx="6"/>
            </p:cNvCxnSpPr>
            <p:nvPr/>
          </p:nvCxnSpPr>
          <p:spPr>
            <a:xfrm flipH="1">
              <a:off x="2867306" y="5687310"/>
              <a:ext cx="1117600" cy="3270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734789" y="3501182"/>
            <a:ext cx="4032396" cy="2697886"/>
            <a:chOff x="4734789" y="3501182"/>
            <a:chExt cx="4032396" cy="2697886"/>
          </a:xfrm>
        </p:grpSpPr>
        <p:sp>
          <p:nvSpPr>
            <p:cNvPr id="78" name="Oval 77"/>
            <p:cNvSpPr/>
            <p:nvPr/>
          </p:nvSpPr>
          <p:spPr>
            <a:xfrm>
              <a:off x="8212133" y="5462468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734789" y="3501182"/>
              <a:ext cx="1523417" cy="26606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36006" y="4128968"/>
              <a:ext cx="1655622" cy="20701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870159" y="41624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17937" y="56148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894237" y="41289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46837" y="46877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375359" y="5561757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65637" y="50814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961037" y="58942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630837" y="461387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5" idx="6"/>
              <a:endCxn id="57" idx="2"/>
            </p:cNvCxnSpPr>
            <p:nvPr/>
          </p:nvCxnSpPr>
          <p:spPr>
            <a:xfrm flipV="1">
              <a:off x="5098759" y="4243268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57" idx="3"/>
            </p:cNvCxnSpPr>
            <p:nvPr/>
          </p:nvCxnSpPr>
          <p:spPr>
            <a:xfrm flipV="1">
              <a:off x="5779937" y="4324090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0"/>
            </p:cNvCxnSpPr>
            <p:nvPr/>
          </p:nvCxnSpPr>
          <p:spPr>
            <a:xfrm flipH="1" flipV="1">
              <a:off x="4992537" y="4397979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6" idx="7"/>
              <a:endCxn id="60" idx="3"/>
            </p:cNvCxnSpPr>
            <p:nvPr/>
          </p:nvCxnSpPr>
          <p:spPr>
            <a:xfrm flipV="1">
              <a:off x="5213059" y="5276590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60" idx="1"/>
            </p:cNvCxnSpPr>
            <p:nvPr/>
          </p:nvCxnSpPr>
          <p:spPr>
            <a:xfrm>
              <a:off x="5062387" y="4352946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8" idx="2"/>
            </p:cNvCxnSpPr>
            <p:nvPr/>
          </p:nvCxnSpPr>
          <p:spPr>
            <a:xfrm>
              <a:off x="6859437" y="4746646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61" idx="0"/>
            </p:cNvCxnSpPr>
            <p:nvPr/>
          </p:nvCxnSpPr>
          <p:spPr>
            <a:xfrm>
              <a:off x="6795937" y="4814768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61" idx="0"/>
            </p:cNvCxnSpPr>
            <p:nvPr/>
          </p:nvCxnSpPr>
          <p:spPr>
            <a:xfrm flipH="1">
              <a:off x="7075337" y="4916368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2" idx="1"/>
            </p:cNvCxnSpPr>
            <p:nvPr/>
          </p:nvCxnSpPr>
          <p:spPr>
            <a:xfrm flipH="1" flipV="1">
              <a:off x="6089359" y="4243268"/>
              <a:ext cx="574956" cy="40408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2"/>
              <a:endCxn id="56" idx="6"/>
            </p:cNvCxnSpPr>
            <p:nvPr/>
          </p:nvCxnSpPr>
          <p:spPr>
            <a:xfrm flipH="1" flipV="1">
              <a:off x="5246537" y="5729168"/>
              <a:ext cx="1714500" cy="2794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2"/>
              <a:endCxn id="61" idx="6"/>
            </p:cNvCxnSpPr>
            <p:nvPr/>
          </p:nvCxnSpPr>
          <p:spPr>
            <a:xfrm flipH="1">
              <a:off x="7189637" y="5676057"/>
              <a:ext cx="1185722" cy="33251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213059" y="4324090"/>
              <a:ext cx="681179" cy="1276642"/>
            </a:xfrm>
            <a:prstGeom prst="line">
              <a:avLst/>
            </a:prstGeom>
            <a:ln w="1016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1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Triangle-Based Analysis: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9144000" cy="2971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1" dirty="0" smtClean="0">
                              <a:latin typeface="Cambria Math"/>
                            </a:rPr>
                            <m:t>𝔼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𝑒𝑟𝑟𝑜𝑟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𝑜𝑛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0" i="1" dirty="0" smtClean="0">
                          <a:latin typeface="Cambria Math"/>
                        </a:rPr>
                        <m:t>; </m:t>
                      </m:r>
                      <m:r>
                        <a:rPr lang="en-US" b="1" i="1" dirty="0" smtClean="0">
                          <a:latin typeface="Cambria Math"/>
                        </a:rPr>
                        <m:t>𝒖</m:t>
                      </m:r>
                      <m:r>
                        <a:rPr lang="en-US" b="0" i="1" dirty="0" smtClean="0">
                          <a:latin typeface="Cambria Math"/>
                        </a:rPr>
                        <m:t>≠ </m:t>
                      </m:r>
                      <m:r>
                        <a:rPr lang="en-US" b="1" i="1" dirty="0" smtClean="0">
                          <a:latin typeface="Cambria Math"/>
                        </a:rPr>
                        <m:t>𝒗</m:t>
                      </m:r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0" i="1" dirty="0" smtClean="0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= </a:t>
                </a:r>
              </a:p>
              <a:p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9144000" cy="2971800"/>
              </a:xfrm>
              <a:blipFill rotWithShape="1">
                <a:blip r:embed="rId2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8906" y="2438400"/>
            <a:ext cx="1312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2998" y="2746177"/>
                <a:ext cx="76844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1 −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1 −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en-US" sz="2800" dirty="0" smtClean="0"/>
                  <a:t>,				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∉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8" y="2746177"/>
                <a:ext cx="7684477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32636" y="4069923"/>
            <a:ext cx="2484901" cy="2329331"/>
            <a:chOff x="232636" y="4069923"/>
            <a:chExt cx="2484901" cy="2329331"/>
          </a:xfrm>
        </p:grpSpPr>
        <p:sp>
          <p:nvSpPr>
            <p:cNvPr id="20" name="Oval 19"/>
            <p:cNvSpPr/>
            <p:nvPr/>
          </p:nvSpPr>
          <p:spPr>
            <a:xfrm rot="1987577">
              <a:off x="854439" y="4069923"/>
              <a:ext cx="577117" cy="232933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22267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51606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69967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endCxn id="14" idx="2"/>
            </p:cNvCxnSpPr>
            <p:nvPr/>
          </p:nvCxnSpPr>
          <p:spPr>
            <a:xfrm flipV="1">
              <a:off x="880206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404111" y="4071558"/>
            <a:ext cx="2484901" cy="2331836"/>
            <a:chOff x="6404111" y="4071558"/>
            <a:chExt cx="2484901" cy="2331836"/>
          </a:xfrm>
        </p:grpSpPr>
        <p:sp>
          <p:nvSpPr>
            <p:cNvPr id="21" name="Oval 20"/>
            <p:cNvSpPr/>
            <p:nvPr/>
          </p:nvSpPr>
          <p:spPr>
            <a:xfrm rot="1987577">
              <a:off x="6825323" y="4322965"/>
              <a:ext cx="1771220" cy="20804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93742" y="4427733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823081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41442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3091970" y="4139625"/>
            <a:ext cx="2484901" cy="2229551"/>
            <a:chOff x="3091970" y="4139625"/>
            <a:chExt cx="2484901" cy="2229551"/>
          </a:xfrm>
        </p:grpSpPr>
        <p:sp>
          <p:nvSpPr>
            <p:cNvPr id="29" name="Oval 28"/>
            <p:cNvSpPr/>
            <p:nvPr/>
          </p:nvSpPr>
          <p:spPr>
            <a:xfrm rot="19915823">
              <a:off x="4485120" y="4172861"/>
              <a:ext cx="577117" cy="219631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81601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510940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29301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>
              <a:endCxn id="32" idx="2"/>
            </p:cNvCxnSpPr>
            <p:nvPr/>
          </p:nvCxnSpPr>
          <p:spPr>
            <a:xfrm flipV="1">
              <a:off x="3739540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3267750" y="2667000"/>
            <a:ext cx="2484901" cy="2157184"/>
            <a:chOff x="6404111" y="4071558"/>
            <a:chExt cx="2484901" cy="2157184"/>
          </a:xfrm>
        </p:grpSpPr>
        <p:sp>
          <p:nvSpPr>
            <p:cNvPr id="42" name="Oval 41"/>
            <p:cNvSpPr/>
            <p:nvPr/>
          </p:nvSpPr>
          <p:spPr>
            <a:xfrm>
              <a:off x="7593742" y="4427733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23081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241442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08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Triangle-Based Analysis: </a:t>
            </a:r>
            <a:r>
              <a:rPr lang="en-US" dirty="0" smtClean="0">
                <a:solidFill>
                  <a:srgbClr val="0070C0"/>
                </a:solidFill>
              </a:rPr>
              <a:t>LP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1"/>
                <a:ext cx="9601200" cy="26618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𝐿𝑃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3000" i="1" dirty="0">
                              <a:latin typeface="Cambria Math"/>
                            </a:rPr>
                            <m:t>𝔼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sz="3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 dirty="0">
                                  <a:latin typeface="Cambria Math"/>
                                </a:rPr>
                                <m:t>𝐿𝑃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𝑐𝑜𝑛𝑡𝑟𝑖𝑏𝑢𝑡𝑖𝑜𝑛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3000" i="1" dirty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dirty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30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000" b="1" i="1" dirty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i="1" dirty="0">
                          <a:latin typeface="Cambria Math"/>
                        </a:rPr>
                        <m:t> </m:t>
                      </m:r>
                      <m:r>
                        <a:rPr lang="en-US" sz="3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3000" i="1" dirty="0">
                          <a:latin typeface="Cambria Math"/>
                        </a:rPr>
                        <m:t>=</m:t>
                      </m:r>
                      <m:r>
                        <a:rPr lang="en-US" sz="3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3000" i="1" dirty="0">
                          <a:latin typeface="Cambria Math"/>
                        </a:rPr>
                        <m:t>;</m:t>
                      </m:r>
                      <m:r>
                        <a:rPr lang="en-US" sz="3000" b="1" i="1" dirty="0">
                          <a:latin typeface="Cambria Math"/>
                        </a:rPr>
                        <m:t>𝒖</m:t>
                      </m:r>
                      <m:r>
                        <a:rPr lang="en-US" sz="3000" i="1" dirty="0">
                          <a:latin typeface="Cambria Math"/>
                        </a:rPr>
                        <m:t>≠</m:t>
                      </m:r>
                      <m:r>
                        <a:rPr lang="en-US" sz="3000" b="1" i="1" dirty="0">
                          <a:latin typeface="Cambria Math"/>
                        </a:rPr>
                        <m:t>𝒗</m:t>
                      </m:r>
                      <m:r>
                        <a:rPr lang="en-US" sz="3000" i="1" dirty="0">
                          <a:latin typeface="Cambria Math"/>
                        </a:rPr>
                        <m:t>, </m:t>
                      </m:r>
                      <m:r>
                        <a:rPr lang="en-US" sz="3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sz="3000" i="1" dirty="0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3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 dirty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3000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 dirty="0">
                          <a:latin typeface="Cambria Math"/>
                        </a:rPr>
                        <m:t> ]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</a:rPr>
                  <a:t>=</a:t>
                </a:r>
                <a:endParaRPr lang="en-US" i="1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1"/>
                <a:ext cx="9601200" cy="2661860"/>
              </a:xfrm>
              <a:blipFill rotWithShape="1">
                <a:blip r:embed="rId2"/>
                <a:stretch>
                  <a:fillRect l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3003152"/>
                <a:ext cx="87688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240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     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b="1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b="1" i="1" dirty="0" err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∉</m:t>
                    </m:r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03152"/>
                <a:ext cx="8768865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641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8572" y="2692400"/>
            <a:ext cx="1312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{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32636" y="4069923"/>
            <a:ext cx="2484901" cy="2329331"/>
            <a:chOff x="232636" y="4069923"/>
            <a:chExt cx="2484901" cy="2329331"/>
          </a:xfrm>
        </p:grpSpPr>
        <p:sp>
          <p:nvSpPr>
            <p:cNvPr id="34" name="Oval 33"/>
            <p:cNvSpPr/>
            <p:nvPr/>
          </p:nvSpPr>
          <p:spPr>
            <a:xfrm rot="1987577">
              <a:off x="854439" y="4069923"/>
              <a:ext cx="577117" cy="232933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22267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51606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069967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12" y="4139625"/>
                  <a:ext cx="418970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endCxn id="37" idx="2"/>
            </p:cNvCxnSpPr>
            <p:nvPr/>
          </p:nvCxnSpPr>
          <p:spPr>
            <a:xfrm flipV="1">
              <a:off x="880206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36" y="5707167"/>
                  <a:ext cx="41897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567" y="5712034"/>
                  <a:ext cx="41897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404111" y="4071558"/>
            <a:ext cx="2484901" cy="2331836"/>
            <a:chOff x="6404111" y="4071558"/>
            <a:chExt cx="2484901" cy="2331836"/>
          </a:xfrm>
        </p:grpSpPr>
        <p:sp>
          <p:nvSpPr>
            <p:cNvPr id="43" name="Oval 42"/>
            <p:cNvSpPr/>
            <p:nvPr/>
          </p:nvSpPr>
          <p:spPr>
            <a:xfrm rot="1987577">
              <a:off x="6825323" y="4322965"/>
              <a:ext cx="1771220" cy="20804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93742" y="4427733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23081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241442" y="5630604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987" y="4071558"/>
                  <a:ext cx="418970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11" y="5639100"/>
                  <a:ext cx="418970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042" y="5643967"/>
                  <a:ext cx="418970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3091970" y="4139625"/>
            <a:ext cx="2484901" cy="2229551"/>
            <a:chOff x="3091970" y="4139625"/>
            <a:chExt cx="2484901" cy="2229551"/>
          </a:xfrm>
        </p:grpSpPr>
        <p:sp>
          <p:nvSpPr>
            <p:cNvPr id="51" name="Oval 50"/>
            <p:cNvSpPr/>
            <p:nvPr/>
          </p:nvSpPr>
          <p:spPr>
            <a:xfrm rot="19915823">
              <a:off x="4485120" y="4172861"/>
              <a:ext cx="577117" cy="219631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81601" y="44958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10940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929301" y="5698671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846" y="4139625"/>
                  <a:ext cx="418970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2"/>
            </p:cNvCxnSpPr>
            <p:nvPr/>
          </p:nvCxnSpPr>
          <p:spPr>
            <a:xfrm flipV="1">
              <a:off x="3739540" y="5812971"/>
              <a:ext cx="1189761" cy="127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970" y="5707167"/>
                  <a:ext cx="418970" cy="58477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901" y="5712034"/>
                  <a:ext cx="418970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Connector 58"/>
          <p:cNvCxnSpPr/>
          <p:nvPr/>
        </p:nvCxnSpPr>
        <p:spPr>
          <a:xfrm flipV="1">
            <a:off x="7051681" y="5712034"/>
            <a:ext cx="1189761" cy="1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199531" y="5862347"/>
                <a:ext cx="656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31" y="5862347"/>
                <a:ext cx="656493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91453" y="5862347"/>
                <a:ext cx="656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53" y="5862347"/>
                <a:ext cx="656493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318314" y="5862347"/>
                <a:ext cx="656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14" y="5862347"/>
                <a:ext cx="656493" cy="584775"/>
              </a:xfrm>
              <a:prstGeom prst="rect">
                <a:avLst/>
              </a:prstGeom>
              <a:blipFill rotWithShape="1">
                <a:blip r:embed="rId15"/>
                <a:stretch>
                  <a:fillRect r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9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Triangle-Based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𝐴𝐿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𝐿𝑃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𝐿𝑃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≠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b="0" dirty="0" smtClean="0"/>
                  <a:t>Suffices to show that for all triangles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≤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𝐿𝑃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Triangle-Based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all triangles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𝐴𝐿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𝐿𝑃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Each triangle:</a:t>
                </a:r>
              </a:p>
              <a:p>
                <a:pPr lvl="1"/>
                <a:r>
                  <a:rPr lang="en-US" dirty="0" smtClean="0"/>
                  <a:t>Arbitrary edge / non-edge configuration (4 total)</a:t>
                </a:r>
              </a:p>
              <a:p>
                <a:pPr lvl="1"/>
                <a:r>
                  <a:rPr lang="en-US" dirty="0" smtClean="0"/>
                  <a:t>Arbitrary LP weights satisfying triangle inequality</a:t>
                </a:r>
              </a:p>
              <a:p>
                <a:r>
                  <a:rPr lang="en-US" dirty="0" smtClean="0"/>
                  <a:t>For every fixed configuration functional inequality in LP weights (3 variables)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2.06!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dirty="0" smtClean="0"/>
                  <a:t>2.025 for </a:t>
                </a:r>
                <a:r>
                  <a:rPr lang="en-US" b="1" dirty="0" smtClean="0"/>
                  <a:t>any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Results: Complete Graphs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>
            <a:normAutofit/>
          </a:bodyPr>
          <a:lstStyle/>
          <a:p>
            <a:r>
              <a:rPr lang="en-US" b="1" dirty="0" smtClean="0"/>
              <a:t>2.06</a:t>
            </a:r>
            <a:r>
              <a:rPr lang="en-US" dirty="0" smtClean="0"/>
              <a:t>-approximation for complete graphs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derandomized</a:t>
            </a:r>
            <a:r>
              <a:rPr lang="en-US" dirty="0" smtClean="0"/>
              <a:t> (previous: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Hegde</a:t>
            </a:r>
            <a:r>
              <a:rPr lang="en-US" dirty="0" smtClean="0">
                <a:solidFill>
                  <a:srgbClr val="0070C0"/>
                </a:solidFill>
              </a:rPr>
              <a:t>, Jain, Williamson, van </a:t>
            </a:r>
            <a:r>
              <a:rPr lang="en-US" dirty="0" err="1" smtClean="0">
                <a:solidFill>
                  <a:srgbClr val="0070C0"/>
                </a:solidFill>
              </a:rPr>
              <a:t>Zuylen</a:t>
            </a:r>
            <a:r>
              <a:rPr lang="en-US" dirty="0" smtClean="0">
                <a:solidFill>
                  <a:srgbClr val="0070C0"/>
                </a:solidFill>
              </a:rPr>
              <a:t> ‘08]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Also works for real weights satisfying probability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blipFill rotWithShape="1">
                <a:blip r:embed="rId2"/>
                <a:stretch>
                  <a:fillRect t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Our Results: </a:t>
            </a:r>
            <a:r>
              <a:rPr lang="en-US" dirty="0" smtClean="0">
                <a:solidFill>
                  <a:srgbClr val="0070C0"/>
                </a:solidFill>
              </a:rPr>
              <a:t>Triangle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2800"/>
                <a:ext cx="8229600" cy="27733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Weights satisfying triangle inequalities and probability 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∈[0,1]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𝑤𝑣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b="1" dirty="0" smtClean="0"/>
                  <a:t>1.5</a:t>
                </a:r>
                <a:r>
                  <a:rPr lang="en-US" dirty="0" smtClean="0"/>
                  <a:t>-approximation </a:t>
                </a:r>
                <a:endParaRPr lang="en-US" dirty="0"/>
              </a:p>
              <a:p>
                <a:r>
                  <a:rPr lang="en-US" b="1" dirty="0" smtClean="0"/>
                  <a:t>1.2</a:t>
                </a:r>
                <a:r>
                  <a:rPr lang="en-US" dirty="0" smtClean="0"/>
                  <a:t> </a:t>
                </a:r>
                <a:r>
                  <a:rPr lang="en-US" dirty="0"/>
                  <a:t>integrality gap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2800"/>
                <a:ext cx="8229600" cy="2773363"/>
              </a:xfrm>
              <a:blipFill rotWithShape="1">
                <a:blip r:embed="rId2"/>
                <a:stretch>
                  <a:fillRect l="-1481" t="-5714" b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𝑢𝑣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blipFill rotWithShape="1">
                <a:blip r:embed="rId3"/>
                <a:stretch>
                  <a:fillRect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Our Results: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Objects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types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5200"/>
                <a:ext cx="8229600" cy="2620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Objects of k-types: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 smtClean="0"/>
                  <a:t> = edges of a complete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-partite graph</a:t>
                </a:r>
              </a:p>
              <a:p>
                <a:r>
                  <a:rPr lang="en-US" b="1" dirty="0" smtClean="0"/>
                  <a:t>3</a:t>
                </a:r>
                <a:r>
                  <a:rPr lang="en-US" dirty="0" smtClean="0"/>
                  <a:t>-approximation</a:t>
                </a:r>
                <a:endParaRPr lang="en-US" dirty="0"/>
              </a:p>
              <a:p>
                <a:r>
                  <a:rPr lang="en-US" b="1" dirty="0"/>
                  <a:t>Matching 3</a:t>
                </a:r>
                <a:r>
                  <a:rPr lang="en-US" dirty="0"/>
                  <a:t>-integrality gap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5200"/>
                <a:ext cx="8229600" cy="2620963"/>
              </a:xfrm>
              <a:blipFill rotWithShape="1">
                <a:blip r:embed="rId3"/>
                <a:stretch>
                  <a:fillRect l="-1630" t="-4884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𝑢𝑣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18585"/>
              </a:xfrm>
              <a:prstGeom prst="rect">
                <a:avLst/>
              </a:prstGeom>
              <a:blipFill rotWithShape="1">
                <a:blip r:embed="rId4"/>
                <a:stretch>
                  <a:fillRect l="-1164" t="-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410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Better approximation:</a:t>
                </a:r>
              </a:p>
              <a:p>
                <a:r>
                  <a:rPr lang="en-US" dirty="0" smtClean="0"/>
                  <a:t>Can stronger convex relaxations help?</a:t>
                </a:r>
              </a:p>
              <a:p>
                <a:pPr lvl="1"/>
                <a:r>
                  <a:rPr lang="en-US" dirty="0" smtClean="0"/>
                  <a:t>Integrality gap for natural </a:t>
                </a:r>
                <a:r>
                  <a:rPr lang="en-US" dirty="0" err="1"/>
                  <a:t>s</a:t>
                </a:r>
                <a:r>
                  <a:rPr lang="en-US" dirty="0" err="1" smtClean="0"/>
                  <a:t>emidefinite</a:t>
                </a:r>
                <a:r>
                  <a:rPr lang="en-US" dirty="0" smtClean="0"/>
                  <a:t> </a:t>
                </a:r>
                <a:r>
                  <a:rPr lang="en-US" dirty="0"/>
                  <a:t>p</a:t>
                </a:r>
                <a:r>
                  <a:rPr lang="en-US" dirty="0" smtClean="0"/>
                  <a:t>rogram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LP/SDP hierarchies help?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Better running time:</a:t>
                </a:r>
              </a:p>
              <a:p>
                <a:r>
                  <a:rPr lang="en-US" dirty="0" smtClean="0"/>
                  <a:t>Avoid solving LP?</a:t>
                </a:r>
              </a:p>
              <a:p>
                <a:r>
                  <a:rPr lang="en-US" dirty="0" smtClean="0"/>
                  <a:t>&lt; 3-approximation in </a:t>
                </a:r>
                <a:r>
                  <a:rPr lang="en-US" dirty="0" err="1" smtClean="0"/>
                  <a:t>MapReduce</a:t>
                </a:r>
                <a:r>
                  <a:rPr lang="en-US" dirty="0" smtClean="0"/>
                  <a:t>?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Related scenarios:</a:t>
                </a:r>
              </a:p>
              <a:p>
                <a:r>
                  <a:rPr lang="en-US" dirty="0" smtClean="0"/>
                  <a:t>Better than 4/3-approximation for </a:t>
                </a:r>
                <a:r>
                  <a:rPr lang="en-US" b="1" dirty="0" smtClean="0"/>
                  <a:t>consensus clustering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o(log n)-approximation for arbitrary weights (would improve </a:t>
                </a:r>
                <a:r>
                  <a:rPr lang="en-US" dirty="0" err="1" smtClean="0"/>
                  <a:t>MultiCut</a:t>
                </a:r>
                <a:r>
                  <a:rPr lang="en-US" dirty="0" smtClean="0"/>
                  <a:t>, no constant –factor possible under UGC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Chawla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Krauthgamer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Kumar,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Rabani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Sivakumar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’06]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410200"/>
              </a:xfrm>
              <a:blipFill rotWithShape="1">
                <a:blip r:embed="rId2"/>
                <a:stretch>
                  <a:fillRect l="-1143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Correlation </a:t>
            </a:r>
            <a:r>
              <a:rPr lang="en-US" dirty="0" smtClean="0">
                <a:solidFill>
                  <a:srgbClr val="0070C0"/>
                </a:solidFill>
              </a:rPr>
              <a:t>Clustering: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97" y="1337852"/>
            <a:ext cx="8229600" cy="5367748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Minimize</a:t>
            </a:r>
            <a:r>
              <a:rPr lang="en-US" dirty="0" smtClean="0"/>
              <a:t> </a:t>
            </a:r>
            <a:r>
              <a:rPr lang="en-US" dirty="0"/>
              <a:t># of </a:t>
            </a:r>
            <a:r>
              <a:rPr lang="en-US" b="1" dirty="0" smtClean="0"/>
              <a:t>incorrectly</a:t>
            </a:r>
            <a:r>
              <a:rPr lang="en-US" dirty="0" smtClean="0"/>
              <a:t> </a:t>
            </a:r>
            <a:r>
              <a:rPr lang="en-US" dirty="0"/>
              <a:t>classified </a:t>
            </a:r>
            <a:r>
              <a:rPr lang="en-US" dirty="0" smtClean="0"/>
              <a:t>pairs: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# Covered non-edges + # Non-covered edges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Min-CSP, but # labels is unbounded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87412" y="3093680"/>
            <a:ext cx="4032396" cy="2697886"/>
            <a:chOff x="4734789" y="3501182"/>
            <a:chExt cx="4032396" cy="2697886"/>
          </a:xfrm>
        </p:grpSpPr>
        <p:sp>
          <p:nvSpPr>
            <p:cNvPr id="70" name="Oval 69"/>
            <p:cNvSpPr/>
            <p:nvPr/>
          </p:nvSpPr>
          <p:spPr>
            <a:xfrm>
              <a:off x="8212133" y="5462468"/>
              <a:ext cx="555052" cy="50251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734789" y="3501182"/>
              <a:ext cx="1523417" cy="26606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36006" y="4128968"/>
              <a:ext cx="1655622" cy="20701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70159" y="4162446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7937" y="56148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894237" y="41289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46837" y="46877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375359" y="5561757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665637" y="50814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961037" y="5894268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630837" y="4613879"/>
              <a:ext cx="228600" cy="2286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3" idx="6"/>
              <a:endCxn id="75" idx="2"/>
            </p:cNvCxnSpPr>
            <p:nvPr/>
          </p:nvCxnSpPr>
          <p:spPr>
            <a:xfrm flipV="1">
              <a:off x="5098759" y="4243268"/>
              <a:ext cx="795478" cy="334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0"/>
              <a:endCxn id="75" idx="3"/>
            </p:cNvCxnSpPr>
            <p:nvPr/>
          </p:nvCxnSpPr>
          <p:spPr>
            <a:xfrm flipV="1">
              <a:off x="5779937" y="4324090"/>
              <a:ext cx="147778" cy="7573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0"/>
            </p:cNvCxnSpPr>
            <p:nvPr/>
          </p:nvCxnSpPr>
          <p:spPr>
            <a:xfrm flipH="1" flipV="1">
              <a:off x="4992537" y="4397979"/>
              <a:ext cx="139700" cy="12168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4" idx="7"/>
              <a:endCxn id="78" idx="3"/>
            </p:cNvCxnSpPr>
            <p:nvPr/>
          </p:nvCxnSpPr>
          <p:spPr>
            <a:xfrm flipV="1">
              <a:off x="5213059" y="5276590"/>
              <a:ext cx="486056" cy="3717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78" idx="1"/>
            </p:cNvCxnSpPr>
            <p:nvPr/>
          </p:nvCxnSpPr>
          <p:spPr>
            <a:xfrm>
              <a:off x="5062387" y="4352946"/>
              <a:ext cx="636728" cy="762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76" idx="2"/>
            </p:cNvCxnSpPr>
            <p:nvPr/>
          </p:nvCxnSpPr>
          <p:spPr>
            <a:xfrm>
              <a:off x="6859437" y="4746646"/>
              <a:ext cx="787400" cy="5542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79" idx="0"/>
            </p:cNvCxnSpPr>
            <p:nvPr/>
          </p:nvCxnSpPr>
          <p:spPr>
            <a:xfrm>
              <a:off x="6795937" y="4814768"/>
              <a:ext cx="279400" cy="10795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9" idx="0"/>
            </p:cNvCxnSpPr>
            <p:nvPr/>
          </p:nvCxnSpPr>
          <p:spPr>
            <a:xfrm flipH="1">
              <a:off x="7075337" y="4916368"/>
              <a:ext cx="635000" cy="9779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1"/>
            </p:cNvCxnSpPr>
            <p:nvPr/>
          </p:nvCxnSpPr>
          <p:spPr>
            <a:xfrm flipH="1" flipV="1">
              <a:off x="6089359" y="4243268"/>
              <a:ext cx="574956" cy="40408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9" idx="2"/>
              <a:endCxn id="74" idx="6"/>
            </p:cNvCxnSpPr>
            <p:nvPr/>
          </p:nvCxnSpPr>
          <p:spPr>
            <a:xfrm flipH="1" flipV="1">
              <a:off x="5246537" y="5729168"/>
              <a:ext cx="1714500" cy="27940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2"/>
              <a:endCxn id="79" idx="6"/>
            </p:cNvCxnSpPr>
            <p:nvPr/>
          </p:nvCxnSpPr>
          <p:spPr>
            <a:xfrm flipH="1">
              <a:off x="7189637" y="5676057"/>
              <a:ext cx="1185722" cy="33251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213059" y="4324090"/>
              <a:ext cx="681179" cy="1276642"/>
            </a:xfrm>
            <a:prstGeom prst="line">
              <a:avLst/>
            </a:prstGeom>
            <a:ln w="1016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648200" y="3770079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dirty="0" smtClean="0"/>
              <a:t> incorrectly classified =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/>
              <a:t> covered non-edge +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 non-covered edges</a:t>
            </a:r>
          </a:p>
        </p:txBody>
      </p:sp>
    </p:spTree>
    <p:extLst>
      <p:ext uri="{BB962C8B-B14F-4D97-AF65-F5344CB8AC3E}">
        <p14:creationId xmlns:p14="http://schemas.microsoft.com/office/powerpoint/2010/main" val="4116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Approximating Correlation Clustering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Minimize</a:t>
                </a:r>
                <a:r>
                  <a:rPr lang="en-US" dirty="0" smtClean="0"/>
                  <a:t> # </a:t>
                </a:r>
                <a:r>
                  <a:rPr lang="en-US" dirty="0"/>
                  <a:t>of </a:t>
                </a:r>
                <a:r>
                  <a:rPr lang="en-US" b="1" dirty="0"/>
                  <a:t>incorrectly</a:t>
                </a:r>
                <a:r>
                  <a:rPr lang="en-US" dirty="0"/>
                  <a:t> classified pairs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≈20000</m:t>
                    </m:r>
                  </m:oMath>
                </a14:m>
                <a:r>
                  <a:rPr lang="en-US" dirty="0" smtClean="0"/>
                  <a:t>-approximation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[Blum, Bansal, Chawla’04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Demaine</a:t>
                </a:r>
                <a:r>
                  <a:rPr lang="en-US" dirty="0">
                    <a:solidFill>
                      <a:srgbClr val="0070C0"/>
                    </a:solidFill>
                  </a:rPr>
                  <a:t>, Emmanuel, Fiat, Immorlica’04],[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Guruswami</a:t>
                </a:r>
                <a:r>
                  <a:rPr lang="en-US" dirty="0">
                    <a:solidFill>
                      <a:srgbClr val="0070C0"/>
                    </a:solidFill>
                  </a:rPr>
                  <a:t>, Wirth’05], [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Williamson</a:t>
                </a:r>
                <a:r>
                  <a:rPr lang="en-US" dirty="0">
                    <a:solidFill>
                      <a:srgbClr val="0070C0"/>
                    </a:solidFill>
                  </a:rPr>
                  <a:t>, van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Zuylen’07], 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Liberty’08],…</a:t>
                </a:r>
              </a:p>
              <a:p>
                <a:pPr lvl="1"/>
                <a:r>
                  <a:rPr lang="en-US" dirty="0" smtClean="0"/>
                  <a:t>2.5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Ailon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>
                    <a:solidFill>
                      <a:srgbClr val="0070C0"/>
                    </a:solidFill>
                  </a:rPr>
                  <a:t>Charikar</a:t>
                </a:r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Newman’05]</a:t>
                </a:r>
              </a:p>
              <a:p>
                <a:pPr lvl="1"/>
                <a:r>
                  <a:rPr lang="en-US" dirty="0" smtClean="0"/>
                  <a:t>APX-hard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Charikar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Guruswami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Wirth’05]</a:t>
                </a:r>
              </a:p>
              <a:p>
                <a:r>
                  <a:rPr lang="en-US" b="1" dirty="0"/>
                  <a:t>Maximize</a:t>
                </a:r>
                <a:r>
                  <a:rPr lang="en-US" dirty="0"/>
                  <a:t> # of </a:t>
                </a:r>
                <a:r>
                  <a:rPr lang="en-US" b="1" dirty="0"/>
                  <a:t>correctly</a:t>
                </a:r>
                <a:r>
                  <a:rPr lang="en-US" dirty="0"/>
                  <a:t> classified pairs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)-approximation </a:t>
                </a:r>
                <a:r>
                  <a:rPr lang="en-US" dirty="0">
                    <a:solidFill>
                      <a:srgbClr val="0070C0"/>
                    </a:solidFill>
                  </a:rPr>
                  <a:t>[Blum, Bansal, Chawla’04]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5257800"/>
              </a:xfrm>
              <a:blipFill rotWithShape="1">
                <a:blip r:embed="rId2"/>
                <a:stretch>
                  <a:fillRect l="-161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Correlation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One of the most successful clustering methods:</a:t>
            </a:r>
          </a:p>
          <a:p>
            <a:r>
              <a:rPr lang="en-US" dirty="0" smtClean="0"/>
              <a:t>Only uses </a:t>
            </a:r>
            <a:r>
              <a:rPr lang="en-US" b="1" dirty="0" smtClean="0"/>
              <a:t>qualitative information</a:t>
            </a:r>
            <a:r>
              <a:rPr lang="en-US" dirty="0" smtClean="0"/>
              <a:t> about similarities</a:t>
            </a:r>
          </a:p>
          <a:p>
            <a:r>
              <a:rPr lang="en-US" b="1" dirty="0" smtClean="0"/>
              <a:t># of clusters unspecified </a:t>
            </a:r>
            <a:r>
              <a:rPr lang="en-US" dirty="0" smtClean="0"/>
              <a:t>(selected to best fit data)</a:t>
            </a:r>
            <a:endParaRPr lang="en-US" b="1" dirty="0" smtClean="0"/>
          </a:p>
          <a:p>
            <a:r>
              <a:rPr lang="en-US" dirty="0" smtClean="0"/>
              <a:t>Applications: document/image </a:t>
            </a:r>
            <a:r>
              <a:rPr lang="en-US" b="1" dirty="0" err="1" smtClean="0"/>
              <a:t>deduplication</a:t>
            </a:r>
            <a:r>
              <a:rPr lang="en-US" dirty="0" smtClean="0"/>
              <a:t> (data from crowds or black-box machine learning)</a:t>
            </a:r>
          </a:p>
          <a:p>
            <a:r>
              <a:rPr lang="en-US" b="1" dirty="0"/>
              <a:t>NP-hard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Bansal</a:t>
            </a:r>
            <a:r>
              <a:rPr lang="en-US" dirty="0">
                <a:solidFill>
                  <a:srgbClr val="0070C0"/>
                </a:solidFill>
              </a:rPr>
              <a:t>, Blum, </a:t>
            </a:r>
            <a:r>
              <a:rPr lang="en-US" dirty="0" err="1">
                <a:solidFill>
                  <a:srgbClr val="0070C0"/>
                </a:solidFill>
              </a:rPr>
              <a:t>Chawla</a:t>
            </a:r>
            <a:r>
              <a:rPr lang="en-US" dirty="0">
                <a:solidFill>
                  <a:srgbClr val="0070C0"/>
                </a:solidFill>
              </a:rPr>
              <a:t> ‘04], </a:t>
            </a:r>
            <a:r>
              <a:rPr lang="en-US" dirty="0" smtClean="0"/>
              <a:t>admits </a:t>
            </a:r>
            <a:r>
              <a:rPr lang="en-US" b="1" dirty="0"/>
              <a:t>simple approximation algorithms</a:t>
            </a:r>
            <a:r>
              <a:rPr lang="en-US" dirty="0"/>
              <a:t> with good provable guarantees</a:t>
            </a:r>
          </a:p>
          <a:p>
            <a:r>
              <a:rPr lang="en-US" b="1" dirty="0" smtClean="0"/>
              <a:t>Agnostic </a:t>
            </a:r>
            <a:r>
              <a:rPr lang="en-US" b="1" dirty="0"/>
              <a:t>learning </a:t>
            </a:r>
            <a:r>
              <a:rPr lang="en-US" dirty="0" smtClean="0"/>
              <a:t>problem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5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Correlation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More:</a:t>
            </a:r>
          </a:p>
          <a:p>
            <a:r>
              <a:rPr lang="en-US" b="1" dirty="0"/>
              <a:t>Survey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[Wirth]</a:t>
            </a:r>
          </a:p>
          <a:p>
            <a:r>
              <a:rPr lang="en-US" b="1" dirty="0"/>
              <a:t>KDD’14</a:t>
            </a:r>
            <a:r>
              <a:rPr lang="en-US" dirty="0"/>
              <a:t> </a:t>
            </a:r>
            <a:r>
              <a:rPr lang="en-US" dirty="0" smtClean="0"/>
              <a:t>tutorial: “Correlation Clustering: From Theory to Practice”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Bonchi</a:t>
            </a:r>
            <a:r>
              <a:rPr lang="en-US" dirty="0">
                <a:solidFill>
                  <a:srgbClr val="0070C0"/>
                </a:solidFill>
              </a:rPr>
              <a:t>, Garcia-Soriano, Liberty</a:t>
            </a:r>
            <a:r>
              <a:rPr lang="en-US" dirty="0" smtClean="0">
                <a:solidFill>
                  <a:srgbClr val="0070C0"/>
                </a:solidFill>
              </a:rPr>
              <a:t>]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http://francescobonchi.com/CCtuto_kdd14.pdf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Wikipedia</a:t>
            </a:r>
            <a:r>
              <a:rPr lang="en-US" dirty="0"/>
              <a:t> article: </a:t>
            </a:r>
            <a:r>
              <a:rPr lang="en-US" dirty="0">
                <a:hlinkClick r:id="rId3"/>
              </a:rPr>
              <a:t>http://en.wikipedia.org/wiki/Correlation_clustering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Data-Based Randomized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3-approximation (expected)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Ailon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Charikar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Newman]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 smtClean="0"/>
                  <a:t> is the set of neighbors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Remove the cluster from the graph and repeat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Modification: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(3+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-approx.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/ 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rounds of </a:t>
                </a:r>
                <a:r>
                  <a:rPr lang="en-US" dirty="0" err="1" smtClean="0"/>
                  <a:t>MapReduce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Chierichetti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Dalvi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Kumar, KDD’14] </a:t>
                </a:r>
                <a:r>
                  <a:rPr lang="en-US" dirty="0" smtClean="0">
                    <a:solidFill>
                      <a:srgbClr val="0070C0"/>
                    </a:solidFill>
                    <a:hlinkClick r:id="rId2"/>
                  </a:rPr>
                  <a:t>http://grigory.us/blog/mapreduce-clustering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3"/>
                <a:stretch>
                  <a:fillRect l="-1643" t="-1392" r="-2214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1000" y="2514600"/>
            <a:ext cx="8534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4050281" y="5538491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98945" y="4671716"/>
            <a:ext cx="555052" cy="50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425101">
            <a:off x="612136" y="5691619"/>
            <a:ext cx="2829151" cy="5518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209" y="3986119"/>
            <a:ext cx="2522397" cy="15845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Data-Based Randomized Pivoting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534400" cy="26043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a random pivot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Make a cluster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∪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 smtClean="0"/>
                  <a:t> is the set of neighbors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Remove the cluster from the graph and repeat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534400" cy="2604384"/>
              </a:xfrm>
              <a:blipFill rotWithShape="1">
                <a:blip r:embed="rId2"/>
                <a:stretch>
                  <a:fillRect l="-1571" t="-2810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76429" y="4270651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4207" y="57230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00507" y="42371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3107" y="47959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13507" y="5675448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71907" y="51896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67307" y="6002473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7107" y="4722084"/>
            <a:ext cx="228600" cy="2286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 flipV="1">
            <a:off x="1005029" y="4351473"/>
            <a:ext cx="795478" cy="334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7" idx="3"/>
          </p:cNvCxnSpPr>
          <p:nvPr/>
        </p:nvCxnSpPr>
        <p:spPr>
          <a:xfrm flipV="1">
            <a:off x="1686207" y="4432295"/>
            <a:ext cx="147778" cy="7573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 flipH="1" flipV="1">
            <a:off x="898807" y="4506184"/>
            <a:ext cx="139700" cy="12168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7"/>
            <a:endCxn id="10" idx="3"/>
          </p:cNvCxnSpPr>
          <p:nvPr/>
        </p:nvCxnSpPr>
        <p:spPr>
          <a:xfrm flipV="1">
            <a:off x="1119329" y="5384795"/>
            <a:ext cx="486056" cy="371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968657" y="4461151"/>
            <a:ext cx="636728" cy="762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2"/>
          </p:cNvCxnSpPr>
          <p:nvPr/>
        </p:nvCxnSpPr>
        <p:spPr>
          <a:xfrm>
            <a:off x="2765707" y="4854851"/>
            <a:ext cx="787400" cy="55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2702207" y="4922973"/>
            <a:ext cx="279400" cy="10795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981607" y="5024573"/>
            <a:ext cx="635000" cy="977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</p:cNvCxnSpPr>
          <p:nvPr/>
        </p:nvCxnSpPr>
        <p:spPr>
          <a:xfrm flipH="1" flipV="1">
            <a:off x="1995629" y="4351473"/>
            <a:ext cx="574956" cy="4040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6" idx="6"/>
          </p:cNvCxnSpPr>
          <p:nvPr/>
        </p:nvCxnSpPr>
        <p:spPr>
          <a:xfrm flipH="1" flipV="1">
            <a:off x="1152807" y="5837373"/>
            <a:ext cx="1714500" cy="279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1" idx="6"/>
          </p:cNvCxnSpPr>
          <p:nvPr/>
        </p:nvCxnSpPr>
        <p:spPr>
          <a:xfrm flipH="1">
            <a:off x="3095907" y="5789748"/>
            <a:ext cx="1117600" cy="3270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00600" y="4334388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r>
              <a:rPr lang="en-US" sz="3200" dirty="0" smtClean="0"/>
              <a:t> incorrectly classified =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 smtClean="0"/>
              <a:t> covered non-edges +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  <a:r>
              <a:rPr lang="en-US" sz="3200" dirty="0" smtClean="0"/>
              <a:t> non-covered edges</a:t>
            </a:r>
          </a:p>
        </p:txBody>
      </p:sp>
      <p:cxnSp>
        <p:nvCxnSpPr>
          <p:cNvPr id="30" name="Straight Connector 29"/>
          <p:cNvCxnSpPr>
            <a:stCxn id="12" idx="2"/>
          </p:cNvCxnSpPr>
          <p:nvPr/>
        </p:nvCxnSpPr>
        <p:spPr>
          <a:xfrm flipH="1" flipV="1">
            <a:off x="1005029" y="4432295"/>
            <a:ext cx="1532078" cy="40408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3"/>
          </p:cNvCxnSpPr>
          <p:nvPr/>
        </p:nvCxnSpPr>
        <p:spPr>
          <a:xfrm flipH="1">
            <a:off x="1783921" y="4917206"/>
            <a:ext cx="786664" cy="34309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3700" y="1562100"/>
            <a:ext cx="85979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24" grpId="0" animBg="1"/>
      <p:bldP spid="6" grpId="0" animBg="1"/>
      <p:bldP spid="7" grpId="0" animBg="1"/>
      <p:bldP spid="8" grpId="0" animBg="1"/>
      <p:bldP spid="9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Integer Program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/>
                  <a:t>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𝑢𝑤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𝑤𝑣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            ∀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𝑣</m:t>
                      </m:r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382000" cy="1625060"/>
              </a:xfrm>
              <a:prstGeom prst="rect">
                <a:avLst/>
              </a:prstGeom>
              <a:blipFill rotWithShape="1">
                <a:blip r:embed="rId2"/>
                <a:stretch>
                  <a:fillRect t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2000" y="3105517"/>
                <a:ext cx="8382000" cy="627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Binary distance: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in the same cluster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 in different clusters</a:t>
                </a:r>
                <a:endParaRPr lang="en-US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Objective is exactly </a:t>
                </a:r>
                <a:r>
                  <a:rPr lang="en-US" sz="2800" dirty="0" err="1" smtClean="0"/>
                  <a:t>MinDisagree</a:t>
                </a:r>
                <a:endParaRPr lang="en-US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Triangle inequalities give transitivity: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𝑢𝑤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b="0" dirty="0" smtClean="0"/>
              </a:p>
              <a:p>
                <a:pPr marL="914400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0" dirty="0" err="1" smtClean="0"/>
                  <a:t>iff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b="0" dirty="0" smtClean="0"/>
                  <a:t> is an equivalence relation, equivalence classes form a partition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b="0" dirty="0" smtClean="0"/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b="0" dirty="0" smtClean="0"/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dirty="0" smtClean="0"/>
              </a:p>
              <a:p>
                <a:pPr lvl="1"/>
                <a:endParaRPr lang="en-US" sz="3200" dirty="0" smtClean="0">
                  <a:sym typeface="Wingdings" pitchFamily="2" charset="2"/>
                </a:endParaRPr>
              </a:p>
              <a:p>
                <a:endParaRPr lang="en-US" sz="32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05517"/>
                <a:ext cx="8382000" cy="6278642"/>
              </a:xfrm>
              <a:prstGeom prst="rect">
                <a:avLst/>
              </a:prstGeom>
              <a:blipFill rotWithShape="1">
                <a:blip r:embed="rId3"/>
                <a:stretch>
                  <a:fillRect l="-1236"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400" y="1371600"/>
            <a:ext cx="8229600" cy="173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52117</TotalTime>
  <Words>2747</Words>
  <Application>Microsoft Office PowerPoint</Application>
  <PresentationFormat>On-screen Show (4:3)</PresentationFormat>
  <Paragraphs>318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Near-Optimal LP Rounding for Correlation Clustering</vt:lpstr>
      <vt:lpstr>Correlation Clustering</vt:lpstr>
      <vt:lpstr>Correlation Clustering: Example</vt:lpstr>
      <vt:lpstr>Approximating Correlation Clustering</vt:lpstr>
      <vt:lpstr>Correlation Clustering</vt:lpstr>
      <vt:lpstr>Correlation Clustering</vt:lpstr>
      <vt:lpstr>Data-Based Randomized Pivoting</vt:lpstr>
      <vt:lpstr>Data-Based Randomized Pivoting</vt:lpstr>
      <vt:lpstr>Integer Program</vt:lpstr>
      <vt:lpstr>Linear Program</vt:lpstr>
      <vt:lpstr>Integrality Gap</vt:lpstr>
      <vt:lpstr>Can the LP be rounded optimally?</vt:lpstr>
      <vt:lpstr>LP-based Pivoting Algorithm [ACN]</vt:lpstr>
      <vt:lpstr>LP-based Pivoting Algorithm [ACN]</vt:lpstr>
      <vt:lpstr>LP-based Pivoting Algorithm</vt:lpstr>
      <vt:lpstr>Our (Data + LP)-Based Pivoting</vt:lpstr>
      <vt:lpstr>Our (Data + LP)-Based Pivoting</vt:lpstr>
      <vt:lpstr>Analysis</vt:lpstr>
      <vt:lpstr>Analysis</vt:lpstr>
      <vt:lpstr>Triangle-Based Analysis: Algorithm</vt:lpstr>
      <vt:lpstr>Triangle-Based Analysis: LP</vt:lpstr>
      <vt:lpstr>Triangle-Based Analysis</vt:lpstr>
      <vt:lpstr>Triangle-Based Analysis</vt:lpstr>
      <vt:lpstr>Our Results: Complete Graphs</vt:lpstr>
      <vt:lpstr>Our Results: Triangle Inequalities</vt:lpstr>
      <vt:lpstr>Our Results: Objects of k types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Near-Optimal LP Rounding for Correlation Clustering</dc:title>
  <dc:creator>Grigory</dc:creator>
  <cp:lastModifiedBy>Grigory</cp:lastModifiedBy>
  <cp:revision>79</cp:revision>
  <dcterms:created xsi:type="dcterms:W3CDTF">2015-01-07T17:10:55Z</dcterms:created>
  <dcterms:modified xsi:type="dcterms:W3CDTF">2015-03-11T22:12:40Z</dcterms:modified>
</cp:coreProperties>
</file>