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9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91" r:id="rId21"/>
    <p:sldId id="292" r:id="rId22"/>
    <p:sldId id="293" r:id="rId23"/>
    <p:sldId id="294" r:id="rId24"/>
    <p:sldId id="295" r:id="rId25"/>
    <p:sldId id="296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7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5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1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6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9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D56F-A9E0-4E7F-9E74-43323E6A9DA3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9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data-science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rigory.us/files/bhk-book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939442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1 &amp; 2: Intro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9624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62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Independence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Two random variables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are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independent</a:t>
                </a:r>
                <a:r>
                  <a:rPr lang="en-US" dirty="0" smtClean="0"/>
                  <a:t> if and only if (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) 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⁡[</m:t>
                      </m:r>
                      <m:r>
                        <a:rPr lang="en-US" b="1" i="1" smtClean="0">
                          <a:latin typeface="Cambria Math"/>
                        </a:rPr>
                        <m:t>𝒀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mutually independent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…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pairwise independent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for all pairs </a:t>
                </a:r>
                <a:r>
                  <a:rPr lang="en-US" dirty="0" err="1" smtClean="0"/>
                  <a:t>i,j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404" t="-3504" r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39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Independence: Example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Ratings of mortgage securities</a:t>
                </a:r>
              </a:p>
              <a:p>
                <a:pPr lvl="1"/>
                <a:r>
                  <a:rPr lang="en-US" dirty="0" smtClean="0"/>
                  <a:t>AAA = 1% probability of default (over X years)</a:t>
                </a:r>
              </a:p>
              <a:p>
                <a:pPr lvl="1"/>
                <a:r>
                  <a:rPr lang="en-US" dirty="0" smtClean="0"/>
                  <a:t>AA = 2% probability of default</a:t>
                </a:r>
              </a:p>
              <a:p>
                <a:pPr lvl="1"/>
                <a:r>
                  <a:rPr lang="en-US" dirty="0" smtClean="0"/>
                  <a:t>A = 5% probability of default</a:t>
                </a:r>
              </a:p>
              <a:p>
                <a:pPr lvl="1"/>
                <a:r>
                  <a:rPr lang="en-US" dirty="0" smtClean="0"/>
                  <a:t>B = 10% probability of default</a:t>
                </a:r>
              </a:p>
              <a:p>
                <a:pPr lvl="1"/>
                <a:r>
                  <a:rPr lang="en-US" dirty="0" smtClean="0"/>
                  <a:t>C = 50% probability of default</a:t>
                </a:r>
              </a:p>
              <a:p>
                <a:pPr lvl="1"/>
                <a:r>
                  <a:rPr lang="en-US" dirty="0" smtClean="0"/>
                  <a:t>D = 100% probability of default</a:t>
                </a:r>
              </a:p>
              <a:p>
                <a:r>
                  <a:rPr lang="en-US" dirty="0" smtClean="0"/>
                  <a:t>You are a portfolio holder with 1000 AAA securities? </a:t>
                </a:r>
              </a:p>
              <a:p>
                <a:pPr lvl="1"/>
                <a:r>
                  <a:rPr lang="en-US" dirty="0" smtClean="0"/>
                  <a:t>Are they all independent? </a:t>
                </a:r>
              </a:p>
              <a:p>
                <a:pPr lvl="1"/>
                <a:r>
                  <a:rPr lang="en-US" dirty="0" smtClean="0"/>
                  <a:t>Is probability of all defaulting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0.01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1000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−2000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?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2424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4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Conditional Probabilities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For two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two random variables (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) are independent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  <m:r>
                          <a:rPr lang="en-US" b="0" i="1" smtClean="0">
                            <a:latin typeface="Cambria Math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b="0" dirty="0" smtClean="0">
                    <a:latin typeface="Cambria Math"/>
                  </a:rPr>
                  <a:t>(by definition)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𝑃𝑟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(by independence)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Pr</m:t>
                    </m:r>
                    <m:r>
                      <a:rPr lang="en-US" b="0" i="1" dirty="0" smtClean="0">
                        <a:latin typeface="Cambria Math"/>
                      </a:rPr>
                      <m:t>⁡[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1481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37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Union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any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𝑜𝑟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r>
                  <a:rPr lang="en-US" b="1" dirty="0" smtClean="0"/>
                  <a:t>Pro</a:t>
                </a:r>
                <a:r>
                  <a:rPr lang="en-US" dirty="0" smtClean="0"/>
                  <a:t>: Works even for dependent variables!</a:t>
                </a:r>
              </a:p>
              <a:p>
                <a:r>
                  <a:rPr lang="en-US" b="1" dirty="0" smtClean="0"/>
                  <a:t>Con</a:t>
                </a:r>
                <a:r>
                  <a:rPr lang="en-US" dirty="0" smtClean="0"/>
                  <a:t>: Sometimes very loose, especially for </a:t>
                </a:r>
                <a:r>
                  <a:rPr lang="en-US" b="1" dirty="0" smtClean="0"/>
                  <a:t>mutually</a:t>
                </a:r>
                <a:r>
                  <a:rPr lang="en-US" dirty="0" smtClean="0"/>
                  <a:t> independent events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=1 −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(1 −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1643" t="-1617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59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Independence and Linearity of Expectation/Variance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Linearity of expectation (even for dependent variables!):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Linearity of variance (only for </a:t>
                </a:r>
                <a:r>
                  <a:rPr lang="en-US" b="1" dirty="0" smtClean="0"/>
                  <a:t>pairwise independent</a:t>
                </a:r>
                <a:r>
                  <a:rPr lang="en-US" dirty="0" smtClean="0"/>
                  <a:t> variables!)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0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Part 2: Inequalities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Markov inequality</a:t>
            </a:r>
          </a:p>
          <a:p>
            <a:r>
              <a:rPr lang="en-US" dirty="0" err="1" smtClean="0"/>
              <a:t>Chebyshev</a:t>
            </a:r>
            <a:r>
              <a:rPr lang="en-US" dirty="0" smtClean="0"/>
              <a:t> inequality</a:t>
            </a:r>
          </a:p>
          <a:p>
            <a:r>
              <a:rPr lang="en-US" dirty="0" err="1" smtClean="0"/>
              <a:t>Chernoff</a:t>
            </a:r>
            <a:r>
              <a:rPr lang="en-US" dirty="0" smtClean="0"/>
              <a:t> 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5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Markov’s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86800" cy="51054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/>
                  <a:t>If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𝑿</m:t>
                    </m:r>
                    <m:r>
                      <a:rPr lang="en-US" sz="28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is a non-negative </a:t>
                </a:r>
                <a:r>
                  <a:rPr lang="en-US" sz="2800" dirty="0" err="1" smtClean="0"/>
                  <a:t>r.v</a:t>
                </a:r>
                <a:r>
                  <a:rPr lang="en-US" sz="2800" dirty="0" smtClean="0"/>
                  <a:t>. then 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𝑐</m:t>
                    </m:r>
                    <m:r>
                      <a:rPr lang="en-US" sz="2800" b="0" i="1" smtClean="0">
                        <a:latin typeface="Cambria Math"/>
                      </a:rPr>
                      <m:t>&gt;0:   </m:t>
                    </m:r>
                  </m:oMath>
                </a14:m>
                <a:endParaRPr lang="en-US" sz="2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b="1" dirty="0" smtClean="0"/>
                  <a:t>Proof</a:t>
                </a:r>
                <a:endParaRPr lang="en-US" sz="28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800" b="1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  <a:ea typeface="Cambria Math"/>
                          </a:rPr>
                          <m:t>Pr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⁡[</m:t>
                        </m:r>
                        <m:r>
                          <a:rPr lang="en-US" sz="2800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800" b="0" i="1" dirty="0" smtClean="0">
                    <a:latin typeface="Cambria Math"/>
                    <a:ea typeface="Cambria Math"/>
                  </a:rPr>
                  <a:t>                  </a:t>
                </a:r>
                <a:r>
                  <a:rPr lang="en-US" sz="2800" b="0" i="0" dirty="0" smtClean="0">
                    <a:latin typeface="Cambria Math"/>
                    <a:ea typeface="Cambria Math"/>
                  </a:rPr>
                  <a:t>(by definition)</a:t>
                </a:r>
                <a:endParaRPr lang="en-US" sz="2800" b="0" i="1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800" b="0" i="0" dirty="0" smtClean="0"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sub>
                      <m:sup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func>
                          <m:func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  <m: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sz="2800" b="0" dirty="0" smtClean="0">
                    <a:ea typeface="Cambria Math"/>
                  </a:rPr>
                  <a:t>          (pick only some i’s)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sub>
                      <m:sup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func>
                          <m:func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  <m: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800" b="0" i="1" dirty="0" smtClean="0">
                    <a:latin typeface="Cambria Math"/>
                    <a:ea typeface="Cambria Math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28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800" b="0" i="0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800" b="0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28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sub>
                      <m:sup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  <m: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           </m:t>
                        </m:r>
                      </m:e>
                    </m:nary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800" b="0" i="0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/>
                        <a:ea typeface="Cambria Math"/>
                      </a:rPr>
                      <m:t>by</m:t>
                    </m:r>
                    <m:r>
                      <a:rPr lang="en-US" sz="2800" b="0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/>
                        <a:ea typeface="Cambria Math"/>
                      </a:rPr>
                      <m:t>linearity</m:t>
                    </m:r>
                    <m:r>
                      <a:rPr lang="en-US" sz="2800" b="0" i="0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800" b="0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28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func>
                      <m:func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1" i="1" dirty="0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  <m: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800" b="0" dirty="0" smtClean="0">
                    <a:latin typeface="Cambria Math"/>
                    <a:ea typeface="Cambria Math"/>
                  </a:rPr>
                  <a:t>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  <a:ea typeface="Cambria Math"/>
                          </a:rPr>
                          <m:t>same</m:t>
                        </m:r>
                        <m:r>
                          <a:rPr lang="en-US" sz="2800" b="0" i="0" dirty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  <a:ea typeface="Cambria Math"/>
                          </a:rPr>
                          <m:t>as</m:t>
                        </m:r>
                        <m:r>
                          <a:rPr lang="en-US" sz="2800" b="0" i="0" dirty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  <a:ea typeface="Cambria Math"/>
                          </a:rPr>
                          <m:t>above</m:t>
                        </m:r>
                      </m:e>
                    </m:d>
                  </m:oMath>
                </a14:m>
                <a:endParaRPr lang="en-US" sz="2800" b="0" i="0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86800" cy="5105400"/>
              </a:xfrm>
              <a:blipFill rotWithShape="1">
                <a:blip r:embed="rId2"/>
                <a:stretch>
                  <a:fillRect l="-1193" t="-1075" b="-4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72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  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Corollary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:</a:t>
                </a:r>
                <a:endParaRPr lang="en-US" i="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′&gt;0: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′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den>
                    </m:f>
                  </m:oMath>
                </a14:m>
                <a:r>
                  <a:rPr lang="en-US" b="1" dirty="0" smtClean="0"/>
                  <a:t> </a:t>
                </a:r>
              </a:p>
              <a:p>
                <a:r>
                  <a:rPr lang="en-US" b="1" dirty="0" smtClean="0"/>
                  <a:t>Pro</a:t>
                </a:r>
                <a:r>
                  <a:rPr lang="en-US" dirty="0" smtClean="0"/>
                  <a:t>: always works!</a:t>
                </a:r>
              </a:p>
              <a:p>
                <a:r>
                  <a:rPr lang="en-US" b="1" dirty="0" smtClean="0"/>
                  <a:t>Cons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Not very precise</a:t>
                </a:r>
              </a:p>
              <a:p>
                <a:pPr lvl="1"/>
                <a:r>
                  <a:rPr lang="en-US" dirty="0" smtClean="0"/>
                  <a:t>Doesn’t work for the lower tail: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08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 Inequality: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Markov 1: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Example: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≥1.5⋅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𝑉𝑎𝑙𝑢𝑒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≥1.5⋅3.5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≥5.25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1.5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b="0" dirty="0" smtClean="0"/>
                  <a:t> </a:t>
                </a:r>
              </a:p>
              <a:p>
                <a:pPr marL="0" indent="0" algn="ctr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𝑉𝑎𝑙𝑢𝑒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≥2⋅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𝑉𝑎𝑙𝑢𝑒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𝑉𝑎𝑙𝑢𝑒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≥2⋅3.5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𝑉𝑎𝑙𝑢𝑒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≥7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286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430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8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 Inequality: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410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Markov 2: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Example: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≥4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 0.875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= 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latin typeface="Cambria Math"/>
                      </a:rPr>
                      <m:t>.</m:t>
                    </m:r>
                    <m:r>
                      <a:rPr lang="en-US" b="1" i="1" dirty="0" smtClean="0">
                        <a:latin typeface="Cambria Math"/>
                      </a:rPr>
                      <m:t>𝟓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=0.7</m:t>
                    </m:r>
                  </m:oMath>
                </a14:m>
                <a:r>
                  <a:rPr lang="en-US" b="0" dirty="0" smtClean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𝟑𝟑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≥6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≈0.58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𝟏𝟕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≈1.17</m:t>
                    </m:r>
                  </m:oMath>
                </a14:m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𝟔𝟔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410200"/>
              </a:xfrm>
              <a:blipFill rotWithShape="1">
                <a:blip r:embed="rId2"/>
                <a:stretch>
                  <a:fillRect l="-1628" t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430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5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Math!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8599716" cy="35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8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Quiz analysis: P1, part 1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are independent variables with uniform distribution over [0,1]</a:t>
                </a: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𝔼[x] = ½</a:t>
                </a: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𝔼[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]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b="0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]−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=1/2 − 1/2 = 0</m:t>
                    </m:r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𝔼[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𝑥𝑦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]=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]=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𝔼[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]= 𝔼[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  <a:ea typeface="Cambria Math"/>
                      </a:rPr>
                      <m:t>−2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=1/6</m:t>
                      </m:r>
                    </m:oMath>
                  </m:oMathPara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Quiz analysis: P1, part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24000"/>
                <a:ext cx="8686800" cy="4525963"/>
              </a:xfrm>
            </p:spPr>
            <p:txBody>
              <a:bodyPr/>
              <a:lstStyle/>
              <a:p>
                <a:r>
                  <a:rPr lang="en-US" dirty="0" smtClean="0"/>
                  <a:t>What is the expected squared distance between two points generated uniformly at random inside a d-dimensional hypercube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24000"/>
                <a:ext cx="8686800" cy="4525963"/>
              </a:xfrm>
              <a:blipFill rotWithShape="1">
                <a:blip r:embed="rId2"/>
                <a:stretch>
                  <a:fillRect l="-1544" t="-1752" r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Quiz analysis: P2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≥1</m:t>
                    </m:r>
                  </m:oMath>
                </a14:m>
                <a:r>
                  <a:rPr lang="en-US" dirty="0" smtClean="0"/>
                  <a:t> show an example when Markov’s inequality is tight, i.e. </a:t>
                </a:r>
                <a:endParaRPr lang="en-US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b="0" dirty="0" smtClean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(with probability 1)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mtClean="0">
                        <a:latin typeface="Cambria Math"/>
                        <a:ea typeface="Cambria Math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5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Quiz analysis: P3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is the variance of the first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of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drawn from a uniform distribution over a unit </a:t>
                </a:r>
                <a:r>
                  <a:rPr lang="en-US" b="1" dirty="0" smtClean="0"/>
                  <a:t>d</a:t>
                </a:r>
                <a:r>
                  <a:rPr lang="en-US" dirty="0" smtClean="0"/>
                  <a:t>-dimensional sphere (set of points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)?</a:t>
                </a:r>
              </a:p>
              <a:p>
                <a:r>
                  <a:rPr lang="en-US" dirty="0" err="1" smtClean="0"/>
                  <a:t>Var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] = </a:t>
                </a:r>
                <a:r>
                  <a:rPr lang="en-US" dirty="0" smtClean="0">
                    <a:latin typeface="Cambria Math"/>
                    <a:ea typeface="Cambria Math"/>
                  </a:rPr>
                  <a:t>𝔼[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]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]</a:t>
                </a:r>
                <a:endParaRPr lang="en-US" b="0" i="1" dirty="0" smtClean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𝔼[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]=0 (by symmetry)</a:t>
                </a: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𝔼[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𝔼[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]</a:t>
                </a:r>
                <a:r>
                  <a:rPr lang="en-US" dirty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𝑑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6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Quiz analysis: P4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Sort a sequence of integers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</a:p>
              <a:p>
                <a:pPr lvl="1"/>
                <a:r>
                  <a:rPr lang="en-US" dirty="0" smtClean="0"/>
                  <a:t>Expected solution: </a:t>
                </a:r>
                <a:r>
                  <a:rPr lang="en-US" dirty="0" err="1" smtClean="0"/>
                  <a:t>Bubblesort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Insertionsort</a:t>
                </a:r>
                <a:r>
                  <a:rPr lang="en-US" dirty="0" smtClean="0"/>
                  <a:t>, etc.</a:t>
                </a:r>
              </a:p>
              <a:p>
                <a:r>
                  <a:rPr lang="en-US" dirty="0" smtClean="0"/>
                  <a:t>Sort a sequence of integers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time</a:t>
                </a:r>
              </a:p>
              <a:p>
                <a:pPr lvl="1"/>
                <a:r>
                  <a:rPr lang="en-US" dirty="0" smtClean="0"/>
                  <a:t>Expected solution: Quicksort (in expectation), </a:t>
                </a:r>
                <a:r>
                  <a:rPr lang="en-US" dirty="0" err="1" smtClean="0"/>
                  <a:t>Mergesort</a:t>
                </a:r>
                <a:r>
                  <a:rPr lang="en-US" dirty="0" smtClean="0"/>
                  <a:t> (worst-case)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5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Core Classes to Take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B503 (Algorithms), MW + TR</a:t>
            </a:r>
          </a:p>
          <a:p>
            <a:r>
              <a:rPr lang="en-US" b="1" dirty="0" smtClean="0"/>
              <a:t>B551 (Elements of Artificial Intelligence), TR</a:t>
            </a:r>
          </a:p>
          <a:p>
            <a:r>
              <a:rPr lang="en-US" b="1" dirty="0" smtClean="0"/>
              <a:t>B555 (Machine Learning), MW, this time</a:t>
            </a:r>
          </a:p>
          <a:p>
            <a:r>
              <a:rPr lang="en-US" b="1" dirty="0" smtClean="0"/>
              <a:t>B561 (Databases), MW + TR</a:t>
            </a:r>
          </a:p>
          <a:p>
            <a:r>
              <a:rPr lang="en-US" b="1" dirty="0" smtClean="0"/>
              <a:t>B565 (Data Mining), TR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68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Chebyshev’s</a:t>
            </a:r>
            <a:r>
              <a:rPr lang="en-US" dirty="0" smtClean="0">
                <a:solidFill>
                  <a:srgbClr val="0070C0"/>
                </a:solidFill>
              </a:rPr>
              <a:t>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/>
                  <a:t>Proof: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𝑉𝑎𝑟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b="0" dirty="0" smtClean="0">
                    <a:ea typeface="Cambria Math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𝑿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𝑿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𝑉𝑎𝑟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b="0" dirty="0" smtClean="0">
                    <a:ea typeface="Cambria Math"/>
                  </a:rPr>
                  <a:t>               (by squaring)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𝔼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[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𝔼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]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def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of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Var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>
                  <a:latin typeface="Calibri (Body)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                                             (by Markov’s inequality)</a:t>
                </a:r>
              </a:p>
              <a:p>
                <a:pPr marL="0" indent="0" algn="ctr">
                  <a:buNone/>
                </a:pPr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404" t="-269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98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Chebyshev’s</a:t>
            </a:r>
            <a:r>
              <a:rPr lang="en-US" dirty="0" smtClean="0">
                <a:solidFill>
                  <a:srgbClr val="0070C0"/>
                </a:solidFill>
              </a:rPr>
              <a:t>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b="1" dirty="0" smtClean="0"/>
                  <a:t>Corollary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′&gt;0</m:t>
                    </m:r>
                  </m:oMath>
                </a14:m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72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839200" cy="51054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dirty="0" smtClean="0"/>
                      <m:t>For</m:t>
                    </m:r>
                    <m:r>
                      <m:rPr>
                        <m:nor/>
                      </m:rPr>
                      <a:rPr lang="en-US" b="0" dirty="0" smtClean="0"/>
                      <m:t> </m:t>
                    </m:r>
                    <m:r>
                      <m:rPr>
                        <m:nor/>
                      </m:rPr>
                      <a:rPr lang="en-US" b="0" dirty="0" smtClean="0"/>
                      <m:t>every</m:t>
                    </m:r>
                    <m:r>
                      <m:rPr>
                        <m:nor/>
                      </m:rPr>
                      <a:rPr lang="en-US" b="0" dirty="0" smtClean="0"/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′&gt;0</m:t>
                    </m:r>
                    <m:r>
                      <m:rPr>
                        <m:nor/>
                      </m:rPr>
                      <a:rPr lang="en-US" b="0" dirty="0" smtClean="0"/>
                      <m:t>: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′2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𝑉𝑎𝑙𝑢𝑒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=3.5;  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𝑉𝑎𝑙𝑢𝑒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≈2.91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𝑉𝑎𝑙𝑢𝑒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𝑉𝑎𝑙𝑢𝑒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−3.5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0.5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2.91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≈</m:t>
                    </m:r>
                    <m:r>
                      <a:rPr lang="en-US" b="0" i="1" dirty="0" smtClean="0">
                        <a:latin typeface="Cambria Math"/>
                      </a:rPr>
                      <m:t>11.64 (=</m:t>
                    </m:r>
                    <m:r>
                      <a:rPr lang="en-US" b="1" i="1" dirty="0" smtClean="0">
                        <a:latin typeface="Cambria Math"/>
                      </a:rPr>
                      <m:t>𝟏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≥5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2.91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1.5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≈1.29</m:t>
                    </m:r>
                  </m:oMath>
                </a14:m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𝟔𝟔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≥6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2.91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2.5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≈0.</m:t>
                    </m:r>
                    <m:r>
                      <a:rPr lang="en-US" b="0" i="0" smtClean="0">
                        <a:latin typeface="Cambria Math"/>
                      </a:rPr>
                      <m:t>47 </m:t>
                    </m:r>
                  </m:oMath>
                </a14:m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𝟑𝟑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839200" cy="5105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Roll a dice 10 times: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 smtClean="0"/>
                  <a:t> = Average value over 10 rolls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value of the </a:t>
                </a:r>
                <a:r>
                  <a:rPr lang="en-US" dirty="0" err="1" smtClean="0"/>
                  <a:t>i-th</a:t>
                </a:r>
                <a:r>
                  <a:rPr lang="en-US" dirty="0" smtClean="0"/>
                  <a:t> roll,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Variance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by linearity for </a:t>
                </a:r>
                <a:r>
                  <a:rPr lang="en-US" b="1" dirty="0" smtClean="0"/>
                  <a:t>independent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100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⋅10⋅2.91=0.291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4"/>
                <a:stretch>
                  <a:fillRect l="-1185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Disclaimers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programming!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77143"/>
            <a:ext cx="4195763" cy="44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839200" cy="4525963"/>
              </a:xfrm>
            </p:spPr>
            <p:txBody>
              <a:bodyPr/>
              <a:lstStyle/>
              <a:p>
                <a:r>
                  <a:rPr lang="en-US" dirty="0" smtClean="0"/>
                  <a:t>Roll a dice 10 times: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 smtClean="0"/>
                  <a:t> = Average value over 10 rolls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𝑉𝑎𝑙𝑢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=0.291</m:t>
                    </m:r>
                  </m:oMath>
                </a14:m>
                <a:r>
                  <a:rPr lang="en-US" dirty="0" smtClean="0"/>
                  <a:t> (if n rolls then 2.91 / n)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0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/>
                          </a:rPr>
                          <m:t>0.291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≈1.16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0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/>
                          </a:rPr>
                          <m:t>2.91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⋅0.5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11.6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839200" cy="4525963"/>
              </a:xfrm>
              <a:blipFill rotWithShape="1">
                <a:blip r:embed="rId2"/>
                <a:stretch>
                  <a:fillRect l="-1517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bound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 smtClean="0"/>
                  <a:t> be independent and identically distributed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[0,1]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53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bound (corollary)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be independent and identically distributed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[0,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dirty="0" smtClean="0"/>
                  <a:t>]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Roll a dice 10 times: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 smtClean="0"/>
                  <a:t> = Average value over 10 rolls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 = 10</m:t>
                    </m:r>
                    <m:r>
                      <a:rPr lang="en-US" b="0" i="0" dirty="0" smtClean="0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c</m:t>
                    </m:r>
                    <m:r>
                      <a:rPr lang="en-US" b="0" i="0" dirty="0" smtClean="0">
                        <a:latin typeface="Cambria Math"/>
                      </a:rPr>
                      <m:t>=6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𝜇</m:t>
                    </m:r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=3.5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0.5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3.5⋅10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3⋅6⋅49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=2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35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882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≈2⋅0.96=1.92 </m:t>
                    </m:r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Roll a dice 1000 times: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1000</m:t>
                        </m:r>
                      </m:sub>
                    </m:sSub>
                  </m:oMath>
                </a14:m>
                <a:r>
                  <a:rPr lang="en-US" dirty="0" smtClean="0"/>
                  <a:t> = Average value over 1000 rolls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1000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1000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10</m:t>
                        </m:r>
                        <m:r>
                          <a:rPr lang="en-US" b="0" i="1" dirty="0" smtClean="0">
                            <a:latin typeface="Cambria Math"/>
                          </a:rPr>
                          <m:t>00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 = 1000</m:t>
                    </m:r>
                    <m:r>
                      <a:rPr lang="en-US" b="0" i="0" dirty="0" smtClean="0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c</m:t>
                    </m:r>
                    <m:r>
                      <a:rPr lang="en-US" b="0" i="0" dirty="0" smtClean="0">
                        <a:latin typeface="Cambria Math"/>
                      </a:rPr>
                      <m:t>=6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𝜇</m:t>
                    </m:r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=3.5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0.5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3.5⋅1000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3⋅6⋅49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=2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3500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882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≈2⋅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−3.96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≈2⋅0.02=0.04 </m:t>
                    </m:r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9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v.s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</a:rPr>
                  <a:t> :</a:t>
                </a:r>
                <a:endParaRPr lang="en-US" b="0" dirty="0" smtClean="0">
                  <a:latin typeface="Cambria Math"/>
                </a:endParaRPr>
              </a:p>
              <a:p>
                <a:r>
                  <a:rPr lang="en-US" b="0" dirty="0" err="1" smtClean="0"/>
                  <a:t>Chebyshev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𝒄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′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b="0" dirty="0" err="1" smtClean="0"/>
                  <a:t>Chernoff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 smtClean="0"/>
                  <a:t> is very big:</a:t>
                </a:r>
              </a:p>
              <a:p>
                <a:r>
                  <a:rPr lang="en-US" dirty="0" smtClean="0"/>
                  <a:t>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are all constants!</a:t>
                </a:r>
              </a:p>
              <a:p>
                <a:pPr lvl="1"/>
                <a:r>
                  <a:rPr lang="en-US" dirty="0" err="1" smtClean="0"/>
                  <a:t>Chebyshev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𝒕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Chernoff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>
                <a:blip r:embed="rId2"/>
                <a:stretch>
                  <a:fillRect l="-1754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586" y="9906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8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v.s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Large values of t is exactly what we need!</a:t>
                </a:r>
              </a:p>
              <a:p>
                <a:r>
                  <a:rPr lang="en-US" dirty="0" err="1" smtClean="0"/>
                  <a:t>Chebyshev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err="1" smtClean="0"/>
                  <a:t>Chernoff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e>
                    </m:func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 is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 always better for us?</a:t>
                </a:r>
              </a:p>
              <a:p>
                <a:r>
                  <a:rPr lang="en-US" dirty="0" smtClean="0"/>
                  <a:t>Yes, if we have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variables.</a:t>
                </a:r>
              </a:p>
              <a:p>
                <a:r>
                  <a:rPr lang="en-US" dirty="0" smtClean="0"/>
                  <a:t>No, if we have dependent or only pairwise independent random </a:t>
                </a:r>
                <a:r>
                  <a:rPr lang="en-US" dirty="0" err="1" smtClean="0"/>
                  <a:t>varaibles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the variables are not identical –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-type bounds exist.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614" t="-2320" b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586" y="9906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Class info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Advanced graduate class, not an intro-level class</a:t>
            </a:r>
          </a:p>
          <a:p>
            <a:r>
              <a:rPr lang="en-US" dirty="0" smtClean="0"/>
              <a:t>Primary audience: Ph.D. students</a:t>
            </a:r>
          </a:p>
          <a:p>
            <a:r>
              <a:rPr lang="en-US" dirty="0" smtClean="0"/>
              <a:t>MW 16:00 – 17:15, Ballantine 310</a:t>
            </a:r>
          </a:p>
          <a:p>
            <a:r>
              <a:rPr lang="en-US" dirty="0" smtClean="0"/>
              <a:t>Grading:</a:t>
            </a:r>
          </a:p>
          <a:p>
            <a:pPr lvl="1"/>
            <a:r>
              <a:rPr lang="en-US" dirty="0" smtClean="0"/>
              <a:t>Class attendance/participation (20%)</a:t>
            </a:r>
          </a:p>
          <a:p>
            <a:pPr lvl="1"/>
            <a:r>
              <a:rPr lang="en-US" dirty="0" smtClean="0"/>
              <a:t>Homework assignments (40%)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Only accepted via e-mail in </a:t>
            </a:r>
            <a:r>
              <a:rPr lang="en-US" b="1" dirty="0" err="1" smtClean="0">
                <a:solidFill>
                  <a:srgbClr val="FF0000"/>
                </a:solidFill>
              </a:rPr>
              <a:t>LaTeX</a:t>
            </a:r>
            <a:r>
              <a:rPr lang="en-US" b="1" dirty="0" smtClean="0">
                <a:solidFill>
                  <a:srgbClr val="FF0000"/>
                </a:solidFill>
              </a:rPr>
              <a:t>-generated PDF format</a:t>
            </a:r>
          </a:p>
          <a:p>
            <a:pPr lvl="2"/>
            <a:r>
              <a:rPr lang="en-US" dirty="0" smtClean="0"/>
              <a:t>No handwritten homework accepted</a:t>
            </a:r>
          </a:p>
          <a:p>
            <a:pPr lvl="1"/>
            <a:r>
              <a:rPr lang="en-US" dirty="0" smtClean="0"/>
              <a:t>Project (40%)</a:t>
            </a:r>
          </a:p>
          <a:p>
            <a:r>
              <a:rPr lang="en-US" dirty="0" smtClean="0"/>
              <a:t>Text: Blum-</a:t>
            </a:r>
            <a:r>
              <a:rPr lang="en-US" dirty="0" err="1" smtClean="0"/>
              <a:t>Hopcroft</a:t>
            </a:r>
            <a:r>
              <a:rPr lang="en-US" dirty="0" smtClean="0"/>
              <a:t>-</a:t>
            </a:r>
            <a:r>
              <a:rPr lang="en-US" dirty="0" err="1" smtClean="0"/>
              <a:t>Kannan</a:t>
            </a:r>
            <a:r>
              <a:rPr lang="en-US" dirty="0" smtClean="0"/>
              <a:t>, “Foundations of Data Science”</a:t>
            </a:r>
          </a:p>
          <a:p>
            <a:pPr lvl="1"/>
            <a:r>
              <a:rPr lang="en-US" dirty="0" smtClean="0">
                <a:hlinkClick r:id="rId2"/>
              </a:rPr>
              <a:t>http://grigory.us/files/bhk-book.pdf</a:t>
            </a:r>
            <a:endParaRPr lang="en-US" dirty="0" smtClean="0"/>
          </a:p>
          <a:p>
            <a:pPr lvl="1"/>
            <a:r>
              <a:rPr lang="en-US" dirty="0" smtClean="0"/>
              <a:t>06/09/16 version</a:t>
            </a:r>
          </a:p>
          <a:p>
            <a:r>
              <a:rPr lang="en-US" dirty="0" smtClean="0"/>
              <a:t>Office hours announced later</a:t>
            </a:r>
          </a:p>
          <a:p>
            <a:r>
              <a:rPr lang="en-US" dirty="0" smtClean="0"/>
              <a:t>Slides will be posted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52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Plan for today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Lecture: first 45 minutes:</a:t>
            </a:r>
          </a:p>
          <a:p>
            <a:pPr lvl="1"/>
            <a:r>
              <a:rPr lang="en-US" dirty="0" smtClean="0"/>
              <a:t>Basic probability</a:t>
            </a:r>
          </a:p>
          <a:p>
            <a:pPr lvl="1"/>
            <a:r>
              <a:rPr lang="en-US" dirty="0" smtClean="0"/>
              <a:t>Inequalities for random variables</a:t>
            </a:r>
          </a:p>
          <a:p>
            <a:pPr lvl="1"/>
            <a:r>
              <a:rPr lang="en-US" dirty="0" smtClean="0"/>
              <a:t>Concentration bounds</a:t>
            </a:r>
          </a:p>
          <a:p>
            <a:r>
              <a:rPr lang="en-US" dirty="0" smtClean="0"/>
              <a:t>Quiz: last 20 minutes: </a:t>
            </a:r>
          </a:p>
          <a:p>
            <a:pPr lvl="1"/>
            <a:r>
              <a:rPr lang="en-US" dirty="0" smtClean="0"/>
              <a:t>Tests background knowledge</a:t>
            </a:r>
          </a:p>
          <a:p>
            <a:pPr lvl="1"/>
            <a:r>
              <a:rPr lang="en-US" dirty="0" smtClean="0"/>
              <a:t>Graded but doesn’t count towards final grade</a:t>
            </a:r>
          </a:p>
          <a:p>
            <a:pPr lvl="1"/>
            <a:r>
              <a:rPr lang="en-US" dirty="0" smtClean="0"/>
              <a:t>Quiz too hard =&gt; take intro-level classes first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78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Expectation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= random variable with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is continuous then </a:t>
                </a:r>
                <a:r>
                  <a:rPr lang="en-US" b="1" dirty="0" smtClean="0"/>
                  <a:t>all sums replaced with integrals</a:t>
                </a:r>
              </a:p>
              <a:p>
                <a:r>
                  <a:rPr lang="en-US" dirty="0" smtClean="0"/>
                  <a:t>Expectation </a:t>
                </a:r>
                <a:r>
                  <a:rPr lang="en-US" dirty="0" smtClean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</m:d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i</m:t>
                              </m:r>
                              <m: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Pr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⁡[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Properties (linearity):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𝒀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]+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Useful fact: if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 smtClean="0"/>
                  <a:t> and integer then 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Pr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⁡[</m:t>
                        </m:r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185" t="-1847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09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Example: dice has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1, 2,…, 6</m:t>
                    </m:r>
                  </m:oMath>
                </a14:m>
                <a:r>
                  <a:rPr lang="en-US" dirty="0" smtClean="0"/>
                  <a:t> with probability 1/6</a:t>
                </a:r>
                <a:endParaRPr lang="en-US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dirty="0" smtClean="0"/>
                  <a:t>[Value]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</m:oMath>
                </a14:m>
                <a:endParaRPr lang="en-US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⁡[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𝑉𝑎𝑙𝑢𝑒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latin typeface="Cambria Math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=3.5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544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81" y="3048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Variance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[(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])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[(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])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  <a:ea typeface="Cambria Math"/>
                        </a:rPr>
                        <m:t>] = 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 −2 </m:t>
                          </m:r>
                          <m: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𝐗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]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] 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𝐗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]]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is some fixed value (a constant)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𝐗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]]= 2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] 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]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] −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Corollary: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𝑉𝑎𝑟</m:t>
                    </m:r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i="1" dirty="0" err="1" smtClean="0">
                        <a:latin typeface="Cambria Math"/>
                      </a:rPr>
                      <m:t>𝑐</m:t>
                    </m:r>
                    <m:r>
                      <a:rPr lang="en-US" b="1" i="1" dirty="0" err="1" smtClean="0">
                        <a:latin typeface="Cambria Math"/>
                      </a:rPr>
                      <m:t>𝑿</m:t>
                    </m:r>
                    <m:r>
                      <a:rPr lang="en-US" i="1" dirty="0" smtClean="0">
                        <a:latin typeface="Cambria Math"/>
                      </a:rPr>
                      <m:t>] 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𝑉𝑎𝑟</m:t>
                    </m:r>
                    <m:r>
                      <a:rPr lang="en-US" b="0" i="1" dirty="0" smtClean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  <a:blipFill rotWithShape="1">
                <a:blip r:embed="rId2"/>
                <a:stretch>
                  <a:fillRect l="-1153" t="-1792"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43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52578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Example (Variance of a fair dice):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r>
                        <a:rPr lang="en-US" i="1" dirty="0" smtClean="0">
                          <a:latin typeface="Cambria Math"/>
                        </a:rPr>
                        <m:t>[</m:t>
                      </m:r>
                      <m:r>
                        <a:rPr lang="en-US" i="1" dirty="0" smtClean="0">
                          <a:latin typeface="Cambria Math"/>
                        </a:rPr>
                        <m:t>𝑉𝑎𝑙𝑢𝑒</m:t>
                      </m:r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  <m:r>
                        <a:rPr lang="en-US" b="0" i="0" smtClean="0">
                          <a:latin typeface="Cambria Math"/>
                        </a:rPr>
                        <m:t>=3.5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𝑉𝑎𝑙𝑢𝑒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Cambria Math"/>
                                <a:ea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𝑉𝑎𝑙𝑢𝑒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−3.5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sup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 −3.5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⋅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𝑃𝑟</m:t>
                        </m:r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𝑉𝑎𝑙𝑢𝑒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0" dirty="0" smtClean="0">
                            <a:latin typeface="Cambria Math"/>
                          </a:rPr>
                          <m:t>6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sup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 −3.5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 – 3.5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i="1" dirty="0" smtClean="0">
                                <a:latin typeface="Cambria Math"/>
                              </a:rPr>
                              <m:t> – 3.5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i="1" dirty="0" smtClean="0">
                                <a:latin typeface="Cambria Math"/>
                              </a:rPr>
                              <m:t> – 3.5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– 3.5</m:t>
                              </m:r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 smtClean="0"/>
                        <m:t>+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– 3.5</m:t>
                              </m:r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– 3.5</m:t>
                              </m:r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6.25 +2.25 +0.25 +0.25 +2.25+ 6.25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8.75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r>
                      <a:rPr lang="en-US" i="1" dirty="0" smtClean="0">
                        <a:latin typeface="Cambria Math"/>
                      </a:rPr>
                      <m:t> 2.917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5257800"/>
              </a:xfrm>
              <a:blipFill rotWithShape="1">
                <a:blip r:embed="rId2"/>
                <a:stretch>
                  <a:fillRect l="-1286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81" y="3048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603</Words>
  <Application>Microsoft Office PowerPoint</Application>
  <PresentationFormat>On-screen Show (4:3)</PresentationFormat>
  <Paragraphs>265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(Body)</vt:lpstr>
      <vt:lpstr>Cambria Math</vt:lpstr>
      <vt:lpstr>Office Theme</vt:lpstr>
      <vt:lpstr>CSCI B609:  “Foundations of Data Science”</vt:lpstr>
      <vt:lpstr>Disclaimers</vt:lpstr>
      <vt:lpstr>Disclaimers</vt:lpstr>
      <vt:lpstr>Class info</vt:lpstr>
      <vt:lpstr>Plan for today</vt:lpstr>
      <vt:lpstr>Expectation</vt:lpstr>
      <vt:lpstr>Expectation</vt:lpstr>
      <vt:lpstr>Variance</vt:lpstr>
      <vt:lpstr>Variance</vt:lpstr>
      <vt:lpstr>Independence</vt:lpstr>
      <vt:lpstr>Independence: Example </vt:lpstr>
      <vt:lpstr>Conditional Probabilities</vt:lpstr>
      <vt:lpstr>Union Bound</vt:lpstr>
      <vt:lpstr>Independence and Linearity of Expectation/Variance</vt:lpstr>
      <vt:lpstr>Part 2: Inequalities</vt:lpstr>
      <vt:lpstr>Markov’s Inequality</vt:lpstr>
      <vt:lpstr>Markov’s Inequality</vt:lpstr>
      <vt:lpstr>Markov Inequality: Example</vt:lpstr>
      <vt:lpstr>Markov Inequality: Example</vt:lpstr>
      <vt:lpstr>Quiz analysis: P1, part 1</vt:lpstr>
      <vt:lpstr>Quiz analysis: P1, part 2</vt:lpstr>
      <vt:lpstr>Quiz analysis: P2</vt:lpstr>
      <vt:lpstr>Quiz analysis: P3</vt:lpstr>
      <vt:lpstr>Quiz analysis: P4</vt:lpstr>
      <vt:lpstr>Core Classes to Take</vt:lpstr>
      <vt:lpstr>Chebyshev’s Inequality</vt:lpstr>
      <vt:lpstr>Chebyshev’s Inequality</vt:lpstr>
      <vt:lpstr>Chebyshev: Example</vt:lpstr>
      <vt:lpstr>Chebyshev: Example</vt:lpstr>
      <vt:lpstr>Chebyshev: Example</vt:lpstr>
      <vt:lpstr>Chernoff bound</vt:lpstr>
      <vt:lpstr>Chernoff bound (corollary)</vt:lpstr>
      <vt:lpstr>Chernoff: Example</vt:lpstr>
      <vt:lpstr>Chernoff: Example</vt:lpstr>
      <vt:lpstr>Chernoff v.s Chebyshev: Example</vt:lpstr>
      <vt:lpstr>Chernoff v.s Chebyshev: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Yaroslavtsev, Grigory</cp:lastModifiedBy>
  <cp:revision>21</cp:revision>
  <dcterms:created xsi:type="dcterms:W3CDTF">2016-08-22T13:02:17Z</dcterms:created>
  <dcterms:modified xsi:type="dcterms:W3CDTF">2016-08-24T21:14:48Z</dcterms:modified>
</cp:coreProperties>
</file>